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61"/>
  </p:notesMasterIdLst>
  <p:sldIdLst>
    <p:sldId id="314" r:id="rId2"/>
    <p:sldId id="390" r:id="rId3"/>
    <p:sldId id="286" r:id="rId4"/>
    <p:sldId id="396" r:id="rId5"/>
    <p:sldId id="284" r:id="rId6"/>
    <p:sldId id="391" r:id="rId7"/>
    <p:sldId id="285" r:id="rId8"/>
    <p:sldId id="392" r:id="rId9"/>
    <p:sldId id="393" r:id="rId10"/>
    <p:sldId id="395" r:id="rId11"/>
    <p:sldId id="287" r:id="rId12"/>
    <p:sldId id="398" r:id="rId13"/>
    <p:sldId id="399" r:id="rId14"/>
    <p:sldId id="342" r:id="rId15"/>
    <p:sldId id="354" r:id="rId16"/>
    <p:sldId id="358" r:id="rId17"/>
    <p:sldId id="359" r:id="rId18"/>
    <p:sldId id="360" r:id="rId19"/>
    <p:sldId id="347" r:id="rId20"/>
    <p:sldId id="401" r:id="rId21"/>
    <p:sldId id="400" r:id="rId22"/>
    <p:sldId id="292" r:id="rId23"/>
    <p:sldId id="293" r:id="rId24"/>
    <p:sldId id="394" r:id="rId25"/>
    <p:sldId id="294" r:id="rId26"/>
    <p:sldId id="316" r:id="rId27"/>
    <p:sldId id="295" r:id="rId28"/>
    <p:sldId id="409" r:id="rId29"/>
    <p:sldId id="410" r:id="rId30"/>
    <p:sldId id="321" r:id="rId31"/>
    <p:sldId id="415" r:id="rId32"/>
    <p:sldId id="414" r:id="rId33"/>
    <p:sldId id="411" r:id="rId34"/>
    <p:sldId id="412" r:id="rId35"/>
    <p:sldId id="413" r:id="rId36"/>
    <p:sldId id="403" r:id="rId37"/>
    <p:sldId id="302" r:id="rId38"/>
    <p:sldId id="402" r:id="rId39"/>
    <p:sldId id="364" r:id="rId40"/>
    <p:sldId id="365" r:id="rId41"/>
    <p:sldId id="366" r:id="rId42"/>
    <p:sldId id="367" r:id="rId43"/>
    <p:sldId id="368" r:id="rId44"/>
    <p:sldId id="369" r:id="rId45"/>
    <p:sldId id="404" r:id="rId46"/>
    <p:sldId id="327" r:id="rId47"/>
    <p:sldId id="300" r:id="rId48"/>
    <p:sldId id="307" r:id="rId49"/>
    <p:sldId id="308" r:id="rId50"/>
    <p:sldId id="405" r:id="rId51"/>
    <p:sldId id="363" r:id="rId52"/>
    <p:sldId id="383" r:id="rId53"/>
    <p:sldId id="382" r:id="rId54"/>
    <p:sldId id="385" r:id="rId55"/>
    <p:sldId id="384" r:id="rId56"/>
    <p:sldId id="406" r:id="rId57"/>
    <p:sldId id="407" r:id="rId58"/>
    <p:sldId id="408" r:id="rId59"/>
    <p:sldId id="296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113" d="100"/>
          <a:sy n="113" d="100"/>
        </p:scale>
        <p:origin x="24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14"/>
    </p:cViewPr>
  </p:sorterViewPr>
  <p:notesViewPr>
    <p:cSldViewPr>
      <p:cViewPr varScale="1">
        <p:scale>
          <a:sx n="52" d="100"/>
          <a:sy n="52" d="100"/>
        </p:scale>
        <p:origin x="-19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ACFF30E-50C1-CA43-8145-06B053D7DD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76E23A4-0B73-0949-B7FB-16B72F34DE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301917C-5240-C943-86E9-7E6D2F2C329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F389B12-0238-5041-B49F-59FFFD8E15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B554588-B10A-F84C-B8D4-30879F99BB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8384DF6-2BE9-E64A-9275-135090601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FCD126-BCF4-4448-9E8F-2A3F73D7912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C1DE4B-FCD3-F448-97FB-48C5BA7994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C543E-C149-B046-A29B-71C01D617BC6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303106" name="Rectangle 1026">
            <a:extLst>
              <a:ext uri="{FF2B5EF4-FFF2-40B4-BE49-F238E27FC236}">
                <a16:creationId xmlns:a16="http://schemas.microsoft.com/office/drawing/2014/main" id="{0C7669BE-7FC2-4B42-8C52-574B730FB3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1027">
            <a:extLst>
              <a:ext uri="{FF2B5EF4-FFF2-40B4-BE49-F238E27FC236}">
                <a16:creationId xmlns:a16="http://schemas.microsoft.com/office/drawing/2014/main" id="{79AFAA58-5CCC-F14F-A7E4-A0E158FF7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598B09-03D8-DC40-9564-4BD2616135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3D722-E604-1B46-A7DB-AEC80EEDE732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D0B7E0E-3AE8-D540-8505-9C592CFB57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18A9DB48-DC7B-2B41-B484-91A1DAC52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44E994-8543-E842-8F4F-69FEB04977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03363-7E1A-B74B-9E8E-822C6CD20D03}" type="slidenum">
              <a:rPr lang="de-DE" altLang="de-DE"/>
              <a:pPr/>
              <a:t>36</a:t>
            </a:fld>
            <a:endParaRPr lang="de-DE" altLang="de-DE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18BDF9C2-2B6D-B24F-8AA5-16C20D35B8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7E7859E0-D2F2-FD46-8A9F-DEA85D5B1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Über die internationale Wettbewerbsfähigkeit deutscher Hochschulen ist in letzter Zeit viel geredet worden - diese Diskussion schwingt im Titel der heutigen Veranstaltung mit. Offensichtlich in Österreich und anderen europäischen Ländern nicht anders.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D84F2A-7F69-BD44-8786-F7DBB32AD7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44A6E-5118-3A46-ADB8-F8183CEADDC5}" type="slidenum">
              <a:rPr lang="de-DE" altLang="de-DE"/>
              <a:pPr/>
              <a:t>38</a:t>
            </a:fld>
            <a:endParaRPr lang="de-DE" altLang="de-DE"/>
          </a:p>
        </p:txBody>
      </p:sp>
      <p:sp>
        <p:nvSpPr>
          <p:cNvPr id="332802" name="Rectangle 2">
            <a:extLst>
              <a:ext uri="{FF2B5EF4-FFF2-40B4-BE49-F238E27FC236}">
                <a16:creationId xmlns:a16="http://schemas.microsoft.com/office/drawing/2014/main" id="{3AFC27D9-C68C-3443-BFAB-3179D68113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5643D190-0E64-B441-B382-FBE302F2A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E72B09-4776-B746-87F6-8ABB119A6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5FAB6-3F28-2645-A66C-54A4A26B9946}" type="slidenum">
              <a:rPr lang="de-DE" altLang="de-DE"/>
              <a:pPr/>
              <a:t>45</a:t>
            </a:fld>
            <a:endParaRPr lang="de-DE" altLang="de-DE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F9E27892-00F8-3344-AB29-A39CE935C1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091CBE48-8C00-6F49-A195-D9818CF88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A06DF2-AE96-DE4A-A027-A10CCE166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4E4B6-BA01-5E40-8165-3050ADEAC88E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320514" name="Rectangle 2">
            <a:extLst>
              <a:ext uri="{FF2B5EF4-FFF2-40B4-BE49-F238E27FC236}">
                <a16:creationId xmlns:a16="http://schemas.microsoft.com/office/drawing/2014/main" id="{874B77D1-8F9B-2E4A-8EC0-67205B1A5A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2300A9A7-1F7C-5648-A47D-C8BC2D553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94ED69-1ED3-CE42-8E91-E94D61C7C7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F6593-A38E-4549-A716-0154EF84B317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3FAFB0D6-10D9-2B4C-8778-2D58371AAF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95DCF61A-1E98-1A41-9A1E-D87AFA275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69D76A-308C-8143-91D9-DEF81CB20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22312-9C3E-8E4C-9839-ABF4D01B9B3B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3FD7F0FF-EC9E-0449-BA2F-F03D183DE4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90A66CAE-7FA2-A84B-8FD2-C87058A6D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F0DB0E-EFDD-FC48-8FD3-8281F78BCA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3EC2B-3016-ED4D-972F-5D29D43991BF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6B534080-560D-8C4F-BCF6-353B9AABDF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197EABB6-E986-CA4C-8BF3-4ADC43D37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703B07-F20E-6942-A016-A36DEBBEA4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BAA88-5209-3A47-9774-87360A70F99B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E8BBC287-7458-B048-BAD2-A94FAD1563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1A052603-6308-E64E-84EE-9758DC96B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Mythos Demokratie ist auf Kompromiss ausgerichtet, Wissenschaft auf Wahrheit, kompromisslos.</a:t>
            </a:r>
          </a:p>
          <a:p>
            <a:r>
              <a:rPr lang="de-DE" altLang="de-DE"/>
              <a:t>Wissenschaft als oberstes Ziel der Universitäten in Blick nehmen</a:t>
            </a:r>
          </a:p>
          <a:p>
            <a:r>
              <a:rPr lang="de-DE" altLang="de-DE"/>
              <a:t>Council, Rat, Board </a:t>
            </a:r>
          </a:p>
          <a:p>
            <a:r>
              <a:rPr lang="de-DE" altLang="de-DE"/>
              <a:t>Doppelte Legitimation im neuen Gesetzentwurf vorgesehen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594FF9-1B6B-044E-A3B7-0CCCE3FC9D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BF218-46AD-D64A-82AA-9BE7BD17AE62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08F4DAA0-BDAA-AB49-999F-19BF1484EA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A9FD45C4-1D52-E643-85F1-EFF33FB03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2D25AB-ADEC-5C4B-A50F-37B9CB7143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06A09-3852-CF43-ADE5-41A1838DB2E8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323586" name="Rectangle 1026">
            <a:extLst>
              <a:ext uri="{FF2B5EF4-FFF2-40B4-BE49-F238E27FC236}">
                <a16:creationId xmlns:a16="http://schemas.microsoft.com/office/drawing/2014/main" id="{9B4E9389-7496-D54A-9037-10ED1C6048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1027">
            <a:extLst>
              <a:ext uri="{FF2B5EF4-FFF2-40B4-BE49-F238E27FC236}">
                <a16:creationId xmlns:a16="http://schemas.microsoft.com/office/drawing/2014/main" id="{D333660F-2467-DC4E-9D96-F15E64374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D6045F-33A4-194B-9BBD-CD7B97DC6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1ACFA-73E5-4A4A-BE1E-90CE2384B3A0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6561FA00-4B9A-5145-8314-76F5CFD264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C4D48BD5-EAB6-A545-AA32-23F6AC73B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151C5-4E8D-1B4C-A61A-E42A1B6B8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4772D47-669F-5547-B7FD-F58BE32EF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377D49-31BA-1948-840C-36345BDC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666020-773C-7747-93FC-E9F9C26A7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2A2D03-B504-4D4C-94EF-30508E21FDC0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51746503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AD89B-662C-FA4B-8EEC-3F9F1C13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BA3BA3-A2F4-A145-A331-F54A33E07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52C752-7FC4-804D-B77B-AA74FB3C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7AF8E0-DA95-F846-A01F-F129B18BE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F8FBAE-6D48-F84E-B523-9E8E74E316FE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188251095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F33C9AA-B534-074D-809D-35F5E14C1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395D5A-5F72-BF49-8D0C-4B1B1CE4B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33D4C6-B62B-FC48-BBC9-0A803014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3F43E1-31AC-D84F-A30F-B4089B844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FD13C6-EFCF-2040-A86E-8D4C9541CC45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38348300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476AF-E54D-F540-B258-C6A6E44B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7D9E6E-8F5A-8745-ACB0-738E4B96D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B510C5-6204-5D47-B9F8-41E2FA95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9F311E-A552-424A-B305-60C69634AA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930A32-F2E1-D540-BB6E-0A923FE8C020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9664984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97E74-C0FC-A34D-B04C-7CFCE4E6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2A18B6-2B7A-0F4D-B000-2B37CA55F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637DDE-F8C3-9546-BC4F-5A5648D8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919085-B60A-6D47-A3AD-CB59513C45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9FF330-409F-8F4E-8E43-7E321ADF7A7F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68644867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B3711-218E-5B47-8452-487307F3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B962B5-DC86-CC4A-AB1F-24C0742B1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ECDECB-2C76-0C4F-A87D-759693BEA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2269A6-DDE8-D641-B8FF-F553592D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6EC4A8-CC58-D54E-AF27-E66BC4462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3B4AB4-DFD6-E643-BBD3-542EF72A0A8F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39733426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7A29A-6CFE-2C47-A02A-73844DF3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D17EDC-7928-9742-8EC9-8F56EDB8A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2A6F0F-32A4-624B-BF0D-A0178B6D9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053263-8E56-E542-874F-4E502ADD8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A24F5C-0359-CD4B-922F-62AC264AD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26DB9C-21E3-1646-A067-4F258851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5355F7F-1B9A-3F4F-BF7D-9B18CDEE26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3225B7-4A74-374F-AD51-107489839AEF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39027220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83FF2-EA52-D54D-B34D-76CBBB8D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D48A20-9565-1E41-A920-953CE25D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F3DA1E-4FA6-684F-8251-3FF2D42BFD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9E21FA-275C-9543-8F91-0BB10C5430D9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19843724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95F01-1443-A94C-B139-4C564698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E7FAA15-798B-3A42-9C2E-67B1BAF38F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A0CBA1-1C22-7447-96CD-886E589FBDB2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052452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C5DFB-C587-9A41-946B-EBEBD2FF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DAC4F1-C2A0-9D48-8629-C9DF6309D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EDAAB1-4489-CC49-A116-A71493477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60939B-E0FD-5A46-97B8-875511300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F9C5D1-E51D-3A4F-B919-EA181E851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D0335D-4548-1B47-AA28-A34F1B025D48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97741954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791B5-A9F6-D84D-B0B9-651BDDDE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3A367FD-2FBD-7344-873D-773869EDE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EBC795-3BDE-9944-90D4-E5BE7FA01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5AAEB6-44FC-4244-8FE1-98F62691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50CC2F-826B-0F49-9FB4-11C4D9999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CE8ECF-B8DC-634F-BF1A-FDC97268ACC8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3724685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36BCF054-FAFE-EE48-9414-CE6F2F07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1D6B0AF-DA98-7F43-A428-660B0999E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62A126-93BA-C846-B2C4-C8EC39937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96AFCA-BF35-6341-AC76-C4B614A22C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r>
              <a:rPr lang="en-US" altLang="de-DE"/>
              <a:t>Tübingen,</a:t>
            </a:r>
          </a:p>
          <a:p>
            <a:r>
              <a:rPr lang="en-US" altLang="de-DE"/>
              <a:t>23. Januar 2003</a:t>
            </a:r>
          </a:p>
          <a:p>
            <a:endParaRPr lang="en-US" altLang="de-DE" b="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A176D70-6C9C-EB41-AD35-456CD34BD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10F9F0-BFFB-2B4C-8F58-6F238885CA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fld id="{A574DE25-0233-814F-9062-B008D74A93D1}" type="slidenum">
              <a:rPr lang="en-US" altLang="de-DE"/>
              <a:pPr/>
              <a:t>‹Nr.›</a:t>
            </a:fld>
            <a:endParaRPr lang="en-US" altLang="de-DE" b="0"/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72E180ED-AA6E-504D-9E23-88E5313C2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C1CA2E71-33C0-944F-ACAE-DEDC4E39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3.bin"/><Relationship Id="rId4" Type="http://schemas.openxmlformats.org/officeDocument/2006/relationships/hyperlink" Target="../aktArbeit/ForschungsrankingDUZ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4.bin"/><Relationship Id="rId4" Type="http://schemas.openxmlformats.org/officeDocument/2006/relationships/hyperlink" Target="../aktArbeit/ForschungsrankingDUZ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5.bin"/><Relationship Id="rId4" Type="http://schemas.openxmlformats.org/officeDocument/2006/relationships/hyperlink" Target="../aktArbeit/ForschungsrankingDUZ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6.bin"/><Relationship Id="rId4" Type="http://schemas.openxmlformats.org/officeDocument/2006/relationships/hyperlink" Target="../aktArbeit/ForschungsrankingDUZ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0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.e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9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8.emf"/><Relationship Id="rId3" Type="http://schemas.openxmlformats.org/officeDocument/2006/relationships/image" Target="../media/image11.jpeg"/><Relationship Id="rId7" Type="http://schemas.openxmlformats.org/officeDocument/2006/relationships/image" Target="../media/image5.e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5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5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5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6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6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6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6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6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.de/html/das_hochschulranking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BE49D33E-A0D3-EE4D-9827-CDBA2CC3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0FF9B714-37C7-9C40-B381-C8A93176EF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A0D2D-85EE-C046-A6B0-E03752E89C3B}" type="slidenum">
              <a:rPr lang="en-US" altLang="de-DE"/>
              <a:pPr/>
              <a:t>1</a:t>
            </a:fld>
            <a:endParaRPr lang="en-US" altLang="de-DE" b="0"/>
          </a:p>
        </p:txBody>
      </p:sp>
      <p:sp>
        <p:nvSpPr>
          <p:cNvPr id="193538" name="Text Box 2">
            <a:extLst>
              <a:ext uri="{FF2B5EF4-FFF2-40B4-BE49-F238E27FC236}">
                <a16:creationId xmlns:a16="http://schemas.microsoft.com/office/drawing/2014/main" id="{893D5EFD-68E3-9444-B94B-5BDE70AFA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7799A3D6-E2A9-6E41-AB5E-2A79328E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7848600" cy="198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400" b="1">
                <a:latin typeface="Arial" panose="020B0604020202020204" pitchFamily="34" charset="0"/>
              </a:rPr>
              <a:t>Das Wesen der Universität zwischen</a:t>
            </a:r>
          </a:p>
          <a:p>
            <a:pPr algn="ctr"/>
            <a:r>
              <a:rPr lang="de-DE" altLang="de-DE" sz="3400" b="1">
                <a:latin typeface="Arial" panose="020B0604020202020204" pitchFamily="34" charset="0"/>
              </a:rPr>
              <a:t>Tradition und Innovation</a:t>
            </a:r>
            <a:endParaRPr lang="de-DE" altLang="de-DE" sz="3600"/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0DCF3BA8-6981-EA49-BE32-61C1BD69C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848600" cy="944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Detlef Müller-Böling</a:t>
            </a:r>
          </a:p>
        </p:txBody>
      </p:sp>
      <p:graphicFrame>
        <p:nvGraphicFramePr>
          <p:cNvPr id="193542" name="Object 6">
            <a:extLst>
              <a:ext uri="{FF2B5EF4-FFF2-40B4-BE49-F238E27FC236}">
                <a16:creationId xmlns:a16="http://schemas.microsoft.com/office/drawing/2014/main" id="{C6FC8A98-B03B-2E4B-B78C-610E281255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495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84" name="Photo Editor Photo" r:id="rId3" imgW="2222500" imgH="901700" progId="MSPhotoEd.3">
                  <p:embed/>
                </p:oleObj>
              </mc:Choice>
              <mc:Fallback>
                <p:oleObj name="Photo Editor Photo" r:id="rId3" imgW="2222500" imgH="90170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495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FF656DDD-0383-D746-9D7E-4985DC56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D3D70F04-96F2-0043-A277-EC89369DD9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BEDF91-AF04-574A-A0A7-097E625E66B3}" type="slidenum">
              <a:rPr lang="en-US" altLang="de-DE"/>
              <a:pPr/>
              <a:t>10</a:t>
            </a:fld>
            <a:endParaRPr lang="en-US" altLang="de-DE" b="0"/>
          </a:p>
        </p:txBody>
      </p:sp>
      <p:sp>
        <p:nvSpPr>
          <p:cNvPr id="317442" name="Text Box 2">
            <a:extLst>
              <a:ext uri="{FF2B5EF4-FFF2-40B4-BE49-F238E27FC236}">
                <a16:creationId xmlns:a16="http://schemas.microsoft.com/office/drawing/2014/main" id="{1164D178-64EE-6E44-A98A-0DAB030AC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76E2E1F2-AB5F-1540-9498-F6B56338C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 b="1"/>
              <a:t>wettbewerblich</a:t>
            </a:r>
            <a:endParaRPr lang="de-DE" altLang="de-DE"/>
          </a:p>
        </p:txBody>
      </p:sp>
      <p:graphicFrame>
        <p:nvGraphicFramePr>
          <p:cNvPr id="317444" name="Object 4">
            <a:extLst>
              <a:ext uri="{FF2B5EF4-FFF2-40B4-BE49-F238E27FC236}">
                <a16:creationId xmlns:a16="http://schemas.microsoft.com/office/drawing/2014/main" id="{1AECD2FF-B552-3F4F-9599-97988896585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1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45" name="Rectangle 5">
            <a:extLst>
              <a:ext uri="{FF2B5EF4-FFF2-40B4-BE49-F238E27FC236}">
                <a16:creationId xmlns:a16="http://schemas.microsoft.com/office/drawing/2014/main" id="{990A7375-3F14-C84E-8668-25D88B896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01900"/>
            <a:ext cx="5399088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Bildung </a:t>
            </a:r>
            <a:r>
              <a:rPr lang="de-DE" altLang="de-DE" sz="2800" b="1">
                <a:latin typeface="Arial" panose="020B0604020202020204" pitchFamily="34" charset="0"/>
                <a:sym typeface="Symbol" pitchFamily="2" charset="2"/>
              </a:rPr>
              <a:t> </a:t>
            </a:r>
            <a:r>
              <a:rPr lang="de-DE" altLang="de-DE" sz="2800" b="1">
                <a:latin typeface="Arial" panose="020B0604020202020204" pitchFamily="34" charset="0"/>
              </a:rPr>
              <a:t>Wettbewerb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inkompatibel</a:t>
            </a:r>
          </a:p>
        </p:txBody>
      </p:sp>
      <p:sp>
        <p:nvSpPr>
          <p:cNvPr id="317446" name="Rectangle 6">
            <a:extLst>
              <a:ext uri="{FF2B5EF4-FFF2-40B4-BE49-F238E27FC236}">
                <a16:creationId xmlns:a16="http://schemas.microsoft.com/office/drawing/2014/main" id="{B0975015-E827-BB44-A405-50D257ED9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0"/>
            <a:ext cx="5399088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Selbstheilungskraft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des Wettbewerbs </a:t>
            </a:r>
          </a:p>
        </p:txBody>
      </p:sp>
      <p:sp>
        <p:nvSpPr>
          <p:cNvPr id="317447" name="Rectangle 7">
            <a:extLst>
              <a:ext uri="{FF2B5EF4-FFF2-40B4-BE49-F238E27FC236}">
                <a16:creationId xmlns:a16="http://schemas.microsoft.com/office/drawing/2014/main" id="{3D8D76D7-C56E-2041-90D1-4CECCE3E9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19688"/>
            <a:ext cx="5399088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differenziertes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Hochschulsystem </a:t>
            </a:r>
          </a:p>
        </p:txBody>
      </p:sp>
      <p:sp>
        <p:nvSpPr>
          <p:cNvPr id="317448" name="Oval 8">
            <a:extLst>
              <a:ext uri="{FF2B5EF4-FFF2-40B4-BE49-F238E27FC236}">
                <a16:creationId xmlns:a16="http://schemas.microsoft.com/office/drawing/2014/main" id="{72CECB24-6F2A-9742-8B67-F6CB5C47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Tradition</a:t>
            </a:r>
            <a:endParaRPr lang="de-DE" altLang="de-DE" sz="2400"/>
          </a:p>
        </p:txBody>
      </p:sp>
      <p:sp>
        <p:nvSpPr>
          <p:cNvPr id="317449" name="Oval 9">
            <a:extLst>
              <a:ext uri="{FF2B5EF4-FFF2-40B4-BE49-F238E27FC236}">
                <a16:creationId xmlns:a16="http://schemas.microsoft.com/office/drawing/2014/main" id="{16E65ADC-CC38-C14C-9B60-B32F37C25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Innovation</a:t>
            </a:r>
            <a:endParaRPr lang="de-DE" altLang="de-DE" sz="2400"/>
          </a:p>
        </p:txBody>
      </p:sp>
      <p:sp>
        <p:nvSpPr>
          <p:cNvPr id="317450" name="Oval 10">
            <a:extLst>
              <a:ext uri="{FF2B5EF4-FFF2-40B4-BE49-F238E27FC236}">
                <a16:creationId xmlns:a16="http://schemas.microsoft.com/office/drawing/2014/main" id="{7A74F74F-5911-8545-B07A-13667E6F1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054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Lösung</a:t>
            </a:r>
            <a:endParaRPr lang="de-DE" altLang="de-DE" sz="240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 animBg="1" autoUpdateAnimBg="0"/>
      <p:bldP spid="317446" grpId="0" animBg="1" autoUpdateAnimBg="0"/>
      <p:bldP spid="317447" grpId="0" animBg="1" autoUpdateAnimBg="0"/>
      <p:bldP spid="317448" grpId="0" animBg="1" autoUpdateAnimBg="0"/>
      <p:bldP spid="317449" grpId="0" animBg="1" autoUpdateAnimBg="0"/>
      <p:bldP spid="31745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A238A379-F55F-6C40-A34B-DD3207AA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3B9B5CE2-9C83-A849-9868-FD92E4715A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360F29-8C9C-7649-94A0-53467F9F4ECF}" type="slidenum">
              <a:rPr lang="en-US" altLang="de-DE"/>
              <a:pPr/>
              <a:t>11</a:t>
            </a:fld>
            <a:endParaRPr lang="en-US" altLang="de-DE" b="0"/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3D2AF944-D6AD-154D-ACAA-347EB2C2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38246" name="Rectangle 6">
            <a:extLst>
              <a:ext uri="{FF2B5EF4-FFF2-40B4-BE49-F238E27FC236}">
                <a16:creationId xmlns:a16="http://schemas.microsoft.com/office/drawing/2014/main" id="{2E1B6817-6001-A949-99A4-66FAD698B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 b="1"/>
              <a:t>wettbewerblich</a:t>
            </a:r>
            <a:endParaRPr lang="de-DE" altLang="de-DE"/>
          </a:p>
        </p:txBody>
      </p:sp>
      <p:graphicFrame>
        <p:nvGraphicFramePr>
          <p:cNvPr id="138247" name="Object 7">
            <a:extLst>
              <a:ext uri="{FF2B5EF4-FFF2-40B4-BE49-F238E27FC236}">
                <a16:creationId xmlns:a16="http://schemas.microsoft.com/office/drawing/2014/main" id="{0F50384F-2306-9D43-ADF0-CEBDDC67FB3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1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Rectangle 8">
            <a:extLst>
              <a:ext uri="{FF2B5EF4-FFF2-40B4-BE49-F238E27FC236}">
                <a16:creationId xmlns:a16="http://schemas.microsoft.com/office/drawing/2014/main" id="{C608718C-CFD0-CA41-A587-7481E8273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860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... um Forschungsgelder</a:t>
            </a:r>
          </a:p>
        </p:txBody>
      </p:sp>
      <p:sp>
        <p:nvSpPr>
          <p:cNvPr id="138249" name="Rectangle 9">
            <a:extLst>
              <a:ext uri="{FF2B5EF4-FFF2-40B4-BE49-F238E27FC236}">
                <a16:creationId xmlns:a16="http://schemas.microsoft.com/office/drawing/2014/main" id="{3826C505-64F3-1F4E-9D2D-D5090FED4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814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... um Wissenschaftler</a:t>
            </a:r>
          </a:p>
        </p:txBody>
      </p:sp>
      <p:sp>
        <p:nvSpPr>
          <p:cNvPr id="138250" name="Rectangle 10">
            <a:extLst>
              <a:ext uri="{FF2B5EF4-FFF2-40B4-BE49-F238E27FC236}">
                <a16:creationId xmlns:a16="http://schemas.microsoft.com/office/drawing/2014/main" id="{6E20E02F-8DE5-BF4F-BAA5-495543C7A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006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... um Studierende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 animBg="1" autoUpdateAnimBg="0"/>
      <p:bldP spid="138249" grpId="0" animBg="1" autoUpdateAnimBg="0"/>
      <p:bldP spid="13825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umsplatzhalter 2">
            <a:extLst>
              <a:ext uri="{FF2B5EF4-FFF2-40B4-BE49-F238E27FC236}">
                <a16:creationId xmlns:a16="http://schemas.microsoft.com/office/drawing/2014/main" id="{F27317BF-D796-794B-8AE9-37DDBFC9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48" name="Foliennummernplatzhalter 3">
            <a:extLst>
              <a:ext uri="{FF2B5EF4-FFF2-40B4-BE49-F238E27FC236}">
                <a16:creationId xmlns:a16="http://schemas.microsoft.com/office/drawing/2014/main" id="{E8FC49C3-2B5F-8445-97C9-415E82C72A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EAE4B-5D76-9747-BBB4-D758AE3D5C9E}" type="slidenum">
              <a:rPr lang="en-US" altLang="de-DE"/>
              <a:pPr/>
              <a:t>12</a:t>
            </a:fld>
            <a:endParaRPr lang="en-US" altLang="de-DE" b="0"/>
          </a:p>
        </p:txBody>
      </p:sp>
      <p:grpSp>
        <p:nvGrpSpPr>
          <p:cNvPr id="322562" name="Group 2">
            <a:extLst>
              <a:ext uri="{FF2B5EF4-FFF2-40B4-BE49-F238E27FC236}">
                <a16:creationId xmlns:a16="http://schemas.microsoft.com/office/drawing/2014/main" id="{09AC8D4D-DF82-E84B-87BF-041C2B4385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95400" y="1182688"/>
            <a:ext cx="6484938" cy="1717675"/>
            <a:chOff x="1508" y="864"/>
            <a:chExt cx="3143" cy="833"/>
          </a:xfrm>
        </p:grpSpPr>
        <p:sp>
          <p:nvSpPr>
            <p:cNvPr id="322563" name="Line 3">
              <a:extLst>
                <a:ext uri="{FF2B5EF4-FFF2-40B4-BE49-F238E27FC236}">
                  <a16:creationId xmlns:a16="http://schemas.microsoft.com/office/drawing/2014/main" id="{545717BC-B642-E74C-B8D5-4D904B4C8B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36" y="1472"/>
              <a:ext cx="267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2564" name="Group 4">
              <a:extLst>
                <a:ext uri="{FF2B5EF4-FFF2-40B4-BE49-F238E27FC236}">
                  <a16:creationId xmlns:a16="http://schemas.microsoft.com/office/drawing/2014/main" id="{4F632435-1E29-7444-A418-FE7E337532A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08" y="864"/>
              <a:ext cx="3143" cy="833"/>
              <a:chOff x="1335" y="1065"/>
              <a:chExt cx="3467" cy="929"/>
            </a:xfrm>
          </p:grpSpPr>
          <p:sp>
            <p:nvSpPr>
              <p:cNvPr id="322565" name="Freeform 5">
                <a:extLst>
                  <a:ext uri="{FF2B5EF4-FFF2-40B4-BE49-F238E27FC236}">
                    <a16:creationId xmlns:a16="http://schemas.microsoft.com/office/drawing/2014/main" id="{682F2A50-D37C-E943-B30C-D8DBD2AF30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53" y="1065"/>
                <a:ext cx="3413" cy="743"/>
              </a:xfrm>
              <a:custGeom>
                <a:avLst/>
                <a:gdLst>
                  <a:gd name="T0" fmla="*/ 0 w 3413"/>
                  <a:gd name="T1" fmla="*/ 743 h 743"/>
                  <a:gd name="T2" fmla="*/ 3413 w 3413"/>
                  <a:gd name="T3" fmla="*/ 743 h 743"/>
                  <a:gd name="T4" fmla="*/ 1710 w 3413"/>
                  <a:gd name="T5" fmla="*/ 0 h 743"/>
                  <a:gd name="T6" fmla="*/ 0 w 3413"/>
                  <a:gd name="T7" fmla="*/ 743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13" h="743">
                    <a:moveTo>
                      <a:pt x="0" y="743"/>
                    </a:moveTo>
                    <a:lnTo>
                      <a:pt x="3413" y="743"/>
                    </a:lnTo>
                    <a:lnTo>
                      <a:pt x="1710" y="0"/>
                    </a:lnTo>
                    <a:lnTo>
                      <a:pt x="0" y="743"/>
                    </a:lnTo>
                    <a:close/>
                  </a:path>
                </a:pathLst>
              </a:custGeom>
              <a:solidFill>
                <a:srgbClr val="FF0000"/>
              </a:solidFill>
              <a:ln w="174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2566" name="Freeform 6">
                <a:extLst>
                  <a:ext uri="{FF2B5EF4-FFF2-40B4-BE49-F238E27FC236}">
                    <a16:creationId xmlns:a16="http://schemas.microsoft.com/office/drawing/2014/main" id="{BC68B06C-2BB7-314A-B507-3936DD4860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04" y="1115"/>
                <a:ext cx="2921" cy="628"/>
              </a:xfrm>
              <a:custGeom>
                <a:avLst/>
                <a:gdLst>
                  <a:gd name="T0" fmla="*/ 0 w 2921"/>
                  <a:gd name="T1" fmla="*/ 628 h 628"/>
                  <a:gd name="T2" fmla="*/ 2921 w 2921"/>
                  <a:gd name="T3" fmla="*/ 628 h 628"/>
                  <a:gd name="T4" fmla="*/ 1465 w 2921"/>
                  <a:gd name="T5" fmla="*/ 0 h 628"/>
                  <a:gd name="T6" fmla="*/ 0 w 2921"/>
                  <a:gd name="T7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1" h="628">
                    <a:moveTo>
                      <a:pt x="0" y="628"/>
                    </a:moveTo>
                    <a:lnTo>
                      <a:pt x="2921" y="628"/>
                    </a:lnTo>
                    <a:lnTo>
                      <a:pt x="1465" y="0"/>
                    </a:lnTo>
                    <a:lnTo>
                      <a:pt x="0" y="628"/>
                    </a:lnTo>
                    <a:close/>
                  </a:path>
                </a:pathLst>
              </a:custGeom>
              <a:solidFill>
                <a:srgbClr val="FF0000"/>
              </a:solidFill>
              <a:ln w="17463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2567" name="Rectangle 7">
                <a:extLst>
                  <a:ext uri="{FF2B5EF4-FFF2-40B4-BE49-F238E27FC236}">
                    <a16:creationId xmlns:a16="http://schemas.microsoft.com/office/drawing/2014/main" id="{30116490-6D3F-A84C-B688-74A5059337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35" y="1868"/>
                <a:ext cx="3467" cy="34"/>
              </a:xfrm>
              <a:prstGeom prst="rect">
                <a:avLst/>
              </a:prstGeom>
              <a:solidFill>
                <a:srgbClr val="FF0000"/>
              </a:solidFill>
              <a:ln w="17463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2568" name="Rectangle 8">
                <a:extLst>
                  <a:ext uri="{FF2B5EF4-FFF2-40B4-BE49-F238E27FC236}">
                    <a16:creationId xmlns:a16="http://schemas.microsoft.com/office/drawing/2014/main" id="{B0FBDAC4-5513-4C48-8C6C-A66A4822050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86" y="1951"/>
                <a:ext cx="3340" cy="43"/>
              </a:xfrm>
              <a:prstGeom prst="rect">
                <a:avLst/>
              </a:prstGeom>
              <a:solidFill>
                <a:srgbClr val="FF0000"/>
              </a:solidFill>
              <a:ln w="17463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22569" name="Text Box 9">
              <a:extLst>
                <a:ext uri="{FF2B5EF4-FFF2-40B4-BE49-F238E27FC236}">
                  <a16:creationId xmlns:a16="http://schemas.microsoft.com/office/drawing/2014/main" id="{C1746629-12E4-BC48-BF86-82001F988CA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433" y="1192"/>
              <a:ext cx="1319" cy="2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 altLang="de-DE" sz="2400" b="1"/>
                <a:t>Dienstrechtsreform</a:t>
              </a:r>
              <a:endParaRPr lang="de-DE" altLang="de-DE" sz="2000" b="1">
                <a:latin typeface="Arial" panose="020B0604020202020204" pitchFamily="34" charset="0"/>
              </a:endParaRPr>
            </a:p>
          </p:txBody>
        </p:sp>
      </p:grpSp>
      <p:sp>
        <p:nvSpPr>
          <p:cNvPr id="322570" name="Text Box 10">
            <a:extLst>
              <a:ext uri="{FF2B5EF4-FFF2-40B4-BE49-F238E27FC236}">
                <a16:creationId xmlns:a16="http://schemas.microsoft.com/office/drawing/2014/main" id="{4BFF53B0-D4AB-3E4A-BCB5-15A0CAFFEFD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550988" y="6134100"/>
            <a:ext cx="6140450" cy="3968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000" b="1">
                <a:latin typeface="Arial" panose="020B0604020202020204" pitchFamily="34" charset="0"/>
              </a:rPr>
              <a:t>Ausgestaltung und Handhabung?</a:t>
            </a:r>
          </a:p>
        </p:txBody>
      </p:sp>
      <p:grpSp>
        <p:nvGrpSpPr>
          <p:cNvPr id="322571" name="Group 11">
            <a:extLst>
              <a:ext uri="{FF2B5EF4-FFF2-40B4-BE49-F238E27FC236}">
                <a16:creationId xmlns:a16="http://schemas.microsoft.com/office/drawing/2014/main" id="{016CAB29-80DA-0D49-93CA-ABBE1FD622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52600" y="2971800"/>
            <a:ext cx="1493838" cy="3084513"/>
            <a:chOff x="1706" y="1725"/>
            <a:chExt cx="724" cy="1498"/>
          </a:xfrm>
        </p:grpSpPr>
        <p:grpSp>
          <p:nvGrpSpPr>
            <p:cNvPr id="322572" name="Group 12">
              <a:extLst>
                <a:ext uri="{FF2B5EF4-FFF2-40B4-BE49-F238E27FC236}">
                  <a16:creationId xmlns:a16="http://schemas.microsoft.com/office/drawing/2014/main" id="{55C51A68-91D4-7642-B381-DAC5E3D581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06" y="1725"/>
              <a:ext cx="724" cy="1498"/>
              <a:chOff x="1553" y="2025"/>
              <a:chExt cx="377" cy="1257"/>
            </a:xfrm>
          </p:grpSpPr>
          <p:sp>
            <p:nvSpPr>
              <p:cNvPr id="322573" name="Rectangle 13">
                <a:extLst>
                  <a:ext uri="{FF2B5EF4-FFF2-40B4-BE49-F238E27FC236}">
                    <a16:creationId xmlns:a16="http://schemas.microsoft.com/office/drawing/2014/main" id="{47DCB5A4-7175-D745-91F6-68C7F8BDF70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53" y="3251"/>
                <a:ext cx="377" cy="31"/>
              </a:xfrm>
              <a:prstGeom prst="rect">
                <a:avLst/>
              </a:prstGeom>
              <a:solidFill>
                <a:schemeClr val="accent2"/>
              </a:solidFill>
              <a:ln w="17463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2574" name="Rectangle 14">
                <a:extLst>
                  <a:ext uri="{FF2B5EF4-FFF2-40B4-BE49-F238E27FC236}">
                    <a16:creationId xmlns:a16="http://schemas.microsoft.com/office/drawing/2014/main" id="{3DBB82DB-979D-F846-92F9-D5302814BE9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53" y="2025"/>
                <a:ext cx="377" cy="31"/>
              </a:xfrm>
              <a:prstGeom prst="rect">
                <a:avLst/>
              </a:prstGeom>
              <a:solidFill>
                <a:schemeClr val="accent2"/>
              </a:solidFill>
              <a:ln w="17463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22575" name="Group 15">
                <a:extLst>
                  <a:ext uri="{FF2B5EF4-FFF2-40B4-BE49-F238E27FC236}">
                    <a16:creationId xmlns:a16="http://schemas.microsoft.com/office/drawing/2014/main" id="{75E004A8-951B-2446-BBAF-476D0DA88B3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616" y="2080"/>
                <a:ext cx="268" cy="1147"/>
                <a:chOff x="1616" y="2080"/>
                <a:chExt cx="268" cy="1147"/>
              </a:xfrm>
            </p:grpSpPr>
            <p:sp>
              <p:nvSpPr>
                <p:cNvPr id="322576" name="Rectangle 16">
                  <a:extLst>
                    <a:ext uri="{FF2B5EF4-FFF2-40B4-BE49-F238E27FC236}">
                      <a16:creationId xmlns:a16="http://schemas.microsoft.com/office/drawing/2014/main" id="{A8829252-FCF0-2949-ABA3-8E99235B3C5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16" y="2080"/>
                  <a:ext cx="268" cy="1147"/>
                </a:xfrm>
                <a:prstGeom prst="rect">
                  <a:avLst/>
                </a:prstGeom>
                <a:solidFill>
                  <a:schemeClr val="accent2"/>
                </a:solidFill>
                <a:ln w="17463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2577" name="Rectangle 17">
                  <a:extLst>
                    <a:ext uri="{FF2B5EF4-FFF2-40B4-BE49-F238E27FC236}">
                      <a16:creationId xmlns:a16="http://schemas.microsoft.com/office/drawing/2014/main" id="{71B78153-8237-534B-854F-C7D454839B5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703" y="2105"/>
                  <a:ext cx="35" cy="1097"/>
                </a:xfrm>
                <a:prstGeom prst="rect">
                  <a:avLst/>
                </a:prstGeom>
                <a:solidFill>
                  <a:schemeClr val="accent2"/>
                </a:solidFill>
                <a:ln w="17463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2578" name="Rectangle 18">
                  <a:extLst>
                    <a:ext uri="{FF2B5EF4-FFF2-40B4-BE49-F238E27FC236}">
                      <a16:creationId xmlns:a16="http://schemas.microsoft.com/office/drawing/2014/main" id="{939B91BA-8272-1A47-B156-428F21C5F2F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762" y="2105"/>
                  <a:ext cx="35" cy="1097"/>
                </a:xfrm>
                <a:prstGeom prst="rect">
                  <a:avLst/>
                </a:prstGeom>
                <a:solidFill>
                  <a:schemeClr val="accent2"/>
                </a:solidFill>
                <a:ln w="17463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2579" name="Rectangle 19">
                  <a:extLst>
                    <a:ext uri="{FF2B5EF4-FFF2-40B4-BE49-F238E27FC236}">
                      <a16:creationId xmlns:a16="http://schemas.microsoft.com/office/drawing/2014/main" id="{2D697E94-332C-5B4E-86A3-0695E10199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21" y="2105"/>
                  <a:ext cx="34" cy="1097"/>
                </a:xfrm>
                <a:prstGeom prst="rect">
                  <a:avLst/>
                </a:prstGeom>
                <a:solidFill>
                  <a:schemeClr val="accent2"/>
                </a:solidFill>
                <a:ln w="17463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2580" name="Rectangle 20">
                  <a:extLst>
                    <a:ext uri="{FF2B5EF4-FFF2-40B4-BE49-F238E27FC236}">
                      <a16:creationId xmlns:a16="http://schemas.microsoft.com/office/drawing/2014/main" id="{5C420158-9BF8-6749-A040-FF16BC714B8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45" y="2105"/>
                  <a:ext cx="34" cy="1097"/>
                </a:xfrm>
                <a:prstGeom prst="rect">
                  <a:avLst/>
                </a:prstGeom>
                <a:solidFill>
                  <a:schemeClr val="accent2"/>
                </a:solidFill>
                <a:ln w="17463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322581" name="Text Box 21">
              <a:extLst>
                <a:ext uri="{FF2B5EF4-FFF2-40B4-BE49-F238E27FC236}">
                  <a16:creationId xmlns:a16="http://schemas.microsoft.com/office/drawing/2014/main" id="{01483C2B-7231-9041-8352-1D09D97ACCF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-5400000">
              <a:off x="1508" y="2288"/>
              <a:ext cx="1109" cy="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 altLang="de-DE" sz="1700" b="1">
                  <a:latin typeface="Arial" panose="020B0604020202020204" pitchFamily="34" charset="0"/>
                </a:rPr>
                <a:t> Junior-Professur:</a:t>
              </a:r>
            </a:p>
            <a:p>
              <a:pPr algn="ctr"/>
              <a:r>
                <a:rPr lang="de-DE" altLang="de-DE" sz="1700" b="1">
                  <a:latin typeface="Arial" panose="020B0604020202020204" pitchFamily="34" charset="0"/>
                </a:rPr>
                <a:t>5. HRG-ÄnderungsG</a:t>
              </a:r>
            </a:p>
          </p:txBody>
        </p:sp>
      </p:grpSp>
      <p:grpSp>
        <p:nvGrpSpPr>
          <p:cNvPr id="322582" name="Group 22">
            <a:extLst>
              <a:ext uri="{FF2B5EF4-FFF2-40B4-BE49-F238E27FC236}">
                <a16:creationId xmlns:a16="http://schemas.microsoft.com/office/drawing/2014/main" id="{12DF5CEE-7C02-084E-A4C4-B2CB140704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00488" y="2974975"/>
            <a:ext cx="1392237" cy="3082925"/>
            <a:chOff x="2778" y="1725"/>
            <a:chExt cx="675" cy="1498"/>
          </a:xfrm>
        </p:grpSpPr>
        <p:grpSp>
          <p:nvGrpSpPr>
            <p:cNvPr id="322583" name="Group 23">
              <a:extLst>
                <a:ext uri="{FF2B5EF4-FFF2-40B4-BE49-F238E27FC236}">
                  <a16:creationId xmlns:a16="http://schemas.microsoft.com/office/drawing/2014/main" id="{5D8A0095-1B3D-4244-9434-73E39E477EA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78" y="1725"/>
              <a:ext cx="675" cy="1498"/>
              <a:chOff x="2855" y="2025"/>
              <a:chExt cx="377" cy="1257"/>
            </a:xfrm>
          </p:grpSpPr>
          <p:sp>
            <p:nvSpPr>
              <p:cNvPr id="322584" name="Rectangle 24">
                <a:extLst>
                  <a:ext uri="{FF2B5EF4-FFF2-40B4-BE49-F238E27FC236}">
                    <a16:creationId xmlns:a16="http://schemas.microsoft.com/office/drawing/2014/main" id="{8BB485CE-B14B-1F43-BEAD-1188CE8D149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55" y="3251"/>
                <a:ext cx="377" cy="31"/>
              </a:xfrm>
              <a:prstGeom prst="rect">
                <a:avLst/>
              </a:prstGeom>
              <a:solidFill>
                <a:srgbClr val="009900"/>
              </a:solidFill>
              <a:ln w="17463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2585" name="Rectangle 25">
                <a:extLst>
                  <a:ext uri="{FF2B5EF4-FFF2-40B4-BE49-F238E27FC236}">
                    <a16:creationId xmlns:a16="http://schemas.microsoft.com/office/drawing/2014/main" id="{B148CD74-2DC0-C644-96C5-AC2BF1CEE9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55" y="2025"/>
                <a:ext cx="377" cy="31"/>
              </a:xfrm>
              <a:prstGeom prst="rect">
                <a:avLst/>
              </a:prstGeom>
              <a:solidFill>
                <a:srgbClr val="009900"/>
              </a:solidFill>
              <a:ln w="17463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22586" name="Group 26">
                <a:extLst>
                  <a:ext uri="{FF2B5EF4-FFF2-40B4-BE49-F238E27FC236}">
                    <a16:creationId xmlns:a16="http://schemas.microsoft.com/office/drawing/2014/main" id="{C5CB52F2-7A85-CF48-B69D-212CC2C1B0B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17" y="2080"/>
                <a:ext cx="269" cy="1147"/>
                <a:chOff x="2917" y="2080"/>
                <a:chExt cx="269" cy="1147"/>
              </a:xfrm>
            </p:grpSpPr>
            <p:sp>
              <p:nvSpPr>
                <p:cNvPr id="322587" name="Rectangle 27">
                  <a:extLst>
                    <a:ext uri="{FF2B5EF4-FFF2-40B4-BE49-F238E27FC236}">
                      <a16:creationId xmlns:a16="http://schemas.microsoft.com/office/drawing/2014/main" id="{87E95421-D176-0D42-A255-334961BEFEC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7" y="2080"/>
                  <a:ext cx="269" cy="1147"/>
                </a:xfrm>
                <a:prstGeom prst="rect">
                  <a:avLst/>
                </a:prstGeom>
                <a:solidFill>
                  <a:srgbClr val="009900"/>
                </a:solidFill>
                <a:ln w="17463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2588" name="Rectangle 28">
                  <a:extLst>
                    <a:ext uri="{FF2B5EF4-FFF2-40B4-BE49-F238E27FC236}">
                      <a16:creationId xmlns:a16="http://schemas.microsoft.com/office/drawing/2014/main" id="{D5DCA61D-5B8A-554C-818C-416B84E2167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05" y="2105"/>
                  <a:ext cx="35" cy="1097"/>
                </a:xfrm>
                <a:prstGeom prst="rect">
                  <a:avLst/>
                </a:prstGeom>
                <a:solidFill>
                  <a:srgbClr val="009900"/>
                </a:solidFill>
                <a:ln w="17463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2589" name="Rectangle 29">
                  <a:extLst>
                    <a:ext uri="{FF2B5EF4-FFF2-40B4-BE49-F238E27FC236}">
                      <a16:creationId xmlns:a16="http://schemas.microsoft.com/office/drawing/2014/main" id="{1A70D851-99DC-9241-A3BE-F47ACDC599F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4" y="2105"/>
                  <a:ext cx="34" cy="1097"/>
                </a:xfrm>
                <a:prstGeom prst="rect">
                  <a:avLst/>
                </a:prstGeom>
                <a:solidFill>
                  <a:srgbClr val="009900"/>
                </a:solidFill>
                <a:ln w="17463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2590" name="Rectangle 30">
                  <a:extLst>
                    <a:ext uri="{FF2B5EF4-FFF2-40B4-BE49-F238E27FC236}">
                      <a16:creationId xmlns:a16="http://schemas.microsoft.com/office/drawing/2014/main" id="{A6017B7C-DA76-904B-85B0-29B64148A58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122" y="2105"/>
                  <a:ext cx="35" cy="1097"/>
                </a:xfrm>
                <a:prstGeom prst="rect">
                  <a:avLst/>
                </a:prstGeom>
                <a:solidFill>
                  <a:srgbClr val="009900"/>
                </a:solidFill>
                <a:ln w="17463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2591" name="Rectangle 31">
                  <a:extLst>
                    <a:ext uri="{FF2B5EF4-FFF2-40B4-BE49-F238E27FC236}">
                      <a16:creationId xmlns:a16="http://schemas.microsoft.com/office/drawing/2014/main" id="{E1D82E3E-F768-2C4C-A2C2-9C0E5E09B14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47" y="2105"/>
                  <a:ext cx="34" cy="1097"/>
                </a:xfrm>
                <a:prstGeom prst="rect">
                  <a:avLst/>
                </a:prstGeom>
                <a:solidFill>
                  <a:srgbClr val="009900"/>
                </a:solidFill>
                <a:ln w="17463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322592" name="Text Box 32">
              <a:extLst>
                <a:ext uri="{FF2B5EF4-FFF2-40B4-BE49-F238E27FC236}">
                  <a16:creationId xmlns:a16="http://schemas.microsoft.com/office/drawing/2014/main" id="{BA55ACE8-6249-C845-A353-B11B382687C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-5400000">
              <a:off x="2503" y="2287"/>
              <a:ext cx="1187" cy="295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 altLang="de-DE" sz="1700" b="1">
                  <a:latin typeface="Arial" panose="020B0604020202020204" pitchFamily="34" charset="0"/>
                </a:rPr>
                <a:t>Qualifizierungsphase:</a:t>
              </a:r>
            </a:p>
            <a:p>
              <a:pPr algn="ctr"/>
              <a:r>
                <a:rPr lang="de-DE" altLang="de-DE" sz="1700" b="1">
                  <a:latin typeface="Arial" panose="020B0604020202020204" pitchFamily="34" charset="0"/>
                </a:rPr>
                <a:t>5. HRG-ÄnderungsG</a:t>
              </a:r>
            </a:p>
          </p:txBody>
        </p:sp>
      </p:grpSp>
      <p:grpSp>
        <p:nvGrpSpPr>
          <p:cNvPr id="322593" name="Group 33">
            <a:extLst>
              <a:ext uri="{FF2B5EF4-FFF2-40B4-BE49-F238E27FC236}">
                <a16:creationId xmlns:a16="http://schemas.microsoft.com/office/drawing/2014/main" id="{6D0A0BB9-3863-084D-959C-2289DCDE1C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19800" y="3005138"/>
            <a:ext cx="1296988" cy="3086100"/>
            <a:chOff x="3779" y="1725"/>
            <a:chExt cx="629" cy="1498"/>
          </a:xfrm>
        </p:grpSpPr>
        <p:grpSp>
          <p:nvGrpSpPr>
            <p:cNvPr id="322594" name="Group 34">
              <a:extLst>
                <a:ext uri="{FF2B5EF4-FFF2-40B4-BE49-F238E27FC236}">
                  <a16:creationId xmlns:a16="http://schemas.microsoft.com/office/drawing/2014/main" id="{C1182419-E329-CE43-9DFF-FCBA7946983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79" y="1725"/>
              <a:ext cx="629" cy="1498"/>
              <a:chOff x="4156" y="2025"/>
              <a:chExt cx="378" cy="1257"/>
            </a:xfrm>
          </p:grpSpPr>
          <p:sp>
            <p:nvSpPr>
              <p:cNvPr id="322595" name="Rectangle 35">
                <a:extLst>
                  <a:ext uri="{FF2B5EF4-FFF2-40B4-BE49-F238E27FC236}">
                    <a16:creationId xmlns:a16="http://schemas.microsoft.com/office/drawing/2014/main" id="{11F32BD5-DDE1-9945-BE0F-3BF9778639B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56" y="3251"/>
                <a:ext cx="378" cy="31"/>
              </a:xfrm>
              <a:prstGeom prst="rect">
                <a:avLst/>
              </a:prstGeom>
              <a:solidFill>
                <a:srgbClr val="800000"/>
              </a:solidFill>
              <a:ln w="17463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2596" name="Rectangle 36">
                <a:extLst>
                  <a:ext uri="{FF2B5EF4-FFF2-40B4-BE49-F238E27FC236}">
                    <a16:creationId xmlns:a16="http://schemas.microsoft.com/office/drawing/2014/main" id="{D914AA3D-0FA7-D840-93FF-DD92C046B6E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56" y="2025"/>
                <a:ext cx="378" cy="31"/>
              </a:xfrm>
              <a:prstGeom prst="rect">
                <a:avLst/>
              </a:prstGeom>
              <a:solidFill>
                <a:srgbClr val="800000"/>
              </a:solidFill>
              <a:ln w="17463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22597" name="Group 37">
                <a:extLst>
                  <a:ext uri="{FF2B5EF4-FFF2-40B4-BE49-F238E27FC236}">
                    <a16:creationId xmlns:a16="http://schemas.microsoft.com/office/drawing/2014/main" id="{B794F6B8-EA9B-A14A-BB5B-AAC62B8C4B4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219" y="2080"/>
                <a:ext cx="269" cy="1147"/>
                <a:chOff x="4219" y="2080"/>
                <a:chExt cx="269" cy="1147"/>
              </a:xfrm>
            </p:grpSpPr>
            <p:sp>
              <p:nvSpPr>
                <p:cNvPr id="322598" name="Rectangle 38">
                  <a:extLst>
                    <a:ext uri="{FF2B5EF4-FFF2-40B4-BE49-F238E27FC236}">
                      <a16:creationId xmlns:a16="http://schemas.microsoft.com/office/drawing/2014/main" id="{282BB4B0-C0F4-9C4D-ADAE-CD4BDE2E320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9" y="2080"/>
                  <a:ext cx="269" cy="1147"/>
                </a:xfrm>
                <a:prstGeom prst="rect">
                  <a:avLst/>
                </a:prstGeom>
                <a:solidFill>
                  <a:srgbClr val="800000"/>
                </a:solidFill>
                <a:ln w="17463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2599" name="Rectangle 39">
                  <a:extLst>
                    <a:ext uri="{FF2B5EF4-FFF2-40B4-BE49-F238E27FC236}">
                      <a16:creationId xmlns:a16="http://schemas.microsoft.com/office/drawing/2014/main" id="{F5AD66E9-F9F5-6540-A32E-EADA394ACE1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07" y="2105"/>
                  <a:ext cx="35" cy="1097"/>
                </a:xfrm>
                <a:prstGeom prst="rect">
                  <a:avLst/>
                </a:prstGeom>
                <a:solidFill>
                  <a:srgbClr val="800000"/>
                </a:solidFill>
                <a:ln w="17463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2600" name="Rectangle 40">
                  <a:extLst>
                    <a:ext uri="{FF2B5EF4-FFF2-40B4-BE49-F238E27FC236}">
                      <a16:creationId xmlns:a16="http://schemas.microsoft.com/office/drawing/2014/main" id="{CFEE3126-9522-DD49-8F2D-7572336DC8B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6" y="2105"/>
                  <a:ext cx="34" cy="1097"/>
                </a:xfrm>
                <a:prstGeom prst="rect">
                  <a:avLst/>
                </a:prstGeom>
                <a:solidFill>
                  <a:srgbClr val="800000"/>
                </a:solidFill>
                <a:ln w="17463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2601" name="Rectangle 41">
                  <a:extLst>
                    <a:ext uri="{FF2B5EF4-FFF2-40B4-BE49-F238E27FC236}">
                      <a16:creationId xmlns:a16="http://schemas.microsoft.com/office/drawing/2014/main" id="{F002242B-CC52-C04A-BFF0-45C32792B72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24" y="2105"/>
                  <a:ext cx="35" cy="1097"/>
                </a:xfrm>
                <a:prstGeom prst="rect">
                  <a:avLst/>
                </a:prstGeom>
                <a:solidFill>
                  <a:srgbClr val="800000"/>
                </a:solidFill>
                <a:ln w="17463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2602" name="Rectangle 42">
                  <a:extLst>
                    <a:ext uri="{FF2B5EF4-FFF2-40B4-BE49-F238E27FC236}">
                      <a16:creationId xmlns:a16="http://schemas.microsoft.com/office/drawing/2014/main" id="{95C8071B-A52A-FB4B-87BC-9AE53162D5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48" y="2105"/>
                  <a:ext cx="35" cy="1097"/>
                </a:xfrm>
                <a:prstGeom prst="rect">
                  <a:avLst/>
                </a:prstGeom>
                <a:solidFill>
                  <a:srgbClr val="800000"/>
                </a:solidFill>
                <a:ln w="17463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322603" name="Text Box 43">
              <a:extLst>
                <a:ext uri="{FF2B5EF4-FFF2-40B4-BE49-F238E27FC236}">
                  <a16:creationId xmlns:a16="http://schemas.microsoft.com/office/drawing/2014/main" id="{E01B6A92-9FC2-434C-99D6-7475D675421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-5400000">
              <a:off x="3572" y="2290"/>
              <a:ext cx="1062" cy="296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 altLang="de-DE" sz="1700" b="1">
                  <a:latin typeface="Arial" panose="020B0604020202020204" pitchFamily="34" charset="0"/>
                </a:rPr>
                <a:t>W-Besoldung:</a:t>
              </a:r>
            </a:p>
            <a:p>
              <a:pPr algn="ctr"/>
              <a:r>
                <a:rPr lang="de-DE" altLang="de-DE" sz="1700" b="1">
                  <a:latin typeface="Arial" panose="020B0604020202020204" pitchFamily="34" charset="0"/>
                </a:rPr>
                <a:t>ProfBesoldreformG</a:t>
              </a:r>
            </a:p>
          </p:txBody>
        </p:sp>
      </p:grpSp>
      <p:sp>
        <p:nvSpPr>
          <p:cNvPr id="322604" name="AutoShape 44">
            <a:extLst>
              <a:ext uri="{FF2B5EF4-FFF2-40B4-BE49-F238E27FC236}">
                <a16:creationId xmlns:a16="http://schemas.microsoft.com/office/drawing/2014/main" id="{4BEA91CC-4C2F-4E40-A976-A55B113EA67E}"/>
              </a:ext>
            </a:extLst>
          </p:cNvPr>
          <p:cNvSpPr>
            <a:spLocks noChangeArrowheads="1"/>
          </p:cNvSpPr>
          <p:nvPr/>
        </p:nvSpPr>
        <p:spPr bwMode="auto">
          <a:xfrm rot="-1730771">
            <a:off x="7219950" y="3354388"/>
            <a:ext cx="1905000" cy="485775"/>
          </a:xfrm>
          <a:prstGeom prst="leftArrow">
            <a:avLst>
              <a:gd name="adj1" fmla="val 50000"/>
              <a:gd name="adj2" fmla="val 98039"/>
            </a:avLst>
          </a:prstGeom>
          <a:solidFill>
            <a:schemeClr val="accent1"/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2605" name="Rectangle 45">
            <a:extLst>
              <a:ext uri="{FF2B5EF4-FFF2-40B4-BE49-F238E27FC236}">
                <a16:creationId xmlns:a16="http://schemas.microsoft.com/office/drawing/2014/main" id="{AD0C15C0-DB94-494C-A73D-CCFD1EFAC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228600"/>
            <a:ext cx="52800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/>
              <a:t>... um Wissenschaftler</a:t>
            </a:r>
            <a:endParaRPr lang="de-DE" altLang="de-DE"/>
          </a:p>
        </p:txBody>
      </p:sp>
      <p:graphicFrame>
        <p:nvGraphicFramePr>
          <p:cNvPr id="322606" name="Object 46">
            <a:extLst>
              <a:ext uri="{FF2B5EF4-FFF2-40B4-BE49-F238E27FC236}">
                <a16:creationId xmlns:a16="http://schemas.microsoft.com/office/drawing/2014/main" id="{EE8637C3-4A24-9F43-B519-5F9ABDB0CA3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09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2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2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7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03ACFA0-CADC-104F-8435-E9AA8708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8030FF2C-059F-B149-AA17-8ABAB07E8C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6ADBC4-46E6-C541-8E5A-F20B1999D700}" type="slidenum">
              <a:rPr lang="en-US" altLang="de-DE"/>
              <a:pPr/>
              <a:t>13</a:t>
            </a:fld>
            <a:endParaRPr lang="en-US" altLang="de-DE" b="0"/>
          </a:p>
        </p:txBody>
      </p:sp>
      <p:sp>
        <p:nvSpPr>
          <p:cNvPr id="324610" name="Rectangle 2">
            <a:extLst>
              <a:ext uri="{FF2B5EF4-FFF2-40B4-BE49-F238E27FC236}">
                <a16:creationId xmlns:a16="http://schemas.microsoft.com/office/drawing/2014/main" id="{1849B4B9-0A20-0844-9943-A1044F42D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334000" cy="990600"/>
          </a:xfrm>
        </p:spPr>
        <p:txBody>
          <a:bodyPr/>
          <a:lstStyle/>
          <a:p>
            <a:r>
              <a:rPr lang="de-DE" altLang="de-DE" b="1"/>
              <a:t>Professorenbesoldung</a:t>
            </a:r>
            <a:endParaRPr lang="de-DE" altLang="de-DE" sz="3200"/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1EF8A2B7-6589-2643-A9F0-D8A105657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181600"/>
            <a:ext cx="8610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Profilbildung der Hochschulen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  <p:sp>
        <p:nvSpPr>
          <p:cNvPr id="324612" name="Rectangle 4">
            <a:extLst>
              <a:ext uri="{FF2B5EF4-FFF2-40B4-BE49-F238E27FC236}">
                <a16:creationId xmlns:a16="http://schemas.microsoft.com/office/drawing/2014/main" id="{D355FF34-D541-C847-B220-2BECFB377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743200"/>
            <a:ext cx="8610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leistungs- und funktionsdifferenzierte Gehälter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  <p:sp>
        <p:nvSpPr>
          <p:cNvPr id="324613" name="Rectangle 5">
            <a:extLst>
              <a:ext uri="{FF2B5EF4-FFF2-40B4-BE49-F238E27FC236}">
                <a16:creationId xmlns:a16="http://schemas.microsoft.com/office/drawing/2014/main" id="{8853D01F-0EEB-204A-9468-414E1136F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962400"/>
            <a:ext cx="8610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wettbewerbsfähige und flexible Vergütungsstrukturen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  <p:graphicFrame>
        <p:nvGraphicFramePr>
          <p:cNvPr id="324614" name="Object 6">
            <a:extLst>
              <a:ext uri="{FF2B5EF4-FFF2-40B4-BE49-F238E27FC236}">
                <a16:creationId xmlns:a16="http://schemas.microsoft.com/office/drawing/2014/main" id="{50B1BE76-4BAE-3A42-94E6-3DB528839C5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16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5" name="Rectangle 7">
            <a:extLst>
              <a:ext uri="{FF2B5EF4-FFF2-40B4-BE49-F238E27FC236}">
                <a16:creationId xmlns:a16="http://schemas.microsoft.com/office/drawing/2014/main" id="{48462947-18A4-FC49-87FD-7223E0EF7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762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4000" b="1">
                <a:latin typeface="Arial" panose="020B0604020202020204" pitchFamily="34" charset="0"/>
              </a:rPr>
              <a:t>Ziele</a:t>
            </a:r>
            <a:endParaRPr lang="de-DE" alt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 autoUpdateAnimBg="0"/>
      <p:bldP spid="324612" grpId="0" animBg="1" autoUpdateAnimBg="0"/>
      <p:bldP spid="324613" grpId="0" animBg="1" autoUpdateAnimBg="0"/>
      <p:bldP spid="32461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B9289372-1B0E-6A4D-B9D5-49B27B9E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CE6E374E-5876-B140-9D9D-6B1E21701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34554-0856-3C42-82E1-28EDDB79718B}" type="slidenum">
              <a:rPr lang="en-US" altLang="de-DE"/>
              <a:pPr/>
              <a:t>14</a:t>
            </a:fld>
            <a:endParaRPr lang="en-US" altLang="de-DE" b="0"/>
          </a:p>
        </p:txBody>
      </p:sp>
      <p:sp>
        <p:nvSpPr>
          <p:cNvPr id="246786" name="Rectangle 2">
            <a:extLst>
              <a:ext uri="{FF2B5EF4-FFF2-40B4-BE49-F238E27FC236}">
                <a16:creationId xmlns:a16="http://schemas.microsoft.com/office/drawing/2014/main" id="{01A6D2B5-B651-7548-8064-1BC8C8A27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4876800" cy="990600"/>
          </a:xfrm>
        </p:spPr>
        <p:txBody>
          <a:bodyPr/>
          <a:lstStyle/>
          <a:p>
            <a:r>
              <a:rPr lang="de-DE" altLang="de-DE" b="1"/>
              <a:t>Gefahren</a:t>
            </a:r>
            <a:endParaRPr lang="de-DE" altLang="de-DE" sz="3200"/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9BC4319E-AD8D-A84D-BCA3-D47529D8B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08425"/>
            <a:ext cx="7848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Fixierung auf formale Kriterienkataloge</a:t>
            </a:r>
          </a:p>
        </p:txBody>
      </p:sp>
      <p:sp>
        <p:nvSpPr>
          <p:cNvPr id="246788" name="Rectangle 4">
            <a:extLst>
              <a:ext uri="{FF2B5EF4-FFF2-40B4-BE49-F238E27FC236}">
                <a16:creationId xmlns:a16="http://schemas.microsoft.com/office/drawing/2014/main" id="{69F2B7E3-8F76-234F-B95F-A37067048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80038"/>
            <a:ext cx="78486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Ausblendung nicht-monetärer Anreize</a:t>
            </a:r>
          </a:p>
        </p:txBody>
      </p:sp>
      <p:sp>
        <p:nvSpPr>
          <p:cNvPr id="246789" name="Rectangle 5">
            <a:extLst>
              <a:ext uri="{FF2B5EF4-FFF2-40B4-BE49-F238E27FC236}">
                <a16:creationId xmlns:a16="http://schemas.microsoft.com/office/drawing/2014/main" id="{DA7CFB17-6250-9F46-9518-1F1096C44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438400"/>
            <a:ext cx="7848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Verregelung der Vergabeverfahren</a:t>
            </a:r>
          </a:p>
        </p:txBody>
      </p:sp>
      <p:sp>
        <p:nvSpPr>
          <p:cNvPr id="246790" name="Oval 6">
            <a:extLst>
              <a:ext uri="{FF2B5EF4-FFF2-40B4-BE49-F238E27FC236}">
                <a16:creationId xmlns:a16="http://schemas.microsoft.com/office/drawing/2014/main" id="{B43CCCD2-E81E-7A4B-BC86-2ED7B6CDB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438400"/>
            <a:ext cx="7162800" cy="3429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Überlegt vorgehen, </a:t>
            </a:r>
          </a:p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um Chancen zu nutzen und </a:t>
            </a:r>
          </a:p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Risiken zu vermeiden!</a:t>
            </a:r>
          </a:p>
        </p:txBody>
      </p:sp>
      <p:graphicFrame>
        <p:nvGraphicFramePr>
          <p:cNvPr id="246792" name="Object 8">
            <a:extLst>
              <a:ext uri="{FF2B5EF4-FFF2-40B4-BE49-F238E27FC236}">
                <a16:creationId xmlns:a16="http://schemas.microsoft.com/office/drawing/2014/main" id="{1A083A8C-891F-094D-BE00-4511C313D6E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3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 autoUpdateAnimBg="0"/>
      <p:bldP spid="246788" grpId="0" animBg="1" autoUpdateAnimBg="0"/>
      <p:bldP spid="246789" grpId="0" animBg="1" autoUpdateAnimBg="0"/>
      <p:bldP spid="24679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umsplatzhalter 2">
            <a:extLst>
              <a:ext uri="{FF2B5EF4-FFF2-40B4-BE49-F238E27FC236}">
                <a16:creationId xmlns:a16="http://schemas.microsoft.com/office/drawing/2014/main" id="{ED6E8293-6BB2-4D4C-A4A4-B3D2BA82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48" name="Foliennummernplatzhalter 3">
            <a:extLst>
              <a:ext uri="{FF2B5EF4-FFF2-40B4-BE49-F238E27FC236}">
                <a16:creationId xmlns:a16="http://schemas.microsoft.com/office/drawing/2014/main" id="{F4C33454-1918-C640-86C6-4237E6023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BC6A0-2209-704F-9923-E71304088D9F}" type="slidenum">
              <a:rPr lang="en-US" altLang="de-DE"/>
              <a:pPr/>
              <a:t>15</a:t>
            </a:fld>
            <a:endParaRPr lang="en-US" altLang="de-DE" b="0"/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765E9D1B-2FB8-B445-B58A-76B77BBD5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05400" cy="990600"/>
          </a:xfrm>
        </p:spPr>
        <p:txBody>
          <a:bodyPr/>
          <a:lstStyle/>
          <a:p>
            <a:r>
              <a:rPr lang="de-DE" altLang="de-DE" b="1"/>
              <a:t>3 Gestaltungsbereiche</a:t>
            </a:r>
            <a:endParaRPr lang="de-DE" altLang="de-DE" sz="3200"/>
          </a:p>
        </p:txBody>
      </p:sp>
      <p:grpSp>
        <p:nvGrpSpPr>
          <p:cNvPr id="260099" name="Group 3">
            <a:extLst>
              <a:ext uri="{FF2B5EF4-FFF2-40B4-BE49-F238E27FC236}">
                <a16:creationId xmlns:a16="http://schemas.microsoft.com/office/drawing/2014/main" id="{A1289D58-A770-FC4C-8675-70381F4CF2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5600" y="2057400"/>
            <a:ext cx="4495800" cy="4724400"/>
            <a:chOff x="1440" y="1104"/>
            <a:chExt cx="2832" cy="2976"/>
          </a:xfrm>
        </p:grpSpPr>
        <p:sp>
          <p:nvSpPr>
            <p:cNvPr id="260100" name="Rectangle 4">
              <a:extLst>
                <a:ext uri="{FF2B5EF4-FFF2-40B4-BE49-F238E27FC236}">
                  <a16:creationId xmlns:a16="http://schemas.microsoft.com/office/drawing/2014/main" id="{31BF7BC5-B1A3-0741-AE01-12B56E8419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2" y="3024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1" name="Rectangle 5">
              <a:extLst>
                <a:ext uri="{FF2B5EF4-FFF2-40B4-BE49-F238E27FC236}">
                  <a16:creationId xmlns:a16="http://schemas.microsoft.com/office/drawing/2014/main" id="{7A537D40-6D36-E940-AEB0-A33A8030A8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8" y="3024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2" name="Rectangle 6">
              <a:extLst>
                <a:ext uri="{FF2B5EF4-FFF2-40B4-BE49-F238E27FC236}">
                  <a16:creationId xmlns:a16="http://schemas.microsoft.com/office/drawing/2014/main" id="{8A06CA38-568D-7A4D-9D32-74239FB548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4" y="283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3" name="Rectangle 7">
              <a:extLst>
                <a:ext uri="{FF2B5EF4-FFF2-40B4-BE49-F238E27FC236}">
                  <a16:creationId xmlns:a16="http://schemas.microsoft.com/office/drawing/2014/main" id="{EA1A90FD-DB31-4942-9F33-055DC695E5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0" y="283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4" name="Rectangle 8">
              <a:extLst>
                <a:ext uri="{FF2B5EF4-FFF2-40B4-BE49-F238E27FC236}">
                  <a16:creationId xmlns:a16="http://schemas.microsoft.com/office/drawing/2014/main" id="{A956F995-4C28-7347-93B7-44B565D76C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4" y="1968"/>
              <a:ext cx="816" cy="864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5" name="Rectangle 9">
              <a:extLst>
                <a:ext uri="{FF2B5EF4-FFF2-40B4-BE49-F238E27FC236}">
                  <a16:creationId xmlns:a16="http://schemas.microsoft.com/office/drawing/2014/main" id="{2E5898B7-CB92-2649-9E90-2CD2C28C22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2" y="2160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6" name="Rectangle 10">
              <a:extLst>
                <a:ext uri="{FF2B5EF4-FFF2-40B4-BE49-F238E27FC236}">
                  <a16:creationId xmlns:a16="http://schemas.microsoft.com/office/drawing/2014/main" id="{CA9DBA13-1462-6548-B916-997642075E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8" y="2160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7" name="Rectangle 11">
              <a:extLst>
                <a:ext uri="{FF2B5EF4-FFF2-40B4-BE49-F238E27FC236}">
                  <a16:creationId xmlns:a16="http://schemas.microsoft.com/office/drawing/2014/main" id="{67F98AC2-C59F-714F-B90A-1AD654290E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0" y="1968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8" name="Rectangle 12">
              <a:extLst>
                <a:ext uri="{FF2B5EF4-FFF2-40B4-BE49-F238E27FC236}">
                  <a16:creationId xmlns:a16="http://schemas.microsoft.com/office/drawing/2014/main" id="{80FC77F9-7192-134E-BAF5-0AE27F0E20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4" y="3024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9" name="Rectangle 13">
              <a:extLst>
                <a:ext uri="{FF2B5EF4-FFF2-40B4-BE49-F238E27FC236}">
                  <a16:creationId xmlns:a16="http://schemas.microsoft.com/office/drawing/2014/main" id="{B003FD2D-6B75-BD44-B3C8-3DB1F770F0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56" y="283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0" name="Rectangle 14">
              <a:extLst>
                <a:ext uri="{FF2B5EF4-FFF2-40B4-BE49-F238E27FC236}">
                  <a16:creationId xmlns:a16="http://schemas.microsoft.com/office/drawing/2014/main" id="{DF3FBCA0-5D12-EA41-A2A6-2F6DB337CD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4" y="2160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1" name="Rectangle 15">
              <a:extLst>
                <a:ext uri="{FF2B5EF4-FFF2-40B4-BE49-F238E27FC236}">
                  <a16:creationId xmlns:a16="http://schemas.microsoft.com/office/drawing/2014/main" id="{3E5D724A-E8AD-CC4F-ACCD-ED7F4B42F3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56" y="1968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2" name="Rectangle 16">
              <a:extLst>
                <a:ext uri="{FF2B5EF4-FFF2-40B4-BE49-F238E27FC236}">
                  <a16:creationId xmlns:a16="http://schemas.microsoft.com/office/drawing/2014/main" id="{A9254B71-27F5-2F47-A339-F5A2494D7D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321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3" name="Rectangle 17">
              <a:extLst>
                <a:ext uri="{FF2B5EF4-FFF2-40B4-BE49-F238E27FC236}">
                  <a16:creationId xmlns:a16="http://schemas.microsoft.com/office/drawing/2014/main" id="{F03C415D-947B-5A4F-9057-0E7BAB91A6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6" y="321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4" name="Rectangle 18">
              <a:extLst>
                <a:ext uri="{FF2B5EF4-FFF2-40B4-BE49-F238E27FC236}">
                  <a16:creationId xmlns:a16="http://schemas.microsoft.com/office/drawing/2014/main" id="{F6D5F59A-0611-1A4F-80AB-27F97148FB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235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5" name="Rectangle 19">
              <a:extLst>
                <a:ext uri="{FF2B5EF4-FFF2-40B4-BE49-F238E27FC236}">
                  <a16:creationId xmlns:a16="http://schemas.microsoft.com/office/drawing/2014/main" id="{F5111237-3228-844C-815D-366A202E11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6" y="235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6" name="Rectangle 20">
              <a:extLst>
                <a:ext uri="{FF2B5EF4-FFF2-40B4-BE49-F238E27FC236}">
                  <a16:creationId xmlns:a16="http://schemas.microsoft.com/office/drawing/2014/main" id="{9AA4D0D3-2AEC-2145-80EC-D03BC6177B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72" y="321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7" name="Rectangle 21">
              <a:extLst>
                <a:ext uri="{FF2B5EF4-FFF2-40B4-BE49-F238E27FC236}">
                  <a16:creationId xmlns:a16="http://schemas.microsoft.com/office/drawing/2014/main" id="{9DEE08B6-5A94-A14D-AC0A-FA743E4093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72" y="235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8" name="Rectangle 22">
              <a:extLst>
                <a:ext uri="{FF2B5EF4-FFF2-40B4-BE49-F238E27FC236}">
                  <a16:creationId xmlns:a16="http://schemas.microsoft.com/office/drawing/2014/main" id="{EE258D74-2626-EF45-A745-A41102D413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4" y="1104"/>
              <a:ext cx="816" cy="864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9" name="Rectangle 23">
              <a:extLst>
                <a:ext uri="{FF2B5EF4-FFF2-40B4-BE49-F238E27FC236}">
                  <a16:creationId xmlns:a16="http://schemas.microsoft.com/office/drawing/2014/main" id="{F810C37D-E751-6542-844B-EF0D57328D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2" y="129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0" name="Rectangle 24">
              <a:extLst>
                <a:ext uri="{FF2B5EF4-FFF2-40B4-BE49-F238E27FC236}">
                  <a16:creationId xmlns:a16="http://schemas.microsoft.com/office/drawing/2014/main" id="{B36B3CFF-BB58-F24C-AA3E-4F1585E243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8" y="129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1" name="Rectangle 25">
              <a:extLst>
                <a:ext uri="{FF2B5EF4-FFF2-40B4-BE49-F238E27FC236}">
                  <a16:creationId xmlns:a16="http://schemas.microsoft.com/office/drawing/2014/main" id="{0C385690-1DE8-CB4D-90AE-4063DD0792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0" y="1104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2" name="Rectangle 26">
              <a:extLst>
                <a:ext uri="{FF2B5EF4-FFF2-40B4-BE49-F238E27FC236}">
                  <a16:creationId xmlns:a16="http://schemas.microsoft.com/office/drawing/2014/main" id="{49B7B94D-38A2-1B46-896B-0FDC6FEDA2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4" y="129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3" name="Rectangle 27">
              <a:extLst>
                <a:ext uri="{FF2B5EF4-FFF2-40B4-BE49-F238E27FC236}">
                  <a16:creationId xmlns:a16="http://schemas.microsoft.com/office/drawing/2014/main" id="{3298D6F3-9307-F84A-853B-A02E9A98E2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56" y="1104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4" name="Rectangle 28">
              <a:extLst>
                <a:ext uri="{FF2B5EF4-FFF2-40B4-BE49-F238E27FC236}">
                  <a16:creationId xmlns:a16="http://schemas.microsoft.com/office/drawing/2014/main" id="{4532C9CB-68F0-5C4F-8A70-A13325C65D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1488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5" name="Rectangle 29">
              <a:extLst>
                <a:ext uri="{FF2B5EF4-FFF2-40B4-BE49-F238E27FC236}">
                  <a16:creationId xmlns:a16="http://schemas.microsoft.com/office/drawing/2014/main" id="{C328805B-32DA-F544-9AE4-F5DC2D2A8F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6" y="1488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6" name="Rectangle 30">
              <a:extLst>
                <a:ext uri="{FF2B5EF4-FFF2-40B4-BE49-F238E27FC236}">
                  <a16:creationId xmlns:a16="http://schemas.microsoft.com/office/drawing/2014/main" id="{A61C4EF8-9EE2-FA44-ABF1-9492F2C45A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72" y="1488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</p:grpSp>
      <p:sp>
        <p:nvSpPr>
          <p:cNvPr id="260127" name="Line 31">
            <a:extLst>
              <a:ext uri="{FF2B5EF4-FFF2-40B4-BE49-F238E27FC236}">
                <a16:creationId xmlns:a16="http://schemas.microsoft.com/office/drawing/2014/main" id="{FBF9EDE2-E8E0-EF48-983D-EE75ABEECB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1752600"/>
            <a:ext cx="914400" cy="914400"/>
          </a:xfrm>
          <a:prstGeom prst="line">
            <a:avLst/>
          </a:prstGeom>
          <a:noFill/>
          <a:ln w="1143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28" name="Line 32">
            <a:extLst>
              <a:ext uri="{FF2B5EF4-FFF2-40B4-BE49-F238E27FC236}">
                <a16:creationId xmlns:a16="http://schemas.microsoft.com/office/drawing/2014/main" id="{1A3D1DAC-719A-0B48-8996-5867835629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2667000"/>
            <a:ext cx="0" cy="4156075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29" name="Line 33">
            <a:extLst>
              <a:ext uri="{FF2B5EF4-FFF2-40B4-BE49-F238E27FC236}">
                <a16:creationId xmlns:a16="http://schemas.microsoft.com/office/drawing/2014/main" id="{F9BA3456-0346-014E-9108-792D6DAF0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752600"/>
            <a:ext cx="3886200" cy="0"/>
          </a:xfrm>
          <a:prstGeom prst="line">
            <a:avLst/>
          </a:prstGeom>
          <a:noFill/>
          <a:ln w="101600">
            <a:solidFill>
              <a:srgbClr val="2E763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30" name="Text Box 34">
            <a:extLst>
              <a:ext uri="{FF2B5EF4-FFF2-40B4-BE49-F238E27FC236}">
                <a16:creationId xmlns:a16="http://schemas.microsoft.com/office/drawing/2014/main" id="{D0DE11CD-C1DC-C44A-8956-6D8B47CC1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1717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2"/>
                </a:solidFill>
                <a:latin typeface="Arial" panose="020B0604020202020204" pitchFamily="34" charset="0"/>
              </a:rPr>
              <a:t>Vergaberahmen</a:t>
            </a:r>
          </a:p>
        </p:txBody>
      </p:sp>
      <p:sp>
        <p:nvSpPr>
          <p:cNvPr id="260131" name="Text Box 35">
            <a:extLst>
              <a:ext uri="{FF2B5EF4-FFF2-40B4-BE49-F238E27FC236}">
                <a16:creationId xmlns:a16="http://schemas.microsoft.com/office/drawing/2014/main" id="{135633F2-D2B4-1A41-8176-2705A8ED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371600"/>
            <a:ext cx="862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rgbClr val="2E763F"/>
                </a:solidFill>
                <a:latin typeface="Arial" panose="020B0604020202020204" pitchFamily="34" charset="0"/>
              </a:rPr>
              <a:t>Formel</a:t>
            </a:r>
          </a:p>
        </p:txBody>
      </p:sp>
      <p:sp>
        <p:nvSpPr>
          <p:cNvPr id="260132" name="Text Box 36">
            <a:extLst>
              <a:ext uri="{FF2B5EF4-FFF2-40B4-BE49-F238E27FC236}">
                <a16:creationId xmlns:a16="http://schemas.microsoft.com/office/drawing/2014/main" id="{9D7F4267-8C23-C041-AFC9-6BDB3E4F0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676400"/>
            <a:ext cx="668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1"/>
                </a:solidFill>
                <a:latin typeface="Arial" panose="020B0604020202020204" pitchFamily="34" charset="0"/>
              </a:rPr>
              <a:t>Land</a:t>
            </a:r>
            <a:endParaRPr lang="de-DE" altLang="de-DE" sz="1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0134" name="Text Box 38">
            <a:extLst>
              <a:ext uri="{FF2B5EF4-FFF2-40B4-BE49-F238E27FC236}">
                <a16:creationId xmlns:a16="http://schemas.microsoft.com/office/drawing/2014/main" id="{FA57C605-3BBC-C348-9AEF-9515C7CD8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2286000"/>
            <a:ext cx="1379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1"/>
                </a:solidFill>
                <a:latin typeface="Arial" panose="020B0604020202020204" pitchFamily="34" charset="0"/>
              </a:rPr>
              <a:t>Fachbereich</a:t>
            </a:r>
            <a:endParaRPr lang="de-DE" altLang="de-DE" sz="1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0135" name="Text Box 39">
            <a:extLst>
              <a:ext uri="{FF2B5EF4-FFF2-40B4-BE49-F238E27FC236}">
                <a16:creationId xmlns:a16="http://schemas.microsoft.com/office/drawing/2014/main" id="{DA8BCC4C-8666-7140-BED3-0CABB781A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4648200"/>
            <a:ext cx="96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2"/>
                </a:solidFill>
                <a:latin typeface="Arial" panose="020B0604020202020204" pitchFamily="34" charset="0"/>
              </a:rPr>
              <a:t>W2 / W3</a:t>
            </a:r>
          </a:p>
        </p:txBody>
      </p:sp>
      <p:sp>
        <p:nvSpPr>
          <p:cNvPr id="260136" name="Text Box 40">
            <a:extLst>
              <a:ext uri="{FF2B5EF4-FFF2-40B4-BE49-F238E27FC236}">
                <a16:creationId xmlns:a16="http://schemas.microsoft.com/office/drawing/2014/main" id="{952B3387-17B0-284E-8581-942B0C3C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5973763"/>
            <a:ext cx="1211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2"/>
                </a:solidFill>
                <a:latin typeface="Arial" panose="020B0604020202020204" pitchFamily="34" charset="0"/>
              </a:rPr>
              <a:t>Leistungs-</a:t>
            </a:r>
          </a:p>
          <a:p>
            <a:pPr algn="ctr"/>
            <a:r>
              <a:rPr lang="de-DE" altLang="de-DE" sz="1600" b="1">
                <a:solidFill>
                  <a:schemeClr val="accent2"/>
                </a:solidFill>
                <a:latin typeface="Arial" panose="020B0604020202020204" pitchFamily="34" charset="0"/>
              </a:rPr>
              <a:t>zulage</a:t>
            </a:r>
          </a:p>
        </p:txBody>
      </p:sp>
      <p:sp>
        <p:nvSpPr>
          <p:cNvPr id="260137" name="Text Box 41">
            <a:extLst>
              <a:ext uri="{FF2B5EF4-FFF2-40B4-BE49-F238E27FC236}">
                <a16:creationId xmlns:a16="http://schemas.microsoft.com/office/drawing/2014/main" id="{B0C57955-A520-9649-88C0-A8354E8E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13716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rgbClr val="2E763F"/>
                </a:solidFill>
                <a:latin typeface="Arial" panose="020B0604020202020204" pitchFamily="34" charset="0"/>
              </a:rPr>
              <a:t>Abwägen</a:t>
            </a:r>
          </a:p>
        </p:txBody>
      </p:sp>
      <p:sp>
        <p:nvSpPr>
          <p:cNvPr id="260138" name="Text Box 42">
            <a:extLst>
              <a:ext uri="{FF2B5EF4-FFF2-40B4-BE49-F238E27FC236}">
                <a16:creationId xmlns:a16="http://schemas.microsoft.com/office/drawing/2014/main" id="{6A514DA5-84A5-9247-A9CC-3AC698DA4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137160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rgbClr val="2E763F"/>
                </a:solidFill>
                <a:latin typeface="Arial" panose="020B0604020202020204" pitchFamily="34" charset="0"/>
              </a:rPr>
              <a:t>Antrag</a:t>
            </a:r>
          </a:p>
        </p:txBody>
      </p:sp>
      <p:sp>
        <p:nvSpPr>
          <p:cNvPr id="260139" name="Text Box 43">
            <a:extLst>
              <a:ext uri="{FF2B5EF4-FFF2-40B4-BE49-F238E27FC236}">
                <a16:creationId xmlns:a16="http://schemas.microsoft.com/office/drawing/2014/main" id="{07971280-AF30-1847-805E-B35351DB13E3}"/>
              </a:ext>
            </a:extLst>
          </p:cNvPr>
          <p:cNvSpPr txBox="1">
            <a:spLocks noChangeArrowheads="1"/>
          </p:cNvSpPr>
          <p:nvPr/>
        </p:nvSpPr>
        <p:spPr bwMode="auto">
          <a:xfrm rot="-5395298">
            <a:off x="-979487" y="4711700"/>
            <a:ext cx="3575050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Entscheidungsgegenstände</a:t>
            </a:r>
          </a:p>
        </p:txBody>
      </p:sp>
      <p:sp>
        <p:nvSpPr>
          <p:cNvPr id="260141" name="Text Box 45">
            <a:extLst>
              <a:ext uri="{FF2B5EF4-FFF2-40B4-BE49-F238E27FC236}">
                <a16:creationId xmlns:a16="http://schemas.microsoft.com/office/drawing/2014/main" id="{E078BF45-27D0-794F-A13C-D4B550BC2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1036638"/>
            <a:ext cx="3022600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2000" b="1">
                <a:solidFill>
                  <a:srgbClr val="2E763F"/>
                </a:solidFill>
                <a:latin typeface="Arial" panose="020B0604020202020204" pitchFamily="34" charset="0"/>
              </a:rPr>
              <a:t>Entscheidungverfahren</a:t>
            </a:r>
          </a:p>
        </p:txBody>
      </p:sp>
      <p:graphicFrame>
        <p:nvGraphicFramePr>
          <p:cNvPr id="260142" name="Object 46">
            <a:extLst>
              <a:ext uri="{FF2B5EF4-FFF2-40B4-BE49-F238E27FC236}">
                <a16:creationId xmlns:a16="http://schemas.microsoft.com/office/drawing/2014/main" id="{91B735B3-9500-B840-B860-3A448B182C3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3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4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40" name="Text Box 44">
            <a:extLst>
              <a:ext uri="{FF2B5EF4-FFF2-40B4-BE49-F238E27FC236}">
                <a16:creationId xmlns:a16="http://schemas.microsoft.com/office/drawing/2014/main" id="{C5ABDA51-5969-3248-8C91-E63A8E17D6A8}"/>
              </a:ext>
            </a:extLst>
          </p:cNvPr>
          <p:cNvSpPr txBox="1">
            <a:spLocks noChangeArrowheads="1"/>
          </p:cNvSpPr>
          <p:nvPr/>
        </p:nvSpPr>
        <p:spPr bwMode="auto">
          <a:xfrm rot="-2539219">
            <a:off x="173038" y="1704975"/>
            <a:ext cx="2741612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Entscheidungsebene</a:t>
            </a:r>
          </a:p>
        </p:txBody>
      </p:sp>
      <p:sp>
        <p:nvSpPr>
          <p:cNvPr id="260133" name="Text Box 37">
            <a:extLst>
              <a:ext uri="{FF2B5EF4-FFF2-40B4-BE49-F238E27FC236}">
                <a16:creationId xmlns:a16="http://schemas.microsoft.com/office/drawing/2014/main" id="{89DD12B0-8A7F-244E-B40F-45F295A6B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1"/>
                </a:solidFill>
                <a:latin typeface="Arial" panose="020B0604020202020204" pitchFamily="34" charset="0"/>
              </a:rPr>
              <a:t>Hochschule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E9775885-62AA-584B-AFFE-B72ECBC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B981383F-8A2E-2149-A592-340A1D31B0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97D88-B093-104F-A13C-89F39428837B}" type="slidenum">
              <a:rPr lang="en-US" altLang="de-DE"/>
              <a:pPr/>
              <a:t>16</a:t>
            </a:fld>
            <a:endParaRPr lang="en-US" altLang="de-DE" b="0"/>
          </a:p>
        </p:txBody>
      </p:sp>
      <p:sp>
        <p:nvSpPr>
          <p:cNvPr id="265218" name="Rectangle 1026">
            <a:extLst>
              <a:ext uri="{FF2B5EF4-FFF2-40B4-BE49-F238E27FC236}">
                <a16:creationId xmlns:a16="http://schemas.microsoft.com/office/drawing/2014/main" id="{83C2B3F5-B65F-334C-AE16-D84C2254D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5181600" cy="990600"/>
          </a:xfrm>
        </p:spPr>
        <p:txBody>
          <a:bodyPr/>
          <a:lstStyle/>
          <a:p>
            <a:r>
              <a:rPr lang="de-DE" altLang="de-DE" b="1"/>
              <a:t>Formel vs. Abwägung</a:t>
            </a:r>
            <a:endParaRPr lang="de-DE" altLang="de-DE"/>
          </a:p>
        </p:txBody>
      </p:sp>
      <p:sp>
        <p:nvSpPr>
          <p:cNvPr id="265219" name="Rectangle 1027">
            <a:extLst>
              <a:ext uri="{FF2B5EF4-FFF2-40B4-BE49-F238E27FC236}">
                <a16:creationId xmlns:a16="http://schemas.microsoft.com/office/drawing/2014/main" id="{AB5B3B4A-E817-8545-8F35-483367D8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447800"/>
            <a:ext cx="4572000" cy="2438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Formelgebundene Vergabe</a:t>
            </a:r>
          </a:p>
          <a:p>
            <a:pPr lvl="1">
              <a:lnSpc>
                <a:spcPct val="17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Rechtssicherheit 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Kalkulierbarkeit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keine Bewertungsorgane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fachspezifische Kriterienkataloge</a:t>
            </a:r>
            <a:endParaRPr lang="de-DE" altLang="de-DE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mechanisch</a:t>
            </a: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„Tonnenideologie“</a:t>
            </a:r>
            <a:endParaRPr lang="de-DE" altLang="de-DE" sz="20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5220" name="Rectangle 1028">
            <a:extLst>
              <a:ext uri="{FF2B5EF4-FFF2-40B4-BE49-F238E27FC236}">
                <a16:creationId xmlns:a16="http://schemas.microsoft.com/office/drawing/2014/main" id="{63DA4524-03E6-3F4C-94D6-CCEAF8CBA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4572000" cy="2362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Vergabe nach Abwägung</a:t>
            </a:r>
          </a:p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Wissenschaftsbezug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Flexibilität</a:t>
            </a:r>
          </a:p>
          <a:p>
            <a:pPr lvl="1">
              <a:buFont typeface="Wingdings" pitchFamily="2" charset="2"/>
              <a:buNone/>
            </a:pPr>
            <a:r>
              <a:rPr lang="de-DE" altLang="de-DE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Transparenz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2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Nachvollziehbarkeit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5221" name="Oval 1029">
            <a:extLst>
              <a:ext uri="{FF2B5EF4-FFF2-40B4-BE49-F238E27FC236}">
                <a16:creationId xmlns:a16="http://schemas.microsoft.com/office/drawing/2014/main" id="{85207EFD-150B-8A43-9AA2-3E1099F93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2063750" cy="1600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Weichen-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stellung 1</a:t>
            </a:r>
          </a:p>
        </p:txBody>
      </p:sp>
      <p:grpSp>
        <p:nvGrpSpPr>
          <p:cNvPr id="265222" name="Group 1030">
            <a:extLst>
              <a:ext uri="{FF2B5EF4-FFF2-40B4-BE49-F238E27FC236}">
                <a16:creationId xmlns:a16="http://schemas.microsoft.com/office/drawing/2014/main" id="{A2605EA4-39BF-C04B-A1D9-5E0EE58E215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971800"/>
            <a:ext cx="1139825" cy="2209800"/>
            <a:chOff x="1584" y="1872"/>
            <a:chExt cx="718" cy="1392"/>
          </a:xfrm>
        </p:grpSpPr>
        <p:sp>
          <p:nvSpPr>
            <p:cNvPr id="265223" name="AutoShape 1031">
              <a:extLst>
                <a:ext uri="{FF2B5EF4-FFF2-40B4-BE49-F238E27FC236}">
                  <a16:creationId xmlns:a16="http://schemas.microsoft.com/office/drawing/2014/main" id="{37BEE42D-2DEF-504E-A830-19E50C9494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58196">
              <a:off x="1584" y="1872"/>
              <a:ext cx="718" cy="453"/>
            </a:xfrm>
            <a:prstGeom prst="rightArrow">
              <a:avLst>
                <a:gd name="adj1" fmla="val 50000"/>
                <a:gd name="adj2" fmla="val 396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5224" name="AutoShape 1032">
              <a:extLst>
                <a:ext uri="{FF2B5EF4-FFF2-40B4-BE49-F238E27FC236}">
                  <a16:creationId xmlns:a16="http://schemas.microsoft.com/office/drawing/2014/main" id="{0EB3B27A-EF9B-C945-BCA3-2DDCF9BFD0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55184">
              <a:off x="1584" y="2811"/>
              <a:ext cx="672" cy="453"/>
            </a:xfrm>
            <a:prstGeom prst="rightArrow">
              <a:avLst>
                <a:gd name="adj1" fmla="val 50000"/>
                <a:gd name="adj2" fmla="val 3708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65226" name="Oval 1034">
            <a:extLst>
              <a:ext uri="{FF2B5EF4-FFF2-40B4-BE49-F238E27FC236}">
                <a16:creationId xmlns:a16="http://schemas.microsoft.com/office/drawing/2014/main" id="{C0A96B67-54D9-274C-8CF1-53FCE2056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9530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Entschei-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dung nach 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qualitativen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Faktoren</a:t>
            </a:r>
            <a:endParaRPr lang="de-DE" altLang="de-DE" sz="2400" b="1">
              <a:solidFill>
                <a:schemeClr val="folHlink"/>
              </a:solidFill>
            </a:endParaRPr>
          </a:p>
        </p:txBody>
      </p:sp>
      <p:graphicFrame>
        <p:nvGraphicFramePr>
          <p:cNvPr id="265227" name="Object 1035">
            <a:extLst>
              <a:ext uri="{FF2B5EF4-FFF2-40B4-BE49-F238E27FC236}">
                <a16:creationId xmlns:a16="http://schemas.microsoft.com/office/drawing/2014/main" id="{BB108E0C-2D7B-CA43-BBBE-4653BA8BE6B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8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03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5" name="Oval 1033">
            <a:extLst>
              <a:ext uri="{FF2B5EF4-FFF2-40B4-BE49-F238E27FC236}">
                <a16:creationId xmlns:a16="http://schemas.microsoft.com/office/drawing/2014/main" id="{412466E4-DD54-F548-8D38-93FC25B0A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Entschei-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dung nach 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quantitativen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Faktoren</a:t>
            </a:r>
            <a:endParaRPr lang="de-DE" altLang="de-DE" sz="24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autoUpdateAnimBg="0"/>
      <p:bldP spid="265219" grpId="0" animBg="1" autoUpdateAnimBg="0"/>
      <p:bldP spid="265220" grpId="0" animBg="1" autoUpdateAnimBg="0"/>
      <p:bldP spid="265221" grpId="0" animBg="1" autoUpdateAnimBg="0"/>
      <p:bldP spid="265226" grpId="0" animBg="1" autoUpdateAnimBg="0"/>
      <p:bldP spid="26522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BF033AE8-382E-7447-A0FB-BC92A10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FA377F01-7A43-B34A-BC1E-6643C282A9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C9B73-1505-AE4D-A417-4862FA515C4E}" type="slidenum">
              <a:rPr lang="en-US" altLang="de-DE"/>
              <a:pPr/>
              <a:t>17</a:t>
            </a:fld>
            <a:endParaRPr lang="en-US" altLang="de-DE" b="0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3D94429F-29D8-6B49-939F-A659CE7B5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05400" cy="990600"/>
          </a:xfrm>
        </p:spPr>
        <p:txBody>
          <a:bodyPr/>
          <a:lstStyle/>
          <a:p>
            <a:r>
              <a:rPr lang="de-DE" altLang="de-DE" b="1"/>
              <a:t>individuell vs. Stufung</a:t>
            </a:r>
            <a:endParaRPr lang="de-DE" altLang="de-DE"/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D79871D7-4BFC-7944-85E5-25935528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447800"/>
            <a:ext cx="4572000" cy="2209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Individuelle  Bemessung</a:t>
            </a:r>
          </a:p>
          <a:p>
            <a:pPr lvl="1">
              <a:lnSpc>
                <a:spcPct val="17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Gerechtigkeit 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individuelle Anreize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aufwändig</a:t>
            </a:r>
            <a:endParaRPr lang="de-DE" altLang="de-DE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Intransparenz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 individuelle Konjunkturen</a:t>
            </a:r>
            <a:endParaRPr lang="de-DE" altLang="de-DE" sz="20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6D947745-F053-0C4B-9554-695B7E012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4572000" cy="2514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Stufenmodell</a:t>
            </a:r>
          </a:p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Regelhaftigkeit/Transparenz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Integration von B&amp;B + Leistung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strategische Einbettung</a:t>
            </a:r>
          </a:p>
          <a:p>
            <a:pPr lvl="1">
              <a:buFont typeface="Wingdings" pitchFamily="2" charset="2"/>
              <a:buNone/>
            </a:pPr>
            <a:r>
              <a:rPr lang="de-DE" altLang="de-DE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Reaktanz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2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langfristiges Management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6245" name="Oval 5">
            <a:extLst>
              <a:ext uri="{FF2B5EF4-FFF2-40B4-BE49-F238E27FC236}">
                <a16:creationId xmlns:a16="http://schemas.microsoft.com/office/drawing/2014/main" id="{4BD033EA-8881-F542-AE57-E949663A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2063750" cy="1600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Weichen-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stellung 2</a:t>
            </a:r>
          </a:p>
        </p:txBody>
      </p:sp>
      <p:grpSp>
        <p:nvGrpSpPr>
          <p:cNvPr id="266246" name="Group 6">
            <a:extLst>
              <a:ext uri="{FF2B5EF4-FFF2-40B4-BE49-F238E27FC236}">
                <a16:creationId xmlns:a16="http://schemas.microsoft.com/office/drawing/2014/main" id="{494807F7-7D56-FD4F-8BA2-763D46283E5A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971800"/>
            <a:ext cx="1139825" cy="2209800"/>
            <a:chOff x="1584" y="1872"/>
            <a:chExt cx="718" cy="1392"/>
          </a:xfrm>
        </p:grpSpPr>
        <p:sp>
          <p:nvSpPr>
            <p:cNvPr id="266247" name="AutoShape 7">
              <a:extLst>
                <a:ext uri="{FF2B5EF4-FFF2-40B4-BE49-F238E27FC236}">
                  <a16:creationId xmlns:a16="http://schemas.microsoft.com/office/drawing/2014/main" id="{88ED8501-4A02-AE44-857E-C8DE29EDDB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58196">
              <a:off x="1584" y="1872"/>
              <a:ext cx="718" cy="453"/>
            </a:xfrm>
            <a:prstGeom prst="rightArrow">
              <a:avLst>
                <a:gd name="adj1" fmla="val 50000"/>
                <a:gd name="adj2" fmla="val 396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248" name="AutoShape 8">
              <a:extLst>
                <a:ext uri="{FF2B5EF4-FFF2-40B4-BE49-F238E27FC236}">
                  <a16:creationId xmlns:a16="http://schemas.microsoft.com/office/drawing/2014/main" id="{F6B67D27-1B97-3D43-BB9C-5B7E93B7D0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55184">
              <a:off x="1584" y="2811"/>
              <a:ext cx="672" cy="453"/>
            </a:xfrm>
            <a:prstGeom prst="rightArrow">
              <a:avLst>
                <a:gd name="adj1" fmla="val 50000"/>
                <a:gd name="adj2" fmla="val 3708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66250" name="Oval 10">
            <a:extLst>
              <a:ext uri="{FF2B5EF4-FFF2-40B4-BE49-F238E27FC236}">
                <a16:creationId xmlns:a16="http://schemas.microsoft.com/office/drawing/2014/main" id="{48B8A9D3-473A-0D4A-ADC0-1A459F02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9530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Gehalt nach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Stufen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B&amp;B +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Leistung</a:t>
            </a:r>
            <a:endParaRPr lang="de-DE" altLang="de-DE" sz="2400" b="1">
              <a:solidFill>
                <a:schemeClr val="folHlink"/>
              </a:solidFill>
            </a:endParaRPr>
          </a:p>
        </p:txBody>
      </p:sp>
      <p:graphicFrame>
        <p:nvGraphicFramePr>
          <p:cNvPr id="266251" name="Object 11">
            <a:extLst>
              <a:ext uri="{FF2B5EF4-FFF2-40B4-BE49-F238E27FC236}">
                <a16:creationId xmlns:a16="http://schemas.microsoft.com/office/drawing/2014/main" id="{990051A9-51F9-254E-BE6E-E12C9A416E3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2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49" name="Oval 9">
            <a:extLst>
              <a:ext uri="{FF2B5EF4-FFF2-40B4-BE49-F238E27FC236}">
                <a16:creationId xmlns:a16="http://schemas.microsoft.com/office/drawing/2014/main" id="{85458575-1413-3D43-B1B2-91F9AA332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Jeder 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bekommt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anderes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Gehalt</a:t>
            </a:r>
            <a:endParaRPr lang="de-DE" altLang="de-DE" sz="24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  <p:bldP spid="266243" grpId="0" animBg="1" autoUpdateAnimBg="0"/>
      <p:bldP spid="266244" grpId="0" animBg="1" autoUpdateAnimBg="0"/>
      <p:bldP spid="266245" grpId="0" animBg="1" autoUpdateAnimBg="0"/>
      <p:bldP spid="266250" grpId="0" animBg="1" autoUpdateAnimBg="0"/>
      <p:bldP spid="26624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094DDAF2-E7A0-5E41-B96A-92A71970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A3014F52-EC52-4C41-A5DB-9CDDE80774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5F73B-3960-C149-BE05-A5E96BCA1F92}" type="slidenum">
              <a:rPr lang="en-US" altLang="de-DE"/>
              <a:pPr/>
              <a:t>18</a:t>
            </a:fld>
            <a:endParaRPr lang="en-US" altLang="de-DE" b="0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12281FCE-E572-5141-81E7-8F49BCEBF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05400" cy="990600"/>
          </a:xfrm>
        </p:spPr>
        <p:txBody>
          <a:bodyPr/>
          <a:lstStyle/>
          <a:p>
            <a:r>
              <a:rPr lang="de-DE" altLang="de-DE" b="1"/>
              <a:t>Regel vs. Antrag</a:t>
            </a:r>
            <a:endParaRPr lang="de-DE" altLang="de-DE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66B36A9-CE58-2847-991A-B9D2ED787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447800"/>
            <a:ext cx="4572000" cy="2209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Regelmäßige Bemessung</a:t>
            </a:r>
          </a:p>
          <a:p>
            <a:pPr lvl="1">
              <a:lnSpc>
                <a:spcPct val="17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Chancen groß 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keiner unentdeckt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aufwändig</a:t>
            </a:r>
            <a:endParaRPr lang="de-DE" altLang="de-DE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Demotivierungsgefahr </a:t>
            </a: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D0C663C9-FCF1-3545-89FD-A632AB41C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4572000" cy="2514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Vergabe nach Antrag</a:t>
            </a:r>
          </a:p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Erwartungshaltung 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Aufwand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Selbsteinschätzung</a:t>
            </a:r>
          </a:p>
          <a:p>
            <a:pPr lvl="1">
              <a:buFont typeface="Wingdings" pitchFamily="2" charset="2"/>
              <a:buNone/>
            </a:pPr>
            <a:r>
              <a:rPr lang="de-DE" altLang="de-DE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Antragstellertyp bevorzugt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2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Transparenz im Verfahren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7269" name="Oval 5">
            <a:extLst>
              <a:ext uri="{FF2B5EF4-FFF2-40B4-BE49-F238E27FC236}">
                <a16:creationId xmlns:a16="http://schemas.microsoft.com/office/drawing/2014/main" id="{B7456795-45B8-494B-8821-F0BFDF112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2063750" cy="1600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Weichen-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stellung 3</a:t>
            </a:r>
          </a:p>
        </p:txBody>
      </p:sp>
      <p:grpSp>
        <p:nvGrpSpPr>
          <p:cNvPr id="267270" name="Group 6">
            <a:extLst>
              <a:ext uri="{FF2B5EF4-FFF2-40B4-BE49-F238E27FC236}">
                <a16:creationId xmlns:a16="http://schemas.microsoft.com/office/drawing/2014/main" id="{E270802E-2ECB-E64C-B400-213670C788A9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971800"/>
            <a:ext cx="1139825" cy="2209800"/>
            <a:chOff x="1584" y="1872"/>
            <a:chExt cx="718" cy="1392"/>
          </a:xfrm>
        </p:grpSpPr>
        <p:sp>
          <p:nvSpPr>
            <p:cNvPr id="267271" name="AutoShape 7">
              <a:extLst>
                <a:ext uri="{FF2B5EF4-FFF2-40B4-BE49-F238E27FC236}">
                  <a16:creationId xmlns:a16="http://schemas.microsoft.com/office/drawing/2014/main" id="{D0094714-DB3E-6C4D-93B6-B5AECFF4DF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58196">
              <a:off x="1584" y="1872"/>
              <a:ext cx="718" cy="453"/>
            </a:xfrm>
            <a:prstGeom prst="rightArrow">
              <a:avLst>
                <a:gd name="adj1" fmla="val 50000"/>
                <a:gd name="adj2" fmla="val 396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272" name="AutoShape 8">
              <a:extLst>
                <a:ext uri="{FF2B5EF4-FFF2-40B4-BE49-F238E27FC236}">
                  <a16:creationId xmlns:a16="http://schemas.microsoft.com/office/drawing/2014/main" id="{335D6362-E762-9549-97D0-E4B47130E0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55184">
              <a:off x="1584" y="2811"/>
              <a:ext cx="672" cy="453"/>
            </a:xfrm>
            <a:prstGeom prst="rightArrow">
              <a:avLst>
                <a:gd name="adj1" fmla="val 50000"/>
                <a:gd name="adj2" fmla="val 3708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67274" name="Oval 10">
            <a:extLst>
              <a:ext uri="{FF2B5EF4-FFF2-40B4-BE49-F238E27FC236}">
                <a16:creationId xmlns:a16="http://schemas.microsoft.com/office/drawing/2014/main" id="{A34758C0-153A-EC4C-9A9D-DB092DA88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9530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Zulage nur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auf Antrag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(Vorschlag)</a:t>
            </a:r>
            <a:endParaRPr lang="de-DE" altLang="de-DE" sz="2400" b="1">
              <a:solidFill>
                <a:schemeClr val="folHlink"/>
              </a:solidFill>
            </a:endParaRPr>
          </a:p>
        </p:txBody>
      </p:sp>
      <p:graphicFrame>
        <p:nvGraphicFramePr>
          <p:cNvPr id="267275" name="Object 11">
            <a:extLst>
              <a:ext uri="{FF2B5EF4-FFF2-40B4-BE49-F238E27FC236}">
                <a16:creationId xmlns:a16="http://schemas.microsoft.com/office/drawing/2014/main" id="{55A78A40-14BF-164E-AF26-F112357BE59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6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73" name="Oval 9">
            <a:extLst>
              <a:ext uri="{FF2B5EF4-FFF2-40B4-BE49-F238E27FC236}">
                <a16:creationId xmlns:a16="http://schemas.microsoft.com/office/drawing/2014/main" id="{6A0885AC-4A0D-004E-8D42-6DDB28DD2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regelmäßig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alle Profs</a:t>
            </a:r>
          </a:p>
          <a:p>
            <a:pPr algn="ctr"/>
            <a:r>
              <a:rPr lang="de-DE" altLang="de-DE" sz="2400" b="1">
                <a:solidFill>
                  <a:schemeClr val="folHlink"/>
                </a:solidFill>
                <a:latin typeface="Arial" panose="020B0604020202020204" pitchFamily="34" charset="0"/>
              </a:rPr>
              <a:t>bewerten</a:t>
            </a:r>
            <a:endParaRPr lang="de-DE" altLang="de-DE" sz="24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utoUpdateAnimBg="0"/>
      <p:bldP spid="267267" grpId="0" animBg="1" autoUpdateAnimBg="0"/>
      <p:bldP spid="267268" grpId="0" animBg="1" autoUpdateAnimBg="0"/>
      <p:bldP spid="267269" grpId="0" animBg="1" autoUpdateAnimBg="0"/>
      <p:bldP spid="267274" grpId="0" animBg="1" autoUpdateAnimBg="0"/>
      <p:bldP spid="26727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94ABB8B9-2205-A54D-962F-B5A5388B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85E4F92D-FE8B-2247-A520-34563539C4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DBBA2-9455-C14A-A526-1119E2F7DAE8}" type="slidenum">
              <a:rPr lang="en-US" altLang="de-DE"/>
              <a:pPr/>
              <a:t>19</a:t>
            </a:fld>
            <a:endParaRPr lang="en-US" altLang="de-DE" b="0"/>
          </a:p>
        </p:txBody>
      </p:sp>
      <p:sp>
        <p:nvSpPr>
          <p:cNvPr id="251906" name="Rectangle 2">
            <a:extLst>
              <a:ext uri="{FF2B5EF4-FFF2-40B4-BE49-F238E27FC236}">
                <a16:creationId xmlns:a16="http://schemas.microsoft.com/office/drawing/2014/main" id="{72A45286-D0A9-364B-9DC8-7B883408D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4953000" cy="990600"/>
          </a:xfrm>
        </p:spPr>
        <p:txBody>
          <a:bodyPr/>
          <a:lstStyle/>
          <a:p>
            <a:r>
              <a:rPr lang="de-DE" altLang="de-DE" sz="4000" b="1"/>
              <a:t>Resümee</a:t>
            </a:r>
            <a:endParaRPr lang="de-DE" altLang="de-DE"/>
          </a:p>
        </p:txBody>
      </p:sp>
      <p:graphicFrame>
        <p:nvGraphicFramePr>
          <p:cNvPr id="251913" name="Object 9">
            <a:extLst>
              <a:ext uri="{FF2B5EF4-FFF2-40B4-BE49-F238E27FC236}">
                <a16:creationId xmlns:a16="http://schemas.microsoft.com/office/drawing/2014/main" id="{85036E06-A213-1F46-A757-1C81EE44E5DF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7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4" name="Rectangle 10">
            <a:extLst>
              <a:ext uri="{FF2B5EF4-FFF2-40B4-BE49-F238E27FC236}">
                <a16:creationId xmlns:a16="http://schemas.microsoft.com/office/drawing/2014/main" id="{EC3EF31E-25E6-F04F-A88E-994868210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1054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auf Antrag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  <p:sp>
        <p:nvSpPr>
          <p:cNvPr id="251915" name="Rectangle 11">
            <a:extLst>
              <a:ext uri="{FF2B5EF4-FFF2-40B4-BE49-F238E27FC236}">
                <a16:creationId xmlns:a16="http://schemas.microsoft.com/office/drawing/2014/main" id="{0D26A1E0-3845-134C-BC13-CD6EA01AD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6670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abwägen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  <p:sp>
        <p:nvSpPr>
          <p:cNvPr id="251916" name="Rectangle 12">
            <a:extLst>
              <a:ext uri="{FF2B5EF4-FFF2-40B4-BE49-F238E27FC236}">
                <a16:creationId xmlns:a16="http://schemas.microsoft.com/office/drawing/2014/main" id="{A5EB7955-DD73-F649-8A23-D71A4DF24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8862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in Stufen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autoUpdateAnimBg="0"/>
      <p:bldP spid="251914" grpId="0" animBg="1" autoUpdateAnimBg="0"/>
      <p:bldP spid="251915" grpId="0" animBg="1" autoUpdateAnimBg="0"/>
      <p:bldP spid="25191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9EEA6821-61F6-4143-868D-D0BAF64F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C848593B-19B2-754A-BD9D-85FB8A8ED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EEAEF0-399A-C246-BA0B-8420FB042182}" type="slidenum">
              <a:rPr lang="en-US" altLang="de-DE"/>
              <a:pPr/>
              <a:t>2</a:t>
            </a:fld>
            <a:endParaRPr lang="en-US" altLang="de-DE" b="0"/>
          </a:p>
        </p:txBody>
      </p:sp>
      <p:sp>
        <p:nvSpPr>
          <p:cNvPr id="302082" name="Text Box 2050">
            <a:extLst>
              <a:ext uri="{FF2B5EF4-FFF2-40B4-BE49-F238E27FC236}">
                <a16:creationId xmlns:a16="http://schemas.microsoft.com/office/drawing/2014/main" id="{6E7127C5-EF37-9146-AF5F-47242D654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302083" name="Rectangle 2051">
            <a:extLst>
              <a:ext uri="{FF2B5EF4-FFF2-40B4-BE49-F238E27FC236}">
                <a16:creationId xmlns:a16="http://schemas.microsoft.com/office/drawing/2014/main" id="{57B578B5-1131-074F-8B31-69D0EEB67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33600"/>
            <a:ext cx="6781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Einheit von Forschung &amp; Lehre</a:t>
            </a:r>
          </a:p>
        </p:txBody>
      </p:sp>
      <p:sp>
        <p:nvSpPr>
          <p:cNvPr id="302084" name="Rectangle 2052">
            <a:extLst>
              <a:ext uri="{FF2B5EF4-FFF2-40B4-BE49-F238E27FC236}">
                <a16:creationId xmlns:a16="http://schemas.microsoft.com/office/drawing/2014/main" id="{B9C8457F-052C-144D-BA10-D063E33E2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05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Kollegialitätsprinzip</a:t>
            </a:r>
          </a:p>
        </p:txBody>
      </p:sp>
      <p:sp>
        <p:nvSpPr>
          <p:cNvPr id="302085" name="Rectangle 2053">
            <a:extLst>
              <a:ext uri="{FF2B5EF4-FFF2-40B4-BE49-F238E27FC236}">
                <a16:creationId xmlns:a16="http://schemas.microsoft.com/office/drawing/2014/main" id="{94BF0943-3D1C-3F43-9398-F80D64F07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Wissenschaftlichkeit</a:t>
            </a:r>
          </a:p>
        </p:txBody>
      </p:sp>
      <p:sp>
        <p:nvSpPr>
          <p:cNvPr id="302086" name="Rectangle 2054">
            <a:extLst>
              <a:ext uri="{FF2B5EF4-FFF2-40B4-BE49-F238E27FC236}">
                <a16:creationId xmlns:a16="http://schemas.microsoft.com/office/drawing/2014/main" id="{599B066F-7112-4E4C-A119-7868CCC18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3434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Volluniversität</a:t>
            </a:r>
          </a:p>
        </p:txBody>
      </p:sp>
      <p:sp>
        <p:nvSpPr>
          <p:cNvPr id="302087" name="Rectangle 2055">
            <a:extLst>
              <a:ext uri="{FF2B5EF4-FFF2-40B4-BE49-F238E27FC236}">
                <a16:creationId xmlns:a16="http://schemas.microsoft.com/office/drawing/2014/main" id="{DB7850DF-44CC-5E48-953D-F51B177A7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/>
              <a:t>Tradition in Schlagwörtern</a:t>
            </a:r>
            <a:endParaRPr lang="de-DE" altLang="de-DE"/>
          </a:p>
        </p:txBody>
      </p:sp>
      <p:sp>
        <p:nvSpPr>
          <p:cNvPr id="302088" name="Rectangle 2056">
            <a:extLst>
              <a:ext uri="{FF2B5EF4-FFF2-40B4-BE49-F238E27FC236}">
                <a16:creationId xmlns:a16="http://schemas.microsoft.com/office/drawing/2014/main" id="{9E7481C2-C91A-FE4C-9599-4C9F6817D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8768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Gruppenuniversität</a:t>
            </a:r>
          </a:p>
        </p:txBody>
      </p:sp>
      <p:sp>
        <p:nvSpPr>
          <p:cNvPr id="302089" name="Rectangle 2057">
            <a:extLst>
              <a:ext uri="{FF2B5EF4-FFF2-40B4-BE49-F238E27FC236}">
                <a16:creationId xmlns:a16="http://schemas.microsoft.com/office/drawing/2014/main" id="{8F0149BD-98CA-DD4B-B57C-773738034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6705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Humboldtsches Bildungsideal </a:t>
            </a:r>
          </a:p>
        </p:txBody>
      </p:sp>
      <p:sp>
        <p:nvSpPr>
          <p:cNvPr id="302091" name="Rectangle 2059">
            <a:extLst>
              <a:ext uri="{FF2B5EF4-FFF2-40B4-BE49-F238E27FC236}">
                <a16:creationId xmlns:a16="http://schemas.microsoft.com/office/drawing/2014/main" id="{45FAF91F-4BA9-7B43-B912-B9E0FCA6E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6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Forschungsorientierung</a:t>
            </a:r>
          </a:p>
        </p:txBody>
      </p:sp>
      <p:sp>
        <p:nvSpPr>
          <p:cNvPr id="302093" name="Rectangle 2061">
            <a:extLst>
              <a:ext uri="{FF2B5EF4-FFF2-40B4-BE49-F238E27FC236}">
                <a16:creationId xmlns:a16="http://schemas.microsoft.com/office/drawing/2014/main" id="{52D88499-CD10-8B4F-A709-19A924AF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006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Keine Verschulung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2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2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animBg="1" autoUpdateAnimBg="0"/>
      <p:bldP spid="302084" grpId="0" animBg="1" autoUpdateAnimBg="0"/>
      <p:bldP spid="302085" grpId="0" animBg="1" autoUpdateAnimBg="0"/>
      <p:bldP spid="302086" grpId="0" animBg="1" autoUpdateAnimBg="0"/>
      <p:bldP spid="302088" grpId="0" animBg="1" autoUpdateAnimBg="0"/>
      <p:bldP spid="302089" grpId="0" animBg="1" autoUpdateAnimBg="0"/>
      <p:bldP spid="302091" grpId="0" animBg="1" autoUpdateAnimBg="0"/>
      <p:bldP spid="30209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B51CEFBA-04D0-EB4B-9672-CF338602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C62C1530-B74C-B045-A2A2-9C9BC5FEC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0F9123-74B4-3043-A7DB-884FA6C5B9E7}" type="slidenum">
              <a:rPr lang="en-US" altLang="de-DE"/>
              <a:pPr/>
              <a:t>20</a:t>
            </a:fld>
            <a:endParaRPr lang="en-US" altLang="de-DE" b="0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6E133F60-A53F-574B-B0A5-2719DD6B7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4953000" cy="990600"/>
          </a:xfrm>
        </p:spPr>
        <p:txBody>
          <a:bodyPr/>
          <a:lstStyle/>
          <a:p>
            <a:r>
              <a:rPr lang="de-DE" altLang="de-DE" sz="4000" b="1"/>
              <a:t>... um Studierende</a:t>
            </a:r>
            <a:endParaRPr lang="de-DE" altLang="de-DE"/>
          </a:p>
        </p:txBody>
      </p:sp>
      <p:graphicFrame>
        <p:nvGraphicFramePr>
          <p:cNvPr id="328707" name="Object 3">
            <a:extLst>
              <a:ext uri="{FF2B5EF4-FFF2-40B4-BE49-F238E27FC236}">
                <a16:creationId xmlns:a16="http://schemas.microsoft.com/office/drawing/2014/main" id="{A6596C3F-B24B-1C4F-9567-F89C1899C46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7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09" name="Rectangle 5">
            <a:extLst>
              <a:ext uri="{FF2B5EF4-FFF2-40B4-BE49-F238E27FC236}">
                <a16:creationId xmlns:a16="http://schemas.microsoft.com/office/drawing/2014/main" id="{2EAA77B4-B666-2149-A7AE-A8DF64D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447800"/>
            <a:ext cx="61722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Kündigung ZVS-Staatsvertrag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  <p:sp>
        <p:nvSpPr>
          <p:cNvPr id="328711" name="Rectangle 7">
            <a:extLst>
              <a:ext uri="{FF2B5EF4-FFF2-40B4-BE49-F238E27FC236}">
                <a16:creationId xmlns:a16="http://schemas.microsoft.com/office/drawing/2014/main" id="{1D274A80-A402-644D-AF86-97235FAD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14600"/>
            <a:ext cx="61722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Neues Auswahlrecht</a:t>
            </a:r>
            <a:endParaRPr lang="de-DE" altLang="de-DE" sz="4000" b="1">
              <a:latin typeface="Arial" panose="020B0604020202020204" pitchFamily="34" charset="0"/>
            </a:endParaRPr>
          </a:p>
        </p:txBody>
      </p:sp>
      <p:sp>
        <p:nvSpPr>
          <p:cNvPr id="328713" name="Oval 9">
            <a:extLst>
              <a:ext uri="{FF2B5EF4-FFF2-40B4-BE49-F238E27FC236}">
                <a16:creationId xmlns:a16="http://schemas.microsoft.com/office/drawing/2014/main" id="{ECBAD29C-2B4B-B84B-801C-9BDDEE08761B}"/>
              </a:ext>
            </a:extLst>
          </p:cNvPr>
          <p:cNvSpPr>
            <a:spLocks noChangeArrowheads="1"/>
          </p:cNvSpPr>
          <p:nvPr/>
        </p:nvSpPr>
        <p:spPr bwMode="auto">
          <a:xfrm rot="10837480">
            <a:off x="374650" y="2892425"/>
            <a:ext cx="1301750" cy="3505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Herausforderung</a:t>
            </a:r>
            <a:endParaRPr lang="de-DE" altLang="de-DE" sz="2000" b="1">
              <a:solidFill>
                <a:srgbClr val="000000"/>
              </a:solidFill>
            </a:endParaRPr>
          </a:p>
        </p:txBody>
      </p:sp>
      <p:sp>
        <p:nvSpPr>
          <p:cNvPr id="328714" name="Rectangle 10">
            <a:extLst>
              <a:ext uri="{FF2B5EF4-FFF2-40B4-BE49-F238E27FC236}">
                <a16:creationId xmlns:a16="http://schemas.microsoft.com/office/drawing/2014/main" id="{631C9C30-0412-3442-B009-633C64F9A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962400"/>
            <a:ext cx="5657850" cy="9953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Kriterien und Bedürfnisse</a:t>
            </a:r>
          </a:p>
          <a:p>
            <a:r>
              <a:rPr lang="de-DE" altLang="de-DE" b="1">
                <a:latin typeface="Arial" panose="020B0604020202020204" pitchFamily="34" charset="0"/>
              </a:rPr>
              <a:t>definieren</a:t>
            </a:r>
          </a:p>
        </p:txBody>
      </p:sp>
      <p:sp>
        <p:nvSpPr>
          <p:cNvPr id="328715" name="Rectangle 11">
            <a:extLst>
              <a:ext uri="{FF2B5EF4-FFF2-40B4-BE49-F238E27FC236}">
                <a16:creationId xmlns:a16="http://schemas.microsoft.com/office/drawing/2014/main" id="{94762EA1-5763-3E4E-A501-9136F8230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10200"/>
            <a:ext cx="5657850" cy="9953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Verfahren entwickeln</a:t>
            </a:r>
          </a:p>
        </p:txBody>
      </p:sp>
      <p:sp>
        <p:nvSpPr>
          <p:cNvPr id="328716" name="AutoShape 12">
            <a:extLst>
              <a:ext uri="{FF2B5EF4-FFF2-40B4-BE49-F238E27FC236}">
                <a16:creationId xmlns:a16="http://schemas.microsoft.com/office/drawing/2014/main" id="{0D4E8074-1DC5-BC4D-B2A9-270EAF3D0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971800"/>
            <a:ext cx="3429000" cy="406400"/>
          </a:xfrm>
          <a:prstGeom prst="wedgeRectCallout">
            <a:avLst>
              <a:gd name="adj1" fmla="val -66620"/>
              <a:gd name="adj2" fmla="val 291796"/>
            </a:avLst>
          </a:prstGeom>
          <a:solidFill>
            <a:srgbClr val="F3F905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000" b="1">
                <a:solidFill>
                  <a:schemeClr val="accent1"/>
                </a:solidFill>
              </a:rPr>
              <a:t>Jura Uni Heidelberg</a:t>
            </a:r>
            <a:endParaRPr lang="de-DE" altLang="de-DE"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3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utoUpdateAnimBg="0"/>
      <p:bldP spid="328709" grpId="0" animBg="1" autoUpdateAnimBg="0"/>
      <p:bldP spid="328711" grpId="0" animBg="1" autoUpdateAnimBg="0"/>
      <p:bldP spid="328713" grpId="0" animBg="1" autoUpdateAnimBg="0"/>
      <p:bldP spid="328714" grpId="0" animBg="1" autoUpdateAnimBg="0"/>
      <p:bldP spid="328715" grpId="0" animBg="1" autoUpdateAnimBg="0"/>
      <p:bldP spid="32871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ED4794AE-E29B-EA49-91F7-5E9F5E36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815AC912-27AE-404F-93D0-C53E62C8D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20552-0994-B54D-9230-03940BA096F9}" type="slidenum">
              <a:rPr lang="en-US" altLang="de-DE"/>
              <a:pPr/>
              <a:t>21</a:t>
            </a:fld>
            <a:endParaRPr lang="en-US" altLang="de-DE" b="0"/>
          </a:p>
        </p:txBody>
      </p:sp>
      <p:sp>
        <p:nvSpPr>
          <p:cNvPr id="326658" name="Text Box 2">
            <a:extLst>
              <a:ext uri="{FF2B5EF4-FFF2-40B4-BE49-F238E27FC236}">
                <a16:creationId xmlns:a16="http://schemas.microsoft.com/office/drawing/2014/main" id="{A9B4FE9C-7F15-1749-9B42-50D6EE6D0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A23FE657-AB90-E444-A408-5213A6AB4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b="1"/>
              <a:t>profiliert</a:t>
            </a:r>
            <a:endParaRPr lang="de-DE" altLang="de-DE"/>
          </a:p>
        </p:txBody>
      </p:sp>
      <p:graphicFrame>
        <p:nvGraphicFramePr>
          <p:cNvPr id="326660" name="Object 4">
            <a:extLst>
              <a:ext uri="{FF2B5EF4-FFF2-40B4-BE49-F238E27FC236}">
                <a16:creationId xmlns:a16="http://schemas.microsoft.com/office/drawing/2014/main" id="{81C2B8CC-863A-9343-9D3A-534553314E1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67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1" name="Rectangle 5">
            <a:extLst>
              <a:ext uri="{FF2B5EF4-FFF2-40B4-BE49-F238E27FC236}">
                <a16:creationId xmlns:a16="http://schemas.microsoft.com/office/drawing/2014/main" id="{325EE755-2D05-EB4F-AA23-F8B4510C2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01900"/>
            <a:ext cx="5399088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Volluniversität</a:t>
            </a:r>
          </a:p>
        </p:txBody>
      </p:sp>
      <p:sp>
        <p:nvSpPr>
          <p:cNvPr id="326662" name="Rectangle 6">
            <a:extLst>
              <a:ext uri="{FF2B5EF4-FFF2-40B4-BE49-F238E27FC236}">
                <a16:creationId xmlns:a16="http://schemas.microsoft.com/office/drawing/2014/main" id="{2B95EA05-4722-1B49-8788-7DA2684A6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0"/>
            <a:ext cx="5399088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aktuelle Marktbedürfnisse</a:t>
            </a:r>
          </a:p>
        </p:txBody>
      </p:sp>
      <p:sp>
        <p:nvSpPr>
          <p:cNvPr id="326663" name="Rectangle 7">
            <a:extLst>
              <a:ext uri="{FF2B5EF4-FFF2-40B4-BE49-F238E27FC236}">
                <a16:creationId xmlns:a16="http://schemas.microsoft.com/office/drawing/2014/main" id="{B795D453-DA80-9A43-8DC9-73CE6A045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19688"/>
            <a:ext cx="5399088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strategische Orientierung</a:t>
            </a:r>
            <a:endParaRPr lang="de-DE" altLang="de-DE" sz="1600" b="1">
              <a:latin typeface="Arial" panose="020B0604020202020204" pitchFamily="34" charset="0"/>
            </a:endParaRPr>
          </a:p>
        </p:txBody>
      </p:sp>
      <p:sp>
        <p:nvSpPr>
          <p:cNvPr id="326664" name="Oval 8">
            <a:extLst>
              <a:ext uri="{FF2B5EF4-FFF2-40B4-BE49-F238E27FC236}">
                <a16:creationId xmlns:a16="http://schemas.microsoft.com/office/drawing/2014/main" id="{8354B34F-A233-1245-884E-AC643C643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Tradition</a:t>
            </a:r>
            <a:endParaRPr lang="de-DE" altLang="de-DE" sz="2400"/>
          </a:p>
        </p:txBody>
      </p:sp>
      <p:sp>
        <p:nvSpPr>
          <p:cNvPr id="326665" name="Oval 9">
            <a:extLst>
              <a:ext uri="{FF2B5EF4-FFF2-40B4-BE49-F238E27FC236}">
                <a16:creationId xmlns:a16="http://schemas.microsoft.com/office/drawing/2014/main" id="{B349715F-3700-DB4D-A59A-D41B98E8E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Innovation</a:t>
            </a:r>
            <a:endParaRPr lang="de-DE" altLang="de-DE" sz="2400"/>
          </a:p>
        </p:txBody>
      </p:sp>
      <p:sp>
        <p:nvSpPr>
          <p:cNvPr id="326666" name="Oval 10">
            <a:extLst>
              <a:ext uri="{FF2B5EF4-FFF2-40B4-BE49-F238E27FC236}">
                <a16:creationId xmlns:a16="http://schemas.microsoft.com/office/drawing/2014/main" id="{96568056-4B18-6244-9FDF-68E160FA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054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Lösung</a:t>
            </a:r>
            <a:endParaRPr lang="de-DE" altLang="de-DE" sz="240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1" grpId="0" animBg="1" autoUpdateAnimBg="0"/>
      <p:bldP spid="326662" grpId="0" animBg="1" autoUpdateAnimBg="0"/>
      <p:bldP spid="326663" grpId="0" animBg="1" autoUpdateAnimBg="0"/>
      <p:bldP spid="326664" grpId="0" animBg="1" autoUpdateAnimBg="0"/>
      <p:bldP spid="326665" grpId="0" animBg="1" autoUpdateAnimBg="0"/>
      <p:bldP spid="32666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D7CA3D62-EB06-304E-9E74-F945D0EB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96E79111-4977-6344-9944-933A0DAB4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87BE92-936A-7745-AA47-03DCC4A59EFC}" type="slidenum">
              <a:rPr lang="en-US" altLang="de-DE"/>
              <a:pPr/>
              <a:t>22</a:t>
            </a:fld>
            <a:endParaRPr lang="en-US" altLang="de-DE" b="0"/>
          </a:p>
        </p:txBody>
      </p:sp>
      <p:sp>
        <p:nvSpPr>
          <p:cNvPr id="148483" name="Text Box 3">
            <a:extLst>
              <a:ext uri="{FF2B5EF4-FFF2-40B4-BE49-F238E27FC236}">
                <a16:creationId xmlns:a16="http://schemas.microsoft.com/office/drawing/2014/main" id="{BE71EB59-1BD0-2C41-B029-AE006A7D3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48486" name="Rectangle 6">
            <a:extLst>
              <a:ext uri="{FF2B5EF4-FFF2-40B4-BE49-F238E27FC236}">
                <a16:creationId xmlns:a16="http://schemas.microsoft.com/office/drawing/2014/main" id="{12A492E3-2521-CA48-AC61-ED63C6359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b="1"/>
              <a:t>profiliert</a:t>
            </a:r>
            <a:endParaRPr lang="de-DE" altLang="de-DE"/>
          </a:p>
        </p:txBody>
      </p:sp>
      <p:graphicFrame>
        <p:nvGraphicFramePr>
          <p:cNvPr id="148487" name="Object 7">
            <a:extLst>
              <a:ext uri="{FF2B5EF4-FFF2-40B4-BE49-F238E27FC236}">
                <a16:creationId xmlns:a16="http://schemas.microsoft.com/office/drawing/2014/main" id="{BB252062-5893-094C-B1BA-CCEF84607F9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2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8" name="Rectangle 8">
            <a:extLst>
              <a:ext uri="{FF2B5EF4-FFF2-40B4-BE49-F238E27FC236}">
                <a16:creationId xmlns:a16="http://schemas.microsoft.com/office/drawing/2014/main" id="{524D0432-2F51-E643-8EB2-99FAEF2E0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1827213"/>
            <a:ext cx="632142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strategische Planung</a:t>
            </a:r>
          </a:p>
        </p:txBody>
      </p:sp>
      <p:sp>
        <p:nvSpPr>
          <p:cNvPr id="148489" name="Rectangle 9">
            <a:extLst>
              <a:ext uri="{FF2B5EF4-FFF2-40B4-BE49-F238E27FC236}">
                <a16:creationId xmlns:a16="http://schemas.microsoft.com/office/drawing/2014/main" id="{83ED4BFF-3CF1-6146-9F23-E4044C0B8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2822575"/>
            <a:ext cx="632142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Erfolgspotentiale sichern</a:t>
            </a:r>
          </a:p>
        </p:txBody>
      </p:sp>
      <p:sp>
        <p:nvSpPr>
          <p:cNvPr id="148490" name="Rectangle 10">
            <a:extLst>
              <a:ext uri="{FF2B5EF4-FFF2-40B4-BE49-F238E27FC236}">
                <a16:creationId xmlns:a16="http://schemas.microsoft.com/office/drawing/2014/main" id="{41361634-C2D7-524B-8EA3-5EF5A7A26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3886200"/>
            <a:ext cx="5657850" cy="9953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600" b="1">
                <a:latin typeface="Arial" panose="020B0604020202020204" pitchFamily="34" charset="0"/>
              </a:rPr>
              <a:t>Was sind die Studiengänge, die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in 10 Jahren nachgefragt sind?</a:t>
            </a:r>
          </a:p>
        </p:txBody>
      </p:sp>
      <p:sp>
        <p:nvSpPr>
          <p:cNvPr id="148491" name="Rectangle 11">
            <a:extLst>
              <a:ext uri="{FF2B5EF4-FFF2-40B4-BE49-F238E27FC236}">
                <a16:creationId xmlns:a16="http://schemas.microsoft.com/office/drawing/2014/main" id="{E671B7C9-36D2-F34C-924E-117FD1509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5181600"/>
            <a:ext cx="5661025" cy="1031875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600" b="1">
                <a:latin typeface="Arial" panose="020B0604020202020204" pitchFamily="34" charset="0"/>
              </a:rPr>
              <a:t>Was sind die Forschungsfelder,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die in 10 Jahren Drittmittel sichern?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 autoUpdateAnimBg="0"/>
      <p:bldP spid="148489" grpId="0" animBg="1" autoUpdateAnimBg="0"/>
      <p:bldP spid="148490" grpId="0" animBg="1" autoUpdateAnimBg="0"/>
      <p:bldP spid="14849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B3A2E7AF-7961-D44C-9823-336743A6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DDFC6247-9CC8-DF4B-8CDF-A09642254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7BE1F-52D8-F34E-9D44-DE98B2F65943}" type="slidenum">
              <a:rPr lang="en-US" altLang="de-DE"/>
              <a:pPr/>
              <a:t>23</a:t>
            </a:fld>
            <a:endParaRPr lang="en-US" altLang="de-DE" b="0"/>
          </a:p>
        </p:txBody>
      </p:sp>
      <p:sp>
        <p:nvSpPr>
          <p:cNvPr id="150531" name="Text Box 3">
            <a:extLst>
              <a:ext uri="{FF2B5EF4-FFF2-40B4-BE49-F238E27FC236}">
                <a16:creationId xmlns:a16="http://schemas.microsoft.com/office/drawing/2014/main" id="{7FE7D0A3-458B-5B4E-9857-395260614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E61C1293-A09C-604B-B1B2-4B58513BE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b="1"/>
              <a:t>profiliert</a:t>
            </a:r>
            <a:endParaRPr lang="de-DE" altLang="de-DE"/>
          </a:p>
        </p:txBody>
      </p:sp>
      <p:graphicFrame>
        <p:nvGraphicFramePr>
          <p:cNvPr id="150535" name="Object 7">
            <a:extLst>
              <a:ext uri="{FF2B5EF4-FFF2-40B4-BE49-F238E27FC236}">
                <a16:creationId xmlns:a16="http://schemas.microsoft.com/office/drawing/2014/main" id="{98FF6D3A-4422-2045-AF6A-F8FDC4F1D0F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0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6" name="Rectangle 8">
            <a:extLst>
              <a:ext uri="{FF2B5EF4-FFF2-40B4-BE49-F238E27FC236}">
                <a16:creationId xmlns:a16="http://schemas.microsoft.com/office/drawing/2014/main" id="{93DAA60D-56F5-3B4C-8E1E-CB5766F57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30350"/>
            <a:ext cx="6248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Wer definiert zukünftige Felder? </a:t>
            </a:r>
          </a:p>
        </p:txBody>
      </p:sp>
      <p:sp>
        <p:nvSpPr>
          <p:cNvPr id="150543" name="Rectangle 15">
            <a:extLst>
              <a:ext uri="{FF2B5EF4-FFF2-40B4-BE49-F238E27FC236}">
                <a16:creationId xmlns:a16="http://schemas.microsoft.com/office/drawing/2014/main" id="{23A0AF18-3894-CE47-8EA5-539532D8F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2998788"/>
            <a:ext cx="12319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Staat</a:t>
            </a:r>
          </a:p>
        </p:txBody>
      </p:sp>
      <p:sp>
        <p:nvSpPr>
          <p:cNvPr id="150544" name="Rectangle 16">
            <a:extLst>
              <a:ext uri="{FF2B5EF4-FFF2-40B4-BE49-F238E27FC236}">
                <a16:creationId xmlns:a16="http://schemas.microsoft.com/office/drawing/2014/main" id="{83A8E04F-03D4-884F-ABB7-DDEF72C71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14800"/>
            <a:ext cx="2590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Korporation</a:t>
            </a:r>
          </a:p>
        </p:txBody>
      </p:sp>
      <p:sp>
        <p:nvSpPr>
          <p:cNvPr id="150545" name="Rectangle 17">
            <a:extLst>
              <a:ext uri="{FF2B5EF4-FFF2-40B4-BE49-F238E27FC236}">
                <a16:creationId xmlns:a16="http://schemas.microsoft.com/office/drawing/2014/main" id="{65FB2B4C-55DE-AD43-8D6B-5CF12A91C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5291138"/>
            <a:ext cx="42926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Einzelwissenschaftler</a:t>
            </a:r>
          </a:p>
        </p:txBody>
      </p:sp>
      <p:sp>
        <p:nvSpPr>
          <p:cNvPr id="150546" name="AutoShape 18">
            <a:extLst>
              <a:ext uri="{FF2B5EF4-FFF2-40B4-BE49-F238E27FC236}">
                <a16:creationId xmlns:a16="http://schemas.microsoft.com/office/drawing/2014/main" id="{78408297-3344-8942-9FE7-52B1AD64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3214688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7" name="AutoShape 19">
            <a:extLst>
              <a:ext uri="{FF2B5EF4-FFF2-40B4-BE49-F238E27FC236}">
                <a16:creationId xmlns:a16="http://schemas.microsoft.com/office/drawing/2014/main" id="{8989B65E-5B15-EB4D-845F-7811E1CAC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650" y="4556125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8" name="AutoShape 20">
            <a:extLst>
              <a:ext uri="{FF2B5EF4-FFF2-40B4-BE49-F238E27FC236}">
                <a16:creationId xmlns:a16="http://schemas.microsoft.com/office/drawing/2014/main" id="{A9262993-587F-2B4B-B2F2-92D8832F9102}"/>
              </a:ext>
            </a:extLst>
          </p:cNvPr>
          <p:cNvSpPr>
            <a:spLocks noChangeArrowheads="1"/>
          </p:cNvSpPr>
          <p:nvPr/>
        </p:nvSpPr>
        <p:spPr bwMode="auto">
          <a:xfrm rot="-10576154">
            <a:off x="1695450" y="3028950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9" name="AutoShape 21">
            <a:extLst>
              <a:ext uri="{FF2B5EF4-FFF2-40B4-BE49-F238E27FC236}">
                <a16:creationId xmlns:a16="http://schemas.microsoft.com/office/drawing/2014/main" id="{6882679B-EAC8-6245-A118-8BECA29F79E6}"/>
              </a:ext>
            </a:extLst>
          </p:cNvPr>
          <p:cNvSpPr>
            <a:spLocks noChangeArrowheads="1"/>
          </p:cNvSpPr>
          <p:nvPr/>
        </p:nvSpPr>
        <p:spPr bwMode="auto">
          <a:xfrm rot="-10758881">
            <a:off x="692150" y="4398963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0" name="AutoShape 12">
            <a:extLst>
              <a:ext uri="{FF2B5EF4-FFF2-40B4-BE49-F238E27FC236}">
                <a16:creationId xmlns:a16="http://schemas.microsoft.com/office/drawing/2014/main" id="{99F10F34-C970-4147-B482-899A18AB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6248400"/>
            <a:ext cx="2438400" cy="609600"/>
          </a:xfrm>
          <a:prstGeom prst="wedgeRoundRectCallout">
            <a:avLst>
              <a:gd name="adj1" fmla="val -96681"/>
              <a:gd name="adj2" fmla="val -10755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individuelle „Spinnerei“</a:t>
            </a:r>
          </a:p>
        </p:txBody>
      </p:sp>
      <p:sp>
        <p:nvSpPr>
          <p:cNvPr id="150542" name="AutoShape 14">
            <a:extLst>
              <a:ext uri="{FF2B5EF4-FFF2-40B4-BE49-F238E27FC236}">
                <a16:creationId xmlns:a16="http://schemas.microsoft.com/office/drawing/2014/main" id="{C4AE1200-458A-B146-8632-15FF0CE46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75" y="2362200"/>
            <a:ext cx="3159125" cy="609600"/>
          </a:xfrm>
          <a:prstGeom prst="wedgeRoundRectCallout">
            <a:avLst>
              <a:gd name="adj1" fmla="val -90153"/>
              <a:gd name="adj2" fmla="val 9349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Planungskommissionen</a:t>
            </a:r>
          </a:p>
        </p:txBody>
      </p:sp>
      <p:sp>
        <p:nvSpPr>
          <p:cNvPr id="150541" name="AutoShape 13">
            <a:extLst>
              <a:ext uri="{FF2B5EF4-FFF2-40B4-BE49-F238E27FC236}">
                <a16:creationId xmlns:a16="http://schemas.microsoft.com/office/drawing/2014/main" id="{43F17FDA-D297-B245-A1F2-6997142F4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2438400" cy="609600"/>
          </a:xfrm>
          <a:prstGeom prst="wedgeRoundRectCallout">
            <a:avLst>
              <a:gd name="adj1" fmla="val 138023"/>
              <a:gd name="adj2" fmla="val 18932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Forschungsprogramme</a:t>
            </a:r>
          </a:p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interne „SFB“´s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 animBg="1" autoUpdateAnimBg="0"/>
      <p:bldP spid="150543" grpId="0" animBg="1" autoUpdateAnimBg="0"/>
      <p:bldP spid="150544" grpId="0" animBg="1" autoUpdateAnimBg="0"/>
      <p:bldP spid="150545" grpId="0" animBg="1" autoUpdateAnimBg="0"/>
      <p:bldP spid="150540" grpId="0" animBg="1" autoUpdateAnimBg="0"/>
      <p:bldP spid="150542" grpId="0" animBg="1" autoUpdateAnimBg="0"/>
      <p:bldP spid="15054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F2F77C6D-C209-9948-9D66-70F95B19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CC6A2CE8-8487-ED4F-B94D-767628F48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32325-EAD4-7544-BE00-837D37DBEE66}" type="slidenum">
              <a:rPr lang="en-US" altLang="de-DE"/>
              <a:pPr/>
              <a:t>24</a:t>
            </a:fld>
            <a:endParaRPr lang="en-US" altLang="de-DE" b="0"/>
          </a:p>
        </p:txBody>
      </p:sp>
      <p:sp>
        <p:nvSpPr>
          <p:cNvPr id="315394" name="Text Box 1026">
            <a:extLst>
              <a:ext uri="{FF2B5EF4-FFF2-40B4-BE49-F238E27FC236}">
                <a16:creationId xmlns:a16="http://schemas.microsoft.com/office/drawing/2014/main" id="{1628071E-CBCF-2547-A9C3-DA1F5D7DE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315395" name="Rectangle 1027">
            <a:extLst>
              <a:ext uri="{FF2B5EF4-FFF2-40B4-BE49-F238E27FC236}">
                <a16:creationId xmlns:a16="http://schemas.microsoft.com/office/drawing/2014/main" id="{47532CAD-E213-0E4B-BF6E-39AA5A0E1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 b="1"/>
              <a:t>wissenschaftlich</a:t>
            </a:r>
            <a:endParaRPr lang="de-DE" altLang="de-DE"/>
          </a:p>
        </p:txBody>
      </p:sp>
      <p:graphicFrame>
        <p:nvGraphicFramePr>
          <p:cNvPr id="315396" name="Object 1028">
            <a:extLst>
              <a:ext uri="{FF2B5EF4-FFF2-40B4-BE49-F238E27FC236}">
                <a16:creationId xmlns:a16="http://schemas.microsoft.com/office/drawing/2014/main" id="{2DE25A54-2895-9147-949C-E87A5217F6DA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02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397" name="Rectangle 1029">
            <a:extLst>
              <a:ext uri="{FF2B5EF4-FFF2-40B4-BE49-F238E27FC236}">
                <a16:creationId xmlns:a16="http://schemas.microsoft.com/office/drawing/2014/main" id="{EC927158-8CFF-9147-B757-80AF9FB4C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01900"/>
            <a:ext cx="5399088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Wissenschaft nicht messbar</a:t>
            </a:r>
          </a:p>
        </p:txBody>
      </p:sp>
      <p:sp>
        <p:nvSpPr>
          <p:cNvPr id="315398" name="Rectangle 1030">
            <a:extLst>
              <a:ext uri="{FF2B5EF4-FFF2-40B4-BE49-F238E27FC236}">
                <a16:creationId xmlns:a16="http://schemas.microsoft.com/office/drawing/2014/main" id="{9E01577A-B7BD-DE4D-BEA3-70D8EB351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0"/>
            <a:ext cx="5399088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Evaluationitis</a:t>
            </a:r>
          </a:p>
        </p:txBody>
      </p:sp>
      <p:sp>
        <p:nvSpPr>
          <p:cNvPr id="315399" name="Rectangle 1031">
            <a:extLst>
              <a:ext uri="{FF2B5EF4-FFF2-40B4-BE49-F238E27FC236}">
                <a16:creationId xmlns:a16="http://schemas.microsoft.com/office/drawing/2014/main" id="{724EFB6A-EF5F-BE4F-820A-0242034DA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19688"/>
            <a:ext cx="5399088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Qualitätssicherung</a:t>
            </a:r>
            <a:endParaRPr lang="de-DE" altLang="de-DE" sz="1600" b="1">
              <a:latin typeface="Arial" panose="020B0604020202020204" pitchFamily="34" charset="0"/>
            </a:endParaRPr>
          </a:p>
        </p:txBody>
      </p:sp>
      <p:sp>
        <p:nvSpPr>
          <p:cNvPr id="315400" name="Oval 1032">
            <a:extLst>
              <a:ext uri="{FF2B5EF4-FFF2-40B4-BE49-F238E27FC236}">
                <a16:creationId xmlns:a16="http://schemas.microsoft.com/office/drawing/2014/main" id="{7A36DB11-9528-8E43-9489-01C3A1814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Tradition</a:t>
            </a:r>
            <a:endParaRPr lang="de-DE" altLang="de-DE" sz="2400"/>
          </a:p>
        </p:txBody>
      </p:sp>
      <p:sp>
        <p:nvSpPr>
          <p:cNvPr id="315401" name="Oval 1033">
            <a:extLst>
              <a:ext uri="{FF2B5EF4-FFF2-40B4-BE49-F238E27FC236}">
                <a16:creationId xmlns:a16="http://schemas.microsoft.com/office/drawing/2014/main" id="{B03DF6D0-07C8-F140-8F0D-56357E3C1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Innovation</a:t>
            </a:r>
            <a:endParaRPr lang="de-DE" altLang="de-DE" sz="2400"/>
          </a:p>
        </p:txBody>
      </p:sp>
      <p:sp>
        <p:nvSpPr>
          <p:cNvPr id="315402" name="Oval 1034">
            <a:extLst>
              <a:ext uri="{FF2B5EF4-FFF2-40B4-BE49-F238E27FC236}">
                <a16:creationId xmlns:a16="http://schemas.microsoft.com/office/drawing/2014/main" id="{CDF5C4C6-8ED8-6B44-9A8D-1205EC870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054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Lösung</a:t>
            </a:r>
            <a:endParaRPr lang="de-DE" altLang="de-DE" sz="240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7" grpId="0" animBg="1" autoUpdateAnimBg="0"/>
      <p:bldP spid="315398" grpId="0" animBg="1" autoUpdateAnimBg="0"/>
      <p:bldP spid="315399" grpId="0" animBg="1" autoUpdateAnimBg="0"/>
      <p:bldP spid="315400" grpId="0" animBg="1" autoUpdateAnimBg="0"/>
      <p:bldP spid="315401" grpId="0" animBg="1" autoUpdateAnimBg="0"/>
      <p:bldP spid="31540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75B657FA-76A5-FA4D-833F-508C7D8F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AF471B91-FBEE-074B-849F-8A02AFFDC4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DC4A5C-A1C9-A142-A3C7-9387ABA78064}" type="slidenum">
              <a:rPr lang="en-US" altLang="de-DE"/>
              <a:pPr/>
              <a:t>25</a:t>
            </a:fld>
            <a:endParaRPr lang="en-US" altLang="de-DE" b="0"/>
          </a:p>
        </p:txBody>
      </p:sp>
      <p:sp>
        <p:nvSpPr>
          <p:cNvPr id="152579" name="Text Box 3">
            <a:extLst>
              <a:ext uri="{FF2B5EF4-FFF2-40B4-BE49-F238E27FC236}">
                <a16:creationId xmlns:a16="http://schemas.microsoft.com/office/drawing/2014/main" id="{3A82A4A9-1827-3641-B4A4-99E4B7028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6954BEEC-96C3-6440-8237-444CF2CF9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 b="1"/>
              <a:t>wissenschaftlich</a:t>
            </a:r>
            <a:endParaRPr lang="de-DE" altLang="de-DE"/>
          </a:p>
        </p:txBody>
      </p:sp>
      <p:graphicFrame>
        <p:nvGraphicFramePr>
          <p:cNvPr id="152583" name="Object 7">
            <a:extLst>
              <a:ext uri="{FF2B5EF4-FFF2-40B4-BE49-F238E27FC236}">
                <a16:creationId xmlns:a16="http://schemas.microsoft.com/office/drawing/2014/main" id="{73D2E024-AEEB-144C-8A20-F7F495C7F85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8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4" name="Rectangle 8">
            <a:extLst>
              <a:ext uri="{FF2B5EF4-FFF2-40B4-BE49-F238E27FC236}">
                <a16:creationId xmlns:a16="http://schemas.microsoft.com/office/drawing/2014/main" id="{D157DBD9-601E-E849-BB60-EA255E6E9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6324600" cy="1565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Qualitätssicherung 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vs. 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Rechenschaftslegung</a:t>
            </a:r>
          </a:p>
        </p:txBody>
      </p:sp>
      <p:sp>
        <p:nvSpPr>
          <p:cNvPr id="152585" name="Rectangle 9">
            <a:extLst>
              <a:ext uri="{FF2B5EF4-FFF2-40B4-BE49-F238E27FC236}">
                <a16:creationId xmlns:a16="http://schemas.microsoft.com/office/drawing/2014/main" id="{8F20BBF7-2F69-9049-B28D-F4FC23CE8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3457575"/>
            <a:ext cx="45847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Evaluation </a:t>
            </a:r>
          </a:p>
        </p:txBody>
      </p:sp>
      <p:sp>
        <p:nvSpPr>
          <p:cNvPr id="152586" name="Rectangle 10">
            <a:extLst>
              <a:ext uri="{FF2B5EF4-FFF2-40B4-BE49-F238E27FC236}">
                <a16:creationId xmlns:a16="http://schemas.microsoft.com/office/drawing/2014/main" id="{44596740-5BBF-924C-89B1-207565035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4603750"/>
            <a:ext cx="45847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Akkreditierung</a:t>
            </a:r>
          </a:p>
        </p:txBody>
      </p:sp>
      <p:sp>
        <p:nvSpPr>
          <p:cNvPr id="152587" name="Rectangle 11">
            <a:extLst>
              <a:ext uri="{FF2B5EF4-FFF2-40B4-BE49-F238E27FC236}">
                <a16:creationId xmlns:a16="http://schemas.microsoft.com/office/drawing/2014/main" id="{F4345AE0-76BC-9D45-B378-5128793B0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5749925"/>
            <a:ext cx="45847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Ranking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 animBg="1" autoUpdateAnimBg="0"/>
      <p:bldP spid="152585" grpId="0" animBg="1" autoUpdateAnimBg="0"/>
      <p:bldP spid="152586" grpId="0" animBg="1" autoUpdateAnimBg="0"/>
      <p:bldP spid="15258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DD8FEDDB-8F10-BB40-995F-19E9B38C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9A8E5614-EFF6-CD40-9C31-CC752720B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290523-87ED-A044-B17A-95D3F83B5C79}" type="slidenum">
              <a:rPr lang="en-US" altLang="de-DE"/>
              <a:pPr/>
              <a:t>26</a:t>
            </a:fld>
            <a:endParaRPr lang="en-US" altLang="de-DE" b="0"/>
          </a:p>
        </p:txBody>
      </p:sp>
      <p:graphicFrame>
        <p:nvGraphicFramePr>
          <p:cNvPr id="197659" name="Object 1051">
            <a:extLst>
              <a:ext uri="{FF2B5EF4-FFF2-40B4-BE49-F238E27FC236}">
                <a16:creationId xmlns:a16="http://schemas.microsoft.com/office/drawing/2014/main" id="{F058E995-5983-8949-A7D7-DFDEF530ED8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0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05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4" name="Text Box 1026">
            <a:extLst>
              <a:ext uri="{FF2B5EF4-FFF2-40B4-BE49-F238E27FC236}">
                <a16:creationId xmlns:a16="http://schemas.microsoft.com/office/drawing/2014/main" id="{D1BC67EB-F74C-4241-AF12-B44E0144A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97635" name="Rectangle 1027">
            <a:extLst>
              <a:ext uri="{FF2B5EF4-FFF2-40B4-BE49-F238E27FC236}">
                <a16:creationId xmlns:a16="http://schemas.microsoft.com/office/drawing/2014/main" id="{A6635B26-2900-C249-A78D-1A5C928A1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5410200" cy="685800"/>
          </a:xfrm>
        </p:spPr>
        <p:txBody>
          <a:bodyPr/>
          <a:lstStyle/>
          <a:p>
            <a:r>
              <a:rPr lang="de-DE" altLang="de-DE" b="1"/>
              <a:t>Evaluationsinstrumente</a:t>
            </a:r>
            <a:endParaRPr lang="de-DE" altLang="de-DE"/>
          </a:p>
        </p:txBody>
      </p:sp>
      <p:sp>
        <p:nvSpPr>
          <p:cNvPr id="197636" name="Rectangle 1028">
            <a:extLst>
              <a:ext uri="{FF2B5EF4-FFF2-40B4-BE49-F238E27FC236}">
                <a16:creationId xmlns:a16="http://schemas.microsoft.com/office/drawing/2014/main" id="{83EE17C9-406A-F441-9C76-F188B08BD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Evaluation der DFG</a:t>
            </a:r>
          </a:p>
        </p:txBody>
      </p:sp>
      <p:sp>
        <p:nvSpPr>
          <p:cNvPr id="197640" name="Rectangle 1032">
            <a:extLst>
              <a:ext uri="{FF2B5EF4-FFF2-40B4-BE49-F238E27FC236}">
                <a16:creationId xmlns:a16="http://schemas.microsoft.com/office/drawing/2014/main" id="{25AEE4BD-8CA7-0844-8634-29ED6F1E2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Lehrberichte als Selbstevaluation</a:t>
            </a:r>
          </a:p>
        </p:txBody>
      </p:sp>
      <p:sp>
        <p:nvSpPr>
          <p:cNvPr id="197655" name="Rectangle 1047">
            <a:extLst>
              <a:ext uri="{FF2B5EF4-FFF2-40B4-BE49-F238E27FC236}">
                <a16:creationId xmlns:a16="http://schemas.microsoft.com/office/drawing/2014/main" id="{3DE3C455-A38B-514D-A2D3-F17C60376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Benchmarking</a:t>
            </a:r>
          </a:p>
        </p:txBody>
      </p:sp>
      <p:sp>
        <p:nvSpPr>
          <p:cNvPr id="197656" name="Rectangle 1048">
            <a:extLst>
              <a:ext uri="{FF2B5EF4-FFF2-40B4-BE49-F238E27FC236}">
                <a16:creationId xmlns:a16="http://schemas.microsoft.com/office/drawing/2014/main" id="{546059B3-4B62-3441-B175-C88FA172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910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Selbstbericht und peer-review (Agenturen)</a:t>
            </a:r>
          </a:p>
        </p:txBody>
      </p:sp>
      <p:sp>
        <p:nvSpPr>
          <p:cNvPr id="197657" name="Rectangle 1049">
            <a:extLst>
              <a:ext uri="{FF2B5EF4-FFF2-40B4-BE49-F238E27FC236}">
                <a16:creationId xmlns:a16="http://schemas.microsoft.com/office/drawing/2014/main" id="{4B27E1FE-4F1A-F248-827F-182C49A68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054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Hörerbefragungen</a:t>
            </a:r>
          </a:p>
        </p:txBody>
      </p:sp>
      <p:sp>
        <p:nvSpPr>
          <p:cNvPr id="197658" name="Rectangle 1050">
            <a:extLst>
              <a:ext uri="{FF2B5EF4-FFF2-40B4-BE49-F238E27FC236}">
                <a16:creationId xmlns:a16="http://schemas.microsoft.com/office/drawing/2014/main" id="{92C69244-52AA-BB47-8261-90CC11138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198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Absolventenbefragung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9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 autoUpdateAnimBg="0"/>
      <p:bldP spid="197640" grpId="0" animBg="1" autoUpdateAnimBg="0"/>
      <p:bldP spid="197655" grpId="0" animBg="1" autoUpdateAnimBg="0"/>
      <p:bldP spid="197656" grpId="0" animBg="1" autoUpdateAnimBg="0"/>
      <p:bldP spid="197657" grpId="0" animBg="1" autoUpdateAnimBg="0"/>
      <p:bldP spid="19765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CDE59127-69CB-BF49-B04A-0DD5B782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2C40097E-F823-F244-85E0-F9646C0A6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240A3-9630-6047-9546-9A55152155A7}" type="slidenum">
              <a:rPr lang="en-US" altLang="de-DE"/>
              <a:pPr/>
              <a:t>27</a:t>
            </a:fld>
            <a:endParaRPr lang="en-US" altLang="de-DE" b="0"/>
          </a:p>
        </p:txBody>
      </p:sp>
      <p:pic>
        <p:nvPicPr>
          <p:cNvPr id="154626" name="Picture 2">
            <a:extLst>
              <a:ext uri="{FF2B5EF4-FFF2-40B4-BE49-F238E27FC236}">
                <a16:creationId xmlns:a16="http://schemas.microsoft.com/office/drawing/2014/main" id="{F90EB0FC-3D27-B344-A03A-F9908C30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2200275"/>
            <a:ext cx="7373937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154628" name="Text Box 4">
            <a:extLst>
              <a:ext uri="{FF2B5EF4-FFF2-40B4-BE49-F238E27FC236}">
                <a16:creationId xmlns:a16="http://schemas.microsoft.com/office/drawing/2014/main" id="{E52D91A5-FFD8-DE44-87FF-216779472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54631" name="Rectangle 7">
            <a:extLst>
              <a:ext uri="{FF2B5EF4-FFF2-40B4-BE49-F238E27FC236}">
                <a16:creationId xmlns:a16="http://schemas.microsoft.com/office/drawing/2014/main" id="{4332DF82-4B71-794F-8D8A-1B00C9CCF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 b="1"/>
              <a:t>Ranking</a:t>
            </a:r>
            <a:endParaRPr lang="de-DE" altLang="de-DE"/>
          </a:p>
        </p:txBody>
      </p:sp>
      <p:graphicFrame>
        <p:nvGraphicFramePr>
          <p:cNvPr id="154632" name="Object 8">
            <a:extLst>
              <a:ext uri="{FF2B5EF4-FFF2-40B4-BE49-F238E27FC236}">
                <a16:creationId xmlns:a16="http://schemas.microsoft.com/office/drawing/2014/main" id="{B90697FE-7681-D745-8E1C-FB17F0BE10D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8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4" name="Rectangle 10">
            <a:extLst>
              <a:ext uri="{FF2B5EF4-FFF2-40B4-BE49-F238E27FC236}">
                <a16:creationId xmlns:a16="http://schemas.microsoft.com/office/drawing/2014/main" id="{05D3393C-9AAB-0048-B926-5B42EC76B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029200"/>
            <a:ext cx="3598863" cy="11191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Keine Einzelplätze,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sondern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„Michelinsterne“</a:t>
            </a:r>
          </a:p>
        </p:txBody>
      </p:sp>
      <p:sp>
        <p:nvSpPr>
          <p:cNvPr id="154635" name="Rectangle 11">
            <a:extLst>
              <a:ext uri="{FF2B5EF4-FFF2-40B4-BE49-F238E27FC236}">
                <a16:creationId xmlns:a16="http://schemas.microsoft.com/office/drawing/2014/main" id="{E948554B-FB53-7D47-948F-6BBE1D7BE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029200"/>
            <a:ext cx="3598863" cy="111918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Ranggruppen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Spitze      Mittel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Schluss</a:t>
            </a:r>
          </a:p>
        </p:txBody>
      </p:sp>
      <p:sp>
        <p:nvSpPr>
          <p:cNvPr id="154636" name="Rectangle 12">
            <a:extLst>
              <a:ext uri="{FF2B5EF4-FFF2-40B4-BE49-F238E27FC236}">
                <a16:creationId xmlns:a16="http://schemas.microsoft.com/office/drawing/2014/main" id="{B1E5568A-0FDB-9F4F-A61F-35A02F296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371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F48FD"/>
              </a:buClr>
            </a:pPr>
            <a:endParaRPr lang="de-DE" altLang="de-DE"/>
          </a:p>
        </p:txBody>
      </p:sp>
      <p:sp>
        <p:nvSpPr>
          <p:cNvPr id="154637" name="Rectangle 13">
            <a:extLst>
              <a:ext uri="{FF2B5EF4-FFF2-40B4-BE49-F238E27FC236}">
                <a16:creationId xmlns:a16="http://schemas.microsoft.com/office/drawing/2014/main" id="{60803628-9BC4-D34C-8A97-4A4DBF591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514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F48FD"/>
              </a:buClr>
            </a:pPr>
            <a:endParaRPr lang="de-DE" altLang="de-DE"/>
          </a:p>
        </p:txBody>
      </p:sp>
      <p:sp>
        <p:nvSpPr>
          <p:cNvPr id="154638" name="Rectangle 14">
            <a:extLst>
              <a:ext uri="{FF2B5EF4-FFF2-40B4-BE49-F238E27FC236}">
                <a16:creationId xmlns:a16="http://schemas.microsoft.com/office/drawing/2014/main" id="{93FC0ABC-9FEC-1942-AAC8-0738DDF48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004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4639" name="Rectangle 15">
            <a:extLst>
              <a:ext uri="{FF2B5EF4-FFF2-40B4-BE49-F238E27FC236}">
                <a16:creationId xmlns:a16="http://schemas.microsoft.com/office/drawing/2014/main" id="{432EA71B-4D22-8745-B10F-D566F4742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4640" name="Rectangle 16">
            <a:extLst>
              <a:ext uri="{FF2B5EF4-FFF2-40B4-BE49-F238E27FC236}">
                <a16:creationId xmlns:a16="http://schemas.microsoft.com/office/drawing/2014/main" id="{F1D87B3B-9A95-934F-A8E0-BFE9C067F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733800"/>
            <a:ext cx="3598863" cy="1066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Forschung  &amp; Lehre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falsch</a:t>
            </a:r>
          </a:p>
        </p:txBody>
      </p:sp>
      <p:sp>
        <p:nvSpPr>
          <p:cNvPr id="154641" name="Rectangle 17">
            <a:extLst>
              <a:ext uri="{FF2B5EF4-FFF2-40B4-BE49-F238E27FC236}">
                <a16:creationId xmlns:a16="http://schemas.microsoft.com/office/drawing/2014/main" id="{43FD21D1-758E-414F-9545-F99206C50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3598863" cy="1143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Uni-Gesamtrankings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fragwürdig</a:t>
            </a:r>
            <a:endParaRPr lang="de-DE" altLang="de-DE" sz="2400"/>
          </a:p>
        </p:txBody>
      </p:sp>
      <p:sp>
        <p:nvSpPr>
          <p:cNvPr id="154642" name="Rectangle 18">
            <a:extLst>
              <a:ext uri="{FF2B5EF4-FFF2-40B4-BE49-F238E27FC236}">
                <a16:creationId xmlns:a16="http://schemas.microsoft.com/office/drawing/2014/main" id="{75F81851-E401-1D4D-9855-B371DA423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33800"/>
            <a:ext cx="3598863" cy="10747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multidimensionales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Ranking</a:t>
            </a:r>
          </a:p>
        </p:txBody>
      </p:sp>
      <p:sp>
        <p:nvSpPr>
          <p:cNvPr id="154643" name="Rectangle 19">
            <a:extLst>
              <a:ext uri="{FF2B5EF4-FFF2-40B4-BE49-F238E27FC236}">
                <a16:creationId xmlns:a16="http://schemas.microsoft.com/office/drawing/2014/main" id="{75302476-DBAC-D648-804A-B43E5FE3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3598863" cy="11430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nur fachbezogen</a:t>
            </a:r>
          </a:p>
        </p:txBody>
      </p:sp>
      <p:sp>
        <p:nvSpPr>
          <p:cNvPr id="154644" name="Rectangle 20">
            <a:extLst>
              <a:ext uri="{FF2B5EF4-FFF2-40B4-BE49-F238E27FC236}">
                <a16:creationId xmlns:a16="http://schemas.microsoft.com/office/drawing/2014/main" id="{035B597E-06E5-AB48-8A90-30C346423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73700"/>
            <a:ext cx="279400" cy="2413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45" name="Rectangle 21">
            <a:extLst>
              <a:ext uri="{FF2B5EF4-FFF2-40B4-BE49-F238E27FC236}">
                <a16:creationId xmlns:a16="http://schemas.microsoft.com/office/drawing/2014/main" id="{7A9BE99E-D4B9-DC4D-BD5D-090D2EDE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73700"/>
            <a:ext cx="279400" cy="241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46" name="Rectangle 22">
            <a:extLst>
              <a:ext uri="{FF2B5EF4-FFF2-40B4-BE49-F238E27FC236}">
                <a16:creationId xmlns:a16="http://schemas.microsoft.com/office/drawing/2014/main" id="{F0972C09-ED45-2648-AEE4-3746E061F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791200"/>
            <a:ext cx="279400" cy="241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47" name="Rectangle 23">
            <a:extLst>
              <a:ext uri="{FF2B5EF4-FFF2-40B4-BE49-F238E27FC236}">
                <a16:creationId xmlns:a16="http://schemas.microsoft.com/office/drawing/2014/main" id="{C53C8BF7-1492-EF4E-AE1E-4A1661EAD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62880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5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 animBg="1" autoUpdateAnimBg="0"/>
      <p:bldP spid="154635" grpId="0" animBg="1" autoUpdateAnimBg="0"/>
      <p:bldP spid="154636" grpId="0" autoUpdateAnimBg="0"/>
      <p:bldP spid="154637" grpId="0" autoUpdateAnimBg="0"/>
      <p:bldP spid="154638" grpId="0" autoUpdateAnimBg="0"/>
      <p:bldP spid="154639" grpId="0" autoUpdateAnimBg="0"/>
      <p:bldP spid="154640" grpId="0" animBg="1" autoUpdateAnimBg="0"/>
      <p:bldP spid="154641" grpId="0" animBg="1" autoUpdateAnimBg="0"/>
      <p:bldP spid="154642" grpId="0" animBg="1" autoUpdateAnimBg="0"/>
      <p:bldP spid="15464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448FA33B-CF0E-FD44-BC7E-D91BC18F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4B1F4872-AC04-374F-832F-5614DA8CBD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7361FA-D3BC-074E-94C1-6FA0441E87BE}" type="slidenum">
              <a:rPr lang="en-US" altLang="de-DE"/>
              <a:pPr/>
              <a:t>28</a:t>
            </a:fld>
            <a:endParaRPr lang="en-US" altLang="de-DE" b="0"/>
          </a:p>
        </p:txBody>
      </p:sp>
      <p:sp>
        <p:nvSpPr>
          <p:cNvPr id="342018" name="Rectangle 2">
            <a:extLst>
              <a:ext uri="{FF2B5EF4-FFF2-40B4-BE49-F238E27FC236}">
                <a16:creationId xmlns:a16="http://schemas.microsoft.com/office/drawing/2014/main" id="{5C24548D-9F75-BC43-9EC9-9C5496A99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4724400" cy="990600"/>
          </a:xfrm>
        </p:spPr>
        <p:txBody>
          <a:bodyPr/>
          <a:lstStyle/>
          <a:p>
            <a:r>
              <a:rPr lang="de-DE" altLang="de-DE"/>
              <a:t>Hitlisten</a:t>
            </a:r>
          </a:p>
        </p:txBody>
      </p:sp>
      <p:pic>
        <p:nvPicPr>
          <p:cNvPr id="342019" name="Picture 3">
            <a:extLst>
              <a:ext uri="{FF2B5EF4-FFF2-40B4-BE49-F238E27FC236}">
                <a16:creationId xmlns:a16="http://schemas.microsoft.com/office/drawing/2014/main" id="{C70F59E4-ECAA-4B48-AF15-D4116C27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342020" name="Picture 4">
            <a:extLst>
              <a:ext uri="{FF2B5EF4-FFF2-40B4-BE49-F238E27FC236}">
                <a16:creationId xmlns:a16="http://schemas.microsoft.com/office/drawing/2014/main" id="{90C43F11-B6A4-6744-8497-CA6FCA42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1100"/>
            <a:ext cx="74676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D17CCBFB-9F0F-F148-BF6F-BA0819BD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3A774855-4561-0F44-A678-63F688301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152D5-EBB0-674D-B99D-D219E3395693}" type="slidenum">
              <a:rPr lang="en-US" altLang="de-DE"/>
              <a:pPr/>
              <a:t>29</a:t>
            </a:fld>
            <a:endParaRPr lang="en-US" altLang="de-DE" b="0"/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A0C8A0BB-ADA8-974D-9D3B-E09668283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4724400" cy="990600"/>
          </a:xfrm>
        </p:spPr>
        <p:txBody>
          <a:bodyPr/>
          <a:lstStyle/>
          <a:p>
            <a:r>
              <a:rPr lang="de-DE" altLang="de-DE"/>
              <a:t>Detailinformationen</a:t>
            </a:r>
          </a:p>
        </p:txBody>
      </p:sp>
      <p:pic>
        <p:nvPicPr>
          <p:cNvPr id="343043" name="Picture 3">
            <a:extLst>
              <a:ext uri="{FF2B5EF4-FFF2-40B4-BE49-F238E27FC236}">
                <a16:creationId xmlns:a16="http://schemas.microsoft.com/office/drawing/2014/main" id="{08BC36A1-3DA0-C047-A27A-84C7114F8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343044" name="Picture 4">
            <a:extLst>
              <a:ext uri="{FF2B5EF4-FFF2-40B4-BE49-F238E27FC236}">
                <a16:creationId xmlns:a16="http://schemas.microsoft.com/office/drawing/2014/main" id="{7FD54FD0-40AD-E540-96A0-563786467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6" r="18367" b="4082"/>
          <a:stretch>
            <a:fillRect/>
          </a:stretch>
        </p:blipFill>
        <p:spPr bwMode="auto">
          <a:xfrm>
            <a:off x="838200" y="1266825"/>
            <a:ext cx="640080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B0648D2C-7BD7-8D49-B391-E6F847B5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0FB67833-D4C2-3147-94B5-1AC96DCD7B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AD852-17EF-6445-9694-B5EAF957475E}" type="slidenum">
              <a:rPr lang="en-US" altLang="de-DE"/>
              <a:pPr/>
              <a:t>3</a:t>
            </a:fld>
            <a:endParaRPr lang="en-US" altLang="de-DE" b="0"/>
          </a:p>
        </p:txBody>
      </p:sp>
      <p:sp>
        <p:nvSpPr>
          <p:cNvPr id="136195" name="Text Box 1027">
            <a:extLst>
              <a:ext uri="{FF2B5EF4-FFF2-40B4-BE49-F238E27FC236}">
                <a16:creationId xmlns:a16="http://schemas.microsoft.com/office/drawing/2014/main" id="{B46D1207-4FB0-7F44-ABFD-C73C6F030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36200" name="Rectangle 1032">
            <a:extLst>
              <a:ext uri="{FF2B5EF4-FFF2-40B4-BE49-F238E27FC236}">
                <a16:creationId xmlns:a16="http://schemas.microsoft.com/office/drawing/2014/main" id="{0AA657E6-38CD-0843-B668-85F9BE20F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1336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Evaluationen</a:t>
            </a:r>
          </a:p>
        </p:txBody>
      </p:sp>
      <p:sp>
        <p:nvSpPr>
          <p:cNvPr id="136201" name="Rectangle 1033">
            <a:extLst>
              <a:ext uri="{FF2B5EF4-FFF2-40B4-BE49-F238E27FC236}">
                <a16:creationId xmlns:a16="http://schemas.microsoft.com/office/drawing/2014/main" id="{CEC83F0C-50ED-1D46-9E42-49CBDF0FA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05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Hochschulräte</a:t>
            </a:r>
          </a:p>
        </p:txBody>
      </p:sp>
      <p:sp>
        <p:nvSpPr>
          <p:cNvPr id="136202" name="Rectangle 1034">
            <a:extLst>
              <a:ext uri="{FF2B5EF4-FFF2-40B4-BE49-F238E27FC236}">
                <a16:creationId xmlns:a16="http://schemas.microsoft.com/office/drawing/2014/main" id="{A43BDBEC-5A9A-3F41-B45B-CECC7E2C8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Leistungsbezogene MV</a:t>
            </a:r>
          </a:p>
        </p:txBody>
      </p:sp>
      <p:sp>
        <p:nvSpPr>
          <p:cNvPr id="136203" name="Rectangle 1035">
            <a:extLst>
              <a:ext uri="{FF2B5EF4-FFF2-40B4-BE49-F238E27FC236}">
                <a16:creationId xmlns:a16="http://schemas.microsoft.com/office/drawing/2014/main" id="{B7D0F7BE-34F9-434C-8A98-F80FE1D42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3434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Professorenbesoldung</a:t>
            </a:r>
          </a:p>
        </p:txBody>
      </p:sp>
      <p:sp>
        <p:nvSpPr>
          <p:cNvPr id="136204" name="Rectangle 1036">
            <a:extLst>
              <a:ext uri="{FF2B5EF4-FFF2-40B4-BE49-F238E27FC236}">
                <a16:creationId xmlns:a16="http://schemas.microsoft.com/office/drawing/2014/main" id="{F9C69E58-F3EE-2B43-A45B-382BBF688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/>
              <a:t>Innovation in Schlagwörtern</a:t>
            </a:r>
            <a:endParaRPr lang="de-DE" altLang="de-DE"/>
          </a:p>
        </p:txBody>
      </p:sp>
      <p:sp>
        <p:nvSpPr>
          <p:cNvPr id="136205" name="Rectangle 1037">
            <a:extLst>
              <a:ext uri="{FF2B5EF4-FFF2-40B4-BE49-F238E27FC236}">
                <a16:creationId xmlns:a16="http://schemas.microsoft.com/office/drawing/2014/main" id="{D644F32E-7C0E-E54C-867D-83C8B379B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8768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Juniorprofessur</a:t>
            </a:r>
          </a:p>
        </p:txBody>
      </p:sp>
      <p:sp>
        <p:nvSpPr>
          <p:cNvPr id="136206" name="Rectangle 1038">
            <a:extLst>
              <a:ext uri="{FF2B5EF4-FFF2-40B4-BE49-F238E27FC236}">
                <a16:creationId xmlns:a16="http://schemas.microsoft.com/office/drawing/2014/main" id="{901EDB7A-F5E2-8743-A69E-07755953F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Zielvereinbarungen</a:t>
            </a:r>
          </a:p>
        </p:txBody>
      </p:sp>
      <p:sp>
        <p:nvSpPr>
          <p:cNvPr id="136207" name="Rectangle 1039">
            <a:extLst>
              <a:ext uri="{FF2B5EF4-FFF2-40B4-BE49-F238E27FC236}">
                <a16:creationId xmlns:a16="http://schemas.microsoft.com/office/drawing/2014/main" id="{38B077B7-E2E9-C942-AD14-C927215F3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Globalhaushalte</a:t>
            </a:r>
          </a:p>
        </p:txBody>
      </p:sp>
      <p:sp>
        <p:nvSpPr>
          <p:cNvPr id="136208" name="Rectangle 1040">
            <a:extLst>
              <a:ext uri="{FF2B5EF4-FFF2-40B4-BE49-F238E27FC236}">
                <a16:creationId xmlns:a16="http://schemas.microsoft.com/office/drawing/2014/main" id="{75B87CD0-A77A-3D48-A852-8E58F94BA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6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Entstaatlichung</a:t>
            </a:r>
          </a:p>
        </p:txBody>
      </p:sp>
      <p:sp>
        <p:nvSpPr>
          <p:cNvPr id="136209" name="Rectangle 1041">
            <a:extLst>
              <a:ext uri="{FF2B5EF4-FFF2-40B4-BE49-F238E27FC236}">
                <a16:creationId xmlns:a16="http://schemas.microsoft.com/office/drawing/2014/main" id="{D95DBAA3-A082-9246-ADF5-DD6E017F0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814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Wettbewerb</a:t>
            </a:r>
          </a:p>
        </p:txBody>
      </p:sp>
      <p:sp>
        <p:nvSpPr>
          <p:cNvPr id="136210" name="Rectangle 1042">
            <a:extLst>
              <a:ext uri="{FF2B5EF4-FFF2-40B4-BE49-F238E27FC236}">
                <a16:creationId xmlns:a16="http://schemas.microsoft.com/office/drawing/2014/main" id="{01121E3D-2420-FE4C-A767-3AF908035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6576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starke Dekane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0" grpId="0" animBg="1" autoUpdateAnimBg="0"/>
      <p:bldP spid="136201" grpId="0" animBg="1" autoUpdateAnimBg="0"/>
      <p:bldP spid="136202" grpId="0" animBg="1" autoUpdateAnimBg="0"/>
      <p:bldP spid="136203" grpId="0" animBg="1" autoUpdateAnimBg="0"/>
      <p:bldP spid="136205" grpId="0" animBg="1" autoUpdateAnimBg="0"/>
      <p:bldP spid="136206" grpId="0" animBg="1" autoUpdateAnimBg="0"/>
      <p:bldP spid="136207" grpId="0" animBg="1" autoUpdateAnimBg="0"/>
      <p:bldP spid="136208" grpId="0" animBg="1" autoUpdateAnimBg="0"/>
      <p:bldP spid="136209" grpId="0" animBg="1" autoUpdateAnimBg="0"/>
      <p:bldP spid="13621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2AED45E8-3206-FA4F-A2DC-962BB6AE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49969A9-4D6C-6549-942A-D9F509A57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E00B9F-FE74-FF40-AEFF-C3626E164F79}" type="slidenum">
              <a:rPr lang="en-US" altLang="de-DE"/>
              <a:pPr/>
              <a:t>30</a:t>
            </a:fld>
            <a:endParaRPr lang="en-US" altLang="de-DE" b="0"/>
          </a:p>
        </p:txBody>
      </p:sp>
      <p:sp>
        <p:nvSpPr>
          <p:cNvPr id="207874" name="Text Box 2">
            <a:extLst>
              <a:ext uri="{FF2B5EF4-FFF2-40B4-BE49-F238E27FC236}">
                <a16:creationId xmlns:a16="http://schemas.microsoft.com/office/drawing/2014/main" id="{04AF2C29-1A1B-2240-B31A-E76D3733C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A896106D-C379-3D44-BF94-6C383F115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0"/>
            <a:ext cx="70104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Studierende </a:t>
            </a:r>
          </a:p>
        </p:txBody>
      </p:sp>
      <p:sp>
        <p:nvSpPr>
          <p:cNvPr id="207876" name="Rectangle 4">
            <a:extLst>
              <a:ext uri="{FF2B5EF4-FFF2-40B4-BE49-F238E27FC236}">
                <a16:creationId xmlns:a16="http://schemas.microsoft.com/office/drawing/2014/main" id="{68BFB025-9150-9F41-A020-98E1781FE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86000"/>
            <a:ext cx="6837363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/>
              <a:t> </a:t>
            </a:r>
            <a:r>
              <a:rPr lang="de-DE" altLang="de-DE" b="1">
                <a:latin typeface="Arial" panose="020B0604020202020204" pitchFamily="34" charset="0"/>
              </a:rPr>
              <a:t>1/3 orientieren sich</a:t>
            </a:r>
            <a:r>
              <a:rPr lang="de-DE" altLang="de-DE" sz="3600">
                <a:latin typeface="Arial" panose="020B0604020202020204" pitchFamily="34" charset="0"/>
              </a:rPr>
              <a:t> </a:t>
            </a:r>
            <a:endParaRPr lang="de-DE" altLang="de-DE"/>
          </a:p>
        </p:txBody>
      </p:sp>
      <p:sp>
        <p:nvSpPr>
          <p:cNvPr id="207877" name="Rectangle 5">
            <a:extLst>
              <a:ext uri="{FF2B5EF4-FFF2-40B4-BE49-F238E27FC236}">
                <a16:creationId xmlns:a16="http://schemas.microsoft.com/office/drawing/2014/main" id="{52837F78-5053-D140-A33A-CB18861C0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0"/>
            <a:ext cx="6837363" cy="566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Leistungs-, Karriereorientierte</a:t>
            </a:r>
            <a:endParaRPr lang="de-DE" altLang="de-DE" sz="3600">
              <a:latin typeface="Arial" panose="020B0604020202020204" pitchFamily="34" charset="0"/>
            </a:endParaRPr>
          </a:p>
        </p:txBody>
      </p:sp>
      <p:grpSp>
        <p:nvGrpSpPr>
          <p:cNvPr id="207878" name="Group 6">
            <a:extLst>
              <a:ext uri="{FF2B5EF4-FFF2-40B4-BE49-F238E27FC236}">
                <a16:creationId xmlns:a16="http://schemas.microsoft.com/office/drawing/2014/main" id="{C945EB17-02B2-AF42-95CB-D193409B489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996238" cy="990600"/>
            <a:chOff x="0" y="0"/>
            <a:chExt cx="5037" cy="624"/>
          </a:xfrm>
        </p:grpSpPr>
        <p:pic>
          <p:nvPicPr>
            <p:cNvPr id="207879" name="Picture 7">
              <a:extLst>
                <a:ext uri="{FF2B5EF4-FFF2-40B4-BE49-F238E27FC236}">
                  <a16:creationId xmlns:a16="http://schemas.microsoft.com/office/drawing/2014/main" id="{C05107DC-9A0E-EC42-9F24-B69FB34CF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07880" name="Rectangle 8">
              <a:extLst>
                <a:ext uri="{FF2B5EF4-FFF2-40B4-BE49-F238E27FC236}">
                  <a16:creationId xmlns:a16="http://schemas.microsoft.com/office/drawing/2014/main" id="{86CADB19-AE8D-2348-9C40-4A244D2D4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112"/>
              <a:ext cx="3657" cy="43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b="1"/>
                <a:t>Wirkung</a:t>
              </a:r>
              <a:endParaRPr lang="de-DE" altLang="de-DE" sz="4800" b="1"/>
            </a:p>
          </p:txBody>
        </p:sp>
      </p:grpSp>
      <p:sp>
        <p:nvSpPr>
          <p:cNvPr id="207881" name="Rectangle 9">
            <a:extLst>
              <a:ext uri="{FF2B5EF4-FFF2-40B4-BE49-F238E27FC236}">
                <a16:creationId xmlns:a16="http://schemas.microsoft.com/office/drawing/2014/main" id="{7B1604D1-7D0B-ED4F-B53B-D60D524D3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124200"/>
            <a:ext cx="5399088" cy="53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/>
              <a:t> </a:t>
            </a:r>
            <a:r>
              <a:rPr lang="de-DE" altLang="de-DE" b="1">
                <a:latin typeface="Arial" panose="020B0604020202020204" pitchFamily="34" charset="0"/>
              </a:rPr>
              <a:t>50 % Ingenieure</a:t>
            </a:r>
            <a:endParaRPr lang="de-DE" altLang="de-DE"/>
          </a:p>
        </p:txBody>
      </p:sp>
      <p:sp>
        <p:nvSpPr>
          <p:cNvPr id="207882" name="Rectangle 10">
            <a:extLst>
              <a:ext uri="{FF2B5EF4-FFF2-40B4-BE49-F238E27FC236}">
                <a16:creationId xmlns:a16="http://schemas.microsoft.com/office/drawing/2014/main" id="{91CFCD56-C74A-2144-80A0-720E549F1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86200"/>
            <a:ext cx="5399088" cy="53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/>
              <a:t> </a:t>
            </a:r>
            <a:r>
              <a:rPr lang="de-DE" altLang="de-DE" b="1">
                <a:latin typeface="Arial" panose="020B0604020202020204" pitchFamily="34" charset="0"/>
              </a:rPr>
              <a:t>42 % Betriebswirte</a:t>
            </a:r>
            <a:r>
              <a:rPr lang="de-DE" altLang="de-DE" sz="3600">
                <a:latin typeface="Arial" panose="020B0604020202020204" pitchFamily="34" charset="0"/>
              </a:rPr>
              <a:t> </a:t>
            </a:r>
            <a:endParaRPr lang="de-DE" altLang="de-DE"/>
          </a:p>
        </p:txBody>
      </p:sp>
      <p:sp>
        <p:nvSpPr>
          <p:cNvPr id="207883" name="Rectangle 11">
            <a:extLst>
              <a:ext uri="{FF2B5EF4-FFF2-40B4-BE49-F238E27FC236}">
                <a16:creationId xmlns:a16="http://schemas.microsoft.com/office/drawing/2014/main" id="{FFFAE2D3-C176-8F42-B826-A1973CA22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648200"/>
            <a:ext cx="5399088" cy="47942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/>
              <a:t> </a:t>
            </a:r>
            <a:r>
              <a:rPr lang="de-DE" altLang="de-DE" b="1">
                <a:latin typeface="Arial" panose="020B0604020202020204" pitchFamily="34" charset="0"/>
              </a:rPr>
              <a:t>36 % Juristen</a:t>
            </a:r>
            <a:endParaRPr lang="de-DE" altLang="de-DE"/>
          </a:p>
        </p:txBody>
      </p:sp>
      <p:sp>
        <p:nvSpPr>
          <p:cNvPr id="207884" name="Rectangle 12">
            <a:extLst>
              <a:ext uri="{FF2B5EF4-FFF2-40B4-BE49-F238E27FC236}">
                <a16:creationId xmlns:a16="http://schemas.microsoft.com/office/drawing/2014/main" id="{4777C2F2-5BA5-9340-BBC9-7C897A10D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0"/>
            <a:ext cx="5399088" cy="5270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600">
                <a:latin typeface="Arial" panose="020B0604020202020204" pitchFamily="34" charset="0"/>
              </a:rPr>
              <a:t> </a:t>
            </a:r>
            <a:r>
              <a:rPr lang="de-DE" altLang="de-DE" b="1">
                <a:latin typeface="Arial" panose="020B0604020202020204" pitchFamily="34" charset="0"/>
              </a:rPr>
              <a:t>19 % Germanisten</a:t>
            </a:r>
            <a:r>
              <a:rPr lang="de-DE" altLang="de-DE" sz="3600">
                <a:latin typeface="Arial" panose="020B0604020202020204" pitchFamily="34" charset="0"/>
              </a:rPr>
              <a:t> </a:t>
            </a:r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nimBg="1" autoUpdateAnimBg="0"/>
      <p:bldP spid="207876" grpId="0" animBg="1" autoUpdateAnimBg="0"/>
      <p:bldP spid="207877" grpId="0" animBg="1" autoUpdateAnimBg="0"/>
      <p:bldP spid="207881" grpId="0" animBg="1" autoUpdateAnimBg="0"/>
      <p:bldP spid="207882" grpId="0" animBg="1" autoUpdateAnimBg="0"/>
      <p:bldP spid="207883" grpId="0" animBg="1" autoUpdateAnimBg="0"/>
      <p:bldP spid="20788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747A1F64-5FA3-9447-864C-9CD3BDED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FBBD6AC4-276B-D147-8647-8CC95F995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F6F337-2F16-9742-B1FC-276613C2FA2A}" type="slidenum">
              <a:rPr lang="en-US" altLang="de-DE"/>
              <a:pPr/>
              <a:t>31</a:t>
            </a:fld>
            <a:endParaRPr lang="en-US" altLang="de-DE" b="0"/>
          </a:p>
        </p:txBody>
      </p:sp>
      <p:sp>
        <p:nvSpPr>
          <p:cNvPr id="348162" name="Text Box 2">
            <a:extLst>
              <a:ext uri="{FF2B5EF4-FFF2-40B4-BE49-F238E27FC236}">
                <a16:creationId xmlns:a16="http://schemas.microsoft.com/office/drawing/2014/main" id="{66FD7D80-4290-454C-BB87-E039E0096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graphicFrame>
        <p:nvGraphicFramePr>
          <p:cNvPr id="348163" name="Object 3">
            <a:hlinkClick r:id="rId3"/>
            <a:extLst>
              <a:ext uri="{FF2B5EF4-FFF2-40B4-BE49-F238E27FC236}">
                <a16:creationId xmlns:a16="http://schemas.microsoft.com/office/drawing/2014/main" id="{034E3303-E71E-C541-AE01-DCE9912F5F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752600"/>
          <a:ext cx="4419600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08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4419600" cy="310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236E70AB-1446-F342-A90F-EF085A73F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65DC6853-8CAA-B442-8249-B20C209DBA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B8FF0-5E88-2F43-B823-1E924B8ADF80}" type="slidenum">
              <a:rPr lang="en-US" altLang="de-DE"/>
              <a:pPr/>
              <a:t>32</a:t>
            </a:fld>
            <a:endParaRPr lang="en-US" altLang="de-DE" b="0"/>
          </a:p>
        </p:txBody>
      </p:sp>
      <p:sp>
        <p:nvSpPr>
          <p:cNvPr id="347138" name="Rectangle 2">
            <a:extLst>
              <a:ext uri="{FF2B5EF4-FFF2-40B4-BE49-F238E27FC236}">
                <a16:creationId xmlns:a16="http://schemas.microsoft.com/office/drawing/2014/main" id="{9FB2A027-D4C5-6842-91C1-D24EAF4A0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5257800" cy="990600"/>
          </a:xfrm>
        </p:spPr>
        <p:txBody>
          <a:bodyPr/>
          <a:lstStyle/>
          <a:p>
            <a:r>
              <a:rPr lang="de-DE" altLang="de-DE" b="1"/>
              <a:t>Überblick</a:t>
            </a:r>
          </a:p>
        </p:txBody>
      </p:sp>
      <p:pic>
        <p:nvPicPr>
          <p:cNvPr id="347139" name="Picture 3">
            <a:extLst>
              <a:ext uri="{FF2B5EF4-FFF2-40B4-BE49-F238E27FC236}">
                <a16:creationId xmlns:a16="http://schemas.microsoft.com/office/drawing/2014/main" id="{B1EC46AF-FC05-C64B-80DD-F9B369DC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7140" name="Object 4">
            <a:hlinkClick r:id="rId4"/>
            <a:extLst>
              <a:ext uri="{FF2B5EF4-FFF2-40B4-BE49-F238E27FC236}">
                <a16:creationId xmlns:a16="http://schemas.microsoft.com/office/drawing/2014/main" id="{4DC44AEE-9FD8-0141-B375-749E6E964E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9812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32" name="Photo Editor Photo" r:id="rId5" imgW="2247900" imgH="1917700" progId="MSPhotoEd.3">
                  <p:embed/>
                </p:oleObj>
              </mc:Choice>
              <mc:Fallback>
                <p:oleObj name="Photo Editor Photo" r:id="rId5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8120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DB12950D-6C21-9F4F-B707-247BFF21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A8A1FEDE-C45C-8747-BF80-8940A0ACC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E879F-CFBA-2641-BFAB-D6EAEDDCAD9B}" type="slidenum">
              <a:rPr lang="en-US" altLang="de-DE"/>
              <a:pPr/>
              <a:t>33</a:t>
            </a:fld>
            <a:endParaRPr lang="en-US" altLang="de-DE" b="0"/>
          </a:p>
        </p:txBody>
      </p:sp>
      <p:sp>
        <p:nvSpPr>
          <p:cNvPr id="344066" name="Rectangle 2">
            <a:extLst>
              <a:ext uri="{FF2B5EF4-FFF2-40B4-BE49-F238E27FC236}">
                <a16:creationId xmlns:a16="http://schemas.microsoft.com/office/drawing/2014/main" id="{079FB2E3-0BE0-A746-B9ED-27012CD87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6553200" cy="990600"/>
          </a:xfrm>
        </p:spPr>
        <p:txBody>
          <a:bodyPr/>
          <a:lstStyle/>
          <a:p>
            <a:r>
              <a:rPr lang="de-DE" altLang="de-DE" b="1"/>
              <a:t>Publikationen - Psychologie</a:t>
            </a:r>
          </a:p>
        </p:txBody>
      </p:sp>
      <p:pic>
        <p:nvPicPr>
          <p:cNvPr id="344067" name="Picture 3">
            <a:extLst>
              <a:ext uri="{FF2B5EF4-FFF2-40B4-BE49-F238E27FC236}">
                <a16:creationId xmlns:a16="http://schemas.microsoft.com/office/drawing/2014/main" id="{770F4F0C-D005-1741-9032-DACFC1F7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4068" name="Object 4">
            <a:hlinkClick r:id="rId4"/>
            <a:extLst>
              <a:ext uri="{FF2B5EF4-FFF2-40B4-BE49-F238E27FC236}">
                <a16:creationId xmlns:a16="http://schemas.microsoft.com/office/drawing/2014/main" id="{71D61239-17E6-5048-B3ED-DDDC5FFF41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9812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56" name="Photo Editor Photo" r:id="rId5" imgW="2247900" imgH="1917700" progId="MSPhotoEd.3">
                  <p:embed/>
                </p:oleObj>
              </mc:Choice>
              <mc:Fallback>
                <p:oleObj name="Photo Editor Photo" r:id="rId5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8120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F8CD811A-F745-9941-AA8E-91FC9C64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15F446A5-8E9F-4F4B-9C58-B14EF6459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9F41FB-346F-754B-AFA1-A41576D08180}" type="slidenum">
              <a:rPr lang="en-US" altLang="de-DE"/>
              <a:pPr/>
              <a:t>34</a:t>
            </a:fld>
            <a:endParaRPr lang="en-US" altLang="de-DE" b="0"/>
          </a:p>
        </p:txBody>
      </p:sp>
      <p:sp>
        <p:nvSpPr>
          <p:cNvPr id="345090" name="Rectangle 1026">
            <a:extLst>
              <a:ext uri="{FF2B5EF4-FFF2-40B4-BE49-F238E27FC236}">
                <a16:creationId xmlns:a16="http://schemas.microsoft.com/office/drawing/2014/main" id="{3F908EFE-8F8E-9A4E-8D95-5CC3F605A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5791200" cy="990600"/>
          </a:xfrm>
        </p:spPr>
        <p:txBody>
          <a:bodyPr/>
          <a:lstStyle/>
          <a:p>
            <a:r>
              <a:rPr lang="de-DE" altLang="de-DE" b="1"/>
              <a:t>Drittmittel - Psychologie</a:t>
            </a:r>
          </a:p>
        </p:txBody>
      </p:sp>
      <p:pic>
        <p:nvPicPr>
          <p:cNvPr id="345091" name="Picture 1027">
            <a:extLst>
              <a:ext uri="{FF2B5EF4-FFF2-40B4-BE49-F238E27FC236}">
                <a16:creationId xmlns:a16="http://schemas.microsoft.com/office/drawing/2014/main" id="{B81B4496-CE85-8449-B50A-9548D17D5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5092" name="Object 1028">
            <a:hlinkClick r:id="rId4"/>
            <a:extLst>
              <a:ext uri="{FF2B5EF4-FFF2-40B4-BE49-F238E27FC236}">
                <a16:creationId xmlns:a16="http://schemas.microsoft.com/office/drawing/2014/main" id="{61CBE0CF-EBF3-7940-AB1E-FA48DE92D4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9812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93" name="Photo Editor Photo" r:id="rId5" imgW="2247900" imgH="1917700" progId="MSPhotoEd.3">
                  <p:embed/>
                </p:oleObj>
              </mc:Choice>
              <mc:Fallback>
                <p:oleObj name="Photo Editor Photo" r:id="rId5" imgW="2247900" imgH="1917700" progId="MSPhotoEd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8120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47388D38-5171-CF44-87FC-D729EC2A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CB520475-1B3D-D247-8C2C-1BF114BAA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3606A-549D-4A4C-9747-A0207941FB4B}" type="slidenum">
              <a:rPr lang="en-US" altLang="de-DE"/>
              <a:pPr/>
              <a:t>35</a:t>
            </a:fld>
            <a:endParaRPr lang="en-US" altLang="de-DE" b="0"/>
          </a:p>
        </p:txBody>
      </p:sp>
      <p:sp>
        <p:nvSpPr>
          <p:cNvPr id="346114" name="Rectangle 2">
            <a:extLst>
              <a:ext uri="{FF2B5EF4-FFF2-40B4-BE49-F238E27FC236}">
                <a16:creationId xmlns:a16="http://schemas.microsoft.com/office/drawing/2014/main" id="{933BA201-FE7E-AC45-878A-16F04E9EE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5334000" cy="990600"/>
          </a:xfrm>
        </p:spPr>
        <p:txBody>
          <a:bodyPr/>
          <a:lstStyle/>
          <a:p>
            <a:r>
              <a:rPr lang="de-DE" altLang="de-DE" b="1"/>
              <a:t>Reputation zu Fakten</a:t>
            </a:r>
          </a:p>
        </p:txBody>
      </p:sp>
      <p:pic>
        <p:nvPicPr>
          <p:cNvPr id="346115" name="Picture 3">
            <a:extLst>
              <a:ext uri="{FF2B5EF4-FFF2-40B4-BE49-F238E27FC236}">
                <a16:creationId xmlns:a16="http://schemas.microsoft.com/office/drawing/2014/main" id="{19417EC1-88E3-7F4F-9C49-B23953E7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89025"/>
            <a:ext cx="6434138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6116" name="Object 4">
            <a:hlinkClick r:id="rId4"/>
            <a:extLst>
              <a:ext uri="{FF2B5EF4-FFF2-40B4-BE49-F238E27FC236}">
                <a16:creationId xmlns:a16="http://schemas.microsoft.com/office/drawing/2014/main" id="{F6964866-8DCF-2A42-BFE3-8ED9DD2AD0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9812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17" name="Photo Editor Photo" r:id="rId5" imgW="2247900" imgH="1917700" progId="MSPhotoEd.3">
                  <p:embed/>
                </p:oleObj>
              </mc:Choice>
              <mc:Fallback>
                <p:oleObj name="Photo Editor Photo" r:id="rId5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8120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8BB1B4DA-D74A-1346-BDC3-72F9E23B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92A7AF9A-C395-864D-91DC-B63838722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78B2D5-3B2F-0A46-9321-92DB895AD4E4}" type="slidenum">
              <a:rPr lang="en-US" altLang="de-DE"/>
              <a:pPr/>
              <a:t>36</a:t>
            </a:fld>
            <a:endParaRPr lang="en-US" altLang="de-DE" b="0"/>
          </a:p>
        </p:txBody>
      </p:sp>
      <p:sp>
        <p:nvSpPr>
          <p:cNvPr id="333826" name="Text Box 2">
            <a:extLst>
              <a:ext uri="{FF2B5EF4-FFF2-40B4-BE49-F238E27FC236}">
                <a16:creationId xmlns:a16="http://schemas.microsoft.com/office/drawing/2014/main" id="{1AC6C7C8-0DA8-1B4F-9674-FC4DE344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9B85BCF8-DB89-C849-8EA8-D2A1EDEF6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b="1"/>
              <a:t>international</a:t>
            </a:r>
            <a:endParaRPr lang="de-DE" altLang="de-DE"/>
          </a:p>
        </p:txBody>
      </p:sp>
      <p:graphicFrame>
        <p:nvGraphicFramePr>
          <p:cNvPr id="333828" name="Object 4">
            <a:extLst>
              <a:ext uri="{FF2B5EF4-FFF2-40B4-BE49-F238E27FC236}">
                <a16:creationId xmlns:a16="http://schemas.microsoft.com/office/drawing/2014/main" id="{3C5A64D1-B808-2D4A-8467-091C96A30113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35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29" name="Rectangle 5">
            <a:extLst>
              <a:ext uri="{FF2B5EF4-FFF2-40B4-BE49-F238E27FC236}">
                <a16:creationId xmlns:a16="http://schemas.microsoft.com/office/drawing/2014/main" id="{12B961F2-1DB7-A542-93A5-522414C89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01900"/>
            <a:ext cx="5399088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Universitäten per se </a:t>
            </a:r>
          </a:p>
        </p:txBody>
      </p:sp>
      <p:sp>
        <p:nvSpPr>
          <p:cNvPr id="333830" name="Rectangle 6">
            <a:extLst>
              <a:ext uri="{FF2B5EF4-FFF2-40B4-BE49-F238E27FC236}">
                <a16:creationId xmlns:a16="http://schemas.microsoft.com/office/drawing/2014/main" id="{8FE30D3E-D3E1-3242-BBC3-57783DA4F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0"/>
            <a:ext cx="5399088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Quoten Incomings/Outgoings</a:t>
            </a:r>
          </a:p>
        </p:txBody>
      </p:sp>
      <p:sp>
        <p:nvSpPr>
          <p:cNvPr id="333831" name="Rectangle 7">
            <a:extLst>
              <a:ext uri="{FF2B5EF4-FFF2-40B4-BE49-F238E27FC236}">
                <a16:creationId xmlns:a16="http://schemas.microsoft.com/office/drawing/2014/main" id="{FEA593EE-E00F-A746-84AA-B6F353C3E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19688"/>
            <a:ext cx="5399088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Zielgruppenorientierung</a:t>
            </a:r>
            <a:endParaRPr lang="de-DE" altLang="de-DE" sz="1600" b="1">
              <a:latin typeface="Arial" panose="020B0604020202020204" pitchFamily="34" charset="0"/>
            </a:endParaRPr>
          </a:p>
        </p:txBody>
      </p:sp>
      <p:sp>
        <p:nvSpPr>
          <p:cNvPr id="333832" name="Oval 8">
            <a:extLst>
              <a:ext uri="{FF2B5EF4-FFF2-40B4-BE49-F238E27FC236}">
                <a16:creationId xmlns:a16="http://schemas.microsoft.com/office/drawing/2014/main" id="{B141340A-F5D9-5E43-9784-F03E9B34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Tradition</a:t>
            </a:r>
            <a:endParaRPr lang="de-DE" altLang="de-DE" sz="2400"/>
          </a:p>
        </p:txBody>
      </p:sp>
      <p:sp>
        <p:nvSpPr>
          <p:cNvPr id="333833" name="Oval 9">
            <a:extLst>
              <a:ext uri="{FF2B5EF4-FFF2-40B4-BE49-F238E27FC236}">
                <a16:creationId xmlns:a16="http://schemas.microsoft.com/office/drawing/2014/main" id="{CB37C457-EA44-B74E-B007-90B3FF7A5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Innovation</a:t>
            </a:r>
            <a:endParaRPr lang="de-DE" altLang="de-DE" sz="2400"/>
          </a:p>
        </p:txBody>
      </p:sp>
      <p:sp>
        <p:nvSpPr>
          <p:cNvPr id="333834" name="Oval 10">
            <a:extLst>
              <a:ext uri="{FF2B5EF4-FFF2-40B4-BE49-F238E27FC236}">
                <a16:creationId xmlns:a16="http://schemas.microsoft.com/office/drawing/2014/main" id="{BF41EF8E-1B9A-1D49-AAA3-4C3D30A9D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054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Lösung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9" grpId="0" animBg="1" autoUpdateAnimBg="0"/>
      <p:bldP spid="333830" grpId="0" animBg="1" autoUpdateAnimBg="0"/>
      <p:bldP spid="333831" grpId="0" animBg="1" autoUpdateAnimBg="0"/>
      <p:bldP spid="333832" grpId="0" animBg="1" autoUpdateAnimBg="0"/>
      <p:bldP spid="333833" grpId="0" animBg="1" autoUpdateAnimBg="0"/>
      <p:bldP spid="333834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9BD9A912-05CD-7244-A6F8-1F99656A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5175C1F7-96B0-D84F-A2BB-CC8BE31DB4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934B1-0B06-E34E-BF1B-BBF2E4144707}" type="slidenum">
              <a:rPr lang="en-US" altLang="de-DE"/>
              <a:pPr/>
              <a:t>37</a:t>
            </a:fld>
            <a:endParaRPr lang="en-US" altLang="de-DE" b="0"/>
          </a:p>
        </p:txBody>
      </p:sp>
      <p:sp>
        <p:nvSpPr>
          <p:cNvPr id="168963" name="Text Box 3">
            <a:extLst>
              <a:ext uri="{FF2B5EF4-FFF2-40B4-BE49-F238E27FC236}">
                <a16:creationId xmlns:a16="http://schemas.microsoft.com/office/drawing/2014/main" id="{13D3C811-A4F2-194A-BB16-B1F5260A5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1C4E290E-5770-D040-A26B-63CE942C2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b="1"/>
              <a:t>international</a:t>
            </a:r>
            <a:endParaRPr lang="de-DE" altLang="de-DE"/>
          </a:p>
        </p:txBody>
      </p:sp>
      <p:graphicFrame>
        <p:nvGraphicFramePr>
          <p:cNvPr id="168967" name="Object 7">
            <a:extLst>
              <a:ext uri="{FF2B5EF4-FFF2-40B4-BE49-F238E27FC236}">
                <a16:creationId xmlns:a16="http://schemas.microsoft.com/office/drawing/2014/main" id="{166C3405-1A75-B841-B177-7DB1AA1B17A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3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8" name="Rectangle 8">
            <a:extLst>
              <a:ext uri="{FF2B5EF4-FFF2-40B4-BE49-F238E27FC236}">
                <a16:creationId xmlns:a16="http://schemas.microsoft.com/office/drawing/2014/main" id="{FED3BBAA-5E3B-8947-96EE-16030894E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1530350"/>
            <a:ext cx="6276975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Entfesselung</a:t>
            </a:r>
          </a:p>
        </p:txBody>
      </p:sp>
      <p:sp>
        <p:nvSpPr>
          <p:cNvPr id="168969" name="Rectangle 9">
            <a:extLst>
              <a:ext uri="{FF2B5EF4-FFF2-40B4-BE49-F238E27FC236}">
                <a16:creationId xmlns:a16="http://schemas.microsoft.com/office/drawing/2014/main" id="{BA08B301-1E72-5740-8429-A06CD48A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743200"/>
            <a:ext cx="6210300" cy="696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Curriculumgestaltung</a:t>
            </a:r>
          </a:p>
        </p:txBody>
      </p:sp>
      <p:sp>
        <p:nvSpPr>
          <p:cNvPr id="168970" name="Rectangle 10">
            <a:extLst>
              <a:ext uri="{FF2B5EF4-FFF2-40B4-BE49-F238E27FC236}">
                <a16:creationId xmlns:a16="http://schemas.microsoft.com/office/drawing/2014/main" id="{A8794EF8-2A06-9E43-AD47-363CAE3E5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3748088"/>
            <a:ext cx="421957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1.000 Bachelor 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500 Master</a:t>
            </a:r>
          </a:p>
        </p:txBody>
      </p:sp>
      <p:sp>
        <p:nvSpPr>
          <p:cNvPr id="168971" name="Rectangle 11">
            <a:extLst>
              <a:ext uri="{FF2B5EF4-FFF2-40B4-BE49-F238E27FC236}">
                <a16:creationId xmlns:a16="http://schemas.microsoft.com/office/drawing/2014/main" id="{78A8E8D4-9D4A-6B4C-8C59-158C69E9C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4832350"/>
            <a:ext cx="6200775" cy="654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Kopie Amerikas?</a:t>
            </a:r>
          </a:p>
        </p:txBody>
      </p:sp>
      <p:sp>
        <p:nvSpPr>
          <p:cNvPr id="168972" name="Rectangle 12">
            <a:extLst>
              <a:ext uri="{FF2B5EF4-FFF2-40B4-BE49-F238E27FC236}">
                <a16:creationId xmlns:a16="http://schemas.microsoft.com/office/drawing/2014/main" id="{361658EE-2610-CC4C-8095-A379A2455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5830888"/>
            <a:ext cx="421957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deutsches/europ. BMS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8" grpId="0" animBg="1" autoUpdateAnimBg="0"/>
      <p:bldP spid="168969" grpId="0" animBg="1" autoUpdateAnimBg="0"/>
      <p:bldP spid="168970" grpId="0" animBg="1" autoUpdateAnimBg="0"/>
      <p:bldP spid="168971" grpId="0" animBg="1" autoUpdateAnimBg="0"/>
      <p:bldP spid="16897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863BD7AD-E117-1A46-826C-A44D0199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6135CE5B-A618-0C4A-980F-95BF995A9B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CFC95-8245-9042-A9EE-65F60DDC2DAD}" type="slidenum">
              <a:rPr lang="en-US" altLang="de-DE"/>
              <a:pPr/>
              <a:t>38</a:t>
            </a:fld>
            <a:endParaRPr lang="en-US" altLang="de-DE" b="0"/>
          </a:p>
        </p:txBody>
      </p:sp>
      <p:sp>
        <p:nvSpPr>
          <p:cNvPr id="331778" name="Text Box 2">
            <a:extLst>
              <a:ext uri="{FF2B5EF4-FFF2-40B4-BE49-F238E27FC236}">
                <a16:creationId xmlns:a16="http://schemas.microsoft.com/office/drawing/2014/main" id="{8BFCBC03-85BA-8E4A-B17A-F3916DD22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780CDE35-1099-4147-A50B-9F5B1EFAC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 b="1"/>
              <a:t>virtuell</a:t>
            </a:r>
            <a:endParaRPr lang="de-DE" altLang="de-DE"/>
          </a:p>
        </p:txBody>
      </p:sp>
      <p:graphicFrame>
        <p:nvGraphicFramePr>
          <p:cNvPr id="331780" name="Object 4">
            <a:extLst>
              <a:ext uri="{FF2B5EF4-FFF2-40B4-BE49-F238E27FC236}">
                <a16:creationId xmlns:a16="http://schemas.microsoft.com/office/drawing/2014/main" id="{89CAA632-A9D1-AC40-AA0B-2FF3AB5B148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91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1" name="Text Box 5">
            <a:extLst>
              <a:ext uri="{FF2B5EF4-FFF2-40B4-BE49-F238E27FC236}">
                <a16:creationId xmlns:a16="http://schemas.microsoft.com/office/drawing/2014/main" id="{33E0A271-1676-834D-A3A1-2B0834655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sz="2400" b="1"/>
          </a:p>
        </p:txBody>
      </p:sp>
      <p:sp>
        <p:nvSpPr>
          <p:cNvPr id="331782" name="Text Box 6">
            <a:extLst>
              <a:ext uri="{FF2B5EF4-FFF2-40B4-BE49-F238E27FC236}">
                <a16:creationId xmlns:a16="http://schemas.microsoft.com/office/drawing/2014/main" id="{791DF38B-CFC7-4543-B241-1BAC7CF28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sz="2400" b="1"/>
          </a:p>
        </p:txBody>
      </p:sp>
      <p:sp>
        <p:nvSpPr>
          <p:cNvPr id="331783" name="Text Box 7">
            <a:extLst>
              <a:ext uri="{FF2B5EF4-FFF2-40B4-BE49-F238E27FC236}">
                <a16:creationId xmlns:a16="http://schemas.microsoft.com/office/drawing/2014/main" id="{EE5625C3-1207-CC41-A550-B01141E6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sz="2400"/>
          </a:p>
        </p:txBody>
      </p:sp>
      <p:sp>
        <p:nvSpPr>
          <p:cNvPr id="331784" name="Text Box 8">
            <a:extLst>
              <a:ext uri="{FF2B5EF4-FFF2-40B4-BE49-F238E27FC236}">
                <a16:creationId xmlns:a16="http://schemas.microsoft.com/office/drawing/2014/main" id="{6C1B928C-FA3C-0948-8508-B4AFA9841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sz="2400"/>
          </a:p>
        </p:txBody>
      </p:sp>
      <p:sp>
        <p:nvSpPr>
          <p:cNvPr id="331785" name="Rectangle 9">
            <a:extLst>
              <a:ext uri="{FF2B5EF4-FFF2-40B4-BE49-F238E27FC236}">
                <a16:creationId xmlns:a16="http://schemas.microsoft.com/office/drawing/2014/main" id="{D672703C-14E9-BF49-8D85-0129875D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01900"/>
            <a:ext cx="5399088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Vorlesungen, Seminare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331786" name="Rectangle 10">
            <a:extLst>
              <a:ext uri="{FF2B5EF4-FFF2-40B4-BE49-F238E27FC236}">
                <a16:creationId xmlns:a16="http://schemas.microsoft.com/office/drawing/2014/main" id="{4F12E764-CAAB-9844-991D-1399FDDB6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0"/>
            <a:ext cx="5399088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Uni ohne Profs, ohne Campus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331787" name="Rectangle 11">
            <a:extLst>
              <a:ext uri="{FF2B5EF4-FFF2-40B4-BE49-F238E27FC236}">
                <a16:creationId xmlns:a16="http://schemas.microsoft.com/office/drawing/2014/main" id="{530564EF-CA63-1547-8E5C-DCE0648D0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05400"/>
            <a:ext cx="5399088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Strategische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Medienentwicklung</a:t>
            </a:r>
          </a:p>
        </p:txBody>
      </p:sp>
      <p:sp>
        <p:nvSpPr>
          <p:cNvPr id="331788" name="Oval 12">
            <a:extLst>
              <a:ext uri="{FF2B5EF4-FFF2-40B4-BE49-F238E27FC236}">
                <a16:creationId xmlns:a16="http://schemas.microsoft.com/office/drawing/2014/main" id="{5A6B6D44-8764-5644-9FC3-B5CD27A6B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Tradition</a:t>
            </a:r>
            <a:endParaRPr lang="de-DE" altLang="de-DE" sz="2400"/>
          </a:p>
        </p:txBody>
      </p:sp>
      <p:sp>
        <p:nvSpPr>
          <p:cNvPr id="331789" name="Oval 13">
            <a:extLst>
              <a:ext uri="{FF2B5EF4-FFF2-40B4-BE49-F238E27FC236}">
                <a16:creationId xmlns:a16="http://schemas.microsoft.com/office/drawing/2014/main" id="{D0755311-8A42-2A4B-A967-F241EE4D4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Innovation</a:t>
            </a:r>
            <a:endParaRPr lang="de-DE" altLang="de-DE" sz="2400"/>
          </a:p>
        </p:txBody>
      </p:sp>
      <p:sp>
        <p:nvSpPr>
          <p:cNvPr id="331790" name="Oval 14">
            <a:extLst>
              <a:ext uri="{FF2B5EF4-FFF2-40B4-BE49-F238E27FC236}">
                <a16:creationId xmlns:a16="http://schemas.microsoft.com/office/drawing/2014/main" id="{ACA1E0F3-FEAD-A247-B7C5-9E913637E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054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Lösung</a:t>
            </a:r>
            <a:endParaRPr lang="de-DE" altLang="de-DE" sz="240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 autoUpdateAnimBg="0"/>
      <p:bldP spid="331782" grpId="0" autoUpdateAnimBg="0"/>
      <p:bldP spid="331783" grpId="0" autoUpdateAnimBg="0"/>
      <p:bldP spid="331784" grpId="0" autoUpdateAnimBg="0"/>
      <p:bldP spid="331785" grpId="0" animBg="1" autoUpdateAnimBg="0"/>
      <p:bldP spid="331786" grpId="0" animBg="1" autoUpdateAnimBg="0"/>
      <p:bldP spid="331787" grpId="0" animBg="1" autoUpdateAnimBg="0"/>
      <p:bldP spid="331788" grpId="0" animBg="1" autoUpdateAnimBg="0"/>
      <p:bldP spid="331789" grpId="0" animBg="1" autoUpdateAnimBg="0"/>
      <p:bldP spid="33179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A7943688-62FB-1C41-8935-59CDFAB0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9384D98-675D-894B-BA11-8F6B6D4CC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A6B895-0BE8-F745-8B0B-8956F9EDDF80}" type="slidenum">
              <a:rPr lang="en-US" altLang="de-DE"/>
              <a:pPr/>
              <a:t>39</a:t>
            </a:fld>
            <a:endParaRPr lang="en-US" altLang="de-DE" b="0"/>
          </a:p>
        </p:txBody>
      </p:sp>
      <p:pic>
        <p:nvPicPr>
          <p:cNvPr id="273410" name="Picture 2">
            <a:extLst>
              <a:ext uri="{FF2B5EF4-FFF2-40B4-BE49-F238E27FC236}">
                <a16:creationId xmlns:a16="http://schemas.microsoft.com/office/drawing/2014/main" id="{47B1EA8C-5714-4540-8472-795EC2A90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3411" name="Text Box 3">
            <a:extLst>
              <a:ext uri="{FF2B5EF4-FFF2-40B4-BE49-F238E27FC236}">
                <a16:creationId xmlns:a16="http://schemas.microsoft.com/office/drawing/2014/main" id="{3F9D9911-B7FE-4549-9EC9-6386C6693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535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Rückblick aus dem Jahre 2010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BB89EDFA-9910-1648-AA46-07C4E3520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672FF58A-A1A4-8849-A52B-F64A6CD2A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9AFA9-8C4C-AE4C-B819-2CB3164B0051}" type="slidenum">
              <a:rPr lang="en-US" altLang="de-DE"/>
              <a:pPr/>
              <a:t>4</a:t>
            </a:fld>
            <a:endParaRPr lang="en-US" altLang="de-DE" b="0"/>
          </a:p>
        </p:txBody>
      </p:sp>
      <p:sp>
        <p:nvSpPr>
          <p:cNvPr id="319490" name="Text Box 1026">
            <a:extLst>
              <a:ext uri="{FF2B5EF4-FFF2-40B4-BE49-F238E27FC236}">
                <a16:creationId xmlns:a16="http://schemas.microsoft.com/office/drawing/2014/main" id="{68857CD9-601E-1A41-94B8-4440D5AA7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319499" name="Rectangle 1035">
            <a:extLst>
              <a:ext uri="{FF2B5EF4-FFF2-40B4-BE49-F238E27FC236}">
                <a16:creationId xmlns:a16="http://schemas.microsoft.com/office/drawing/2014/main" id="{228D6A20-9B3B-2147-9E8C-2F6A9708B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241925" cy="685800"/>
          </a:xfrm>
          <a:noFill/>
          <a:ln/>
        </p:spPr>
        <p:txBody>
          <a:bodyPr/>
          <a:lstStyle/>
          <a:p>
            <a:r>
              <a:rPr lang="de-DE" altLang="de-DE" sz="4000" b="1"/>
              <a:t>Spannungsfeld</a:t>
            </a:r>
            <a:endParaRPr lang="de-DE" altLang="de-DE"/>
          </a:p>
        </p:txBody>
      </p:sp>
      <p:graphicFrame>
        <p:nvGraphicFramePr>
          <p:cNvPr id="319501" name="Object 1037">
            <a:extLst>
              <a:ext uri="{FF2B5EF4-FFF2-40B4-BE49-F238E27FC236}">
                <a16:creationId xmlns:a16="http://schemas.microsoft.com/office/drawing/2014/main" id="{1A9EA6D4-E365-6C4D-91FF-A6B9166794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2209800"/>
          <a:ext cx="312420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6" name="Clip" r:id="rId4" imgW="29692600" imgH="22631400" progId="MS_ClipArt_Gallery.2">
                  <p:embed/>
                </p:oleObj>
              </mc:Choice>
              <mc:Fallback>
                <p:oleObj name="Clip" r:id="rId4" imgW="29692600" imgH="22631400" progId="MS_ClipArt_Gallery.2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09800"/>
                        <a:ext cx="3124200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502" name="Oval 1038">
            <a:extLst>
              <a:ext uri="{FF2B5EF4-FFF2-40B4-BE49-F238E27FC236}">
                <a16:creationId xmlns:a16="http://schemas.microsoft.com/office/drawing/2014/main" id="{AEF5BBCA-0AD0-1D4C-82F6-80E4A0614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4038600" cy="1295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Tradition</a:t>
            </a:r>
            <a:endParaRPr lang="de-DE" altLang="de-DE" sz="3600"/>
          </a:p>
        </p:txBody>
      </p:sp>
      <p:sp>
        <p:nvSpPr>
          <p:cNvPr id="319503" name="Oval 1039">
            <a:extLst>
              <a:ext uri="{FF2B5EF4-FFF2-40B4-BE49-F238E27FC236}">
                <a16:creationId xmlns:a16="http://schemas.microsoft.com/office/drawing/2014/main" id="{D48254BE-E4CB-BF42-87D9-32C6127E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95800"/>
            <a:ext cx="4038600" cy="12192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Innovation</a:t>
            </a:r>
            <a:endParaRPr lang="de-DE" altLang="de-DE" sz="2400"/>
          </a:p>
        </p:txBody>
      </p:sp>
      <p:sp>
        <p:nvSpPr>
          <p:cNvPr id="319504" name="Line 1040">
            <a:extLst>
              <a:ext uri="{FF2B5EF4-FFF2-40B4-BE49-F238E27FC236}">
                <a16:creationId xmlns:a16="http://schemas.microsoft.com/office/drawing/2014/main" id="{19C4E452-8FB0-E745-BCC0-84D935E1D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657600"/>
            <a:ext cx="762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9505" name="Line 1041">
            <a:extLst>
              <a:ext uri="{FF2B5EF4-FFF2-40B4-BE49-F238E27FC236}">
                <a16:creationId xmlns:a16="http://schemas.microsoft.com/office/drawing/2014/main" id="{FBD8421B-CF58-484C-A4EE-929BA776E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200400"/>
            <a:ext cx="0" cy="914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02" grpId="0" animBg="1" autoUpdateAnimBg="0"/>
      <p:bldP spid="319503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30E48D88-05B1-3548-9F9C-FEC1EE0A4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BBA93F7A-4CD7-0E4B-836A-8180D4FE5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D9F278-30D4-5F40-BC31-6A3D666B13AA}" type="slidenum">
              <a:rPr lang="en-US" altLang="de-DE"/>
              <a:pPr/>
              <a:t>40</a:t>
            </a:fld>
            <a:endParaRPr lang="en-US" altLang="de-DE" b="0"/>
          </a:p>
        </p:txBody>
      </p:sp>
      <p:pic>
        <p:nvPicPr>
          <p:cNvPr id="274434" name="Picture 2">
            <a:extLst>
              <a:ext uri="{FF2B5EF4-FFF2-40B4-BE49-F238E27FC236}">
                <a16:creationId xmlns:a16="http://schemas.microsoft.com/office/drawing/2014/main" id="{A4B3738A-A40F-D74E-9A03-550BCDD8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49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4435" name="Picture 3">
            <a:extLst>
              <a:ext uri="{FF2B5EF4-FFF2-40B4-BE49-F238E27FC236}">
                <a16:creationId xmlns:a16="http://schemas.microsoft.com/office/drawing/2014/main" id="{6199037C-6F95-F145-9D03-B9C27E9A7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572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4436" name="Text Box 4">
            <a:extLst>
              <a:ext uri="{FF2B5EF4-FFF2-40B4-BE49-F238E27FC236}">
                <a16:creationId xmlns:a16="http://schemas.microsoft.com/office/drawing/2014/main" id="{9AE83873-677F-3547-A4AA-8B320DC4F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535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Rückblick aus dem Jahre 2010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24779506-482D-E84C-8211-0BA3FBE5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923C659-066B-1843-A48A-13091E0DF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4B5461-22CE-6B4E-939B-9A3F5AAFA2EA}" type="slidenum">
              <a:rPr lang="en-US" altLang="de-DE"/>
              <a:pPr/>
              <a:t>41</a:t>
            </a:fld>
            <a:endParaRPr lang="en-US" altLang="de-DE" b="0"/>
          </a:p>
        </p:txBody>
      </p:sp>
      <p:pic>
        <p:nvPicPr>
          <p:cNvPr id="275458" name="Picture 2">
            <a:extLst>
              <a:ext uri="{FF2B5EF4-FFF2-40B4-BE49-F238E27FC236}">
                <a16:creationId xmlns:a16="http://schemas.microsoft.com/office/drawing/2014/main" id="{85C869E8-591A-474D-85F5-054F1D3BD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258050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59" name="Text Box 3">
            <a:extLst>
              <a:ext uri="{FF2B5EF4-FFF2-40B4-BE49-F238E27FC236}">
                <a16:creationId xmlns:a16="http://schemas.microsoft.com/office/drawing/2014/main" id="{4B2C0812-1A22-4349-86C2-5CBA35FEF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535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Rückblick aus dem Jahre 2010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4BDA20B9-B076-044D-895A-4324C18B6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21" name="Foliennummernplatzhalter 2">
            <a:extLst>
              <a:ext uri="{FF2B5EF4-FFF2-40B4-BE49-F238E27FC236}">
                <a16:creationId xmlns:a16="http://schemas.microsoft.com/office/drawing/2014/main" id="{71F18D36-B23F-D340-A2A4-BD11082F8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A762A-859F-2D47-8F93-79A58A24DDBE}" type="slidenum">
              <a:rPr lang="en-US" altLang="de-DE"/>
              <a:pPr/>
              <a:t>42</a:t>
            </a:fld>
            <a:endParaRPr lang="en-US" altLang="de-DE" b="0"/>
          </a:p>
        </p:txBody>
      </p:sp>
      <p:sp>
        <p:nvSpPr>
          <p:cNvPr id="276482" name="Text Box 2050">
            <a:extLst>
              <a:ext uri="{FF2B5EF4-FFF2-40B4-BE49-F238E27FC236}">
                <a16:creationId xmlns:a16="http://schemas.microsoft.com/office/drawing/2014/main" id="{9419CD04-EB21-7C46-9F90-6001F5153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“Alma mater virtualis”: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Strategische Optionen</a:t>
            </a:r>
            <a:r>
              <a:rPr lang="de-DE" altLang="de-DE" sz="24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483" name="Rectangle 2051">
            <a:extLst>
              <a:ext uri="{FF2B5EF4-FFF2-40B4-BE49-F238E27FC236}">
                <a16:creationId xmlns:a16="http://schemas.microsoft.com/office/drawing/2014/main" id="{221345C9-6786-694E-974D-22D1482C7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4196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4" name="Rectangle 2052">
            <a:extLst>
              <a:ext uri="{FF2B5EF4-FFF2-40B4-BE49-F238E27FC236}">
                <a16:creationId xmlns:a16="http://schemas.microsoft.com/office/drawing/2014/main" id="{2BFDFC07-6892-E44F-B690-2083DC37B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44196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5" name="Rectangle 2053">
            <a:extLst>
              <a:ext uri="{FF2B5EF4-FFF2-40B4-BE49-F238E27FC236}">
                <a16:creationId xmlns:a16="http://schemas.microsoft.com/office/drawing/2014/main" id="{425DEC20-A42A-9644-9867-9D41F325D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114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6" name="Rectangle 2054">
            <a:extLst>
              <a:ext uri="{FF2B5EF4-FFF2-40B4-BE49-F238E27FC236}">
                <a16:creationId xmlns:a16="http://schemas.microsoft.com/office/drawing/2014/main" id="{D1E95D9B-DCFD-A04B-B4FD-A13EC8F27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4114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7" name="Rectangle 2055">
            <a:extLst>
              <a:ext uri="{FF2B5EF4-FFF2-40B4-BE49-F238E27FC236}">
                <a16:creationId xmlns:a16="http://schemas.microsoft.com/office/drawing/2014/main" id="{0E76C256-C7AB-0047-A3E5-622889A57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743200"/>
            <a:ext cx="1295400" cy="1371600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8" name="Rectangle 2056">
            <a:extLst>
              <a:ext uri="{FF2B5EF4-FFF2-40B4-BE49-F238E27FC236}">
                <a16:creationId xmlns:a16="http://schemas.microsoft.com/office/drawing/2014/main" id="{EB9EA4A4-C679-794C-BD26-78E0BD96D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048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9" name="Rectangle 2057">
            <a:extLst>
              <a:ext uri="{FF2B5EF4-FFF2-40B4-BE49-F238E27FC236}">
                <a16:creationId xmlns:a16="http://schemas.microsoft.com/office/drawing/2014/main" id="{5C7501A8-E6BF-E949-948F-A58DDFD75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3048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90" name="Rectangle 2058">
            <a:extLst>
              <a:ext uri="{FF2B5EF4-FFF2-40B4-BE49-F238E27FC236}">
                <a16:creationId xmlns:a16="http://schemas.microsoft.com/office/drawing/2014/main" id="{6F76CF22-C2A4-994A-B06F-37EA5C767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27432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91" name="Text Box 2059">
            <a:extLst>
              <a:ext uri="{FF2B5EF4-FFF2-40B4-BE49-F238E27FC236}">
                <a16:creationId xmlns:a16="http://schemas.microsoft.com/office/drawing/2014/main" id="{4CFA306A-5C21-F04A-A130-74F29A09B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41275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276492" name="Text Box 2060">
            <a:extLst>
              <a:ext uri="{FF2B5EF4-FFF2-40B4-BE49-F238E27FC236}">
                <a16:creationId xmlns:a16="http://schemas.microsoft.com/office/drawing/2014/main" id="{E783B12B-995E-D144-9578-6A5E9F05F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23606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</a:p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3" name="Text Box 2061">
            <a:extLst>
              <a:ext uri="{FF2B5EF4-FFF2-40B4-BE49-F238E27FC236}">
                <a16:creationId xmlns:a16="http://schemas.microsoft.com/office/drawing/2014/main" id="{4B8EBF5C-1EC6-2D46-B201-6605AB103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75" y="16256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4" name="Text Box 2062">
            <a:extLst>
              <a:ext uri="{FF2B5EF4-FFF2-40B4-BE49-F238E27FC236}">
                <a16:creationId xmlns:a16="http://schemas.microsoft.com/office/drawing/2014/main" id="{77386FD4-7328-E543-8B5B-095622B5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7607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5" name="Text Box 2063">
            <a:extLst>
              <a:ext uri="{FF2B5EF4-FFF2-40B4-BE49-F238E27FC236}">
                <a16:creationId xmlns:a16="http://schemas.microsoft.com/office/drawing/2014/main" id="{DD89C54C-A31F-EE46-B3BD-C8E7198E7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4645025"/>
            <a:ext cx="1055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6" name="Text Box 2064">
            <a:extLst>
              <a:ext uri="{FF2B5EF4-FFF2-40B4-BE49-F238E27FC236}">
                <a16:creationId xmlns:a16="http://schemas.microsoft.com/office/drawing/2014/main" id="{34F49F10-8EE0-5A43-823C-D4077BBB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2008188"/>
            <a:ext cx="693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7" name="Text Box 2065">
            <a:extLst>
              <a:ext uri="{FF2B5EF4-FFF2-40B4-BE49-F238E27FC236}">
                <a16:creationId xmlns:a16="http://schemas.microsoft.com/office/drawing/2014/main" id="{7FC67E54-D6D9-094A-ADF8-FF70FA344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0081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8" name="Text Box 2066">
            <a:extLst>
              <a:ext uri="{FF2B5EF4-FFF2-40B4-BE49-F238E27FC236}">
                <a16:creationId xmlns:a16="http://schemas.microsoft.com/office/drawing/2014/main" id="{43AE2610-C33F-3247-8D6F-D26FF90A7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2846388"/>
            <a:ext cx="795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9" name="Text Box 2067">
            <a:extLst>
              <a:ext uri="{FF2B5EF4-FFF2-40B4-BE49-F238E27FC236}">
                <a16:creationId xmlns:a16="http://schemas.microsoft.com/office/drawing/2014/main" id="{6B7D0040-D30F-EF48-8EE8-E4E540E58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22828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7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7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1" grpId="0" autoUpdateAnimBg="0"/>
      <p:bldP spid="276492" grpId="0" autoUpdateAnimBg="0"/>
      <p:bldP spid="276493" grpId="0" autoUpdateAnimBg="0"/>
      <p:bldP spid="276494" grpId="0" autoUpdateAnimBg="0"/>
      <p:bldP spid="276495" grpId="0" autoUpdateAnimBg="0"/>
      <p:bldP spid="276496" grpId="0" autoUpdateAnimBg="0"/>
      <p:bldP spid="276497" grpId="0" autoUpdateAnimBg="0"/>
      <p:bldP spid="276498" grpId="0" autoUpdateAnimBg="0"/>
      <p:bldP spid="27649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A74EAE37-4FAB-5D4D-A783-411BD1CD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21" name="Foliennummernplatzhalter 2">
            <a:extLst>
              <a:ext uri="{FF2B5EF4-FFF2-40B4-BE49-F238E27FC236}">
                <a16:creationId xmlns:a16="http://schemas.microsoft.com/office/drawing/2014/main" id="{0D9C5114-2025-0948-B2FD-B37681C52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C45B7-1D1C-894B-AB9F-DEC35C2DC596}" type="slidenum">
              <a:rPr lang="en-US" altLang="de-DE"/>
              <a:pPr/>
              <a:t>43</a:t>
            </a:fld>
            <a:endParaRPr lang="en-US" altLang="de-DE" b="0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7CCB6F17-2F32-084E-95E0-122CA79D0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495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40FD7246-BB46-2745-9A02-21F0E30FD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495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08" name="Rectangle 4">
            <a:extLst>
              <a:ext uri="{FF2B5EF4-FFF2-40B4-BE49-F238E27FC236}">
                <a16:creationId xmlns:a16="http://schemas.microsoft.com/office/drawing/2014/main" id="{3C8D7DA1-EE56-5949-B20C-AFB6CC6BB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191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09" name="Rectangle 5">
            <a:extLst>
              <a:ext uri="{FF2B5EF4-FFF2-40B4-BE49-F238E27FC236}">
                <a16:creationId xmlns:a16="http://schemas.microsoft.com/office/drawing/2014/main" id="{9E179888-E7D9-A644-827E-517903E69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91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0" name="Rectangle 6">
            <a:extLst>
              <a:ext uri="{FF2B5EF4-FFF2-40B4-BE49-F238E27FC236}">
                <a16:creationId xmlns:a16="http://schemas.microsoft.com/office/drawing/2014/main" id="{9F401443-4DCB-2649-A480-533377A49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194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1" name="Rectangle 7">
            <a:extLst>
              <a:ext uri="{FF2B5EF4-FFF2-40B4-BE49-F238E27FC236}">
                <a16:creationId xmlns:a16="http://schemas.microsoft.com/office/drawing/2014/main" id="{3BFE6CE1-9CFA-9F4F-AB7D-F68F4C679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124200"/>
            <a:ext cx="1295400" cy="13716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2" name="Rectangle 8">
            <a:extLst>
              <a:ext uri="{FF2B5EF4-FFF2-40B4-BE49-F238E27FC236}">
                <a16:creationId xmlns:a16="http://schemas.microsoft.com/office/drawing/2014/main" id="{31C2CAB7-F95A-064A-98D2-E652EE323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194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3" name="Text Box 9">
            <a:extLst>
              <a:ext uri="{FF2B5EF4-FFF2-40B4-BE49-F238E27FC236}">
                <a16:creationId xmlns:a16="http://schemas.microsoft.com/office/drawing/2014/main" id="{F63C058E-3653-B64C-B660-079014E83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42037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14" name="Text Box 10">
            <a:extLst>
              <a:ext uri="{FF2B5EF4-FFF2-40B4-BE49-F238E27FC236}">
                <a16:creationId xmlns:a16="http://schemas.microsoft.com/office/drawing/2014/main" id="{07D65C85-D0DC-D54D-81E7-1874A042E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4368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</a:p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277515" name="Text Box 11">
            <a:extLst>
              <a:ext uri="{FF2B5EF4-FFF2-40B4-BE49-F238E27FC236}">
                <a16:creationId xmlns:a16="http://schemas.microsoft.com/office/drawing/2014/main" id="{400A0260-8974-2746-80E8-F933152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17018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277516" name="Text Box 12">
            <a:extLst>
              <a:ext uri="{FF2B5EF4-FFF2-40B4-BE49-F238E27FC236}">
                <a16:creationId xmlns:a16="http://schemas.microsoft.com/office/drawing/2014/main" id="{E315874C-A2F2-D342-B515-EC0BB257B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369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17" name="Text Box 13">
            <a:extLst>
              <a:ext uri="{FF2B5EF4-FFF2-40B4-BE49-F238E27FC236}">
                <a16:creationId xmlns:a16="http://schemas.microsoft.com/office/drawing/2014/main" id="{0C117A37-7239-6F47-ABD9-FC5E9DEC8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721225"/>
            <a:ext cx="1055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</a:p>
        </p:txBody>
      </p:sp>
      <p:sp>
        <p:nvSpPr>
          <p:cNvPr id="277518" name="Text Box 14">
            <a:extLst>
              <a:ext uri="{FF2B5EF4-FFF2-40B4-BE49-F238E27FC236}">
                <a16:creationId xmlns:a16="http://schemas.microsoft.com/office/drawing/2014/main" id="{74C96987-D59A-7541-89A5-30C61773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2084388"/>
            <a:ext cx="693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19" name="Text Box 15">
            <a:extLst>
              <a:ext uri="{FF2B5EF4-FFF2-40B4-BE49-F238E27FC236}">
                <a16:creationId xmlns:a16="http://schemas.microsoft.com/office/drawing/2014/main" id="{7F74BAFB-87FF-8247-B24B-2B716DBE8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0843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20" name="Text Box 16">
            <a:extLst>
              <a:ext uri="{FF2B5EF4-FFF2-40B4-BE49-F238E27FC236}">
                <a16:creationId xmlns:a16="http://schemas.microsoft.com/office/drawing/2014/main" id="{CDDDC8C5-250A-7743-A5E5-5691D480C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922588"/>
            <a:ext cx="795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21" name="Text Box 17">
            <a:extLst>
              <a:ext uri="{FF2B5EF4-FFF2-40B4-BE49-F238E27FC236}">
                <a16:creationId xmlns:a16="http://schemas.microsoft.com/office/drawing/2014/main" id="{0A2F4701-845D-7F4A-9289-693C91C45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590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22" name="Rectangle 18">
            <a:extLst>
              <a:ext uri="{FF2B5EF4-FFF2-40B4-BE49-F238E27FC236}">
                <a16:creationId xmlns:a16="http://schemas.microsoft.com/office/drawing/2014/main" id="{FC49A5FD-9BA7-B145-B1A5-D7E12715B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122613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747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23" name="Text Box 19">
            <a:extLst>
              <a:ext uri="{FF2B5EF4-FFF2-40B4-BE49-F238E27FC236}">
                <a16:creationId xmlns:a16="http://schemas.microsoft.com/office/drawing/2014/main" id="{D3579F99-0631-B34E-A652-F39B87A03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01600"/>
            <a:ext cx="526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„Alma mater virtualis“: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“On campus”-Option Studium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1">
            <a:extLst>
              <a:ext uri="{FF2B5EF4-FFF2-40B4-BE49-F238E27FC236}">
                <a16:creationId xmlns:a16="http://schemas.microsoft.com/office/drawing/2014/main" id="{B5CE6122-F728-0440-A99D-5CF82CE3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20" name="Foliennummernplatzhalter 2">
            <a:extLst>
              <a:ext uri="{FF2B5EF4-FFF2-40B4-BE49-F238E27FC236}">
                <a16:creationId xmlns:a16="http://schemas.microsoft.com/office/drawing/2014/main" id="{462C527A-6A16-164B-8166-DD1214491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5063A-0F34-9D45-BC99-2FC179A2C7FC}" type="slidenum">
              <a:rPr lang="en-US" altLang="de-DE"/>
              <a:pPr/>
              <a:t>44</a:t>
            </a:fld>
            <a:endParaRPr lang="en-US" altLang="de-DE" b="0"/>
          </a:p>
        </p:txBody>
      </p:sp>
      <p:sp>
        <p:nvSpPr>
          <p:cNvPr id="278530" name="Rectangle 2">
            <a:extLst>
              <a:ext uri="{FF2B5EF4-FFF2-40B4-BE49-F238E27FC236}">
                <a16:creationId xmlns:a16="http://schemas.microsoft.com/office/drawing/2014/main" id="{DC87C959-DAD1-8E40-8077-F55A75229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4267200"/>
            <a:ext cx="1295400" cy="1371600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66"/>
            </a:extrusionClr>
            <a:contourClr>
              <a:srgbClr val="3399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E8681509-0FD6-2947-A808-DA788550F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4572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2" name="Rectangle 4">
            <a:extLst>
              <a:ext uri="{FF2B5EF4-FFF2-40B4-BE49-F238E27FC236}">
                <a16:creationId xmlns:a16="http://schemas.microsoft.com/office/drawing/2014/main" id="{BDEF62DA-659F-E248-8601-7E7E9E57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4572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3" name="Rectangle 5">
            <a:extLst>
              <a:ext uri="{FF2B5EF4-FFF2-40B4-BE49-F238E27FC236}">
                <a16:creationId xmlns:a16="http://schemas.microsoft.com/office/drawing/2014/main" id="{45975DC5-1944-EA48-8DE7-9E6831608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8956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4" name="Rectangle 6">
            <a:extLst>
              <a:ext uri="{FF2B5EF4-FFF2-40B4-BE49-F238E27FC236}">
                <a16:creationId xmlns:a16="http://schemas.microsoft.com/office/drawing/2014/main" id="{E5E98B3D-4608-DC4D-B843-EF6061325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32004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5" name="Rectangle 7">
            <a:extLst>
              <a:ext uri="{FF2B5EF4-FFF2-40B4-BE49-F238E27FC236}">
                <a16:creationId xmlns:a16="http://schemas.microsoft.com/office/drawing/2014/main" id="{F5FE61D6-44E2-2D4B-9FC5-0FE64A14B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28956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6" name="Text Box 8">
            <a:extLst>
              <a:ext uri="{FF2B5EF4-FFF2-40B4-BE49-F238E27FC236}">
                <a16:creationId xmlns:a16="http://schemas.microsoft.com/office/drawing/2014/main" id="{D2BB7070-240B-E64F-A64C-E33F1866F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42799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37" name="Text Box 9">
            <a:extLst>
              <a:ext uri="{FF2B5EF4-FFF2-40B4-BE49-F238E27FC236}">
                <a16:creationId xmlns:a16="http://schemas.microsoft.com/office/drawing/2014/main" id="{55B92C84-6D01-1E4E-A9C8-B864ECDD6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25130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  <a:br>
              <a:rPr lang="de-DE" altLang="de-DE" sz="1800" b="1">
                <a:latin typeface="Arial" panose="020B0604020202020204" pitchFamily="34" charset="0"/>
              </a:rPr>
            </a:br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38" name="Text Box 10">
            <a:extLst>
              <a:ext uri="{FF2B5EF4-FFF2-40B4-BE49-F238E27FC236}">
                <a16:creationId xmlns:a16="http://schemas.microsoft.com/office/drawing/2014/main" id="{13C1BA8A-E9B7-E242-B6E6-0A0AC5676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17780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39" name="Text Box 11">
            <a:extLst>
              <a:ext uri="{FF2B5EF4-FFF2-40B4-BE49-F238E27FC236}">
                <a16:creationId xmlns:a16="http://schemas.microsoft.com/office/drawing/2014/main" id="{41B94B74-E16E-274D-8411-75CEBAAE6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39131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0" name="Text Box 12">
            <a:extLst>
              <a:ext uri="{FF2B5EF4-FFF2-40B4-BE49-F238E27FC236}">
                <a16:creationId xmlns:a16="http://schemas.microsoft.com/office/drawing/2014/main" id="{32AF1E12-3FCB-6348-A662-83BF94BC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4797425"/>
            <a:ext cx="1055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1" name="Text Box 13">
            <a:extLst>
              <a:ext uri="{FF2B5EF4-FFF2-40B4-BE49-F238E27FC236}">
                <a16:creationId xmlns:a16="http://schemas.microsoft.com/office/drawing/2014/main" id="{AA096ED2-843A-5A4E-A09C-E5B592F1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160588"/>
            <a:ext cx="693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2" name="Text Box 14">
            <a:extLst>
              <a:ext uri="{FF2B5EF4-FFF2-40B4-BE49-F238E27FC236}">
                <a16:creationId xmlns:a16="http://schemas.microsoft.com/office/drawing/2014/main" id="{047CC067-BC1D-BB4F-9E82-EDFB13A8D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0" y="21605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3" name="Text Box 15">
            <a:extLst>
              <a:ext uri="{FF2B5EF4-FFF2-40B4-BE49-F238E27FC236}">
                <a16:creationId xmlns:a16="http://schemas.microsoft.com/office/drawing/2014/main" id="{C9DE964D-49B9-6D4B-8DF8-CD8FA1E0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2998788"/>
            <a:ext cx="795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4" name="Text Box 16">
            <a:extLst>
              <a:ext uri="{FF2B5EF4-FFF2-40B4-BE49-F238E27FC236}">
                <a16:creationId xmlns:a16="http://schemas.microsoft.com/office/drawing/2014/main" id="{04785B1D-00DC-1541-9BDA-85B8AA8E5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4352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5" name="Rectangle 17">
            <a:extLst>
              <a:ext uri="{FF2B5EF4-FFF2-40B4-BE49-F238E27FC236}">
                <a16:creationId xmlns:a16="http://schemas.microsoft.com/office/drawing/2014/main" id="{A5B175D3-FD7D-7140-81AC-8131591DA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32004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46" name="Text Box 18">
            <a:extLst>
              <a:ext uri="{FF2B5EF4-FFF2-40B4-BE49-F238E27FC236}">
                <a16:creationId xmlns:a16="http://schemas.microsoft.com/office/drawing/2014/main" id="{4F6C8036-7913-B148-8D5F-C38D4BEBF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101600"/>
            <a:ext cx="6234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„Alma mater virtualis“: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“Off campus”-Option Weiterbildung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F41AB96A-41E1-6445-9ECC-4904D46E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1DE64494-AE0A-9D4E-BB98-87546A6439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56BF3-7B7C-D64E-A93C-5EE6C3241869}" type="slidenum">
              <a:rPr lang="en-US" altLang="de-DE"/>
              <a:pPr/>
              <a:t>45</a:t>
            </a:fld>
            <a:endParaRPr lang="en-US" altLang="de-DE" b="0"/>
          </a:p>
        </p:txBody>
      </p:sp>
      <p:sp>
        <p:nvSpPr>
          <p:cNvPr id="335874" name="Text Box 2">
            <a:extLst>
              <a:ext uri="{FF2B5EF4-FFF2-40B4-BE49-F238E27FC236}">
                <a16:creationId xmlns:a16="http://schemas.microsoft.com/office/drawing/2014/main" id="{B0434FA2-3EA4-1C4C-83B9-BB8547397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9475ECBB-A9C5-1B4A-8BD9-9143475D3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 b="1"/>
              <a:t>wirtschaftlich</a:t>
            </a:r>
            <a:endParaRPr lang="de-DE" altLang="de-DE"/>
          </a:p>
        </p:txBody>
      </p:sp>
      <p:graphicFrame>
        <p:nvGraphicFramePr>
          <p:cNvPr id="335876" name="Object 4">
            <a:extLst>
              <a:ext uri="{FF2B5EF4-FFF2-40B4-BE49-F238E27FC236}">
                <a16:creationId xmlns:a16="http://schemas.microsoft.com/office/drawing/2014/main" id="{E7A68D23-995F-9E47-93B3-D5B0F1A6F69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8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7" name="Rectangle 5">
            <a:extLst>
              <a:ext uri="{FF2B5EF4-FFF2-40B4-BE49-F238E27FC236}">
                <a16:creationId xmlns:a16="http://schemas.microsoft.com/office/drawing/2014/main" id="{B592E7B7-F248-CF41-8065-89A7B0D6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01900"/>
            <a:ext cx="5399088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Alimentierung</a:t>
            </a:r>
          </a:p>
        </p:txBody>
      </p:sp>
      <p:sp>
        <p:nvSpPr>
          <p:cNvPr id="335878" name="Rectangle 6">
            <a:extLst>
              <a:ext uri="{FF2B5EF4-FFF2-40B4-BE49-F238E27FC236}">
                <a16:creationId xmlns:a16="http://schemas.microsoft.com/office/drawing/2014/main" id="{3068CCE5-6654-AA4F-98D3-7537FFD1D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0"/>
            <a:ext cx="5399088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Dienstleistung, Preis</a:t>
            </a:r>
          </a:p>
        </p:txBody>
      </p:sp>
      <p:sp>
        <p:nvSpPr>
          <p:cNvPr id="335879" name="Rectangle 7">
            <a:extLst>
              <a:ext uri="{FF2B5EF4-FFF2-40B4-BE49-F238E27FC236}">
                <a16:creationId xmlns:a16="http://schemas.microsoft.com/office/drawing/2014/main" id="{E8AF4E1A-F421-774E-85CB-C8E92B195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19688"/>
            <a:ext cx="5399088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400" b="1">
                <a:latin typeface="Arial" panose="020B0604020202020204" pitchFamily="34" charset="0"/>
              </a:rPr>
              <a:t>Leistungsbez. Finanzierung &amp; Besol- </a:t>
            </a:r>
          </a:p>
          <a:p>
            <a:r>
              <a:rPr lang="de-DE" altLang="de-DE" sz="2400" b="1">
                <a:latin typeface="Arial" panose="020B0604020202020204" pitchFamily="34" charset="0"/>
              </a:rPr>
              <a:t>dung, Einnahmendiversifizierung</a:t>
            </a:r>
            <a:r>
              <a:rPr lang="de-DE" altLang="de-DE" sz="28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5880" name="Oval 8">
            <a:extLst>
              <a:ext uri="{FF2B5EF4-FFF2-40B4-BE49-F238E27FC236}">
                <a16:creationId xmlns:a16="http://schemas.microsoft.com/office/drawing/2014/main" id="{7D41512D-DE5D-E84A-B288-ADBB6EA05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Tradition</a:t>
            </a:r>
            <a:endParaRPr lang="de-DE" altLang="de-DE" sz="2400"/>
          </a:p>
        </p:txBody>
      </p:sp>
      <p:sp>
        <p:nvSpPr>
          <p:cNvPr id="335881" name="Oval 9">
            <a:extLst>
              <a:ext uri="{FF2B5EF4-FFF2-40B4-BE49-F238E27FC236}">
                <a16:creationId xmlns:a16="http://schemas.microsoft.com/office/drawing/2014/main" id="{2E6C7D84-B287-4F49-AB91-85CFED700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Innovation</a:t>
            </a:r>
            <a:endParaRPr lang="de-DE" altLang="de-DE" sz="2400"/>
          </a:p>
        </p:txBody>
      </p:sp>
      <p:sp>
        <p:nvSpPr>
          <p:cNvPr id="335882" name="Oval 10">
            <a:extLst>
              <a:ext uri="{FF2B5EF4-FFF2-40B4-BE49-F238E27FC236}">
                <a16:creationId xmlns:a16="http://schemas.microsoft.com/office/drawing/2014/main" id="{FB6097B1-10D4-C84D-A06A-DB022B363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054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Lösung</a:t>
            </a:r>
            <a:endParaRPr lang="de-DE" altLang="de-DE" sz="240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nimBg="1" autoUpdateAnimBg="0"/>
      <p:bldP spid="335878" grpId="0" animBg="1" autoUpdateAnimBg="0"/>
      <p:bldP spid="335879" grpId="0" animBg="1" autoUpdateAnimBg="0"/>
      <p:bldP spid="335880" grpId="0" animBg="1" autoUpdateAnimBg="0"/>
      <p:bldP spid="335881" grpId="0" animBg="1" autoUpdateAnimBg="0"/>
      <p:bldP spid="335882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17617028-A530-4D49-8117-2E1426CEE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9B3E908F-0EE6-EE4F-813A-C93F1C166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722FD-5C25-9243-8145-7B64996DFD72}" type="slidenum">
              <a:rPr lang="en-US" altLang="de-DE"/>
              <a:pPr/>
              <a:t>46</a:t>
            </a:fld>
            <a:endParaRPr lang="en-US" altLang="de-DE" b="0"/>
          </a:p>
        </p:txBody>
      </p:sp>
      <p:sp>
        <p:nvSpPr>
          <p:cNvPr id="220162" name="Text Box 2">
            <a:extLst>
              <a:ext uri="{FF2B5EF4-FFF2-40B4-BE49-F238E27FC236}">
                <a16:creationId xmlns:a16="http://schemas.microsoft.com/office/drawing/2014/main" id="{213768F7-E65E-C648-A5F9-E745AB03A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220164" name="Oval 4">
            <a:extLst>
              <a:ext uri="{FF2B5EF4-FFF2-40B4-BE49-F238E27FC236}">
                <a16:creationId xmlns:a16="http://schemas.microsoft.com/office/drawing/2014/main" id="{57512E10-CF27-C549-B1F0-CD998044B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752600"/>
            <a:ext cx="5257800" cy="1371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Hochschulfinanzierung</a:t>
            </a:r>
          </a:p>
        </p:txBody>
      </p:sp>
      <p:sp>
        <p:nvSpPr>
          <p:cNvPr id="220165" name="Rectangle 5">
            <a:extLst>
              <a:ext uri="{FF2B5EF4-FFF2-40B4-BE49-F238E27FC236}">
                <a16:creationId xmlns:a16="http://schemas.microsoft.com/office/drawing/2014/main" id="{99E241CB-F600-B444-92E9-B76FF37ED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3886200" cy="15240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Staatliches Geld: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Basis + GefoS 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+ Forschung</a:t>
            </a:r>
          </a:p>
        </p:txBody>
      </p:sp>
      <p:sp>
        <p:nvSpPr>
          <p:cNvPr id="220166" name="Rectangle 6">
            <a:extLst>
              <a:ext uri="{FF2B5EF4-FFF2-40B4-BE49-F238E27FC236}">
                <a16:creationId xmlns:a16="http://schemas.microsoft.com/office/drawing/2014/main" id="{8E31A95A-FD67-AD40-83C1-498F4770C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3505200" cy="16002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Studiengebühren: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Optionsmodell</a:t>
            </a:r>
          </a:p>
        </p:txBody>
      </p:sp>
      <p:sp>
        <p:nvSpPr>
          <p:cNvPr id="220167" name="Line 7">
            <a:extLst>
              <a:ext uri="{FF2B5EF4-FFF2-40B4-BE49-F238E27FC236}">
                <a16:creationId xmlns:a16="http://schemas.microsoft.com/office/drawing/2014/main" id="{ECA125DB-C10B-8B40-BFDE-D52EE0F60B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267200"/>
            <a:ext cx="762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0168" name="Line 8">
            <a:extLst>
              <a:ext uri="{FF2B5EF4-FFF2-40B4-BE49-F238E27FC236}">
                <a16:creationId xmlns:a16="http://schemas.microsoft.com/office/drawing/2014/main" id="{7171F5DB-5A4D-2B4A-BC9E-2D35B9E2D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810000"/>
            <a:ext cx="0" cy="914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0169" name="Text Box 9">
            <a:extLst>
              <a:ext uri="{FF2B5EF4-FFF2-40B4-BE49-F238E27FC236}">
                <a16:creationId xmlns:a16="http://schemas.microsoft.com/office/drawing/2014/main" id="{9307516D-EEA3-664D-8C57-37729AC09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220171" name="Rectangle 11">
            <a:extLst>
              <a:ext uri="{FF2B5EF4-FFF2-40B4-BE49-F238E27FC236}">
                <a16:creationId xmlns:a16="http://schemas.microsoft.com/office/drawing/2014/main" id="{FFBA4505-6C76-9944-9D4D-8795B5355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  <a:noFill/>
          <a:ln/>
        </p:spPr>
        <p:txBody>
          <a:bodyPr/>
          <a:lstStyle/>
          <a:p>
            <a:r>
              <a:rPr lang="de-DE" altLang="de-DE" b="1"/>
              <a:t>wirtschaftlich</a:t>
            </a:r>
            <a:endParaRPr lang="de-DE" altLang="de-DE"/>
          </a:p>
        </p:txBody>
      </p:sp>
      <p:graphicFrame>
        <p:nvGraphicFramePr>
          <p:cNvPr id="220172" name="Object 12">
            <a:extLst>
              <a:ext uri="{FF2B5EF4-FFF2-40B4-BE49-F238E27FC236}">
                <a16:creationId xmlns:a16="http://schemas.microsoft.com/office/drawing/2014/main" id="{88596C73-48D2-544A-8754-6EEC77C4B4A5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3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animBg="1" autoUpdateAnimBg="0"/>
      <p:bldP spid="220165" grpId="0" animBg="1" autoUpdateAnimBg="0"/>
      <p:bldP spid="220166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030D1F79-ACA4-A948-A89A-DDF56374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EF92CE05-2D90-FC4E-8F52-AAF716EAB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0D965-0A9B-6349-9CCB-C8FEEC0965B6}" type="slidenum">
              <a:rPr lang="en-US" altLang="de-DE"/>
              <a:pPr/>
              <a:t>47</a:t>
            </a:fld>
            <a:endParaRPr lang="en-US" altLang="de-DE" b="0"/>
          </a:p>
        </p:txBody>
      </p:sp>
      <p:sp>
        <p:nvSpPr>
          <p:cNvPr id="164867" name="Text Box 3">
            <a:extLst>
              <a:ext uri="{FF2B5EF4-FFF2-40B4-BE49-F238E27FC236}">
                <a16:creationId xmlns:a16="http://schemas.microsoft.com/office/drawing/2014/main" id="{93B7F8FC-7B2F-9344-918B-F68B49AC4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64870" name="Rectangle 6">
            <a:extLst>
              <a:ext uri="{FF2B5EF4-FFF2-40B4-BE49-F238E27FC236}">
                <a16:creationId xmlns:a16="http://schemas.microsoft.com/office/drawing/2014/main" id="{6B441A1B-8964-354B-82B4-C0A288FB9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 b="1"/>
              <a:t>wirtschaftlich</a:t>
            </a:r>
            <a:endParaRPr lang="de-DE" altLang="de-DE"/>
          </a:p>
        </p:txBody>
      </p:sp>
      <p:graphicFrame>
        <p:nvGraphicFramePr>
          <p:cNvPr id="164871" name="Object 7">
            <a:extLst>
              <a:ext uri="{FF2B5EF4-FFF2-40B4-BE49-F238E27FC236}">
                <a16:creationId xmlns:a16="http://schemas.microsoft.com/office/drawing/2014/main" id="{EC7A862A-FB7E-324F-BB34-EDCADFA1AB2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80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2" name="Rectangle 8">
            <a:extLst>
              <a:ext uri="{FF2B5EF4-FFF2-40B4-BE49-F238E27FC236}">
                <a16:creationId xmlns:a16="http://schemas.microsoft.com/office/drawing/2014/main" id="{4564E11E-5FAE-C441-916A-6E296EE9E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0"/>
            <a:ext cx="5988050" cy="711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Studiengebühren</a:t>
            </a:r>
            <a:endParaRPr lang="de-DE" altLang="de-DE" sz="2400"/>
          </a:p>
        </p:txBody>
      </p:sp>
      <p:sp>
        <p:nvSpPr>
          <p:cNvPr id="164873" name="Rectangle 9">
            <a:extLst>
              <a:ext uri="{FF2B5EF4-FFF2-40B4-BE49-F238E27FC236}">
                <a16:creationId xmlns:a16="http://schemas.microsoft.com/office/drawing/2014/main" id="{D4E766AC-6315-8443-8884-903FD401C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8194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Gerechtigkeit</a:t>
            </a:r>
          </a:p>
        </p:txBody>
      </p:sp>
      <p:sp>
        <p:nvSpPr>
          <p:cNvPr id="164874" name="Rectangle 10">
            <a:extLst>
              <a:ext uri="{FF2B5EF4-FFF2-40B4-BE49-F238E27FC236}">
                <a16:creationId xmlns:a16="http://schemas.microsoft.com/office/drawing/2014/main" id="{D8932CF3-3049-D441-9C2D-446D8C54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0386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Geld </a:t>
            </a:r>
          </a:p>
        </p:txBody>
      </p:sp>
      <p:sp>
        <p:nvSpPr>
          <p:cNvPr id="164875" name="Rectangle 11">
            <a:extLst>
              <a:ext uri="{FF2B5EF4-FFF2-40B4-BE49-F238E27FC236}">
                <a16:creationId xmlns:a16="http://schemas.microsoft.com/office/drawing/2014/main" id="{801136DA-5A46-5543-AB6D-C2EE7CBD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1816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Gemeinsinn</a:t>
            </a:r>
          </a:p>
        </p:txBody>
      </p:sp>
      <p:sp>
        <p:nvSpPr>
          <p:cNvPr id="164878" name="Oval 14">
            <a:extLst>
              <a:ext uri="{FF2B5EF4-FFF2-40B4-BE49-F238E27FC236}">
                <a16:creationId xmlns:a16="http://schemas.microsoft.com/office/drawing/2014/main" id="{F0CC86F8-56A1-2149-9413-AE6733F1E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286000"/>
            <a:ext cx="1460500" cy="4360863"/>
          </a:xfrm>
          <a:prstGeom prst="ellipse">
            <a:avLst/>
          </a:prstGeom>
          <a:solidFill>
            <a:srgbClr val="33CC33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3 gute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Gründe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2" grpId="0" animBg="1" autoUpdateAnimBg="0"/>
      <p:bldP spid="164873" grpId="0" animBg="1" autoUpdateAnimBg="0"/>
      <p:bldP spid="164874" grpId="0" animBg="1" autoUpdateAnimBg="0"/>
      <p:bldP spid="164875" grpId="0" animBg="1" autoUpdateAnimBg="0"/>
      <p:bldP spid="164878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F387E040-3854-6B49-95A2-3477714B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A4C9E898-BB7E-294A-931C-31F4ED4F24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098341-D2AD-884B-9C31-4EE960D50F47}" type="slidenum">
              <a:rPr lang="en-US" altLang="de-DE"/>
              <a:pPr/>
              <a:t>48</a:t>
            </a:fld>
            <a:endParaRPr lang="en-US" altLang="de-DE" b="0"/>
          </a:p>
        </p:txBody>
      </p:sp>
      <p:sp>
        <p:nvSpPr>
          <p:cNvPr id="179203" name="Text Box 3">
            <a:extLst>
              <a:ext uri="{FF2B5EF4-FFF2-40B4-BE49-F238E27FC236}">
                <a16:creationId xmlns:a16="http://schemas.microsoft.com/office/drawing/2014/main" id="{0D474639-283E-254C-9C01-6870F846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79206" name="Rectangle 6">
            <a:extLst>
              <a:ext uri="{FF2B5EF4-FFF2-40B4-BE49-F238E27FC236}">
                <a16:creationId xmlns:a16="http://schemas.microsoft.com/office/drawing/2014/main" id="{01843CD4-F414-5F42-9379-0B367E0CD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62975" cy="685800"/>
          </a:xfrm>
        </p:spPr>
        <p:txBody>
          <a:bodyPr/>
          <a:lstStyle/>
          <a:p>
            <a:r>
              <a:rPr lang="de-DE" altLang="de-DE" b="1"/>
              <a:t>zukunftsfähige Hochschule</a:t>
            </a:r>
            <a:endParaRPr lang="de-DE" altLang="de-DE"/>
          </a:p>
        </p:txBody>
      </p:sp>
      <p:graphicFrame>
        <p:nvGraphicFramePr>
          <p:cNvPr id="179207" name="Object 7">
            <a:extLst>
              <a:ext uri="{FF2B5EF4-FFF2-40B4-BE49-F238E27FC236}">
                <a16:creationId xmlns:a16="http://schemas.microsoft.com/office/drawing/2014/main" id="{62522ED5-B9A3-B14F-A8A7-603C89D5FE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550" y="16129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04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6129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8" name="Object 8">
            <a:extLst>
              <a:ext uri="{FF2B5EF4-FFF2-40B4-BE49-F238E27FC236}">
                <a16:creationId xmlns:a16="http://schemas.microsoft.com/office/drawing/2014/main" id="{B273D794-43C3-314D-82CF-250583C1DC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3594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05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594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9" name="Object 9">
            <a:extLst>
              <a:ext uri="{FF2B5EF4-FFF2-40B4-BE49-F238E27FC236}">
                <a16:creationId xmlns:a16="http://schemas.microsoft.com/office/drawing/2014/main" id="{860DB3CA-F07F-184E-A180-82EC82C772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1500" y="3594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06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3594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0" name="Object 10">
            <a:extLst>
              <a:ext uri="{FF2B5EF4-FFF2-40B4-BE49-F238E27FC236}">
                <a16:creationId xmlns:a16="http://schemas.microsoft.com/office/drawing/2014/main" id="{F4DDF61F-5FBF-BD46-9B4D-FD4887997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0350" y="16129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07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16129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1" name="Object 11">
            <a:extLst>
              <a:ext uri="{FF2B5EF4-FFF2-40B4-BE49-F238E27FC236}">
                <a16:creationId xmlns:a16="http://schemas.microsoft.com/office/drawing/2014/main" id="{305D9C17-D560-CD42-9EB7-3908EA77D4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0" y="14478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08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14478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2" name="Object 12">
            <a:extLst>
              <a:ext uri="{FF2B5EF4-FFF2-40B4-BE49-F238E27FC236}">
                <a16:creationId xmlns:a16="http://schemas.microsoft.com/office/drawing/2014/main" id="{D4A060AA-61A3-F049-A9BB-838A942489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8550" y="515302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09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515302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3" name="Object 13">
            <a:extLst>
              <a:ext uri="{FF2B5EF4-FFF2-40B4-BE49-F238E27FC236}">
                <a16:creationId xmlns:a16="http://schemas.microsoft.com/office/drawing/2014/main" id="{3C72C183-2723-AF4D-8AE9-D496BE5F5B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9050" y="5118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0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5118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9214" name="AutoShape 14">
            <a:extLst>
              <a:ext uri="{FF2B5EF4-FFF2-40B4-BE49-F238E27FC236}">
                <a16:creationId xmlns:a16="http://schemas.microsoft.com/office/drawing/2014/main" id="{62741CBD-E9D5-2147-8254-922A8DA83DED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355850" y="2190750"/>
            <a:ext cx="1231900" cy="1651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5" name="AutoShape 15">
            <a:extLst>
              <a:ext uri="{FF2B5EF4-FFF2-40B4-BE49-F238E27FC236}">
                <a16:creationId xmlns:a16="http://schemas.microsoft.com/office/drawing/2014/main" id="{F3E145DE-B0AC-8E45-AD5C-7F90502C6F5D}"/>
              </a:ext>
            </a:extLst>
          </p:cNvPr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>
            <a:off x="5099050" y="2190750"/>
            <a:ext cx="1511300" cy="1651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6" name="AutoShape 16">
            <a:extLst>
              <a:ext uri="{FF2B5EF4-FFF2-40B4-BE49-F238E27FC236}">
                <a16:creationId xmlns:a16="http://schemas.microsoft.com/office/drawing/2014/main" id="{B3B64C86-8B8F-C945-89A3-6358F7E9FA87}"/>
              </a:ext>
            </a:extLst>
          </p:cNvPr>
          <p:cNvCxnSpPr>
            <a:cxnSpLocks noChangeShapeType="1"/>
            <a:stCxn id="0" idx="0"/>
            <a:endCxn id="0" idx="3"/>
          </p:cNvCxnSpPr>
          <p:nvPr/>
        </p:nvCxnSpPr>
        <p:spPr bwMode="auto">
          <a:xfrm rot="16200000">
            <a:off x="2630487" y="2684463"/>
            <a:ext cx="2962275" cy="1974850"/>
          </a:xfrm>
          <a:prstGeom prst="curvedConnector4">
            <a:avLst>
              <a:gd name="adj1" fmla="val 37458"/>
              <a:gd name="adj2" fmla="val 111574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7" name="AutoShape 17">
            <a:extLst>
              <a:ext uri="{FF2B5EF4-FFF2-40B4-BE49-F238E27FC236}">
                <a16:creationId xmlns:a16="http://schemas.microsoft.com/office/drawing/2014/main" id="{9F0E5021-2120-3D4F-BEBA-EEB52B4E879C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3879850" y="5861050"/>
            <a:ext cx="1219200" cy="3492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8" name="AutoShape 18">
            <a:extLst>
              <a:ext uri="{FF2B5EF4-FFF2-40B4-BE49-F238E27FC236}">
                <a16:creationId xmlns:a16="http://schemas.microsoft.com/office/drawing/2014/main" id="{3093784A-AA7C-1641-9C6F-D25F2C1CD38E}"/>
              </a:ext>
            </a:extLst>
          </p:cNvPr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6753225" y="4937125"/>
            <a:ext cx="781050" cy="1066800"/>
          </a:xfrm>
          <a:prstGeom prst="curvedConnector2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9" name="AutoShape 19">
            <a:extLst>
              <a:ext uri="{FF2B5EF4-FFF2-40B4-BE49-F238E27FC236}">
                <a16:creationId xmlns:a16="http://schemas.microsoft.com/office/drawing/2014/main" id="{EE27C128-32F0-8B4B-9EC0-A0D5AEBE26F5}"/>
              </a:ext>
            </a:extLst>
          </p:cNvPr>
          <p:cNvCxnSpPr>
            <a:cxnSpLocks noChangeShapeType="1"/>
            <a:stCxn id="0" idx="0"/>
            <a:endCxn id="0" idx="2"/>
          </p:cNvCxnSpPr>
          <p:nvPr/>
        </p:nvCxnSpPr>
        <p:spPr bwMode="auto">
          <a:xfrm rot="5400000" flipH="1">
            <a:off x="7273925" y="3190875"/>
            <a:ext cx="495300" cy="31115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20" name="AutoShape 20">
            <a:extLst>
              <a:ext uri="{FF2B5EF4-FFF2-40B4-BE49-F238E27FC236}">
                <a16:creationId xmlns:a16="http://schemas.microsoft.com/office/drawing/2014/main" id="{AF025D2D-B747-7641-A41E-60DA4F9E78AA}"/>
              </a:ext>
            </a:extLst>
          </p:cNvPr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2495550" y="2489200"/>
            <a:ext cx="1403350" cy="2292350"/>
          </a:xfrm>
          <a:prstGeom prst="curvedConnector2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9F05E016-4D45-F14D-9F75-BDD1A31A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779424EA-19BD-1F40-90AC-27609253DB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6F72A7-CC67-4444-A078-4C4C3D82E37E}" type="slidenum">
              <a:rPr lang="en-US" altLang="de-DE"/>
              <a:pPr/>
              <a:t>49</a:t>
            </a:fld>
            <a:endParaRPr lang="en-US" altLang="de-DE" b="0"/>
          </a:p>
        </p:txBody>
      </p:sp>
      <p:pic>
        <p:nvPicPr>
          <p:cNvPr id="181266" name="Picture 18">
            <a:extLst>
              <a:ext uri="{FF2B5EF4-FFF2-40B4-BE49-F238E27FC236}">
                <a16:creationId xmlns:a16="http://schemas.microsoft.com/office/drawing/2014/main" id="{7AC0F7B1-A307-AA43-9AD1-C213E10A1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1" name="Text Box 3">
            <a:extLst>
              <a:ext uri="{FF2B5EF4-FFF2-40B4-BE49-F238E27FC236}">
                <a16:creationId xmlns:a16="http://schemas.microsoft.com/office/drawing/2014/main" id="{75EBB331-EB11-B144-B99B-C7C1E5F7A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15319DEE-11A2-1747-80CA-13D6981E1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28600"/>
            <a:ext cx="6359525" cy="685800"/>
          </a:xfrm>
        </p:spPr>
        <p:txBody>
          <a:bodyPr/>
          <a:lstStyle/>
          <a:p>
            <a:r>
              <a:rPr lang="de-DE" altLang="de-DE" b="1"/>
              <a:t>trotz Innovation in D</a:t>
            </a:r>
          </a:p>
        </p:txBody>
      </p:sp>
      <p:graphicFrame>
        <p:nvGraphicFramePr>
          <p:cNvPr id="181255" name="Object 7">
            <a:extLst>
              <a:ext uri="{FF2B5EF4-FFF2-40B4-BE49-F238E27FC236}">
                <a16:creationId xmlns:a16="http://schemas.microsoft.com/office/drawing/2014/main" id="{9546A1E3-BB9B-E643-8F56-40DD7B6A4A2B}"/>
              </a:ext>
            </a:extLst>
          </p:cNvPr>
          <p:cNvGraphicFramePr>
            <a:graphicFrameLocks/>
          </p:cNvGraphicFramePr>
          <p:nvPr/>
        </p:nvGraphicFramePr>
        <p:xfrm>
          <a:off x="0" y="588645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7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8645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6" name="Object 8">
            <a:extLst>
              <a:ext uri="{FF2B5EF4-FFF2-40B4-BE49-F238E27FC236}">
                <a16:creationId xmlns:a16="http://schemas.microsoft.com/office/drawing/2014/main" id="{891128DD-5B84-A84C-B6CA-535A606A5D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8" name="Clip" r:id="rId6" imgW="1092200" imgH="1066800" progId="MS_ClipArt_Gallery.2">
                  <p:embed/>
                </p:oleObj>
              </mc:Choice>
              <mc:Fallback>
                <p:oleObj name="Clip" r:id="rId6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7" name="Object 9">
            <a:extLst>
              <a:ext uri="{FF2B5EF4-FFF2-40B4-BE49-F238E27FC236}">
                <a16:creationId xmlns:a16="http://schemas.microsoft.com/office/drawing/2014/main" id="{867640FC-2330-CD4D-A4A1-31363ED14B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9053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9" name="Clip" r:id="rId8" imgW="1092200" imgH="1066800" progId="MS_ClipArt_Gallery.2">
                  <p:embed/>
                </p:oleObj>
              </mc:Choice>
              <mc:Fallback>
                <p:oleObj name="Clip" r:id="rId8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053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8" name="Object 10">
            <a:extLst>
              <a:ext uri="{FF2B5EF4-FFF2-40B4-BE49-F238E27FC236}">
                <a16:creationId xmlns:a16="http://schemas.microsoft.com/office/drawing/2014/main" id="{A4FFB185-1E1F-CA4F-97CB-AAC3B31751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92430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0" name="Clip" r:id="rId10" imgW="1092200" imgH="1066800" progId="MS_ClipArt_Gallery.2">
                  <p:embed/>
                </p:oleObj>
              </mc:Choice>
              <mc:Fallback>
                <p:oleObj name="Clip" r:id="rId10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2430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9" name="Object 11">
            <a:extLst>
              <a:ext uri="{FF2B5EF4-FFF2-40B4-BE49-F238E27FC236}">
                <a16:creationId xmlns:a16="http://schemas.microsoft.com/office/drawing/2014/main" id="{52F17ECA-E3B5-C041-A576-C645959768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5262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1" name="Clip" r:id="rId12" imgW="1092200" imgH="1066800" progId="MS_ClipArt_Gallery.2">
                  <p:embed/>
                </p:oleObj>
              </mc:Choice>
              <mc:Fallback>
                <p:oleObj name="Clip" r:id="rId12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262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0" name="Object 12">
            <a:extLst>
              <a:ext uri="{FF2B5EF4-FFF2-40B4-BE49-F238E27FC236}">
                <a16:creationId xmlns:a16="http://schemas.microsoft.com/office/drawing/2014/main" id="{7307EEFD-1118-0F43-9079-639325F393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810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2" name="Clip" r:id="rId14" imgW="1092200" imgH="1066800" progId="MS_ClipArt_Gallery.2">
                  <p:embed/>
                </p:oleObj>
              </mc:Choice>
              <mc:Fallback>
                <p:oleObj name="Clip" r:id="rId14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1" name="Object 13">
            <a:extLst>
              <a:ext uri="{FF2B5EF4-FFF2-40B4-BE49-F238E27FC236}">
                <a16:creationId xmlns:a16="http://schemas.microsoft.com/office/drawing/2014/main" id="{F18A18D4-74FE-4E4A-9F4B-91F37802D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9241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3" name="Clip" r:id="rId16" imgW="1092200" imgH="1066800" progId="MS_ClipArt_Gallery.2">
                  <p:embed/>
                </p:oleObj>
              </mc:Choice>
              <mc:Fallback>
                <p:oleObj name="Clip" r:id="rId16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41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63" name="Rectangle 15">
            <a:extLst>
              <a:ext uri="{FF2B5EF4-FFF2-40B4-BE49-F238E27FC236}">
                <a16:creationId xmlns:a16="http://schemas.microsoft.com/office/drawing/2014/main" id="{FED777D8-0C9F-A242-A980-A619A7C5F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447800"/>
            <a:ext cx="7772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Forschungsorientierung</a:t>
            </a:r>
          </a:p>
        </p:txBody>
      </p:sp>
      <p:sp>
        <p:nvSpPr>
          <p:cNvPr id="181264" name="Rectangle 16">
            <a:extLst>
              <a:ext uri="{FF2B5EF4-FFF2-40B4-BE49-F238E27FC236}">
                <a16:creationId xmlns:a16="http://schemas.microsoft.com/office/drawing/2014/main" id="{DFC8DEEA-261B-4442-9AC6-C34B06D77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702175"/>
            <a:ext cx="7772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individuelle Freiheit</a:t>
            </a:r>
          </a:p>
        </p:txBody>
      </p:sp>
      <p:sp>
        <p:nvSpPr>
          <p:cNvPr id="181265" name="Rectangle 17">
            <a:extLst>
              <a:ext uri="{FF2B5EF4-FFF2-40B4-BE49-F238E27FC236}">
                <a16:creationId xmlns:a16="http://schemas.microsoft.com/office/drawing/2014/main" id="{75C0CCDD-A866-F04B-8C31-1891025F1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876925"/>
            <a:ext cx="7772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Bildungsorientierung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3" grpId="0" animBg="1" autoUpdateAnimBg="0"/>
      <p:bldP spid="181264" grpId="0" animBg="1" autoUpdateAnimBg="0"/>
      <p:bldP spid="18126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16930B74-796B-C840-A52F-BEB7E4107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78482921-2FC5-DB41-AA46-632DCF39F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6F6B7-0A8E-C445-BE0F-D5B9DCC83291}" type="slidenum">
              <a:rPr lang="en-US" altLang="de-DE"/>
              <a:pPr/>
              <a:t>5</a:t>
            </a:fld>
            <a:endParaRPr lang="en-US" altLang="de-DE" b="0"/>
          </a:p>
        </p:txBody>
      </p:sp>
      <p:sp>
        <p:nvSpPr>
          <p:cNvPr id="132099" name="Text Box 3">
            <a:extLst>
              <a:ext uri="{FF2B5EF4-FFF2-40B4-BE49-F238E27FC236}">
                <a16:creationId xmlns:a16="http://schemas.microsoft.com/office/drawing/2014/main" id="{8F9059C6-F879-D14D-95DF-39A5FFA9D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32102" name="Rectangle 6">
            <a:extLst>
              <a:ext uri="{FF2B5EF4-FFF2-40B4-BE49-F238E27FC236}">
                <a16:creationId xmlns:a16="http://schemas.microsoft.com/office/drawing/2014/main" id="{A956B1CF-F4B2-0842-9E35-C6D5230DC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562975" cy="685800"/>
          </a:xfrm>
        </p:spPr>
        <p:txBody>
          <a:bodyPr/>
          <a:lstStyle/>
          <a:p>
            <a:r>
              <a:rPr lang="de-DE" altLang="de-DE" sz="3800" b="1"/>
              <a:t>Vision: Hochschule der Zukunft</a:t>
            </a:r>
            <a:endParaRPr lang="de-DE" altLang="de-DE"/>
          </a:p>
        </p:txBody>
      </p:sp>
      <p:pic>
        <p:nvPicPr>
          <p:cNvPr id="132103" name="Picture 7">
            <a:extLst>
              <a:ext uri="{FF2B5EF4-FFF2-40B4-BE49-F238E27FC236}">
                <a16:creationId xmlns:a16="http://schemas.microsoft.com/office/drawing/2014/main" id="{F3C9CF94-3BF3-624F-8AF7-E9C62C0F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2104" name="Object 8">
            <a:extLst>
              <a:ext uri="{FF2B5EF4-FFF2-40B4-BE49-F238E27FC236}">
                <a16:creationId xmlns:a16="http://schemas.microsoft.com/office/drawing/2014/main" id="{DE7502D0-C3DE-1F45-83B0-D7917DA0BA02}"/>
              </a:ext>
            </a:extLst>
          </p:cNvPr>
          <p:cNvGraphicFramePr>
            <a:graphicFrameLocks/>
          </p:cNvGraphicFramePr>
          <p:nvPr/>
        </p:nvGraphicFramePr>
        <p:xfrm>
          <a:off x="24892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1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5" name="Object 9">
            <a:extLst>
              <a:ext uri="{FF2B5EF4-FFF2-40B4-BE49-F238E27FC236}">
                <a16:creationId xmlns:a16="http://schemas.microsoft.com/office/drawing/2014/main" id="{F98C5015-8D30-2549-BF5F-6451DC474ACD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2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6" name="Object 10">
            <a:extLst>
              <a:ext uri="{FF2B5EF4-FFF2-40B4-BE49-F238E27FC236}">
                <a16:creationId xmlns:a16="http://schemas.microsoft.com/office/drawing/2014/main" id="{E196BC9C-EBE9-E848-A606-CFCE0FE4067A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3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7" name="Object 11">
            <a:extLst>
              <a:ext uri="{FF2B5EF4-FFF2-40B4-BE49-F238E27FC236}">
                <a16:creationId xmlns:a16="http://schemas.microsoft.com/office/drawing/2014/main" id="{68940D5A-04D7-4542-8C0A-CAD4E4687EA6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4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8" name="Object 12">
            <a:extLst>
              <a:ext uri="{FF2B5EF4-FFF2-40B4-BE49-F238E27FC236}">
                <a16:creationId xmlns:a16="http://schemas.microsoft.com/office/drawing/2014/main" id="{F949C6C3-9618-0747-A035-BD3A6FC08EE5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5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9" name="Object 13">
            <a:extLst>
              <a:ext uri="{FF2B5EF4-FFF2-40B4-BE49-F238E27FC236}">
                <a16:creationId xmlns:a16="http://schemas.microsoft.com/office/drawing/2014/main" id="{99D11A9F-EB99-0D4D-BA71-B1CDFAB694AB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6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0" name="Object 14">
            <a:extLst>
              <a:ext uri="{FF2B5EF4-FFF2-40B4-BE49-F238E27FC236}">
                <a16:creationId xmlns:a16="http://schemas.microsoft.com/office/drawing/2014/main" id="{18C67A57-9AD7-CD4E-B1FF-0DB5136F0150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7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C98D5939-EA53-B84C-9F2B-F30858E4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9F47067F-CC9B-9E4E-9D29-C77CB7E92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62457-B550-6646-8275-9DF4E92F3D1E}" type="slidenum">
              <a:rPr lang="en-US" altLang="de-DE"/>
              <a:pPr/>
              <a:t>50</a:t>
            </a:fld>
            <a:endParaRPr lang="en-US" altLang="de-DE" b="0"/>
          </a:p>
        </p:txBody>
      </p:sp>
      <p:sp>
        <p:nvSpPr>
          <p:cNvPr id="337922" name="Text Box 2">
            <a:extLst>
              <a:ext uri="{FF2B5EF4-FFF2-40B4-BE49-F238E27FC236}">
                <a16:creationId xmlns:a16="http://schemas.microsoft.com/office/drawing/2014/main" id="{335EE6C4-98E4-DA4C-9B31-CA30B1AE4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167F2253-A995-974B-B42D-EF9DFBBE7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7848600" cy="198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400" b="1">
                <a:latin typeface="Arial" panose="020B0604020202020204" pitchFamily="34" charset="0"/>
              </a:rPr>
              <a:t>Das Wesen der Universität zwischen</a:t>
            </a:r>
          </a:p>
          <a:p>
            <a:pPr algn="ctr"/>
            <a:r>
              <a:rPr lang="de-DE" altLang="de-DE" sz="3400" b="1">
                <a:latin typeface="Arial" panose="020B0604020202020204" pitchFamily="34" charset="0"/>
              </a:rPr>
              <a:t>Tradition und Innovation</a:t>
            </a:r>
            <a:endParaRPr lang="de-DE" altLang="de-DE" sz="3600"/>
          </a:p>
        </p:txBody>
      </p:sp>
      <p:sp>
        <p:nvSpPr>
          <p:cNvPr id="337924" name="Rectangle 4">
            <a:extLst>
              <a:ext uri="{FF2B5EF4-FFF2-40B4-BE49-F238E27FC236}">
                <a16:creationId xmlns:a16="http://schemas.microsoft.com/office/drawing/2014/main" id="{5F99330C-0653-374B-9D65-D8FFFCF99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848600" cy="944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Detlef Müller-Böling</a:t>
            </a:r>
          </a:p>
        </p:txBody>
      </p:sp>
      <p:graphicFrame>
        <p:nvGraphicFramePr>
          <p:cNvPr id="337925" name="Object 5">
            <a:extLst>
              <a:ext uri="{FF2B5EF4-FFF2-40B4-BE49-F238E27FC236}">
                <a16:creationId xmlns:a16="http://schemas.microsoft.com/office/drawing/2014/main" id="{6AD8EDC5-090F-7B4D-B9E4-6EA41B397A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495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28" name="Photo Editor Photo" r:id="rId3" imgW="2222500" imgH="901700" progId="MSPhotoEd.3">
                  <p:embed/>
                </p:oleObj>
              </mc:Choice>
              <mc:Fallback>
                <p:oleObj name="Photo Editor Photo" r:id="rId3" imgW="2222500" imgH="901700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495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FA2FE6F2-2F2F-574D-B2A7-D068504B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78E7EBBE-E179-F249-8E77-C97A7A985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C43A1-440A-E443-AE4B-1FDE7B925955}" type="slidenum">
              <a:rPr lang="en-US" altLang="de-DE"/>
              <a:pPr/>
              <a:t>51</a:t>
            </a:fld>
            <a:endParaRPr lang="en-US" altLang="de-DE" b="0"/>
          </a:p>
        </p:txBody>
      </p:sp>
      <p:sp>
        <p:nvSpPr>
          <p:cNvPr id="271362" name="Text Box 2">
            <a:extLst>
              <a:ext uri="{FF2B5EF4-FFF2-40B4-BE49-F238E27FC236}">
                <a16:creationId xmlns:a16="http://schemas.microsoft.com/office/drawing/2014/main" id="{4E03F147-7E67-834B-8ED7-D3D082EA4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532144E0-212A-E743-8616-A72E39B48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0"/>
            <a:ext cx="70104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Studierende </a:t>
            </a:r>
          </a:p>
        </p:txBody>
      </p:sp>
      <p:sp>
        <p:nvSpPr>
          <p:cNvPr id="271364" name="Rectangle 4">
            <a:extLst>
              <a:ext uri="{FF2B5EF4-FFF2-40B4-BE49-F238E27FC236}">
                <a16:creationId xmlns:a16="http://schemas.microsoft.com/office/drawing/2014/main" id="{1A6C2F6E-B5CF-8240-868D-F48577B73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362200"/>
            <a:ext cx="6837363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/>
              <a:t> </a:t>
            </a:r>
            <a:r>
              <a:rPr lang="de-DE" altLang="de-DE" sz="2800" b="1">
                <a:latin typeface="Arial" panose="020B0604020202020204" pitchFamily="34" charset="0"/>
              </a:rPr>
              <a:t>3/4 finden sich in den Typen wieder</a:t>
            </a:r>
            <a:r>
              <a:rPr lang="de-DE" altLang="de-DE" sz="3600">
                <a:latin typeface="Arial" panose="020B0604020202020204" pitchFamily="34" charset="0"/>
              </a:rPr>
              <a:t> </a:t>
            </a:r>
            <a:endParaRPr lang="de-DE" altLang="de-DE"/>
          </a:p>
        </p:txBody>
      </p:sp>
      <p:grpSp>
        <p:nvGrpSpPr>
          <p:cNvPr id="271366" name="Group 6">
            <a:extLst>
              <a:ext uri="{FF2B5EF4-FFF2-40B4-BE49-F238E27FC236}">
                <a16:creationId xmlns:a16="http://schemas.microsoft.com/office/drawing/2014/main" id="{E5A13CB3-72D5-FB42-91AA-EFD9513CF5B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996238" cy="990600"/>
            <a:chOff x="0" y="0"/>
            <a:chExt cx="5037" cy="624"/>
          </a:xfrm>
        </p:grpSpPr>
        <p:pic>
          <p:nvPicPr>
            <p:cNvPr id="271367" name="Picture 7">
              <a:extLst>
                <a:ext uri="{FF2B5EF4-FFF2-40B4-BE49-F238E27FC236}">
                  <a16:creationId xmlns:a16="http://schemas.microsoft.com/office/drawing/2014/main" id="{A7EF2025-EE3E-3946-B140-A3B572A4E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1368" name="Rectangle 8">
              <a:extLst>
                <a:ext uri="{FF2B5EF4-FFF2-40B4-BE49-F238E27FC236}">
                  <a16:creationId xmlns:a16="http://schemas.microsoft.com/office/drawing/2014/main" id="{A8D19F86-0F0A-544F-ABE7-8CDB6D6F4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112"/>
              <a:ext cx="3657" cy="43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b="1"/>
                <a:t>Akzeptanz</a:t>
              </a:r>
              <a:endParaRPr lang="de-DE" altLang="de-DE" sz="4800" b="1"/>
            </a:p>
          </p:txBody>
        </p:sp>
      </p:grpSp>
      <p:sp>
        <p:nvSpPr>
          <p:cNvPr id="271369" name="Rectangle 9">
            <a:extLst>
              <a:ext uri="{FF2B5EF4-FFF2-40B4-BE49-F238E27FC236}">
                <a16:creationId xmlns:a16="http://schemas.microsoft.com/office/drawing/2014/main" id="{94AC1F67-F960-3340-A57C-F5E9D060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276600"/>
            <a:ext cx="5399088" cy="53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/>
              <a:t> </a:t>
            </a:r>
            <a:r>
              <a:rPr lang="de-DE" altLang="de-DE" b="1">
                <a:latin typeface="Arial" panose="020B0604020202020204" pitchFamily="34" charset="0"/>
              </a:rPr>
              <a:t>37 % „Praktiker“</a:t>
            </a:r>
            <a:endParaRPr lang="de-DE" altLang="de-DE"/>
          </a:p>
        </p:txBody>
      </p:sp>
      <p:sp>
        <p:nvSpPr>
          <p:cNvPr id="271370" name="Rectangle 10">
            <a:extLst>
              <a:ext uri="{FF2B5EF4-FFF2-40B4-BE49-F238E27FC236}">
                <a16:creationId xmlns:a16="http://schemas.microsoft.com/office/drawing/2014/main" id="{04736345-3001-CA4D-B3B6-5BCC1D90B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5399088" cy="53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/>
              <a:t> </a:t>
            </a:r>
            <a:r>
              <a:rPr lang="de-DE" altLang="de-DE" b="1">
                <a:latin typeface="Arial" panose="020B0604020202020204" pitchFamily="34" charset="0"/>
              </a:rPr>
              <a:t>25 % „Zielstrebiger“</a:t>
            </a:r>
            <a:endParaRPr lang="de-DE" altLang="de-DE"/>
          </a:p>
        </p:txBody>
      </p:sp>
      <p:sp>
        <p:nvSpPr>
          <p:cNvPr id="271371" name="Rectangle 11">
            <a:extLst>
              <a:ext uri="{FF2B5EF4-FFF2-40B4-BE49-F238E27FC236}">
                <a16:creationId xmlns:a16="http://schemas.microsoft.com/office/drawing/2014/main" id="{E6762592-8405-F641-9AA8-274750D92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05400"/>
            <a:ext cx="5399088" cy="47942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/>
              <a:t> </a:t>
            </a:r>
            <a:r>
              <a:rPr lang="de-DE" altLang="de-DE" b="1">
                <a:latin typeface="Arial" panose="020B0604020202020204" pitchFamily="34" charset="0"/>
              </a:rPr>
              <a:t>11 % „Forscher“</a:t>
            </a:r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animBg="1" autoUpdateAnimBg="0"/>
      <p:bldP spid="271364" grpId="0" animBg="1" autoUpdateAnimBg="0"/>
      <p:bldP spid="271369" grpId="0" animBg="1" autoUpdateAnimBg="0"/>
      <p:bldP spid="271370" grpId="0" animBg="1" autoUpdateAnimBg="0"/>
      <p:bldP spid="271371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92BCBE95-A7EF-AB4C-A04B-920C136D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8E225E82-6621-9745-A9C1-1CDD4ABFD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61779-5EBA-284B-A00D-A9B4AA78FDE5}" type="slidenum">
              <a:rPr lang="en-US" altLang="de-DE"/>
              <a:pPr/>
              <a:t>52</a:t>
            </a:fld>
            <a:endParaRPr lang="en-US" altLang="de-DE" b="0"/>
          </a:p>
        </p:txBody>
      </p:sp>
      <p:sp>
        <p:nvSpPr>
          <p:cNvPr id="294914" name="Text Box 1026">
            <a:extLst>
              <a:ext uri="{FF2B5EF4-FFF2-40B4-BE49-F238E27FC236}">
                <a16:creationId xmlns:a16="http://schemas.microsoft.com/office/drawing/2014/main" id="{4AC46DA5-8B3E-0A40-8DBD-F34740D53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294915" name="Rectangle 1027">
            <a:extLst>
              <a:ext uri="{FF2B5EF4-FFF2-40B4-BE49-F238E27FC236}">
                <a16:creationId xmlns:a16="http://schemas.microsoft.com/office/drawing/2014/main" id="{FCF19DEF-E8FD-5D4D-BBA3-24DCF9385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Drittmittelgeber</a:t>
            </a:r>
            <a:br>
              <a:rPr lang="de-DE" altLang="de-DE" sz="2800" b="1"/>
            </a:br>
            <a:r>
              <a:rPr lang="de-DE" altLang="de-DE" sz="2800" b="1"/>
              <a:t>in Amerikanistik/Anglistik</a:t>
            </a:r>
            <a:endParaRPr lang="de-DE" altLang="de-DE"/>
          </a:p>
        </p:txBody>
      </p:sp>
      <p:graphicFrame>
        <p:nvGraphicFramePr>
          <p:cNvPr id="294916" name="Object 1028">
            <a:hlinkClick r:id="rId3"/>
            <a:extLst>
              <a:ext uri="{FF2B5EF4-FFF2-40B4-BE49-F238E27FC236}">
                <a16:creationId xmlns:a16="http://schemas.microsoft.com/office/drawing/2014/main" id="{FCF55C78-8F05-0A4B-8471-089D1130FA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2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4921" name="Picture 1033">
            <a:extLst>
              <a:ext uri="{FF2B5EF4-FFF2-40B4-BE49-F238E27FC236}">
                <a16:creationId xmlns:a16="http://schemas.microsoft.com/office/drawing/2014/main" id="{C8E7784A-BF5F-8641-ABAB-0C71D9D1D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63638"/>
            <a:ext cx="6781800" cy="56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BF6EB0B2-FB61-A747-A953-830484AC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852489F4-0435-B94B-8AD0-0163C5492D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E27597-0B70-DA4A-9CC6-F5A7A6631207}" type="slidenum">
              <a:rPr lang="en-US" altLang="de-DE"/>
              <a:pPr/>
              <a:t>53</a:t>
            </a:fld>
            <a:endParaRPr lang="en-US" altLang="de-DE" b="0"/>
          </a:p>
        </p:txBody>
      </p:sp>
      <p:sp>
        <p:nvSpPr>
          <p:cNvPr id="293890" name="Text Box 2">
            <a:extLst>
              <a:ext uri="{FF2B5EF4-FFF2-40B4-BE49-F238E27FC236}">
                <a16:creationId xmlns:a16="http://schemas.microsoft.com/office/drawing/2014/main" id="{B0362B17-F0E1-344D-9344-A77D53CFB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7E7EDDB1-50BC-134E-922C-47E09BEF2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Unis in Amerikanistik/Anglistik</a:t>
            </a:r>
            <a:endParaRPr lang="de-DE" altLang="de-DE"/>
          </a:p>
        </p:txBody>
      </p:sp>
      <p:graphicFrame>
        <p:nvGraphicFramePr>
          <p:cNvPr id="293892" name="Object 4">
            <a:hlinkClick r:id="rId3"/>
            <a:extLst>
              <a:ext uri="{FF2B5EF4-FFF2-40B4-BE49-F238E27FC236}">
                <a16:creationId xmlns:a16="http://schemas.microsoft.com/office/drawing/2014/main" id="{739C2E60-87D0-4941-B474-A37E5D6D5C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76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3898" name="Picture 10">
            <a:extLst>
              <a:ext uri="{FF2B5EF4-FFF2-40B4-BE49-F238E27FC236}">
                <a16:creationId xmlns:a16="http://schemas.microsoft.com/office/drawing/2014/main" id="{F29D8A94-719E-E848-9F03-ECEFC2FB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04DE0F42-2765-6042-8FAA-8AE95315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7A629F6D-67B1-E540-A057-E55CA0FFD7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E98986-2477-3A47-806F-BEC9FD39B414}" type="slidenum">
              <a:rPr lang="en-US" altLang="de-DE"/>
              <a:pPr/>
              <a:t>54</a:t>
            </a:fld>
            <a:endParaRPr lang="en-US" altLang="de-DE" b="0"/>
          </a:p>
        </p:txBody>
      </p:sp>
      <p:sp>
        <p:nvSpPr>
          <p:cNvPr id="296962" name="Text Box 2">
            <a:extLst>
              <a:ext uri="{FF2B5EF4-FFF2-40B4-BE49-F238E27FC236}">
                <a16:creationId xmlns:a16="http://schemas.microsoft.com/office/drawing/2014/main" id="{CD2A33C1-DDAE-9341-8677-82C6224DF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065B437B-DF58-244E-BCD0-5BD982791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DFG-Anteil bei Drittmitteln</a:t>
            </a:r>
            <a:endParaRPr lang="de-DE" altLang="de-DE"/>
          </a:p>
        </p:txBody>
      </p:sp>
      <p:graphicFrame>
        <p:nvGraphicFramePr>
          <p:cNvPr id="296964" name="Object 4">
            <a:hlinkClick r:id="rId3"/>
            <a:extLst>
              <a:ext uri="{FF2B5EF4-FFF2-40B4-BE49-F238E27FC236}">
                <a16:creationId xmlns:a16="http://schemas.microsoft.com/office/drawing/2014/main" id="{14D83C56-FD0D-4D4D-8EB5-813A3FA310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00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68" name="Picture 8">
            <a:extLst>
              <a:ext uri="{FF2B5EF4-FFF2-40B4-BE49-F238E27FC236}">
                <a16:creationId xmlns:a16="http://schemas.microsoft.com/office/drawing/2014/main" id="{67D43EBB-84B7-ED4D-8CBF-4C0381B5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8153400" cy="56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6" name="AutoShape 6">
            <a:extLst>
              <a:ext uri="{FF2B5EF4-FFF2-40B4-BE49-F238E27FC236}">
                <a16:creationId xmlns:a16="http://schemas.microsoft.com/office/drawing/2014/main" id="{D2E855A1-E95F-6644-8811-C00DB3D27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667000"/>
            <a:ext cx="1143000" cy="228600"/>
          </a:xfrm>
          <a:prstGeom prst="homePlate">
            <a:avLst>
              <a:gd name="adj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630E7A0E-7A6D-6448-BA4E-24C1B39C5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85287EEF-F07A-3F4A-B549-D10FF0A85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8F9B0-1CAE-7D41-9745-F00F85DAC060}" type="slidenum">
              <a:rPr lang="en-US" altLang="de-DE"/>
              <a:pPr/>
              <a:t>55</a:t>
            </a:fld>
            <a:endParaRPr lang="en-US" altLang="de-DE" b="0"/>
          </a:p>
        </p:txBody>
      </p:sp>
      <p:sp>
        <p:nvSpPr>
          <p:cNvPr id="295938" name="Text Box 2">
            <a:extLst>
              <a:ext uri="{FF2B5EF4-FFF2-40B4-BE49-F238E27FC236}">
                <a16:creationId xmlns:a16="http://schemas.microsoft.com/office/drawing/2014/main" id="{BB2AB825-D8A6-2B41-95D2-4B4D515B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642AAAE9-981E-0A45-930F-75FB6B589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Unis in Amerikanistik/Anglistik</a:t>
            </a:r>
            <a:endParaRPr lang="de-DE" altLang="de-DE"/>
          </a:p>
        </p:txBody>
      </p:sp>
      <p:graphicFrame>
        <p:nvGraphicFramePr>
          <p:cNvPr id="295940" name="Object 4">
            <a:hlinkClick r:id="rId3"/>
            <a:extLst>
              <a:ext uri="{FF2B5EF4-FFF2-40B4-BE49-F238E27FC236}">
                <a16:creationId xmlns:a16="http://schemas.microsoft.com/office/drawing/2014/main" id="{E2850220-A0DF-2E4B-A669-B296285432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24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5945" name="Picture 9">
            <a:extLst>
              <a:ext uri="{FF2B5EF4-FFF2-40B4-BE49-F238E27FC236}">
                <a16:creationId xmlns:a16="http://schemas.microsoft.com/office/drawing/2014/main" id="{A8A0D62E-711C-AA43-A919-755DBC48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8382000" cy="569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5946" name="AutoShape 10">
            <a:extLst>
              <a:ext uri="{FF2B5EF4-FFF2-40B4-BE49-F238E27FC236}">
                <a16:creationId xmlns:a16="http://schemas.microsoft.com/office/drawing/2014/main" id="{68452543-38FF-7B4D-A129-6AAB0ED51D20}"/>
              </a:ext>
            </a:extLst>
          </p:cNvPr>
          <p:cNvSpPr>
            <a:spLocks noChangeArrowheads="1"/>
          </p:cNvSpPr>
          <p:nvPr/>
        </p:nvSpPr>
        <p:spPr bwMode="auto">
          <a:xfrm rot="-21597951">
            <a:off x="228600" y="3733800"/>
            <a:ext cx="1143000" cy="228600"/>
          </a:xfrm>
          <a:prstGeom prst="homePlate">
            <a:avLst>
              <a:gd name="adj" fmla="val 132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5345F43A-0DFE-7B42-977D-81A9FC2B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FB8FD156-D48C-CA4A-A245-78E394378C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62CBB9-763C-D047-8AF8-45388AA30D96}" type="slidenum">
              <a:rPr lang="en-US" altLang="de-DE"/>
              <a:pPr/>
              <a:t>56</a:t>
            </a:fld>
            <a:endParaRPr lang="en-US" altLang="de-DE" b="0"/>
          </a:p>
        </p:txBody>
      </p:sp>
      <p:sp>
        <p:nvSpPr>
          <p:cNvPr id="338946" name="Text Box 2">
            <a:extLst>
              <a:ext uri="{FF2B5EF4-FFF2-40B4-BE49-F238E27FC236}">
                <a16:creationId xmlns:a16="http://schemas.microsoft.com/office/drawing/2014/main" id="{F6107619-668E-0448-A5EA-41AC5161C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77A03DD1-BE1F-D448-97B9-3FE67F2E2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Unis in Amerikanistik/Anglistik</a:t>
            </a:r>
            <a:endParaRPr lang="de-DE" altLang="de-DE"/>
          </a:p>
        </p:txBody>
      </p:sp>
      <p:graphicFrame>
        <p:nvGraphicFramePr>
          <p:cNvPr id="338948" name="Object 4">
            <a:hlinkClick r:id="rId3"/>
            <a:extLst>
              <a:ext uri="{FF2B5EF4-FFF2-40B4-BE49-F238E27FC236}">
                <a16:creationId xmlns:a16="http://schemas.microsoft.com/office/drawing/2014/main" id="{127FF7D7-6585-5442-B986-2D5EB40F8A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48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950" name="Picture 6">
            <a:extLst>
              <a:ext uri="{FF2B5EF4-FFF2-40B4-BE49-F238E27FC236}">
                <a16:creationId xmlns:a16="http://schemas.microsoft.com/office/drawing/2014/main" id="{D7DEB5F0-7AF8-1D43-8EC8-84FD190E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8153400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949" name="AutoShape 5">
            <a:extLst>
              <a:ext uri="{FF2B5EF4-FFF2-40B4-BE49-F238E27FC236}">
                <a16:creationId xmlns:a16="http://schemas.microsoft.com/office/drawing/2014/main" id="{EF421040-F8B5-AA49-9ED7-A3659F6C57CC}"/>
              </a:ext>
            </a:extLst>
          </p:cNvPr>
          <p:cNvSpPr>
            <a:spLocks noChangeArrowheads="1"/>
          </p:cNvSpPr>
          <p:nvPr/>
        </p:nvSpPr>
        <p:spPr bwMode="auto">
          <a:xfrm rot="-21613696">
            <a:off x="381000" y="2362200"/>
            <a:ext cx="1143000" cy="228600"/>
          </a:xfrm>
          <a:prstGeom prst="homePlate">
            <a:avLst>
              <a:gd name="adj" fmla="val 132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F7099C6C-9FCA-1E4F-9221-8CB62F2D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721524C0-78D3-BE49-9DF6-BA4B913FE2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96CE8C-3F9F-E940-B2ED-66C138878E16}" type="slidenum">
              <a:rPr lang="en-US" altLang="de-DE"/>
              <a:pPr/>
              <a:t>57</a:t>
            </a:fld>
            <a:endParaRPr lang="en-US" altLang="de-DE" b="0"/>
          </a:p>
        </p:txBody>
      </p:sp>
      <p:sp>
        <p:nvSpPr>
          <p:cNvPr id="339970" name="Text Box 2">
            <a:extLst>
              <a:ext uri="{FF2B5EF4-FFF2-40B4-BE49-F238E27FC236}">
                <a16:creationId xmlns:a16="http://schemas.microsoft.com/office/drawing/2014/main" id="{10485C45-4CDF-364B-BB41-4E75BDDD6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A673EDBE-F842-9A47-A51B-2B58F955E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Unis in Amerikanistik/Anglistik</a:t>
            </a:r>
            <a:endParaRPr lang="de-DE" altLang="de-DE"/>
          </a:p>
        </p:txBody>
      </p:sp>
      <p:graphicFrame>
        <p:nvGraphicFramePr>
          <p:cNvPr id="339972" name="Object 4">
            <a:hlinkClick r:id="rId3"/>
            <a:extLst>
              <a:ext uri="{FF2B5EF4-FFF2-40B4-BE49-F238E27FC236}">
                <a16:creationId xmlns:a16="http://schemas.microsoft.com/office/drawing/2014/main" id="{DC74E6EA-E098-F24F-9466-BC7A1420C9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5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9974" name="Picture 6">
            <a:extLst>
              <a:ext uri="{FF2B5EF4-FFF2-40B4-BE49-F238E27FC236}">
                <a16:creationId xmlns:a16="http://schemas.microsoft.com/office/drawing/2014/main" id="{AFCD5090-4E95-3146-98AD-E4C1628A9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8305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3" name="AutoShape 5">
            <a:extLst>
              <a:ext uri="{FF2B5EF4-FFF2-40B4-BE49-F238E27FC236}">
                <a16:creationId xmlns:a16="http://schemas.microsoft.com/office/drawing/2014/main" id="{968E3A17-D04B-EE44-AF2C-2F4BA2ABFC9E}"/>
              </a:ext>
            </a:extLst>
          </p:cNvPr>
          <p:cNvSpPr>
            <a:spLocks noChangeArrowheads="1"/>
          </p:cNvSpPr>
          <p:nvPr/>
        </p:nvSpPr>
        <p:spPr bwMode="auto">
          <a:xfrm rot="-21597951">
            <a:off x="228600" y="1752600"/>
            <a:ext cx="1143000" cy="228600"/>
          </a:xfrm>
          <a:prstGeom prst="homePlate">
            <a:avLst>
              <a:gd name="adj" fmla="val 132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28F8A703-C8FB-724F-9CB8-187F4020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0D699A7-EA7A-DC44-A1F1-04A2B424E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35734-A0FF-4C4D-8887-1337E5ADF7FF}" type="slidenum">
              <a:rPr lang="en-US" altLang="de-DE"/>
              <a:pPr/>
              <a:t>58</a:t>
            </a:fld>
            <a:endParaRPr lang="en-US" altLang="de-DE" b="0"/>
          </a:p>
        </p:txBody>
      </p:sp>
      <p:sp>
        <p:nvSpPr>
          <p:cNvPr id="340994" name="Text Box 2">
            <a:extLst>
              <a:ext uri="{FF2B5EF4-FFF2-40B4-BE49-F238E27FC236}">
                <a16:creationId xmlns:a16="http://schemas.microsoft.com/office/drawing/2014/main" id="{D42250F4-1D3E-E042-83C0-5C66FBA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56277408-2E78-8847-AFC9-D89577381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Unis in Amerikanistik/Anglistik</a:t>
            </a:r>
            <a:endParaRPr lang="de-DE" altLang="de-DE"/>
          </a:p>
        </p:txBody>
      </p:sp>
      <p:graphicFrame>
        <p:nvGraphicFramePr>
          <p:cNvPr id="340996" name="Object 4">
            <a:hlinkClick r:id="rId3"/>
            <a:extLst>
              <a:ext uri="{FF2B5EF4-FFF2-40B4-BE49-F238E27FC236}">
                <a16:creationId xmlns:a16="http://schemas.microsoft.com/office/drawing/2014/main" id="{7618579D-FB74-CC42-B294-774BF03DB7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99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0998" name="Picture 6">
            <a:extLst>
              <a:ext uri="{FF2B5EF4-FFF2-40B4-BE49-F238E27FC236}">
                <a16:creationId xmlns:a16="http://schemas.microsoft.com/office/drawing/2014/main" id="{3763D8B4-0BFE-5446-91A1-854C8BB2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92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0997" name="AutoShape 5">
            <a:extLst>
              <a:ext uri="{FF2B5EF4-FFF2-40B4-BE49-F238E27FC236}">
                <a16:creationId xmlns:a16="http://schemas.microsoft.com/office/drawing/2014/main" id="{750373D4-EEB1-EB44-97E5-8DEE4DED7A24}"/>
              </a:ext>
            </a:extLst>
          </p:cNvPr>
          <p:cNvSpPr>
            <a:spLocks noChangeArrowheads="1"/>
          </p:cNvSpPr>
          <p:nvPr/>
        </p:nvSpPr>
        <p:spPr bwMode="auto">
          <a:xfrm rot="-12004956">
            <a:off x="6096000" y="4572000"/>
            <a:ext cx="1143000" cy="228600"/>
          </a:xfrm>
          <a:prstGeom prst="homePlate">
            <a:avLst>
              <a:gd name="adj" fmla="val 132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520B35B8-6DD6-BB4A-8DD4-0AC2CE495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486E59E0-68B6-5B4A-995C-88B6222C24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7FD404-66E2-E442-9604-8D53D6F30CF7}" type="slidenum">
              <a:rPr lang="en-US" altLang="de-DE"/>
              <a:pPr/>
              <a:t>59</a:t>
            </a:fld>
            <a:endParaRPr lang="en-US" altLang="de-DE" b="0"/>
          </a:p>
        </p:txBody>
      </p:sp>
      <p:sp>
        <p:nvSpPr>
          <p:cNvPr id="156675" name="Text Box 3">
            <a:extLst>
              <a:ext uri="{FF2B5EF4-FFF2-40B4-BE49-F238E27FC236}">
                <a16:creationId xmlns:a16="http://schemas.microsoft.com/office/drawing/2014/main" id="{49F6AA57-1D3A-2F45-8599-837A8CDE3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56678" name="Rectangle 6">
            <a:extLst>
              <a:ext uri="{FF2B5EF4-FFF2-40B4-BE49-F238E27FC236}">
                <a16:creationId xmlns:a16="http://schemas.microsoft.com/office/drawing/2014/main" id="{EF1ACC3C-35A1-F64F-9093-48743B5E9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 b="1"/>
              <a:t>bisher</a:t>
            </a:r>
            <a:endParaRPr lang="de-DE" altLang="de-DE"/>
          </a:p>
        </p:txBody>
      </p:sp>
      <p:sp>
        <p:nvSpPr>
          <p:cNvPr id="156679" name="Rectangle 7">
            <a:extLst>
              <a:ext uri="{FF2B5EF4-FFF2-40B4-BE49-F238E27FC236}">
                <a16:creationId xmlns:a16="http://schemas.microsoft.com/office/drawing/2014/main" id="{7AEB13E9-9756-3749-B643-3FD1153B4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1593850"/>
            <a:ext cx="78486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100 Universitäten, 141 FHs  </a:t>
            </a:r>
          </a:p>
        </p:txBody>
      </p:sp>
      <p:sp>
        <p:nvSpPr>
          <p:cNvPr id="156680" name="Rectangle 8">
            <a:extLst>
              <a:ext uri="{FF2B5EF4-FFF2-40B4-BE49-F238E27FC236}">
                <a16:creationId xmlns:a16="http://schemas.microsoft.com/office/drawing/2014/main" id="{2B32AD03-5950-0D45-BBB3-BF14DFA77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0" y="4754563"/>
            <a:ext cx="4473575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25 Studienbereiche</a:t>
            </a:r>
          </a:p>
        </p:txBody>
      </p:sp>
      <p:sp>
        <p:nvSpPr>
          <p:cNvPr id="156681" name="Rectangle 9">
            <a:extLst>
              <a:ext uri="{FF2B5EF4-FFF2-40B4-BE49-F238E27FC236}">
                <a16:creationId xmlns:a16="http://schemas.microsoft.com/office/drawing/2014/main" id="{1ADEFD53-8E26-7748-AE7A-7465C35B2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2590800"/>
            <a:ext cx="70104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2.051 FB, 2.286 Studiengänge</a:t>
            </a:r>
          </a:p>
        </p:txBody>
      </p:sp>
      <p:sp>
        <p:nvSpPr>
          <p:cNvPr id="156682" name="Rectangle 10">
            <a:extLst>
              <a:ext uri="{FF2B5EF4-FFF2-40B4-BE49-F238E27FC236}">
                <a16:creationId xmlns:a16="http://schemas.microsoft.com/office/drawing/2014/main" id="{354D08E2-4AA0-3544-A955-AEB92A071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652838"/>
            <a:ext cx="70104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über 100.000 Studis, 10.800 Profs </a:t>
            </a:r>
          </a:p>
        </p:txBody>
      </p:sp>
      <p:pic>
        <p:nvPicPr>
          <p:cNvPr id="156685" name="Picture 13">
            <a:extLst>
              <a:ext uri="{FF2B5EF4-FFF2-40B4-BE49-F238E27FC236}">
                <a16:creationId xmlns:a16="http://schemas.microsoft.com/office/drawing/2014/main" id="{0274C0AF-D560-CB43-87BF-2AC34EC43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15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156686" name="Oval 14">
            <a:extLst>
              <a:ext uri="{FF2B5EF4-FFF2-40B4-BE49-F238E27FC236}">
                <a16:creationId xmlns:a16="http://schemas.microsoft.com/office/drawing/2014/main" id="{6E21E22D-5550-664A-8134-E6A8C0603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162800" cy="4876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alles frei zugänglich unter:</a:t>
            </a:r>
          </a:p>
          <a:p>
            <a:pPr algn="ctr"/>
            <a:endParaRPr lang="de-DE" altLang="de-DE" sz="3600" b="1">
              <a:latin typeface="Arial" panose="020B0604020202020204" pitchFamily="34" charset="0"/>
            </a:endParaRPr>
          </a:p>
          <a:p>
            <a:pPr algn="ctr"/>
            <a:r>
              <a:rPr lang="de-DE" altLang="de-DE" sz="3600" b="1">
                <a:latin typeface="Arial" panose="020B0604020202020204" pitchFamily="34" charset="0"/>
                <a:hlinkClick r:id="rId3"/>
              </a:rPr>
              <a:t>www.dashochschulranking.de</a:t>
            </a:r>
            <a:endParaRPr lang="de-DE" altLang="de-DE" sz="3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 animBg="1" autoUpdateAnimBg="0"/>
      <p:bldP spid="156680" grpId="0" animBg="1" autoUpdateAnimBg="0"/>
      <p:bldP spid="156681" grpId="0" animBg="1" autoUpdateAnimBg="0"/>
      <p:bldP spid="156682" grpId="0" animBg="1" autoUpdateAnimBg="0"/>
      <p:bldP spid="15668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2007F0AE-0C12-054E-A165-058BF1F1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FFA55BAE-8D43-D24F-B4E4-59762A64E1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A7AFD-6640-B24A-A760-AE85ED0FB734}" type="slidenum">
              <a:rPr lang="en-US" altLang="de-DE"/>
              <a:pPr/>
              <a:t>6</a:t>
            </a:fld>
            <a:endParaRPr lang="en-US" altLang="de-DE" b="0"/>
          </a:p>
        </p:txBody>
      </p:sp>
      <p:sp>
        <p:nvSpPr>
          <p:cNvPr id="305154" name="Text Box 2">
            <a:extLst>
              <a:ext uri="{FF2B5EF4-FFF2-40B4-BE49-F238E27FC236}">
                <a16:creationId xmlns:a16="http://schemas.microsoft.com/office/drawing/2014/main" id="{408682B9-B981-F64A-9254-403A17F1E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2F978C17-E0CE-8148-B4C1-5E07594B0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 b="1"/>
              <a:t>autonom</a:t>
            </a:r>
            <a:endParaRPr lang="de-DE" altLang="de-DE"/>
          </a:p>
        </p:txBody>
      </p:sp>
      <p:graphicFrame>
        <p:nvGraphicFramePr>
          <p:cNvPr id="305156" name="Object 4">
            <a:extLst>
              <a:ext uri="{FF2B5EF4-FFF2-40B4-BE49-F238E27FC236}">
                <a16:creationId xmlns:a16="http://schemas.microsoft.com/office/drawing/2014/main" id="{D5760AF8-C6E5-5A47-A135-DCB433014727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7" name="Rectangle 5">
            <a:extLst>
              <a:ext uri="{FF2B5EF4-FFF2-40B4-BE49-F238E27FC236}">
                <a16:creationId xmlns:a16="http://schemas.microsoft.com/office/drawing/2014/main" id="{8899A5EF-D909-704E-8D4D-395873FC2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01900"/>
            <a:ext cx="5399088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Gelehrtenrepublik</a:t>
            </a:r>
          </a:p>
        </p:txBody>
      </p:sp>
      <p:sp>
        <p:nvSpPr>
          <p:cNvPr id="305158" name="Rectangle 6">
            <a:extLst>
              <a:ext uri="{FF2B5EF4-FFF2-40B4-BE49-F238E27FC236}">
                <a16:creationId xmlns:a16="http://schemas.microsoft.com/office/drawing/2014/main" id="{25A63896-A946-8C46-B35E-6BD9666C4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0"/>
            <a:ext cx="5399088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Entstaatlichung</a:t>
            </a:r>
          </a:p>
        </p:txBody>
      </p:sp>
      <p:sp>
        <p:nvSpPr>
          <p:cNvPr id="305159" name="Rectangle 7">
            <a:extLst>
              <a:ext uri="{FF2B5EF4-FFF2-40B4-BE49-F238E27FC236}">
                <a16:creationId xmlns:a16="http://schemas.microsoft.com/office/drawing/2014/main" id="{B7AA2CC6-77A7-D640-B374-E57AC6C4B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19688"/>
            <a:ext cx="5399088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ausgewogenes</a:t>
            </a:r>
            <a:r>
              <a:rPr lang="de-DE" altLang="de-DE" sz="2400" b="1">
                <a:latin typeface="Arial" panose="020B0604020202020204" pitchFamily="34" charset="0"/>
              </a:rPr>
              <a:t> </a:t>
            </a:r>
            <a:r>
              <a:rPr lang="de-DE" altLang="de-DE" sz="2800" b="1">
                <a:latin typeface="Arial" panose="020B0604020202020204" pitchFamily="34" charset="0"/>
              </a:rPr>
              <a:t>Verhältnis</a:t>
            </a:r>
            <a:endParaRPr lang="de-DE" altLang="de-DE" sz="3000" b="1">
              <a:latin typeface="Arial" panose="020B0604020202020204" pitchFamily="34" charset="0"/>
            </a:endParaRPr>
          </a:p>
          <a:p>
            <a:r>
              <a:rPr lang="de-DE" altLang="de-DE" sz="2000" b="1">
                <a:latin typeface="Arial" panose="020B0604020202020204" pitchFamily="34" charset="0"/>
              </a:rPr>
              <a:t>Staat-Hochschule, Gesellschaft-Hochschule</a:t>
            </a:r>
            <a:endParaRPr lang="de-DE" altLang="de-DE" sz="1600" b="1">
              <a:latin typeface="Arial" panose="020B0604020202020204" pitchFamily="34" charset="0"/>
            </a:endParaRPr>
          </a:p>
        </p:txBody>
      </p:sp>
      <p:sp>
        <p:nvSpPr>
          <p:cNvPr id="305160" name="Oval 8">
            <a:extLst>
              <a:ext uri="{FF2B5EF4-FFF2-40B4-BE49-F238E27FC236}">
                <a16:creationId xmlns:a16="http://schemas.microsoft.com/office/drawing/2014/main" id="{100FCC82-EF91-0044-BD04-8EE20DEE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Tradition</a:t>
            </a:r>
            <a:endParaRPr lang="de-DE" altLang="de-DE" sz="2400"/>
          </a:p>
        </p:txBody>
      </p:sp>
      <p:sp>
        <p:nvSpPr>
          <p:cNvPr id="305161" name="Oval 9">
            <a:extLst>
              <a:ext uri="{FF2B5EF4-FFF2-40B4-BE49-F238E27FC236}">
                <a16:creationId xmlns:a16="http://schemas.microsoft.com/office/drawing/2014/main" id="{FA1DD615-00A2-AB45-8125-A767CD3D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Innovation</a:t>
            </a:r>
            <a:endParaRPr lang="de-DE" altLang="de-DE" sz="2400"/>
          </a:p>
        </p:txBody>
      </p:sp>
      <p:sp>
        <p:nvSpPr>
          <p:cNvPr id="305162" name="Oval 10">
            <a:extLst>
              <a:ext uri="{FF2B5EF4-FFF2-40B4-BE49-F238E27FC236}">
                <a16:creationId xmlns:a16="http://schemas.microsoft.com/office/drawing/2014/main" id="{EBFABA88-03C9-0D43-950F-3BB7EAE16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05400"/>
            <a:ext cx="2286000" cy="8382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Lösung</a:t>
            </a:r>
            <a:endParaRPr lang="de-DE" altLang="de-DE" sz="240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7" grpId="0" animBg="1" autoUpdateAnimBg="0"/>
      <p:bldP spid="305158" grpId="0" animBg="1" autoUpdateAnimBg="0"/>
      <p:bldP spid="305159" grpId="0" animBg="1" autoUpdateAnimBg="0"/>
      <p:bldP spid="305160" grpId="0" animBg="1" autoUpdateAnimBg="0"/>
      <p:bldP spid="305161" grpId="0" animBg="1" autoUpdateAnimBg="0"/>
      <p:bldP spid="30516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2D469304-E146-EB4D-BD51-61C01A5D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AD6117D3-DBE0-9441-BACD-F1BAD82FB2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AC01-1B68-DF44-AB0A-3D68EAE2AEE7}" type="slidenum">
              <a:rPr lang="en-US" altLang="de-DE"/>
              <a:pPr/>
              <a:t>7</a:t>
            </a:fld>
            <a:endParaRPr lang="en-US" altLang="de-DE" b="0"/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E4D32C86-F0CF-2D4E-8122-7053719EF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536A2E85-D0F5-2745-AFCB-9639DF0D8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 b="1"/>
              <a:t>autonom</a:t>
            </a:r>
            <a:endParaRPr lang="de-DE" altLang="de-DE"/>
          </a:p>
        </p:txBody>
      </p:sp>
      <p:graphicFrame>
        <p:nvGraphicFramePr>
          <p:cNvPr id="134151" name="Object 7">
            <a:extLst>
              <a:ext uri="{FF2B5EF4-FFF2-40B4-BE49-F238E27FC236}">
                <a16:creationId xmlns:a16="http://schemas.microsoft.com/office/drawing/2014/main" id="{31194288-510E-ED4D-BC69-AA151E637A1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0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2" name="Rectangle 8">
            <a:extLst>
              <a:ext uri="{FF2B5EF4-FFF2-40B4-BE49-F238E27FC236}">
                <a16:creationId xmlns:a16="http://schemas.microsoft.com/office/drawing/2014/main" id="{4EB06A18-012F-5348-B6F9-6A7668F3A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71600"/>
            <a:ext cx="12319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Staat</a:t>
            </a:r>
          </a:p>
        </p:txBody>
      </p:sp>
      <p:sp>
        <p:nvSpPr>
          <p:cNvPr id="134153" name="Rectangle 9">
            <a:extLst>
              <a:ext uri="{FF2B5EF4-FFF2-40B4-BE49-F238E27FC236}">
                <a16:creationId xmlns:a16="http://schemas.microsoft.com/office/drawing/2014/main" id="{E70C2A2E-FEFA-B74A-B6DB-A93523277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514600"/>
            <a:ext cx="2590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Korporation</a:t>
            </a:r>
          </a:p>
        </p:txBody>
      </p:sp>
      <p:sp>
        <p:nvSpPr>
          <p:cNvPr id="134154" name="Rectangle 10">
            <a:extLst>
              <a:ext uri="{FF2B5EF4-FFF2-40B4-BE49-F238E27FC236}">
                <a16:creationId xmlns:a16="http://schemas.microsoft.com/office/drawing/2014/main" id="{984730A2-F41D-F04B-BCDA-ECEA66E95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657600"/>
            <a:ext cx="4292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Einzelwissenschaftler</a:t>
            </a:r>
          </a:p>
        </p:txBody>
      </p:sp>
      <p:sp>
        <p:nvSpPr>
          <p:cNvPr id="134155" name="Rectangle 11">
            <a:extLst>
              <a:ext uri="{FF2B5EF4-FFF2-40B4-BE49-F238E27FC236}">
                <a16:creationId xmlns:a16="http://schemas.microsoft.com/office/drawing/2014/main" id="{7BAC59E8-1CE0-B64D-98AA-A02336EA9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24400"/>
            <a:ext cx="5470525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korporative vs. individuelle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Autonomie</a:t>
            </a:r>
          </a:p>
        </p:txBody>
      </p:sp>
      <p:sp>
        <p:nvSpPr>
          <p:cNvPr id="134156" name="AutoShape 12">
            <a:extLst>
              <a:ext uri="{FF2B5EF4-FFF2-40B4-BE49-F238E27FC236}">
                <a16:creationId xmlns:a16="http://schemas.microsoft.com/office/drawing/2014/main" id="{366B140A-BD65-1D44-A771-7507A69DB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63700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7" name="AutoShape 13">
            <a:extLst>
              <a:ext uri="{FF2B5EF4-FFF2-40B4-BE49-F238E27FC236}">
                <a16:creationId xmlns:a16="http://schemas.microsoft.com/office/drawing/2014/main" id="{96E78E17-7961-DC41-AB45-E9E26ECB9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005138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8" name="AutoShape 14">
            <a:extLst>
              <a:ext uri="{FF2B5EF4-FFF2-40B4-BE49-F238E27FC236}">
                <a16:creationId xmlns:a16="http://schemas.microsoft.com/office/drawing/2014/main" id="{2D9148F7-613D-364B-AEDF-EA63C3C95C3A}"/>
              </a:ext>
            </a:extLst>
          </p:cNvPr>
          <p:cNvSpPr>
            <a:spLocks noChangeArrowheads="1"/>
          </p:cNvSpPr>
          <p:nvPr/>
        </p:nvSpPr>
        <p:spPr bwMode="auto">
          <a:xfrm rot="-10576154">
            <a:off x="2159000" y="1477963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9" name="AutoShape 15">
            <a:extLst>
              <a:ext uri="{FF2B5EF4-FFF2-40B4-BE49-F238E27FC236}">
                <a16:creationId xmlns:a16="http://schemas.microsoft.com/office/drawing/2014/main" id="{91862D59-F7A6-DD4D-835B-BA3454170006}"/>
              </a:ext>
            </a:extLst>
          </p:cNvPr>
          <p:cNvSpPr>
            <a:spLocks noChangeArrowheads="1"/>
          </p:cNvSpPr>
          <p:nvPr/>
        </p:nvSpPr>
        <p:spPr bwMode="auto">
          <a:xfrm rot="-10758881">
            <a:off x="1155700" y="2847975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nimBg="1" autoUpdateAnimBg="0"/>
      <p:bldP spid="134153" grpId="0" animBg="1" autoUpdateAnimBg="0"/>
      <p:bldP spid="134154" grpId="0" animBg="1" autoUpdateAnimBg="0"/>
      <p:bldP spid="13415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918961E4-E047-BA4F-8BD9-18657AA9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E859044F-1786-0545-B8E4-1B822FC056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8D4DA4-E350-C940-879C-CA98C3B24EC0}" type="slidenum">
              <a:rPr lang="en-US" altLang="de-DE"/>
              <a:pPr/>
              <a:t>8</a:t>
            </a:fld>
            <a:endParaRPr lang="en-US" altLang="de-DE" b="0"/>
          </a:p>
        </p:txBody>
      </p:sp>
      <p:sp>
        <p:nvSpPr>
          <p:cNvPr id="307202" name="Text Box 2">
            <a:extLst>
              <a:ext uri="{FF2B5EF4-FFF2-40B4-BE49-F238E27FC236}">
                <a16:creationId xmlns:a16="http://schemas.microsoft.com/office/drawing/2014/main" id="{470A5396-815D-A046-B934-2BDB93CF9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307204" name="AutoShape 4">
            <a:extLst>
              <a:ext uri="{FF2B5EF4-FFF2-40B4-BE49-F238E27FC236}">
                <a16:creationId xmlns:a16="http://schemas.microsoft.com/office/drawing/2014/main" id="{87C438A6-7BBF-E043-8659-D424B5DA7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2133600"/>
            <a:ext cx="4460875" cy="3302000"/>
          </a:xfrm>
          <a:prstGeom prst="triangle">
            <a:avLst>
              <a:gd name="adj" fmla="val 50000"/>
            </a:avLst>
          </a:prstGeom>
          <a:solidFill>
            <a:srgbClr val="E800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05" name="Text Box 5">
            <a:extLst>
              <a:ext uri="{FF2B5EF4-FFF2-40B4-BE49-F238E27FC236}">
                <a16:creationId xmlns:a16="http://schemas.microsoft.com/office/drawing/2014/main" id="{FE1119AF-4502-B94F-9D0C-BB7B4B6E3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1371600"/>
            <a:ext cx="1198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>
                <a:latin typeface="Arial" panose="020B0604020202020204" pitchFamily="34" charset="0"/>
              </a:rPr>
              <a:t>Staat</a:t>
            </a:r>
            <a:endParaRPr lang="de-DE" altLang="de-DE" sz="3600" b="1">
              <a:latin typeface="Arial" panose="020B0604020202020204" pitchFamily="34" charset="0"/>
            </a:endParaRPr>
          </a:p>
        </p:txBody>
      </p:sp>
      <p:sp>
        <p:nvSpPr>
          <p:cNvPr id="307206" name="Text Box 6">
            <a:extLst>
              <a:ext uri="{FF2B5EF4-FFF2-40B4-BE49-F238E27FC236}">
                <a16:creationId xmlns:a16="http://schemas.microsoft.com/office/drawing/2014/main" id="{DD36BE44-C59A-564C-BA3C-2D21D1434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0200"/>
            <a:ext cx="2684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>
                <a:latin typeface="Arial" panose="020B0604020202020204" pitchFamily="34" charset="0"/>
              </a:rPr>
              <a:t>Korporation</a:t>
            </a:r>
            <a:endParaRPr lang="de-DE" altLang="de-DE" sz="3600" b="1">
              <a:latin typeface="Arial" panose="020B0604020202020204" pitchFamily="34" charset="0"/>
            </a:endParaRPr>
          </a:p>
        </p:txBody>
      </p:sp>
      <p:sp>
        <p:nvSpPr>
          <p:cNvPr id="307207" name="Text Box 7">
            <a:extLst>
              <a:ext uri="{FF2B5EF4-FFF2-40B4-BE49-F238E27FC236}">
                <a16:creationId xmlns:a16="http://schemas.microsoft.com/office/drawing/2014/main" id="{84864719-B2CE-EB42-85CC-007996F7A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>
                <a:latin typeface="Arial" panose="020B0604020202020204" pitchFamily="34" charset="0"/>
              </a:rPr>
              <a:t>Markt</a:t>
            </a:r>
            <a:endParaRPr lang="de-DE" altLang="de-DE" sz="3600" b="1">
              <a:latin typeface="Arial" panose="020B0604020202020204" pitchFamily="34" charset="0"/>
            </a:endParaRPr>
          </a:p>
        </p:txBody>
      </p:sp>
      <p:sp>
        <p:nvSpPr>
          <p:cNvPr id="307208" name="AutoShape 8">
            <a:extLst>
              <a:ext uri="{FF2B5EF4-FFF2-40B4-BE49-F238E27FC236}">
                <a16:creationId xmlns:a16="http://schemas.microsoft.com/office/drawing/2014/main" id="{3A92F1EC-02E5-CB4E-9E9B-212159B16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71800"/>
            <a:ext cx="381000" cy="3048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09" name="AutoShape 9">
            <a:extLst>
              <a:ext uri="{FF2B5EF4-FFF2-40B4-BE49-F238E27FC236}">
                <a16:creationId xmlns:a16="http://schemas.microsoft.com/office/drawing/2014/main" id="{D95A3A25-073A-7845-BB0B-0997D4641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814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10" name="AutoShape 10">
            <a:extLst>
              <a:ext uri="{FF2B5EF4-FFF2-40B4-BE49-F238E27FC236}">
                <a16:creationId xmlns:a16="http://schemas.microsoft.com/office/drawing/2014/main" id="{CF7ECA22-380F-4C40-9FA9-A22CE246E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800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07211" name="Object 11">
            <a:extLst>
              <a:ext uri="{FF2B5EF4-FFF2-40B4-BE49-F238E27FC236}">
                <a16:creationId xmlns:a16="http://schemas.microsoft.com/office/drawing/2014/main" id="{A1B20A6D-B968-954A-8E54-78FC32A985E7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12" name="Rectangle 12">
            <a:extLst>
              <a:ext uri="{FF2B5EF4-FFF2-40B4-BE49-F238E27FC236}">
                <a16:creationId xmlns:a16="http://schemas.microsoft.com/office/drawing/2014/main" id="{E19F6F3B-4F4F-3C45-AB47-AC2B8EC0E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5241925" cy="685800"/>
          </a:xfrm>
          <a:noFill/>
          <a:ln/>
        </p:spPr>
        <p:txBody>
          <a:bodyPr/>
          <a:lstStyle/>
          <a:p>
            <a:r>
              <a:rPr lang="de-DE" altLang="de-DE" b="1"/>
              <a:t>Governance-Modelle</a:t>
            </a: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0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5" grpId="0" autoUpdateAnimBg="0"/>
      <p:bldP spid="307206" grpId="0" autoUpdateAnimBg="0"/>
      <p:bldP spid="307207" grpId="0" autoUpdateAnimBg="0"/>
      <p:bldP spid="3072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00DB0CFE-189B-4D4C-9034-F691C3FC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Tübingen,</a:t>
            </a:r>
          </a:p>
          <a:p>
            <a:r>
              <a:rPr lang="en-US" altLang="de-DE" b="1"/>
              <a:t>23. Januar 2003</a:t>
            </a:r>
          </a:p>
          <a:p>
            <a:endParaRPr lang="en-US" altLang="de-DE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B6041631-FCE2-1841-85DF-032EDE1733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E84A72-350E-7043-88E9-3C4C232F1152}" type="slidenum">
              <a:rPr lang="en-US" altLang="de-DE"/>
              <a:pPr/>
              <a:t>9</a:t>
            </a:fld>
            <a:endParaRPr lang="en-US" altLang="de-DE" b="0"/>
          </a:p>
        </p:txBody>
      </p:sp>
      <p:sp>
        <p:nvSpPr>
          <p:cNvPr id="311298" name="Text Box 2">
            <a:extLst>
              <a:ext uri="{FF2B5EF4-FFF2-40B4-BE49-F238E27FC236}">
                <a16:creationId xmlns:a16="http://schemas.microsoft.com/office/drawing/2014/main" id="{26F3E2F2-4D89-E442-A2CC-A2C4A3927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AA497964-0A15-F343-A759-FB01A2CA1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 b="1"/>
              <a:t>autonom</a:t>
            </a:r>
            <a:endParaRPr lang="de-DE" altLang="de-DE"/>
          </a:p>
        </p:txBody>
      </p:sp>
      <p:graphicFrame>
        <p:nvGraphicFramePr>
          <p:cNvPr id="311300" name="Object 4">
            <a:extLst>
              <a:ext uri="{FF2B5EF4-FFF2-40B4-BE49-F238E27FC236}">
                <a16:creationId xmlns:a16="http://schemas.microsoft.com/office/drawing/2014/main" id="{15CD0D63-824F-7D4F-94C7-B2B4A0E800B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07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1" name="Rectangle 5">
            <a:extLst>
              <a:ext uri="{FF2B5EF4-FFF2-40B4-BE49-F238E27FC236}">
                <a16:creationId xmlns:a16="http://schemas.microsoft.com/office/drawing/2014/main" id="{C81D6C2F-73EB-B446-8F82-0C10B065F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2159000"/>
            <a:ext cx="6297612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Autonomie vs. Demokratie</a:t>
            </a:r>
          </a:p>
        </p:txBody>
      </p:sp>
      <p:sp>
        <p:nvSpPr>
          <p:cNvPr id="311302" name="Rectangle 6">
            <a:extLst>
              <a:ext uri="{FF2B5EF4-FFF2-40B4-BE49-F238E27FC236}">
                <a16:creationId xmlns:a16="http://schemas.microsoft.com/office/drawing/2014/main" id="{C93E0964-C479-8144-BE79-D91B9BD2C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5814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Universitätsrat</a:t>
            </a:r>
          </a:p>
        </p:txBody>
      </p:sp>
      <p:sp>
        <p:nvSpPr>
          <p:cNvPr id="311303" name="Rectangle 7">
            <a:extLst>
              <a:ext uri="{FF2B5EF4-FFF2-40B4-BE49-F238E27FC236}">
                <a16:creationId xmlns:a16="http://schemas.microsoft.com/office/drawing/2014/main" id="{750EC7C8-9E03-3F44-B149-CC1B87CC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029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Doppelte Legitimation</a:t>
            </a:r>
          </a:p>
        </p:txBody>
      </p:sp>
      <p:sp>
        <p:nvSpPr>
          <p:cNvPr id="311306" name="Oval 10">
            <a:extLst>
              <a:ext uri="{FF2B5EF4-FFF2-40B4-BE49-F238E27FC236}">
                <a16:creationId xmlns:a16="http://schemas.microsoft.com/office/drawing/2014/main" id="{109E270E-CA85-E04E-A406-ECE89056889C}"/>
              </a:ext>
            </a:extLst>
          </p:cNvPr>
          <p:cNvSpPr>
            <a:spLocks noChangeArrowheads="1"/>
          </p:cNvSpPr>
          <p:nvPr/>
        </p:nvSpPr>
        <p:spPr bwMode="auto">
          <a:xfrm rot="10837480">
            <a:off x="376238" y="2211388"/>
            <a:ext cx="1831975" cy="41878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Neue Orga- &amp; Lei-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tungsstrukturen</a:t>
            </a:r>
            <a:endParaRPr lang="de-DE" altLang="de-DE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1" grpId="0" animBg="1" autoUpdateAnimBg="0"/>
      <p:bldP spid="311302" grpId="0" animBg="1" autoUpdateAnimBg="0"/>
      <p:bldP spid="311303" grpId="0" animBg="1" autoUpdateAnimBg="0"/>
      <p:bldP spid="311306" grpId="0" animBg="1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accent2"/>
          </a:extrusionClr>
          <a:contourClr>
            <a:schemeClr val="accent2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accent2"/>
          </a:extrusionClr>
          <a:contourClr>
            <a:schemeClr val="accent2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1287</Words>
  <Application>Microsoft Macintosh PowerPoint</Application>
  <PresentationFormat>Bildschirmpräsentation (4:3)</PresentationFormat>
  <Paragraphs>556</Paragraphs>
  <Slides>59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59</vt:i4>
      </vt:variant>
    </vt:vector>
  </HeadingPairs>
  <TitlesOfParts>
    <vt:vector size="67" baseType="lpstr">
      <vt:lpstr>Times New Roman</vt:lpstr>
      <vt:lpstr>Arial</vt:lpstr>
      <vt:lpstr>Webdings</vt:lpstr>
      <vt:lpstr>Symbol</vt:lpstr>
      <vt:lpstr>Wingdings</vt:lpstr>
      <vt:lpstr>Leere Präsentation</vt:lpstr>
      <vt:lpstr>Microsoft Photo Editor 3.0 Photo</vt:lpstr>
      <vt:lpstr>Microsoft Clip Gallery</vt:lpstr>
      <vt:lpstr>PowerPoint-Präsentation</vt:lpstr>
      <vt:lpstr>Tradition in Schlagwörtern</vt:lpstr>
      <vt:lpstr>Innovation in Schlagwörtern</vt:lpstr>
      <vt:lpstr>Spannungsfeld</vt:lpstr>
      <vt:lpstr>Vision: Hochschule der Zukunft</vt:lpstr>
      <vt:lpstr>autonom</vt:lpstr>
      <vt:lpstr>autonom</vt:lpstr>
      <vt:lpstr>Governance-Modelle</vt:lpstr>
      <vt:lpstr>autonom</vt:lpstr>
      <vt:lpstr>wettbewerblich</vt:lpstr>
      <vt:lpstr>wettbewerblich</vt:lpstr>
      <vt:lpstr>PowerPoint-Präsentation</vt:lpstr>
      <vt:lpstr>Professorenbesoldung</vt:lpstr>
      <vt:lpstr>Gefahren</vt:lpstr>
      <vt:lpstr>3 Gestaltungsbereiche</vt:lpstr>
      <vt:lpstr>Formel vs. Abwägung</vt:lpstr>
      <vt:lpstr>individuell vs. Stufung</vt:lpstr>
      <vt:lpstr>Regel vs. Antrag</vt:lpstr>
      <vt:lpstr>Resümee</vt:lpstr>
      <vt:lpstr>... um Studierende</vt:lpstr>
      <vt:lpstr>profiliert</vt:lpstr>
      <vt:lpstr>profiliert</vt:lpstr>
      <vt:lpstr>profiliert</vt:lpstr>
      <vt:lpstr>wissenschaftlich</vt:lpstr>
      <vt:lpstr>wissenschaftlich</vt:lpstr>
      <vt:lpstr>Evaluationsinstrumente</vt:lpstr>
      <vt:lpstr>Ranking</vt:lpstr>
      <vt:lpstr>Hitlisten</vt:lpstr>
      <vt:lpstr>Detailinformationen</vt:lpstr>
      <vt:lpstr>PowerPoint-Präsentation</vt:lpstr>
      <vt:lpstr>PowerPoint-Präsentation</vt:lpstr>
      <vt:lpstr>Überblick</vt:lpstr>
      <vt:lpstr>Publikationen - Psychologie</vt:lpstr>
      <vt:lpstr>Drittmittel - Psychologie</vt:lpstr>
      <vt:lpstr>Reputation zu Fakten</vt:lpstr>
      <vt:lpstr>international</vt:lpstr>
      <vt:lpstr>international</vt:lpstr>
      <vt:lpstr>virtuell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wirtschaftlich</vt:lpstr>
      <vt:lpstr>wirtschaftlich</vt:lpstr>
      <vt:lpstr>wirtschaftlich</vt:lpstr>
      <vt:lpstr>zukunftsfähige Hochschule</vt:lpstr>
      <vt:lpstr>trotz Innovation in D</vt:lpstr>
      <vt:lpstr>PowerPoint-Präsentation</vt:lpstr>
      <vt:lpstr>PowerPoint-Präsentation</vt:lpstr>
      <vt:lpstr>Drittmittelgeber in Amerikanistik/Anglistik</vt:lpstr>
      <vt:lpstr>Profile forschungsstarker Unis in Amerikanistik/Anglistik</vt:lpstr>
      <vt:lpstr>DFG-Anteil bei Drittmitteln</vt:lpstr>
      <vt:lpstr>Profile forschungsstarker Unis in Amerikanistik/Anglistik</vt:lpstr>
      <vt:lpstr>Profile forschungsstarker Unis in Amerikanistik/Anglistik</vt:lpstr>
      <vt:lpstr>Profile forschungsstarker Unis in Amerikanistik/Anglistik</vt:lpstr>
      <vt:lpstr>Profile forschungsstarker Unis in Amerikanistik/Anglistik</vt:lpstr>
      <vt:lpstr>bisher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154</cp:revision>
  <dcterms:created xsi:type="dcterms:W3CDTF">2001-03-08T15:06:45Z</dcterms:created>
  <dcterms:modified xsi:type="dcterms:W3CDTF">2022-02-23T13:52:43Z</dcterms:modified>
</cp:coreProperties>
</file>