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36" r:id="rId2"/>
    <p:sldId id="438" r:id="rId3"/>
    <p:sldId id="439" r:id="rId4"/>
    <p:sldId id="441" r:id="rId5"/>
    <p:sldId id="490" r:id="rId6"/>
    <p:sldId id="445" r:id="rId7"/>
    <p:sldId id="446" r:id="rId8"/>
    <p:sldId id="447" r:id="rId9"/>
    <p:sldId id="491" r:id="rId10"/>
    <p:sldId id="494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8" r:id="rId19"/>
    <p:sldId id="463" r:id="rId20"/>
    <p:sldId id="464" r:id="rId21"/>
    <p:sldId id="466" r:id="rId22"/>
    <p:sldId id="467" r:id="rId23"/>
    <p:sldId id="468" r:id="rId24"/>
    <p:sldId id="492" r:id="rId25"/>
    <p:sldId id="495" r:id="rId26"/>
    <p:sldId id="496" r:id="rId27"/>
    <p:sldId id="443" r:id="rId28"/>
    <p:sldId id="460" r:id="rId29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3" autoAdjust="0"/>
    <p:restoredTop sz="90951"/>
  </p:normalViewPr>
  <p:slideViewPr>
    <p:cSldViewPr>
      <p:cViewPr varScale="1">
        <p:scale>
          <a:sx n="102" d="100"/>
          <a:sy n="102" d="100"/>
        </p:scale>
        <p:origin x="1456" y="176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AF27804-D591-0041-8A19-C6B5109060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CA7F334-DE2F-9E42-8C77-F3818CA98D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EEC1556-91EB-A042-9E50-1F64BEE633C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ED08EB5-A04B-414C-B557-7E983623E7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9561623-B6B1-4546-9654-162C1B640B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7117A2A-6E09-7B4E-BB53-AEFB2EFA3F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fld id="{92D97D82-18FA-6944-995C-21E6433CF0F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322351-2618-DC46-9766-518898873C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E408CA-AC2A-5C4A-9254-9F03160B1273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728F2F6C-F57D-BE45-9411-D571550914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99FEB759-497A-614E-88D5-5FDB59752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4FEAAE-C14D-6B42-936E-4E70FAC72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FEAB6-1C91-144E-823A-9F24B5F41F1B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38D1F45D-AE42-274C-9A45-16888AF62F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D7F45968-942D-7A4A-92A9-AD5B56270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A6F7E-A9C0-5D49-84E9-25E3BF481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D0FC770-CD7E-A14B-AB86-25E788D4D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C84CEF-8EDA-8342-94BD-1F8B82BCC4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A4A17B-D554-C84B-BB43-F965B7F75D41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3997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826A9-3DE7-4942-BC7D-75B9FF8B2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30302E-F640-FB4C-AD11-4FE3EBF7E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413C2C-23C0-204A-B602-51A410BDAC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F4012C-BAFA-C44A-9751-4B03DB108821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8044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AF41DD8-594B-F64F-AC34-2742F3BC7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CBAD55-6364-7141-9831-E1F7636BB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A40A63-BE92-B94E-955E-482F5EFEF4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2A638F-AFFC-BF4E-AEB0-3572C8BEC4C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40696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08DCAC-9735-9C42-B4DE-FED79049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475F2C-CD4C-EC41-8DC5-AB85D9422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F37A49-C20E-B841-84CB-E387D0AB1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859842-9F5F-774B-A36A-286407086F7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13663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4FF90-83CD-3D43-9674-292276E3B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AA1096-3253-7A4E-9E1D-3722A3992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D4097-875E-6A47-88DF-E05DC013E2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5168B7-FF92-984D-9209-AF303C16FDD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39077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ADE8E-4FA6-004A-AA27-CD6E5456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D6DBD0-B92E-4349-814B-03A479DD7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62E160-DC37-0C43-B592-87CF00E4A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FFC9DB-2AF9-D645-84B0-1C5C95B9AE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D2DD7E-83F3-4F4B-A65E-00DC0F77BA2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4179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1F533-3CE8-3847-8174-602EB496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42FD07-CE0F-1F4F-A4AA-222606AB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3E2C03-4307-9246-B662-2A7FEDA08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A0C7DA1-8774-C747-BD91-4DC2A14DC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B1EFD8-C03E-DD48-BCBD-0702606C3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558907-1EB1-7940-9297-1BA2D370C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C3A4FA-DD49-C147-859F-62F01DBB046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6399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CA61C-749A-7943-89D4-6D47A73D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D622358-2825-504A-BA17-73148D8208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86384E-EC3C-AD43-96E7-F239579F4C1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9469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BBAC1A7-B68F-6E4A-9FBB-459169B23C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947AB4-221F-8448-83A5-B38A34C7E07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66206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E6DC3-1585-F348-B25F-C846A20D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DF0566-4E14-814B-952B-EE5BD7CAB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100F36-E514-4946-B91C-3B47E5C54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214378-5D98-BD49-98A1-241FA8A347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09F364-FF7A-9944-B5FD-AE820CC3FB9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1279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310E5-717F-D84F-8A14-AA64AB9E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3DBBE66-0BBC-AD45-9EA6-2B99F3F28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4B05B8C-EEF0-6F4C-85CF-9328EC8F6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BA30E7-8765-024E-AD90-F228822F92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F1BA3D-B49D-0048-8CC0-54DF677D84F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97560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11732120-FE5D-D94C-84BC-21C2079FB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1E78E0A-0ECD-914F-9096-9B87017E5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1715C0-6D1A-A545-B882-BA6A699BE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BBAF306-11AD-9A40-AAAA-3E9B5B040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7ABEEB-3030-5C40-A732-87C8415079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3DB8DFF-7558-B34A-A780-2446EEC68405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F85DE3CD-D02E-BE49-8C05-DFD0D84F7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 b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www.che.de</a:t>
            </a:r>
            <a:endParaRPr lang="de-DE" altLang="de-DE" sz="1400" b="0">
              <a:effectLst/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B117C43F-0D68-2147-93FC-2E53EB342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F28B1BD-8D91-3047-AF70-4E711A1F97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3E0A0-63AB-4B4E-9227-87327669B6D1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231431" name="Text Box 2055">
            <a:extLst>
              <a:ext uri="{FF2B5EF4-FFF2-40B4-BE49-F238E27FC236}">
                <a16:creationId xmlns:a16="http://schemas.microsoft.com/office/drawing/2014/main" id="{B3F45867-5818-8544-8678-DF1AAF076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2028825"/>
            <a:ext cx="87518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Eckpfeiler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des Professorenbesoldungsreformgesetzes</a:t>
            </a:r>
            <a:endParaRPr lang="de-DE" altLang="de-DE" sz="3600">
              <a:solidFill>
                <a:srgbClr val="0000FF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000" b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Workshop zu Gestaltungsmöglichkeiten in Baden-Württemberg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06. Februar 2003</a:t>
            </a:r>
            <a:endParaRPr lang="de-DE" altLang="de-DE" sz="5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 b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5CBD6A11-7CD7-F74C-8BC6-9760FCD5D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9B937-4D05-1C4A-A0F1-4A6DA801C4FF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409602" name="Rectangle 2050">
            <a:extLst>
              <a:ext uri="{FF2B5EF4-FFF2-40B4-BE49-F238E27FC236}">
                <a16:creationId xmlns:a16="http://schemas.microsoft.com/office/drawing/2014/main" id="{9904C5A5-4F69-474D-A1B7-51D69FA10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= drei Gestaltungsbereiche</a:t>
            </a:r>
          </a:p>
        </p:txBody>
      </p:sp>
      <p:grpSp>
        <p:nvGrpSpPr>
          <p:cNvPr id="409603" name="Group 2051">
            <a:extLst>
              <a:ext uri="{FF2B5EF4-FFF2-40B4-BE49-F238E27FC236}">
                <a16:creationId xmlns:a16="http://schemas.microsoft.com/office/drawing/2014/main" id="{125464AA-70F5-0945-9257-C6DEA623ADE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409604" name="Rectangle 2052">
              <a:extLst>
                <a:ext uri="{FF2B5EF4-FFF2-40B4-BE49-F238E27FC236}">
                  <a16:creationId xmlns:a16="http://schemas.microsoft.com/office/drawing/2014/main" id="{DF44E748-3180-214B-81E1-EFC6AAF0CB2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5" name="Rectangle 2053">
              <a:extLst>
                <a:ext uri="{FF2B5EF4-FFF2-40B4-BE49-F238E27FC236}">
                  <a16:creationId xmlns:a16="http://schemas.microsoft.com/office/drawing/2014/main" id="{C5990E50-FA83-E649-B22D-314F60F646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6" name="Rectangle 2054">
              <a:extLst>
                <a:ext uri="{FF2B5EF4-FFF2-40B4-BE49-F238E27FC236}">
                  <a16:creationId xmlns:a16="http://schemas.microsoft.com/office/drawing/2014/main" id="{F0662987-F12C-FA4D-9F76-0680CC321D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7" name="Rectangle 2055">
              <a:extLst>
                <a:ext uri="{FF2B5EF4-FFF2-40B4-BE49-F238E27FC236}">
                  <a16:creationId xmlns:a16="http://schemas.microsoft.com/office/drawing/2014/main" id="{8A243B6F-A90D-9E44-804C-04DAD97B23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8" name="Rectangle 2056">
              <a:extLst>
                <a:ext uri="{FF2B5EF4-FFF2-40B4-BE49-F238E27FC236}">
                  <a16:creationId xmlns:a16="http://schemas.microsoft.com/office/drawing/2014/main" id="{C2B71507-0DE5-FB48-BC62-748FA59F22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9" name="Rectangle 2057">
              <a:extLst>
                <a:ext uri="{FF2B5EF4-FFF2-40B4-BE49-F238E27FC236}">
                  <a16:creationId xmlns:a16="http://schemas.microsoft.com/office/drawing/2014/main" id="{7A6AA8C9-DA25-164C-9E9C-446ADA7507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0" name="Rectangle 2058">
              <a:extLst>
                <a:ext uri="{FF2B5EF4-FFF2-40B4-BE49-F238E27FC236}">
                  <a16:creationId xmlns:a16="http://schemas.microsoft.com/office/drawing/2014/main" id="{30D35937-595C-F84F-9BDF-E301D01F69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1" name="Rectangle 2059">
              <a:extLst>
                <a:ext uri="{FF2B5EF4-FFF2-40B4-BE49-F238E27FC236}">
                  <a16:creationId xmlns:a16="http://schemas.microsoft.com/office/drawing/2014/main" id="{3193ACD1-E39C-4E4C-AF29-A042F8F87B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2" name="Rectangle 2060">
              <a:extLst>
                <a:ext uri="{FF2B5EF4-FFF2-40B4-BE49-F238E27FC236}">
                  <a16:creationId xmlns:a16="http://schemas.microsoft.com/office/drawing/2014/main" id="{B4B89615-5F0B-064F-B4DA-DC476B450E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3" name="Rectangle 2061">
              <a:extLst>
                <a:ext uri="{FF2B5EF4-FFF2-40B4-BE49-F238E27FC236}">
                  <a16:creationId xmlns:a16="http://schemas.microsoft.com/office/drawing/2014/main" id="{545482AB-92BC-0C43-859B-E944AD91E7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4" name="Rectangle 2062">
              <a:extLst>
                <a:ext uri="{FF2B5EF4-FFF2-40B4-BE49-F238E27FC236}">
                  <a16:creationId xmlns:a16="http://schemas.microsoft.com/office/drawing/2014/main" id="{BEE5201D-0994-1340-92B4-C5FA0F22197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5" name="Rectangle 2063">
              <a:extLst>
                <a:ext uri="{FF2B5EF4-FFF2-40B4-BE49-F238E27FC236}">
                  <a16:creationId xmlns:a16="http://schemas.microsoft.com/office/drawing/2014/main" id="{A72F9873-66D0-DE4C-96A6-05867E84E2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6" name="Rectangle 2064">
              <a:extLst>
                <a:ext uri="{FF2B5EF4-FFF2-40B4-BE49-F238E27FC236}">
                  <a16:creationId xmlns:a16="http://schemas.microsoft.com/office/drawing/2014/main" id="{8543080B-4440-C84F-BCB0-B27B1E9B95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7" name="Rectangle 2065">
              <a:extLst>
                <a:ext uri="{FF2B5EF4-FFF2-40B4-BE49-F238E27FC236}">
                  <a16:creationId xmlns:a16="http://schemas.microsoft.com/office/drawing/2014/main" id="{1F3E25C9-5EDC-124F-AD7A-F4E1AA97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8" name="Rectangle 2066">
              <a:extLst>
                <a:ext uri="{FF2B5EF4-FFF2-40B4-BE49-F238E27FC236}">
                  <a16:creationId xmlns:a16="http://schemas.microsoft.com/office/drawing/2014/main" id="{6330ED2C-C552-FF48-BB60-8C0D8AC21F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9" name="Rectangle 2067">
              <a:extLst>
                <a:ext uri="{FF2B5EF4-FFF2-40B4-BE49-F238E27FC236}">
                  <a16:creationId xmlns:a16="http://schemas.microsoft.com/office/drawing/2014/main" id="{A1059C78-72A4-3445-8935-CF8C0818D0F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0" name="Rectangle 2068">
              <a:extLst>
                <a:ext uri="{FF2B5EF4-FFF2-40B4-BE49-F238E27FC236}">
                  <a16:creationId xmlns:a16="http://schemas.microsoft.com/office/drawing/2014/main" id="{4E12D8F9-8187-D349-A49A-5647038ADF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1" name="Rectangle 2069">
              <a:extLst>
                <a:ext uri="{FF2B5EF4-FFF2-40B4-BE49-F238E27FC236}">
                  <a16:creationId xmlns:a16="http://schemas.microsoft.com/office/drawing/2014/main" id="{DB723F6D-BC78-DA45-BE3C-F93E348D2F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2" name="Rectangle 2070">
              <a:extLst>
                <a:ext uri="{FF2B5EF4-FFF2-40B4-BE49-F238E27FC236}">
                  <a16:creationId xmlns:a16="http://schemas.microsoft.com/office/drawing/2014/main" id="{0C2D70BE-BDBB-2547-955C-61C08E1B10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3" name="Rectangle 2071">
              <a:extLst>
                <a:ext uri="{FF2B5EF4-FFF2-40B4-BE49-F238E27FC236}">
                  <a16:creationId xmlns:a16="http://schemas.microsoft.com/office/drawing/2014/main" id="{78937C5C-E84F-D444-8144-462EA64894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4" name="Rectangle 2072">
              <a:extLst>
                <a:ext uri="{FF2B5EF4-FFF2-40B4-BE49-F238E27FC236}">
                  <a16:creationId xmlns:a16="http://schemas.microsoft.com/office/drawing/2014/main" id="{516D2CFC-5DD5-514A-B669-C574B7F1B5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5" name="Rectangle 2073">
              <a:extLst>
                <a:ext uri="{FF2B5EF4-FFF2-40B4-BE49-F238E27FC236}">
                  <a16:creationId xmlns:a16="http://schemas.microsoft.com/office/drawing/2014/main" id="{0BB7464C-C426-EA42-AD66-DA935B88B4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6" name="Rectangle 2074">
              <a:extLst>
                <a:ext uri="{FF2B5EF4-FFF2-40B4-BE49-F238E27FC236}">
                  <a16:creationId xmlns:a16="http://schemas.microsoft.com/office/drawing/2014/main" id="{2F3C2D61-1E49-8347-AF35-132AC95AE0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7" name="Rectangle 2075">
              <a:extLst>
                <a:ext uri="{FF2B5EF4-FFF2-40B4-BE49-F238E27FC236}">
                  <a16:creationId xmlns:a16="http://schemas.microsoft.com/office/drawing/2014/main" id="{FBCB059A-C97A-124A-89A5-633524A890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8" name="Rectangle 2076">
              <a:extLst>
                <a:ext uri="{FF2B5EF4-FFF2-40B4-BE49-F238E27FC236}">
                  <a16:creationId xmlns:a16="http://schemas.microsoft.com/office/drawing/2014/main" id="{81DD106D-4D79-3749-BFCF-9F640983F4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9" name="Rectangle 2077">
              <a:extLst>
                <a:ext uri="{FF2B5EF4-FFF2-40B4-BE49-F238E27FC236}">
                  <a16:creationId xmlns:a16="http://schemas.microsoft.com/office/drawing/2014/main" id="{007FD647-F630-8947-84B4-BCCA4F7CA7F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30" name="Rectangle 2078">
              <a:extLst>
                <a:ext uri="{FF2B5EF4-FFF2-40B4-BE49-F238E27FC236}">
                  <a16:creationId xmlns:a16="http://schemas.microsoft.com/office/drawing/2014/main" id="{0E881F3E-13A3-324C-AEAE-E41256490B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409631" name="Line 2079">
            <a:extLst>
              <a:ext uri="{FF2B5EF4-FFF2-40B4-BE49-F238E27FC236}">
                <a16:creationId xmlns:a16="http://schemas.microsoft.com/office/drawing/2014/main" id="{8BF53675-B764-344E-9CF0-AB211E86B9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2" name="Line 2080">
            <a:extLst>
              <a:ext uri="{FF2B5EF4-FFF2-40B4-BE49-F238E27FC236}">
                <a16:creationId xmlns:a16="http://schemas.microsoft.com/office/drawing/2014/main" id="{89905272-CD98-D141-9275-D7CD2ED6B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3" name="Line 2081">
            <a:extLst>
              <a:ext uri="{FF2B5EF4-FFF2-40B4-BE49-F238E27FC236}">
                <a16:creationId xmlns:a16="http://schemas.microsoft.com/office/drawing/2014/main" id="{28A46999-C421-3E40-8DF1-78CCE1B9AB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4" name="Text Box 2082">
            <a:extLst>
              <a:ext uri="{FF2B5EF4-FFF2-40B4-BE49-F238E27FC236}">
                <a16:creationId xmlns:a16="http://schemas.microsoft.com/office/drawing/2014/main" id="{41D87B4A-0D05-E941-9686-56E320D05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409635" name="Text Box 2083">
            <a:extLst>
              <a:ext uri="{FF2B5EF4-FFF2-40B4-BE49-F238E27FC236}">
                <a16:creationId xmlns:a16="http://schemas.microsoft.com/office/drawing/2014/main" id="{3C16E006-3D04-7D45-9191-1A61DA41C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Formel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36" name="Text Box 2084">
            <a:extLst>
              <a:ext uri="{FF2B5EF4-FFF2-40B4-BE49-F238E27FC236}">
                <a16:creationId xmlns:a16="http://schemas.microsoft.com/office/drawing/2014/main" id="{032BDBB3-DFAB-BE4F-A253-11A95DC2D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Land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37" name="Text Box 2085">
            <a:extLst>
              <a:ext uri="{FF2B5EF4-FFF2-40B4-BE49-F238E27FC236}">
                <a16:creationId xmlns:a16="http://schemas.microsoft.com/office/drawing/2014/main" id="{949F5406-5A1F-704D-A826-C6A207242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409638" name="Text Box 2086">
            <a:extLst>
              <a:ext uri="{FF2B5EF4-FFF2-40B4-BE49-F238E27FC236}">
                <a16:creationId xmlns:a16="http://schemas.microsoft.com/office/drawing/2014/main" id="{C7B852EF-18BA-0748-B486-5973F5271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Fachbereich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39" name="Text Box 2087">
            <a:extLst>
              <a:ext uri="{FF2B5EF4-FFF2-40B4-BE49-F238E27FC236}">
                <a16:creationId xmlns:a16="http://schemas.microsoft.com/office/drawing/2014/main" id="{6CD8AD32-2C70-E14F-99AF-6593ABCDD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409640" name="Text Box 2088">
            <a:extLst>
              <a:ext uri="{FF2B5EF4-FFF2-40B4-BE49-F238E27FC236}">
                <a16:creationId xmlns:a16="http://schemas.microsoft.com/office/drawing/2014/main" id="{D910C8F4-86A5-2346-9E7F-55A2D2C74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bezüge</a:t>
            </a:r>
          </a:p>
        </p:txBody>
      </p:sp>
      <p:sp>
        <p:nvSpPr>
          <p:cNvPr id="409641" name="Text Box 2089">
            <a:extLst>
              <a:ext uri="{FF2B5EF4-FFF2-40B4-BE49-F238E27FC236}">
                <a16:creationId xmlns:a16="http://schemas.microsoft.com/office/drawing/2014/main" id="{A61564AF-541B-5E42-8A8F-9BC3D3EDF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3" y="1371600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Abwägen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42" name="Text Box 2090">
            <a:extLst>
              <a:ext uri="{FF2B5EF4-FFF2-40B4-BE49-F238E27FC236}">
                <a16:creationId xmlns:a16="http://schemas.microsoft.com/office/drawing/2014/main" id="{44050269-E616-5742-A5C7-15658F043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Antrag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43" name="Text Box 2091">
            <a:extLst>
              <a:ext uri="{FF2B5EF4-FFF2-40B4-BE49-F238E27FC236}">
                <a16:creationId xmlns:a16="http://schemas.microsoft.com/office/drawing/2014/main" id="{C5E6613A-618C-5A43-9413-CF770B9D62EA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409644" name="Text Box 2092">
            <a:extLst>
              <a:ext uri="{FF2B5EF4-FFF2-40B4-BE49-F238E27FC236}">
                <a16:creationId xmlns:a16="http://schemas.microsoft.com/office/drawing/2014/main" id="{4C58DF49-5FCF-2743-B71A-F1D34DD042CD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409645" name="Text Box 2093">
            <a:extLst>
              <a:ext uri="{FF2B5EF4-FFF2-40B4-BE49-F238E27FC236}">
                <a16:creationId xmlns:a16="http://schemas.microsoft.com/office/drawing/2014/main" id="{AFC9CFE7-3F64-B849-BA0D-8F178E666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Entscheidungsverfahren</a:t>
            </a:r>
            <a:endParaRPr lang="de-DE" altLang="de-DE" sz="20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5EDE503A-4174-0F44-A6DE-7D74C0209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A8B34-CA0B-0E4D-8B76-A71EF1551C20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5FA93686-EDD4-2841-A87F-A1C623803E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62499" name="Group 3">
            <a:extLst>
              <a:ext uri="{FF2B5EF4-FFF2-40B4-BE49-F238E27FC236}">
                <a16:creationId xmlns:a16="http://schemas.microsoft.com/office/drawing/2014/main" id="{9EBB90F4-34D2-F340-89BF-B4704B0E70C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524000"/>
            <a:ext cx="8575675" cy="4757738"/>
            <a:chOff x="288" y="1152"/>
            <a:chExt cx="5402" cy="2997"/>
          </a:xfrm>
        </p:grpSpPr>
        <p:sp>
          <p:nvSpPr>
            <p:cNvPr id="362500" name="Text Box 4">
              <a:extLst>
                <a:ext uri="{FF2B5EF4-FFF2-40B4-BE49-F238E27FC236}">
                  <a16:creationId xmlns:a16="http://schemas.microsoft.com/office/drawing/2014/main" id="{A489B825-3287-B242-80F8-08F02408A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152"/>
              <a:ext cx="3258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Vergaberahmen</a:t>
              </a:r>
            </a:p>
          </p:txBody>
        </p:sp>
        <p:graphicFrame>
          <p:nvGraphicFramePr>
            <p:cNvPr id="362501" name="Object 5">
              <a:extLst>
                <a:ext uri="{FF2B5EF4-FFF2-40B4-BE49-F238E27FC236}">
                  <a16:creationId xmlns:a16="http://schemas.microsoft.com/office/drawing/2014/main" id="{A116E923-6E7C-194F-A6D7-EE41A5B6026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06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2" name="Object 6">
              <a:extLst>
                <a:ext uri="{FF2B5EF4-FFF2-40B4-BE49-F238E27FC236}">
                  <a16:creationId xmlns:a16="http://schemas.microsoft.com/office/drawing/2014/main" id="{7271A86F-4EB1-6D4A-983F-88415858A31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07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3" name="Object 7">
              <a:extLst>
                <a:ext uri="{FF2B5EF4-FFF2-40B4-BE49-F238E27FC236}">
                  <a16:creationId xmlns:a16="http://schemas.microsoft.com/office/drawing/2014/main" id="{A00F23A1-0A5E-D54E-A7D4-91B1BF2FAFC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08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2504" name="Text Box 8">
            <a:extLst>
              <a:ext uri="{FF2B5EF4-FFF2-40B4-BE49-F238E27FC236}">
                <a16:creationId xmlns:a16="http://schemas.microsoft.com/office/drawing/2014/main" id="{C5176473-0DFE-7B4A-89B2-581935C5D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733800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62505" name="Text Box 9">
            <a:extLst>
              <a:ext uri="{FF2B5EF4-FFF2-40B4-BE49-F238E27FC236}">
                <a16:creationId xmlns:a16="http://schemas.microsoft.com/office/drawing/2014/main" id="{195477F4-604A-114F-8324-13A04E6CE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5349875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4" grpId="0" autoUpdateAnimBg="0"/>
      <p:bldP spid="36250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DC8990D9-DBEB-F743-9094-E7FA0AEEC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ECC1F-4283-224A-9AC9-AC2E1B121EEB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EAF92618-1454-4444-A8CE-3ECE630C8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Verstehen 1</a:t>
            </a:r>
          </a:p>
        </p:txBody>
      </p:sp>
      <p:sp>
        <p:nvSpPr>
          <p:cNvPr id="363525" name="Oval 5">
            <a:extLst>
              <a:ext uri="{FF2B5EF4-FFF2-40B4-BE49-F238E27FC236}">
                <a16:creationId xmlns:a16="http://schemas.microsoft.com/office/drawing/2014/main" id="{A7A2FBBE-E701-1E41-A1BC-69D3F3FD1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2667000" cy="2133600"/>
          </a:xfrm>
          <a:prstGeom prst="ellipse">
            <a:avLst/>
          </a:prstGeom>
          <a:solidFill>
            <a:srgbClr val="00FFCC"/>
          </a:solidFill>
          <a:ln w="76200">
            <a:solidFill>
              <a:srgbClr val="00FF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Ziele des</a:t>
            </a:r>
          </a:p>
          <a:p>
            <a:pPr>
              <a:lnSpc>
                <a:spcPct val="90000"/>
              </a:lnSpc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Bundes-</a:t>
            </a:r>
          </a:p>
          <a:p>
            <a:pPr>
              <a:lnSpc>
                <a:spcPct val="90000"/>
              </a:lnSpc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gesetzgebers</a:t>
            </a:r>
          </a:p>
        </p:txBody>
      </p:sp>
      <p:sp>
        <p:nvSpPr>
          <p:cNvPr id="363528" name="Rectangle 8">
            <a:extLst>
              <a:ext uri="{FF2B5EF4-FFF2-40B4-BE49-F238E27FC236}">
                <a16:creationId xmlns:a16="http://schemas.microsoft.com/office/drawing/2014/main" id="{C7082774-5A37-4244-9016-92D2875F9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981200"/>
            <a:ext cx="4191000" cy="8382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Schutz vor Absenkung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Professorenbesoldung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530" name="Rectangle 10">
            <a:extLst>
              <a:ext uri="{FF2B5EF4-FFF2-40B4-BE49-F238E27FC236}">
                <a16:creationId xmlns:a16="http://schemas.microsoft.com/office/drawing/2014/main" id="{AA12C101-DC4E-844D-B7E1-BB86E7A39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505200"/>
            <a:ext cx="4191000" cy="8382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Kostenneutralität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Reform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531" name="Rectangle 11">
            <a:extLst>
              <a:ext uri="{FF2B5EF4-FFF2-40B4-BE49-F238E27FC236}">
                <a16:creationId xmlns:a16="http://schemas.microsoft.com/office/drawing/2014/main" id="{6FC82D35-CEA6-8548-B126-2305F8346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953000"/>
            <a:ext cx="4191000" cy="8382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Wettbewerbsbegrenzung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zwischen den Ländern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5" grpId="0" animBg="1" autoUpdateAnimBg="0"/>
      <p:bldP spid="363528" grpId="0" animBg="1" autoUpdateAnimBg="0"/>
      <p:bldP spid="363530" grpId="0" animBg="1" autoUpdateAnimBg="0"/>
      <p:bldP spid="36353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D6EB492A-BD00-324D-99F3-6C49002339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573BB-E568-C14F-ACF6-139278437B04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364546" name="Rectangle 2">
            <a:extLst>
              <a:ext uri="{FF2B5EF4-FFF2-40B4-BE49-F238E27FC236}">
                <a16:creationId xmlns:a16="http://schemas.microsoft.com/office/drawing/2014/main" id="{D8F79583-AEA9-FC45-87E8-123B2D497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Verstehen 2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1F737EDB-2AD9-284C-9367-7A17916F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839200" cy="10795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Vergaberahmen = Resultante aus Besoldungsdurchschnitt</a:t>
            </a:r>
          </a:p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C-Ø (2001) x n (2003) - (</a:t>
            </a:r>
            <a:r>
              <a:rPr lang="de-DE" altLang="de-DE">
                <a:effectLst/>
                <a:latin typeface="Arial" panose="020B0604020202020204" pitchFamily="34" charset="0"/>
                <a:sym typeface="Symbol" pitchFamily="2" charset="2"/>
              </a:rPr>
              <a:t> </a:t>
            </a:r>
            <a:r>
              <a:rPr lang="de-DE" altLang="de-DE">
                <a:effectLst/>
                <a:latin typeface="Arial" panose="020B0604020202020204" pitchFamily="34" charset="0"/>
              </a:rPr>
              <a:t>C- u. W-Grundgehälter (2003)) </a:t>
            </a:r>
          </a:p>
        </p:txBody>
      </p:sp>
      <p:sp>
        <p:nvSpPr>
          <p:cNvPr id="364548" name="Rectangle 4">
            <a:extLst>
              <a:ext uri="{FF2B5EF4-FFF2-40B4-BE49-F238E27FC236}">
                <a16:creationId xmlns:a16="http://schemas.microsoft.com/office/drawing/2014/main" id="{021345F8-6C35-F842-8557-BF55DFC6F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1524000" cy="35052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  <a:sym typeface="Symbol" pitchFamily="2" charset="2"/>
              </a:rPr>
              <a:t></a:t>
            </a:r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de-DE" altLang="de-DE" b="0">
              <a:solidFill>
                <a:schemeClr val="folHlink"/>
              </a:solidFill>
              <a:effectLst/>
              <a:latin typeface="Arial" panose="020B0604020202020204" pitchFamily="34" charset="0"/>
            </a:endParaRP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C-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Gehälter</a:t>
            </a:r>
            <a:endParaRPr lang="de-DE" altLang="de-DE">
              <a:effectLst/>
              <a:latin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364549" name="Rectangle 5">
            <a:extLst>
              <a:ext uri="{FF2B5EF4-FFF2-40B4-BE49-F238E27FC236}">
                <a16:creationId xmlns:a16="http://schemas.microsoft.com/office/drawing/2014/main" id="{6D94251F-D9A1-B742-9801-429731C7C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810000"/>
            <a:ext cx="1524000" cy="25146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  <a:sym typeface="Symbol" pitchFamily="2" charset="2"/>
              </a:rPr>
              <a:t></a:t>
            </a:r>
            <a:r>
              <a:rPr lang="de-DE" altLang="de-DE" b="0">
                <a:solidFill>
                  <a:schemeClr val="folHlink"/>
                </a:solidFill>
                <a:effectLst/>
              </a:rPr>
              <a:t> 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W- + C-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Gehälter</a:t>
            </a:r>
          </a:p>
        </p:txBody>
      </p:sp>
      <p:sp>
        <p:nvSpPr>
          <p:cNvPr id="364550" name="Rectangle 6">
            <a:extLst>
              <a:ext uri="{FF2B5EF4-FFF2-40B4-BE49-F238E27FC236}">
                <a16:creationId xmlns:a16="http://schemas.microsoft.com/office/drawing/2014/main" id="{169C120B-3388-034D-B204-B81F5707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819400"/>
            <a:ext cx="1524000" cy="9144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Vergabe-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rahmen</a:t>
            </a:r>
          </a:p>
        </p:txBody>
      </p:sp>
      <p:sp>
        <p:nvSpPr>
          <p:cNvPr id="364551" name="Oval 7">
            <a:extLst>
              <a:ext uri="{FF2B5EF4-FFF2-40B4-BE49-F238E27FC236}">
                <a16:creationId xmlns:a16="http://schemas.microsoft.com/office/drawing/2014/main" id="{B703A9B9-4649-4B47-A883-EF6742D34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60663"/>
            <a:ext cx="3886200" cy="1489075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nicht ex ante ermittelbar,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nicht steuerbar</a:t>
            </a:r>
          </a:p>
        </p:txBody>
      </p:sp>
      <p:sp>
        <p:nvSpPr>
          <p:cNvPr id="364552" name="Oval 8">
            <a:extLst>
              <a:ext uri="{FF2B5EF4-FFF2-40B4-BE49-F238E27FC236}">
                <a16:creationId xmlns:a16="http://schemas.microsoft.com/office/drawing/2014/main" id="{D71FDFAB-95C0-E044-96B9-642FCD653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724400"/>
            <a:ext cx="2895600" cy="17526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Einfluss: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Altersstruktur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Risikofreude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Mobilität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animBg="1" autoUpdateAnimBg="0"/>
      <p:bldP spid="364548" grpId="0" animBg="1" autoUpdateAnimBg="0"/>
      <p:bldP spid="364549" grpId="0" animBg="1" autoUpdateAnimBg="0"/>
      <p:bldP spid="364550" grpId="0" animBg="1" autoUpdateAnimBg="0"/>
      <p:bldP spid="364551" grpId="0" animBg="1" autoUpdateAnimBg="0"/>
      <p:bldP spid="36455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549F66D7-E608-934D-A06F-CBA98EA19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2592B-534C-874B-B449-BE66DBF67490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5C7F5DD4-993E-6E49-A775-74C9218E2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Verstehen 3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C98F85DD-FD18-7F49-ABA1-CDF14B0D9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62263"/>
            <a:ext cx="86868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Einmalige Erhöhung auf höchsten Landesschnitt, 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danach jährlich Ø 2%, insges. bis zu 10% möglich </a:t>
            </a:r>
          </a:p>
        </p:txBody>
      </p:sp>
      <p:sp>
        <p:nvSpPr>
          <p:cNvPr id="365572" name="Rectangle 4">
            <a:extLst>
              <a:ext uri="{FF2B5EF4-FFF2-40B4-BE49-F238E27FC236}">
                <a16:creationId xmlns:a16="http://schemas.microsoft.com/office/drawing/2014/main" id="{072632DE-3D79-8A49-B02A-BE226F56B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43063"/>
            <a:ext cx="86868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Einhaltung des Besoldungsschnitts: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Auf Landesebene zwingend</a:t>
            </a:r>
          </a:p>
        </p:txBody>
      </p:sp>
      <p:sp>
        <p:nvSpPr>
          <p:cNvPr id="365573" name="Rectangle 5">
            <a:extLst>
              <a:ext uri="{FF2B5EF4-FFF2-40B4-BE49-F238E27FC236}">
                <a16:creationId xmlns:a16="http://schemas.microsoft.com/office/drawing/2014/main" id="{38BAD5DD-D6B2-C143-8EBB-F8EAB3C45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Getrennte Bemessung für FHs und Unis</a:t>
            </a:r>
          </a:p>
        </p:txBody>
      </p:sp>
      <p:sp>
        <p:nvSpPr>
          <p:cNvPr id="365575" name="Rectangle 7">
            <a:extLst>
              <a:ext uri="{FF2B5EF4-FFF2-40B4-BE49-F238E27FC236}">
                <a16:creationId xmlns:a16="http://schemas.microsoft.com/office/drawing/2014/main" id="{666B66B2-EA68-B74E-B8C9-E65F23830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81600"/>
            <a:ext cx="86868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Maßstab Besoldungsdurchschnitt 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nimmt an regelm. Besoldungserhöhungen teil (dynamisiert)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animBg="1" autoUpdateAnimBg="0"/>
      <p:bldP spid="365572" grpId="0" animBg="1" autoUpdateAnimBg="0"/>
      <p:bldP spid="365573" grpId="0" animBg="1" autoUpdateAnimBg="0"/>
      <p:bldP spid="36557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74790241-31D6-8547-967A-C2265C6F78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470B-2D5C-3F49-A4BB-96EB7946ADCB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9F0E4579-1E60-8A48-ABC0-ED16A02E8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Gestalten</a:t>
            </a:r>
          </a:p>
        </p:txBody>
      </p:sp>
      <p:sp>
        <p:nvSpPr>
          <p:cNvPr id="366597" name="Rectangle 5">
            <a:extLst>
              <a:ext uri="{FF2B5EF4-FFF2-40B4-BE49-F238E27FC236}">
                <a16:creationId xmlns:a16="http://schemas.microsoft.com/office/drawing/2014/main" id="{29E76DC4-15A2-A84D-B0DE-77983332B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47863"/>
            <a:ext cx="26670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Bemessung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Landesebene</a:t>
            </a:r>
          </a:p>
        </p:txBody>
      </p:sp>
      <p:sp>
        <p:nvSpPr>
          <p:cNvPr id="366598" name="Oval 6">
            <a:extLst>
              <a:ext uri="{FF2B5EF4-FFF2-40B4-BE49-F238E27FC236}">
                <a16:creationId xmlns:a16="http://schemas.microsoft.com/office/drawing/2014/main" id="{6D21201E-068E-CF4C-A5FA-9E74823D9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371600"/>
            <a:ext cx="4032250" cy="160020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Berechnungsmodus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Festsetzung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Erhöhung</a:t>
            </a:r>
          </a:p>
        </p:txBody>
      </p:sp>
      <p:sp>
        <p:nvSpPr>
          <p:cNvPr id="366602" name="Rectangle 10">
            <a:extLst>
              <a:ext uri="{FF2B5EF4-FFF2-40B4-BE49-F238E27FC236}">
                <a16:creationId xmlns:a16="http://schemas.microsoft.com/office/drawing/2014/main" id="{BA420C28-FE49-D945-A683-20033802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00463"/>
            <a:ext cx="27432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Verteilung auf 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366603" name="Oval 11">
            <a:extLst>
              <a:ext uri="{FF2B5EF4-FFF2-40B4-BE49-F238E27FC236}">
                <a16:creationId xmlns:a16="http://schemas.microsoft.com/office/drawing/2014/main" id="{7E4B801B-042A-2647-8F3B-0DF0C562B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3200400"/>
            <a:ext cx="4032250" cy="160020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unvermeidbar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auf Basis Ist 2001?</a:t>
            </a:r>
          </a:p>
        </p:txBody>
      </p:sp>
      <p:grpSp>
        <p:nvGrpSpPr>
          <p:cNvPr id="366610" name="Group 18">
            <a:extLst>
              <a:ext uri="{FF2B5EF4-FFF2-40B4-BE49-F238E27FC236}">
                <a16:creationId xmlns:a16="http://schemas.microsoft.com/office/drawing/2014/main" id="{5DF19B58-938A-5D46-B47C-4E3DF554979E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7543800" cy="1676400"/>
            <a:chOff x="480" y="3120"/>
            <a:chExt cx="4752" cy="1056"/>
          </a:xfrm>
        </p:grpSpPr>
        <p:sp>
          <p:nvSpPr>
            <p:cNvPr id="366604" name="Oval 12">
              <a:extLst>
                <a:ext uri="{FF2B5EF4-FFF2-40B4-BE49-F238E27FC236}">
                  <a16:creationId xmlns:a16="http://schemas.microsoft.com/office/drawing/2014/main" id="{F7ABE0DE-47CF-8C43-963F-A4C9DB043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264"/>
              <a:ext cx="912" cy="864"/>
            </a:xfrm>
            <a:prstGeom prst="ellipse">
              <a:avLst/>
            </a:prstGeom>
            <a:solidFill>
              <a:srgbClr val="FFFF00"/>
            </a:solidFill>
            <a:ln w="76200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  <a:contourClr>
                <a:srgbClr val="FFFF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Offene</a:t>
              </a:r>
            </a:p>
            <a:p>
              <a:r>
                <a:rPr lang="de-DE" altLang="de-DE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Fragen</a:t>
              </a:r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66606" name="AutoShape 14">
              <a:extLst>
                <a:ext uri="{FF2B5EF4-FFF2-40B4-BE49-F238E27FC236}">
                  <a16:creationId xmlns:a16="http://schemas.microsoft.com/office/drawing/2014/main" id="{AABCC634-29C0-C842-894C-F8038E857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20"/>
              <a:ext cx="1728" cy="105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>
                  <a:effectLst/>
                  <a:latin typeface="Arial" panose="020B0604020202020204" pitchFamily="34" charset="0"/>
                </a:rPr>
                <a:t>Wer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verantwortet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Einhaltung?</a:t>
              </a:r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66609" name="AutoShape 17">
              <a:extLst>
                <a:ext uri="{FF2B5EF4-FFF2-40B4-BE49-F238E27FC236}">
                  <a16:creationId xmlns:a16="http://schemas.microsoft.com/office/drawing/2014/main" id="{FDA88D8E-0465-0442-AA5B-7C6897920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120"/>
              <a:ext cx="1728" cy="105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>
                  <a:effectLst/>
                  <a:latin typeface="Arial" panose="020B0604020202020204" pitchFamily="34" charset="0"/>
                </a:rPr>
                <a:t>Be-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deutung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für Global-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haushalte?</a:t>
              </a:r>
            </a:p>
            <a:p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7" grpId="0" animBg="1" autoUpdateAnimBg="0"/>
      <p:bldP spid="366598" grpId="0" animBg="1" autoUpdateAnimBg="0"/>
      <p:bldP spid="366602" grpId="0" animBg="1" autoUpdateAnimBg="0"/>
      <p:bldP spid="366603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14E7744B-3391-E348-8579-F3E9D70C57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B7281-4344-2942-B27F-120833F60C1B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519D2851-F60A-AA4B-A1F6-04E0447C6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67619" name="Group 3">
            <a:extLst>
              <a:ext uri="{FF2B5EF4-FFF2-40B4-BE49-F238E27FC236}">
                <a16:creationId xmlns:a16="http://schemas.microsoft.com/office/drawing/2014/main" id="{69B6884E-A3C4-1443-AF54-934EF1E3E2EA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447800"/>
            <a:ext cx="6429375" cy="4757738"/>
            <a:chOff x="1640" y="1152"/>
            <a:chExt cx="4050" cy="2997"/>
          </a:xfrm>
        </p:grpSpPr>
        <p:sp>
          <p:nvSpPr>
            <p:cNvPr id="367620" name="Text Box 4">
              <a:extLst>
                <a:ext uri="{FF2B5EF4-FFF2-40B4-BE49-F238E27FC236}">
                  <a16:creationId xmlns:a16="http://schemas.microsoft.com/office/drawing/2014/main" id="{54F5AB17-D032-0442-B3BC-4F3B779E40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152"/>
              <a:ext cx="1480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W2/W3</a:t>
              </a:r>
              <a:endParaRPr lang="de-DE" altLang="de-DE" sz="20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aphicFrame>
          <p:nvGraphicFramePr>
            <p:cNvPr id="367621" name="Object 5">
              <a:extLst>
                <a:ext uri="{FF2B5EF4-FFF2-40B4-BE49-F238E27FC236}">
                  <a16:creationId xmlns:a16="http://schemas.microsoft.com/office/drawing/2014/main" id="{C1B72028-E5B7-0C4F-ACF2-6946EDDCA29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696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7622" name="Object 6">
              <a:extLst>
                <a:ext uri="{FF2B5EF4-FFF2-40B4-BE49-F238E27FC236}">
                  <a16:creationId xmlns:a16="http://schemas.microsoft.com/office/drawing/2014/main" id="{C6974B53-955B-C74F-A679-8415BE97210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697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7623" name="Object 7">
              <a:extLst>
                <a:ext uri="{FF2B5EF4-FFF2-40B4-BE49-F238E27FC236}">
                  <a16:creationId xmlns:a16="http://schemas.microsoft.com/office/drawing/2014/main" id="{F591668F-4C43-0B46-8F2A-9AD3629275F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698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7624" name="Text Box 8">
            <a:extLst>
              <a:ext uri="{FF2B5EF4-FFF2-40B4-BE49-F238E27FC236}">
                <a16:creationId xmlns:a16="http://schemas.microsoft.com/office/drawing/2014/main" id="{37FADB4F-93A7-F54B-A395-1462A8F4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4054475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67625" name="Text Box 9">
            <a:extLst>
              <a:ext uri="{FF2B5EF4-FFF2-40B4-BE49-F238E27FC236}">
                <a16:creationId xmlns:a16="http://schemas.microsoft.com/office/drawing/2014/main" id="{CE47CA6D-A421-D944-8654-4724AAA3B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5349875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4" grpId="0" autoUpdateAnimBg="0"/>
      <p:bldP spid="36762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B3AD0914-07D2-4A4D-B6E5-36EE596B12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A23F-1B92-0E4E-8C01-4D6C1B1C5AC7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368642" name="Rectangle 2">
            <a:extLst>
              <a:ext uri="{FF2B5EF4-FFF2-40B4-BE49-F238E27FC236}">
                <a16:creationId xmlns:a16="http://schemas.microsoft.com/office/drawing/2014/main" id="{0649B17B-8C62-E246-89A2-29E19E93D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W2/W3</a:t>
            </a:r>
            <a:r>
              <a:rPr lang="de-DE" altLang="de-DE" sz="3600"/>
              <a:t>: Verstehen </a:t>
            </a:r>
          </a:p>
        </p:txBody>
      </p:sp>
      <p:sp>
        <p:nvSpPr>
          <p:cNvPr id="368644" name="Rectangle 4">
            <a:extLst>
              <a:ext uri="{FF2B5EF4-FFF2-40B4-BE49-F238E27FC236}">
                <a16:creationId xmlns:a16="http://schemas.microsoft.com/office/drawing/2014/main" id="{99AAEAD1-5361-C94A-AB31-D46B62E6A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572000"/>
            <a:ext cx="76200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Auch Hochschulleitungen einbezogen</a:t>
            </a:r>
          </a:p>
        </p:txBody>
      </p:sp>
      <p:sp>
        <p:nvSpPr>
          <p:cNvPr id="368645" name="Rectangle 5">
            <a:extLst>
              <a:ext uri="{FF2B5EF4-FFF2-40B4-BE49-F238E27FC236}">
                <a16:creationId xmlns:a16="http://schemas.microsoft.com/office/drawing/2014/main" id="{9C02D13B-FC52-FB4C-90E5-237F890F4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76962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Grundsätzlich an Fachhochschulen und Unis</a:t>
            </a:r>
          </a:p>
        </p:txBody>
      </p:sp>
      <p:sp>
        <p:nvSpPr>
          <p:cNvPr id="368647" name="AutoShape 7">
            <a:extLst>
              <a:ext uri="{FF2B5EF4-FFF2-40B4-BE49-F238E27FC236}">
                <a16:creationId xmlns:a16="http://schemas.microsoft.com/office/drawing/2014/main" id="{99DC67C3-4EC3-AB43-BE9E-AE66E5928072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1409700" y="26289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68648" name="Rectangle 8">
            <a:extLst>
              <a:ext uri="{FF2B5EF4-FFF2-40B4-BE49-F238E27FC236}">
                <a16:creationId xmlns:a16="http://schemas.microsoft.com/office/drawing/2014/main" id="{223C6595-6C8E-164C-AAD3-203CCC8E2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862263"/>
            <a:ext cx="5105400" cy="11763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 Wer bringt Ämter aus?</a:t>
            </a:r>
          </a:p>
          <a:p>
            <a:r>
              <a:rPr lang="de-DE" altLang="de-DE" sz="2200">
                <a:effectLst/>
                <a:latin typeface="Arial" panose="020B0604020202020204" pitchFamily="34" charset="0"/>
              </a:rPr>
              <a:t>Anteile/Verhältnis W2 und W3?</a:t>
            </a:r>
          </a:p>
        </p:txBody>
      </p:sp>
      <p:sp>
        <p:nvSpPr>
          <p:cNvPr id="368649" name="AutoShape 9">
            <a:extLst>
              <a:ext uri="{FF2B5EF4-FFF2-40B4-BE49-F238E27FC236}">
                <a16:creationId xmlns:a16="http://schemas.microsoft.com/office/drawing/2014/main" id="{92278426-5388-3F4A-B6C8-46F09EC4CEE3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1409700" y="53721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68650" name="Rectangle 10">
            <a:extLst>
              <a:ext uri="{FF2B5EF4-FFF2-40B4-BE49-F238E27FC236}">
                <a16:creationId xmlns:a16="http://schemas.microsoft.com/office/drawing/2014/main" id="{1F42D793-74A6-D947-B053-EE2BF844D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681663"/>
            <a:ext cx="51054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 Wer befindet darüber?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 animBg="1" autoUpdateAnimBg="0"/>
      <p:bldP spid="368645" grpId="0" animBg="1" autoUpdateAnimBg="0"/>
      <p:bldP spid="368647" grpId="0" animBg="1" autoUpdateAnimBg="0"/>
      <p:bldP spid="368648" grpId="0" animBg="1" autoUpdateAnimBg="0"/>
      <p:bldP spid="368649" grpId="0" animBg="1" autoUpdateAnimBg="0"/>
      <p:bldP spid="36865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DED4B2C2-D218-674D-8BA1-D541EFBEB0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CC9DE-F6ED-544C-B387-0E4C4A651404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D4CE944E-0306-924C-B676-5702AF1BE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Option Landesvorgaben W2/W3</a:t>
            </a:r>
          </a:p>
        </p:txBody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398B4CF1-F0AB-B341-8A85-8C78DA078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574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Unis: W2 </a:t>
            </a:r>
            <a:r>
              <a:rPr lang="de-DE" altLang="de-DE" i="1">
                <a:effectLst/>
                <a:latin typeface="Arial" panose="020B0604020202020204" pitchFamily="34" charset="0"/>
              </a:rPr>
              <a:t>und</a:t>
            </a:r>
            <a:r>
              <a:rPr lang="de-DE" altLang="de-DE">
                <a:effectLst/>
                <a:latin typeface="Arial" panose="020B0604020202020204" pitchFamily="34" charset="0"/>
              </a:rPr>
              <a:t> W3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FHs: W2</a:t>
            </a:r>
          </a:p>
        </p:txBody>
      </p:sp>
      <p:sp>
        <p:nvSpPr>
          <p:cNvPr id="370692" name="Rectangle 4">
            <a:extLst>
              <a:ext uri="{FF2B5EF4-FFF2-40B4-BE49-F238E27FC236}">
                <a16:creationId xmlns:a16="http://schemas.microsoft.com/office/drawing/2014/main" id="{1250849C-9979-CE47-AD94-464847FC1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496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Unis: W3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FHs: W2</a:t>
            </a:r>
          </a:p>
        </p:txBody>
      </p:sp>
      <p:sp>
        <p:nvSpPr>
          <p:cNvPr id="370693" name="Rectangle 5">
            <a:extLst>
              <a:ext uri="{FF2B5EF4-FFF2-40B4-BE49-F238E27FC236}">
                <a16:creationId xmlns:a16="http://schemas.microsoft.com/office/drawing/2014/main" id="{508B7444-35AD-C744-ADFC-0A83E0C51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 und FHs freistellen</a:t>
            </a:r>
          </a:p>
        </p:txBody>
      </p:sp>
      <p:sp>
        <p:nvSpPr>
          <p:cNvPr id="370694" name="Rectangle 6">
            <a:extLst>
              <a:ext uri="{FF2B5EF4-FFF2-40B4-BE49-F238E27FC236}">
                <a16:creationId xmlns:a16="http://schemas.microsoft.com/office/drawing/2014/main" id="{CD1F35BD-66AE-5040-BF79-ED8407F98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2418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Unis: W3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FHs: W2 und W3 (begrenzt)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 animBg="1" autoUpdateAnimBg="0"/>
      <p:bldP spid="370692" grpId="0" animBg="1" autoUpdateAnimBg="0"/>
      <p:bldP spid="370693" grpId="0" animBg="1" autoUpdateAnimBg="0"/>
      <p:bldP spid="37069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AD474023-DCF0-1E41-A5FD-112D0134C1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8AFAE-F301-DE49-AD1F-C922286868E1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A12ECD42-1ED7-9148-881A-033C7648A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75818" name="Group 10">
            <a:extLst>
              <a:ext uri="{FF2B5EF4-FFF2-40B4-BE49-F238E27FC236}">
                <a16:creationId xmlns:a16="http://schemas.microsoft.com/office/drawing/2014/main" id="{2E69B0BB-D348-D947-9139-EDB8CE98E491}"/>
              </a:ext>
            </a:extLst>
          </p:cNvPr>
          <p:cNvGrpSpPr>
            <a:grpSpLocks/>
          </p:cNvGrpSpPr>
          <p:nvPr/>
        </p:nvGrpSpPr>
        <p:grpSpPr bwMode="auto">
          <a:xfrm>
            <a:off x="1087438" y="1295400"/>
            <a:ext cx="7793037" cy="4910138"/>
            <a:chOff x="685" y="816"/>
            <a:chExt cx="4909" cy="3093"/>
          </a:xfrm>
        </p:grpSpPr>
        <p:sp>
          <p:nvSpPr>
            <p:cNvPr id="375812" name="Text Box 4">
              <a:extLst>
                <a:ext uri="{FF2B5EF4-FFF2-40B4-BE49-F238E27FC236}">
                  <a16:creationId xmlns:a16="http://schemas.microsoft.com/office/drawing/2014/main" id="{5167B3C4-0607-7347-AA76-EF7791EE30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" y="816"/>
              <a:ext cx="3628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Leistungsbezüge </a:t>
              </a:r>
              <a:endParaRPr lang="de-DE" altLang="de-DE" sz="20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aphicFrame>
          <p:nvGraphicFramePr>
            <p:cNvPr id="375813" name="Object 5">
              <a:extLst>
                <a:ext uri="{FF2B5EF4-FFF2-40B4-BE49-F238E27FC236}">
                  <a16:creationId xmlns:a16="http://schemas.microsoft.com/office/drawing/2014/main" id="{15FD459C-BB7D-7546-B271-2DE08803F37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84" y="128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720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128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5814" name="Object 6">
              <a:extLst>
                <a:ext uri="{FF2B5EF4-FFF2-40B4-BE49-F238E27FC236}">
                  <a16:creationId xmlns:a16="http://schemas.microsoft.com/office/drawing/2014/main" id="{895A6205-8B08-424D-BC99-99EE2028AD9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44" y="139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721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4" y="139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5815" name="Object 7">
              <a:extLst>
                <a:ext uri="{FF2B5EF4-FFF2-40B4-BE49-F238E27FC236}">
                  <a16:creationId xmlns:a16="http://schemas.microsoft.com/office/drawing/2014/main" id="{D94DEEB7-3C9A-F947-AF00-2B0A4B21EB3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46" y="117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722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6" y="117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5816" name="Text Box 8">
            <a:extLst>
              <a:ext uri="{FF2B5EF4-FFF2-40B4-BE49-F238E27FC236}">
                <a16:creationId xmlns:a16="http://schemas.microsoft.com/office/drawing/2014/main" id="{C44A82F2-83BF-CB42-AB4E-5B2FA83C7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05200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75817" name="Text Box 9">
            <a:extLst>
              <a:ext uri="{FF2B5EF4-FFF2-40B4-BE49-F238E27FC236}">
                <a16:creationId xmlns:a16="http://schemas.microsoft.com/office/drawing/2014/main" id="{E4F9D22E-BFB9-F144-8929-B0FD3890D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038" y="4800600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6" grpId="0" autoUpdateAnimBg="0"/>
      <p:bldP spid="37581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6AC2FA30-51C5-2F43-AFB4-29C142DB96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EE33A-F69B-7842-95BE-DCCC8E6335E1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F4F0E79A-4849-F44F-B7C4-8CB371CC9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Professorenbesoldung</a:t>
            </a:r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DA53A94F-CEE9-2149-9883-BF898EAF9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Profilbildung der Hochschulen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0212" name="Rectangle 4">
            <a:extLst>
              <a:ext uri="{FF2B5EF4-FFF2-40B4-BE49-F238E27FC236}">
                <a16:creationId xmlns:a16="http://schemas.microsoft.com/office/drawing/2014/main" id="{9B4D2603-625E-EB42-B69C-18322C758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7432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leistungs- und funktionsdifferenzierte Gehälter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7C6856E3-872A-E341-8528-C2C7A14BF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wettbewerbsfähige  Vergütungsstrukturen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grpSp>
        <p:nvGrpSpPr>
          <p:cNvPr id="350214" name="Group 6">
            <a:extLst>
              <a:ext uri="{FF2B5EF4-FFF2-40B4-BE49-F238E27FC236}">
                <a16:creationId xmlns:a16="http://schemas.microsoft.com/office/drawing/2014/main" id="{E062A01D-E1CB-0741-BB95-70F8E4A0D3A6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371600"/>
            <a:ext cx="3124200" cy="914400"/>
            <a:chOff x="1056" y="864"/>
            <a:chExt cx="3552" cy="576"/>
          </a:xfrm>
        </p:grpSpPr>
        <p:sp>
          <p:nvSpPr>
            <p:cNvPr id="350215" name="Rectangle 7">
              <a:extLst>
                <a:ext uri="{FF2B5EF4-FFF2-40B4-BE49-F238E27FC236}">
                  <a16:creationId xmlns:a16="http://schemas.microsoft.com/office/drawing/2014/main" id="{6792F035-124B-D24C-9E85-69FA91D00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864"/>
              <a:ext cx="3552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216" name="Text Box 8">
              <a:extLst>
                <a:ext uri="{FF2B5EF4-FFF2-40B4-BE49-F238E27FC236}">
                  <a16:creationId xmlns:a16="http://schemas.microsoft.com/office/drawing/2014/main" id="{76DFE174-D4BB-3A4A-AEE8-5ED3FF8EA9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4" y="960"/>
              <a:ext cx="1260" cy="3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3200">
                  <a:effectLst/>
                  <a:latin typeface="Arial" panose="020B0604020202020204" pitchFamily="34" charset="0"/>
                </a:rPr>
                <a:t>Ziele</a:t>
              </a:r>
              <a:endParaRPr lang="de-DE" altLang="de-DE" b="0"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animBg="1" autoUpdateAnimBg="0"/>
      <p:bldP spid="350212" grpId="0" animBg="1" autoUpdateAnimBg="0"/>
      <p:bldP spid="35021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EDB01F01-DB05-1141-973D-C066B1F168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0772-6CCD-BB47-92C4-540CD9CD83CA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376834" name="Rectangle 2">
            <a:extLst>
              <a:ext uri="{FF2B5EF4-FFF2-40B4-BE49-F238E27FC236}">
                <a16:creationId xmlns:a16="http://schemas.microsoft.com/office/drawing/2014/main" id="{A9EC71C1-B962-FD45-B6A3-DCBAF33E8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Leistungsbezüge</a:t>
            </a:r>
            <a:r>
              <a:rPr lang="de-DE" altLang="de-DE" sz="3600"/>
              <a:t>: Verstehen </a:t>
            </a:r>
          </a:p>
        </p:txBody>
      </p:sp>
      <p:sp>
        <p:nvSpPr>
          <p:cNvPr id="376836" name="Rectangle 4">
            <a:extLst>
              <a:ext uri="{FF2B5EF4-FFF2-40B4-BE49-F238E27FC236}">
                <a16:creationId xmlns:a16="http://schemas.microsoft.com/office/drawing/2014/main" id="{A14B0C7B-E403-4F42-872D-006472517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453063"/>
            <a:ext cx="7924800" cy="10239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Leistungsbezüge bis zu 40% des Grundgehalts ruhegehaltsfähig,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Erhöhung möglich (BaWü 80%)</a:t>
            </a:r>
          </a:p>
        </p:txBody>
      </p:sp>
      <p:sp>
        <p:nvSpPr>
          <p:cNvPr id="376837" name="Rectangle 5">
            <a:extLst>
              <a:ext uri="{FF2B5EF4-FFF2-40B4-BE49-F238E27FC236}">
                <a16:creationId xmlns:a16="http://schemas.microsoft.com/office/drawing/2014/main" id="{542EFA3E-128A-CC4E-BD6D-30D6541CE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14800"/>
            <a:ext cx="80010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Funktions- Lb. stets befristet, dynamisiert und ruhegehaltsfähig,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ansonsten befristet </a:t>
            </a:r>
            <a:r>
              <a:rPr lang="de-DE" altLang="de-DE" sz="2000" i="1">
                <a:effectLst/>
                <a:latin typeface="Arial" panose="020B0604020202020204" pitchFamily="34" charset="0"/>
              </a:rPr>
              <a:t>oder</a:t>
            </a:r>
            <a:r>
              <a:rPr lang="de-DE" altLang="de-DE" sz="2000">
                <a:effectLst/>
                <a:latin typeface="Arial" panose="020B0604020202020204" pitchFamily="34" charset="0"/>
              </a:rPr>
              <a:t> unbefristet,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keine Teilhabe an Besoldungserhöhungen </a:t>
            </a:r>
            <a:r>
              <a:rPr lang="de-DE" altLang="de-DE" sz="2000" i="1">
                <a:effectLst/>
                <a:latin typeface="Arial" panose="020B0604020202020204" pitchFamily="34" charset="0"/>
              </a:rPr>
              <a:t>oder</a:t>
            </a:r>
            <a:r>
              <a:rPr lang="de-DE" altLang="de-DE" sz="2000">
                <a:effectLst/>
                <a:latin typeface="Arial" panose="020B0604020202020204" pitchFamily="34" charset="0"/>
              </a:rPr>
              <a:t> dynamisiert</a:t>
            </a:r>
          </a:p>
        </p:txBody>
      </p:sp>
      <p:sp>
        <p:nvSpPr>
          <p:cNvPr id="376840" name="Oval 8">
            <a:extLst>
              <a:ext uri="{FF2B5EF4-FFF2-40B4-BE49-F238E27FC236}">
                <a16:creationId xmlns:a16="http://schemas.microsoft.com/office/drawing/2014/main" id="{07049B55-6774-3D44-897B-876C5065F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219200"/>
            <a:ext cx="2133600" cy="838200"/>
          </a:xfrm>
          <a:prstGeom prst="ellipse">
            <a:avLst/>
          </a:prstGeom>
          <a:solidFill>
            <a:srgbClr val="00FFCC"/>
          </a:solidFill>
          <a:ln w="76200">
            <a:solidFill>
              <a:srgbClr val="00FF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32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 Arten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6842" name="Oval 10">
            <a:extLst>
              <a:ext uri="{FF2B5EF4-FFF2-40B4-BE49-F238E27FC236}">
                <a16:creationId xmlns:a16="http://schemas.microsoft.com/office/drawing/2014/main" id="{F0C6A31C-12AD-A942-BE0B-BA506F6DC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1828800" cy="1676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Berufungs-</a:t>
            </a:r>
          </a:p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und Bleibe- </a:t>
            </a:r>
          </a:p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Leist.bez.</a:t>
            </a:r>
          </a:p>
        </p:txBody>
      </p:sp>
      <p:sp>
        <p:nvSpPr>
          <p:cNvPr id="376844" name="Oval 12">
            <a:extLst>
              <a:ext uri="{FF2B5EF4-FFF2-40B4-BE49-F238E27FC236}">
                <a16:creationId xmlns:a16="http://schemas.microsoft.com/office/drawing/2014/main" id="{051C54CD-BB75-C04B-A756-8B7EED7DB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362200"/>
            <a:ext cx="1676400" cy="14478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Funktions-</a:t>
            </a:r>
          </a:p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Leist.bez.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6845" name="Oval 13">
            <a:extLst>
              <a:ext uri="{FF2B5EF4-FFF2-40B4-BE49-F238E27FC236}">
                <a16:creationId xmlns:a16="http://schemas.microsoft.com/office/drawing/2014/main" id="{386E824B-313F-1F40-8A9E-B8DC33381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752600"/>
            <a:ext cx="1828800" cy="1676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Besondere</a:t>
            </a:r>
          </a:p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Leistungs-</a:t>
            </a:r>
          </a:p>
          <a:p>
            <a:pPr>
              <a:lnSpc>
                <a:spcPct val="90000"/>
              </a:lnSpc>
            </a:pP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bezüge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6" grpId="0" animBg="1" autoUpdateAnimBg="0"/>
      <p:bldP spid="376837" grpId="0" animBg="1" autoUpdateAnimBg="0"/>
      <p:bldP spid="376842" grpId="0" animBg="1" autoUpdateAnimBg="0"/>
      <p:bldP spid="376844" grpId="0" animBg="1" autoUpdateAnimBg="0"/>
      <p:bldP spid="376845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ADCAE3E0-29AE-5046-8407-330F64B198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19829-6056-1142-B0F3-31121728F62A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378882" name="Rectangle 2">
            <a:extLst>
              <a:ext uri="{FF2B5EF4-FFF2-40B4-BE49-F238E27FC236}">
                <a16:creationId xmlns:a16="http://schemas.microsoft.com/office/drawing/2014/main" id="{24C969DF-6CAD-4249-B776-30C5FFC85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Funktionszulagen gestalten</a:t>
            </a:r>
          </a:p>
        </p:txBody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0DA21492-D1EE-A547-AC4E-D29F228F3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429000"/>
            <a:ext cx="3890962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Welche Ämter?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Abschließender Katalog?</a:t>
            </a:r>
          </a:p>
        </p:txBody>
      </p:sp>
      <p:sp>
        <p:nvSpPr>
          <p:cNvPr id="378884" name="Rectangle 4">
            <a:extLst>
              <a:ext uri="{FF2B5EF4-FFF2-40B4-BE49-F238E27FC236}">
                <a16:creationId xmlns:a16="http://schemas.microsoft.com/office/drawing/2014/main" id="{46A9D253-131A-6542-91CD-4A9EF933A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32004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Land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Hochschulrat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Hochschulleitungen</a:t>
            </a:r>
          </a:p>
        </p:txBody>
      </p:sp>
      <p:grpSp>
        <p:nvGrpSpPr>
          <p:cNvPr id="378896" name="Group 16">
            <a:extLst>
              <a:ext uri="{FF2B5EF4-FFF2-40B4-BE49-F238E27FC236}">
                <a16:creationId xmlns:a16="http://schemas.microsoft.com/office/drawing/2014/main" id="{145698AB-53D7-9346-A19B-3C61FEA47732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057400"/>
            <a:ext cx="2971800" cy="914400"/>
            <a:chOff x="2352" y="1296"/>
            <a:chExt cx="1872" cy="576"/>
          </a:xfrm>
        </p:grpSpPr>
        <p:sp>
          <p:nvSpPr>
            <p:cNvPr id="378886" name="Oval 6">
              <a:extLst>
                <a:ext uri="{FF2B5EF4-FFF2-40B4-BE49-F238E27FC236}">
                  <a16:creationId xmlns:a16="http://schemas.microsoft.com/office/drawing/2014/main" id="{8313EA76-0FF8-E448-8BAC-3B61B8705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1872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8887" name="Text Box 7">
              <a:extLst>
                <a:ext uri="{FF2B5EF4-FFF2-40B4-BE49-F238E27FC236}">
                  <a16:creationId xmlns:a16="http://schemas.microsoft.com/office/drawing/2014/main" id="{64AD479A-DDE6-634D-AAC5-EC13D1872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0" y="1449"/>
              <a:ext cx="1574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effectLst/>
                  <a:latin typeface="Arial" panose="020B0604020202020204" pitchFamily="34" charset="0"/>
                </a:rPr>
                <a:t>WER</a:t>
              </a:r>
              <a:r>
                <a:rPr lang="de-DE" altLang="de-DE" sz="2200" b="0">
                  <a:effectLst/>
                  <a:latin typeface="Arial" panose="020B0604020202020204" pitchFamily="34" charset="0"/>
                </a:rPr>
                <a:t> entscheidet?</a:t>
              </a:r>
            </a:p>
          </p:txBody>
        </p:sp>
      </p:grpSp>
      <p:grpSp>
        <p:nvGrpSpPr>
          <p:cNvPr id="378897" name="Group 17">
            <a:extLst>
              <a:ext uri="{FF2B5EF4-FFF2-40B4-BE49-F238E27FC236}">
                <a16:creationId xmlns:a16="http://schemas.microsoft.com/office/drawing/2014/main" id="{C475393B-9F1D-094B-8624-04EF0DF96D46}"/>
              </a:ext>
            </a:extLst>
          </p:cNvPr>
          <p:cNvGrpSpPr>
            <a:grpSpLocks/>
          </p:cNvGrpSpPr>
          <p:nvPr/>
        </p:nvGrpSpPr>
        <p:grpSpPr bwMode="auto">
          <a:xfrm>
            <a:off x="1314450" y="3657600"/>
            <a:ext cx="3638550" cy="914400"/>
            <a:chOff x="828" y="2304"/>
            <a:chExt cx="2292" cy="576"/>
          </a:xfrm>
        </p:grpSpPr>
        <p:sp>
          <p:nvSpPr>
            <p:cNvPr id="378889" name="Oval 9">
              <a:extLst>
                <a:ext uri="{FF2B5EF4-FFF2-40B4-BE49-F238E27FC236}">
                  <a16:creationId xmlns:a16="http://schemas.microsoft.com/office/drawing/2014/main" id="{CD4BCF94-8515-E44D-9C5D-0873224A9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2304"/>
              <a:ext cx="2292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8890" name="Text Box 10">
              <a:extLst>
                <a:ext uri="{FF2B5EF4-FFF2-40B4-BE49-F238E27FC236}">
                  <a16:creationId xmlns:a16="http://schemas.microsoft.com/office/drawing/2014/main" id="{6E87B4B4-ECED-724D-9B1A-62B613088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9" y="2457"/>
              <a:ext cx="1956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effectLst/>
                  <a:latin typeface="Arial" panose="020B0604020202020204" pitchFamily="34" charset="0"/>
                </a:rPr>
                <a:t>WAS</a:t>
              </a:r>
              <a:r>
                <a:rPr lang="de-DE" altLang="de-DE" sz="2200" b="0">
                  <a:effectLst/>
                  <a:latin typeface="Arial" panose="020B0604020202020204" pitchFamily="34" charset="0"/>
                </a:rPr>
                <a:t> wird einbezogen?</a:t>
              </a:r>
            </a:p>
          </p:txBody>
        </p:sp>
      </p:grpSp>
      <p:sp>
        <p:nvSpPr>
          <p:cNvPr id="378891" name="Rectangle 11">
            <a:extLst>
              <a:ext uri="{FF2B5EF4-FFF2-40B4-BE49-F238E27FC236}">
                <a16:creationId xmlns:a16="http://schemas.microsoft.com/office/drawing/2014/main" id="{545F4362-C1FA-5F49-8E03-91F769FEF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32004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Höhe?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Festpreise?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Erfolgsabhängigkeit?</a:t>
            </a:r>
          </a:p>
        </p:txBody>
      </p:sp>
      <p:grpSp>
        <p:nvGrpSpPr>
          <p:cNvPr id="378898" name="Group 18">
            <a:extLst>
              <a:ext uri="{FF2B5EF4-FFF2-40B4-BE49-F238E27FC236}">
                <a16:creationId xmlns:a16="http://schemas.microsoft.com/office/drawing/2014/main" id="{6E4F7D41-6D6D-E645-A256-430C69BAC073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257800"/>
            <a:ext cx="3124200" cy="914400"/>
            <a:chOff x="2352" y="3312"/>
            <a:chExt cx="1968" cy="576"/>
          </a:xfrm>
        </p:grpSpPr>
        <p:sp>
          <p:nvSpPr>
            <p:cNvPr id="378893" name="Oval 13">
              <a:extLst>
                <a:ext uri="{FF2B5EF4-FFF2-40B4-BE49-F238E27FC236}">
                  <a16:creationId xmlns:a16="http://schemas.microsoft.com/office/drawing/2014/main" id="{C3D62445-BC7E-EA4D-8366-F92FA06AF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312"/>
              <a:ext cx="1968" cy="576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8894" name="Text Box 14">
              <a:extLst>
                <a:ext uri="{FF2B5EF4-FFF2-40B4-BE49-F238E27FC236}">
                  <a16:creationId xmlns:a16="http://schemas.microsoft.com/office/drawing/2014/main" id="{9BFA935C-2BF2-184B-9387-4B5AD8C24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4" y="3465"/>
              <a:ext cx="1545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effectLst/>
                  <a:latin typeface="Arial" panose="020B0604020202020204" pitchFamily="34" charset="0"/>
                </a:rPr>
                <a:t>WIE </a:t>
              </a:r>
              <a:r>
                <a:rPr lang="de-DE" altLang="de-DE" sz="2200" b="0">
                  <a:effectLst/>
                  <a:latin typeface="Arial" panose="020B0604020202020204" pitchFamily="34" charset="0"/>
                </a:rPr>
                <a:t>wird belohnt?</a:t>
              </a:r>
            </a:p>
          </p:txBody>
        </p:sp>
      </p:grpSp>
      <p:sp>
        <p:nvSpPr>
          <p:cNvPr id="378895" name="Oval 15">
            <a:extLst>
              <a:ext uri="{FF2B5EF4-FFF2-40B4-BE49-F238E27FC236}">
                <a16:creationId xmlns:a16="http://schemas.microsoft.com/office/drawing/2014/main" id="{518A324F-A7D4-E84E-9A6E-604B0F722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838200"/>
            <a:ext cx="4267200" cy="9144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am unkompliziertesten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nimBg="1" autoUpdateAnimBg="0"/>
      <p:bldP spid="378884" grpId="0" animBg="1" autoUpdateAnimBg="0"/>
      <p:bldP spid="378891" grpId="0" animBg="1" autoUpdateAnimBg="0"/>
      <p:bldP spid="37889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0730F7A6-61E0-8F49-B551-193BF501C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6BE54-26F1-284C-924F-C2EBC4D86146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379906" name="Rectangle 2050">
            <a:extLst>
              <a:ext uri="{FF2B5EF4-FFF2-40B4-BE49-F238E27FC236}">
                <a16:creationId xmlns:a16="http://schemas.microsoft.com/office/drawing/2014/main" id="{C5AAA5DF-3D6F-7F4B-AE8B-025313A5C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Berufungszulagen gestalten</a:t>
            </a:r>
          </a:p>
        </p:txBody>
      </p:sp>
      <p:sp>
        <p:nvSpPr>
          <p:cNvPr id="379908" name="Rectangle 2052">
            <a:extLst>
              <a:ext uri="{FF2B5EF4-FFF2-40B4-BE49-F238E27FC236}">
                <a16:creationId xmlns:a16="http://schemas.microsoft.com/office/drawing/2014/main" id="{35BD9EE7-1BF8-F548-A73C-2F8E4CE9B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133600"/>
            <a:ext cx="3810000" cy="1447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Zuständig für Vergabe: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Land oder Hochschule?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79931" name="Group 2075">
            <a:extLst>
              <a:ext uri="{FF2B5EF4-FFF2-40B4-BE49-F238E27FC236}">
                <a16:creationId xmlns:a16="http://schemas.microsoft.com/office/drawing/2014/main" id="{68C64C07-1E23-8045-9968-56FE87B8F8A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00600"/>
            <a:ext cx="8001000" cy="1371600"/>
            <a:chOff x="288" y="2736"/>
            <a:chExt cx="5040" cy="864"/>
          </a:xfrm>
        </p:grpSpPr>
        <p:sp>
          <p:nvSpPr>
            <p:cNvPr id="379914" name="Rectangle 2058">
              <a:extLst>
                <a:ext uri="{FF2B5EF4-FFF2-40B4-BE49-F238E27FC236}">
                  <a16:creationId xmlns:a16="http://schemas.microsoft.com/office/drawing/2014/main" id="{1CDB2CFF-9A87-434E-8A93-915B2F61C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784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Befristung?</a:t>
              </a:r>
            </a:p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Ruhegehaltsfähig?</a:t>
              </a:r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9917" name="Rectangle 2061">
              <a:extLst>
                <a:ext uri="{FF2B5EF4-FFF2-40B4-BE49-F238E27FC236}">
                  <a16:creationId xmlns:a16="http://schemas.microsoft.com/office/drawing/2014/main" id="{D1386252-360A-7C44-A044-735AD44ED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36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Frei verhandelbar oder</a:t>
              </a:r>
            </a:p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Stufungen?</a:t>
              </a:r>
            </a:p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Zielvereinbarungen?</a:t>
              </a:r>
              <a:endPara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379923" name="Oval 2067">
            <a:extLst>
              <a:ext uri="{FF2B5EF4-FFF2-40B4-BE49-F238E27FC236}">
                <a16:creationId xmlns:a16="http://schemas.microsoft.com/office/drawing/2014/main" id="{BD3234F3-6BCC-D34F-BE5F-8A6CE8966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362200"/>
            <a:ext cx="1600200" cy="914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Wer?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20" name="Oval 2064">
            <a:extLst>
              <a:ext uri="{FF2B5EF4-FFF2-40B4-BE49-F238E27FC236}">
                <a16:creationId xmlns:a16="http://schemas.microsoft.com/office/drawing/2014/main" id="{15B73D81-1068-C14D-8EF4-F5879F93F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114800"/>
            <a:ext cx="1600200" cy="914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Wie?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33" name="Oval 2077">
            <a:extLst>
              <a:ext uri="{FF2B5EF4-FFF2-40B4-BE49-F238E27FC236}">
                <a16:creationId xmlns:a16="http://schemas.microsoft.com/office/drawing/2014/main" id="{86FDAE4E-48AA-4E48-A738-4234C97B6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838200"/>
            <a:ext cx="4267200" cy="9144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Viele Dimensionen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7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79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nimBg="1" autoUpdateAnimBg="0"/>
      <p:bldP spid="379923" grpId="0" animBg="1" autoUpdateAnimBg="0"/>
      <p:bldP spid="379920" grpId="0" animBg="1" autoUpdateAnimBg="0"/>
      <p:bldP spid="37993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79E8211F-9A65-7B47-82E6-02F30FCACD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94B2D-0303-5B4A-A9AF-796C2E904E7D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56A98E3A-1B53-B240-8877-83268DA10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Leistungszulagen gestalten</a:t>
            </a:r>
          </a:p>
        </p:txBody>
      </p:sp>
      <p:sp>
        <p:nvSpPr>
          <p:cNvPr id="380932" name="Rectangle 4">
            <a:extLst>
              <a:ext uri="{FF2B5EF4-FFF2-40B4-BE49-F238E27FC236}">
                <a16:creationId xmlns:a16="http://schemas.microsoft.com/office/drawing/2014/main" id="{497B56F8-D130-C649-84D6-E4617B33B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17688"/>
            <a:ext cx="4006850" cy="77311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Entscheidungsebene</a:t>
            </a:r>
          </a:p>
          <a:p>
            <a:r>
              <a:rPr lang="de-DE" altLang="de-DE" sz="2200">
                <a:effectLst/>
                <a:latin typeface="Arial" panose="020B0604020202020204" pitchFamily="34" charset="0"/>
              </a:rPr>
              <a:t>innerhalb der Hochschule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80934" name="Rectangle 6">
            <a:extLst>
              <a:ext uri="{FF2B5EF4-FFF2-40B4-BE49-F238E27FC236}">
                <a16:creationId xmlns:a16="http://schemas.microsoft.com/office/drawing/2014/main" id="{7F54A29C-D57F-B74B-8A0E-BD4DA548E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5350" y="2863850"/>
            <a:ext cx="3829050" cy="7937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Welche Leistungen zählen?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80935" name="Oval 7">
            <a:extLst>
              <a:ext uri="{FF2B5EF4-FFF2-40B4-BE49-F238E27FC236}">
                <a16:creationId xmlns:a16="http://schemas.microsoft.com/office/drawing/2014/main" id="{9505578C-A55F-9C46-8281-E1C2BFFFD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76400"/>
            <a:ext cx="1371600" cy="8921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Wer?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grpSp>
        <p:nvGrpSpPr>
          <p:cNvPr id="380942" name="Group 14">
            <a:extLst>
              <a:ext uri="{FF2B5EF4-FFF2-40B4-BE49-F238E27FC236}">
                <a16:creationId xmlns:a16="http://schemas.microsoft.com/office/drawing/2014/main" id="{D2CE7E52-E35B-0643-AC1A-56D9D211F88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038600"/>
            <a:ext cx="8153400" cy="2362200"/>
            <a:chOff x="192" y="2544"/>
            <a:chExt cx="5136" cy="1488"/>
          </a:xfrm>
        </p:grpSpPr>
        <p:sp>
          <p:nvSpPr>
            <p:cNvPr id="380931" name="Rectangle 3">
              <a:extLst>
                <a:ext uri="{FF2B5EF4-FFF2-40B4-BE49-F238E27FC236}">
                  <a16:creationId xmlns:a16="http://schemas.microsoft.com/office/drawing/2014/main" id="{B55B805A-84D0-C244-927F-44D01A6D0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360"/>
              <a:ext cx="2208" cy="67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Befristung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Dynamisierung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Ruhegehaltsfähigkeit</a:t>
              </a:r>
            </a:p>
          </p:txBody>
        </p:sp>
        <p:sp>
          <p:nvSpPr>
            <p:cNvPr id="380933" name="Rectangle 5">
              <a:extLst>
                <a:ext uri="{FF2B5EF4-FFF2-40B4-BE49-F238E27FC236}">
                  <a16:creationId xmlns:a16="http://schemas.microsoft.com/office/drawing/2014/main" id="{A5524539-ADE9-2446-8674-FDA6C6E00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3360"/>
              <a:ext cx="2133" cy="6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Bepreisung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Einmalzahlung oder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monatliche Zulagen</a:t>
              </a:r>
            </a:p>
          </p:txBody>
        </p:sp>
        <p:sp>
          <p:nvSpPr>
            <p:cNvPr id="380937" name="Rectangle 9">
              <a:extLst>
                <a:ext uri="{FF2B5EF4-FFF2-40B4-BE49-F238E27FC236}">
                  <a16:creationId xmlns:a16="http://schemas.microsoft.com/office/drawing/2014/main" id="{C3B17191-56F6-EB44-9445-E955C9891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544"/>
              <a:ext cx="2352" cy="6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Kriterienkataloge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Verfahrensregeln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externe Gutachter</a:t>
              </a:r>
            </a:p>
          </p:txBody>
        </p:sp>
      </p:grpSp>
      <p:sp>
        <p:nvSpPr>
          <p:cNvPr id="380939" name="Oval 11">
            <a:extLst>
              <a:ext uri="{FF2B5EF4-FFF2-40B4-BE49-F238E27FC236}">
                <a16:creationId xmlns:a16="http://schemas.microsoft.com/office/drawing/2014/main" id="{D7E99CA4-656F-EB47-8AB6-0A5CA270D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762000"/>
            <a:ext cx="4114800" cy="6858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neuralgischer Punkt</a:t>
            </a:r>
          </a:p>
        </p:txBody>
      </p:sp>
      <p:sp>
        <p:nvSpPr>
          <p:cNvPr id="380940" name="Oval 12">
            <a:extLst>
              <a:ext uri="{FF2B5EF4-FFF2-40B4-BE49-F238E27FC236}">
                <a16:creationId xmlns:a16="http://schemas.microsoft.com/office/drawing/2014/main" id="{262D84B0-FFEC-124C-97D3-91C7CFC12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41625"/>
            <a:ext cx="1371600" cy="8921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Was?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80941" name="Oval 13">
            <a:extLst>
              <a:ext uri="{FF2B5EF4-FFF2-40B4-BE49-F238E27FC236}">
                <a16:creationId xmlns:a16="http://schemas.microsoft.com/office/drawing/2014/main" id="{F828AE96-C272-9643-9F7E-6F32B287C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51425"/>
            <a:ext cx="1371600" cy="8921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Wie?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8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8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nimBg="1" autoUpdateAnimBg="0"/>
      <p:bldP spid="380934" grpId="0" animBg="1" autoUpdateAnimBg="0"/>
      <p:bldP spid="380935" grpId="0" animBg="1" autoUpdateAnimBg="0"/>
      <p:bldP spid="380939" grpId="0" animBg="1" autoUpdateAnimBg="0"/>
      <p:bldP spid="380940" grpId="0" animBg="1" autoUpdateAnimBg="0"/>
      <p:bldP spid="38094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0E9701D8-4D16-9A46-85F2-FF26FFD545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635A8-432E-7344-BB3B-B18F317B6FD8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C80A053A-82E7-DA49-ABFA-8B99210DE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600"/>
              <a:t>Schlussfolgerungen</a:t>
            </a:r>
          </a:p>
        </p:txBody>
      </p:sp>
      <p:sp>
        <p:nvSpPr>
          <p:cNvPr id="406533" name="AutoShape 5">
            <a:extLst>
              <a:ext uri="{FF2B5EF4-FFF2-40B4-BE49-F238E27FC236}">
                <a16:creationId xmlns:a16="http://schemas.microsoft.com/office/drawing/2014/main" id="{74F475A3-7A00-B244-AD23-84D939B6F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71600"/>
            <a:ext cx="2971800" cy="2667000"/>
          </a:xfrm>
          <a:prstGeom prst="octagon">
            <a:avLst>
              <a:gd name="adj" fmla="val 29287"/>
            </a:avLst>
          </a:prstGeom>
          <a:solidFill>
            <a:srgbClr val="00FFCC"/>
          </a:solidFill>
          <a:ln w="76200">
            <a:solidFill>
              <a:srgbClr val="00FFCC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 sz="26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Ausgestaltung</a:t>
            </a:r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:</a:t>
            </a:r>
          </a:p>
          <a:p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Spielräume in </a:t>
            </a:r>
          </a:p>
          <a:p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Baden-</a:t>
            </a:r>
          </a:p>
          <a:p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Württemberg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34" name="AutoShape 6">
            <a:extLst>
              <a:ext uri="{FF2B5EF4-FFF2-40B4-BE49-F238E27FC236}">
                <a16:creationId xmlns:a16="http://schemas.microsoft.com/office/drawing/2014/main" id="{DD36C039-582B-C648-80FA-DECACFA9D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371600"/>
            <a:ext cx="2895600" cy="26670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>
            <a:noFill/>
          </a:ln>
          <a:effectLst>
            <a:outerShdw dist="107763" dir="189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Großer </a:t>
            </a:r>
          </a:p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Gestaltungsbedarf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durch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Hochschulen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35" name="AutoShape 7">
            <a:extLst>
              <a:ext uri="{FF2B5EF4-FFF2-40B4-BE49-F238E27FC236}">
                <a16:creationId xmlns:a16="http://schemas.microsoft.com/office/drawing/2014/main" id="{89BC807C-0F90-5040-9A47-6863746F3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33800"/>
            <a:ext cx="2895600" cy="26670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Ziele</a:t>
            </a: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klären:</a:t>
            </a:r>
          </a:p>
          <a:p>
            <a:pPr>
              <a:lnSpc>
                <a:spcPct val="90000"/>
              </a:lnSpc>
            </a:pPr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Was will die</a:t>
            </a:r>
          </a:p>
          <a:p>
            <a:pPr>
              <a:lnSpc>
                <a:spcPct val="90000"/>
              </a:lnSpc>
            </a:pPr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Hochschule als</a:t>
            </a:r>
          </a:p>
          <a:p>
            <a:pPr>
              <a:lnSpc>
                <a:spcPct val="90000"/>
              </a:lnSpc>
            </a:pPr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„Leistung“ be-</a:t>
            </a:r>
          </a:p>
          <a:p>
            <a:pPr>
              <a:lnSpc>
                <a:spcPct val="90000"/>
              </a:lnSpc>
            </a:pPr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lohnen, wieviel</a:t>
            </a:r>
          </a:p>
          <a:p>
            <a:pPr>
              <a:lnSpc>
                <a:spcPct val="90000"/>
              </a:lnSpc>
            </a:pPr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Spreizung will</a:t>
            </a:r>
          </a:p>
          <a:p>
            <a:pPr>
              <a:lnSpc>
                <a:spcPct val="90000"/>
              </a:lnSpc>
            </a:pPr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sie tolerieren?</a:t>
            </a:r>
            <a:endParaRPr lang="de-DE" altLang="de-DE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40" name="AutoShape 12">
            <a:extLst>
              <a:ext uri="{FF2B5EF4-FFF2-40B4-BE49-F238E27FC236}">
                <a16:creationId xmlns:a16="http://schemas.microsoft.com/office/drawing/2014/main" id="{F3F2EB7C-53FA-C14B-A30B-92DFF394B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191000"/>
            <a:ext cx="1981200" cy="18288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Modelle &amp;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Verfahren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41" name="AutoShape 13">
            <a:extLst>
              <a:ext uri="{FF2B5EF4-FFF2-40B4-BE49-F238E27FC236}">
                <a16:creationId xmlns:a16="http://schemas.microsoft.com/office/drawing/2014/main" id="{025AC93D-A138-5943-BB1C-93DB2A64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406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3" grpId="0" animBg="1" autoUpdateAnimBg="0"/>
      <p:bldP spid="406534" grpId="0" animBg="1" autoUpdateAnimBg="0"/>
      <p:bldP spid="406535" grpId="0" animBg="1" autoUpdateAnimBg="0"/>
      <p:bldP spid="40654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4780C91A-7C3A-F742-A672-5B8DE236F6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04DC-56A2-414C-806D-F490C8D22864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6B44B1E1-5702-F54C-8772-EDBD8E91EF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= drei Gestaltungsbereiche</a:t>
            </a:r>
          </a:p>
        </p:txBody>
      </p:sp>
      <p:grpSp>
        <p:nvGrpSpPr>
          <p:cNvPr id="410627" name="Group 3">
            <a:extLst>
              <a:ext uri="{FF2B5EF4-FFF2-40B4-BE49-F238E27FC236}">
                <a16:creationId xmlns:a16="http://schemas.microsoft.com/office/drawing/2014/main" id="{A2BA447F-30CB-E64D-B574-21633B72C0F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410628" name="Rectangle 4">
              <a:extLst>
                <a:ext uri="{FF2B5EF4-FFF2-40B4-BE49-F238E27FC236}">
                  <a16:creationId xmlns:a16="http://schemas.microsoft.com/office/drawing/2014/main" id="{EDCF0E46-C35E-B64C-BD7D-351E47BC23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29" name="Rectangle 5">
              <a:extLst>
                <a:ext uri="{FF2B5EF4-FFF2-40B4-BE49-F238E27FC236}">
                  <a16:creationId xmlns:a16="http://schemas.microsoft.com/office/drawing/2014/main" id="{49EFFE96-D741-7D47-8687-A3BD361F13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0" name="Rectangle 6">
              <a:extLst>
                <a:ext uri="{FF2B5EF4-FFF2-40B4-BE49-F238E27FC236}">
                  <a16:creationId xmlns:a16="http://schemas.microsoft.com/office/drawing/2014/main" id="{105E1F05-24E0-9443-B7B5-082AC962EE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1" name="Rectangle 7">
              <a:extLst>
                <a:ext uri="{FF2B5EF4-FFF2-40B4-BE49-F238E27FC236}">
                  <a16:creationId xmlns:a16="http://schemas.microsoft.com/office/drawing/2014/main" id="{A47F1475-C35F-A048-90A1-8711D52D18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2" name="Rectangle 8">
              <a:extLst>
                <a:ext uri="{FF2B5EF4-FFF2-40B4-BE49-F238E27FC236}">
                  <a16:creationId xmlns:a16="http://schemas.microsoft.com/office/drawing/2014/main" id="{8CF2DD05-2EE9-1340-B5A2-5FFB6DE88D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3" name="Rectangle 9">
              <a:extLst>
                <a:ext uri="{FF2B5EF4-FFF2-40B4-BE49-F238E27FC236}">
                  <a16:creationId xmlns:a16="http://schemas.microsoft.com/office/drawing/2014/main" id="{EA6A348D-7E85-5143-BEB5-A288CF9E5BC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4" name="Rectangle 10">
              <a:extLst>
                <a:ext uri="{FF2B5EF4-FFF2-40B4-BE49-F238E27FC236}">
                  <a16:creationId xmlns:a16="http://schemas.microsoft.com/office/drawing/2014/main" id="{533FA32E-741B-624D-81DF-F5A3B142FE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5" name="Rectangle 11">
              <a:extLst>
                <a:ext uri="{FF2B5EF4-FFF2-40B4-BE49-F238E27FC236}">
                  <a16:creationId xmlns:a16="http://schemas.microsoft.com/office/drawing/2014/main" id="{A0EDFBFF-2415-2240-BDD0-F25692E413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6" name="Rectangle 12">
              <a:extLst>
                <a:ext uri="{FF2B5EF4-FFF2-40B4-BE49-F238E27FC236}">
                  <a16:creationId xmlns:a16="http://schemas.microsoft.com/office/drawing/2014/main" id="{BEA325A6-01D7-A54C-B2AB-A8FFB972FD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7" name="Rectangle 13">
              <a:extLst>
                <a:ext uri="{FF2B5EF4-FFF2-40B4-BE49-F238E27FC236}">
                  <a16:creationId xmlns:a16="http://schemas.microsoft.com/office/drawing/2014/main" id="{753876F5-7106-1943-AD6F-B5E13EC2CBA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8" name="Rectangle 14">
              <a:extLst>
                <a:ext uri="{FF2B5EF4-FFF2-40B4-BE49-F238E27FC236}">
                  <a16:creationId xmlns:a16="http://schemas.microsoft.com/office/drawing/2014/main" id="{4496CC35-21D8-4B4B-8531-A28CD97875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9" name="Rectangle 15">
              <a:extLst>
                <a:ext uri="{FF2B5EF4-FFF2-40B4-BE49-F238E27FC236}">
                  <a16:creationId xmlns:a16="http://schemas.microsoft.com/office/drawing/2014/main" id="{EBC3977F-5859-CA4E-B52C-193C009FB9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0" name="Rectangle 16">
              <a:extLst>
                <a:ext uri="{FF2B5EF4-FFF2-40B4-BE49-F238E27FC236}">
                  <a16:creationId xmlns:a16="http://schemas.microsoft.com/office/drawing/2014/main" id="{58055193-D8D0-C64E-B743-69A67CA7514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1" name="Rectangle 17">
              <a:extLst>
                <a:ext uri="{FF2B5EF4-FFF2-40B4-BE49-F238E27FC236}">
                  <a16:creationId xmlns:a16="http://schemas.microsoft.com/office/drawing/2014/main" id="{796B7F49-89B7-F841-A24E-071648A2A6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2" name="Rectangle 18">
              <a:extLst>
                <a:ext uri="{FF2B5EF4-FFF2-40B4-BE49-F238E27FC236}">
                  <a16:creationId xmlns:a16="http://schemas.microsoft.com/office/drawing/2014/main" id="{750DB456-8C27-784A-9413-C9086E74E9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3" name="Rectangle 19">
              <a:extLst>
                <a:ext uri="{FF2B5EF4-FFF2-40B4-BE49-F238E27FC236}">
                  <a16:creationId xmlns:a16="http://schemas.microsoft.com/office/drawing/2014/main" id="{B95867C0-A3B3-0D40-B3FC-C870780EB60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4" name="Rectangle 20">
              <a:extLst>
                <a:ext uri="{FF2B5EF4-FFF2-40B4-BE49-F238E27FC236}">
                  <a16:creationId xmlns:a16="http://schemas.microsoft.com/office/drawing/2014/main" id="{BCB1435E-2E44-374E-ACCF-8888D7DF0D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5" name="Rectangle 21">
              <a:extLst>
                <a:ext uri="{FF2B5EF4-FFF2-40B4-BE49-F238E27FC236}">
                  <a16:creationId xmlns:a16="http://schemas.microsoft.com/office/drawing/2014/main" id="{3E3ADD04-5509-2949-A8BA-D8ECA862BE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6" name="Rectangle 22">
              <a:extLst>
                <a:ext uri="{FF2B5EF4-FFF2-40B4-BE49-F238E27FC236}">
                  <a16:creationId xmlns:a16="http://schemas.microsoft.com/office/drawing/2014/main" id="{D40DC34A-CF4D-6A41-87D5-85791A1BD3E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7" name="Rectangle 23">
              <a:extLst>
                <a:ext uri="{FF2B5EF4-FFF2-40B4-BE49-F238E27FC236}">
                  <a16:creationId xmlns:a16="http://schemas.microsoft.com/office/drawing/2014/main" id="{7DA491D2-0B33-BC41-BA09-34C20BB8C7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8" name="Rectangle 24">
              <a:extLst>
                <a:ext uri="{FF2B5EF4-FFF2-40B4-BE49-F238E27FC236}">
                  <a16:creationId xmlns:a16="http://schemas.microsoft.com/office/drawing/2014/main" id="{D30AC4FA-8406-7A49-861D-2BC14F4200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9" name="Rectangle 25">
              <a:extLst>
                <a:ext uri="{FF2B5EF4-FFF2-40B4-BE49-F238E27FC236}">
                  <a16:creationId xmlns:a16="http://schemas.microsoft.com/office/drawing/2014/main" id="{C16E3C13-7032-2B41-9783-56F1FAFD64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0" name="Rectangle 26">
              <a:extLst>
                <a:ext uri="{FF2B5EF4-FFF2-40B4-BE49-F238E27FC236}">
                  <a16:creationId xmlns:a16="http://schemas.microsoft.com/office/drawing/2014/main" id="{FB80927B-C03E-A844-A1EB-8F1779FE67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1" name="Rectangle 27">
              <a:extLst>
                <a:ext uri="{FF2B5EF4-FFF2-40B4-BE49-F238E27FC236}">
                  <a16:creationId xmlns:a16="http://schemas.microsoft.com/office/drawing/2014/main" id="{3D92FF31-3D4D-B342-B117-A52F06D661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2" name="Rectangle 28">
              <a:extLst>
                <a:ext uri="{FF2B5EF4-FFF2-40B4-BE49-F238E27FC236}">
                  <a16:creationId xmlns:a16="http://schemas.microsoft.com/office/drawing/2014/main" id="{2D3F266F-26C3-5243-A008-9C448C9DE4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3" name="Rectangle 29">
              <a:extLst>
                <a:ext uri="{FF2B5EF4-FFF2-40B4-BE49-F238E27FC236}">
                  <a16:creationId xmlns:a16="http://schemas.microsoft.com/office/drawing/2014/main" id="{296353C6-B249-7843-9E96-52C43F6F0A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4" name="Rectangle 30">
              <a:extLst>
                <a:ext uri="{FF2B5EF4-FFF2-40B4-BE49-F238E27FC236}">
                  <a16:creationId xmlns:a16="http://schemas.microsoft.com/office/drawing/2014/main" id="{334D5FC6-813D-0240-ACA3-75048193E1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410655" name="Line 31">
            <a:extLst>
              <a:ext uri="{FF2B5EF4-FFF2-40B4-BE49-F238E27FC236}">
                <a16:creationId xmlns:a16="http://schemas.microsoft.com/office/drawing/2014/main" id="{DA4E04C8-D894-6846-B848-9F52C37CD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656" name="Line 32">
            <a:extLst>
              <a:ext uri="{FF2B5EF4-FFF2-40B4-BE49-F238E27FC236}">
                <a16:creationId xmlns:a16="http://schemas.microsoft.com/office/drawing/2014/main" id="{CEB55B0D-8CA0-7246-858C-DD2AE32B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657" name="Line 33">
            <a:extLst>
              <a:ext uri="{FF2B5EF4-FFF2-40B4-BE49-F238E27FC236}">
                <a16:creationId xmlns:a16="http://schemas.microsoft.com/office/drawing/2014/main" id="{D7F55CDA-E732-D04A-95F6-60D789F40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658" name="Text Box 34">
            <a:extLst>
              <a:ext uri="{FF2B5EF4-FFF2-40B4-BE49-F238E27FC236}">
                <a16:creationId xmlns:a16="http://schemas.microsoft.com/office/drawing/2014/main" id="{DD58A409-BEBC-F74A-B1CA-6736DCC19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410659" name="Text Box 35">
            <a:extLst>
              <a:ext uri="{FF2B5EF4-FFF2-40B4-BE49-F238E27FC236}">
                <a16:creationId xmlns:a16="http://schemas.microsoft.com/office/drawing/2014/main" id="{90231878-839B-5346-9FF5-0E249332F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Formel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0" name="Text Box 36">
            <a:extLst>
              <a:ext uri="{FF2B5EF4-FFF2-40B4-BE49-F238E27FC236}">
                <a16:creationId xmlns:a16="http://schemas.microsoft.com/office/drawing/2014/main" id="{EC6926BB-D7CB-1645-8170-4D0178399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Land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1" name="Text Box 37">
            <a:extLst>
              <a:ext uri="{FF2B5EF4-FFF2-40B4-BE49-F238E27FC236}">
                <a16:creationId xmlns:a16="http://schemas.microsoft.com/office/drawing/2014/main" id="{C587ABA2-B35F-F742-8033-9D03335FA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410662" name="Text Box 38">
            <a:extLst>
              <a:ext uri="{FF2B5EF4-FFF2-40B4-BE49-F238E27FC236}">
                <a16:creationId xmlns:a16="http://schemas.microsoft.com/office/drawing/2014/main" id="{55591857-3C9F-974C-9D0A-D4C3C9709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Fachbereich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3" name="Text Box 39">
            <a:extLst>
              <a:ext uri="{FF2B5EF4-FFF2-40B4-BE49-F238E27FC236}">
                <a16:creationId xmlns:a16="http://schemas.microsoft.com/office/drawing/2014/main" id="{C7FE1757-271B-884D-8924-424290D5E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410664" name="Text Box 40">
            <a:extLst>
              <a:ext uri="{FF2B5EF4-FFF2-40B4-BE49-F238E27FC236}">
                <a16:creationId xmlns:a16="http://schemas.microsoft.com/office/drawing/2014/main" id="{7EFF38B4-3A52-AB41-B509-B65D9CB5F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bezüge</a:t>
            </a:r>
          </a:p>
        </p:txBody>
      </p:sp>
      <p:sp>
        <p:nvSpPr>
          <p:cNvPr id="410665" name="Text Box 41">
            <a:extLst>
              <a:ext uri="{FF2B5EF4-FFF2-40B4-BE49-F238E27FC236}">
                <a16:creationId xmlns:a16="http://schemas.microsoft.com/office/drawing/2014/main" id="{D746A7FA-523D-F345-A0F3-C9CA16938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3" y="1371600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Abwägen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6" name="Text Box 42">
            <a:extLst>
              <a:ext uri="{FF2B5EF4-FFF2-40B4-BE49-F238E27FC236}">
                <a16:creationId xmlns:a16="http://schemas.microsoft.com/office/drawing/2014/main" id="{A1EE30DC-0AAC-6043-BD59-20DDCA8C9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Antrag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7" name="Text Box 43">
            <a:extLst>
              <a:ext uri="{FF2B5EF4-FFF2-40B4-BE49-F238E27FC236}">
                <a16:creationId xmlns:a16="http://schemas.microsoft.com/office/drawing/2014/main" id="{86E28D26-9BC2-524F-A312-756505DAE90F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410668" name="Text Box 44">
            <a:extLst>
              <a:ext uri="{FF2B5EF4-FFF2-40B4-BE49-F238E27FC236}">
                <a16:creationId xmlns:a16="http://schemas.microsoft.com/office/drawing/2014/main" id="{25621CF3-F330-A84A-942E-1EDB953BCEAA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410669" name="Text Box 45">
            <a:extLst>
              <a:ext uri="{FF2B5EF4-FFF2-40B4-BE49-F238E27FC236}">
                <a16:creationId xmlns:a16="http://schemas.microsoft.com/office/drawing/2014/main" id="{4419EA0D-B83A-C14D-AED9-6DD0307AF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Entscheidungsverfahren</a:t>
            </a:r>
            <a:endParaRPr lang="de-DE" altLang="de-DE" sz="20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7F087CC-9687-BD49-80CE-62A6F1B96E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45A95-0E06-634E-9069-9C4B9DACA511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411650" name="Text Box 2050">
            <a:extLst>
              <a:ext uri="{FF2B5EF4-FFF2-40B4-BE49-F238E27FC236}">
                <a16:creationId xmlns:a16="http://schemas.microsoft.com/office/drawing/2014/main" id="{6ED3B4E3-D627-A445-9A8E-0939F151C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2028825"/>
            <a:ext cx="87518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Eckpfeiler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des Professorenbesoldungsreformgesetzes</a:t>
            </a:r>
            <a:endParaRPr lang="de-DE" altLang="de-DE" sz="3600">
              <a:solidFill>
                <a:srgbClr val="0000FF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000" b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Workshop zu Gestaltungsmöglichkeiten in Baden-Württemberg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06. Februar 2003</a:t>
            </a:r>
            <a:endParaRPr lang="de-DE" altLang="de-DE" sz="5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 b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97515171-7171-A74A-A2D1-A2B8768790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86284-2F64-9747-8FDD-B6F46A0197AC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355330" name="Rectangle 1026">
            <a:extLst>
              <a:ext uri="{FF2B5EF4-FFF2-40B4-BE49-F238E27FC236}">
                <a16:creationId xmlns:a16="http://schemas.microsoft.com/office/drawing/2014/main" id="{B8C681E8-9986-1542-BBF7-6071A385B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/>
              <a:t>Folgerungen</a:t>
            </a:r>
          </a:p>
        </p:txBody>
      </p:sp>
      <p:sp>
        <p:nvSpPr>
          <p:cNvPr id="355331" name="Rectangle 1027">
            <a:extLst>
              <a:ext uri="{FF2B5EF4-FFF2-40B4-BE49-F238E27FC236}">
                <a16:creationId xmlns:a16="http://schemas.microsoft.com/office/drawing/2014/main" id="{5EB492F5-1ABA-894D-8357-3EEB2A960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0"/>
            <a:ext cx="7391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>
                <a:effectLst/>
                <a:latin typeface="Arial" panose="020B0604020202020204" pitchFamily="34" charset="0"/>
              </a:rPr>
              <a:t>Besoldungsreform beginnt erst</a:t>
            </a:r>
          </a:p>
        </p:txBody>
      </p:sp>
      <p:sp>
        <p:nvSpPr>
          <p:cNvPr id="355333" name="Rectangle 1029">
            <a:extLst>
              <a:ext uri="{FF2B5EF4-FFF2-40B4-BE49-F238E27FC236}">
                <a16:creationId xmlns:a16="http://schemas.microsoft.com/office/drawing/2014/main" id="{F3BBDCBB-3FD7-7740-8DA8-8A63EC4F1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7391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>
                <a:effectLst/>
                <a:latin typeface="Arial" panose="020B0604020202020204" pitchFamily="34" charset="0"/>
              </a:rPr>
              <a:t>Umsetzung ist entscheidend</a:t>
            </a:r>
          </a:p>
        </p:txBody>
      </p:sp>
      <p:sp>
        <p:nvSpPr>
          <p:cNvPr id="355334" name="Oval 1030">
            <a:extLst>
              <a:ext uri="{FF2B5EF4-FFF2-40B4-BE49-F238E27FC236}">
                <a16:creationId xmlns:a16="http://schemas.microsoft.com/office/drawing/2014/main" id="{865D410D-2006-934C-9F00-FE6CB028A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0"/>
            <a:ext cx="5029200" cy="3276600"/>
          </a:xfrm>
          <a:prstGeom prst="ellipse">
            <a:avLst/>
          </a:prstGeom>
          <a:solidFill>
            <a:srgbClr val="66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5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Spielräume nutzen </a:t>
            </a:r>
          </a:p>
          <a:p>
            <a:pPr>
              <a:spcBef>
                <a:spcPct val="25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„Passende“ Modelle suchen</a:t>
            </a:r>
          </a:p>
          <a:p>
            <a:pPr>
              <a:spcBef>
                <a:spcPct val="20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Risiken im Blick behalten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animBg="1" autoUpdateAnimBg="0"/>
      <p:bldP spid="355333" grpId="0" animBg="1" autoUpdateAnimBg="0"/>
      <p:bldP spid="355334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2">
            <a:extLst>
              <a:ext uri="{FF2B5EF4-FFF2-40B4-BE49-F238E27FC236}">
                <a16:creationId xmlns:a16="http://schemas.microsoft.com/office/drawing/2014/main" id="{576BEE84-7FE8-174A-AC28-32ED590A5E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1C4D3-7BAB-8541-AF3F-98A84FDC0DC8}" type="slidenum">
              <a:rPr lang="en-US" altLang="de-DE"/>
              <a:pPr/>
              <a:t>28</a:t>
            </a:fld>
            <a:endParaRPr lang="en-US" altLang="de-DE" b="0"/>
          </a:p>
        </p:txBody>
      </p:sp>
      <p:sp>
        <p:nvSpPr>
          <p:cNvPr id="372738" name="Rectangle 2">
            <a:extLst>
              <a:ext uri="{FF2B5EF4-FFF2-40B4-BE49-F238E27FC236}">
                <a16:creationId xmlns:a16="http://schemas.microsoft.com/office/drawing/2014/main" id="{E188A48A-19A7-AF49-BEAB-C548A6265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400"/>
              <a:t>Option</a:t>
            </a:r>
            <a:br>
              <a:rPr lang="de-DE" altLang="de-DE" sz="3400"/>
            </a:br>
            <a:r>
              <a:rPr lang="de-DE" altLang="de-DE" sz="3400"/>
              <a:t>Entscheidung bei Hochschulen</a:t>
            </a:r>
          </a:p>
        </p:txBody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1F736EF7-97C4-DB46-ABF0-0B84DAD99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3716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Dienstherreneigenschaft und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eigene Stellenpläne</a:t>
            </a:r>
          </a:p>
        </p:txBody>
      </p:sp>
      <p:sp>
        <p:nvSpPr>
          <p:cNvPr id="372740" name="Rectangle 4">
            <a:extLst>
              <a:ext uri="{FF2B5EF4-FFF2-40B4-BE49-F238E27FC236}">
                <a16:creationId xmlns:a16="http://schemas.microsoft.com/office/drawing/2014/main" id="{57F76FE5-E62E-0343-9463-48271D100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00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Orientierung an Aufgabenprofil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und Organisationskultur</a:t>
            </a:r>
          </a:p>
        </p:txBody>
      </p:sp>
      <p:sp>
        <p:nvSpPr>
          <p:cNvPr id="372741" name="Rectangle 5">
            <a:extLst>
              <a:ext uri="{FF2B5EF4-FFF2-40B4-BE49-F238E27FC236}">
                <a16:creationId xmlns:a16="http://schemas.microsoft.com/office/drawing/2014/main" id="{51F4DB3C-C14B-304B-B252-163A521E6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Fachhochschulen und Universitäten formal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- nicht finanziell - gleichgestellt</a:t>
            </a:r>
          </a:p>
        </p:txBody>
      </p:sp>
      <p:sp>
        <p:nvSpPr>
          <p:cNvPr id="372742" name="Rectangle 6">
            <a:extLst>
              <a:ext uri="{FF2B5EF4-FFF2-40B4-BE49-F238E27FC236}">
                <a16:creationId xmlns:a16="http://schemas.microsoft.com/office/drawing/2014/main" id="{DD7E4757-5C79-AA4E-8C64-AB42F5953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38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Größere Personal- und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Finanzautonomie</a:t>
            </a:r>
          </a:p>
        </p:txBody>
      </p:sp>
      <p:sp>
        <p:nvSpPr>
          <p:cNvPr id="372743" name="Rectangle 7">
            <a:extLst>
              <a:ext uri="{FF2B5EF4-FFF2-40B4-BE49-F238E27FC236}">
                <a16:creationId xmlns:a16="http://schemas.microsoft.com/office/drawing/2014/main" id="{5678B2C7-5521-774D-A480-52195898F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953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Konsequenzen für Altersruhegelder?</a:t>
            </a:r>
          </a:p>
        </p:txBody>
      </p:sp>
      <p:sp>
        <p:nvSpPr>
          <p:cNvPr id="372744" name="Rectangle 8">
            <a:extLst>
              <a:ext uri="{FF2B5EF4-FFF2-40B4-BE49-F238E27FC236}">
                <a16:creationId xmlns:a16="http://schemas.microsoft.com/office/drawing/2014/main" id="{C4B7736E-C929-8C46-9C85-870EEB1F8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Voraussetzungen für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verantwortliche Handhabung?</a:t>
            </a:r>
          </a:p>
        </p:txBody>
      </p:sp>
      <p:grpSp>
        <p:nvGrpSpPr>
          <p:cNvPr id="372745" name="Group 9">
            <a:extLst>
              <a:ext uri="{FF2B5EF4-FFF2-40B4-BE49-F238E27FC236}">
                <a16:creationId xmlns:a16="http://schemas.microsoft.com/office/drawing/2014/main" id="{D06F1759-1736-AC43-9BD0-3879CC2ADB37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71600"/>
            <a:ext cx="2057400" cy="533400"/>
            <a:chOff x="192" y="1008"/>
            <a:chExt cx="1296" cy="672"/>
          </a:xfrm>
        </p:grpSpPr>
        <p:sp>
          <p:nvSpPr>
            <p:cNvPr id="372746" name="Oval 10">
              <a:extLst>
                <a:ext uri="{FF2B5EF4-FFF2-40B4-BE49-F238E27FC236}">
                  <a16:creationId xmlns:a16="http://schemas.microsoft.com/office/drawing/2014/main" id="{94E5904E-2BA7-5C4F-96F7-375F9C08B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2747" name="Text Box 11">
              <a:extLst>
                <a:ext uri="{FF2B5EF4-FFF2-40B4-BE49-F238E27FC236}">
                  <a16:creationId xmlns:a16="http://schemas.microsoft.com/office/drawing/2014/main" id="{86E1E5EE-89DC-5240-97DD-03475FCFF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064"/>
              <a:ext cx="1264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effectLst/>
                  <a:latin typeface="Arial" panose="020B0604020202020204" pitchFamily="34" charset="0"/>
                </a:rPr>
                <a:t>Voraussetzung</a:t>
              </a:r>
            </a:p>
          </p:txBody>
        </p:sp>
      </p:grpSp>
      <p:grpSp>
        <p:nvGrpSpPr>
          <p:cNvPr id="372748" name="Group 12">
            <a:extLst>
              <a:ext uri="{FF2B5EF4-FFF2-40B4-BE49-F238E27FC236}">
                <a16:creationId xmlns:a16="http://schemas.microsoft.com/office/drawing/2014/main" id="{4120642B-9339-D747-B09E-E602245372E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438400"/>
            <a:ext cx="2057400" cy="533400"/>
            <a:chOff x="192" y="1008"/>
            <a:chExt cx="1296" cy="672"/>
          </a:xfrm>
        </p:grpSpPr>
        <p:sp>
          <p:nvSpPr>
            <p:cNvPr id="372749" name="Oval 13">
              <a:extLst>
                <a:ext uri="{FF2B5EF4-FFF2-40B4-BE49-F238E27FC236}">
                  <a16:creationId xmlns:a16="http://schemas.microsoft.com/office/drawing/2014/main" id="{41CD1378-6880-2347-B34F-1086A7A92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2750" name="Text Box 14">
              <a:extLst>
                <a:ext uri="{FF2B5EF4-FFF2-40B4-BE49-F238E27FC236}">
                  <a16:creationId xmlns:a16="http://schemas.microsoft.com/office/drawing/2014/main" id="{33E311D8-BAB5-284C-AF21-28BFE8522F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" y="1064"/>
              <a:ext cx="702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effectLst/>
                  <a:latin typeface="Arial" panose="020B0604020202020204" pitchFamily="34" charset="0"/>
                </a:rPr>
                <a:t>Vorteile</a:t>
              </a:r>
            </a:p>
          </p:txBody>
        </p:sp>
      </p:grpSp>
      <p:grpSp>
        <p:nvGrpSpPr>
          <p:cNvPr id="372751" name="Group 15">
            <a:extLst>
              <a:ext uri="{FF2B5EF4-FFF2-40B4-BE49-F238E27FC236}">
                <a16:creationId xmlns:a16="http://schemas.microsoft.com/office/drawing/2014/main" id="{2629F40B-4FFA-D745-887F-4209622892C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76800"/>
            <a:ext cx="2057400" cy="533400"/>
            <a:chOff x="192" y="1008"/>
            <a:chExt cx="1296" cy="672"/>
          </a:xfrm>
        </p:grpSpPr>
        <p:sp>
          <p:nvSpPr>
            <p:cNvPr id="372752" name="Oval 16">
              <a:extLst>
                <a:ext uri="{FF2B5EF4-FFF2-40B4-BE49-F238E27FC236}">
                  <a16:creationId xmlns:a16="http://schemas.microsoft.com/office/drawing/2014/main" id="{D522B977-B919-1E4C-875F-6087D458B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2753" name="Text Box 17">
              <a:extLst>
                <a:ext uri="{FF2B5EF4-FFF2-40B4-BE49-F238E27FC236}">
                  <a16:creationId xmlns:a16="http://schemas.microsoft.com/office/drawing/2014/main" id="{A8E2FDA5-7BF5-8C45-A54C-4B6114613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" y="1064"/>
              <a:ext cx="650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effectLst/>
                  <a:latin typeface="Arial" panose="020B0604020202020204" pitchFamily="34" charset="0"/>
                </a:rPr>
                <a:t>Fragen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2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7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72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72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7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7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animBg="1" autoUpdateAnimBg="0"/>
      <p:bldP spid="372740" grpId="0" animBg="1" autoUpdateAnimBg="0"/>
      <p:bldP spid="372741" grpId="0" animBg="1" autoUpdateAnimBg="0"/>
      <p:bldP spid="372742" grpId="0" animBg="1" autoUpdateAnimBg="0"/>
      <p:bldP spid="372743" grpId="0" animBg="1" autoUpdateAnimBg="0"/>
      <p:bldP spid="37274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2">
            <a:extLst>
              <a:ext uri="{FF2B5EF4-FFF2-40B4-BE49-F238E27FC236}">
                <a16:creationId xmlns:a16="http://schemas.microsoft.com/office/drawing/2014/main" id="{9B94FEE9-299B-F146-8507-5429555480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0162-4299-0140-93D0-F9EB104DB346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58103C49-E6F3-8240-9681-395C7C911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Kernelemente der Reform</a:t>
            </a:r>
          </a:p>
        </p:txBody>
      </p:sp>
      <p:grpSp>
        <p:nvGrpSpPr>
          <p:cNvPr id="351235" name="Group 3">
            <a:extLst>
              <a:ext uri="{FF2B5EF4-FFF2-40B4-BE49-F238E27FC236}">
                <a16:creationId xmlns:a16="http://schemas.microsoft.com/office/drawing/2014/main" id="{FC1D3B78-1F82-FC45-A74A-603D6102BBC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447800"/>
            <a:ext cx="4267200" cy="1981200"/>
            <a:chOff x="96" y="912"/>
            <a:chExt cx="2688" cy="1248"/>
          </a:xfrm>
        </p:grpSpPr>
        <p:sp>
          <p:nvSpPr>
            <p:cNvPr id="351236" name="Oval 4">
              <a:extLst>
                <a:ext uri="{FF2B5EF4-FFF2-40B4-BE49-F238E27FC236}">
                  <a16:creationId xmlns:a16="http://schemas.microsoft.com/office/drawing/2014/main" id="{E20AC4F6-C6D1-4047-AED0-70FEFAE00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912"/>
              <a:ext cx="1728" cy="124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37" name="Text Box 5">
              <a:extLst>
                <a:ext uri="{FF2B5EF4-FFF2-40B4-BE49-F238E27FC236}">
                  <a16:creationId xmlns:a16="http://schemas.microsoft.com/office/drawing/2014/main" id="{D6516CB7-419B-8C4D-8414-3888EF214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" y="1200"/>
              <a:ext cx="158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000">
                  <a:effectLst/>
                  <a:latin typeface="Arial" panose="020B0604020202020204" pitchFamily="34" charset="0"/>
                </a:rPr>
                <a:t>Ämter W 2 (3.724 €)</a:t>
              </a:r>
            </a:p>
            <a:p>
              <a:r>
                <a:rPr lang="de-DE" altLang="de-DE" sz="2000">
                  <a:effectLst/>
                  <a:latin typeface="Arial" panose="020B0604020202020204" pitchFamily="34" charset="0"/>
                </a:rPr>
                <a:t>und W 3 (4.522 €)</a:t>
              </a:r>
            </a:p>
            <a:p>
              <a:r>
                <a:rPr lang="de-DE" altLang="de-DE" sz="1600">
                  <a:effectLst/>
                  <a:latin typeface="Arial" panose="020B0604020202020204" pitchFamily="34" charset="0"/>
                </a:rPr>
                <a:t>(auf Basis 2001)</a:t>
              </a:r>
              <a:endParaRPr lang="de-DE" altLang="de-DE"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1238" name="AutoShape 6">
              <a:extLst>
                <a:ext uri="{FF2B5EF4-FFF2-40B4-BE49-F238E27FC236}">
                  <a16:creationId xmlns:a16="http://schemas.microsoft.com/office/drawing/2014/main" id="{C424A981-C2F2-6C41-841D-37629EF3C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296"/>
              <a:ext cx="768" cy="288"/>
            </a:xfrm>
            <a:prstGeom prst="rightArrow">
              <a:avLst>
                <a:gd name="adj1" fmla="val 50000"/>
                <a:gd name="adj2" fmla="val 66667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39" name="Group 7">
            <a:extLst>
              <a:ext uri="{FF2B5EF4-FFF2-40B4-BE49-F238E27FC236}">
                <a16:creationId xmlns:a16="http://schemas.microsoft.com/office/drawing/2014/main" id="{ECDBBB62-412F-D544-A440-3DAA13E2CBB7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371600"/>
            <a:ext cx="3200400" cy="1143000"/>
            <a:chOff x="3120" y="864"/>
            <a:chExt cx="2016" cy="720"/>
          </a:xfrm>
        </p:grpSpPr>
        <p:sp>
          <p:nvSpPr>
            <p:cNvPr id="351240" name="Oval 8">
              <a:extLst>
                <a:ext uri="{FF2B5EF4-FFF2-40B4-BE49-F238E27FC236}">
                  <a16:creationId xmlns:a16="http://schemas.microsoft.com/office/drawing/2014/main" id="{EF1315C0-CB68-C944-B0FE-67E01FD00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864"/>
              <a:ext cx="2016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41" name="Text Box 9">
              <a:extLst>
                <a:ext uri="{FF2B5EF4-FFF2-40B4-BE49-F238E27FC236}">
                  <a16:creationId xmlns:a16="http://schemas.microsoft.com/office/drawing/2014/main" id="{15D440D3-C199-064F-B710-F0587A529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4" y="959"/>
              <a:ext cx="137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Leistungsbezüge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statt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Dienstaltersstufen</a:t>
              </a:r>
            </a:p>
          </p:txBody>
        </p:sp>
      </p:grpSp>
      <p:grpSp>
        <p:nvGrpSpPr>
          <p:cNvPr id="351242" name="Group 10">
            <a:extLst>
              <a:ext uri="{FF2B5EF4-FFF2-40B4-BE49-F238E27FC236}">
                <a16:creationId xmlns:a16="http://schemas.microsoft.com/office/drawing/2014/main" id="{7B9AA3D0-4F4C-3343-B58C-0DCEC839B5D0}"/>
              </a:ext>
            </a:extLst>
          </p:cNvPr>
          <p:cNvGrpSpPr>
            <a:grpSpLocks/>
          </p:cNvGrpSpPr>
          <p:nvPr/>
        </p:nvGrpSpPr>
        <p:grpSpPr bwMode="auto">
          <a:xfrm>
            <a:off x="5016500" y="2590800"/>
            <a:ext cx="3143250" cy="1219200"/>
            <a:chOff x="3160" y="1632"/>
            <a:chExt cx="1980" cy="768"/>
          </a:xfrm>
        </p:grpSpPr>
        <p:sp>
          <p:nvSpPr>
            <p:cNvPr id="351243" name="Oval 11">
              <a:extLst>
                <a:ext uri="{FF2B5EF4-FFF2-40B4-BE49-F238E27FC236}">
                  <a16:creationId xmlns:a16="http://schemas.microsoft.com/office/drawing/2014/main" id="{4A680E75-9DB8-A24D-A696-D11B99F9C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632"/>
              <a:ext cx="1968" cy="76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44" name="Text Box 12">
              <a:extLst>
                <a:ext uri="{FF2B5EF4-FFF2-40B4-BE49-F238E27FC236}">
                  <a16:creationId xmlns:a16="http://schemas.microsoft.com/office/drawing/2014/main" id="{F48CD5CD-5B7F-E649-92CA-6854CF4234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0" y="1776"/>
              <a:ext cx="19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Berufungs-/Bleibever-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handlungen für W2 </a:t>
              </a:r>
              <a:r>
                <a:rPr lang="de-DE" altLang="de-DE" sz="1800" i="1">
                  <a:effectLst/>
                  <a:latin typeface="Arial" panose="020B0604020202020204" pitchFamily="34" charset="0"/>
                </a:rPr>
                <a:t>und</a:t>
              </a:r>
              <a:r>
                <a:rPr lang="de-DE" altLang="de-DE" sz="1800">
                  <a:effectLst/>
                  <a:latin typeface="Arial" panose="020B0604020202020204" pitchFamily="34" charset="0"/>
                </a:rPr>
                <a:t> W3</a:t>
              </a:r>
            </a:p>
          </p:txBody>
        </p:sp>
      </p:grpSp>
      <p:grpSp>
        <p:nvGrpSpPr>
          <p:cNvPr id="351245" name="Group 13">
            <a:extLst>
              <a:ext uri="{FF2B5EF4-FFF2-40B4-BE49-F238E27FC236}">
                <a16:creationId xmlns:a16="http://schemas.microsoft.com/office/drawing/2014/main" id="{F4D5DD0B-69B7-974C-BA6E-89AF0D26B544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962400"/>
            <a:ext cx="3124200" cy="1143000"/>
            <a:chOff x="3216" y="2496"/>
            <a:chExt cx="1968" cy="720"/>
          </a:xfrm>
        </p:grpSpPr>
        <p:sp>
          <p:nvSpPr>
            <p:cNvPr id="351246" name="Oval 14">
              <a:extLst>
                <a:ext uri="{FF2B5EF4-FFF2-40B4-BE49-F238E27FC236}">
                  <a16:creationId xmlns:a16="http://schemas.microsoft.com/office/drawing/2014/main" id="{869FDCE9-1DDF-C24C-B027-6483274C7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1968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0" anchor="ctr"/>
            <a:lstStyle/>
            <a:p>
              <a:pPr>
                <a:lnSpc>
                  <a:spcPct val="80000"/>
                </a:lnSpc>
              </a:pPr>
              <a:endParaRPr lang="de-DE" altLang="de-DE">
                <a:effectLst/>
              </a:endParaRPr>
            </a:p>
          </p:txBody>
        </p:sp>
        <p:sp>
          <p:nvSpPr>
            <p:cNvPr id="351247" name="Text Box 15">
              <a:extLst>
                <a:ext uri="{FF2B5EF4-FFF2-40B4-BE49-F238E27FC236}">
                  <a16:creationId xmlns:a16="http://schemas.microsoft.com/office/drawing/2014/main" id="{ED5B44C4-DD1D-B941-AA4F-1D90722BD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9" y="2668"/>
              <a:ext cx="1510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0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de-DE" altLang="de-DE" sz="1800">
                  <a:effectLst/>
                  <a:latin typeface="Arial" panose="020B0604020202020204" pitchFamily="34" charset="0"/>
                </a:rPr>
                <a:t>Keine Stufungen</a:t>
              </a:r>
            </a:p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de-DE" altLang="de-DE" sz="1800">
                  <a:effectLst/>
                  <a:latin typeface="Arial" panose="020B0604020202020204" pitchFamily="34" charset="0"/>
                </a:rPr>
                <a:t>„offene“  B 10 Grenze</a:t>
              </a:r>
            </a:p>
          </p:txBody>
        </p:sp>
      </p:grpSp>
      <p:grpSp>
        <p:nvGrpSpPr>
          <p:cNvPr id="351248" name="Group 16">
            <a:extLst>
              <a:ext uri="{FF2B5EF4-FFF2-40B4-BE49-F238E27FC236}">
                <a16:creationId xmlns:a16="http://schemas.microsoft.com/office/drawing/2014/main" id="{87C880F0-5F26-B041-BEEC-3CE124580292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5257800"/>
            <a:ext cx="2971800" cy="1143000"/>
            <a:chOff x="3264" y="3312"/>
            <a:chExt cx="1872" cy="720"/>
          </a:xfrm>
        </p:grpSpPr>
        <p:sp>
          <p:nvSpPr>
            <p:cNvPr id="351249" name="Oval 17">
              <a:extLst>
                <a:ext uri="{FF2B5EF4-FFF2-40B4-BE49-F238E27FC236}">
                  <a16:creationId xmlns:a16="http://schemas.microsoft.com/office/drawing/2014/main" id="{CAEAD443-CB38-1646-9787-6D782B24B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312"/>
              <a:ext cx="1872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0" name="Text Box 18">
              <a:extLst>
                <a:ext uri="{FF2B5EF4-FFF2-40B4-BE49-F238E27FC236}">
                  <a16:creationId xmlns:a16="http://schemas.microsoft.com/office/drawing/2014/main" id="{B8522533-AE0F-9748-B2E8-3ABC1F583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0" y="3474"/>
              <a:ext cx="14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Zulage aus 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privaten Drittmitteln</a:t>
              </a:r>
            </a:p>
          </p:txBody>
        </p:sp>
      </p:grpSp>
      <p:grpSp>
        <p:nvGrpSpPr>
          <p:cNvPr id="351251" name="Group 19">
            <a:extLst>
              <a:ext uri="{FF2B5EF4-FFF2-40B4-BE49-F238E27FC236}">
                <a16:creationId xmlns:a16="http://schemas.microsoft.com/office/drawing/2014/main" id="{B95E32DE-4B7D-4544-A2B5-70DCBB2FDD2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352800"/>
            <a:ext cx="2970213" cy="685800"/>
            <a:chOff x="816" y="2352"/>
            <a:chExt cx="1584" cy="432"/>
          </a:xfrm>
        </p:grpSpPr>
        <p:sp>
          <p:nvSpPr>
            <p:cNvPr id="351252" name="Rectangle 20">
              <a:extLst>
                <a:ext uri="{FF2B5EF4-FFF2-40B4-BE49-F238E27FC236}">
                  <a16:creationId xmlns:a16="http://schemas.microsoft.com/office/drawing/2014/main" id="{937C5D2F-76DB-C443-8890-6BDFD689B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3" name="Text Box 21">
              <a:extLst>
                <a:ext uri="{FF2B5EF4-FFF2-40B4-BE49-F238E27FC236}">
                  <a16:creationId xmlns:a16="http://schemas.microsoft.com/office/drawing/2014/main" id="{D98DB988-AB65-6940-91A3-7A4641EE9A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4" y="2370"/>
              <a:ext cx="1229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Bestandsschutz</a:t>
              </a:r>
              <a:r>
                <a:rPr lang="de-DE" altLang="de-DE" sz="1800">
                  <a:effectLst/>
                  <a:latin typeface="Arial" panose="020B0604020202020204" pitchFamily="34" charset="0"/>
                </a:rPr>
                <a:t> </a:t>
              </a:r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für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C-Professoren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1254" name="Group 22">
            <a:extLst>
              <a:ext uri="{FF2B5EF4-FFF2-40B4-BE49-F238E27FC236}">
                <a16:creationId xmlns:a16="http://schemas.microsoft.com/office/drawing/2014/main" id="{A9702D8E-6B1D-5743-B4C4-6F2EBF9D475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029200"/>
            <a:ext cx="3970338" cy="931863"/>
            <a:chOff x="96" y="3168"/>
            <a:chExt cx="2116" cy="587"/>
          </a:xfrm>
        </p:grpSpPr>
        <p:sp>
          <p:nvSpPr>
            <p:cNvPr id="351255" name="Rectangle 23">
              <a:extLst>
                <a:ext uri="{FF2B5EF4-FFF2-40B4-BE49-F238E27FC236}">
                  <a16:creationId xmlns:a16="http://schemas.microsoft.com/office/drawing/2014/main" id="{3AF20AE5-DDDA-984E-9EA7-D1EAA648E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168"/>
              <a:ext cx="2112" cy="5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6" name="Text Box 24">
              <a:extLst>
                <a:ext uri="{FF2B5EF4-FFF2-40B4-BE49-F238E27FC236}">
                  <a16:creationId xmlns:a16="http://schemas.microsoft.com/office/drawing/2014/main" id="{047145E7-8AE3-8A43-B606-E9DBDA5D86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178"/>
              <a:ext cx="2116" cy="5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Wettbewerbsregulierung  zwischen Ländern durch</a:t>
              </a:r>
            </a:p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„Vergaberahmen“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1257" name="Group 25">
            <a:extLst>
              <a:ext uri="{FF2B5EF4-FFF2-40B4-BE49-F238E27FC236}">
                <a16:creationId xmlns:a16="http://schemas.microsoft.com/office/drawing/2014/main" id="{AEE76CD9-7C2A-1F49-857D-C6C607958404}"/>
              </a:ext>
            </a:extLst>
          </p:cNvPr>
          <p:cNvGrpSpPr>
            <a:grpSpLocks/>
          </p:cNvGrpSpPr>
          <p:nvPr/>
        </p:nvGrpSpPr>
        <p:grpSpPr bwMode="auto">
          <a:xfrm>
            <a:off x="1296988" y="4191000"/>
            <a:ext cx="2970212" cy="685800"/>
            <a:chOff x="816" y="2352"/>
            <a:chExt cx="1584" cy="432"/>
          </a:xfrm>
        </p:grpSpPr>
        <p:sp>
          <p:nvSpPr>
            <p:cNvPr id="351258" name="Rectangle 26">
              <a:extLst>
                <a:ext uri="{FF2B5EF4-FFF2-40B4-BE49-F238E27FC236}">
                  <a16:creationId xmlns:a16="http://schemas.microsoft.com/office/drawing/2014/main" id="{A1163499-AAE6-5A4F-8519-FE225B4DF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9" name="Text Box 27">
              <a:extLst>
                <a:ext uri="{FF2B5EF4-FFF2-40B4-BE49-F238E27FC236}">
                  <a16:creationId xmlns:a16="http://schemas.microsoft.com/office/drawing/2014/main" id="{F4A4E810-42A8-FF4F-9862-C13CF7AA9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0" y="2457"/>
              <a:ext cx="1216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Absenkungsschutz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5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D27A5D49-2FD3-0444-A5FF-DFE39D065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13151-ADCB-9F4B-8BD7-242A0453D584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5BA1C97A-BCD4-6448-862A-132079454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Gefahren</a:t>
            </a:r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B5EB8940-8436-DD4B-B80C-FDDFC45FB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551238"/>
            <a:ext cx="69342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Fixierung auf formale Kriterienkataloge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3284" name="Rectangle 4">
            <a:extLst>
              <a:ext uri="{FF2B5EF4-FFF2-40B4-BE49-F238E27FC236}">
                <a16:creationId xmlns:a16="http://schemas.microsoft.com/office/drawing/2014/main" id="{EB40F0FD-459D-784B-AA61-B2A65D55F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999038"/>
            <a:ext cx="69342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Ausblendung nicht-monetärer Anreize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3286" name="Rectangle 6">
            <a:extLst>
              <a:ext uri="{FF2B5EF4-FFF2-40B4-BE49-F238E27FC236}">
                <a16:creationId xmlns:a16="http://schemas.microsoft.com/office/drawing/2014/main" id="{1144EB7C-CEDA-CF49-8D14-3AB9C0C91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179638"/>
            <a:ext cx="70104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Verregelung der Vergabeverfahren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3290" name="Oval 10">
            <a:extLst>
              <a:ext uri="{FF2B5EF4-FFF2-40B4-BE49-F238E27FC236}">
                <a16:creationId xmlns:a16="http://schemas.microsoft.com/office/drawing/2014/main" id="{90165B5F-6A76-944E-9AFF-62E9A9AAA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0"/>
            <a:ext cx="5029200" cy="3276600"/>
          </a:xfrm>
          <a:prstGeom prst="ellipse">
            <a:avLst/>
          </a:prstGeom>
          <a:solidFill>
            <a:srgbClr val="66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5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Spielräume nutzen </a:t>
            </a:r>
          </a:p>
          <a:p>
            <a:pPr>
              <a:spcBef>
                <a:spcPct val="25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„Passende“ Modelle suchen</a:t>
            </a:r>
          </a:p>
          <a:p>
            <a:pPr>
              <a:spcBef>
                <a:spcPct val="20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Risiken im Blick behalten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animBg="1" autoUpdateAnimBg="0"/>
      <p:bldP spid="353284" grpId="0" animBg="1" autoUpdateAnimBg="0"/>
      <p:bldP spid="353286" grpId="0" animBg="1" autoUpdateAnimBg="0"/>
      <p:bldP spid="35329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FF2E5D4A-0FB8-AE4C-933C-F05A5FAAEE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38D63-97FA-C84A-8094-4ADACFB1E8E7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404482" name="Rectangle 2050">
            <a:extLst>
              <a:ext uri="{FF2B5EF4-FFF2-40B4-BE49-F238E27FC236}">
                <a16:creationId xmlns:a16="http://schemas.microsoft.com/office/drawing/2014/main" id="{3C4395F7-E43A-B041-B27A-201AF38CD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Drei Fragenkomplexe...</a:t>
            </a:r>
          </a:p>
        </p:txBody>
      </p:sp>
      <p:sp>
        <p:nvSpPr>
          <p:cNvPr id="404483" name="Rectangle 2051">
            <a:extLst>
              <a:ext uri="{FF2B5EF4-FFF2-40B4-BE49-F238E27FC236}">
                <a16:creationId xmlns:a16="http://schemas.microsoft.com/office/drawing/2014/main" id="{524DBDC3-2E9B-844D-9BD0-2A83435E1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45720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404484" name="Rectangle 2052">
            <a:extLst>
              <a:ext uri="{FF2B5EF4-FFF2-40B4-BE49-F238E27FC236}">
                <a16:creationId xmlns:a16="http://schemas.microsoft.com/office/drawing/2014/main" id="{C4FD1BA0-E853-8B44-A93E-9A81DFC79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5814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Entscheidungsebene und</a:t>
            </a:r>
          </a:p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Entscheidungsorgane</a:t>
            </a:r>
          </a:p>
        </p:txBody>
      </p:sp>
      <p:sp>
        <p:nvSpPr>
          <p:cNvPr id="404485" name="Rectangle 2053">
            <a:extLst>
              <a:ext uri="{FF2B5EF4-FFF2-40B4-BE49-F238E27FC236}">
                <a16:creationId xmlns:a16="http://schemas.microsoft.com/office/drawing/2014/main" id="{50D60A70-7072-E645-BCF7-BBCA676E3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52578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Entscheidungsverfahren</a:t>
            </a:r>
          </a:p>
        </p:txBody>
      </p:sp>
      <p:grpSp>
        <p:nvGrpSpPr>
          <p:cNvPr id="404486" name="Group 2054">
            <a:extLst>
              <a:ext uri="{FF2B5EF4-FFF2-40B4-BE49-F238E27FC236}">
                <a16:creationId xmlns:a16="http://schemas.microsoft.com/office/drawing/2014/main" id="{4DB1C3AC-CBB5-E245-AD61-F40BFEE03AC0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1219200"/>
            <a:ext cx="3746500" cy="1524000"/>
            <a:chOff x="88" y="768"/>
            <a:chExt cx="2360" cy="960"/>
          </a:xfrm>
        </p:grpSpPr>
        <p:sp>
          <p:nvSpPr>
            <p:cNvPr id="404487" name="Oval 2055">
              <a:extLst>
                <a:ext uri="{FF2B5EF4-FFF2-40B4-BE49-F238E27FC236}">
                  <a16:creationId xmlns:a16="http://schemas.microsoft.com/office/drawing/2014/main" id="{329BD4FE-7AE8-464F-A6AA-7A39E0132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768"/>
              <a:ext cx="1304" cy="9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>
                  <a:effectLst/>
                  <a:latin typeface="Arial" panose="020B0604020202020204" pitchFamily="34" charset="0"/>
                </a:rPr>
                <a:t>WAS ?</a:t>
              </a:r>
            </a:p>
          </p:txBody>
        </p:sp>
        <p:sp>
          <p:nvSpPr>
            <p:cNvPr id="404488" name="AutoShape 2056">
              <a:extLst>
                <a:ext uri="{FF2B5EF4-FFF2-40B4-BE49-F238E27FC236}">
                  <a16:creationId xmlns:a16="http://schemas.microsoft.com/office/drawing/2014/main" id="{80553471-A568-E748-8B91-A99D64841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104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04489" name="Group 2057">
            <a:extLst>
              <a:ext uri="{FF2B5EF4-FFF2-40B4-BE49-F238E27FC236}">
                <a16:creationId xmlns:a16="http://schemas.microsoft.com/office/drawing/2014/main" id="{871D17B6-CBBE-ED4C-810B-33092B6DD48F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3124200"/>
            <a:ext cx="3746500" cy="1600200"/>
            <a:chOff x="88" y="1968"/>
            <a:chExt cx="2360" cy="1008"/>
          </a:xfrm>
        </p:grpSpPr>
        <p:sp>
          <p:nvSpPr>
            <p:cNvPr id="404490" name="Oval 2058">
              <a:extLst>
                <a:ext uri="{FF2B5EF4-FFF2-40B4-BE49-F238E27FC236}">
                  <a16:creationId xmlns:a16="http://schemas.microsoft.com/office/drawing/2014/main" id="{33A976CF-25B3-8C4B-BD39-A68F0A5F8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1968"/>
              <a:ext cx="1304" cy="100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>
                  <a:effectLst/>
                  <a:latin typeface="Arial" panose="020B0604020202020204" pitchFamily="34" charset="0"/>
                </a:rPr>
                <a:t>WER ?</a:t>
              </a:r>
            </a:p>
          </p:txBody>
        </p:sp>
        <p:sp>
          <p:nvSpPr>
            <p:cNvPr id="404491" name="AutoShape 2059">
              <a:extLst>
                <a:ext uri="{FF2B5EF4-FFF2-40B4-BE49-F238E27FC236}">
                  <a16:creationId xmlns:a16="http://schemas.microsoft.com/office/drawing/2014/main" id="{196B6879-DA25-9A48-BD82-D209779BD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2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04492" name="Group 2060">
            <a:extLst>
              <a:ext uri="{FF2B5EF4-FFF2-40B4-BE49-F238E27FC236}">
                <a16:creationId xmlns:a16="http://schemas.microsoft.com/office/drawing/2014/main" id="{9AE086CA-6844-774B-AC7B-A9F9C51DF80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953000"/>
            <a:ext cx="3657600" cy="1447800"/>
            <a:chOff x="144" y="3120"/>
            <a:chExt cx="2304" cy="912"/>
          </a:xfrm>
        </p:grpSpPr>
        <p:sp>
          <p:nvSpPr>
            <p:cNvPr id="404493" name="Oval 2061">
              <a:extLst>
                <a:ext uri="{FF2B5EF4-FFF2-40B4-BE49-F238E27FC236}">
                  <a16:creationId xmlns:a16="http://schemas.microsoft.com/office/drawing/2014/main" id="{87F75FB3-EE93-4E44-9427-CDA538543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120"/>
              <a:ext cx="1296" cy="91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>
                  <a:effectLst/>
                  <a:latin typeface="Arial" panose="020B0604020202020204" pitchFamily="34" charset="0"/>
                </a:rPr>
                <a:t>WIE ?</a:t>
              </a:r>
            </a:p>
          </p:txBody>
        </p:sp>
        <p:sp>
          <p:nvSpPr>
            <p:cNvPr id="404494" name="AutoShape 2062">
              <a:extLst>
                <a:ext uri="{FF2B5EF4-FFF2-40B4-BE49-F238E27FC236}">
                  <a16:creationId xmlns:a16="http://schemas.microsoft.com/office/drawing/2014/main" id="{75F74125-E909-FC4A-B654-8C70B389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4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animBg="1" autoUpdateAnimBg="0"/>
      <p:bldP spid="404484" grpId="0" animBg="1" autoUpdateAnimBg="0"/>
      <p:bldP spid="40448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9298155B-15CB-A64D-9A15-001D9F951B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17010-9ACE-7E4F-AEBD-3DB480D1DEF3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357378" name="Rectangle 1026">
            <a:extLst>
              <a:ext uri="{FF2B5EF4-FFF2-40B4-BE49-F238E27FC236}">
                <a16:creationId xmlns:a16="http://schemas.microsoft.com/office/drawing/2014/main" id="{352A5801-805D-0E48-9657-9E820CA6D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= drei Gestaltungsbereiche</a:t>
            </a:r>
          </a:p>
        </p:txBody>
      </p:sp>
      <p:grpSp>
        <p:nvGrpSpPr>
          <p:cNvPr id="357379" name="Group 1027">
            <a:extLst>
              <a:ext uri="{FF2B5EF4-FFF2-40B4-BE49-F238E27FC236}">
                <a16:creationId xmlns:a16="http://schemas.microsoft.com/office/drawing/2014/main" id="{76989CD9-42B6-FF4E-87FD-AC1680CD29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57380" name="Rectangle 1028">
              <a:extLst>
                <a:ext uri="{FF2B5EF4-FFF2-40B4-BE49-F238E27FC236}">
                  <a16:creationId xmlns:a16="http://schemas.microsoft.com/office/drawing/2014/main" id="{570254E3-B46E-EC48-BB7E-CEA05B85FF6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1" name="Rectangle 1029">
              <a:extLst>
                <a:ext uri="{FF2B5EF4-FFF2-40B4-BE49-F238E27FC236}">
                  <a16:creationId xmlns:a16="http://schemas.microsoft.com/office/drawing/2014/main" id="{4CD12BF9-739F-6746-A10A-0E94A5B735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2" name="Rectangle 1030">
              <a:extLst>
                <a:ext uri="{FF2B5EF4-FFF2-40B4-BE49-F238E27FC236}">
                  <a16:creationId xmlns:a16="http://schemas.microsoft.com/office/drawing/2014/main" id="{4E88A7C1-4BCB-A84F-A8C3-A84F919DD0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3" name="Rectangle 1031">
              <a:extLst>
                <a:ext uri="{FF2B5EF4-FFF2-40B4-BE49-F238E27FC236}">
                  <a16:creationId xmlns:a16="http://schemas.microsoft.com/office/drawing/2014/main" id="{317A0A4B-FF14-864D-987C-1CA2F5E3577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4" name="Rectangle 1032">
              <a:extLst>
                <a:ext uri="{FF2B5EF4-FFF2-40B4-BE49-F238E27FC236}">
                  <a16:creationId xmlns:a16="http://schemas.microsoft.com/office/drawing/2014/main" id="{0518B978-17D0-D541-81B7-393FE2429A7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5" name="Rectangle 1033">
              <a:extLst>
                <a:ext uri="{FF2B5EF4-FFF2-40B4-BE49-F238E27FC236}">
                  <a16:creationId xmlns:a16="http://schemas.microsoft.com/office/drawing/2014/main" id="{AD2CADEC-1D4F-B64E-9A20-80266F3ECB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6" name="Rectangle 1034">
              <a:extLst>
                <a:ext uri="{FF2B5EF4-FFF2-40B4-BE49-F238E27FC236}">
                  <a16:creationId xmlns:a16="http://schemas.microsoft.com/office/drawing/2014/main" id="{488F60D0-6426-3D47-9ADE-BDFD6C94476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7" name="Rectangle 1035">
              <a:extLst>
                <a:ext uri="{FF2B5EF4-FFF2-40B4-BE49-F238E27FC236}">
                  <a16:creationId xmlns:a16="http://schemas.microsoft.com/office/drawing/2014/main" id="{50E45799-3359-A549-9410-187E2629FCF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8" name="Rectangle 1036">
              <a:extLst>
                <a:ext uri="{FF2B5EF4-FFF2-40B4-BE49-F238E27FC236}">
                  <a16:creationId xmlns:a16="http://schemas.microsoft.com/office/drawing/2014/main" id="{A6407DE4-04CD-1D48-834E-F2679D4D84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9" name="Rectangle 1037">
              <a:extLst>
                <a:ext uri="{FF2B5EF4-FFF2-40B4-BE49-F238E27FC236}">
                  <a16:creationId xmlns:a16="http://schemas.microsoft.com/office/drawing/2014/main" id="{929F86B7-F87C-0849-AB04-00BE08108F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0" name="Rectangle 1038">
              <a:extLst>
                <a:ext uri="{FF2B5EF4-FFF2-40B4-BE49-F238E27FC236}">
                  <a16:creationId xmlns:a16="http://schemas.microsoft.com/office/drawing/2014/main" id="{817A49D2-EFDF-D041-B1B7-251E41ABD7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1" name="Rectangle 1039">
              <a:extLst>
                <a:ext uri="{FF2B5EF4-FFF2-40B4-BE49-F238E27FC236}">
                  <a16:creationId xmlns:a16="http://schemas.microsoft.com/office/drawing/2014/main" id="{6667F2FA-29C0-B641-A357-1A747F9B07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2" name="Rectangle 1040">
              <a:extLst>
                <a:ext uri="{FF2B5EF4-FFF2-40B4-BE49-F238E27FC236}">
                  <a16:creationId xmlns:a16="http://schemas.microsoft.com/office/drawing/2014/main" id="{1912A7F0-CC4C-044C-9209-849D3FA78F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3" name="Rectangle 1041">
              <a:extLst>
                <a:ext uri="{FF2B5EF4-FFF2-40B4-BE49-F238E27FC236}">
                  <a16:creationId xmlns:a16="http://schemas.microsoft.com/office/drawing/2014/main" id="{B00D228E-3660-074D-B781-A3BE43CF088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4" name="Rectangle 1042">
              <a:extLst>
                <a:ext uri="{FF2B5EF4-FFF2-40B4-BE49-F238E27FC236}">
                  <a16:creationId xmlns:a16="http://schemas.microsoft.com/office/drawing/2014/main" id="{4C2EA86B-D63F-884F-A847-F92196B9C3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5" name="Rectangle 1043">
              <a:extLst>
                <a:ext uri="{FF2B5EF4-FFF2-40B4-BE49-F238E27FC236}">
                  <a16:creationId xmlns:a16="http://schemas.microsoft.com/office/drawing/2014/main" id="{DA52393A-AE03-4749-A8B3-EC3A294F1C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6" name="Rectangle 1044">
              <a:extLst>
                <a:ext uri="{FF2B5EF4-FFF2-40B4-BE49-F238E27FC236}">
                  <a16:creationId xmlns:a16="http://schemas.microsoft.com/office/drawing/2014/main" id="{6FEA30D1-39A8-804C-9C82-97B4E830688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7" name="Rectangle 1045">
              <a:extLst>
                <a:ext uri="{FF2B5EF4-FFF2-40B4-BE49-F238E27FC236}">
                  <a16:creationId xmlns:a16="http://schemas.microsoft.com/office/drawing/2014/main" id="{19724EC2-EB60-B840-AEAE-437BE16EB4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8" name="Rectangle 1046">
              <a:extLst>
                <a:ext uri="{FF2B5EF4-FFF2-40B4-BE49-F238E27FC236}">
                  <a16:creationId xmlns:a16="http://schemas.microsoft.com/office/drawing/2014/main" id="{63B1072C-9DD2-7242-8519-93B91B01EEF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9" name="Rectangle 1047">
              <a:extLst>
                <a:ext uri="{FF2B5EF4-FFF2-40B4-BE49-F238E27FC236}">
                  <a16:creationId xmlns:a16="http://schemas.microsoft.com/office/drawing/2014/main" id="{80E89464-4CDE-8844-9CDC-302CA21D67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0" name="Rectangle 1048">
              <a:extLst>
                <a:ext uri="{FF2B5EF4-FFF2-40B4-BE49-F238E27FC236}">
                  <a16:creationId xmlns:a16="http://schemas.microsoft.com/office/drawing/2014/main" id="{0B165E91-6B4D-EB44-946D-BACCBF8E4E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1" name="Rectangle 1049">
              <a:extLst>
                <a:ext uri="{FF2B5EF4-FFF2-40B4-BE49-F238E27FC236}">
                  <a16:creationId xmlns:a16="http://schemas.microsoft.com/office/drawing/2014/main" id="{6695070F-E37A-F841-AD03-803C8DE093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2" name="Rectangle 1050">
              <a:extLst>
                <a:ext uri="{FF2B5EF4-FFF2-40B4-BE49-F238E27FC236}">
                  <a16:creationId xmlns:a16="http://schemas.microsoft.com/office/drawing/2014/main" id="{EA5579FC-45FA-D04E-892E-45B51A3B22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3" name="Rectangle 1051">
              <a:extLst>
                <a:ext uri="{FF2B5EF4-FFF2-40B4-BE49-F238E27FC236}">
                  <a16:creationId xmlns:a16="http://schemas.microsoft.com/office/drawing/2014/main" id="{E104D4FC-7256-DD45-BE57-F1872F53471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4" name="Rectangle 1052">
              <a:extLst>
                <a:ext uri="{FF2B5EF4-FFF2-40B4-BE49-F238E27FC236}">
                  <a16:creationId xmlns:a16="http://schemas.microsoft.com/office/drawing/2014/main" id="{B8929BBB-32E0-5B45-9184-FBBFE35B3B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5" name="Rectangle 1053">
              <a:extLst>
                <a:ext uri="{FF2B5EF4-FFF2-40B4-BE49-F238E27FC236}">
                  <a16:creationId xmlns:a16="http://schemas.microsoft.com/office/drawing/2014/main" id="{AE0807CA-6B69-A843-8109-D8DBBC0D01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6" name="Rectangle 1054">
              <a:extLst>
                <a:ext uri="{FF2B5EF4-FFF2-40B4-BE49-F238E27FC236}">
                  <a16:creationId xmlns:a16="http://schemas.microsoft.com/office/drawing/2014/main" id="{03474E20-4048-2747-B318-D2E9FF89FE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57407" name="Line 1055">
            <a:extLst>
              <a:ext uri="{FF2B5EF4-FFF2-40B4-BE49-F238E27FC236}">
                <a16:creationId xmlns:a16="http://schemas.microsoft.com/office/drawing/2014/main" id="{213E116E-D8FD-EA4E-A94C-CC8D4F0749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408" name="Line 1056">
            <a:extLst>
              <a:ext uri="{FF2B5EF4-FFF2-40B4-BE49-F238E27FC236}">
                <a16:creationId xmlns:a16="http://schemas.microsoft.com/office/drawing/2014/main" id="{4A244893-18FF-B64D-800D-066721DE28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409" name="Line 1057">
            <a:extLst>
              <a:ext uri="{FF2B5EF4-FFF2-40B4-BE49-F238E27FC236}">
                <a16:creationId xmlns:a16="http://schemas.microsoft.com/office/drawing/2014/main" id="{4BAF5B3A-2D7D-6D4F-8965-D8A8728D1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410" name="Text Box 1058">
            <a:extLst>
              <a:ext uri="{FF2B5EF4-FFF2-40B4-BE49-F238E27FC236}">
                <a16:creationId xmlns:a16="http://schemas.microsoft.com/office/drawing/2014/main" id="{5EF5DF59-9F51-B843-8290-BFE967A07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57411" name="Text Box 1059">
            <a:extLst>
              <a:ext uri="{FF2B5EF4-FFF2-40B4-BE49-F238E27FC236}">
                <a16:creationId xmlns:a16="http://schemas.microsoft.com/office/drawing/2014/main" id="{67B0C01F-152E-4647-BEDD-8F150A9A4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Formel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2" name="Text Box 1060">
            <a:extLst>
              <a:ext uri="{FF2B5EF4-FFF2-40B4-BE49-F238E27FC236}">
                <a16:creationId xmlns:a16="http://schemas.microsoft.com/office/drawing/2014/main" id="{6006DAF1-6616-8544-AA07-51CD2BBAD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Land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3" name="Text Box 1061">
            <a:extLst>
              <a:ext uri="{FF2B5EF4-FFF2-40B4-BE49-F238E27FC236}">
                <a16:creationId xmlns:a16="http://schemas.microsoft.com/office/drawing/2014/main" id="{97F60FAC-1A60-734D-BE5A-163C348D1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57414" name="Text Box 1062">
            <a:extLst>
              <a:ext uri="{FF2B5EF4-FFF2-40B4-BE49-F238E27FC236}">
                <a16:creationId xmlns:a16="http://schemas.microsoft.com/office/drawing/2014/main" id="{CDD2E116-0D23-B342-A769-3C1911BBC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Fachbereich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5" name="Text Box 1063">
            <a:extLst>
              <a:ext uri="{FF2B5EF4-FFF2-40B4-BE49-F238E27FC236}">
                <a16:creationId xmlns:a16="http://schemas.microsoft.com/office/drawing/2014/main" id="{53A5DEFD-0A55-3F41-8E2D-BB99B8CCE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57416" name="Text Box 1064">
            <a:extLst>
              <a:ext uri="{FF2B5EF4-FFF2-40B4-BE49-F238E27FC236}">
                <a16:creationId xmlns:a16="http://schemas.microsoft.com/office/drawing/2014/main" id="{E90613E8-1230-E848-B075-CEFDAC33F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bezüge</a:t>
            </a:r>
          </a:p>
        </p:txBody>
      </p:sp>
      <p:sp>
        <p:nvSpPr>
          <p:cNvPr id="357417" name="Text Box 1065">
            <a:extLst>
              <a:ext uri="{FF2B5EF4-FFF2-40B4-BE49-F238E27FC236}">
                <a16:creationId xmlns:a16="http://schemas.microsoft.com/office/drawing/2014/main" id="{3AB6E879-CD1D-9F42-B56E-910C9974E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3" y="1371600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Abwägen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8" name="Text Box 1066">
            <a:extLst>
              <a:ext uri="{FF2B5EF4-FFF2-40B4-BE49-F238E27FC236}">
                <a16:creationId xmlns:a16="http://schemas.microsoft.com/office/drawing/2014/main" id="{17B14D85-1FB3-7843-864A-4A4C0438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Antrag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9" name="Text Box 1067">
            <a:extLst>
              <a:ext uri="{FF2B5EF4-FFF2-40B4-BE49-F238E27FC236}">
                <a16:creationId xmlns:a16="http://schemas.microsoft.com/office/drawing/2014/main" id="{8BFB8296-2B71-A94B-B20E-9526FAD0936C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57420" name="Text Box 1068">
            <a:extLst>
              <a:ext uri="{FF2B5EF4-FFF2-40B4-BE49-F238E27FC236}">
                <a16:creationId xmlns:a16="http://schemas.microsoft.com/office/drawing/2014/main" id="{559CA32E-1E3D-704D-901F-FC8447DD5B88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57421" name="Text Box 1069">
            <a:extLst>
              <a:ext uri="{FF2B5EF4-FFF2-40B4-BE49-F238E27FC236}">
                <a16:creationId xmlns:a16="http://schemas.microsoft.com/office/drawing/2014/main" id="{B9937E0E-0F6B-8247-B5F4-0DCE1E057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Entscheidungsverfahren</a:t>
            </a:r>
            <a:endParaRPr lang="de-DE" altLang="de-DE" sz="20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AB5478F8-20F9-5446-AFC5-76E068E204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6DDE8-8789-264F-B417-D67B59F33E50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BADBDA06-0D77-5A4D-915A-02E9FA93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95400"/>
            <a:ext cx="4267200" cy="1020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Landesebene</a:t>
            </a:r>
          </a:p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(= hochschulübergreifende </a:t>
            </a:r>
          </a:p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Regelungen)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C87CD10D-3B31-E04D-8F04-47860379C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95400"/>
            <a:ext cx="4191000" cy="944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Hochschulebene</a:t>
            </a:r>
          </a:p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(= hochschulinterne Regelungen)</a:t>
            </a:r>
          </a:p>
        </p:txBody>
      </p:sp>
      <p:sp>
        <p:nvSpPr>
          <p:cNvPr id="358404" name="Rectangle 4">
            <a:extLst>
              <a:ext uri="{FF2B5EF4-FFF2-40B4-BE49-F238E27FC236}">
                <a16:creationId xmlns:a16="http://schemas.microsoft.com/office/drawing/2014/main" id="{C0C020D1-1FF4-0D4D-916A-5077600CD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5908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Wissenschaftsministerium</a:t>
            </a:r>
          </a:p>
        </p:txBody>
      </p:sp>
      <p:sp>
        <p:nvSpPr>
          <p:cNvPr id="358405" name="Rectangle 5">
            <a:extLst>
              <a:ext uri="{FF2B5EF4-FFF2-40B4-BE49-F238E27FC236}">
                <a16:creationId xmlns:a16="http://schemas.microsoft.com/office/drawing/2014/main" id="{AAE3D14C-F674-684D-A0A6-A0D356704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814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Finanzministerium</a:t>
            </a:r>
          </a:p>
        </p:txBody>
      </p:sp>
      <p:sp>
        <p:nvSpPr>
          <p:cNvPr id="358406" name="Rectangle 6">
            <a:extLst>
              <a:ext uri="{FF2B5EF4-FFF2-40B4-BE49-F238E27FC236}">
                <a16:creationId xmlns:a16="http://schemas.microsoft.com/office/drawing/2014/main" id="{DA6E19E8-B20F-084D-8B04-4A5F33A6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720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Innenministerium</a:t>
            </a:r>
          </a:p>
        </p:txBody>
      </p:sp>
      <p:sp>
        <p:nvSpPr>
          <p:cNvPr id="358407" name="Rectangle 7">
            <a:extLst>
              <a:ext uri="{FF2B5EF4-FFF2-40B4-BE49-F238E27FC236}">
                <a16:creationId xmlns:a16="http://schemas.microsoft.com/office/drawing/2014/main" id="{D3193926-76FA-2841-9831-4A5D5618D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60638"/>
            <a:ext cx="4191000" cy="5635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Hochschulleitung</a:t>
            </a:r>
          </a:p>
        </p:txBody>
      </p:sp>
      <p:sp>
        <p:nvSpPr>
          <p:cNvPr id="358408" name="Rectangle 8">
            <a:extLst>
              <a:ext uri="{FF2B5EF4-FFF2-40B4-BE49-F238E27FC236}">
                <a16:creationId xmlns:a16="http://schemas.microsoft.com/office/drawing/2014/main" id="{BE3A69DB-6D61-C74C-9F46-7A44DD162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3528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Dekane</a:t>
            </a:r>
          </a:p>
        </p:txBody>
      </p:sp>
      <p:sp>
        <p:nvSpPr>
          <p:cNvPr id="358409" name="Rectangle 9">
            <a:extLst>
              <a:ext uri="{FF2B5EF4-FFF2-40B4-BE49-F238E27FC236}">
                <a16:creationId xmlns:a16="http://schemas.microsoft.com/office/drawing/2014/main" id="{3D8676FC-85E0-374B-B80E-8578EF115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148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Hochschulrat</a:t>
            </a:r>
          </a:p>
        </p:txBody>
      </p:sp>
      <p:sp>
        <p:nvSpPr>
          <p:cNvPr id="358410" name="Rectangle 10">
            <a:extLst>
              <a:ext uri="{FF2B5EF4-FFF2-40B4-BE49-F238E27FC236}">
                <a16:creationId xmlns:a16="http://schemas.microsoft.com/office/drawing/2014/main" id="{2205EF92-9DF1-CF46-AB9D-31E45113C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Kommissionen</a:t>
            </a:r>
          </a:p>
        </p:txBody>
      </p:sp>
      <p:sp>
        <p:nvSpPr>
          <p:cNvPr id="358411" name="Rectangle 11">
            <a:extLst>
              <a:ext uri="{FF2B5EF4-FFF2-40B4-BE49-F238E27FC236}">
                <a16:creationId xmlns:a16="http://schemas.microsoft.com/office/drawing/2014/main" id="{8A5454EE-68D2-7D4F-B42D-0E20B84AE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5626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Akademischer Senat</a:t>
            </a:r>
          </a:p>
        </p:txBody>
      </p:sp>
      <p:sp>
        <p:nvSpPr>
          <p:cNvPr id="358412" name="Rectangle 12">
            <a:extLst>
              <a:ext uri="{FF2B5EF4-FFF2-40B4-BE49-F238E27FC236}">
                <a16:creationId xmlns:a16="http://schemas.microsoft.com/office/drawing/2014/main" id="{8058C968-7920-EF4C-A49B-627F6F3FD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2484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Fachbereichsräte</a:t>
            </a:r>
          </a:p>
        </p:txBody>
      </p:sp>
      <p:sp>
        <p:nvSpPr>
          <p:cNvPr id="358413" name="Rectangle 13">
            <a:extLst>
              <a:ext uri="{FF2B5EF4-FFF2-40B4-BE49-F238E27FC236}">
                <a16:creationId xmlns:a16="http://schemas.microsoft.com/office/drawing/2014/main" id="{C882D913-170F-F042-8D21-E57C7F391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200"/>
              <a:t>Entscheidungs</a:t>
            </a:r>
            <a:r>
              <a:rPr lang="de-DE" altLang="de-DE" sz="3200" i="1"/>
              <a:t>ebene</a:t>
            </a:r>
            <a:r>
              <a:rPr lang="de-DE" altLang="de-DE" sz="3200"/>
              <a:t>: Wer entscheidet über was?</a:t>
            </a:r>
            <a:endParaRPr lang="de-DE" altLang="de-DE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2" grpId="0" animBg="1" autoUpdateAnimBg="0"/>
      <p:bldP spid="358403" grpId="0" animBg="1" autoUpdateAnimBg="0"/>
      <p:bldP spid="358404" grpId="0" animBg="1" autoUpdateAnimBg="0"/>
      <p:bldP spid="358405" grpId="0" animBg="1" autoUpdateAnimBg="0"/>
      <p:bldP spid="358406" grpId="0" animBg="1" autoUpdateAnimBg="0"/>
      <p:bldP spid="358407" grpId="0" animBg="1" autoUpdateAnimBg="0"/>
      <p:bldP spid="358408" grpId="0" animBg="1" autoUpdateAnimBg="0"/>
      <p:bldP spid="358409" grpId="0" animBg="1" autoUpdateAnimBg="0"/>
      <p:bldP spid="358410" grpId="0" animBg="1" autoUpdateAnimBg="0"/>
      <p:bldP spid="358411" grpId="0" animBg="1" autoUpdateAnimBg="0"/>
      <p:bldP spid="3584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4638F99A-9839-034B-AB9E-148DFBB414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FD55-2CBD-C746-B4BF-F7BF707FFF29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359440" name="Rectangle 16">
            <a:extLst>
              <a:ext uri="{FF2B5EF4-FFF2-40B4-BE49-F238E27FC236}">
                <a16:creationId xmlns:a16="http://schemas.microsoft.com/office/drawing/2014/main" id="{7BA4490B-667B-B043-BE1F-8DE0CE1A5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600"/>
              <a:t>Eckpunkte</a:t>
            </a:r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170D9F8C-199F-AD4A-A74C-41A9D0115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62484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Subsidiarität</a:t>
            </a:r>
          </a:p>
        </p:txBody>
      </p:sp>
      <p:sp>
        <p:nvSpPr>
          <p:cNvPr id="359430" name="AutoShape 6">
            <a:extLst>
              <a:ext uri="{FF2B5EF4-FFF2-40B4-BE49-F238E27FC236}">
                <a16:creationId xmlns:a16="http://schemas.microsoft.com/office/drawing/2014/main" id="{53590075-13CF-FA47-A874-E6E156453B05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3619500" y="20193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59432" name="Rectangle 8">
            <a:extLst>
              <a:ext uri="{FF2B5EF4-FFF2-40B4-BE49-F238E27FC236}">
                <a16:creationId xmlns:a16="http://schemas.microsoft.com/office/drawing/2014/main" id="{941CE5A7-D483-9747-9FF7-A7A0FEB59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514600"/>
            <a:ext cx="3275013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359441" name="Oval 17">
            <a:extLst>
              <a:ext uri="{FF2B5EF4-FFF2-40B4-BE49-F238E27FC236}">
                <a16:creationId xmlns:a16="http://schemas.microsoft.com/office/drawing/2014/main" id="{751FC8CD-073A-0A4A-8D3B-EE22DE834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3" y="1147763"/>
            <a:ext cx="2441575" cy="1133475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Prinzip</a:t>
            </a:r>
            <a:endParaRPr lang="de-DE" altLang="de-DE" b="0">
              <a:effectLst/>
            </a:endParaRPr>
          </a:p>
        </p:txBody>
      </p:sp>
      <p:sp>
        <p:nvSpPr>
          <p:cNvPr id="359447" name="Rectangle 23">
            <a:extLst>
              <a:ext uri="{FF2B5EF4-FFF2-40B4-BE49-F238E27FC236}">
                <a16:creationId xmlns:a16="http://schemas.microsoft.com/office/drawing/2014/main" id="{FD852133-C625-7C4E-A31D-10ECC8714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62484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Ruhegehaltsfähigkeit, Vergaberahmen</a:t>
            </a:r>
          </a:p>
        </p:txBody>
      </p:sp>
      <p:sp>
        <p:nvSpPr>
          <p:cNvPr id="359448" name="AutoShape 24">
            <a:extLst>
              <a:ext uri="{FF2B5EF4-FFF2-40B4-BE49-F238E27FC236}">
                <a16:creationId xmlns:a16="http://schemas.microsoft.com/office/drawing/2014/main" id="{76D61506-36CD-9847-AC6B-D78EAC0D8741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3619500" y="40767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59449" name="Rectangle 25">
            <a:extLst>
              <a:ext uri="{FF2B5EF4-FFF2-40B4-BE49-F238E27FC236}">
                <a16:creationId xmlns:a16="http://schemas.microsoft.com/office/drawing/2014/main" id="{3823B91A-AD95-0541-97CF-FFC9BECA9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95800"/>
            <a:ext cx="3275013" cy="533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Staat (= Land)</a:t>
            </a:r>
          </a:p>
        </p:txBody>
      </p:sp>
      <p:sp>
        <p:nvSpPr>
          <p:cNvPr id="359450" name="Oval 26">
            <a:extLst>
              <a:ext uri="{FF2B5EF4-FFF2-40B4-BE49-F238E27FC236}">
                <a16:creationId xmlns:a16="http://schemas.microsoft.com/office/drawing/2014/main" id="{44B5D5AD-3E60-3A40-8896-CA6ABC7A9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2438400" cy="11334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Restriktionen</a:t>
            </a:r>
            <a:endParaRPr lang="de-DE" altLang="de-DE" b="0">
              <a:effectLst/>
            </a:endParaRPr>
          </a:p>
        </p:txBody>
      </p:sp>
      <p:sp>
        <p:nvSpPr>
          <p:cNvPr id="359455" name="Oval 31">
            <a:extLst>
              <a:ext uri="{FF2B5EF4-FFF2-40B4-BE49-F238E27FC236}">
                <a16:creationId xmlns:a16="http://schemas.microsoft.com/office/drawing/2014/main" id="{3B671369-859E-134C-B24B-1924C86D7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3810000" cy="14478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Vorgaben</a:t>
            </a:r>
            <a:endParaRPr lang="de-DE" altLang="de-DE">
              <a:solidFill>
                <a:srgbClr val="00FFCC"/>
              </a:solidFill>
              <a:effectLst/>
              <a:latin typeface="Arial" panose="020B0604020202020204" pitchFamily="34" charset="0"/>
            </a:endParaRP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Baden-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Württemberg</a:t>
            </a:r>
            <a:endParaRPr lang="de-DE" altLang="de-DE" b="0">
              <a:solidFill>
                <a:srgbClr val="00FF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5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3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 autoUpdateAnimBg="0"/>
      <p:bldP spid="359430" grpId="0" animBg="1" autoUpdateAnimBg="0"/>
      <p:bldP spid="359432" grpId="0" animBg="1" autoUpdateAnimBg="0"/>
      <p:bldP spid="359447" grpId="0" animBg="1" autoUpdateAnimBg="0"/>
      <p:bldP spid="359448" grpId="0" animBg="1" autoUpdateAnimBg="0"/>
      <p:bldP spid="359449" grpId="0" animBg="1" autoUpdateAnimBg="0"/>
      <p:bldP spid="35945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2D043146-C41D-5F4E-859A-C11F01C5FD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53EE-A1A3-8A4F-90D4-FC290836C5DA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405512" name="Rectangle 2056">
            <a:extLst>
              <a:ext uri="{FF2B5EF4-FFF2-40B4-BE49-F238E27FC236}">
                <a16:creationId xmlns:a16="http://schemas.microsoft.com/office/drawing/2014/main" id="{5B85E490-440F-FB43-9C44-2AD1BC364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600"/>
              <a:t>Worauf es ankommt</a:t>
            </a:r>
          </a:p>
        </p:txBody>
      </p:sp>
      <p:sp>
        <p:nvSpPr>
          <p:cNvPr id="405515" name="Rectangle 2059">
            <a:extLst>
              <a:ext uri="{FF2B5EF4-FFF2-40B4-BE49-F238E27FC236}">
                <a16:creationId xmlns:a16="http://schemas.microsoft.com/office/drawing/2014/main" id="{A61ECF93-D44F-0448-B153-10BEEE8E8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7010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Entscheidungsfähigkeit</a:t>
            </a:r>
            <a:r>
              <a:rPr lang="de-DE" altLang="de-DE" sz="360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de-DE" altLang="de-DE" sz="2800">
                <a:effectLst/>
                <a:latin typeface="Arial" panose="020B0604020202020204" pitchFamily="34" charset="0"/>
              </a:rPr>
              <a:t>der Hochschulen gefordert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  <p:sp>
        <p:nvSpPr>
          <p:cNvPr id="405516" name="Rectangle 2060">
            <a:extLst>
              <a:ext uri="{FF2B5EF4-FFF2-40B4-BE49-F238E27FC236}">
                <a16:creationId xmlns:a16="http://schemas.microsoft.com/office/drawing/2014/main" id="{1A906F88-DF67-1240-BBA5-77F4443F4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962400"/>
            <a:ext cx="73914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Ausgestaltung </a:t>
            </a:r>
          </a:p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Professorenbesoldung</a:t>
            </a:r>
          </a:p>
          <a:p>
            <a:r>
              <a:rPr lang="de-DE" altLang="de-DE" sz="2800">
                <a:effectLst/>
                <a:latin typeface="Arial" panose="020B0604020202020204" pitchFamily="34" charset="0"/>
              </a:rPr>
              <a:t>impliziert strategische Entscheidungen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15" grpId="0" animBg="1" autoUpdateAnimBg="0"/>
      <p:bldP spid="405516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740</Words>
  <Application>Microsoft Macintosh PowerPoint</Application>
  <PresentationFormat>Bildschirmpräsentation (4:3)</PresentationFormat>
  <Paragraphs>326</Paragraphs>
  <Slides>28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5" baseType="lpstr">
      <vt:lpstr>Times New Roman</vt:lpstr>
      <vt:lpstr>Arial</vt:lpstr>
      <vt:lpstr>Webdings</vt:lpstr>
      <vt:lpstr>Wingdings</vt:lpstr>
      <vt:lpstr>Symbol</vt:lpstr>
      <vt:lpstr>Leere Präsentation</vt:lpstr>
      <vt:lpstr>Microsoft Clip Gallery</vt:lpstr>
      <vt:lpstr>PowerPoint-Präsentation</vt:lpstr>
      <vt:lpstr>Professorenbesoldung</vt:lpstr>
      <vt:lpstr>Kernelemente der Reform</vt:lpstr>
      <vt:lpstr>Gefahren</vt:lpstr>
      <vt:lpstr>Drei Fragenkomplexe...</vt:lpstr>
      <vt:lpstr>= drei Gestaltungsbereiche</vt:lpstr>
      <vt:lpstr>Entscheidungsebene: Wer entscheidet über was?</vt:lpstr>
      <vt:lpstr>Eckpunkte</vt:lpstr>
      <vt:lpstr>Worauf es ankommt</vt:lpstr>
      <vt:lpstr>= drei Gestaltungsbereiche</vt:lpstr>
      <vt:lpstr>PowerPoint-Präsentation</vt:lpstr>
      <vt:lpstr>Vergaberahmen: Verstehen 1</vt:lpstr>
      <vt:lpstr>Vergaberahmen: Verstehen 2</vt:lpstr>
      <vt:lpstr>Vergaberahmen: Verstehen 3</vt:lpstr>
      <vt:lpstr>Vergaberahmen: Gestalten</vt:lpstr>
      <vt:lpstr>PowerPoint-Präsentation</vt:lpstr>
      <vt:lpstr>W2/W3: Verstehen </vt:lpstr>
      <vt:lpstr>Option Landesvorgaben W2/W3</vt:lpstr>
      <vt:lpstr>PowerPoint-Präsentation</vt:lpstr>
      <vt:lpstr>Leistungsbezüge: Verstehen </vt:lpstr>
      <vt:lpstr>Funktionszulagen gestalten</vt:lpstr>
      <vt:lpstr>Berufungszulagen gestalten</vt:lpstr>
      <vt:lpstr>Leistungszulagen gestalten</vt:lpstr>
      <vt:lpstr>Schlussfolgerungen</vt:lpstr>
      <vt:lpstr>= drei Gestaltungsbereiche</vt:lpstr>
      <vt:lpstr>PowerPoint-Präsentation</vt:lpstr>
      <vt:lpstr>Folgerungen</vt:lpstr>
      <vt:lpstr>Option Entscheidung bei Hochschulen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388</cp:revision>
  <cp:lastPrinted>2003-01-29T18:26:07Z</cp:lastPrinted>
  <dcterms:created xsi:type="dcterms:W3CDTF">2001-03-08T15:06:45Z</dcterms:created>
  <dcterms:modified xsi:type="dcterms:W3CDTF">2022-02-26T09:35:42Z</dcterms:modified>
</cp:coreProperties>
</file>