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9"/>
  </p:notesMasterIdLst>
  <p:sldIdLst>
    <p:sldId id="317" r:id="rId2"/>
    <p:sldId id="358" r:id="rId3"/>
    <p:sldId id="359" r:id="rId4"/>
    <p:sldId id="319" r:id="rId5"/>
    <p:sldId id="361" r:id="rId6"/>
    <p:sldId id="362" r:id="rId7"/>
    <p:sldId id="340" r:id="rId8"/>
    <p:sldId id="341" r:id="rId9"/>
    <p:sldId id="343" r:id="rId10"/>
    <p:sldId id="363" r:id="rId11"/>
    <p:sldId id="344" r:id="rId12"/>
    <p:sldId id="345" r:id="rId13"/>
    <p:sldId id="351" r:id="rId14"/>
    <p:sldId id="365" r:id="rId15"/>
    <p:sldId id="357" r:id="rId16"/>
    <p:sldId id="366" r:id="rId17"/>
    <p:sldId id="356" r:id="rId18"/>
    <p:sldId id="311" r:id="rId19"/>
    <p:sldId id="313" r:id="rId20"/>
    <p:sldId id="312" r:id="rId21"/>
    <p:sldId id="373" r:id="rId22"/>
    <p:sldId id="370" r:id="rId23"/>
    <p:sldId id="375" r:id="rId24"/>
    <p:sldId id="376" r:id="rId25"/>
    <p:sldId id="377" r:id="rId26"/>
    <p:sldId id="378" r:id="rId27"/>
    <p:sldId id="379" r:id="rId28"/>
    <p:sldId id="380" r:id="rId29"/>
    <p:sldId id="387" r:id="rId30"/>
    <p:sldId id="388" r:id="rId31"/>
    <p:sldId id="381" r:id="rId32"/>
    <p:sldId id="382" r:id="rId33"/>
    <p:sldId id="383" r:id="rId34"/>
    <p:sldId id="384" r:id="rId35"/>
    <p:sldId id="385" r:id="rId36"/>
    <p:sldId id="386" r:id="rId37"/>
    <p:sldId id="374" r:id="rId38"/>
  </p:sldIdLst>
  <p:sldSz cx="9144000" cy="6858000" type="screen4x3"/>
  <p:notesSz cx="6811963" cy="9942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34564"/>
    <p:restoredTop sz="86395"/>
  </p:normalViewPr>
  <p:slideViewPr>
    <p:cSldViewPr>
      <p:cViewPr varScale="1">
        <p:scale>
          <a:sx n="108" d="100"/>
          <a:sy n="108" d="100"/>
        </p:scale>
        <p:origin x="67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70"/>
    </p:cViewPr>
  </p:sorterViewPr>
  <p:notesViewPr>
    <p:cSldViewPr>
      <p:cViewPr>
        <p:scale>
          <a:sx n="75" d="100"/>
          <a:sy n="75" d="100"/>
        </p:scale>
        <p:origin x="-1452" y="888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63320DF-D3A6-A84B-A39D-2CF0CDFDD1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DD17F71-5A2A-D841-954B-CA4878DE117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53973C5B-C28A-614F-A701-134D4293D0DF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0750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C378989-67B2-864C-9B05-67355F7A16C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2813"/>
            <a:ext cx="4995863" cy="447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12B662D-0EBA-BC43-9BAD-1206A0C62B6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4CA1B5A-75A9-E349-8C19-EE87011267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719369DC-6BB4-A14F-89C7-0D3E88158C89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1AADC3-15F0-6D48-8741-4B6BAC4175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71D24-1A91-C344-B3D0-F0D6D75FCB12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232450" name="Rectangle 2">
            <a:extLst>
              <a:ext uri="{FF2B5EF4-FFF2-40B4-BE49-F238E27FC236}">
                <a16:creationId xmlns:a16="http://schemas.microsoft.com/office/drawing/2014/main" id="{86C0F27B-A283-0F40-BCE2-BFD3082C86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BD85BD46-D262-3C43-A9E8-A8953BFB4F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8050" y="4722813"/>
            <a:ext cx="4995863" cy="4473575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E022ABF-33A6-A541-8BBD-B82D5713BD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CBED57-047F-1F41-A6F9-2EB007A7D386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234498" name="Rectangle 2050">
            <a:extLst>
              <a:ext uri="{FF2B5EF4-FFF2-40B4-BE49-F238E27FC236}">
                <a16:creationId xmlns:a16="http://schemas.microsoft.com/office/drawing/2014/main" id="{FB307C49-41D0-B64C-A427-0CA18B80479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234499" name="Rectangle 2051">
            <a:extLst>
              <a:ext uri="{FF2B5EF4-FFF2-40B4-BE49-F238E27FC236}">
                <a16:creationId xmlns:a16="http://schemas.microsoft.com/office/drawing/2014/main" id="{B3E1EC9D-EA45-1449-83D1-2BE97DA923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8050" y="4722813"/>
            <a:ext cx="4995863" cy="4473575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16DAA9DD-CD5F-4542-9795-6F9C01D2FE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DC6A81-819F-D844-A522-E1639EFC5848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239618" name="Rectangle 2">
            <a:extLst>
              <a:ext uri="{FF2B5EF4-FFF2-40B4-BE49-F238E27FC236}">
                <a16:creationId xmlns:a16="http://schemas.microsoft.com/office/drawing/2014/main" id="{81627D92-779C-7D49-9D1A-8113293C4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7938"/>
            <a:ext cx="29495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19" name="Rectangle 3">
            <a:extLst>
              <a:ext uri="{FF2B5EF4-FFF2-40B4-BE49-F238E27FC236}">
                <a16:creationId xmlns:a16="http://schemas.microsoft.com/office/drawing/2014/main" id="{F408B594-4073-0C42-AC27-4E24686F9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9466263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14</a:t>
            </a:r>
          </a:p>
        </p:txBody>
      </p:sp>
      <p:sp>
        <p:nvSpPr>
          <p:cNvPr id="239620" name="Rectangle 4">
            <a:extLst>
              <a:ext uri="{FF2B5EF4-FFF2-40B4-BE49-F238E27FC236}">
                <a16:creationId xmlns:a16="http://schemas.microsoft.com/office/drawing/2014/main" id="{7744E715-67F5-BC45-A72D-BA57CC4C6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66263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21" name="Rectangle 5">
            <a:extLst>
              <a:ext uri="{FF2B5EF4-FFF2-40B4-BE49-F238E27FC236}">
                <a16:creationId xmlns:a16="http://schemas.microsoft.com/office/drawing/2014/main" id="{235AC393-E246-604D-92BD-397FDFD3F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495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22" name="Rectangle 6">
            <a:extLst>
              <a:ext uri="{FF2B5EF4-FFF2-40B4-BE49-F238E27FC236}">
                <a16:creationId xmlns:a16="http://schemas.microsoft.com/office/drawing/2014/main" id="{53CAA77C-3D32-414C-B912-BF28CB1C0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4763"/>
            <a:ext cx="29495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23" name="Rectangle 7">
            <a:extLst>
              <a:ext uri="{FF2B5EF4-FFF2-40B4-BE49-F238E27FC236}">
                <a16:creationId xmlns:a16="http://schemas.microsoft.com/office/drawing/2014/main" id="{668913CE-32B7-8E45-B2A8-4D8E32D9B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9464675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12</a:t>
            </a:r>
          </a:p>
        </p:txBody>
      </p:sp>
      <p:sp>
        <p:nvSpPr>
          <p:cNvPr id="239624" name="Rectangle 8">
            <a:extLst>
              <a:ext uri="{FF2B5EF4-FFF2-40B4-BE49-F238E27FC236}">
                <a16:creationId xmlns:a16="http://schemas.microsoft.com/office/drawing/2014/main" id="{815E104D-42CD-C74D-96F4-58EA2C568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64675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25" name="Rectangle 9">
            <a:extLst>
              <a:ext uri="{FF2B5EF4-FFF2-40B4-BE49-F238E27FC236}">
                <a16:creationId xmlns:a16="http://schemas.microsoft.com/office/drawing/2014/main" id="{036EEE3F-9F0F-CB4D-9076-C95DB3F51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495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26" name="Rectangle 10">
            <a:extLst>
              <a:ext uri="{FF2B5EF4-FFF2-40B4-BE49-F238E27FC236}">
                <a16:creationId xmlns:a16="http://schemas.microsoft.com/office/drawing/2014/main" id="{11EEC7F0-832F-9140-9C7E-9831EABF8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3175"/>
            <a:ext cx="29495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27" name="Rectangle 11">
            <a:extLst>
              <a:ext uri="{FF2B5EF4-FFF2-40B4-BE49-F238E27FC236}">
                <a16:creationId xmlns:a16="http://schemas.microsoft.com/office/drawing/2014/main" id="{9FAF0FDE-29CE-2C4F-9F30-3C22C37E1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9463088"/>
            <a:ext cx="29495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39628" name="Rectangle 12">
            <a:extLst>
              <a:ext uri="{FF2B5EF4-FFF2-40B4-BE49-F238E27FC236}">
                <a16:creationId xmlns:a16="http://schemas.microsoft.com/office/drawing/2014/main" id="{AE00993C-C7CE-DE4C-811B-1EC8415B5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63088"/>
            <a:ext cx="29495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29" name="Rectangle 13">
            <a:extLst>
              <a:ext uri="{FF2B5EF4-FFF2-40B4-BE49-F238E27FC236}">
                <a16:creationId xmlns:a16="http://schemas.microsoft.com/office/drawing/2014/main" id="{92942AC6-B937-7E4F-9795-E15701315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495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30" name="Rectangle 14">
            <a:extLst>
              <a:ext uri="{FF2B5EF4-FFF2-40B4-BE49-F238E27FC236}">
                <a16:creationId xmlns:a16="http://schemas.microsoft.com/office/drawing/2014/main" id="{43D134C4-23C1-0D44-A63C-BE9B0E5F23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8050" y="4724400"/>
            <a:ext cx="4995863" cy="3914775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39631" name="Rectangle 15">
            <a:extLst>
              <a:ext uri="{FF2B5EF4-FFF2-40B4-BE49-F238E27FC236}">
                <a16:creationId xmlns:a16="http://schemas.microsoft.com/office/drawing/2014/main" id="{2E3E9C4E-65E7-8542-897B-9AFE449B8CE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30275" y="752475"/>
            <a:ext cx="4953000" cy="371475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4105B8EC-F22B-2F43-9AB6-7758C13EA8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72D0A8-C4F2-964E-ABAC-84A5BDBB96DF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242690" name="Rectangle 1026">
            <a:extLst>
              <a:ext uri="{FF2B5EF4-FFF2-40B4-BE49-F238E27FC236}">
                <a16:creationId xmlns:a16="http://schemas.microsoft.com/office/drawing/2014/main" id="{63B5E285-C78E-A94E-955E-6CED8639C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7938"/>
            <a:ext cx="29495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691" name="Rectangle 1027">
            <a:extLst>
              <a:ext uri="{FF2B5EF4-FFF2-40B4-BE49-F238E27FC236}">
                <a16:creationId xmlns:a16="http://schemas.microsoft.com/office/drawing/2014/main" id="{FADFE9ED-E32E-9246-B7CD-186C8F0D4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9466263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82" tIns="0" rIns="19082" bIns="0" anchor="b"/>
          <a:lstStyle>
            <a:lvl1pPr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30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76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91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63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35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607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79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28</a:t>
            </a:r>
          </a:p>
        </p:txBody>
      </p:sp>
      <p:sp>
        <p:nvSpPr>
          <p:cNvPr id="242692" name="Rectangle 1028">
            <a:extLst>
              <a:ext uri="{FF2B5EF4-FFF2-40B4-BE49-F238E27FC236}">
                <a16:creationId xmlns:a16="http://schemas.microsoft.com/office/drawing/2014/main" id="{1B6AB889-11C5-E14A-9725-0E87AB314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66263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693" name="Rectangle 1029">
            <a:extLst>
              <a:ext uri="{FF2B5EF4-FFF2-40B4-BE49-F238E27FC236}">
                <a16:creationId xmlns:a16="http://schemas.microsoft.com/office/drawing/2014/main" id="{1656A537-7F34-A040-9E54-C9F0C5A60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495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694" name="Rectangle 1030">
            <a:extLst>
              <a:ext uri="{FF2B5EF4-FFF2-40B4-BE49-F238E27FC236}">
                <a16:creationId xmlns:a16="http://schemas.microsoft.com/office/drawing/2014/main" id="{46FDA89F-6683-1643-9D16-34C282B9C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4763"/>
            <a:ext cx="29495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695" name="Rectangle 1031">
            <a:extLst>
              <a:ext uri="{FF2B5EF4-FFF2-40B4-BE49-F238E27FC236}">
                <a16:creationId xmlns:a16="http://schemas.microsoft.com/office/drawing/2014/main" id="{E04C429A-25F6-D449-8D05-2BCAA3870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9464675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82" tIns="0" rIns="19082" bIns="0" anchor="b"/>
          <a:lstStyle>
            <a:lvl1pPr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30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76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91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63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35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607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79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17</a:t>
            </a:r>
          </a:p>
        </p:txBody>
      </p:sp>
      <p:sp>
        <p:nvSpPr>
          <p:cNvPr id="242696" name="Rectangle 1032">
            <a:extLst>
              <a:ext uri="{FF2B5EF4-FFF2-40B4-BE49-F238E27FC236}">
                <a16:creationId xmlns:a16="http://schemas.microsoft.com/office/drawing/2014/main" id="{03803A2B-EB3A-A94B-8C16-98B04F4D3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64675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697" name="Rectangle 1033">
            <a:extLst>
              <a:ext uri="{FF2B5EF4-FFF2-40B4-BE49-F238E27FC236}">
                <a16:creationId xmlns:a16="http://schemas.microsoft.com/office/drawing/2014/main" id="{B6FB0696-35F4-534C-BD2E-E9250A379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495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698" name="Rectangle 1034">
            <a:extLst>
              <a:ext uri="{FF2B5EF4-FFF2-40B4-BE49-F238E27FC236}">
                <a16:creationId xmlns:a16="http://schemas.microsoft.com/office/drawing/2014/main" id="{8B9474E8-0A96-0E44-8433-24FEDE370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3175"/>
            <a:ext cx="29495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699" name="Rectangle 1035">
            <a:extLst>
              <a:ext uri="{FF2B5EF4-FFF2-40B4-BE49-F238E27FC236}">
                <a16:creationId xmlns:a16="http://schemas.microsoft.com/office/drawing/2014/main" id="{DF848E11-F48E-694C-AAEE-6E4C3B99E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9463088"/>
            <a:ext cx="29495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82" tIns="0" rIns="19082" bIns="0" anchor="b"/>
          <a:lstStyle>
            <a:lvl1pPr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30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76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91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63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35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607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79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42700" name="Rectangle 1036">
            <a:extLst>
              <a:ext uri="{FF2B5EF4-FFF2-40B4-BE49-F238E27FC236}">
                <a16:creationId xmlns:a16="http://schemas.microsoft.com/office/drawing/2014/main" id="{97F917CD-339E-0241-B842-E6A3881BA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63088"/>
            <a:ext cx="29495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701" name="Rectangle 1037">
            <a:extLst>
              <a:ext uri="{FF2B5EF4-FFF2-40B4-BE49-F238E27FC236}">
                <a16:creationId xmlns:a16="http://schemas.microsoft.com/office/drawing/2014/main" id="{1D3A70B6-AEB2-0743-BCC1-A6812213D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495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702" name="Rectangle 1038">
            <a:extLst>
              <a:ext uri="{FF2B5EF4-FFF2-40B4-BE49-F238E27FC236}">
                <a16:creationId xmlns:a16="http://schemas.microsoft.com/office/drawing/2014/main" id="{9CE74BF1-6DD2-6B48-915E-4FDA12B09A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8050" y="4724400"/>
            <a:ext cx="4995863" cy="391477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642" tIns="44526" rIns="90642" bIns="44526"/>
          <a:lstStyle/>
          <a:p>
            <a:r>
              <a:rPr lang="de-DE" altLang="de-DE" b="1"/>
              <a:t>Ranglisten:</a:t>
            </a:r>
          </a:p>
          <a:p>
            <a:r>
              <a:rPr lang="de-DE" altLang="de-DE"/>
              <a:t>Professorentipp, Gesamturteil Studierende, Studiendauer, Ausstattung Bibliothek, Promotionen pro Professor</a:t>
            </a:r>
          </a:p>
          <a:p>
            <a:r>
              <a:rPr lang="de-DE" altLang="de-DE" b="1"/>
              <a:t>Persönliches Ranking:</a:t>
            </a:r>
            <a:endParaRPr lang="de-DE" altLang="de-DE"/>
          </a:p>
          <a:p>
            <a:r>
              <a:rPr lang="de-DE" altLang="de-DE"/>
              <a:t>8 Fakten, 13 Studierendenurteile, 9 Professorenurteile</a:t>
            </a:r>
          </a:p>
          <a:p>
            <a:r>
              <a:rPr lang="de-DE" altLang="de-DE" b="1"/>
              <a:t>Studientipp:</a:t>
            </a:r>
          </a:p>
          <a:p>
            <a:r>
              <a:rPr lang="de-DE" altLang="de-DE" b="1"/>
              <a:t>Der Forscher</a:t>
            </a:r>
            <a:r>
              <a:rPr lang="de-DE" altLang="de-DE"/>
              <a:t>:</a:t>
            </a:r>
          </a:p>
          <a:p>
            <a:r>
              <a:rPr lang="de-DE" altLang="de-DE"/>
              <a:t>Professorentipp, Prof.-Urteil zur Forschungssituation, viele Promotionen</a:t>
            </a:r>
          </a:p>
          <a:p>
            <a:r>
              <a:rPr lang="de-DE" altLang="de-DE" b="1"/>
              <a:t>Der Zielstrebige</a:t>
            </a:r>
            <a:r>
              <a:rPr lang="de-DE" altLang="de-DE"/>
              <a:t>:</a:t>
            </a:r>
          </a:p>
          <a:p>
            <a:r>
              <a:rPr lang="de-DE" altLang="de-DE"/>
              <a:t>Gesamturteil der Stud., kurze Studiendauer, Kontakt zu Lehrenden, Beurteil. der Betreuung</a:t>
            </a:r>
          </a:p>
          <a:p>
            <a:r>
              <a:rPr lang="de-DE" altLang="de-DE"/>
              <a:t>höchstens 1x nicht Spitzengruppe, keinmal Schlussgruppe</a:t>
            </a:r>
          </a:p>
        </p:txBody>
      </p:sp>
      <p:sp>
        <p:nvSpPr>
          <p:cNvPr id="242703" name="Rectangle 1039">
            <a:extLst>
              <a:ext uri="{FF2B5EF4-FFF2-40B4-BE49-F238E27FC236}">
                <a16:creationId xmlns:a16="http://schemas.microsoft.com/office/drawing/2014/main" id="{09B3975D-C593-4744-9F24-5E5D9BE7132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31863" y="752475"/>
            <a:ext cx="4953000" cy="371475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8CCBD2C-256A-8044-A510-C436C66A74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46B45E-1D61-E24A-8B9B-21DFE8A0BD9C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248834" name="Rectangle 1026">
            <a:extLst>
              <a:ext uri="{FF2B5EF4-FFF2-40B4-BE49-F238E27FC236}">
                <a16:creationId xmlns:a16="http://schemas.microsoft.com/office/drawing/2014/main" id="{4D3ACA35-A835-6D4F-88B0-7C94AF641DF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248835" name="Rectangle 1027">
            <a:extLst>
              <a:ext uri="{FF2B5EF4-FFF2-40B4-BE49-F238E27FC236}">
                <a16:creationId xmlns:a16="http://schemas.microsoft.com/office/drawing/2014/main" id="{31319C46-DC74-D641-A994-D3FF0C478D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8050" y="4722813"/>
            <a:ext cx="4995863" cy="4473575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0407D8-3D0C-8F46-934F-2258DABFB4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DB9C096-8125-8D48-B64D-04A9F40FBF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D84F0E-12C8-3F46-BA45-7503FAD9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DB70EC6-6EEF-7D4C-A34D-DDBC28AB65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DA4E8F-533A-0549-863B-F927BE24F119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443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74EB13-FB79-B149-A1C9-EEB1EB025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2ACBBD5-BFA3-FF4E-A171-3FA53432CB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51A5C-B7D6-AB49-BA49-AB63F2E0B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61837CB-0AD4-1447-864A-F29876E12A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7542AA-6204-9148-8E6E-F5381901B756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129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E50B1EA-6F0C-AE48-9BD6-C5093EE9F5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C5753E5-44F8-A24C-803F-BCFDE2F18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552F29-3349-434D-B428-6F8DA84BB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D86812-6348-2749-87EF-F1E85ACCAB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5A7BA5-8E82-5B49-993D-53D9F842905F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30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8EB487-2FF4-474C-9A04-9D0E29BFD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63D042-5A1F-734F-BDF0-24CEB2B91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BA2BA2-7364-6D46-A5DA-723B6D533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816FE7A-2413-CA4E-B343-56734AB862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C5919F-38A9-8042-86B7-68216392DF01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07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E93EB0-92CC-5646-A81B-1C4FE3652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0512390-BF2E-ED4E-BA2D-8ED834EB4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118742-445A-E348-85A3-4B262448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AFF88D-E0FC-EE4A-9F5E-CDA2E1BEB3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F446D3-B04A-8241-A917-483713A03A98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81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8B936-1A03-7543-95B6-598C0629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13B536-CEF6-554E-8C7C-5292A3D4D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0F253A2-4DEE-4245-A830-7EEF08ABC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754E16-CC4F-9947-AABE-F375429AC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3634BA-7C04-1F4F-B154-4203A29639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1EDCD6-0FF0-C743-A2A4-169F291C86D9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12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369F82-ACEC-1741-BDDB-3BB68A7C8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24F7EC-868B-B94B-A408-3CE09747C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5FC31E0-8DE5-DC40-85E2-560F239319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207C18D-A210-774D-A8BC-6302A97FE9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3A6F56A-5A93-9B45-A712-4778B99037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EC067B4-D012-9C47-975B-1E49E866E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E0AABD8C-6B34-EF42-9876-3AD5AF5CC1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ACD5EC-F741-504B-B621-9019724E33B4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22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277BD-0365-9244-A715-AE47AFD96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B2DFCF-7F1B-3D47-ADC1-6AB334009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1008E22-D342-8441-B341-93F713B648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F94E15-1DD0-5747-8D72-F63BD0EF5A5E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1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3472659-2A02-FA49-A2DB-616D4DAEE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3793B0C-32D2-CF41-8A31-514783BBF7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90F839-652F-6146-AEE5-2DAA4E35A262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91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A1D360-1106-0143-9AB0-FCE238F8B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960132-BC39-CF4E-811D-B9CB1ADA6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EC41E60-AA8B-9648-8974-8482B6FD4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D20DFA0-5FBA-7B43-85ED-98C7F9AA3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4E50F7-7959-754D-A315-BDDB95BEC3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341EF4-3DE2-6E41-8FB7-E87C94453122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35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07E3CA-BCAE-CF41-AE1B-21D2B9042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B1DCF39-EC50-3A46-AFDA-471880F92F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F3BE5D4-940A-BB40-8CEB-DBF46AA87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5B7A9C1-AC66-E041-B1F6-711C2561E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C98ADB-BF7E-1342-A276-62B1B5707F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9B261D-E6CF-DB40-BE13-EC2570AAAE2B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262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D422925C-8230-E34E-ACC9-392A64174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D9B6D3EE-B216-B143-9C60-658E15B6FD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A5E48ED-2CF3-744F-AF41-9964E22BC7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A40E534-313E-614F-BADE-8B872FF5508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latin typeface="+mn-lt"/>
              </a:defRPr>
            </a:lvl1pPr>
          </a:lstStyle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B85622B4-E791-AF48-A36B-0B1642B08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703AE69-6B0C-F545-8A49-A9506FE821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latin typeface="+mn-lt"/>
              </a:defRPr>
            </a:lvl1pPr>
          </a:lstStyle>
          <a:p>
            <a:fld id="{27BCEAED-4A22-C741-886C-450D978C6BF9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7A2249B0-21CD-B849-A0E5-F57EB6601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C96757BE-96A0-3C4D-AF75-AC9248AA96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>
            <a:extLst>
              <a:ext uri="{FF2B5EF4-FFF2-40B4-BE49-F238E27FC236}">
                <a16:creationId xmlns:a16="http://schemas.microsoft.com/office/drawing/2014/main" id="{13124A7D-AF1C-9D42-AC46-E8BE496B5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shochschulranking.de/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../aktArbeit/ForschungsrankingDUZ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3.bin"/><Relationship Id="rId4" Type="http://schemas.openxmlformats.org/officeDocument/2006/relationships/hyperlink" Target="../aktArbeit/ForschungsrankingDUZ.pdf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4.bin"/><Relationship Id="rId4" Type="http://schemas.openxmlformats.org/officeDocument/2006/relationships/hyperlink" Target="../aktArbeit/ForschungsrankingDUZ.pdf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5.bin"/><Relationship Id="rId4" Type="http://schemas.openxmlformats.org/officeDocument/2006/relationships/hyperlink" Target="../aktArbeit/ForschungsrankingDUZ.pdf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6.bin"/><Relationship Id="rId4" Type="http://schemas.openxmlformats.org/officeDocument/2006/relationships/hyperlink" Target="../aktArbeit/ForschungsrankingDUZ.pdf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e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../Reden/HISRanking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0E007648-C2BC-6F49-829D-2A726AB85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 dirty="0"/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E5F63CA5-79A1-2D4A-84E4-0572CC110B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5213EA-2B61-1D4D-8956-BE72119D9061}" type="slidenum">
              <a:rPr lang="en-US" altLang="de-DE"/>
              <a:pPr/>
              <a:t>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52578" name="Text Box 4098">
            <a:extLst>
              <a:ext uri="{FF2B5EF4-FFF2-40B4-BE49-F238E27FC236}">
                <a16:creationId xmlns:a16="http://schemas.microsoft.com/office/drawing/2014/main" id="{1FB3FA98-9C9B-CC45-A93B-216023A47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52579" name="Text Box 4099">
            <a:extLst>
              <a:ext uri="{FF2B5EF4-FFF2-40B4-BE49-F238E27FC236}">
                <a16:creationId xmlns:a16="http://schemas.microsoft.com/office/drawing/2014/main" id="{2EF12350-F088-1D49-90DF-453B98147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52580" name="Text Box 4100">
            <a:extLst>
              <a:ext uri="{FF2B5EF4-FFF2-40B4-BE49-F238E27FC236}">
                <a16:creationId xmlns:a16="http://schemas.microsoft.com/office/drawing/2014/main" id="{1E40A291-3CC9-6B44-944C-E05AAF51D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524000"/>
            <a:ext cx="6934200" cy="435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/>
          </a:p>
        </p:txBody>
      </p:sp>
      <p:sp>
        <p:nvSpPr>
          <p:cNvPr id="152582" name="Rectangle 4102">
            <a:extLst>
              <a:ext uri="{FF2B5EF4-FFF2-40B4-BE49-F238E27FC236}">
                <a16:creationId xmlns:a16="http://schemas.microsoft.com/office/drawing/2014/main" id="{8B183F2F-CBA5-2045-893B-312DDAD49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953000"/>
            <a:ext cx="67818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Detlef Müller-Böling</a:t>
            </a: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152589" name="WordArt 4109">
            <a:extLst>
              <a:ext uri="{FF2B5EF4-FFF2-40B4-BE49-F238E27FC236}">
                <a16:creationId xmlns:a16="http://schemas.microsoft.com/office/drawing/2014/main" id="{2652E14A-2F8B-944C-B1EB-A5030A7C0BD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2000" y="2286000"/>
            <a:ext cx="80772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Ranking als Element</a:t>
            </a:r>
          </a:p>
          <a:p>
            <a:pPr algn="ctr"/>
            <a:r>
              <a:rPr lang="de-DE" sz="3600" kern="1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der Hochschulreform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umsplatzhalter 2">
            <a:extLst>
              <a:ext uri="{FF2B5EF4-FFF2-40B4-BE49-F238E27FC236}">
                <a16:creationId xmlns:a16="http://schemas.microsoft.com/office/drawing/2014/main" id="{088A3653-20D1-F04E-B735-B83436670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70889290-00DF-EC48-9E16-DE3ECE6094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DCFEDD-2899-4045-ABC5-6DCD118CE27B}" type="slidenum">
              <a:rPr lang="en-US" altLang="de-DE"/>
              <a:pPr/>
              <a:t>10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38594" name="Rectangle 2">
            <a:extLst>
              <a:ext uri="{FF2B5EF4-FFF2-40B4-BE49-F238E27FC236}">
                <a16:creationId xmlns:a16="http://schemas.microsoft.com/office/drawing/2014/main" id="{6330887A-6D73-8E4A-9AA5-C31A0A6C1AC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3811588" y="4953000"/>
            <a:ext cx="1511300" cy="15113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solidFill>
                  <a:schemeClr val="bg2"/>
                </a:solidFill>
                <a:latin typeface="Arial" panose="020B0604020202020204" pitchFamily="34" charset="0"/>
              </a:rPr>
              <a:t>Berufsbezug,</a:t>
            </a:r>
          </a:p>
          <a:p>
            <a:pPr algn="ctr"/>
            <a:r>
              <a:rPr lang="de-DE" altLang="de-DE" sz="1400" b="1">
                <a:solidFill>
                  <a:schemeClr val="bg2"/>
                </a:solidFill>
                <a:latin typeface="Arial" panose="020B0604020202020204" pitchFamily="34" charset="0"/>
              </a:rPr>
              <a:t>Arbeitsmarkt</a:t>
            </a:r>
          </a:p>
        </p:txBody>
      </p:sp>
      <p:sp>
        <p:nvSpPr>
          <p:cNvPr id="238596" name="Rectangle 4">
            <a:extLst>
              <a:ext uri="{FF2B5EF4-FFF2-40B4-BE49-F238E27FC236}">
                <a16:creationId xmlns:a16="http://schemas.microsoft.com/office/drawing/2014/main" id="{447B2B63-1646-D547-B580-CF3A1116226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0" y="1905000"/>
            <a:ext cx="1511300" cy="15113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Studienort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und Hochschule</a:t>
            </a:r>
            <a:endParaRPr lang="de-DE" altLang="de-DE"/>
          </a:p>
        </p:txBody>
      </p:sp>
      <p:sp>
        <p:nvSpPr>
          <p:cNvPr id="238597" name="Rectangle 5">
            <a:extLst>
              <a:ext uri="{FF2B5EF4-FFF2-40B4-BE49-F238E27FC236}">
                <a16:creationId xmlns:a16="http://schemas.microsoft.com/office/drawing/2014/main" id="{91BB74D3-793C-5D43-86D0-9A3F254DA78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3810000" y="1905000"/>
            <a:ext cx="1511300" cy="15113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Studierende</a:t>
            </a:r>
          </a:p>
        </p:txBody>
      </p:sp>
      <p:sp>
        <p:nvSpPr>
          <p:cNvPr id="238598" name="Rectangle 6">
            <a:extLst>
              <a:ext uri="{FF2B5EF4-FFF2-40B4-BE49-F238E27FC236}">
                <a16:creationId xmlns:a16="http://schemas.microsoft.com/office/drawing/2014/main" id="{70A60DAE-39A3-924E-AE31-1916A077980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334000" y="1905000"/>
            <a:ext cx="1511300" cy="15113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Studien-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ergebnis</a:t>
            </a:r>
            <a:endParaRPr lang="de-DE" altLang="de-DE"/>
          </a:p>
        </p:txBody>
      </p:sp>
      <p:sp>
        <p:nvSpPr>
          <p:cNvPr id="238599" name="Rectangle 7">
            <a:extLst>
              <a:ext uri="{FF2B5EF4-FFF2-40B4-BE49-F238E27FC236}">
                <a16:creationId xmlns:a16="http://schemas.microsoft.com/office/drawing/2014/main" id="{863676EC-068A-A94B-903D-5CFFC72CACF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3811588" y="3429000"/>
            <a:ext cx="1511300" cy="151130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Studium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und Lehre</a:t>
            </a:r>
          </a:p>
        </p:txBody>
      </p:sp>
      <p:sp>
        <p:nvSpPr>
          <p:cNvPr id="238600" name="Rectangle 8">
            <a:extLst>
              <a:ext uri="{FF2B5EF4-FFF2-40B4-BE49-F238E27FC236}">
                <a16:creationId xmlns:a16="http://schemas.microsoft.com/office/drawing/2014/main" id="{BAE7E9B2-F562-6642-A948-DA7BE43E677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334000" y="3429000"/>
            <a:ext cx="1511300" cy="15113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Ausstattung</a:t>
            </a:r>
          </a:p>
        </p:txBody>
      </p:sp>
      <p:sp>
        <p:nvSpPr>
          <p:cNvPr id="238601" name="Rectangle 9">
            <a:extLst>
              <a:ext uri="{FF2B5EF4-FFF2-40B4-BE49-F238E27FC236}">
                <a16:creationId xmlns:a16="http://schemas.microsoft.com/office/drawing/2014/main" id="{CB161037-CD66-2F46-9CF3-1134D9FDE36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0" y="4953000"/>
            <a:ext cx="1511300" cy="1511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solidFill>
                  <a:schemeClr val="bg2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238602" name="Rectangle 10">
            <a:extLst>
              <a:ext uri="{FF2B5EF4-FFF2-40B4-BE49-F238E27FC236}">
                <a16:creationId xmlns:a16="http://schemas.microsoft.com/office/drawing/2014/main" id="{FA832CA2-F07F-E24B-952C-E9B33569DF8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334000" y="4953000"/>
            <a:ext cx="1511300" cy="15113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Gesamturteile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(Studierende,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Professoren)</a:t>
            </a:r>
          </a:p>
        </p:txBody>
      </p:sp>
      <p:sp>
        <p:nvSpPr>
          <p:cNvPr id="238603" name="Rectangle 11">
            <a:extLst>
              <a:ext uri="{FF2B5EF4-FFF2-40B4-BE49-F238E27FC236}">
                <a16:creationId xmlns:a16="http://schemas.microsoft.com/office/drawing/2014/main" id="{0F142B6C-5756-6740-9481-D293C7CC657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0" y="3429000"/>
            <a:ext cx="1511300" cy="1511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Internationale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Ausrichtung</a:t>
            </a:r>
            <a:endParaRPr lang="de-DE" altLang="de-DE"/>
          </a:p>
        </p:txBody>
      </p:sp>
      <p:sp>
        <p:nvSpPr>
          <p:cNvPr id="238604" name="Rectangle 12">
            <a:extLst>
              <a:ext uri="{FF2B5EF4-FFF2-40B4-BE49-F238E27FC236}">
                <a16:creationId xmlns:a16="http://schemas.microsoft.com/office/drawing/2014/main" id="{2516AC08-60B7-C449-A395-463467399E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105400" cy="990600"/>
          </a:xfrm>
        </p:spPr>
        <p:txBody>
          <a:bodyPr/>
          <a:lstStyle/>
          <a:p>
            <a:r>
              <a:rPr lang="de-DE" altLang="de-DE"/>
              <a:t>Entscheidungsbereiche</a:t>
            </a:r>
          </a:p>
        </p:txBody>
      </p:sp>
      <p:sp>
        <p:nvSpPr>
          <p:cNvPr id="238605" name="Rectangle 13">
            <a:extLst>
              <a:ext uri="{FF2B5EF4-FFF2-40B4-BE49-F238E27FC236}">
                <a16:creationId xmlns:a16="http://schemas.microsoft.com/office/drawing/2014/main" id="{4FD85663-A405-4D4A-A05F-95E919B577CE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600200" y="2895600"/>
            <a:ext cx="6118225" cy="792163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Fakten</a:t>
            </a:r>
            <a:endParaRPr lang="de-DE" altLang="de-DE" sz="3200">
              <a:latin typeface="Arial" panose="020B0604020202020204" pitchFamily="34" charset="0"/>
            </a:endParaRPr>
          </a:p>
        </p:txBody>
      </p:sp>
      <p:sp>
        <p:nvSpPr>
          <p:cNvPr id="238606" name="Rectangle 14">
            <a:extLst>
              <a:ext uri="{FF2B5EF4-FFF2-40B4-BE49-F238E27FC236}">
                <a16:creationId xmlns:a16="http://schemas.microsoft.com/office/drawing/2014/main" id="{8460E2A3-2DC0-2D41-AE62-0C16DE4B6387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600200" y="4648200"/>
            <a:ext cx="6118225" cy="792163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prstShdw prst="shdw17" dist="17961" dir="2700000">
              <a:srgbClr val="FFFF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Urteile</a:t>
            </a:r>
            <a:endParaRPr lang="de-DE" altLang="de-DE" sz="32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605" grpId="0" animBg="1" autoUpdateAnimBg="0"/>
      <p:bldP spid="238606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umsplatzhalter 1">
            <a:extLst>
              <a:ext uri="{FF2B5EF4-FFF2-40B4-BE49-F238E27FC236}">
                <a16:creationId xmlns:a16="http://schemas.microsoft.com/office/drawing/2014/main" id="{5B28B307-4E59-FD44-AC2B-2D72CA2E5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22" name="Foliennummernplatzhalter 2">
            <a:extLst>
              <a:ext uri="{FF2B5EF4-FFF2-40B4-BE49-F238E27FC236}">
                <a16:creationId xmlns:a16="http://schemas.microsoft.com/office/drawing/2014/main" id="{809126FA-A588-3B43-993B-5A4AE8759F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D71B5-E6A9-9248-B1CB-076A193F24D0}" type="slidenum">
              <a:rPr lang="en-US" altLang="de-DE"/>
              <a:pPr/>
              <a:t>11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04802" name="Rectangle 4098">
            <a:extLst>
              <a:ext uri="{FF2B5EF4-FFF2-40B4-BE49-F238E27FC236}">
                <a16:creationId xmlns:a16="http://schemas.microsoft.com/office/drawing/2014/main" id="{FEB92A4C-AF6E-3345-B40C-34A8D0059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3" name="Rectangle 4099">
            <a:extLst>
              <a:ext uri="{FF2B5EF4-FFF2-40B4-BE49-F238E27FC236}">
                <a16:creationId xmlns:a16="http://schemas.microsoft.com/office/drawing/2014/main" id="{56A15D35-843E-0A49-891E-1BB9B5884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4" name="Rectangle 4100">
            <a:extLst>
              <a:ext uri="{FF2B5EF4-FFF2-40B4-BE49-F238E27FC236}">
                <a16:creationId xmlns:a16="http://schemas.microsoft.com/office/drawing/2014/main" id="{32BDA491-90D8-F74E-A984-7F227C74E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5" name="Rectangle 4101">
            <a:extLst>
              <a:ext uri="{FF2B5EF4-FFF2-40B4-BE49-F238E27FC236}">
                <a16:creationId xmlns:a16="http://schemas.microsoft.com/office/drawing/2014/main" id="{252E33BA-8DDB-734B-9AA8-55C886612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6" name="Rectangle 4102">
            <a:extLst>
              <a:ext uri="{FF2B5EF4-FFF2-40B4-BE49-F238E27FC236}">
                <a16:creationId xmlns:a16="http://schemas.microsoft.com/office/drawing/2014/main" id="{E2C8810A-EEDA-E34B-8C4E-7B72A531B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7" name="Rectangle 4103">
            <a:extLst>
              <a:ext uri="{FF2B5EF4-FFF2-40B4-BE49-F238E27FC236}">
                <a16:creationId xmlns:a16="http://schemas.microsoft.com/office/drawing/2014/main" id="{C453A6B2-A00B-8441-BB8C-E76E75F55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8" name="Rectangle 4104">
            <a:extLst>
              <a:ext uri="{FF2B5EF4-FFF2-40B4-BE49-F238E27FC236}">
                <a16:creationId xmlns:a16="http://schemas.microsoft.com/office/drawing/2014/main" id="{237E1FC2-4D25-C84C-88B2-87B64E0AC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9" name="Rectangle 4105">
            <a:extLst>
              <a:ext uri="{FF2B5EF4-FFF2-40B4-BE49-F238E27FC236}">
                <a16:creationId xmlns:a16="http://schemas.microsoft.com/office/drawing/2014/main" id="{F39ABE31-8159-3E49-9BAC-9B8768AFEE9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19812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„Professorentipp“ (Professorenbefragung)</a:t>
            </a:r>
            <a:endParaRPr lang="de-DE" altLang="de-DE"/>
          </a:p>
        </p:txBody>
      </p:sp>
      <p:sp>
        <p:nvSpPr>
          <p:cNvPr id="204812" name="Rectangle 4108">
            <a:extLst>
              <a:ext uri="{FF2B5EF4-FFF2-40B4-BE49-F238E27FC236}">
                <a16:creationId xmlns:a16="http://schemas.microsoft.com/office/drawing/2014/main" id="{035E7CAE-ED5C-4348-AED8-29E4DE490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410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/>
              <a:t>Methodik - Indikatoren</a:t>
            </a:r>
            <a:endParaRPr lang="de-DE" altLang="de-DE"/>
          </a:p>
        </p:txBody>
      </p:sp>
      <p:grpSp>
        <p:nvGrpSpPr>
          <p:cNvPr id="204820" name="Group 4116">
            <a:extLst>
              <a:ext uri="{FF2B5EF4-FFF2-40B4-BE49-F238E27FC236}">
                <a16:creationId xmlns:a16="http://schemas.microsoft.com/office/drawing/2014/main" id="{0E420CAA-117F-614E-B698-92EE6D98FF0A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295400"/>
            <a:ext cx="1460500" cy="5246688"/>
            <a:chOff x="336" y="816"/>
            <a:chExt cx="920" cy="3305"/>
          </a:xfrm>
        </p:grpSpPr>
        <p:sp>
          <p:nvSpPr>
            <p:cNvPr id="204818" name="Oval 4114">
              <a:extLst>
                <a:ext uri="{FF2B5EF4-FFF2-40B4-BE49-F238E27FC236}">
                  <a16:creationId xmlns:a16="http://schemas.microsoft.com/office/drawing/2014/main" id="{0ADF03A0-6D91-4049-B112-6B6C5E7F5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816"/>
              <a:ext cx="920" cy="330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  <a:contourClr>
                <a:srgbClr val="00800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8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de-DE" altLang="de-DE" sz="3000" b="1">
                <a:latin typeface="Arial" panose="020B0604020202020204" pitchFamily="34" charset="0"/>
              </a:endParaRPr>
            </a:p>
          </p:txBody>
        </p:sp>
        <p:sp>
          <p:nvSpPr>
            <p:cNvPr id="204819" name="Text Box 4115">
              <a:extLst>
                <a:ext uri="{FF2B5EF4-FFF2-40B4-BE49-F238E27FC236}">
                  <a16:creationId xmlns:a16="http://schemas.microsoft.com/office/drawing/2014/main" id="{9CFB8970-3634-774B-9F14-8F0CDC483C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-471" y="2165"/>
              <a:ext cx="257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 sz="3200" b="1">
                  <a:latin typeface="Arial" panose="020B0604020202020204" pitchFamily="34" charset="0"/>
                </a:rPr>
                <a:t>mehrere Indikatoren</a:t>
              </a:r>
            </a:p>
            <a:p>
              <a:pPr algn="ctr"/>
              <a:r>
                <a:rPr lang="de-DE" altLang="de-DE" sz="3200" b="1">
                  <a:latin typeface="Arial" panose="020B0604020202020204" pitchFamily="34" charset="0"/>
                </a:rPr>
                <a:t>pro Baustein</a:t>
              </a:r>
            </a:p>
          </p:txBody>
        </p:sp>
      </p:grpSp>
      <p:sp>
        <p:nvSpPr>
          <p:cNvPr id="204821" name="Rectangle 4117">
            <a:extLst>
              <a:ext uri="{FF2B5EF4-FFF2-40B4-BE49-F238E27FC236}">
                <a16:creationId xmlns:a16="http://schemas.microsoft.com/office/drawing/2014/main" id="{55659EF3-02C4-A243-9454-191653D87EA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905000" y="1295400"/>
            <a:ext cx="69342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Untersch. Datenquellen, Beispiel: </a:t>
            </a:r>
            <a:r>
              <a:rPr lang="de-DE" altLang="de-DE" b="1">
                <a:solidFill>
                  <a:srgbClr val="FFFF00"/>
                </a:solidFill>
                <a:latin typeface="Arial" panose="020B0604020202020204" pitchFamily="34" charset="0"/>
              </a:rPr>
              <a:t>Forschung</a:t>
            </a:r>
            <a:endParaRPr lang="de-DE" altLang="de-DE"/>
          </a:p>
        </p:txBody>
      </p:sp>
      <p:sp>
        <p:nvSpPr>
          <p:cNvPr id="204822" name="Rectangle 4118">
            <a:extLst>
              <a:ext uri="{FF2B5EF4-FFF2-40B4-BE49-F238E27FC236}">
                <a16:creationId xmlns:a16="http://schemas.microsoft.com/office/drawing/2014/main" id="{AA88E995-0CD6-2945-B246-4B28CB5A5CE1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26670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Drittmittel (Fachbereichsbefragung)</a:t>
            </a:r>
            <a:endParaRPr lang="de-DE" altLang="de-DE"/>
          </a:p>
        </p:txBody>
      </p:sp>
      <p:sp>
        <p:nvSpPr>
          <p:cNvPr id="204823" name="Rectangle 4119">
            <a:extLst>
              <a:ext uri="{FF2B5EF4-FFF2-40B4-BE49-F238E27FC236}">
                <a16:creationId xmlns:a16="http://schemas.microsoft.com/office/drawing/2014/main" id="{2F06D98E-3F04-A343-952B-D0C48FE020B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33528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Publikationsaktivität (Bibliometrie)</a:t>
            </a:r>
            <a:endParaRPr lang="de-DE" altLang="de-DE"/>
          </a:p>
        </p:txBody>
      </p:sp>
      <p:sp>
        <p:nvSpPr>
          <p:cNvPr id="204824" name="Rectangle 4120">
            <a:extLst>
              <a:ext uri="{FF2B5EF4-FFF2-40B4-BE49-F238E27FC236}">
                <a16:creationId xmlns:a16="http://schemas.microsoft.com/office/drawing/2014/main" id="{7961E4F2-6859-DD4D-A14B-DE1458264B8D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981200" y="4114800"/>
            <a:ext cx="69342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Fakten und Urteile, Beispiel: </a:t>
            </a:r>
            <a:r>
              <a:rPr lang="de-DE" altLang="de-DE" b="1">
                <a:solidFill>
                  <a:srgbClr val="FF33CC"/>
                </a:solidFill>
                <a:latin typeface="Arial" panose="020B0604020202020204" pitchFamily="34" charset="0"/>
              </a:rPr>
              <a:t>Studium und Lehre</a:t>
            </a:r>
            <a:endParaRPr lang="de-DE" altLang="de-DE"/>
          </a:p>
        </p:txBody>
      </p:sp>
      <p:sp>
        <p:nvSpPr>
          <p:cNvPr id="204825" name="Rectangle 4121">
            <a:extLst>
              <a:ext uri="{FF2B5EF4-FFF2-40B4-BE49-F238E27FC236}">
                <a16:creationId xmlns:a16="http://schemas.microsoft.com/office/drawing/2014/main" id="{D4AA245F-AFAE-A742-94F3-55406E70F80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48006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Besonderheiten der Studienfächer (FB)</a:t>
            </a:r>
            <a:endParaRPr lang="de-DE" altLang="de-DE"/>
          </a:p>
        </p:txBody>
      </p:sp>
      <p:sp>
        <p:nvSpPr>
          <p:cNvPr id="204826" name="Rectangle 4122">
            <a:extLst>
              <a:ext uri="{FF2B5EF4-FFF2-40B4-BE49-F238E27FC236}">
                <a16:creationId xmlns:a16="http://schemas.microsoft.com/office/drawing/2014/main" id="{AD751D4B-4407-E545-80ED-87FECF2C5A2E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54864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Breite Lehrangebot (Stud.urteil)</a:t>
            </a:r>
            <a:endParaRPr lang="de-DE" altLang="de-DE"/>
          </a:p>
        </p:txBody>
      </p:sp>
      <p:sp>
        <p:nvSpPr>
          <p:cNvPr id="204827" name="Rectangle 4123">
            <a:extLst>
              <a:ext uri="{FF2B5EF4-FFF2-40B4-BE49-F238E27FC236}">
                <a16:creationId xmlns:a16="http://schemas.microsoft.com/office/drawing/2014/main" id="{0E332EFC-5ED9-EF46-88D9-0D0ACF4A556E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61722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Ausrichtung Studienangebot (Prof.urteil)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0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04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0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0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0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20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20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20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9" grpId="0" animBg="1" autoUpdateAnimBg="0"/>
      <p:bldP spid="204821" grpId="0" animBg="1" autoUpdateAnimBg="0"/>
      <p:bldP spid="204822" grpId="0" animBg="1" autoUpdateAnimBg="0"/>
      <p:bldP spid="204823" grpId="0" animBg="1" autoUpdateAnimBg="0"/>
      <p:bldP spid="204824" grpId="0" animBg="1" autoUpdateAnimBg="0"/>
      <p:bldP spid="204825" grpId="0" animBg="1" autoUpdateAnimBg="0"/>
      <p:bldP spid="204826" grpId="0" animBg="1" autoUpdateAnimBg="0"/>
      <p:bldP spid="204827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umsplatzhalter 1">
            <a:extLst>
              <a:ext uri="{FF2B5EF4-FFF2-40B4-BE49-F238E27FC236}">
                <a16:creationId xmlns:a16="http://schemas.microsoft.com/office/drawing/2014/main" id="{590319E6-050D-3A43-804F-1A4A82738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17" name="Foliennummernplatzhalter 2">
            <a:extLst>
              <a:ext uri="{FF2B5EF4-FFF2-40B4-BE49-F238E27FC236}">
                <a16:creationId xmlns:a16="http://schemas.microsoft.com/office/drawing/2014/main" id="{FFDC418D-5F39-F246-BF21-278FA393FF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D33D15-A46C-0346-9872-F3510C265323}" type="slidenum">
              <a:rPr lang="en-US" altLang="de-DE"/>
              <a:pPr/>
              <a:t>12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06850" name="Rectangle 2">
            <a:extLst>
              <a:ext uri="{FF2B5EF4-FFF2-40B4-BE49-F238E27FC236}">
                <a16:creationId xmlns:a16="http://schemas.microsoft.com/office/drawing/2014/main" id="{DECB3081-45B1-BF47-9DB9-353E06710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1" name="Rectangle 3">
            <a:extLst>
              <a:ext uri="{FF2B5EF4-FFF2-40B4-BE49-F238E27FC236}">
                <a16:creationId xmlns:a16="http://schemas.microsoft.com/office/drawing/2014/main" id="{FF09D60A-2CA0-CC46-8458-2E38548BC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2" name="Rectangle 4">
            <a:extLst>
              <a:ext uri="{FF2B5EF4-FFF2-40B4-BE49-F238E27FC236}">
                <a16:creationId xmlns:a16="http://schemas.microsoft.com/office/drawing/2014/main" id="{76130D42-7D14-2A4A-B9F8-B74A9CA16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3" name="Rectangle 5">
            <a:extLst>
              <a:ext uri="{FF2B5EF4-FFF2-40B4-BE49-F238E27FC236}">
                <a16:creationId xmlns:a16="http://schemas.microsoft.com/office/drawing/2014/main" id="{4CD9448C-3077-0A4D-AECF-55293794E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4" name="Rectangle 6">
            <a:extLst>
              <a:ext uri="{FF2B5EF4-FFF2-40B4-BE49-F238E27FC236}">
                <a16:creationId xmlns:a16="http://schemas.microsoft.com/office/drawing/2014/main" id="{8D0C38E0-0D76-9047-B741-EB1C35B5E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5" name="Rectangle 7">
            <a:extLst>
              <a:ext uri="{FF2B5EF4-FFF2-40B4-BE49-F238E27FC236}">
                <a16:creationId xmlns:a16="http://schemas.microsoft.com/office/drawing/2014/main" id="{98720544-3C81-6A46-AAD6-9923F5985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6" name="Rectangle 8">
            <a:extLst>
              <a:ext uri="{FF2B5EF4-FFF2-40B4-BE49-F238E27FC236}">
                <a16:creationId xmlns:a16="http://schemas.microsoft.com/office/drawing/2014/main" id="{50E683E0-45C2-B344-A5ED-D4CC38AA0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7" name="Rectangle 9">
            <a:extLst>
              <a:ext uri="{FF2B5EF4-FFF2-40B4-BE49-F238E27FC236}">
                <a16:creationId xmlns:a16="http://schemas.microsoft.com/office/drawing/2014/main" id="{4878751C-C2CD-0849-8C29-3B48BECF91C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12954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Fachbereichs- / Hochschulbefragung</a:t>
            </a:r>
            <a:endParaRPr lang="de-DE" altLang="de-DE"/>
          </a:p>
        </p:txBody>
      </p:sp>
      <p:sp>
        <p:nvSpPr>
          <p:cNvPr id="206858" name="Rectangle 10">
            <a:extLst>
              <a:ext uri="{FF2B5EF4-FFF2-40B4-BE49-F238E27FC236}">
                <a16:creationId xmlns:a16="http://schemas.microsoft.com/office/drawing/2014/main" id="{44BCC016-21F5-2A49-9667-9D1F7F03E82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22098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Hochschullehrerbefragung</a:t>
            </a:r>
          </a:p>
        </p:txBody>
      </p:sp>
      <p:sp>
        <p:nvSpPr>
          <p:cNvPr id="206859" name="Rectangle 11">
            <a:extLst>
              <a:ext uri="{FF2B5EF4-FFF2-40B4-BE49-F238E27FC236}">
                <a16:creationId xmlns:a16="http://schemas.microsoft.com/office/drawing/2014/main" id="{B24457D3-9876-C044-9C10-EFD7578A015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31242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Studierendenbefragung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06861" name="Rectangle 13">
            <a:extLst>
              <a:ext uri="{FF2B5EF4-FFF2-40B4-BE49-F238E27FC236}">
                <a16:creationId xmlns:a16="http://schemas.microsoft.com/office/drawing/2014/main" id="{D9B62948-93C7-2A47-8453-0800DC525A6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49530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Patentanalyse</a:t>
            </a:r>
            <a:endParaRPr lang="de-DE" altLang="de-DE" sz="2000"/>
          </a:p>
        </p:txBody>
      </p:sp>
      <p:sp>
        <p:nvSpPr>
          <p:cNvPr id="206862" name="Rectangle 14">
            <a:extLst>
              <a:ext uri="{FF2B5EF4-FFF2-40B4-BE49-F238E27FC236}">
                <a16:creationId xmlns:a16="http://schemas.microsoft.com/office/drawing/2014/main" id="{7618673E-8E02-6345-B376-2CAB5F76159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58674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Sonderauswertungen Stat. Bundesamt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06863" name="Rectangle 15">
            <a:extLst>
              <a:ext uri="{FF2B5EF4-FFF2-40B4-BE49-F238E27FC236}">
                <a16:creationId xmlns:a16="http://schemas.microsoft.com/office/drawing/2014/main" id="{BCDE2A67-995F-4D40-A05E-E7A920C503B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40386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Bibliometrie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06864" name="Rectangle 16">
            <a:extLst>
              <a:ext uri="{FF2B5EF4-FFF2-40B4-BE49-F238E27FC236}">
                <a16:creationId xmlns:a16="http://schemas.microsoft.com/office/drawing/2014/main" id="{B60BDD5D-C9E3-F743-80C8-3E5ED05C2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/>
              <a:t>Methodik - Datenquellen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06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06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06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7" grpId="0" animBg="1" autoUpdateAnimBg="0"/>
      <p:bldP spid="206858" grpId="0" animBg="1" autoUpdateAnimBg="0"/>
      <p:bldP spid="206859" grpId="0" animBg="1" autoUpdateAnimBg="0"/>
      <p:bldP spid="206861" grpId="0" animBg="1" autoUpdateAnimBg="0"/>
      <p:bldP spid="206862" grpId="0" animBg="1" autoUpdateAnimBg="0"/>
      <p:bldP spid="206863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umsplatzhalter 1">
            <a:extLst>
              <a:ext uri="{FF2B5EF4-FFF2-40B4-BE49-F238E27FC236}">
                <a16:creationId xmlns:a16="http://schemas.microsoft.com/office/drawing/2014/main" id="{9CC81020-D48B-B441-AA13-E61790FAE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17" name="Foliennummernplatzhalter 2">
            <a:extLst>
              <a:ext uri="{FF2B5EF4-FFF2-40B4-BE49-F238E27FC236}">
                <a16:creationId xmlns:a16="http://schemas.microsoft.com/office/drawing/2014/main" id="{3F888EBB-0C9A-2C47-8428-3F2C9D191B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5AC844-B42F-BF41-A2D7-444016FC2600}" type="slidenum">
              <a:rPr lang="en-US" altLang="de-DE"/>
              <a:pPr/>
              <a:t>13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76FB8A84-3117-A346-B652-A43B6C6F1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6D110FBA-9518-114D-9F43-EEA64325C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0" name="Rectangle 4">
            <a:extLst>
              <a:ext uri="{FF2B5EF4-FFF2-40B4-BE49-F238E27FC236}">
                <a16:creationId xmlns:a16="http://schemas.microsoft.com/office/drawing/2014/main" id="{98C258C9-4776-334D-A212-CA42A1F81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1" name="Rectangle 5">
            <a:extLst>
              <a:ext uri="{FF2B5EF4-FFF2-40B4-BE49-F238E27FC236}">
                <a16:creationId xmlns:a16="http://schemas.microsoft.com/office/drawing/2014/main" id="{FC87498B-F5E8-0B4A-999A-CC4CEDEC3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2" name="Rectangle 6">
            <a:extLst>
              <a:ext uri="{FF2B5EF4-FFF2-40B4-BE49-F238E27FC236}">
                <a16:creationId xmlns:a16="http://schemas.microsoft.com/office/drawing/2014/main" id="{0FD7DB26-1881-0448-860F-32DF64338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3" name="Rectangle 7">
            <a:extLst>
              <a:ext uri="{FF2B5EF4-FFF2-40B4-BE49-F238E27FC236}">
                <a16:creationId xmlns:a16="http://schemas.microsoft.com/office/drawing/2014/main" id="{C26F51D2-FF2A-504F-B8C9-519764001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4" name="Rectangle 8">
            <a:extLst>
              <a:ext uri="{FF2B5EF4-FFF2-40B4-BE49-F238E27FC236}">
                <a16:creationId xmlns:a16="http://schemas.microsoft.com/office/drawing/2014/main" id="{8AD22E8B-5A9A-8842-B611-8A333A2FB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5" name="Rectangle 9">
            <a:extLst>
              <a:ext uri="{FF2B5EF4-FFF2-40B4-BE49-F238E27FC236}">
                <a16:creationId xmlns:a16="http://schemas.microsoft.com/office/drawing/2014/main" id="{3CEAFB0F-B50A-BA47-8F9B-B50A53DC131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12954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Infos zum Studium allgemein</a:t>
            </a:r>
          </a:p>
        </p:txBody>
      </p:sp>
      <p:sp>
        <p:nvSpPr>
          <p:cNvPr id="219146" name="Rectangle 10">
            <a:extLst>
              <a:ext uri="{FF2B5EF4-FFF2-40B4-BE49-F238E27FC236}">
                <a16:creationId xmlns:a16="http://schemas.microsoft.com/office/drawing/2014/main" id="{906C2961-63C2-FF4A-AAB6-51DC30D01F5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22098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Ranglisten verschiedene Kriterien</a:t>
            </a:r>
          </a:p>
        </p:txBody>
      </p:sp>
      <p:sp>
        <p:nvSpPr>
          <p:cNvPr id="219147" name="Rectangle 11">
            <a:extLst>
              <a:ext uri="{FF2B5EF4-FFF2-40B4-BE49-F238E27FC236}">
                <a16:creationId xmlns:a16="http://schemas.microsoft.com/office/drawing/2014/main" id="{C0936488-9A14-1549-9927-86357E1E8017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31242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Persönliches Ranking</a:t>
            </a:r>
          </a:p>
        </p:txBody>
      </p:sp>
      <p:sp>
        <p:nvSpPr>
          <p:cNvPr id="219148" name="Rectangle 12">
            <a:extLst>
              <a:ext uri="{FF2B5EF4-FFF2-40B4-BE49-F238E27FC236}">
                <a16:creationId xmlns:a16="http://schemas.microsoft.com/office/drawing/2014/main" id="{16619540-A0D8-A74B-9D3A-3C16C263538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49530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Charakterisierung Hochschule / Ort</a:t>
            </a:r>
          </a:p>
        </p:txBody>
      </p:sp>
      <p:sp>
        <p:nvSpPr>
          <p:cNvPr id="219149" name="Rectangle 13">
            <a:extLst>
              <a:ext uri="{FF2B5EF4-FFF2-40B4-BE49-F238E27FC236}">
                <a16:creationId xmlns:a16="http://schemas.microsoft.com/office/drawing/2014/main" id="{D023A250-DBF6-A049-92F8-7D250E1DDDF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58674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detaillierte Infos zu Studiengang / FB</a:t>
            </a:r>
          </a:p>
        </p:txBody>
      </p:sp>
      <p:sp>
        <p:nvSpPr>
          <p:cNvPr id="219150" name="Rectangle 14">
            <a:extLst>
              <a:ext uri="{FF2B5EF4-FFF2-40B4-BE49-F238E27FC236}">
                <a16:creationId xmlns:a16="http://schemas.microsoft.com/office/drawing/2014/main" id="{D9A52DC3-2E76-C24F-93F8-3161187EF15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40386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Studientipp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19151" name="Rectangle 15">
            <a:extLst>
              <a:ext uri="{FF2B5EF4-FFF2-40B4-BE49-F238E27FC236}">
                <a16:creationId xmlns:a16="http://schemas.microsoft.com/office/drawing/2014/main" id="{69E881D1-3AD1-A849-A776-BCFD82B8D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/>
              <a:t>Produkt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9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19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19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19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19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19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5" grpId="0" animBg="1" autoUpdateAnimBg="0"/>
      <p:bldP spid="219146" grpId="0" animBg="1" autoUpdateAnimBg="0"/>
      <p:bldP spid="219147" grpId="0" animBg="1" autoUpdateAnimBg="0"/>
      <p:bldP spid="219148" grpId="0" animBg="1" autoUpdateAnimBg="0"/>
      <p:bldP spid="219149" grpId="0" animBg="1" autoUpdateAnimBg="0"/>
      <p:bldP spid="219150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E5A2C712-BA17-DB48-8829-CF5E8DDA0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10" name="Foliennummernplatzhalter 4">
            <a:extLst>
              <a:ext uri="{FF2B5EF4-FFF2-40B4-BE49-F238E27FC236}">
                <a16:creationId xmlns:a16="http://schemas.microsoft.com/office/drawing/2014/main" id="{92B225A2-BB42-5D4E-8CD9-F7B80A62E0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E03249-521D-DE4D-9784-2EE1C32FF85F}" type="slidenum">
              <a:rPr lang="en-US" altLang="de-DE"/>
              <a:pPr/>
              <a:t>14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41666" name="AutoShape 2">
            <a:extLst>
              <a:ext uri="{FF2B5EF4-FFF2-40B4-BE49-F238E27FC236}">
                <a16:creationId xmlns:a16="http://schemas.microsoft.com/office/drawing/2014/main" id="{CAE4F6D2-751B-BF48-8A9F-32097432BF3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1143000"/>
            <a:ext cx="9144000" cy="51054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1667" name="Rectangle 3">
            <a:extLst>
              <a:ext uri="{FF2B5EF4-FFF2-40B4-BE49-F238E27FC236}">
                <a16:creationId xmlns:a16="http://schemas.microsoft.com/office/drawing/2014/main" id="{99860450-7B51-DC41-BBFF-8BF8F9274E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257800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>
                <a:solidFill>
                  <a:schemeClr val="tx1"/>
                </a:solidFill>
              </a:rPr>
              <a:t>Präsentation</a:t>
            </a:r>
            <a:endParaRPr lang="de-DE" altLang="de-DE" b="1">
              <a:solidFill>
                <a:srgbClr val="000000"/>
              </a:solidFill>
            </a:endParaRPr>
          </a:p>
        </p:txBody>
      </p:sp>
      <p:sp>
        <p:nvSpPr>
          <p:cNvPr id="241668" name="Rectangle 4">
            <a:extLst>
              <a:ext uri="{FF2B5EF4-FFF2-40B4-BE49-F238E27FC236}">
                <a16:creationId xmlns:a16="http://schemas.microsoft.com/office/drawing/2014/main" id="{20425106-9524-5549-A670-AA1753BE75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0" y="1698625"/>
            <a:ext cx="4419600" cy="968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 algn="ctr">
              <a:buFont typeface="Webdings" pitchFamily="2" charset="2"/>
              <a:buNone/>
            </a:pPr>
            <a:r>
              <a:rPr lang="de-DE" altLang="de-DE" b="1" i="1">
                <a:solidFill>
                  <a:schemeClr val="accent1"/>
                </a:solidFill>
              </a:rPr>
              <a:t>stern</a:t>
            </a:r>
            <a:endParaRPr lang="de-DE" altLang="de-DE" b="1" i="1"/>
          </a:p>
          <a:p>
            <a:pPr algn="ctr">
              <a:buFont typeface="Webdings" pitchFamily="2" charset="2"/>
              <a:buNone/>
            </a:pPr>
            <a:r>
              <a:rPr lang="de-DE" altLang="de-DE" sz="2800"/>
              <a:t>„Studientipps“</a:t>
            </a:r>
            <a:endParaRPr lang="de-DE" altLang="de-DE"/>
          </a:p>
        </p:txBody>
      </p:sp>
      <p:sp>
        <p:nvSpPr>
          <p:cNvPr id="241669" name="Rectangle 5">
            <a:extLst>
              <a:ext uri="{FF2B5EF4-FFF2-40B4-BE49-F238E27FC236}">
                <a16:creationId xmlns:a16="http://schemas.microsoft.com/office/drawing/2014/main" id="{D74F843F-A946-D743-97FE-CF8699AA0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429000"/>
            <a:ext cx="7696200" cy="154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ebdings" pitchFamily="2" charset="2"/>
              <a:buNone/>
            </a:pPr>
            <a:r>
              <a:rPr lang="de-DE" altLang="de-DE" b="1" i="1">
                <a:solidFill>
                  <a:schemeClr val="accent1"/>
                </a:solidFill>
              </a:rPr>
              <a:t>stern</a:t>
            </a:r>
            <a:r>
              <a:rPr lang="de-DE" altLang="de-DE" b="1">
                <a:solidFill>
                  <a:schemeClr val="accent1"/>
                </a:solidFill>
              </a:rPr>
              <a:t> spezial</a:t>
            </a:r>
            <a:r>
              <a:rPr lang="de-DE" altLang="de-DE" b="1"/>
              <a:t> </a:t>
            </a:r>
            <a:br>
              <a:rPr lang="de-DE" altLang="de-DE" b="1"/>
            </a:br>
            <a:br>
              <a:rPr lang="de-DE" altLang="de-DE"/>
            </a:br>
            <a:r>
              <a:rPr lang="de-DE" altLang="de-DE" sz="2800"/>
              <a:t>„Studientipps“, „Hitlisten“, Arbeitsmarkt</a:t>
            </a:r>
          </a:p>
        </p:txBody>
      </p:sp>
      <p:sp>
        <p:nvSpPr>
          <p:cNvPr id="241670" name="Rectangle 6">
            <a:extLst>
              <a:ext uri="{FF2B5EF4-FFF2-40B4-BE49-F238E27FC236}">
                <a16:creationId xmlns:a16="http://schemas.microsoft.com/office/drawing/2014/main" id="{DC9CE7E5-E46D-DC45-BA57-4F6F4A7B2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63" y="5159375"/>
            <a:ext cx="8397875" cy="124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ebdings" pitchFamily="2" charset="2"/>
              <a:buNone/>
            </a:pPr>
            <a:r>
              <a:rPr lang="de-DE" altLang="de-DE">
                <a:solidFill>
                  <a:schemeClr val="accent1"/>
                </a:solidFill>
              </a:rPr>
              <a:t>www.dashochschulranking.de</a:t>
            </a:r>
            <a:endParaRPr lang="de-DE" altLang="de-DE"/>
          </a:p>
          <a:p>
            <a:pPr lvl="1" algn="ctr">
              <a:buFont typeface="Webdings" pitchFamily="2" charset="2"/>
              <a:buNone/>
            </a:pPr>
            <a:r>
              <a:rPr lang="de-DE" altLang="de-DE"/>
              <a:t>alle Ergebnisse, vielfältige Abfragemöglichkeiten</a:t>
            </a:r>
          </a:p>
        </p:txBody>
      </p:sp>
      <p:sp>
        <p:nvSpPr>
          <p:cNvPr id="241671" name="Line 7">
            <a:extLst>
              <a:ext uri="{FF2B5EF4-FFF2-40B4-BE49-F238E27FC236}">
                <a16:creationId xmlns:a16="http://schemas.microsoft.com/office/drawing/2014/main" id="{875186D1-BEED-844A-BFCB-205B727545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0480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1672" name="Line 8">
            <a:extLst>
              <a:ext uri="{FF2B5EF4-FFF2-40B4-BE49-F238E27FC236}">
                <a16:creationId xmlns:a16="http://schemas.microsoft.com/office/drawing/2014/main" id="{2C6A1D86-86FB-AC47-919B-BDB5018B9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673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8" grpId="0" autoUpdateAnimBg="0"/>
      <p:bldP spid="241669" grpId="0" autoUpdateAnimBg="0"/>
      <p:bldP spid="24167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735F5057-04B6-464C-AE75-3005BE9E8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8ACBEE5D-C588-C146-B2B5-802D9471C1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400334-1FA3-B74D-8AA1-0E0A5F1F66CA}" type="slidenum">
              <a:rPr lang="en-US" altLang="de-DE"/>
              <a:pPr/>
              <a:t>15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74F950C1-70B6-E245-843C-C5B2705033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334000" cy="990600"/>
          </a:xfrm>
        </p:spPr>
        <p:txBody>
          <a:bodyPr/>
          <a:lstStyle/>
          <a:p>
            <a:r>
              <a:rPr lang="de-DE" altLang="de-DE" b="1"/>
              <a:t>Internet</a:t>
            </a:r>
          </a:p>
        </p:txBody>
      </p:sp>
      <p:sp>
        <p:nvSpPr>
          <p:cNvPr id="230406" name="Oval 6">
            <a:hlinkClick r:id="rId2"/>
            <a:extLst>
              <a:ext uri="{FF2B5EF4-FFF2-40B4-BE49-F238E27FC236}">
                <a16:creationId xmlns:a16="http://schemas.microsoft.com/office/drawing/2014/main" id="{CEF602EA-168D-CF45-9022-DC1150037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133600"/>
            <a:ext cx="6629400" cy="2971800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www.dashochschulranking.de</a:t>
            </a:r>
            <a:endParaRPr lang="de-DE" altLang="de-DE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umsplatzhalter 1">
            <a:extLst>
              <a:ext uri="{FF2B5EF4-FFF2-40B4-BE49-F238E27FC236}">
                <a16:creationId xmlns:a16="http://schemas.microsoft.com/office/drawing/2014/main" id="{5A465239-472B-E14E-8016-CA3A00B43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F7365BDB-3C1E-6842-BF00-B36C3BF482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4C9EB9-BB74-8448-92EC-3D6B4EBD403D}" type="slidenum">
              <a:rPr lang="en-US" altLang="de-DE"/>
              <a:pPr/>
              <a:t>16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43714" name="Rectangle 2">
            <a:extLst>
              <a:ext uri="{FF2B5EF4-FFF2-40B4-BE49-F238E27FC236}">
                <a16:creationId xmlns:a16="http://schemas.microsoft.com/office/drawing/2014/main" id="{9CB3C913-2E15-184D-93FB-5854FD8D5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662488"/>
            <a:ext cx="914400" cy="827087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/>
              <a:t>23.000</a:t>
            </a:r>
          </a:p>
        </p:txBody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id="{2107D7E0-CCA7-5F4C-A808-BCDCE3622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5050" y="2825750"/>
            <a:ext cx="914400" cy="266382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/>
              <a:t>74.000</a:t>
            </a:r>
          </a:p>
        </p:txBody>
      </p:sp>
      <p:sp>
        <p:nvSpPr>
          <p:cNvPr id="243716" name="Rectangle 4">
            <a:extLst>
              <a:ext uri="{FF2B5EF4-FFF2-40B4-BE49-F238E27FC236}">
                <a16:creationId xmlns:a16="http://schemas.microsoft.com/office/drawing/2014/main" id="{8B58D98A-E527-9A47-AA2B-600354E6E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0500" y="3654425"/>
            <a:ext cx="914400" cy="183515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/>
              <a:t>51.000</a:t>
            </a:r>
          </a:p>
        </p:txBody>
      </p:sp>
      <p:sp>
        <p:nvSpPr>
          <p:cNvPr id="243717" name="Rectangle 5">
            <a:extLst>
              <a:ext uri="{FF2B5EF4-FFF2-40B4-BE49-F238E27FC236}">
                <a16:creationId xmlns:a16="http://schemas.microsoft.com/office/drawing/2014/main" id="{43A32F8F-917C-CD43-8F88-854BBAA85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5950" y="990600"/>
            <a:ext cx="914400" cy="449897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/>
              <a:t>125.000</a:t>
            </a:r>
          </a:p>
        </p:txBody>
      </p:sp>
      <p:sp>
        <p:nvSpPr>
          <p:cNvPr id="243718" name="Text Box 6">
            <a:extLst>
              <a:ext uri="{FF2B5EF4-FFF2-40B4-BE49-F238E27FC236}">
                <a16:creationId xmlns:a16="http://schemas.microsoft.com/office/drawing/2014/main" id="{5F38EC75-8696-6A48-9FAB-477B270C4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912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1998</a:t>
            </a:r>
          </a:p>
        </p:txBody>
      </p:sp>
      <p:sp>
        <p:nvSpPr>
          <p:cNvPr id="243719" name="Text Box 7">
            <a:extLst>
              <a:ext uri="{FF2B5EF4-FFF2-40B4-BE49-F238E27FC236}">
                <a16:creationId xmlns:a16="http://schemas.microsoft.com/office/drawing/2014/main" id="{E855C6D2-5AD7-F642-B365-1A3F9BD61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525" y="57912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1999</a:t>
            </a:r>
          </a:p>
        </p:txBody>
      </p:sp>
      <p:sp>
        <p:nvSpPr>
          <p:cNvPr id="243720" name="Text Box 8">
            <a:extLst>
              <a:ext uri="{FF2B5EF4-FFF2-40B4-BE49-F238E27FC236}">
                <a16:creationId xmlns:a16="http://schemas.microsoft.com/office/drawing/2014/main" id="{A6456932-DF1E-CD4F-8366-3DC68069C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125" y="57912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2000</a:t>
            </a:r>
          </a:p>
        </p:txBody>
      </p:sp>
      <p:sp>
        <p:nvSpPr>
          <p:cNvPr id="243721" name="Text Box 9">
            <a:extLst>
              <a:ext uri="{FF2B5EF4-FFF2-40B4-BE49-F238E27FC236}">
                <a16:creationId xmlns:a16="http://schemas.microsoft.com/office/drawing/2014/main" id="{5FF4139D-CECA-2844-B419-3ADD80353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7912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2001</a:t>
            </a:r>
          </a:p>
        </p:txBody>
      </p:sp>
      <p:sp>
        <p:nvSpPr>
          <p:cNvPr id="243722" name="Text Box 10">
            <a:extLst>
              <a:ext uri="{FF2B5EF4-FFF2-40B4-BE49-F238E27FC236}">
                <a16:creationId xmlns:a16="http://schemas.microsoft.com/office/drawing/2014/main" id="{7851F494-656B-BD4B-820A-6C72AF085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55775"/>
            <a:ext cx="3244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600" b="1"/>
              <a:t>verkaufte Hefte</a:t>
            </a:r>
          </a:p>
        </p:txBody>
      </p:sp>
      <p:sp>
        <p:nvSpPr>
          <p:cNvPr id="243725" name="Rectangle 13">
            <a:extLst>
              <a:ext uri="{FF2B5EF4-FFF2-40B4-BE49-F238E27FC236}">
                <a16:creationId xmlns:a16="http://schemas.microsoft.com/office/drawing/2014/main" id="{C8676B5D-05E6-D24E-80DE-2357CF4A0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750" y="177800"/>
            <a:ext cx="5805488" cy="6858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b="1"/>
              <a:t>Wirkung</a:t>
            </a:r>
            <a:endParaRPr lang="de-DE" altLang="de-DE" sz="4800" b="1"/>
          </a:p>
        </p:txBody>
      </p:sp>
      <p:sp>
        <p:nvSpPr>
          <p:cNvPr id="243726" name="Rectangle 14">
            <a:extLst>
              <a:ext uri="{FF2B5EF4-FFF2-40B4-BE49-F238E27FC236}">
                <a16:creationId xmlns:a16="http://schemas.microsoft.com/office/drawing/2014/main" id="{9F4CCFCD-4EA2-0B42-953A-67C1BB42B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50850"/>
            <a:ext cx="914400" cy="503872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/>
              <a:t>140.000</a:t>
            </a:r>
          </a:p>
        </p:txBody>
      </p:sp>
      <p:sp>
        <p:nvSpPr>
          <p:cNvPr id="243727" name="Text Box 15">
            <a:extLst>
              <a:ext uri="{FF2B5EF4-FFF2-40B4-BE49-F238E27FC236}">
                <a16:creationId xmlns:a16="http://schemas.microsoft.com/office/drawing/2014/main" id="{EF0D9EB5-FEBE-124F-8970-87E922434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7912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2002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 animBg="1" autoUpdateAnimBg="0"/>
      <p:bldP spid="243715" grpId="0" animBg="1" autoUpdateAnimBg="0"/>
      <p:bldP spid="243716" grpId="0" animBg="1" autoUpdateAnimBg="0"/>
      <p:bldP spid="243717" grpId="0" animBg="1" autoUpdateAnimBg="0"/>
      <p:bldP spid="243726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88F91B57-1F5C-974A-8999-2CC777522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36F1D236-AA6B-924C-BEB5-AA269DFC3B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B4BFF4-2831-9C44-BF51-25C15AC039E1}" type="slidenum">
              <a:rPr lang="en-US" altLang="de-DE"/>
              <a:pPr/>
              <a:t>17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29378" name="Rectangle 2">
            <a:extLst>
              <a:ext uri="{FF2B5EF4-FFF2-40B4-BE49-F238E27FC236}">
                <a16:creationId xmlns:a16="http://schemas.microsoft.com/office/drawing/2014/main" id="{2181A3EB-C99F-6B47-8FAE-4F3764BD08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5943600" cy="990600"/>
          </a:xfrm>
        </p:spPr>
        <p:txBody>
          <a:bodyPr/>
          <a:lstStyle/>
          <a:p>
            <a:r>
              <a:rPr lang="de-DE" altLang="de-DE" b="1"/>
              <a:t>Wirkung: Internet-Zugriffe</a:t>
            </a:r>
          </a:p>
        </p:txBody>
      </p:sp>
      <p:graphicFrame>
        <p:nvGraphicFramePr>
          <p:cNvPr id="229380" name="Object 4">
            <a:extLst>
              <a:ext uri="{FF2B5EF4-FFF2-40B4-BE49-F238E27FC236}">
                <a16:creationId xmlns:a16="http://schemas.microsoft.com/office/drawing/2014/main" id="{5647773B-BA34-F443-A410-ACABC080C7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233488"/>
          <a:ext cx="9144000" cy="562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82" name="Tabelle" r:id="rId3" imgW="8813800" imgH="5969000" progId="Excel.Sheet.8">
                  <p:embed/>
                </p:oleObj>
              </mc:Choice>
              <mc:Fallback>
                <p:oleObj name="Tabelle" r:id="rId3" imgW="8813800" imgH="59690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33488"/>
                        <a:ext cx="9144000" cy="562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05CCFECD-76F7-2040-9391-E2B539C68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2DAD0840-77CA-624E-A3FD-31DBF0E32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9BAEC9-F03E-0945-AD29-ABD01A8BE8E2}" type="slidenum">
              <a:rPr lang="en-US" altLang="de-DE"/>
              <a:pPr/>
              <a:t>18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21858" name="Text Box 2">
            <a:extLst>
              <a:ext uri="{FF2B5EF4-FFF2-40B4-BE49-F238E27FC236}">
                <a16:creationId xmlns:a16="http://schemas.microsoft.com/office/drawing/2014/main" id="{206CAD0A-617C-2A4B-B5CB-0E78B166B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2AB7D1D5-0725-6649-BC5C-41396DE24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371600"/>
            <a:ext cx="70104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Abiturienten </a:t>
            </a:r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78AB13B1-59BA-914D-AB99-D11F6AF64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286000"/>
            <a:ext cx="6837363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 b="1">
                <a:latin typeface="Arial" panose="020B0604020202020204" pitchFamily="34" charset="0"/>
              </a:rPr>
              <a:t>&gt;1/3 orientieren sich</a:t>
            </a:r>
            <a:r>
              <a:rPr lang="de-DE" altLang="de-DE" sz="3600">
                <a:latin typeface="Arial" panose="020B0604020202020204" pitchFamily="34" charset="0"/>
              </a:rPr>
              <a:t> </a:t>
            </a:r>
            <a:endParaRPr lang="de-DE" altLang="de-DE" sz="3200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836C2F02-19BA-A840-A235-12A329F4B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6096000"/>
            <a:ext cx="6837363" cy="5667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Leistungs-, Karriereorientierte</a:t>
            </a:r>
            <a:endParaRPr lang="de-DE" altLang="de-DE" sz="3600">
              <a:latin typeface="Arial" panose="020B0604020202020204" pitchFamily="34" charset="0"/>
            </a:endParaRPr>
          </a:p>
        </p:txBody>
      </p:sp>
      <p:sp>
        <p:nvSpPr>
          <p:cNvPr id="121865" name="Rectangle 9">
            <a:extLst>
              <a:ext uri="{FF2B5EF4-FFF2-40B4-BE49-F238E27FC236}">
                <a16:creationId xmlns:a16="http://schemas.microsoft.com/office/drawing/2014/main" id="{0444D6CB-985C-BF43-843D-445E9CB42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124200"/>
            <a:ext cx="5399088" cy="533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 b="1">
                <a:latin typeface="Arial" panose="020B0604020202020204" pitchFamily="34" charset="0"/>
              </a:rPr>
              <a:t>50 % Ingenieure</a:t>
            </a:r>
            <a:endParaRPr lang="de-DE" altLang="de-DE" sz="3200"/>
          </a:p>
        </p:txBody>
      </p:sp>
      <p:sp>
        <p:nvSpPr>
          <p:cNvPr id="121866" name="Rectangle 10">
            <a:extLst>
              <a:ext uri="{FF2B5EF4-FFF2-40B4-BE49-F238E27FC236}">
                <a16:creationId xmlns:a16="http://schemas.microsoft.com/office/drawing/2014/main" id="{7BAAF975-1664-4E48-92E0-96025F349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886200"/>
            <a:ext cx="5399088" cy="533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 b="1">
                <a:latin typeface="Arial" panose="020B0604020202020204" pitchFamily="34" charset="0"/>
              </a:rPr>
              <a:t>42 % Betriebswirte</a:t>
            </a:r>
            <a:r>
              <a:rPr lang="de-DE" altLang="de-DE" sz="3600">
                <a:latin typeface="Arial" panose="020B0604020202020204" pitchFamily="34" charset="0"/>
              </a:rPr>
              <a:t> </a:t>
            </a:r>
            <a:endParaRPr lang="de-DE" altLang="de-DE" sz="3200"/>
          </a:p>
        </p:txBody>
      </p:sp>
      <p:sp>
        <p:nvSpPr>
          <p:cNvPr id="121867" name="Rectangle 11">
            <a:extLst>
              <a:ext uri="{FF2B5EF4-FFF2-40B4-BE49-F238E27FC236}">
                <a16:creationId xmlns:a16="http://schemas.microsoft.com/office/drawing/2014/main" id="{57C9FA99-377B-D047-AB26-1364A806E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648200"/>
            <a:ext cx="5399088" cy="479425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 b="1">
                <a:latin typeface="Arial" panose="020B0604020202020204" pitchFamily="34" charset="0"/>
              </a:rPr>
              <a:t>36 % Juristen</a:t>
            </a:r>
            <a:endParaRPr lang="de-DE" altLang="de-DE" sz="3200"/>
          </a:p>
        </p:txBody>
      </p:sp>
      <p:sp>
        <p:nvSpPr>
          <p:cNvPr id="121868" name="Rectangle 12">
            <a:extLst>
              <a:ext uri="{FF2B5EF4-FFF2-40B4-BE49-F238E27FC236}">
                <a16:creationId xmlns:a16="http://schemas.microsoft.com/office/drawing/2014/main" id="{F40D6922-9619-3A4A-ACF6-F15C6847C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334000"/>
            <a:ext cx="5399088" cy="5270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600">
                <a:latin typeface="Arial" panose="020B0604020202020204" pitchFamily="34" charset="0"/>
              </a:rPr>
              <a:t> </a:t>
            </a:r>
            <a:r>
              <a:rPr lang="de-DE" altLang="de-DE" sz="3200" b="1">
                <a:latin typeface="Arial" panose="020B0604020202020204" pitchFamily="34" charset="0"/>
              </a:rPr>
              <a:t>19 % Germanisten</a:t>
            </a:r>
            <a:r>
              <a:rPr lang="de-DE" altLang="de-DE" sz="3600">
                <a:latin typeface="Arial" panose="020B0604020202020204" pitchFamily="34" charset="0"/>
              </a:rPr>
              <a:t> </a:t>
            </a:r>
            <a:endParaRPr lang="de-DE" altLang="de-DE" sz="3200"/>
          </a:p>
        </p:txBody>
      </p:sp>
      <p:sp>
        <p:nvSpPr>
          <p:cNvPr id="121869" name="Rectangle 13">
            <a:extLst>
              <a:ext uri="{FF2B5EF4-FFF2-40B4-BE49-F238E27FC236}">
                <a16:creationId xmlns:a16="http://schemas.microsoft.com/office/drawing/2014/main" id="{8706E8A1-6BD4-D842-AA06-CAD6FC7D3F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562600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>
                <a:solidFill>
                  <a:schemeClr val="tx1"/>
                </a:solidFill>
              </a:rPr>
              <a:t>Wirkung: Orientierung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2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animBg="1" autoUpdateAnimBg="0"/>
      <p:bldP spid="121860" grpId="0" animBg="1" autoUpdateAnimBg="0"/>
      <p:bldP spid="121861" grpId="0" animBg="1" autoUpdateAnimBg="0"/>
      <p:bldP spid="121865" grpId="0" animBg="1" autoUpdateAnimBg="0"/>
      <p:bldP spid="121866" grpId="0" animBg="1" autoUpdateAnimBg="0"/>
      <p:bldP spid="121867" grpId="0" animBg="1" autoUpdateAnimBg="0"/>
      <p:bldP spid="121868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95604218-CC80-9348-B77C-FA95F035F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E566B28A-A010-5D4D-8DAA-30C7E84FB9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26B67A-C651-6548-8A29-A5295B983E50}" type="slidenum">
              <a:rPr lang="en-US" altLang="de-DE"/>
              <a:pPr/>
              <a:t>19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25954" name="Text Box 2">
            <a:extLst>
              <a:ext uri="{FF2B5EF4-FFF2-40B4-BE49-F238E27FC236}">
                <a16:creationId xmlns:a16="http://schemas.microsoft.com/office/drawing/2014/main" id="{82F9F21E-80E7-C741-BCE8-83D439DC5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CF20D090-0BB2-784E-BF39-6D3768FA9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752600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Abiturienten (Psychologie) </a:t>
            </a:r>
          </a:p>
        </p:txBody>
      </p:sp>
      <p:sp>
        <p:nvSpPr>
          <p:cNvPr id="125956" name="Rectangle 4">
            <a:extLst>
              <a:ext uri="{FF2B5EF4-FFF2-40B4-BE49-F238E27FC236}">
                <a16:creationId xmlns:a16="http://schemas.microsoft.com/office/drawing/2014/main" id="{175013CF-9BAE-4947-A91C-507D0AB18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638" y="3025775"/>
            <a:ext cx="6837362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Bewerberzahlen bei Tipp-Unis</a:t>
            </a:r>
            <a:endParaRPr lang="de-DE" altLang="de-DE" sz="3200"/>
          </a:p>
        </p:txBody>
      </p:sp>
      <p:sp>
        <p:nvSpPr>
          <p:cNvPr id="125960" name="Rectangle 8">
            <a:extLst>
              <a:ext uri="{FF2B5EF4-FFF2-40B4-BE49-F238E27FC236}">
                <a16:creationId xmlns:a16="http://schemas.microsoft.com/office/drawing/2014/main" id="{3ECA59C8-4EE5-694E-9A2D-1D089A6B2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913" y="4179888"/>
            <a:ext cx="5399087" cy="719137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+ 19,4 % „Forscher“</a:t>
            </a:r>
            <a:endParaRPr lang="de-DE" altLang="de-DE" sz="3200"/>
          </a:p>
        </p:txBody>
      </p:sp>
      <p:sp>
        <p:nvSpPr>
          <p:cNvPr id="125961" name="Rectangle 9">
            <a:extLst>
              <a:ext uri="{FF2B5EF4-FFF2-40B4-BE49-F238E27FC236}">
                <a16:creationId xmlns:a16="http://schemas.microsoft.com/office/drawing/2014/main" id="{383BBDF8-378A-4047-9CC0-25BC7FCAF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334000"/>
            <a:ext cx="5399088" cy="57626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+ 15,1 % „Zielstrebige“ </a:t>
            </a:r>
            <a:endParaRPr lang="de-DE" altLang="de-DE" sz="3200"/>
          </a:p>
        </p:txBody>
      </p:sp>
      <p:sp>
        <p:nvSpPr>
          <p:cNvPr id="125962" name="Rectangle 10">
            <a:extLst>
              <a:ext uri="{FF2B5EF4-FFF2-40B4-BE49-F238E27FC236}">
                <a16:creationId xmlns:a16="http://schemas.microsoft.com/office/drawing/2014/main" id="{DAEA0142-8AE2-3441-AB83-08F884A0C7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410200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>
                <a:solidFill>
                  <a:schemeClr val="tx1"/>
                </a:solidFill>
              </a:rPr>
              <a:t>Wirkung: Verhalten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animBg="1" autoUpdateAnimBg="0"/>
      <p:bldP spid="125956" grpId="0" animBg="1" autoUpdateAnimBg="0"/>
      <p:bldP spid="125960" grpId="0" animBg="1" autoUpdateAnimBg="0"/>
      <p:bldP spid="125961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3FA5B37B-D060-B945-A42D-13680C9AC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970ECE08-837B-7B4E-9DFF-B53F4D00B0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9F62AB-B007-1C4B-B031-28C79635F9FE}" type="slidenum">
              <a:rPr lang="en-US" altLang="de-DE"/>
              <a:pPr/>
              <a:t>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31426" name="Text Box 1026">
            <a:extLst>
              <a:ext uri="{FF2B5EF4-FFF2-40B4-BE49-F238E27FC236}">
                <a16:creationId xmlns:a16="http://schemas.microsoft.com/office/drawing/2014/main" id="{200C4DF2-AE99-724F-9A02-1B8D529A7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31427" name="Rectangle 1027">
            <a:extLst>
              <a:ext uri="{FF2B5EF4-FFF2-40B4-BE49-F238E27FC236}">
                <a16:creationId xmlns:a16="http://schemas.microsoft.com/office/drawing/2014/main" id="{30988BA1-BADF-E94C-ACFB-2A13367C7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5191125" cy="685800"/>
          </a:xfrm>
        </p:spPr>
        <p:txBody>
          <a:bodyPr/>
          <a:lstStyle/>
          <a:p>
            <a:r>
              <a:rPr lang="de-DE" altLang="de-DE" sz="4000" b="1"/>
              <a:t>gegründet</a:t>
            </a:r>
            <a:endParaRPr lang="de-DE" altLang="de-DE"/>
          </a:p>
        </p:txBody>
      </p:sp>
      <p:sp>
        <p:nvSpPr>
          <p:cNvPr id="231428" name="Rectangle 1028">
            <a:extLst>
              <a:ext uri="{FF2B5EF4-FFF2-40B4-BE49-F238E27FC236}">
                <a16:creationId xmlns:a16="http://schemas.microsoft.com/office/drawing/2014/main" id="{E3D71DE9-DAD9-A841-80FF-4848B057A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838" y="3441700"/>
            <a:ext cx="6478587" cy="792163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Bertelsmann Stiftung</a:t>
            </a:r>
          </a:p>
        </p:txBody>
      </p:sp>
      <p:sp>
        <p:nvSpPr>
          <p:cNvPr id="231429" name="Rectangle 1029">
            <a:extLst>
              <a:ext uri="{FF2B5EF4-FFF2-40B4-BE49-F238E27FC236}">
                <a16:creationId xmlns:a16="http://schemas.microsoft.com/office/drawing/2014/main" id="{0BF2AEF1-8702-2C43-B9BB-4005B9E8B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838" y="2433638"/>
            <a:ext cx="6478587" cy="792162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Hochschulrektorenkonferenz</a:t>
            </a:r>
          </a:p>
        </p:txBody>
      </p:sp>
      <p:sp>
        <p:nvSpPr>
          <p:cNvPr id="231430" name="Rectangle 1030">
            <a:extLst>
              <a:ext uri="{FF2B5EF4-FFF2-40B4-BE49-F238E27FC236}">
                <a16:creationId xmlns:a16="http://schemas.microsoft.com/office/drawing/2014/main" id="{B6801E49-AD6B-7146-AD9E-5C63B55E3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5" y="1427163"/>
            <a:ext cx="6781800" cy="792162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1. Mai 1994</a:t>
            </a:r>
          </a:p>
        </p:txBody>
      </p:sp>
      <p:sp>
        <p:nvSpPr>
          <p:cNvPr id="231431" name="Rectangle 1031">
            <a:extLst>
              <a:ext uri="{FF2B5EF4-FFF2-40B4-BE49-F238E27FC236}">
                <a16:creationId xmlns:a16="http://schemas.microsoft.com/office/drawing/2014/main" id="{DF683C8B-C11B-CE47-ADAC-83DE75778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38" y="4448175"/>
            <a:ext cx="6781800" cy="7921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wesentlicher Auftrag</a:t>
            </a:r>
          </a:p>
        </p:txBody>
      </p:sp>
      <p:sp>
        <p:nvSpPr>
          <p:cNvPr id="231432" name="Rectangle 1032">
            <a:extLst>
              <a:ext uri="{FF2B5EF4-FFF2-40B4-BE49-F238E27FC236}">
                <a16:creationId xmlns:a16="http://schemas.microsoft.com/office/drawing/2014/main" id="{2BC17DD2-BD6D-6544-A720-80AE87ACC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5456238"/>
            <a:ext cx="4800600" cy="914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Leistungsvergleiche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3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3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31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8" grpId="0" animBg="1" autoUpdateAnimBg="0"/>
      <p:bldP spid="231429" grpId="0" animBg="1" autoUpdateAnimBg="0"/>
      <p:bldP spid="231430" grpId="0" animBg="1" autoUpdateAnimBg="0"/>
      <p:bldP spid="231431" grpId="0" animBg="1" autoUpdateAnimBg="0"/>
      <p:bldP spid="231432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A8A0DD35-33CA-CE45-AB1B-790445E13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C199C496-EC34-5643-98CB-A90E92A6F7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72ACA3-78F7-BF43-9E96-0B9A44E677D0}" type="slidenum">
              <a:rPr lang="en-US" altLang="de-DE"/>
              <a:pPr/>
              <a:t>20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23906" name="Text Box 2">
            <a:extLst>
              <a:ext uri="{FF2B5EF4-FFF2-40B4-BE49-F238E27FC236}">
                <a16:creationId xmlns:a16="http://schemas.microsoft.com/office/drawing/2014/main" id="{850635D4-3E88-7A49-8A56-2591C67C7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3D306148-8DF1-3C42-B3DD-545E6E1A5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1824038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Hochschulen</a:t>
            </a:r>
          </a:p>
        </p:txBody>
      </p:sp>
      <p:sp>
        <p:nvSpPr>
          <p:cNvPr id="123908" name="Rectangle 4">
            <a:extLst>
              <a:ext uri="{FF2B5EF4-FFF2-40B4-BE49-F238E27FC236}">
                <a16:creationId xmlns:a16="http://schemas.microsoft.com/office/drawing/2014/main" id="{4839F5FD-5CCB-2F40-8F53-E7796CE26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6438" y="3148013"/>
            <a:ext cx="6837362" cy="7191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Stärken- Schwächenanalyse</a:t>
            </a:r>
            <a:endParaRPr lang="de-DE" altLang="de-DE" sz="3200"/>
          </a:p>
        </p:txBody>
      </p:sp>
      <p:sp>
        <p:nvSpPr>
          <p:cNvPr id="123909" name="Rectangle 5">
            <a:extLst>
              <a:ext uri="{FF2B5EF4-FFF2-40B4-BE49-F238E27FC236}">
                <a16:creationId xmlns:a16="http://schemas.microsoft.com/office/drawing/2014/main" id="{4F407166-75B2-1749-A345-01D0E4778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6438" y="4549775"/>
            <a:ext cx="6837362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600">
                <a:latin typeface="Arial" panose="020B0604020202020204" pitchFamily="34" charset="0"/>
              </a:rPr>
              <a:t>zahlreiche Reorganisationen</a:t>
            </a:r>
          </a:p>
        </p:txBody>
      </p:sp>
      <p:sp>
        <p:nvSpPr>
          <p:cNvPr id="123913" name="Rectangle 9">
            <a:extLst>
              <a:ext uri="{FF2B5EF4-FFF2-40B4-BE49-F238E27FC236}">
                <a16:creationId xmlns:a16="http://schemas.microsoft.com/office/drawing/2014/main" id="{35C4859D-82D1-6D48-B152-B29E6B7140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410200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>
                <a:solidFill>
                  <a:schemeClr val="tx1"/>
                </a:solidFill>
              </a:rPr>
              <a:t>Wirkung: Hochschulen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animBg="1" autoUpdateAnimBg="0"/>
      <p:bldP spid="123908" grpId="0" animBg="1" autoUpdateAnimBg="0"/>
      <p:bldP spid="123909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827C4D1C-EDB9-7F40-82EA-C6A305D46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070BD3C4-5233-F34B-ABF0-0C8D2C72C7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CBECD-521A-FC4D-AB7B-5020E3DED9C1}" type="slidenum">
              <a:rPr lang="en-US" altLang="de-DE"/>
              <a:pPr/>
              <a:t>21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51906" name="Text Box 2">
            <a:extLst>
              <a:ext uri="{FF2B5EF4-FFF2-40B4-BE49-F238E27FC236}">
                <a16:creationId xmlns:a16="http://schemas.microsoft.com/office/drawing/2014/main" id="{8DD0769E-1322-8845-ADF1-59A4D2964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51907" name="Rectangle 3">
            <a:extLst>
              <a:ext uri="{FF2B5EF4-FFF2-40B4-BE49-F238E27FC236}">
                <a16:creationId xmlns:a16="http://schemas.microsoft.com/office/drawing/2014/main" id="{227AC3C5-EEA6-1241-9033-D5785CBE0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228600"/>
            <a:ext cx="5191125" cy="685800"/>
          </a:xfrm>
        </p:spPr>
        <p:txBody>
          <a:bodyPr/>
          <a:lstStyle/>
          <a:p>
            <a:r>
              <a:rPr lang="de-DE" altLang="de-DE" b="1"/>
              <a:t>UNESCO - CEPES</a:t>
            </a:r>
            <a:endParaRPr lang="de-DE" altLang="de-DE" b="1" u="sng"/>
          </a:p>
        </p:txBody>
      </p:sp>
      <p:sp>
        <p:nvSpPr>
          <p:cNvPr id="251908" name="Rectangle 4">
            <a:extLst>
              <a:ext uri="{FF2B5EF4-FFF2-40B4-BE49-F238E27FC236}">
                <a16:creationId xmlns:a16="http://schemas.microsoft.com/office/drawing/2014/main" id="{C81FB59D-5BC2-5B46-85E6-A5386AE93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590800"/>
            <a:ext cx="8382000" cy="1600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„Das CHE-Stern-Ranking mit Spitzen-, Mittel- und Schlussgruppen ist ein gutes Beispiel für Cluster- oder Gruppenbildung.“</a:t>
            </a:r>
          </a:p>
        </p:txBody>
      </p:sp>
      <p:sp>
        <p:nvSpPr>
          <p:cNvPr id="251910" name="Rectangle 6">
            <a:extLst>
              <a:ext uri="{FF2B5EF4-FFF2-40B4-BE49-F238E27FC236}">
                <a16:creationId xmlns:a16="http://schemas.microsoft.com/office/drawing/2014/main" id="{54A8A312-91C1-E449-BC65-A3A7450FF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95800"/>
            <a:ext cx="8382000" cy="20574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„Ein überzeugendes Beispiel ist das CHE-Stern-Ranking, das den Nutzern die technische Möglichkeit bietet, die Merkmale auszuwählen, die ihrer Meinung nach die wichtigsten in einem Hochschulranking sind.“ </a:t>
            </a:r>
          </a:p>
        </p:txBody>
      </p:sp>
      <p:sp>
        <p:nvSpPr>
          <p:cNvPr id="251911" name="Rectangle 7">
            <a:extLst>
              <a:ext uri="{FF2B5EF4-FFF2-40B4-BE49-F238E27FC236}">
                <a16:creationId xmlns:a16="http://schemas.microsoft.com/office/drawing/2014/main" id="{EBC2D999-16C5-094B-9403-E6AF80BDA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19200"/>
            <a:ext cx="845820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/>
            <a:r>
              <a:rPr lang="de-DE" altLang="de-DE" sz="1800">
                <a:latin typeface="Arial" panose="020B0604020202020204" pitchFamily="34" charset="0"/>
              </a:rPr>
              <a:t>Bericht der UNESCO - CEPES- Konferenz vom 13.-15.6.2002 in Warschau:</a:t>
            </a:r>
          </a:p>
          <a:p>
            <a:pPr algn="ctr"/>
            <a:r>
              <a:rPr lang="de-DE" altLang="de-DE" sz="1800">
                <a:latin typeface="Arial" panose="020B0604020202020204" pitchFamily="34" charset="0"/>
              </a:rPr>
              <a:t>"Statistical Indicators for the Quality Assessment of Higher/Tertiary Education Institutions – the Methodologies of Ranking and League tables" </a:t>
            </a:r>
          </a:p>
        </p:txBody>
      </p:sp>
      <p:pic>
        <p:nvPicPr>
          <p:cNvPr id="251912" name="Picture 8">
            <a:extLst>
              <a:ext uri="{FF2B5EF4-FFF2-40B4-BE49-F238E27FC236}">
                <a16:creationId xmlns:a16="http://schemas.microsoft.com/office/drawing/2014/main" id="{481F601B-D1D6-CB49-8942-61E3D949B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51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 animBg="1" autoUpdateAnimBg="0"/>
      <p:bldP spid="251910" grpId="0" animBg="1" autoUpdateAnimBg="0"/>
      <p:bldP spid="251911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3F1AF1CC-FA0E-0A45-8616-A0161BE0C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4A3EF5F9-1F6F-6540-96FD-15A380AB8E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67D4AC-FF53-474E-BC89-8483EB5B60E3}" type="slidenum">
              <a:rPr lang="en-US" altLang="de-DE"/>
              <a:pPr/>
              <a:t>22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47810" name="Text Box 2">
            <a:extLst>
              <a:ext uri="{FF2B5EF4-FFF2-40B4-BE49-F238E27FC236}">
                <a16:creationId xmlns:a16="http://schemas.microsoft.com/office/drawing/2014/main" id="{6DCA4CA5-05CC-044C-9699-C2543967C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4F17EBA2-B5E2-954E-A433-125E86770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8153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Europäisierung</a:t>
            </a:r>
          </a:p>
        </p:txBody>
      </p:sp>
      <p:sp>
        <p:nvSpPr>
          <p:cNvPr id="247813" name="Rectangle 5">
            <a:extLst>
              <a:ext uri="{FF2B5EF4-FFF2-40B4-BE49-F238E27FC236}">
                <a16:creationId xmlns:a16="http://schemas.microsoft.com/office/drawing/2014/main" id="{C81D81E2-FCA0-734D-B15F-309AF5201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124200"/>
            <a:ext cx="6858000" cy="2667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800">
                <a:latin typeface="Arial" panose="020B0604020202020204" pitchFamily="34" charset="0"/>
              </a:rPr>
              <a:t>Die Österreichische Rektorenkonferenz 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800">
                <a:latin typeface="Arial" panose="020B0604020202020204" pitchFamily="34" charset="0"/>
              </a:rPr>
              <a:t>hat am 14. Okt. 2002 beschlossen, 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800">
                <a:latin typeface="Arial" panose="020B0604020202020204" pitchFamily="34" charset="0"/>
              </a:rPr>
              <a:t>das Ranking nach CHE-Muster 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800">
                <a:latin typeface="Arial" panose="020B0604020202020204" pitchFamily="34" charset="0"/>
              </a:rPr>
              <a:t>aufzunehmen. </a:t>
            </a:r>
          </a:p>
        </p:txBody>
      </p:sp>
      <p:sp>
        <p:nvSpPr>
          <p:cNvPr id="247815" name="Rectangle 7">
            <a:extLst>
              <a:ext uri="{FF2B5EF4-FFF2-40B4-BE49-F238E27FC236}">
                <a16:creationId xmlns:a16="http://schemas.microsoft.com/office/drawing/2014/main" id="{744E51EE-EF08-F94D-9020-14885F59015B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325688" y="203200"/>
            <a:ext cx="4208462" cy="685800"/>
          </a:xfrm>
          <a:noFill/>
          <a:ln/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/>
              <a:t>Perspektive </a:t>
            </a:r>
            <a:endParaRPr lang="de-DE" altLang="de-DE" sz="4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7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7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animBg="1" autoUpdateAnimBg="0"/>
      <p:bldP spid="247813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1">
            <a:extLst>
              <a:ext uri="{FF2B5EF4-FFF2-40B4-BE49-F238E27FC236}">
                <a16:creationId xmlns:a16="http://schemas.microsoft.com/office/drawing/2014/main" id="{0E56EF12-ABA6-0E4B-80DE-B2AD2770B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CFF38F05-9637-B340-912B-B62BF68FDB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434BCE-EC72-1B48-AB39-A97C8516EC49}" type="slidenum">
              <a:rPr lang="en-US" altLang="de-DE"/>
              <a:pPr/>
              <a:t>23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72386" name="Rectangle 2">
            <a:extLst>
              <a:ext uri="{FF2B5EF4-FFF2-40B4-BE49-F238E27FC236}">
                <a16:creationId xmlns:a16="http://schemas.microsoft.com/office/drawing/2014/main" id="{5B68521E-B22C-0044-8508-F3ED1ED87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2387" name="Rectangle 3">
            <a:extLst>
              <a:ext uri="{FF2B5EF4-FFF2-40B4-BE49-F238E27FC236}">
                <a16:creationId xmlns:a16="http://schemas.microsoft.com/office/drawing/2014/main" id="{BD33B9F7-F0D7-7D4B-81E1-97ADF1928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2388" name="Rectangle 4">
            <a:extLst>
              <a:ext uri="{FF2B5EF4-FFF2-40B4-BE49-F238E27FC236}">
                <a16:creationId xmlns:a16="http://schemas.microsoft.com/office/drawing/2014/main" id="{8D09E883-308A-A843-92CC-038F60316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2389" name="Rectangle 5">
            <a:extLst>
              <a:ext uri="{FF2B5EF4-FFF2-40B4-BE49-F238E27FC236}">
                <a16:creationId xmlns:a16="http://schemas.microsoft.com/office/drawing/2014/main" id="{8394D6F6-37ED-4749-8506-5332C8634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2390" name="Rectangle 6">
            <a:extLst>
              <a:ext uri="{FF2B5EF4-FFF2-40B4-BE49-F238E27FC236}">
                <a16:creationId xmlns:a16="http://schemas.microsoft.com/office/drawing/2014/main" id="{A2EBFE26-8D76-6A47-B632-954A0F076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2391" name="Rectangle 7">
            <a:extLst>
              <a:ext uri="{FF2B5EF4-FFF2-40B4-BE49-F238E27FC236}">
                <a16:creationId xmlns:a16="http://schemas.microsoft.com/office/drawing/2014/main" id="{7B73549C-AA22-DB44-9B65-FBB208A56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2392" name="Rectangle 8">
            <a:extLst>
              <a:ext uri="{FF2B5EF4-FFF2-40B4-BE49-F238E27FC236}">
                <a16:creationId xmlns:a16="http://schemas.microsoft.com/office/drawing/2014/main" id="{A9EB3A7D-501D-FA4C-8F39-A7B91C2A5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2393" name="Rectangle 9">
            <a:extLst>
              <a:ext uri="{FF2B5EF4-FFF2-40B4-BE49-F238E27FC236}">
                <a16:creationId xmlns:a16="http://schemas.microsoft.com/office/drawing/2014/main" id="{4B718E01-08D7-9449-B5D1-AE7CC8948139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15240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wissenschaftliche Methodik</a:t>
            </a:r>
          </a:p>
        </p:txBody>
      </p:sp>
      <p:sp>
        <p:nvSpPr>
          <p:cNvPr id="272394" name="Rectangle 10">
            <a:extLst>
              <a:ext uri="{FF2B5EF4-FFF2-40B4-BE49-F238E27FC236}">
                <a16:creationId xmlns:a16="http://schemas.microsoft.com/office/drawing/2014/main" id="{3E966B04-4C52-284C-A2B5-46293087DFA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32385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sehr sorgfältig mit Experten</a:t>
            </a:r>
          </a:p>
        </p:txBody>
      </p:sp>
      <p:sp>
        <p:nvSpPr>
          <p:cNvPr id="272395" name="Rectangle 11">
            <a:extLst>
              <a:ext uri="{FF2B5EF4-FFF2-40B4-BE49-F238E27FC236}">
                <a16:creationId xmlns:a16="http://schemas.microsoft.com/office/drawing/2014/main" id="{5875334D-E360-A34D-B5C6-5F65760F572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49530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Publikation nur belastbarer Daten</a:t>
            </a:r>
          </a:p>
        </p:txBody>
      </p:sp>
      <p:sp>
        <p:nvSpPr>
          <p:cNvPr id="272396" name="Rectangle 12">
            <a:extLst>
              <a:ext uri="{FF2B5EF4-FFF2-40B4-BE49-F238E27FC236}">
                <a16:creationId xmlns:a16="http://schemas.microsoft.com/office/drawing/2014/main" id="{1C6D3216-2377-FC4B-97B3-2725938D2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/>
              <a:t>Zusammenfassung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2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2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2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93" grpId="0" animBg="1" autoUpdateAnimBg="0"/>
      <p:bldP spid="272394" grpId="0" animBg="1" autoUpdateAnimBg="0"/>
      <p:bldP spid="272395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EE8FC20B-DA73-6641-8BB1-EF5909D4E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17FD8EA1-7899-8649-98BC-B02BED7E7E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2E79F8-5F2F-5649-A576-2B2674A69F88}" type="slidenum">
              <a:rPr lang="en-US" altLang="de-DE"/>
              <a:pPr/>
              <a:t>24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73410" name="Text Box 2">
            <a:extLst>
              <a:ext uri="{FF2B5EF4-FFF2-40B4-BE49-F238E27FC236}">
                <a16:creationId xmlns:a16="http://schemas.microsoft.com/office/drawing/2014/main" id="{6FCFCD63-16E6-E549-8A32-49B30BB06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graphicFrame>
        <p:nvGraphicFramePr>
          <p:cNvPr id="273411" name="Object 3">
            <a:hlinkClick r:id="rId3"/>
            <a:extLst>
              <a:ext uri="{FF2B5EF4-FFF2-40B4-BE49-F238E27FC236}">
                <a16:creationId xmlns:a16="http://schemas.microsoft.com/office/drawing/2014/main" id="{3B42FDD7-1540-5145-A220-E636B2D2EF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1752600"/>
          <a:ext cx="4419600" cy="310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13" name="Photo Editor Photo" r:id="rId4" imgW="2247900" imgH="1917700" progId="MSPhotoEd.3">
                  <p:embed/>
                </p:oleObj>
              </mc:Choice>
              <mc:Fallback>
                <p:oleObj name="Photo Editor Photo" r:id="rId4" imgW="2247900" imgH="1917700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52600"/>
                        <a:ext cx="4419600" cy="310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C29CBBDF-FA76-6C42-9760-F17A4412C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C1E54B7A-79B3-E341-85EF-D247D92B1E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C6E181-AB8B-7F45-B81F-191A358C2651}" type="slidenum">
              <a:rPr lang="en-US" altLang="de-DE"/>
              <a:pPr/>
              <a:t>25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50F426A8-287B-E147-B350-11932DF06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257800" cy="990600"/>
          </a:xfrm>
        </p:spPr>
        <p:txBody>
          <a:bodyPr/>
          <a:lstStyle/>
          <a:p>
            <a:r>
              <a:rPr lang="de-DE" altLang="de-DE" b="1"/>
              <a:t>Überblick</a:t>
            </a:r>
          </a:p>
        </p:txBody>
      </p:sp>
      <p:pic>
        <p:nvPicPr>
          <p:cNvPr id="274435" name="Picture 3">
            <a:extLst>
              <a:ext uri="{FF2B5EF4-FFF2-40B4-BE49-F238E27FC236}">
                <a16:creationId xmlns:a16="http://schemas.microsoft.com/office/drawing/2014/main" id="{9CBB55D0-C8FC-E24E-BCCB-FB205AB9A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430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74436" name="Object 4">
            <a:hlinkClick r:id="rId4"/>
            <a:extLst>
              <a:ext uri="{FF2B5EF4-FFF2-40B4-BE49-F238E27FC236}">
                <a16:creationId xmlns:a16="http://schemas.microsoft.com/office/drawing/2014/main" id="{80A63C17-9787-FB44-A3CB-911019C27C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9812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38" name="Photo Editor Photo" r:id="rId5" imgW="2247900" imgH="1917700" progId="MSPhotoEd.3">
                  <p:embed/>
                </p:oleObj>
              </mc:Choice>
              <mc:Fallback>
                <p:oleObj name="Photo Editor Photo" r:id="rId5" imgW="2247900" imgH="1917700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81200" cy="112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30A62006-BD63-AD43-B34D-13B01AD3F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CA2D9AD7-DD7B-0246-ADE0-753AA97B63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7CB5CC-1D0D-3641-BA1F-771DABBCA466}" type="slidenum">
              <a:rPr lang="en-US" altLang="de-DE"/>
              <a:pPr/>
              <a:t>26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75458" name="Rectangle 2">
            <a:extLst>
              <a:ext uri="{FF2B5EF4-FFF2-40B4-BE49-F238E27FC236}">
                <a16:creationId xmlns:a16="http://schemas.microsoft.com/office/drawing/2014/main" id="{4DCCB858-5578-274F-96A1-AA99894767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553200" cy="990600"/>
          </a:xfrm>
        </p:spPr>
        <p:txBody>
          <a:bodyPr/>
          <a:lstStyle/>
          <a:p>
            <a:r>
              <a:rPr lang="de-DE" altLang="de-DE" b="1"/>
              <a:t>Publikationen - Psychologie</a:t>
            </a:r>
          </a:p>
        </p:txBody>
      </p:sp>
      <p:pic>
        <p:nvPicPr>
          <p:cNvPr id="275459" name="Picture 3">
            <a:extLst>
              <a:ext uri="{FF2B5EF4-FFF2-40B4-BE49-F238E27FC236}">
                <a16:creationId xmlns:a16="http://schemas.microsoft.com/office/drawing/2014/main" id="{E45F16DA-E8B1-7F40-BECF-2F2AC9F0A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75460" name="Object 4">
            <a:hlinkClick r:id="rId4"/>
            <a:extLst>
              <a:ext uri="{FF2B5EF4-FFF2-40B4-BE49-F238E27FC236}">
                <a16:creationId xmlns:a16="http://schemas.microsoft.com/office/drawing/2014/main" id="{48BEA9C6-062A-F442-8FDB-0131ADCD1B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9812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62" name="Photo Editor Photo" r:id="rId5" imgW="2247900" imgH="1917700" progId="MSPhotoEd.3">
                  <p:embed/>
                </p:oleObj>
              </mc:Choice>
              <mc:Fallback>
                <p:oleObj name="Photo Editor Photo" r:id="rId5" imgW="2247900" imgH="1917700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81200" cy="112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F6E232B2-073F-CF48-99A5-83E17AC8C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7FACB529-82DA-4646-9F25-33107695D7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13A9A5-239B-EC4C-A560-1B204DB01BBF}" type="slidenum">
              <a:rPr lang="en-US" altLang="de-DE"/>
              <a:pPr/>
              <a:t>27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76482" name="Rectangle 2">
            <a:extLst>
              <a:ext uri="{FF2B5EF4-FFF2-40B4-BE49-F238E27FC236}">
                <a16:creationId xmlns:a16="http://schemas.microsoft.com/office/drawing/2014/main" id="{99146C32-9FC1-7945-A273-669FEC14B4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791200" cy="990600"/>
          </a:xfrm>
        </p:spPr>
        <p:txBody>
          <a:bodyPr/>
          <a:lstStyle/>
          <a:p>
            <a:r>
              <a:rPr lang="de-DE" altLang="de-DE" b="1"/>
              <a:t>Drittmittel - Psychologie</a:t>
            </a:r>
          </a:p>
        </p:txBody>
      </p:sp>
      <p:pic>
        <p:nvPicPr>
          <p:cNvPr id="276483" name="Picture 3">
            <a:extLst>
              <a:ext uri="{FF2B5EF4-FFF2-40B4-BE49-F238E27FC236}">
                <a16:creationId xmlns:a16="http://schemas.microsoft.com/office/drawing/2014/main" id="{CBE1DCA0-7EF8-FA49-B6FD-F3DC1E452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9144000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76484" name="Object 4">
            <a:hlinkClick r:id="rId4"/>
            <a:extLst>
              <a:ext uri="{FF2B5EF4-FFF2-40B4-BE49-F238E27FC236}">
                <a16:creationId xmlns:a16="http://schemas.microsoft.com/office/drawing/2014/main" id="{84BFDA9C-5ADE-F24D-8BCC-3FD329BA14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9812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86" name="Photo Editor Photo" r:id="rId5" imgW="2247900" imgH="1917700" progId="MSPhotoEd.3">
                  <p:embed/>
                </p:oleObj>
              </mc:Choice>
              <mc:Fallback>
                <p:oleObj name="Photo Editor Photo" r:id="rId5" imgW="2247900" imgH="1917700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81200" cy="112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2282C7ED-9F6A-9F4C-A76C-B4ADC0AFD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A29946E4-909F-1940-8E65-4C471C4CB7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DBA8B7-EF9F-2649-906E-DBDE1DF767D8}" type="slidenum">
              <a:rPr lang="en-US" altLang="de-DE"/>
              <a:pPr/>
              <a:t>28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77506" name="Rectangle 2">
            <a:extLst>
              <a:ext uri="{FF2B5EF4-FFF2-40B4-BE49-F238E27FC236}">
                <a16:creationId xmlns:a16="http://schemas.microsoft.com/office/drawing/2014/main" id="{A46731F3-70A3-244F-A4EF-80A623EF96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334000" cy="990600"/>
          </a:xfrm>
        </p:spPr>
        <p:txBody>
          <a:bodyPr/>
          <a:lstStyle/>
          <a:p>
            <a:r>
              <a:rPr lang="de-DE" altLang="de-DE" b="1"/>
              <a:t>Reputation zu Fakten</a:t>
            </a:r>
          </a:p>
        </p:txBody>
      </p:sp>
      <p:pic>
        <p:nvPicPr>
          <p:cNvPr id="277507" name="Picture 3">
            <a:extLst>
              <a:ext uri="{FF2B5EF4-FFF2-40B4-BE49-F238E27FC236}">
                <a16:creationId xmlns:a16="http://schemas.microsoft.com/office/drawing/2014/main" id="{F69D4E9E-A9C6-1B47-AE43-0532DFD43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89025"/>
            <a:ext cx="6434138" cy="576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77508" name="Object 4">
            <a:hlinkClick r:id="rId4"/>
            <a:extLst>
              <a:ext uri="{FF2B5EF4-FFF2-40B4-BE49-F238E27FC236}">
                <a16:creationId xmlns:a16="http://schemas.microsoft.com/office/drawing/2014/main" id="{D787C311-3B54-0E4A-8E11-40AE1FD5FE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9812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10" name="Photo Editor Photo" r:id="rId5" imgW="2247900" imgH="1917700" progId="MSPhotoEd.3">
                  <p:embed/>
                </p:oleObj>
              </mc:Choice>
              <mc:Fallback>
                <p:oleObj name="Photo Editor Photo" r:id="rId5" imgW="2247900" imgH="1917700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81200" cy="112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FECE7C8F-789D-5445-910B-E4C509748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EA12B577-3F4E-6647-9C4F-FCD61101F7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975B30-C73A-264D-9269-A6B3A11878A5}" type="slidenum">
              <a:rPr lang="en-US" altLang="de-DE"/>
              <a:pPr/>
              <a:t>29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84674" name="Text Box 2">
            <a:extLst>
              <a:ext uri="{FF2B5EF4-FFF2-40B4-BE49-F238E27FC236}">
                <a16:creationId xmlns:a16="http://schemas.microsoft.com/office/drawing/2014/main" id="{AEF1365E-E04F-1547-8DCD-955517B6E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C3152A8C-0237-9043-BD1C-EF7E3B16B9F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228600"/>
            <a:ext cx="6110288" cy="685800"/>
          </a:xfrm>
        </p:spPr>
        <p:txBody>
          <a:bodyPr/>
          <a:lstStyle/>
          <a:p>
            <a:r>
              <a:rPr lang="de-DE" altLang="de-DE" b="1"/>
              <a:t>Drittmittelgeber </a:t>
            </a:r>
          </a:p>
        </p:txBody>
      </p:sp>
      <p:graphicFrame>
        <p:nvGraphicFramePr>
          <p:cNvPr id="284676" name="Object 4">
            <a:extLst>
              <a:ext uri="{FF2B5EF4-FFF2-40B4-BE49-F238E27FC236}">
                <a16:creationId xmlns:a16="http://schemas.microsoft.com/office/drawing/2014/main" id="{CC2E711D-12FB-EA4B-AD23-F6BC89B11B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162050"/>
          <a:ext cx="9144000" cy="569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80" name="Tabelle" r:id="rId3" imgW="10922000" imgH="6921500" progId="Excel.Sheet.8">
                  <p:embed/>
                </p:oleObj>
              </mc:Choice>
              <mc:Fallback>
                <p:oleObj name="Tabelle" r:id="rId3" imgW="10922000" imgH="69215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62050"/>
                        <a:ext cx="9144000" cy="569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77" name="Object 5">
            <a:extLst>
              <a:ext uri="{FF2B5EF4-FFF2-40B4-BE49-F238E27FC236}">
                <a16:creationId xmlns:a16="http://schemas.microsoft.com/office/drawing/2014/main" id="{12EA8372-DFF6-EC4C-9968-73CE95FD1A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981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81" name="Photo Editor Photo" r:id="rId5" imgW="2247900" imgH="1917700" progId="MSPhotoEd.3">
                  <p:embed/>
                </p:oleObj>
              </mc:Choice>
              <mc:Fallback>
                <p:oleObj name="Photo Editor Photo" r:id="rId5" imgW="2247900" imgH="1917700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812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6D813521-B6F5-2148-9A60-122FF0912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E58FEE19-8100-F243-8B08-EF4BD4E151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EB4E50-15EF-054F-8044-13B0E9C7556C}" type="slidenum">
              <a:rPr lang="en-US" altLang="de-DE"/>
              <a:pPr/>
              <a:t>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33474" name="Text Box 1026">
            <a:extLst>
              <a:ext uri="{FF2B5EF4-FFF2-40B4-BE49-F238E27FC236}">
                <a16:creationId xmlns:a16="http://schemas.microsoft.com/office/drawing/2014/main" id="{BB4EB4BC-7B6F-EB43-AE3D-D57125BB0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33475" name="Rectangle 1027">
            <a:extLst>
              <a:ext uri="{FF2B5EF4-FFF2-40B4-BE49-F238E27FC236}">
                <a16:creationId xmlns:a16="http://schemas.microsoft.com/office/drawing/2014/main" id="{228603A3-AE63-E84E-BABC-B9F83B3639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274638"/>
            <a:ext cx="6248400" cy="685800"/>
          </a:xfrm>
        </p:spPr>
        <p:txBody>
          <a:bodyPr/>
          <a:lstStyle/>
          <a:p>
            <a:r>
              <a:rPr lang="de-DE" altLang="de-DE" sz="4000" b="1"/>
              <a:t>Rankings in Deutschland</a:t>
            </a:r>
            <a:endParaRPr lang="de-DE" altLang="de-DE"/>
          </a:p>
        </p:txBody>
      </p:sp>
      <p:sp>
        <p:nvSpPr>
          <p:cNvPr id="233476" name="Rectangle 1028">
            <a:extLst>
              <a:ext uri="{FF2B5EF4-FFF2-40B4-BE49-F238E27FC236}">
                <a16:creationId xmlns:a16="http://schemas.microsoft.com/office/drawing/2014/main" id="{D8931A6A-9803-E744-8B1E-BD293ED8C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325" y="2832100"/>
            <a:ext cx="6478588" cy="792163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stern, Forbes, Focus, Spiegel </a:t>
            </a:r>
          </a:p>
        </p:txBody>
      </p:sp>
      <p:sp>
        <p:nvSpPr>
          <p:cNvPr id="233477" name="Rectangle 1029">
            <a:extLst>
              <a:ext uri="{FF2B5EF4-FFF2-40B4-BE49-F238E27FC236}">
                <a16:creationId xmlns:a16="http://schemas.microsoft.com/office/drawing/2014/main" id="{3E9E0D21-4AEC-9541-91F3-90AB99C56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5" y="1427163"/>
            <a:ext cx="6781800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Spiegel-Ranking  1989</a:t>
            </a:r>
          </a:p>
        </p:txBody>
      </p:sp>
      <p:sp>
        <p:nvSpPr>
          <p:cNvPr id="233478" name="Rectangle 1030">
            <a:extLst>
              <a:ext uri="{FF2B5EF4-FFF2-40B4-BE49-F238E27FC236}">
                <a16:creationId xmlns:a16="http://schemas.microsoft.com/office/drawing/2014/main" id="{B186A98D-1C7D-1E43-9FC9-E2B209B38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338" y="4551363"/>
            <a:ext cx="6781800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HRK 1993: Profilbildung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3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33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6" grpId="0" animBg="1" autoUpdateAnimBg="0"/>
      <p:bldP spid="233477" grpId="0" animBg="1" autoUpdateAnimBg="0"/>
      <p:bldP spid="233478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1CB1BD14-FF6B-E74F-A45D-05007F06E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7B59212F-5F1F-7F41-A7F9-40E8353A71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EA472-A678-3848-96C5-0D601EC4A52D}" type="slidenum">
              <a:rPr lang="en-US" altLang="de-DE"/>
              <a:pPr/>
              <a:t>30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85698" name="Text Box 2">
            <a:extLst>
              <a:ext uri="{FF2B5EF4-FFF2-40B4-BE49-F238E27FC236}">
                <a16:creationId xmlns:a16="http://schemas.microsoft.com/office/drawing/2014/main" id="{2DE28155-D73C-4D48-857E-B472821ED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85699" name="Rectangle 3">
            <a:extLst>
              <a:ext uri="{FF2B5EF4-FFF2-40B4-BE49-F238E27FC236}">
                <a16:creationId xmlns:a16="http://schemas.microsoft.com/office/drawing/2014/main" id="{76453531-8A12-7740-B8A5-AD9B75019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5943600" cy="685800"/>
          </a:xfrm>
        </p:spPr>
        <p:txBody>
          <a:bodyPr/>
          <a:lstStyle/>
          <a:p>
            <a:r>
              <a:rPr lang="de-DE" altLang="de-DE" b="1"/>
              <a:t>DFG-Anteil je Hochschule</a:t>
            </a:r>
          </a:p>
        </p:txBody>
      </p:sp>
      <p:graphicFrame>
        <p:nvGraphicFramePr>
          <p:cNvPr id="285700" name="Object 4">
            <a:extLst>
              <a:ext uri="{FF2B5EF4-FFF2-40B4-BE49-F238E27FC236}">
                <a16:creationId xmlns:a16="http://schemas.microsoft.com/office/drawing/2014/main" id="{A583CED4-811E-2246-94FC-701274B77A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143000"/>
          <a:ext cx="9144000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04" name="Bild" r:id="rId3" imgW="9296400" imgH="7581900" progId="StaticEnhancedMetafile">
                  <p:embed/>
                </p:oleObj>
              </mc:Choice>
              <mc:Fallback>
                <p:oleObj name="Bild" r:id="rId3" imgW="9296400" imgH="7581900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43000"/>
                        <a:ext cx="9144000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5701" name="Object 5">
            <a:extLst>
              <a:ext uri="{FF2B5EF4-FFF2-40B4-BE49-F238E27FC236}">
                <a16:creationId xmlns:a16="http://schemas.microsoft.com/office/drawing/2014/main" id="{0084666C-3854-3841-B037-750CED06F4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981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05" name="Photo Editor Photo" r:id="rId5" imgW="2247900" imgH="1917700" progId="MSPhotoEd.3">
                  <p:embed/>
                </p:oleObj>
              </mc:Choice>
              <mc:Fallback>
                <p:oleObj name="Photo Editor Photo" r:id="rId5" imgW="2247900" imgH="1917700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812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5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BD1C6B04-07B3-6743-AEA4-3A0DB08C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C7ACFD24-D3CF-194F-8F45-4204E20753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192A7E-67E8-0843-A354-4F1B30BA4ADD}" type="slidenum">
              <a:rPr lang="en-US" altLang="de-DE"/>
              <a:pPr/>
              <a:t>31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78530" name="Text Box 2">
            <a:extLst>
              <a:ext uri="{FF2B5EF4-FFF2-40B4-BE49-F238E27FC236}">
                <a16:creationId xmlns:a16="http://schemas.microsoft.com/office/drawing/2014/main" id="{7F2FF935-0000-A243-BDAA-6531C5B2A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78531" name="Text Box 3">
            <a:extLst>
              <a:ext uri="{FF2B5EF4-FFF2-40B4-BE49-F238E27FC236}">
                <a16:creationId xmlns:a16="http://schemas.microsoft.com/office/drawing/2014/main" id="{802482B6-F1DC-7842-8F91-D9D14E21D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78532" name="Text Box 4">
            <a:extLst>
              <a:ext uri="{FF2B5EF4-FFF2-40B4-BE49-F238E27FC236}">
                <a16:creationId xmlns:a16="http://schemas.microsoft.com/office/drawing/2014/main" id="{38B3CF75-B060-5E40-A9C9-09F992BFF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524000"/>
            <a:ext cx="6934200" cy="435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/>
          </a:p>
        </p:txBody>
      </p:sp>
      <p:sp>
        <p:nvSpPr>
          <p:cNvPr id="278533" name="Rectangle 5">
            <a:extLst>
              <a:ext uri="{FF2B5EF4-FFF2-40B4-BE49-F238E27FC236}">
                <a16:creationId xmlns:a16="http://schemas.microsoft.com/office/drawing/2014/main" id="{28896FBB-9E8E-4449-87C7-8230A25EF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460" y="5363286"/>
            <a:ext cx="67818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200" b="1" dirty="0">
                <a:latin typeface="Arial" panose="020B0604020202020204" pitchFamily="34" charset="0"/>
              </a:rPr>
              <a:t>Detlef Müller-Böling</a:t>
            </a:r>
            <a:endParaRPr lang="de-DE" altLang="de-DE" sz="4000" b="1" dirty="0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pic>
        <p:nvPicPr>
          <p:cNvPr id="278534" name="Picture 6">
            <a:extLst>
              <a:ext uri="{FF2B5EF4-FFF2-40B4-BE49-F238E27FC236}">
                <a16:creationId xmlns:a16="http://schemas.microsoft.com/office/drawing/2014/main" id="{A7010846-6218-9A43-B3E2-616E9A6D1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1268760"/>
            <a:ext cx="5791200" cy="274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99FC370A-FBA7-8043-9721-5C689836A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076700"/>
            <a:ext cx="67818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200" b="1" dirty="0">
                <a:latin typeface="Arial" panose="020B0604020202020204" pitchFamily="34" charset="0"/>
              </a:rPr>
              <a:t>als Element der Hochschulreform</a:t>
            </a:r>
            <a:endParaRPr lang="de-DE" altLang="de-DE" sz="4000" b="1" dirty="0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81944743-DC3D-A74A-883D-774F8C27B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9DF32F4B-3B81-1B44-96A2-31F4FD61A6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1EDBA1-825A-A146-B8B4-00AF849D1537}" type="slidenum">
              <a:rPr lang="en-US" altLang="de-DE"/>
              <a:pPr/>
              <a:t>32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79554" name="Text Box 2">
            <a:extLst>
              <a:ext uri="{FF2B5EF4-FFF2-40B4-BE49-F238E27FC236}">
                <a16:creationId xmlns:a16="http://schemas.microsoft.com/office/drawing/2014/main" id="{66EE4CA1-A9B5-D340-840F-47DA32C48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E8824FFB-E582-FE4F-B11C-72076E44FD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3062288" cy="685800"/>
          </a:xfrm>
        </p:spPr>
        <p:txBody>
          <a:bodyPr/>
          <a:lstStyle/>
          <a:p>
            <a:r>
              <a:rPr lang="de-DE" altLang="de-DE" b="1"/>
              <a:t>HIS</a:t>
            </a:r>
            <a:endParaRPr lang="de-DE" altLang="de-DE" b="1" u="sng"/>
          </a:p>
        </p:txBody>
      </p:sp>
      <p:sp>
        <p:nvSpPr>
          <p:cNvPr id="279556" name="Rectangle 4">
            <a:extLst>
              <a:ext uri="{FF2B5EF4-FFF2-40B4-BE49-F238E27FC236}">
                <a16:creationId xmlns:a16="http://schemas.microsoft.com/office/drawing/2014/main" id="{6DC581FF-0212-9E49-9F62-94E0495CD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8277225" cy="1295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„Hochschulrankings für Studienanfänger noch zu realitätsfern“</a:t>
            </a:r>
            <a:endParaRPr lang="de-DE" altLang="de-DE">
              <a:latin typeface="Arial" panose="020B0604020202020204" pitchFamily="34" charset="0"/>
            </a:endParaRPr>
          </a:p>
        </p:txBody>
      </p:sp>
      <p:pic>
        <p:nvPicPr>
          <p:cNvPr id="279557" name="Picture 5">
            <a:extLst>
              <a:ext uri="{FF2B5EF4-FFF2-40B4-BE49-F238E27FC236}">
                <a16:creationId xmlns:a16="http://schemas.microsoft.com/office/drawing/2014/main" id="{46BA7A09-38D8-9641-AC0A-F59089FF0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sp>
        <p:nvSpPr>
          <p:cNvPr id="279558" name="Rectangle 6">
            <a:extLst>
              <a:ext uri="{FF2B5EF4-FFF2-40B4-BE49-F238E27FC236}">
                <a16:creationId xmlns:a16="http://schemas.microsoft.com/office/drawing/2014/main" id="{D3929954-6C5C-E44D-9552-49A118336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19400"/>
            <a:ext cx="8277225" cy="9144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aber: 75% Zuordnung zu Studierendentypen</a:t>
            </a:r>
          </a:p>
        </p:txBody>
      </p:sp>
      <p:graphicFrame>
        <p:nvGraphicFramePr>
          <p:cNvPr id="279559" name="Object 7">
            <a:extLst>
              <a:ext uri="{FF2B5EF4-FFF2-40B4-BE49-F238E27FC236}">
                <a16:creationId xmlns:a16="http://schemas.microsoft.com/office/drawing/2014/main" id="{6DD1E150-4D74-FF43-8FFD-01EC43A475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3660775"/>
          <a:ext cx="6248400" cy="319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61" name="Tabelle" r:id="rId4" imgW="5537200" imgH="2933700" progId="Excel.Sheet.8">
                  <p:embed/>
                </p:oleObj>
              </mc:Choice>
              <mc:Fallback>
                <p:oleObj name="Tabelle" r:id="rId4" imgW="5537200" imgH="2933700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660775"/>
                        <a:ext cx="6248400" cy="319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9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9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 animBg="1" autoUpdateAnimBg="0"/>
      <p:bldP spid="279558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183423A8-F20C-0740-8C3E-9CB70DC64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426BBDC6-22E0-C745-8453-929D556CCB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0232DC-F4BF-794A-B55F-82C2621B6EE1}" type="slidenum">
              <a:rPr lang="en-US" altLang="de-DE"/>
              <a:pPr/>
              <a:t>33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80578" name="Text Box 2">
            <a:extLst>
              <a:ext uri="{FF2B5EF4-FFF2-40B4-BE49-F238E27FC236}">
                <a16:creationId xmlns:a16="http://schemas.microsoft.com/office/drawing/2014/main" id="{A1A2585B-5583-D340-8946-869DC4ECB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97409108-1591-0B45-A227-968FE5B64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2743200" cy="685800"/>
          </a:xfrm>
        </p:spPr>
        <p:txBody>
          <a:bodyPr/>
          <a:lstStyle/>
          <a:p>
            <a:r>
              <a:rPr lang="de-DE" altLang="de-DE"/>
              <a:t>HIS</a:t>
            </a:r>
            <a:endParaRPr lang="de-DE" altLang="de-DE" u="sng"/>
          </a:p>
        </p:txBody>
      </p:sp>
      <p:sp>
        <p:nvSpPr>
          <p:cNvPr id="280580" name="Rectangle 4">
            <a:extLst>
              <a:ext uri="{FF2B5EF4-FFF2-40B4-BE49-F238E27FC236}">
                <a16:creationId xmlns:a16="http://schemas.microsoft.com/office/drawing/2014/main" id="{399F0118-3C82-A749-A1D9-154559DC5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71600"/>
            <a:ext cx="8382000" cy="3733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„So</a:t>
            </a:r>
            <a:r>
              <a:rPr lang="de-DE" altLang="de-DE">
                <a:latin typeface="Arial" panose="020B0604020202020204" pitchFamily="34" charset="0"/>
              </a:rPr>
              <a:t> </a:t>
            </a:r>
            <a:r>
              <a:rPr lang="de-DE" altLang="de-DE" sz="2800" b="1">
                <a:latin typeface="Arial" panose="020B0604020202020204" pitchFamily="34" charset="0"/>
              </a:rPr>
              <a:t>ist den Studierenden die Meinung ihrer</a:t>
            </a:r>
          </a:p>
          <a:p>
            <a:r>
              <a:rPr lang="de-DE" altLang="de-DE" sz="2800" b="1">
                <a:latin typeface="Arial" panose="020B0604020202020204" pitchFamily="34" charset="0"/>
              </a:rPr>
              <a:t>Kommilitonen weit wichtiger als die von ProfessorInnnen und Dozenten.</a:t>
            </a:r>
          </a:p>
          <a:p>
            <a:r>
              <a:rPr lang="de-DE" altLang="de-DE" sz="2800" b="1">
                <a:latin typeface="Arial" panose="020B0604020202020204" pitchFamily="34" charset="0"/>
              </a:rPr>
              <a:t>Auch sind die Forschungsleistungen der Hochschule und ihrer</a:t>
            </a:r>
          </a:p>
          <a:p>
            <a:r>
              <a:rPr lang="de-DE" altLang="de-DE" sz="2800" b="1">
                <a:latin typeface="Arial" panose="020B0604020202020204" pitchFamily="34" charset="0"/>
              </a:rPr>
              <a:t>WissenschaftlerInnen für Studieninteressierte bei der Entscheidung für einen Hochschulort eher nachrangig.“</a:t>
            </a:r>
          </a:p>
        </p:txBody>
      </p:sp>
      <p:pic>
        <p:nvPicPr>
          <p:cNvPr id="280581" name="Picture 5">
            <a:extLst>
              <a:ext uri="{FF2B5EF4-FFF2-40B4-BE49-F238E27FC236}">
                <a16:creationId xmlns:a16="http://schemas.microsoft.com/office/drawing/2014/main" id="{EFA97BA3-E579-BF41-A81A-40F45FB3E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sp>
        <p:nvSpPr>
          <p:cNvPr id="280582" name="Rectangle 6">
            <a:extLst>
              <a:ext uri="{FF2B5EF4-FFF2-40B4-BE49-F238E27FC236}">
                <a16:creationId xmlns:a16="http://schemas.microsoft.com/office/drawing/2014/main" id="{58F287D5-008B-C24B-896A-D47BD098C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410200"/>
            <a:ext cx="5399088" cy="719138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  <a:hlinkClick r:id="rId3"/>
              </a:rPr>
              <a:t>Auswertung</a:t>
            </a:r>
            <a:endParaRPr lang="de-DE" altLang="de-DE" sz="28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0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0" grpId="0" animBg="1" autoUpdateAnimBg="0"/>
      <p:bldP spid="280582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47D45C60-2BE4-EF4B-B175-4BCDD9FF6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7F49FDCE-2911-C549-A10D-13555A218B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8A667C-BD6C-2C41-912E-F5E7D6881A5D}" type="slidenum">
              <a:rPr lang="en-US" altLang="de-DE"/>
              <a:pPr/>
              <a:t>34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81602" name="Text Box 2">
            <a:extLst>
              <a:ext uri="{FF2B5EF4-FFF2-40B4-BE49-F238E27FC236}">
                <a16:creationId xmlns:a16="http://schemas.microsoft.com/office/drawing/2014/main" id="{B2BAFAF9-ACA2-824B-94A1-C82A9B65F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81603" name="Rectangle 3">
            <a:extLst>
              <a:ext uri="{FF2B5EF4-FFF2-40B4-BE49-F238E27FC236}">
                <a16:creationId xmlns:a16="http://schemas.microsoft.com/office/drawing/2014/main" id="{40611483-48D0-CA4A-894A-48DF65AA2E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1766888" cy="685800"/>
          </a:xfrm>
        </p:spPr>
        <p:txBody>
          <a:bodyPr/>
          <a:lstStyle/>
          <a:p>
            <a:r>
              <a:rPr lang="de-DE" altLang="de-DE"/>
              <a:t>FAZ</a:t>
            </a:r>
            <a:endParaRPr lang="de-DE" altLang="de-DE" u="sng"/>
          </a:p>
        </p:txBody>
      </p:sp>
      <p:sp>
        <p:nvSpPr>
          <p:cNvPr id="281604" name="Rectangle 4">
            <a:extLst>
              <a:ext uri="{FF2B5EF4-FFF2-40B4-BE49-F238E27FC236}">
                <a16:creationId xmlns:a16="http://schemas.microsoft.com/office/drawing/2014/main" id="{4EE1C6DD-1E80-9741-BFCA-B6868B687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590800"/>
            <a:ext cx="8458200" cy="1981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Kritik: </a:t>
            </a:r>
          </a:p>
          <a:p>
            <a:r>
              <a:rPr lang="de-DE" altLang="de-DE" sz="2600" b="1">
                <a:latin typeface="Arial" panose="020B0604020202020204" pitchFamily="34" charset="0"/>
              </a:rPr>
              <a:t>- Ranking ist Wettbewerbsattrappe</a:t>
            </a:r>
          </a:p>
          <a:p>
            <a:r>
              <a:rPr lang="de-DE" altLang="de-DE" sz="2600" b="1">
                <a:latin typeface="Arial" panose="020B0604020202020204" pitchFamily="34" charset="0"/>
              </a:rPr>
              <a:t>- vermittelt Eindruck, Hochschulen stünden im</a:t>
            </a:r>
            <a:br>
              <a:rPr lang="de-DE" altLang="de-DE" sz="2600" b="1">
                <a:latin typeface="Arial" panose="020B0604020202020204" pitchFamily="34" charset="0"/>
              </a:rPr>
            </a:br>
            <a:r>
              <a:rPr lang="de-DE" altLang="de-DE" sz="2600" b="1">
                <a:latin typeface="Arial" panose="020B0604020202020204" pitchFamily="34" charset="0"/>
              </a:rPr>
              <a:t>   Leistungswettbewerb</a:t>
            </a:r>
          </a:p>
        </p:txBody>
      </p:sp>
      <p:pic>
        <p:nvPicPr>
          <p:cNvPr id="281605" name="Picture 5">
            <a:extLst>
              <a:ext uri="{FF2B5EF4-FFF2-40B4-BE49-F238E27FC236}">
                <a16:creationId xmlns:a16="http://schemas.microsoft.com/office/drawing/2014/main" id="{4A8F2EC1-DDC9-9E41-A183-63341861C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4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64248844-BC16-4B4A-BD85-CF0B15C08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F1BC0C72-2907-9B44-9460-5E41AEB78F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645308-D3AB-9140-98DB-9453F587247D}" type="slidenum">
              <a:rPr lang="en-US" altLang="de-DE"/>
              <a:pPr/>
              <a:t>35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82626" name="Text Box 2">
            <a:extLst>
              <a:ext uri="{FF2B5EF4-FFF2-40B4-BE49-F238E27FC236}">
                <a16:creationId xmlns:a16="http://schemas.microsoft.com/office/drawing/2014/main" id="{AE32983C-63F8-514B-B8F5-B50B71915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82627" name="Rectangle 3">
            <a:extLst>
              <a:ext uri="{FF2B5EF4-FFF2-40B4-BE49-F238E27FC236}">
                <a16:creationId xmlns:a16="http://schemas.microsoft.com/office/drawing/2014/main" id="{B62CB98A-6162-D345-A72C-1B63347BDA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2376488" cy="685800"/>
          </a:xfrm>
        </p:spPr>
        <p:txBody>
          <a:bodyPr/>
          <a:lstStyle/>
          <a:p>
            <a:r>
              <a:rPr lang="de-DE" altLang="de-DE"/>
              <a:t>FAZ</a:t>
            </a:r>
            <a:endParaRPr lang="de-DE" altLang="de-DE" u="sng"/>
          </a:p>
        </p:txBody>
      </p:sp>
      <p:sp>
        <p:nvSpPr>
          <p:cNvPr id="282628" name="Rectangle 4">
            <a:extLst>
              <a:ext uri="{FF2B5EF4-FFF2-40B4-BE49-F238E27FC236}">
                <a16:creationId xmlns:a16="http://schemas.microsoft.com/office/drawing/2014/main" id="{60F9B47C-6B36-7340-A43F-72502CA3E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62200"/>
            <a:ext cx="8458200" cy="2057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Kritik: </a:t>
            </a:r>
          </a:p>
          <a:p>
            <a:r>
              <a:rPr lang="de-DE" altLang="de-DE" sz="2600" b="1">
                <a:latin typeface="Arial" panose="020B0604020202020204" pitchFamily="34" charset="0"/>
              </a:rPr>
              <a:t>- erzeugt Unterschiede, die nichts besagen</a:t>
            </a:r>
          </a:p>
          <a:p>
            <a:r>
              <a:rPr lang="de-DE" altLang="de-DE" sz="2600" b="1">
                <a:latin typeface="Arial" panose="020B0604020202020204" pitchFamily="34" charset="0"/>
              </a:rPr>
              <a:t>- undurchsichtige Aussagen </a:t>
            </a:r>
            <a:br>
              <a:rPr lang="de-DE" altLang="de-DE" sz="2600" b="1">
                <a:latin typeface="Arial" panose="020B0604020202020204" pitchFamily="34" charset="0"/>
              </a:rPr>
            </a:br>
            <a:r>
              <a:rPr lang="de-DE" altLang="de-DE" sz="2600" b="1">
                <a:latin typeface="Arial" panose="020B0604020202020204" pitchFamily="34" charset="0"/>
              </a:rPr>
              <a:t>- nicht interpretierbare Zahlen</a:t>
            </a:r>
          </a:p>
        </p:txBody>
      </p:sp>
      <p:pic>
        <p:nvPicPr>
          <p:cNvPr id="282629" name="Picture 5">
            <a:extLst>
              <a:ext uri="{FF2B5EF4-FFF2-40B4-BE49-F238E27FC236}">
                <a16:creationId xmlns:a16="http://schemas.microsoft.com/office/drawing/2014/main" id="{D9EA4D74-9D92-A449-BB86-EBA88C635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8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18573025-3C4E-2548-B968-6C5DD54C8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FF280AB3-3AC9-A940-B48E-69CF5A3EB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674E11-1E8A-C344-BFBA-9E8FDC706027}" type="slidenum">
              <a:rPr lang="en-US" altLang="de-DE"/>
              <a:pPr/>
              <a:t>36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83650" name="Text Box 2">
            <a:extLst>
              <a:ext uri="{FF2B5EF4-FFF2-40B4-BE49-F238E27FC236}">
                <a16:creationId xmlns:a16="http://schemas.microsoft.com/office/drawing/2014/main" id="{C106D754-2498-8D47-A77F-112B97DE9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83651" name="Rectangle 3">
            <a:extLst>
              <a:ext uri="{FF2B5EF4-FFF2-40B4-BE49-F238E27FC236}">
                <a16:creationId xmlns:a16="http://schemas.microsoft.com/office/drawing/2014/main" id="{936C4AFE-7AFC-0D46-B0CC-00FADD3F5E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1690688" cy="685800"/>
          </a:xfrm>
        </p:spPr>
        <p:txBody>
          <a:bodyPr/>
          <a:lstStyle/>
          <a:p>
            <a:r>
              <a:rPr lang="de-DE" altLang="de-DE"/>
              <a:t>FAZ</a:t>
            </a:r>
            <a:endParaRPr lang="de-DE" altLang="de-DE" u="sng"/>
          </a:p>
        </p:txBody>
      </p:sp>
      <p:sp>
        <p:nvSpPr>
          <p:cNvPr id="283652" name="Rectangle 4">
            <a:extLst>
              <a:ext uri="{FF2B5EF4-FFF2-40B4-BE49-F238E27FC236}">
                <a16:creationId xmlns:a16="http://schemas.microsoft.com/office/drawing/2014/main" id="{5AD438E0-C449-D546-97F9-24ACB5FCD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62200"/>
            <a:ext cx="8458200" cy="2514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r>
              <a:rPr lang="de-DE" altLang="de-DE" sz="2500" b="1">
                <a:latin typeface="Arial" panose="020B0604020202020204" pitchFamily="34" charset="0"/>
              </a:rPr>
              <a:t>Kritik: </a:t>
            </a:r>
          </a:p>
          <a:p>
            <a:r>
              <a:rPr lang="de-DE" altLang="de-DE" sz="2500" b="1">
                <a:latin typeface="Arial" panose="020B0604020202020204" pitchFamily="34" charset="0"/>
              </a:rPr>
              <a:t>„Über Hochschulen, die nicht konkurrieren, werden also Reputationstabellen erstellt, die nicht informieren und das für Bildungsvorgänge, von denen zurecht stets betont wird, wie sehr ihr Gelingen auf individuellen Tatbeständen beruht“. </a:t>
            </a:r>
          </a:p>
        </p:txBody>
      </p:sp>
      <p:pic>
        <p:nvPicPr>
          <p:cNvPr id="283653" name="Picture 5">
            <a:extLst>
              <a:ext uri="{FF2B5EF4-FFF2-40B4-BE49-F238E27FC236}">
                <a16:creationId xmlns:a16="http://schemas.microsoft.com/office/drawing/2014/main" id="{70F71EFB-B7F2-1E4E-B21D-25748654D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3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2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2F998B25-F536-364E-A8C8-539200285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25EB170A-9220-E748-94A0-F2C94FC83E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DB81D8-3373-DB44-A942-3A0065DA1284}" type="slidenum">
              <a:rPr lang="en-US" altLang="de-DE"/>
              <a:pPr/>
              <a:t>37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71362" name="Text Box 2">
            <a:extLst>
              <a:ext uri="{FF2B5EF4-FFF2-40B4-BE49-F238E27FC236}">
                <a16:creationId xmlns:a16="http://schemas.microsoft.com/office/drawing/2014/main" id="{FCE3992C-00C6-4944-913D-6CF583D1A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71363" name="Text Box 3">
            <a:extLst>
              <a:ext uri="{FF2B5EF4-FFF2-40B4-BE49-F238E27FC236}">
                <a16:creationId xmlns:a16="http://schemas.microsoft.com/office/drawing/2014/main" id="{30FE4B14-6B9D-0844-9D9B-837F8AFCE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71364" name="Text Box 4">
            <a:extLst>
              <a:ext uri="{FF2B5EF4-FFF2-40B4-BE49-F238E27FC236}">
                <a16:creationId xmlns:a16="http://schemas.microsoft.com/office/drawing/2014/main" id="{1EEB2549-1504-FC43-8CFA-F2B01DFF7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28600"/>
            <a:ext cx="541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600" b="1">
                <a:latin typeface="Arial" panose="020B0604020202020204" pitchFamily="34" charset="0"/>
              </a:rPr>
              <a:t>Koalitionsvereinbarung</a:t>
            </a:r>
            <a:endParaRPr lang="de-DE" altLang="de-DE" sz="3600" b="1"/>
          </a:p>
        </p:txBody>
      </p:sp>
      <p:sp>
        <p:nvSpPr>
          <p:cNvPr id="271365" name="Rectangle 5">
            <a:extLst>
              <a:ext uri="{FF2B5EF4-FFF2-40B4-BE49-F238E27FC236}">
                <a16:creationId xmlns:a16="http://schemas.microsoft.com/office/drawing/2014/main" id="{15ABCB32-C8FC-2241-95D9-213399A85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8229600" cy="3962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/>
            <a:r>
              <a:rPr lang="de-DE" altLang="de-DE" sz="3200">
                <a:latin typeface="Arial" panose="020B0604020202020204" pitchFamily="34" charset="0"/>
              </a:rPr>
              <a:t>Wir werden in dieser Legislaturperiode </a:t>
            </a:r>
            <a:br>
              <a:rPr lang="de-DE" altLang="de-DE" sz="3200">
                <a:latin typeface="Arial" panose="020B0604020202020204" pitchFamily="34" charset="0"/>
              </a:rPr>
            </a:br>
            <a:r>
              <a:rPr lang="de-DE" altLang="de-DE" sz="3200">
                <a:latin typeface="Arial" panose="020B0604020202020204" pitchFamily="34" charset="0"/>
              </a:rPr>
              <a:t>die Initiative dazu ergreifen, dass alle </a:t>
            </a:r>
            <a:br>
              <a:rPr lang="de-DE" altLang="de-DE" sz="3200">
                <a:latin typeface="Arial" panose="020B0604020202020204" pitchFamily="34" charset="0"/>
              </a:rPr>
            </a:br>
            <a:r>
              <a:rPr lang="de-DE" altLang="de-DE" sz="3200">
                <a:latin typeface="Arial" panose="020B0604020202020204" pitchFamily="34" charset="0"/>
              </a:rPr>
              <a:t>deutschen Hochschulen in ihren</a:t>
            </a:r>
            <a:br>
              <a:rPr lang="de-DE" altLang="de-DE" sz="3200">
                <a:latin typeface="Arial" panose="020B0604020202020204" pitchFamily="34" charset="0"/>
              </a:rPr>
            </a:br>
            <a:r>
              <a:rPr lang="de-DE" altLang="de-DE" sz="3200">
                <a:latin typeface="Arial" panose="020B0604020202020204" pitchFamily="34" charset="0"/>
              </a:rPr>
              <a:t>spezifischen Stärken evaluiert werden </a:t>
            </a:r>
          </a:p>
          <a:p>
            <a:pPr algn="ctr"/>
            <a:r>
              <a:rPr lang="de-DE" altLang="de-DE" sz="3200">
                <a:latin typeface="Arial" panose="020B0604020202020204" pitchFamily="34" charset="0"/>
              </a:rPr>
              <a:t>und ein Leistungsvergleich (Ranking) </a:t>
            </a:r>
          </a:p>
          <a:p>
            <a:pPr algn="ctr"/>
            <a:r>
              <a:rPr lang="de-DE" altLang="de-DE" sz="3200">
                <a:latin typeface="Arial" panose="020B0604020202020204" pitchFamily="34" charset="0"/>
              </a:rPr>
              <a:t>der deutschen Hochschulen </a:t>
            </a:r>
          </a:p>
          <a:p>
            <a:pPr algn="ctr"/>
            <a:r>
              <a:rPr lang="de-DE" altLang="de-DE" sz="3200">
                <a:latin typeface="Arial" panose="020B0604020202020204" pitchFamily="34" charset="0"/>
              </a:rPr>
              <a:t>in Lehre und Forschung erstellt wird. </a:t>
            </a:r>
          </a:p>
        </p:txBody>
      </p:sp>
      <p:sp>
        <p:nvSpPr>
          <p:cNvPr id="271366" name="Rectangle 6">
            <a:extLst>
              <a:ext uri="{FF2B5EF4-FFF2-40B4-BE49-F238E27FC236}">
                <a16:creationId xmlns:a16="http://schemas.microsoft.com/office/drawing/2014/main" id="{1D03CAF6-1A93-7C4E-8B51-8054145F9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410200"/>
            <a:ext cx="81534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Koalitionsvertrag zwischen SPD und </a:t>
            </a:r>
            <a:br>
              <a:rPr lang="de-DE" altLang="de-DE">
                <a:latin typeface="Arial" panose="020B0604020202020204" pitchFamily="34" charset="0"/>
              </a:rPr>
            </a:br>
            <a:r>
              <a:rPr lang="de-DE" altLang="de-DE">
                <a:latin typeface="Arial" panose="020B0604020202020204" pitchFamily="34" charset="0"/>
              </a:rPr>
              <a:t>Bündnis 90/Die Grünen vom 16. Oktober 2002</a:t>
            </a: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2">
            <a:extLst>
              <a:ext uri="{FF2B5EF4-FFF2-40B4-BE49-F238E27FC236}">
                <a16:creationId xmlns:a16="http://schemas.microsoft.com/office/drawing/2014/main" id="{AA58CD3A-D393-A547-BE44-7C719549A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69AE7B27-025B-C440-A807-DB87854AE1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1FDB39-F525-6D44-ACC0-60E915CB701D}" type="slidenum">
              <a:rPr lang="en-US" altLang="de-DE"/>
              <a:pPr/>
              <a:t>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54626" name="Text Box 2050">
            <a:extLst>
              <a:ext uri="{FF2B5EF4-FFF2-40B4-BE49-F238E27FC236}">
                <a16:creationId xmlns:a16="http://schemas.microsoft.com/office/drawing/2014/main" id="{CEBD12FC-A998-1C4F-BB0A-8F7AD0D30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54627" name="Rectangle 2051">
            <a:extLst>
              <a:ext uri="{FF2B5EF4-FFF2-40B4-BE49-F238E27FC236}">
                <a16:creationId xmlns:a16="http://schemas.microsoft.com/office/drawing/2014/main" id="{BE7D8E1A-1AF2-ED46-B71B-47DFBBD5CBD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33400" y="49530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Keine Einzelplätze, 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sondern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„Michelinsterne“</a:t>
            </a:r>
          </a:p>
        </p:txBody>
      </p:sp>
      <p:sp>
        <p:nvSpPr>
          <p:cNvPr id="154628" name="Rectangle 2052">
            <a:extLst>
              <a:ext uri="{FF2B5EF4-FFF2-40B4-BE49-F238E27FC236}">
                <a16:creationId xmlns:a16="http://schemas.microsoft.com/office/drawing/2014/main" id="{F4A99DD8-BDA9-304F-8FF2-E30522C7A12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029200" y="49530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3300"/>
            </a:extrusionClr>
            <a:contourClr>
              <a:srgbClr val="00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Ranggruppen 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Spitze</a:t>
            </a:r>
            <a:r>
              <a:rPr lang="de-DE" altLang="de-DE" sz="2800" b="1">
                <a:solidFill>
                  <a:schemeClr val="bg1"/>
                </a:solidFill>
                <a:latin typeface="Arial" panose="020B0604020202020204" pitchFamily="34" charset="0"/>
              </a:rPr>
              <a:t>      </a:t>
            </a:r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Mittel</a:t>
            </a:r>
            <a:r>
              <a:rPr lang="de-DE" altLang="de-DE" sz="2800" b="1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Schluss</a:t>
            </a:r>
            <a:endParaRPr lang="de-DE" altLang="de-DE" sz="2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4629" name="Rectangle 2053">
            <a:extLst>
              <a:ext uri="{FF2B5EF4-FFF2-40B4-BE49-F238E27FC236}">
                <a16:creationId xmlns:a16="http://schemas.microsoft.com/office/drawing/2014/main" id="{8787F4F7-91EB-4F4D-B5AC-22178E88FC2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57200" y="32004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Forschung  &amp; Lehre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falsch</a:t>
            </a:r>
          </a:p>
        </p:txBody>
      </p:sp>
      <p:sp>
        <p:nvSpPr>
          <p:cNvPr id="154630" name="Rectangle 2054">
            <a:extLst>
              <a:ext uri="{FF2B5EF4-FFF2-40B4-BE49-F238E27FC236}">
                <a16:creationId xmlns:a16="http://schemas.microsoft.com/office/drawing/2014/main" id="{BBEFAE2C-B132-BA41-9A8F-5F367013714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57200" y="15240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Uni-Gesamtrankings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fragwürdig</a:t>
            </a:r>
            <a:endParaRPr lang="de-DE" altLang="de-DE">
              <a:solidFill>
                <a:schemeClr val="tx2"/>
              </a:solidFill>
            </a:endParaRPr>
          </a:p>
        </p:txBody>
      </p:sp>
      <p:sp>
        <p:nvSpPr>
          <p:cNvPr id="154631" name="Rectangle 2055">
            <a:extLst>
              <a:ext uri="{FF2B5EF4-FFF2-40B4-BE49-F238E27FC236}">
                <a16:creationId xmlns:a16="http://schemas.microsoft.com/office/drawing/2014/main" id="{1228B121-C7E0-AE4A-A990-82A9BD28646E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029200" y="32004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3300"/>
            </a:extrusionClr>
            <a:contourClr>
              <a:srgbClr val="00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multidimensionales 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Ranking</a:t>
            </a:r>
          </a:p>
        </p:txBody>
      </p:sp>
      <p:sp>
        <p:nvSpPr>
          <p:cNvPr id="154632" name="Rectangle 2056">
            <a:extLst>
              <a:ext uri="{FF2B5EF4-FFF2-40B4-BE49-F238E27FC236}">
                <a16:creationId xmlns:a16="http://schemas.microsoft.com/office/drawing/2014/main" id="{CE2477A1-1B86-4241-9A5F-EB43352071B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029200" y="15240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3300"/>
            </a:extrusionClr>
            <a:contourClr>
              <a:srgbClr val="00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nur fachbezogen</a:t>
            </a:r>
          </a:p>
        </p:txBody>
      </p:sp>
      <p:sp>
        <p:nvSpPr>
          <p:cNvPr id="154633" name="Rectangle 2057">
            <a:extLst>
              <a:ext uri="{FF2B5EF4-FFF2-40B4-BE49-F238E27FC236}">
                <a16:creationId xmlns:a16="http://schemas.microsoft.com/office/drawing/2014/main" id="{018788DC-8C05-A141-BC5C-017D752DAA92}"/>
              </a:ext>
            </a:extLst>
          </p:cNvPr>
          <p:cNvSpPr>
            <a:spLocks noChangeArrowheads="1"/>
          </p:cNvSpPr>
          <p:nvPr/>
        </p:nvSpPr>
        <p:spPr bwMode="gray">
          <a:xfrm>
            <a:off x="6248400" y="5486400"/>
            <a:ext cx="279400" cy="2413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154634" name="Rectangle 2058">
            <a:extLst>
              <a:ext uri="{FF2B5EF4-FFF2-40B4-BE49-F238E27FC236}">
                <a16:creationId xmlns:a16="http://schemas.microsoft.com/office/drawing/2014/main" id="{F09201B7-C81F-9243-B335-AD9E98090234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72400" y="5410200"/>
            <a:ext cx="279400" cy="2413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154635" name="Rectangle 2059">
            <a:extLst>
              <a:ext uri="{FF2B5EF4-FFF2-40B4-BE49-F238E27FC236}">
                <a16:creationId xmlns:a16="http://schemas.microsoft.com/office/drawing/2014/main" id="{1A1AFD8C-50BF-4C41-AB19-F6C327CEB202}"/>
              </a:ext>
            </a:extLst>
          </p:cNvPr>
          <p:cNvSpPr>
            <a:spLocks noChangeArrowheads="1"/>
          </p:cNvSpPr>
          <p:nvPr/>
        </p:nvSpPr>
        <p:spPr bwMode="gray">
          <a:xfrm>
            <a:off x="6629400" y="5867400"/>
            <a:ext cx="279400" cy="2413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154636" name="Rectangle 2060">
            <a:extLst>
              <a:ext uri="{FF2B5EF4-FFF2-40B4-BE49-F238E27FC236}">
                <a16:creationId xmlns:a16="http://schemas.microsoft.com/office/drawing/2014/main" id="{43025159-C543-874C-8FE9-D0AE70F36A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334000" cy="990600"/>
          </a:xfrm>
        </p:spPr>
        <p:txBody>
          <a:bodyPr/>
          <a:lstStyle/>
          <a:p>
            <a:r>
              <a:rPr lang="de-DE" altLang="de-DE" sz="2800" b="1"/>
              <a:t>Gerhard Casper - Stanford:</a:t>
            </a:r>
            <a:endParaRPr lang="de-DE" altLang="de-DE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5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5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5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animBg="1" autoUpdateAnimBg="0"/>
      <p:bldP spid="154628" grpId="0" animBg="1" autoUpdateAnimBg="0"/>
      <p:bldP spid="154629" grpId="0" animBg="1" autoUpdateAnimBg="0"/>
      <p:bldP spid="154630" grpId="0" animBg="1" autoUpdateAnimBg="0"/>
      <p:bldP spid="154631" grpId="0" animBg="1" autoUpdateAnimBg="0"/>
      <p:bldP spid="15463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094616FE-5951-B746-99C4-BF7789B06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9910E742-11D1-0746-A107-D1B44E814C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0E3E39-3D69-1548-8CFE-96490FCD40C7}" type="slidenum">
              <a:rPr lang="en-US" altLang="de-DE"/>
              <a:pPr/>
              <a:t>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36546" name="Text Box 2">
            <a:extLst>
              <a:ext uri="{FF2B5EF4-FFF2-40B4-BE49-F238E27FC236}">
                <a16:creationId xmlns:a16="http://schemas.microsoft.com/office/drawing/2014/main" id="{C142D823-081C-9347-80D1-DF997ED21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EC15E8C8-0AF6-5D41-92C2-DBC94DC098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40000" y="228600"/>
            <a:ext cx="5089525" cy="685800"/>
          </a:xfrm>
        </p:spPr>
        <p:txBody>
          <a:bodyPr/>
          <a:lstStyle/>
          <a:p>
            <a:r>
              <a:rPr lang="de-DE" altLang="de-DE" b="1">
                <a:solidFill>
                  <a:schemeClr val="tx1"/>
                </a:solidFill>
              </a:rPr>
              <a:t>Fakten - bisher</a:t>
            </a:r>
            <a:endParaRPr lang="de-DE" altLang="de-DE"/>
          </a:p>
        </p:txBody>
      </p:sp>
      <p:sp>
        <p:nvSpPr>
          <p:cNvPr id="236548" name="Rectangle 4">
            <a:extLst>
              <a:ext uri="{FF2B5EF4-FFF2-40B4-BE49-F238E27FC236}">
                <a16:creationId xmlns:a16="http://schemas.microsoft.com/office/drawing/2014/main" id="{DBE7D1E2-0F4A-7C45-A6D5-4B6D35FED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" y="1593850"/>
            <a:ext cx="78486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100 Universitäten, 141 FHs  </a:t>
            </a:r>
          </a:p>
        </p:txBody>
      </p:sp>
      <p:sp>
        <p:nvSpPr>
          <p:cNvPr id="236549" name="Rectangle 5">
            <a:extLst>
              <a:ext uri="{FF2B5EF4-FFF2-40B4-BE49-F238E27FC236}">
                <a16:creationId xmlns:a16="http://schemas.microsoft.com/office/drawing/2014/main" id="{2770EB62-112D-AD4A-AC77-4C636ABFB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75" y="3159125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2.051 FB, 2.286 Studiengänge </a:t>
            </a:r>
          </a:p>
        </p:txBody>
      </p:sp>
      <p:sp>
        <p:nvSpPr>
          <p:cNvPr id="236550" name="Rectangle 6">
            <a:extLst>
              <a:ext uri="{FF2B5EF4-FFF2-40B4-BE49-F238E27FC236}">
                <a16:creationId xmlns:a16="http://schemas.microsoft.com/office/drawing/2014/main" id="{30FE090A-869F-A64A-A99D-D18ADC19C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75" y="4800600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über 100.000 Studis, 10.800 Profs </a:t>
            </a:r>
          </a:p>
        </p:txBody>
      </p:sp>
      <p:pic>
        <p:nvPicPr>
          <p:cNvPr id="236551" name="Picture 7">
            <a:extLst>
              <a:ext uri="{FF2B5EF4-FFF2-40B4-BE49-F238E27FC236}">
                <a16:creationId xmlns:a16="http://schemas.microsoft.com/office/drawing/2014/main" id="{A21A6E39-112E-5C41-BC61-A23FDB9DC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6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36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8" grpId="0" animBg="1" autoUpdateAnimBg="0"/>
      <p:bldP spid="236549" grpId="0" animBg="1" autoUpdateAnimBg="0"/>
      <p:bldP spid="23655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umsplatzhalter 2">
            <a:extLst>
              <a:ext uri="{FF2B5EF4-FFF2-40B4-BE49-F238E27FC236}">
                <a16:creationId xmlns:a16="http://schemas.microsoft.com/office/drawing/2014/main" id="{5ABF8E5E-E406-2D40-B25F-251588CD7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FE12F2FD-1547-5F42-BFDE-1212C4FCC4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AF4A4-A4E6-2F4F-8082-A0C103A7BAF7}" type="slidenum">
              <a:rPr lang="en-US" altLang="de-DE"/>
              <a:pPr/>
              <a:t>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37570" name="Text Box 2050">
            <a:extLst>
              <a:ext uri="{FF2B5EF4-FFF2-40B4-BE49-F238E27FC236}">
                <a16:creationId xmlns:a16="http://schemas.microsoft.com/office/drawing/2014/main" id="{86847C81-C706-4F40-81B1-B47A3BE18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37571" name="AutoShape 2051">
            <a:extLst>
              <a:ext uri="{FF2B5EF4-FFF2-40B4-BE49-F238E27FC236}">
                <a16:creationId xmlns:a16="http://schemas.microsoft.com/office/drawing/2014/main" id="{0089C003-C349-EB48-BA6B-E653F5E95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963" y="1574800"/>
            <a:ext cx="1979612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1998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Wiwi, Chemie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237572" name="AutoShape 2052">
            <a:extLst>
              <a:ext uri="{FF2B5EF4-FFF2-40B4-BE49-F238E27FC236}">
                <a16:creationId xmlns:a16="http://schemas.microsoft.com/office/drawing/2014/main" id="{1A82A8F1-98CE-1143-9D3E-DD08FBFE8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5775" y="2806700"/>
            <a:ext cx="1979613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1999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Jura, Nat.-wiss.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237573" name="AutoShape 2053">
            <a:extLst>
              <a:ext uri="{FF2B5EF4-FFF2-40B4-BE49-F238E27FC236}">
                <a16:creationId xmlns:a16="http://schemas.microsoft.com/office/drawing/2014/main" id="{08FD1609-425C-E84A-A00E-1E787C8D8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2575" y="4076700"/>
            <a:ext cx="1979613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2000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Ing.-wiss.</a:t>
            </a:r>
          </a:p>
        </p:txBody>
      </p:sp>
      <p:sp>
        <p:nvSpPr>
          <p:cNvPr id="237574" name="AutoShape 2054">
            <a:extLst>
              <a:ext uri="{FF2B5EF4-FFF2-40B4-BE49-F238E27FC236}">
                <a16:creationId xmlns:a16="http://schemas.microsoft.com/office/drawing/2014/main" id="{A2A71FB9-8B01-1746-AFB3-FD5F9F3D9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388" y="5346700"/>
            <a:ext cx="1979612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2001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Geisteswiss</a:t>
            </a:r>
            <a:r>
              <a:rPr lang="de-DE" altLang="de-DE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37575" name="AutoShape 2055">
            <a:extLst>
              <a:ext uri="{FF2B5EF4-FFF2-40B4-BE49-F238E27FC236}">
                <a16:creationId xmlns:a16="http://schemas.microsoft.com/office/drawing/2014/main" id="{F1F096E4-CFCF-B84D-9DFA-D0946FDD0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8788" y="1536700"/>
            <a:ext cx="1979612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2002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Wiwi, Jura</a:t>
            </a:r>
          </a:p>
        </p:txBody>
      </p:sp>
      <p:sp>
        <p:nvSpPr>
          <p:cNvPr id="237576" name="AutoShape 2056">
            <a:extLst>
              <a:ext uri="{FF2B5EF4-FFF2-40B4-BE49-F238E27FC236}">
                <a16:creationId xmlns:a16="http://schemas.microsoft.com/office/drawing/2014/main" id="{A64F6EB5-67BA-CA4B-B0A7-EC60AD3ED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768600"/>
            <a:ext cx="1979613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2003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 Nat.-wiss., Med.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237577" name="AutoShape 2057">
            <a:extLst>
              <a:ext uri="{FF2B5EF4-FFF2-40B4-BE49-F238E27FC236}">
                <a16:creationId xmlns:a16="http://schemas.microsoft.com/office/drawing/2014/main" id="{5BA19464-597F-024F-B784-9E5CC275F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038600"/>
            <a:ext cx="1979613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2004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Ing.-wiss.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Geisteswiss</a:t>
            </a:r>
            <a:r>
              <a:rPr lang="de-DE" altLang="de-DE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37578" name="Text Box 2058">
            <a:extLst>
              <a:ext uri="{FF2B5EF4-FFF2-40B4-BE49-F238E27FC236}">
                <a16:creationId xmlns:a16="http://schemas.microsoft.com/office/drawing/2014/main" id="{7E33821C-F05C-604B-8AB9-F155960F7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5603875"/>
            <a:ext cx="1354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1. Runde</a:t>
            </a:r>
            <a:endParaRPr lang="de-DE" altLang="de-DE"/>
          </a:p>
        </p:txBody>
      </p:sp>
      <p:sp>
        <p:nvSpPr>
          <p:cNvPr id="237579" name="Text Box 2059">
            <a:extLst>
              <a:ext uri="{FF2B5EF4-FFF2-40B4-BE49-F238E27FC236}">
                <a16:creationId xmlns:a16="http://schemas.microsoft.com/office/drawing/2014/main" id="{021CC63D-D639-4D40-A653-B0A3E7526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828800"/>
            <a:ext cx="1354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2. Runde</a:t>
            </a:r>
            <a:endParaRPr lang="de-DE" altLang="de-DE"/>
          </a:p>
        </p:txBody>
      </p:sp>
      <p:sp>
        <p:nvSpPr>
          <p:cNvPr id="237580" name="Text Box 2060">
            <a:extLst>
              <a:ext uri="{FF2B5EF4-FFF2-40B4-BE49-F238E27FC236}">
                <a16:creationId xmlns:a16="http://schemas.microsoft.com/office/drawing/2014/main" id="{D1F68C45-87BE-1F4A-AE28-BCA4B5F2D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28600"/>
            <a:ext cx="411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600" b="1">
                <a:solidFill>
                  <a:schemeClr val="tx2"/>
                </a:solidFill>
                <a:latin typeface="Arial" panose="020B0604020202020204" pitchFamily="34" charset="0"/>
              </a:rPr>
              <a:t>Fächer</a:t>
            </a:r>
          </a:p>
        </p:txBody>
      </p:sp>
      <p:sp>
        <p:nvSpPr>
          <p:cNvPr id="237581" name="Rectangle 2061">
            <a:extLst>
              <a:ext uri="{FF2B5EF4-FFF2-40B4-BE49-F238E27FC236}">
                <a16:creationId xmlns:a16="http://schemas.microsoft.com/office/drawing/2014/main" id="{19C5D7BF-0611-3A4A-8B05-9C856DF2A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438400"/>
            <a:ext cx="7558088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25 Studienbereiche</a:t>
            </a:r>
          </a:p>
        </p:txBody>
      </p:sp>
      <p:sp>
        <p:nvSpPr>
          <p:cNvPr id="237582" name="Rectangle 2062">
            <a:extLst>
              <a:ext uri="{FF2B5EF4-FFF2-40B4-BE49-F238E27FC236}">
                <a16:creationId xmlns:a16="http://schemas.microsoft.com/office/drawing/2014/main" id="{E1E0EBC1-316E-164D-9983-BD2DDDA5C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800600"/>
            <a:ext cx="7558088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75 % Studierende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3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3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3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37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37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37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7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7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37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37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1" grpId="0" animBg="1" autoUpdateAnimBg="0"/>
      <p:bldP spid="237572" grpId="0" animBg="1" autoUpdateAnimBg="0"/>
      <p:bldP spid="237573" grpId="0" animBg="1" autoUpdateAnimBg="0"/>
      <p:bldP spid="237574" grpId="0" animBg="1" autoUpdateAnimBg="0"/>
      <p:bldP spid="237575" grpId="0" animBg="1" autoUpdateAnimBg="0"/>
      <p:bldP spid="237576" grpId="0" animBg="1" autoUpdateAnimBg="0"/>
      <p:bldP spid="237577" grpId="0" animBg="1" autoUpdateAnimBg="0"/>
      <p:bldP spid="237578" grpId="0" autoUpdateAnimBg="0"/>
      <p:bldP spid="237579" grpId="0" autoUpdateAnimBg="0"/>
      <p:bldP spid="237581" grpId="0" animBg="1" autoUpdateAnimBg="0"/>
      <p:bldP spid="23758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1">
            <a:extLst>
              <a:ext uri="{FF2B5EF4-FFF2-40B4-BE49-F238E27FC236}">
                <a16:creationId xmlns:a16="http://schemas.microsoft.com/office/drawing/2014/main" id="{D791EBD2-FDFB-A443-981B-95448C55B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40D915A0-0210-FE41-B3E1-7446FCC467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3B4F56-E8C2-6046-84B3-9414FD9C97E5}" type="slidenum">
              <a:rPr lang="en-US" altLang="de-DE"/>
              <a:pPr/>
              <a:t>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96610" name="Rectangle 3074">
            <a:extLst>
              <a:ext uri="{FF2B5EF4-FFF2-40B4-BE49-F238E27FC236}">
                <a16:creationId xmlns:a16="http://schemas.microsoft.com/office/drawing/2014/main" id="{EC4798DB-E952-3A4D-9F1B-C36691EE6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1" name="Rectangle 3075">
            <a:extLst>
              <a:ext uri="{FF2B5EF4-FFF2-40B4-BE49-F238E27FC236}">
                <a16:creationId xmlns:a16="http://schemas.microsoft.com/office/drawing/2014/main" id="{F32390C2-43A1-2144-B774-535C66ACC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2" name="Rectangle 3076">
            <a:extLst>
              <a:ext uri="{FF2B5EF4-FFF2-40B4-BE49-F238E27FC236}">
                <a16:creationId xmlns:a16="http://schemas.microsoft.com/office/drawing/2014/main" id="{EEB3B630-5E1D-BF46-8C47-D740560CC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3" name="Rectangle 3077">
            <a:extLst>
              <a:ext uri="{FF2B5EF4-FFF2-40B4-BE49-F238E27FC236}">
                <a16:creationId xmlns:a16="http://schemas.microsoft.com/office/drawing/2014/main" id="{1C96C30D-5157-E347-896F-481BDC09C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4" name="Rectangle 3078">
            <a:extLst>
              <a:ext uri="{FF2B5EF4-FFF2-40B4-BE49-F238E27FC236}">
                <a16:creationId xmlns:a16="http://schemas.microsoft.com/office/drawing/2014/main" id="{537023B7-2084-3F40-BD73-EB24BCF2D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5" name="Rectangle 3079">
            <a:extLst>
              <a:ext uri="{FF2B5EF4-FFF2-40B4-BE49-F238E27FC236}">
                <a16:creationId xmlns:a16="http://schemas.microsoft.com/office/drawing/2014/main" id="{1EE82E31-5AE4-2F44-BE77-E70F32EC8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6" name="Rectangle 3080">
            <a:extLst>
              <a:ext uri="{FF2B5EF4-FFF2-40B4-BE49-F238E27FC236}">
                <a16:creationId xmlns:a16="http://schemas.microsoft.com/office/drawing/2014/main" id="{96C253F5-E72E-B44C-B4D8-24C48C501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8" name="Rectangle 3082">
            <a:extLst>
              <a:ext uri="{FF2B5EF4-FFF2-40B4-BE49-F238E27FC236}">
                <a16:creationId xmlns:a16="http://schemas.microsoft.com/office/drawing/2014/main" id="{E28A3C13-D06F-0646-A068-DB01FEA7E8B7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1828800"/>
            <a:ext cx="6096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Einbindung von Sachverstand</a:t>
            </a:r>
            <a:endParaRPr lang="de-DE" altLang="de-DE"/>
          </a:p>
        </p:txBody>
      </p:sp>
      <p:sp>
        <p:nvSpPr>
          <p:cNvPr id="196619" name="Rectangle 3083">
            <a:extLst>
              <a:ext uri="{FF2B5EF4-FFF2-40B4-BE49-F238E27FC236}">
                <a16:creationId xmlns:a16="http://schemas.microsoft.com/office/drawing/2014/main" id="{365EF7DA-F365-C14D-9D7F-9613C95BF9E9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3429000"/>
            <a:ext cx="6096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Bereiche des Vergleichs</a:t>
            </a:r>
          </a:p>
        </p:txBody>
      </p:sp>
      <p:sp>
        <p:nvSpPr>
          <p:cNvPr id="196620" name="Rectangle 3084">
            <a:extLst>
              <a:ext uri="{FF2B5EF4-FFF2-40B4-BE49-F238E27FC236}">
                <a16:creationId xmlns:a16="http://schemas.microsoft.com/office/drawing/2014/main" id="{DCC4C50D-012F-7449-AC23-AEF1EBE392E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4953000"/>
            <a:ext cx="6096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Datensammlung</a:t>
            </a:r>
          </a:p>
        </p:txBody>
      </p:sp>
      <p:sp>
        <p:nvSpPr>
          <p:cNvPr id="196621" name="Rectangle 3085">
            <a:extLst>
              <a:ext uri="{FF2B5EF4-FFF2-40B4-BE49-F238E27FC236}">
                <a16:creationId xmlns:a16="http://schemas.microsoft.com/office/drawing/2014/main" id="{4E3710B8-8645-D34C-B059-D7A430C7C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410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/>
              <a:t>Methodik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6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6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6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8" grpId="0" animBg="1" autoUpdateAnimBg="0"/>
      <p:bldP spid="196619" grpId="0" animBg="1" autoUpdateAnimBg="0"/>
      <p:bldP spid="196620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1">
            <a:extLst>
              <a:ext uri="{FF2B5EF4-FFF2-40B4-BE49-F238E27FC236}">
                <a16:creationId xmlns:a16="http://schemas.microsoft.com/office/drawing/2014/main" id="{0070D6FF-B994-2144-BE52-88146019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D2139692-100A-B54B-9BDF-BB04C57103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760CE-8E58-A640-B76E-453188739BD6}" type="slidenum">
              <a:rPr lang="en-US" altLang="de-DE"/>
              <a:pPr/>
              <a:t>8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98658" name="Rectangle 3074">
            <a:extLst>
              <a:ext uri="{FF2B5EF4-FFF2-40B4-BE49-F238E27FC236}">
                <a16:creationId xmlns:a16="http://schemas.microsoft.com/office/drawing/2014/main" id="{624F5F2D-58F0-7E48-A2B0-29D90A233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59" name="Rectangle 3075">
            <a:extLst>
              <a:ext uri="{FF2B5EF4-FFF2-40B4-BE49-F238E27FC236}">
                <a16:creationId xmlns:a16="http://schemas.microsoft.com/office/drawing/2014/main" id="{25F34655-9E5F-C04B-868B-043AD463B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0" name="Rectangle 3076">
            <a:extLst>
              <a:ext uri="{FF2B5EF4-FFF2-40B4-BE49-F238E27FC236}">
                <a16:creationId xmlns:a16="http://schemas.microsoft.com/office/drawing/2014/main" id="{57C1C004-D63A-B541-9BFE-83C8C59A5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1" name="Rectangle 3077">
            <a:extLst>
              <a:ext uri="{FF2B5EF4-FFF2-40B4-BE49-F238E27FC236}">
                <a16:creationId xmlns:a16="http://schemas.microsoft.com/office/drawing/2014/main" id="{E835951D-584B-2246-995A-0AA46A3A5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2" name="Rectangle 3078">
            <a:extLst>
              <a:ext uri="{FF2B5EF4-FFF2-40B4-BE49-F238E27FC236}">
                <a16:creationId xmlns:a16="http://schemas.microsoft.com/office/drawing/2014/main" id="{FA76C28B-468A-B346-99AE-6DDE6F491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3" name="Rectangle 3079">
            <a:extLst>
              <a:ext uri="{FF2B5EF4-FFF2-40B4-BE49-F238E27FC236}">
                <a16:creationId xmlns:a16="http://schemas.microsoft.com/office/drawing/2014/main" id="{FDC4A010-77E7-E94F-AFDE-FD4A09EA8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4" name="Rectangle 3080">
            <a:extLst>
              <a:ext uri="{FF2B5EF4-FFF2-40B4-BE49-F238E27FC236}">
                <a16:creationId xmlns:a16="http://schemas.microsoft.com/office/drawing/2014/main" id="{1DA3C8B9-3309-EE4E-8607-B0DD17E28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6" name="Rectangle 3082">
            <a:extLst>
              <a:ext uri="{FF2B5EF4-FFF2-40B4-BE49-F238E27FC236}">
                <a16:creationId xmlns:a16="http://schemas.microsoft.com/office/drawing/2014/main" id="{65D14154-10C9-1B46-B7DA-820EA0F647B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752600" y="2286000"/>
            <a:ext cx="65532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Fakultätentag / Fachbereichstag</a:t>
            </a:r>
          </a:p>
        </p:txBody>
      </p:sp>
      <p:sp>
        <p:nvSpPr>
          <p:cNvPr id="198667" name="Rectangle 3083">
            <a:extLst>
              <a:ext uri="{FF2B5EF4-FFF2-40B4-BE49-F238E27FC236}">
                <a16:creationId xmlns:a16="http://schemas.microsoft.com/office/drawing/2014/main" id="{91A5B576-2610-A445-9FB3-44C969D75221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752600" y="3733800"/>
            <a:ext cx="6629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Fachgesellschaften</a:t>
            </a:r>
          </a:p>
        </p:txBody>
      </p:sp>
      <p:sp>
        <p:nvSpPr>
          <p:cNvPr id="198668" name="Rectangle 3084">
            <a:extLst>
              <a:ext uri="{FF2B5EF4-FFF2-40B4-BE49-F238E27FC236}">
                <a16:creationId xmlns:a16="http://schemas.microsoft.com/office/drawing/2014/main" id="{BBCECAB8-DECA-4449-A462-25E8F1F1D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3400" b="1"/>
              <a:t>Methodik - Sachverstand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6" grpId="0" animBg="1" autoUpdateAnimBg="0"/>
      <p:bldP spid="198667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umsplatzhalter 1">
            <a:extLst>
              <a:ext uri="{FF2B5EF4-FFF2-40B4-BE49-F238E27FC236}">
                <a16:creationId xmlns:a16="http://schemas.microsoft.com/office/drawing/2014/main" id="{D5EABC86-93BA-3A4D-9B68-0262D3C5A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Interimsclub 25.03.2003, Bonn</a:t>
            </a:r>
            <a:endParaRPr lang="en-US" altLang="de-DE"/>
          </a:p>
        </p:txBody>
      </p:sp>
      <p:sp>
        <p:nvSpPr>
          <p:cNvPr id="20" name="Foliennummernplatzhalter 2">
            <a:extLst>
              <a:ext uri="{FF2B5EF4-FFF2-40B4-BE49-F238E27FC236}">
                <a16:creationId xmlns:a16="http://schemas.microsoft.com/office/drawing/2014/main" id="{DFFCA496-2A4B-A04D-A1B0-E99552330C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719C13-0BA2-6D48-B475-641347B45DD3}" type="slidenum">
              <a:rPr lang="en-US" altLang="de-DE"/>
              <a:pPr/>
              <a:t>9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02754" name="Rectangle 1026">
            <a:extLst>
              <a:ext uri="{FF2B5EF4-FFF2-40B4-BE49-F238E27FC236}">
                <a16:creationId xmlns:a16="http://schemas.microsoft.com/office/drawing/2014/main" id="{7B33D0D3-0D95-7E47-9538-C85B0E8AA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55" name="Rectangle 1027">
            <a:extLst>
              <a:ext uri="{FF2B5EF4-FFF2-40B4-BE49-F238E27FC236}">
                <a16:creationId xmlns:a16="http://schemas.microsoft.com/office/drawing/2014/main" id="{A0726C6D-E298-5448-9201-506A926E3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56" name="Rectangle 1028">
            <a:extLst>
              <a:ext uri="{FF2B5EF4-FFF2-40B4-BE49-F238E27FC236}">
                <a16:creationId xmlns:a16="http://schemas.microsoft.com/office/drawing/2014/main" id="{94DBBC95-5B99-6148-9EAF-A6DE85200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57" name="Rectangle 1029">
            <a:extLst>
              <a:ext uri="{FF2B5EF4-FFF2-40B4-BE49-F238E27FC236}">
                <a16:creationId xmlns:a16="http://schemas.microsoft.com/office/drawing/2014/main" id="{EA942A90-B419-9440-8BA9-B1760F5E1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58" name="Rectangle 1030">
            <a:extLst>
              <a:ext uri="{FF2B5EF4-FFF2-40B4-BE49-F238E27FC236}">
                <a16:creationId xmlns:a16="http://schemas.microsoft.com/office/drawing/2014/main" id="{C25A637B-7EDE-CD4D-AB92-5D9057D82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59" name="Rectangle 1031">
            <a:extLst>
              <a:ext uri="{FF2B5EF4-FFF2-40B4-BE49-F238E27FC236}">
                <a16:creationId xmlns:a16="http://schemas.microsoft.com/office/drawing/2014/main" id="{F1233724-57C3-D345-96F0-DA19361CE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60" name="Rectangle 1032">
            <a:extLst>
              <a:ext uri="{FF2B5EF4-FFF2-40B4-BE49-F238E27FC236}">
                <a16:creationId xmlns:a16="http://schemas.microsoft.com/office/drawing/2014/main" id="{E1B65A01-E434-624F-BB85-9AA433859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61" name="Rectangle 1033">
            <a:extLst>
              <a:ext uri="{FF2B5EF4-FFF2-40B4-BE49-F238E27FC236}">
                <a16:creationId xmlns:a16="http://schemas.microsoft.com/office/drawing/2014/main" id="{B761C97A-8398-B344-941D-9DA29731237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12954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Wirtschafts- und Sozialwissenschaftlicher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Fakultätentag</a:t>
            </a:r>
            <a:endParaRPr lang="de-DE" altLang="de-DE"/>
          </a:p>
        </p:txBody>
      </p:sp>
      <p:sp>
        <p:nvSpPr>
          <p:cNvPr id="202762" name="Rectangle 1034">
            <a:extLst>
              <a:ext uri="{FF2B5EF4-FFF2-40B4-BE49-F238E27FC236}">
                <a16:creationId xmlns:a16="http://schemas.microsoft.com/office/drawing/2014/main" id="{7DC2FDE9-FD97-F94A-9F25-ECAA85C44C4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22098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Bundes-AG der Dekaninnen und Dekane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wirtschaftswiss. FB an FHs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202763" name="Rectangle 1035">
            <a:extLst>
              <a:ext uri="{FF2B5EF4-FFF2-40B4-BE49-F238E27FC236}">
                <a16:creationId xmlns:a16="http://schemas.microsoft.com/office/drawing/2014/main" id="{74521920-12DC-104D-910F-E6B2F172BA9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31242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Deutscher Juristenfakultätentag</a:t>
            </a:r>
          </a:p>
        </p:txBody>
      </p:sp>
      <p:sp>
        <p:nvSpPr>
          <p:cNvPr id="202767" name="Rectangle 1039">
            <a:extLst>
              <a:ext uri="{FF2B5EF4-FFF2-40B4-BE49-F238E27FC236}">
                <a16:creationId xmlns:a16="http://schemas.microsoft.com/office/drawing/2014/main" id="{5A01FC02-EE1D-9D4D-96D1-9D0EE84F53F3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49530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Deutsche Gesellschaft für Soziologie</a:t>
            </a:r>
            <a:endParaRPr lang="de-DE" altLang="de-DE" sz="2000"/>
          </a:p>
        </p:txBody>
      </p:sp>
      <p:sp>
        <p:nvSpPr>
          <p:cNvPr id="202768" name="Rectangle 1040">
            <a:extLst>
              <a:ext uri="{FF2B5EF4-FFF2-40B4-BE49-F238E27FC236}">
                <a16:creationId xmlns:a16="http://schemas.microsoft.com/office/drawing/2014/main" id="{F834FB29-59B9-744D-B768-F5151EDE66D7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58674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Deutsche Gesellschaft für Politologie</a:t>
            </a:r>
          </a:p>
        </p:txBody>
      </p:sp>
      <p:sp>
        <p:nvSpPr>
          <p:cNvPr id="202770" name="Rectangle 1042">
            <a:extLst>
              <a:ext uri="{FF2B5EF4-FFF2-40B4-BE49-F238E27FC236}">
                <a16:creationId xmlns:a16="http://schemas.microsoft.com/office/drawing/2014/main" id="{2919A615-895F-B44C-8553-207D248EB20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40386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Fachbereichstag Soziale Arbeit</a:t>
            </a:r>
          </a:p>
        </p:txBody>
      </p:sp>
      <p:sp>
        <p:nvSpPr>
          <p:cNvPr id="202771" name="Rectangle 1043">
            <a:extLst>
              <a:ext uri="{FF2B5EF4-FFF2-40B4-BE49-F238E27FC236}">
                <a16:creationId xmlns:a16="http://schemas.microsoft.com/office/drawing/2014/main" id="{6CA0AAAD-9BF6-C044-9F47-82A853B2E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6324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/>
              <a:t>Methodik - Sachverstand</a:t>
            </a:r>
            <a:endParaRPr lang="de-DE" altLang="de-DE"/>
          </a:p>
        </p:txBody>
      </p:sp>
      <p:grpSp>
        <p:nvGrpSpPr>
          <p:cNvPr id="202778" name="Group 1050">
            <a:extLst>
              <a:ext uri="{FF2B5EF4-FFF2-40B4-BE49-F238E27FC236}">
                <a16:creationId xmlns:a16="http://schemas.microsoft.com/office/drawing/2014/main" id="{33CDCD3C-EE14-4749-8441-9EDC62119C74}"/>
              </a:ext>
            </a:extLst>
          </p:cNvPr>
          <p:cNvGrpSpPr>
            <a:grpSpLocks/>
          </p:cNvGrpSpPr>
          <p:nvPr/>
        </p:nvGrpSpPr>
        <p:grpSpPr bwMode="auto">
          <a:xfrm>
            <a:off x="201613" y="1314450"/>
            <a:ext cx="1460500" cy="5246688"/>
            <a:chOff x="127" y="828"/>
            <a:chExt cx="920" cy="3305"/>
          </a:xfrm>
        </p:grpSpPr>
        <p:sp>
          <p:nvSpPr>
            <p:cNvPr id="202776" name="Oval 1048">
              <a:extLst>
                <a:ext uri="{FF2B5EF4-FFF2-40B4-BE49-F238E27FC236}">
                  <a16:creationId xmlns:a16="http://schemas.microsoft.com/office/drawing/2014/main" id="{8225061F-E8F2-F64B-92A9-DC8BD5F4B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" y="828"/>
              <a:ext cx="920" cy="330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  <a:contourClr>
                <a:srgbClr val="00800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8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de-DE" altLang="de-DE" sz="3000" b="1">
                <a:latin typeface="Arial" panose="020B0604020202020204" pitchFamily="34" charset="0"/>
              </a:endParaRPr>
            </a:p>
          </p:txBody>
        </p:sp>
        <p:sp>
          <p:nvSpPr>
            <p:cNvPr id="202777" name="Text Box 1049">
              <a:extLst>
                <a:ext uri="{FF2B5EF4-FFF2-40B4-BE49-F238E27FC236}">
                  <a16:creationId xmlns:a16="http://schemas.microsoft.com/office/drawing/2014/main" id="{3EFFF1BE-622F-5948-AF4B-E8DB29A540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-856" y="2309"/>
              <a:ext cx="28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 sz="3600" b="1">
                  <a:latin typeface="Arial" panose="020B0604020202020204" pitchFamily="34" charset="0"/>
                </a:rPr>
                <a:t>z.B. Fachbeirat 2002</a:t>
              </a:r>
              <a:endParaRPr lang="de-DE" altLang="de-DE" sz="3200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02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02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02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0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02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202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61" grpId="0" animBg="1" autoUpdateAnimBg="0"/>
      <p:bldP spid="202762" grpId="0" animBg="1" autoUpdateAnimBg="0"/>
      <p:bldP spid="202763" grpId="0" animBg="1" autoUpdateAnimBg="0"/>
      <p:bldP spid="202767" grpId="0" animBg="1" autoUpdateAnimBg="0"/>
      <p:bldP spid="202768" grpId="0" animBg="1" autoUpdateAnimBg="0"/>
      <p:bldP spid="202770" grpId="0" animBg="1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777777"/>
    </a:dk1>
    <a:lt1>
      <a:srgbClr val="FFFFFF"/>
    </a:lt1>
    <a:dk2>
      <a:srgbClr val="969696"/>
    </a:dk2>
    <a:lt2>
      <a:srgbClr val="FFFFFF"/>
    </a:lt2>
    <a:accent1>
      <a:srgbClr val="F00E34"/>
    </a:accent1>
    <a:accent2>
      <a:srgbClr val="293BA5"/>
    </a:accent2>
    <a:accent3>
      <a:srgbClr val="C9C9C9"/>
    </a:accent3>
    <a:accent4>
      <a:srgbClr val="DADADA"/>
    </a:accent4>
    <a:accent5>
      <a:srgbClr val="F6AAAE"/>
    </a:accent5>
    <a:accent6>
      <a:srgbClr val="243595"/>
    </a:accent6>
    <a:hlink>
      <a:srgbClr val="F9FDFB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1001</Words>
  <Application>Microsoft Macintosh PowerPoint</Application>
  <PresentationFormat>Bildschirmpräsentation (4:3)</PresentationFormat>
  <Paragraphs>304</Paragraphs>
  <Slides>37</Slides>
  <Notes>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37</vt:i4>
      </vt:variant>
    </vt:vector>
  </HeadingPairs>
  <TitlesOfParts>
    <vt:vector size="46" baseType="lpstr">
      <vt:lpstr>Times New Roman</vt:lpstr>
      <vt:lpstr>Arial</vt:lpstr>
      <vt:lpstr>Webdings</vt:lpstr>
      <vt:lpstr>Wingdings</vt:lpstr>
      <vt:lpstr>Monotype Sorts</vt:lpstr>
      <vt:lpstr>Leere Präsentation</vt:lpstr>
      <vt:lpstr>Microsoft Excel-Tabelle</vt:lpstr>
      <vt:lpstr>Microsoft Photo Editor 3.0 Photo</vt:lpstr>
      <vt:lpstr>Bild (Enhanced Metafile)</vt:lpstr>
      <vt:lpstr>PowerPoint-Präsentation</vt:lpstr>
      <vt:lpstr>gegründet</vt:lpstr>
      <vt:lpstr>Rankings in Deutschland</vt:lpstr>
      <vt:lpstr>Gerhard Casper - Stanford:</vt:lpstr>
      <vt:lpstr>Fakten - bisher</vt:lpstr>
      <vt:lpstr>PowerPoint-Präsentation</vt:lpstr>
      <vt:lpstr>PowerPoint-Präsentation</vt:lpstr>
      <vt:lpstr>PowerPoint-Präsentation</vt:lpstr>
      <vt:lpstr>PowerPoint-Präsentation</vt:lpstr>
      <vt:lpstr>Entscheidungsbereiche</vt:lpstr>
      <vt:lpstr>PowerPoint-Präsentation</vt:lpstr>
      <vt:lpstr>PowerPoint-Präsentation</vt:lpstr>
      <vt:lpstr>PowerPoint-Präsentation</vt:lpstr>
      <vt:lpstr>Präsentation</vt:lpstr>
      <vt:lpstr>Internet</vt:lpstr>
      <vt:lpstr>PowerPoint-Präsentation</vt:lpstr>
      <vt:lpstr>Wirkung: Internet-Zugriffe</vt:lpstr>
      <vt:lpstr>Wirkung: Orientierung</vt:lpstr>
      <vt:lpstr>Wirkung: Verhalten</vt:lpstr>
      <vt:lpstr>Wirkung: Hochschulen</vt:lpstr>
      <vt:lpstr>UNESCO - CEPES</vt:lpstr>
      <vt:lpstr>Perspektive </vt:lpstr>
      <vt:lpstr>PowerPoint-Präsentation</vt:lpstr>
      <vt:lpstr>PowerPoint-Präsentation</vt:lpstr>
      <vt:lpstr>Überblick</vt:lpstr>
      <vt:lpstr>Publikationen - Psychologie</vt:lpstr>
      <vt:lpstr>Drittmittel - Psychologie</vt:lpstr>
      <vt:lpstr>Reputation zu Fakten</vt:lpstr>
      <vt:lpstr>Drittmittelgeber </vt:lpstr>
      <vt:lpstr>DFG-Anteil je Hochschule</vt:lpstr>
      <vt:lpstr>PowerPoint-Präsentation</vt:lpstr>
      <vt:lpstr>HIS</vt:lpstr>
      <vt:lpstr>HIS</vt:lpstr>
      <vt:lpstr>FAZ</vt:lpstr>
      <vt:lpstr>FAZ</vt:lpstr>
      <vt:lpstr>FAZ</vt:lpstr>
      <vt:lpstr>PowerPoint-Präsentation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167</cp:revision>
  <cp:lastPrinted>2002-05-22T10:32:01Z</cp:lastPrinted>
  <dcterms:created xsi:type="dcterms:W3CDTF">2001-03-08T15:06:45Z</dcterms:created>
  <dcterms:modified xsi:type="dcterms:W3CDTF">2022-02-09T11:15:12Z</dcterms:modified>
</cp:coreProperties>
</file>