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80" r:id="rId5"/>
    <p:sldId id="259" r:id="rId6"/>
    <p:sldId id="260" r:id="rId7"/>
    <p:sldId id="261" r:id="rId8"/>
    <p:sldId id="262" r:id="rId9"/>
    <p:sldId id="279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6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0" autoAdjust="0"/>
    <p:restoredTop sz="90951"/>
  </p:normalViewPr>
  <p:slideViewPr>
    <p:cSldViewPr>
      <p:cViewPr varScale="1">
        <p:scale>
          <a:sx n="102" d="100"/>
          <a:sy n="102" d="100"/>
        </p:scale>
        <p:origin x="16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BF67AC7-3C2C-8043-BE39-27110D978D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42E649E-5E9C-374D-B17B-7477D9F64F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D898D9D-E195-B843-903F-3784EB4F269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1176F17-EC9F-1647-BA82-72884B8430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D2E58A4-2560-3E46-B55C-1F5E5BCF55D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22D6BFD7-EE2E-4B4A-9D3D-B6BFB0A4DF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1294C6-82D9-C74D-AC5B-24CD8731BD2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A6D226-F8E1-994C-B1EA-CB238DD0EF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A846F-61E5-AD41-92C8-60618C0E23FA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715F21D1-E981-C940-B81F-74D1B871A3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89FA8EE-FB5D-474E-A8BF-0C2B6E75D2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3B52F0-3232-0349-BFD5-C28E325FF9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00C13-7527-DD43-B619-63B953805AB6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CFE1A198-AFA8-3C40-8C0B-FAE8B515E5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D23F416-3C6E-284B-B84C-F8C02E3E12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FEC901-49B3-DF48-821C-F3C1E9A00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C909D85-0381-6B46-82E8-C8D9AE6E0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462E0B-C453-FF47-A0AA-79ABAF3E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67E0A11-8491-0443-85D1-DB18E67B16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04FC69-0A82-A74F-899A-5AAD4F88A57E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70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8DE4E1-4ADE-4C4D-BE24-1957472D3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72B4E54-DDCE-294F-BE23-75676D1DB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F35E03-8B15-0D4B-9EFF-755C5434A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AA3E19-2942-144C-9D1E-A1D828FA93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960414-6E8A-F045-A59A-8153B324D04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22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AD6373A-F8C6-EB4F-B09E-ACE09A3B83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F699A08-8B74-B542-9D96-C945EF54A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D98240-E075-0D4C-A6B3-DD2302D22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D9C9D82-22C1-F84E-8FCC-322C82115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A3BCE1-95BF-484B-BD57-3FD72EA2461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5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E964D9-AD23-724D-B231-9E72B4AAA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BBAA1F-65B1-2348-A073-9721CBB17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766889-E8CF-304C-A9B0-14EB6B0A9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E85BAB-7B7C-2A4B-8D44-2FDFF03F99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4B4252-0CF0-F14A-BB93-A484EBBBB144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07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77C82F-A734-BB45-BF95-FE76E613B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4A7B64-C52E-8E47-8D96-64A572F1B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E83F4-880D-1448-8C1F-66057EA77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7651E85-475F-494D-ABE1-024F7DDC39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7FB49C-AD8F-6443-83FA-A331E0FDC43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13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4BE126-7D26-2641-9EC6-927DABF0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CD59E0-72A4-4E47-8C2C-105C3B019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200CD5-7B18-5A46-B129-15E18197A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9EA8C7-3B1F-A74D-976D-B4D855708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08657D-30D1-5042-BC5F-887052A756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9B9684-F816-E84F-96D6-53871287AF5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12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FFE68B-8844-CD4E-97A5-08FFAE960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D12EE-EEC5-FA4F-8A15-567B1775D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E0502BA-994E-3A41-B605-467F3E729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FDB3F0D-B5A2-744F-B583-59F8940043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C7CC10E-819B-3A47-BD15-10CE4A44F2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4BD8588-9C4F-5640-BB7C-B044A162A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F0B363EF-FE5C-504A-BA9A-A953C0F414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29A04D-A316-E744-A73B-7440AE9FEF3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6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BB9B98-1A95-994E-98AB-C29E98C7C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CF50E6B-E267-5D4F-B917-CCC62CC3A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EF54FEA-AD8E-0343-B222-B0DC7DC7A9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4B6594-81FC-7A4D-BB89-5723493AB27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01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0305466-03D4-7D42-8F3D-B6FBAE6A6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8F4EF8E-5C9D-C64A-A1EE-FFDB6F4B7E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03304C-D485-1149-8A56-10DE2258FBC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12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787801-A763-214C-8957-907E33A16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C2E0E6-A7C9-AC49-88AC-EED5340C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03095F0-4997-5342-B5DC-4054BB3EC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F9BD3F-EA30-6D46-A1C7-D19A7E9DF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ABEA2C-2FF9-1540-B8EE-648BA876F5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62B0D4-937F-C44F-B17F-F15CF5CF3B87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6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FCAE7A-50FB-FD40-88E7-B627151EF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7BAE129-C613-094E-A508-F073704C5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9634E9D-64B7-4943-BDF9-305AD075B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5B441E-45FC-7E4C-906E-C1399D837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F39AFC-7EB2-A247-8188-49E465D401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6CC6E7-2C36-9D49-8210-97EA7E77A11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2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3519E64E-D715-CB47-AFAD-E9C091970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B9BEE2F4-534B-7941-94C4-00694D842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58E4ADD-E76A-E54B-932E-AF19179B8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CD23FA7-0B1C-0E48-8831-CCFF83B879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1ECBA97C-62CF-B740-A5C9-C03E6638A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6091F03-F8D0-EF44-8E7E-55949896B3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4770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97AE00F0-90B8-944F-BF6F-F86F992097FA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D69A9061-2D7A-D649-89D8-DF7FF1202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96DD889C-5581-F44A-AAA8-74CFACD6F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3E20D578-2E8D-9849-99B0-8DB65A44E3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A2A26-0FB3-414D-8803-3A31E74E7683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B0D0AA30-9A6B-6143-9DC9-FA5AE881F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1752600"/>
            <a:ext cx="5278438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de-DE" altLang="de-DE" sz="4400" b="1">
                <a:solidFill>
                  <a:schemeClr val="folHlink"/>
                </a:solidFill>
                <a:latin typeface="Arial" panose="020B0604020202020204" pitchFamily="34" charset="0"/>
              </a:rPr>
              <a:t>Zusammenfassung</a:t>
            </a:r>
          </a:p>
          <a:p>
            <a:pPr algn="ctr">
              <a:lnSpc>
                <a:spcPct val="130000"/>
              </a:lnSpc>
            </a:pPr>
            <a:r>
              <a:rPr lang="de-DE" altLang="de-DE" sz="4400" b="1">
                <a:solidFill>
                  <a:schemeClr val="folHlink"/>
                </a:solidFill>
                <a:latin typeface="Arial" panose="020B0604020202020204" pitchFamily="34" charset="0"/>
              </a:rPr>
              <a:t>des Vortages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D661DF36-8C31-764A-9684-1348B7F65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5288" y="4079875"/>
            <a:ext cx="567848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3400">
                <a:solidFill>
                  <a:schemeClr val="folHlink"/>
                </a:solidFill>
                <a:latin typeface="Arial" panose="020B0604020202020204" pitchFamily="34" charset="0"/>
              </a:rPr>
              <a:t>Prof. Dr. Detlef Müller-Böling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FCE064A5-D53A-4843-B0FD-7EFF7D2C2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5637213"/>
            <a:ext cx="65341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1800">
                <a:solidFill>
                  <a:schemeClr val="folHlink"/>
                </a:solidFill>
                <a:latin typeface="Arial" panose="020B0604020202020204" pitchFamily="34" charset="0"/>
              </a:rPr>
              <a:t>Studienqualität gestalten - neue Wege der Studienfinanzierung</a:t>
            </a:r>
          </a:p>
          <a:p>
            <a:pPr algn="ctr"/>
            <a:r>
              <a:rPr lang="de-DE" altLang="de-DE" sz="1800">
                <a:solidFill>
                  <a:schemeClr val="folHlink"/>
                </a:solidFill>
                <a:latin typeface="Arial" panose="020B0604020202020204" pitchFamily="34" charset="0"/>
              </a:rPr>
              <a:t>Ein Kongress der Bayerischen Rektorenkonferenz</a:t>
            </a:r>
          </a:p>
          <a:p>
            <a:pPr algn="ctr"/>
            <a:r>
              <a:rPr lang="de-DE" altLang="de-DE" sz="1800">
                <a:solidFill>
                  <a:schemeClr val="folHlink"/>
                </a:solidFill>
                <a:latin typeface="Arial" panose="020B0604020202020204" pitchFamily="34" charset="0"/>
              </a:rPr>
              <a:t>28. März 2003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9C699621-C8F8-BB41-8AE7-F54B2843D0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2A9B2D-4072-DA48-A1A0-51A33364325C}" type="slidenum">
              <a:rPr lang="en-US" altLang="de-DE"/>
              <a:pPr/>
              <a:t>10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A7D14CB5-68C8-FF44-A669-38EBC1179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3. Systematisierung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B69B006-880B-7040-ADD4-5033B45B5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31900"/>
            <a:ext cx="8001000" cy="1155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strategische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Grundausrichtung</a:t>
            </a:r>
          </a:p>
        </p:txBody>
      </p:sp>
      <p:sp>
        <p:nvSpPr>
          <p:cNvPr id="12293" name="Oval 5">
            <a:extLst>
              <a:ext uri="{FF2B5EF4-FFF2-40B4-BE49-F238E27FC236}">
                <a16:creationId xmlns:a16="http://schemas.microsoft.com/office/drawing/2014/main" id="{A5C957C6-3216-4742-99E8-4D5F5D944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0400"/>
            <a:ext cx="1524000" cy="685800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solidFill>
                  <a:schemeClr val="folHlink"/>
                </a:solidFill>
                <a:latin typeface="Arial" panose="020B0604020202020204" pitchFamily="34" charset="0"/>
              </a:rPr>
              <a:t>TUM</a:t>
            </a:r>
          </a:p>
        </p:txBody>
      </p:sp>
      <p:sp>
        <p:nvSpPr>
          <p:cNvPr id="12295" name="Oval 7">
            <a:extLst>
              <a:ext uri="{FF2B5EF4-FFF2-40B4-BE49-F238E27FC236}">
                <a16:creationId xmlns:a16="http://schemas.microsoft.com/office/drawing/2014/main" id="{90041C4B-F364-C341-89C0-94D88CB21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200400"/>
            <a:ext cx="1524000" cy="685800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solidFill>
                  <a:schemeClr val="folHlink"/>
                </a:solidFill>
                <a:latin typeface="Arial" panose="020B0604020202020204" pitchFamily="34" charset="0"/>
              </a:rPr>
              <a:t>UWH</a:t>
            </a:r>
          </a:p>
        </p:txBody>
      </p:sp>
      <p:sp>
        <p:nvSpPr>
          <p:cNvPr id="12296" name="Oval 8">
            <a:extLst>
              <a:ext uri="{FF2B5EF4-FFF2-40B4-BE49-F238E27FC236}">
                <a16:creationId xmlns:a16="http://schemas.microsoft.com/office/drawing/2014/main" id="{1CB511D9-4C5F-1649-B6ED-FB9896583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200400"/>
            <a:ext cx="1524000" cy="685800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solidFill>
                  <a:schemeClr val="folHlink"/>
                </a:solidFill>
                <a:latin typeface="Arial" panose="020B0604020202020204" pitchFamily="34" charset="0"/>
              </a:rPr>
              <a:t>TUD</a:t>
            </a:r>
          </a:p>
        </p:txBody>
      </p:sp>
      <p:sp>
        <p:nvSpPr>
          <p:cNvPr id="12297" name="Oval 9">
            <a:extLst>
              <a:ext uri="{FF2B5EF4-FFF2-40B4-BE49-F238E27FC236}">
                <a16:creationId xmlns:a16="http://schemas.microsoft.com/office/drawing/2014/main" id="{AE8EAF11-DA1B-FF40-8237-6A772B093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200400"/>
            <a:ext cx="1828800" cy="685800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Greifswald</a:t>
            </a:r>
            <a:endParaRPr lang="de-DE" altLang="de-DE" sz="26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CDFAF398-7299-CD4E-AE89-1C312FC16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343400"/>
            <a:ext cx="1676400" cy="1524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latin typeface="Arial" panose="020B0604020202020204" pitchFamily="34" charset="0"/>
              </a:rPr>
              <a:t>Qualität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latin typeface="Arial" panose="020B0604020202020204" pitchFamily="34" charset="0"/>
              </a:rPr>
              <a:t>der Lehre</a:t>
            </a: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F661E3DF-899C-0444-8134-6251293DE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4343400"/>
            <a:ext cx="1981200" cy="1524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90000"/>
              </a:lnSpc>
            </a:pPr>
            <a:r>
              <a:rPr lang="de-DE" altLang="de-DE">
                <a:latin typeface="Arial" panose="020B0604020202020204" pitchFamily="34" charset="0"/>
              </a:rPr>
              <a:t>Freiheit:</a:t>
            </a:r>
          </a:p>
          <a:p>
            <a:pPr algn="ctr">
              <a:lnSpc>
                <a:spcPct val="90000"/>
              </a:lnSpc>
            </a:pPr>
            <a:r>
              <a:rPr lang="de-DE" altLang="de-DE">
                <a:latin typeface="Arial" panose="020B0604020202020204" pitchFamily="34" charset="0"/>
              </a:rPr>
              <a:t>umgekehrter</a:t>
            </a:r>
          </a:p>
          <a:p>
            <a:pPr algn="ctr">
              <a:lnSpc>
                <a:spcPct val="90000"/>
              </a:lnSpc>
            </a:pPr>
            <a:r>
              <a:rPr lang="de-DE" altLang="de-DE">
                <a:latin typeface="Arial" panose="020B0604020202020204" pitchFamily="34" charset="0"/>
              </a:rPr>
              <a:t>Generationen-</a:t>
            </a:r>
          </a:p>
          <a:p>
            <a:pPr algn="ctr">
              <a:lnSpc>
                <a:spcPct val="90000"/>
              </a:lnSpc>
            </a:pPr>
            <a:r>
              <a:rPr lang="de-DE" altLang="de-DE">
                <a:latin typeface="Arial" panose="020B0604020202020204" pitchFamily="34" charset="0"/>
              </a:rPr>
              <a:t>vertrag</a:t>
            </a:r>
            <a:endParaRPr lang="de-DE" altLang="de-DE" sz="2600">
              <a:latin typeface="Arial" panose="020B0604020202020204" pitchFamily="34" charset="0"/>
            </a:endParaRPr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5EC8963F-10F5-794F-8FAA-9039DCCBD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00" y="4343400"/>
            <a:ext cx="1981200" cy="1524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latin typeface="Arial" panose="020B0604020202020204" pitchFamily="34" charset="0"/>
              </a:rPr>
              <a:t>Partizipation</a:t>
            </a:r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37196560-E794-554B-830F-A87629A87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0" y="4343400"/>
            <a:ext cx="1981200" cy="1524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Studierenden-</a:t>
            </a:r>
          </a:p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bindung,</a:t>
            </a:r>
          </a:p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Alumnikultur</a:t>
            </a:r>
            <a:endParaRPr lang="de-DE" altLang="de-DE" sz="2600">
              <a:latin typeface="Arial" panose="020B0604020202020204" pitchFamily="34" charset="0"/>
            </a:endParaRPr>
          </a:p>
        </p:txBody>
      </p:sp>
      <p:sp>
        <p:nvSpPr>
          <p:cNvPr id="12303" name="AutoShape 15">
            <a:extLst>
              <a:ext uri="{FF2B5EF4-FFF2-40B4-BE49-F238E27FC236}">
                <a16:creationId xmlns:a16="http://schemas.microsoft.com/office/drawing/2014/main" id="{DF512F50-94CF-C74D-89AF-4653ADA96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438400"/>
            <a:ext cx="1524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 autoUpdateAnimBg="0"/>
      <p:bldP spid="12293" grpId="0" animBg="1" autoUpdateAnimBg="0"/>
      <p:bldP spid="12295" grpId="0" animBg="1" autoUpdateAnimBg="0"/>
      <p:bldP spid="12296" grpId="0" animBg="1" autoUpdateAnimBg="0"/>
      <p:bldP spid="12297" grpId="0" animBg="1" autoUpdateAnimBg="0"/>
      <p:bldP spid="12298" grpId="0" animBg="1" autoUpdateAnimBg="0"/>
      <p:bldP spid="12300" grpId="0" animBg="1" autoUpdateAnimBg="0"/>
      <p:bldP spid="12301" grpId="0" animBg="1" autoUpdateAnimBg="0"/>
      <p:bldP spid="1230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A77E9B25-3DB4-A648-A57A-474F82EFC1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3B101E-D341-374B-B8F5-F6C3E0FE2DC6}" type="slidenum">
              <a:rPr lang="en-US" altLang="de-DE"/>
              <a:pPr/>
              <a:t>11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594EE1F-CFB0-CE45-85D7-140C892F1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3. Systematisierung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9BBDD71-07EB-E949-B10B-996E7A390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31900"/>
            <a:ext cx="8001000" cy="1155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strategische</a:t>
            </a:r>
          </a:p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Grundausrichtung</a:t>
            </a:r>
          </a:p>
        </p:txBody>
      </p:sp>
      <p:sp>
        <p:nvSpPr>
          <p:cNvPr id="13316" name="Oval 4">
            <a:extLst>
              <a:ext uri="{FF2B5EF4-FFF2-40B4-BE49-F238E27FC236}">
                <a16:creationId xmlns:a16="http://schemas.microsoft.com/office/drawing/2014/main" id="{5FEB82EE-243F-7049-9584-FCB92FDF8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00400"/>
            <a:ext cx="2400300" cy="685800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solidFill>
                  <a:schemeClr val="folHlink"/>
                </a:solidFill>
                <a:latin typeface="Arial" panose="020B0604020202020204" pitchFamily="34" charset="0"/>
              </a:rPr>
              <a:t>Dräger</a:t>
            </a:r>
          </a:p>
        </p:txBody>
      </p:sp>
      <p:sp>
        <p:nvSpPr>
          <p:cNvPr id="13317" name="Oval 5">
            <a:extLst>
              <a:ext uri="{FF2B5EF4-FFF2-40B4-BE49-F238E27FC236}">
                <a16:creationId xmlns:a16="http://schemas.microsoft.com/office/drawing/2014/main" id="{12CB585E-27B6-184F-B334-9456244F0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200400"/>
            <a:ext cx="3048000" cy="685800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NI, B-W, Saarland</a:t>
            </a:r>
          </a:p>
          <a:p>
            <a:pPr algn="ctr"/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NRW, RP</a:t>
            </a:r>
          </a:p>
        </p:txBody>
      </p:sp>
      <p:sp>
        <p:nvSpPr>
          <p:cNvPr id="13324" name="AutoShape 12">
            <a:extLst>
              <a:ext uri="{FF2B5EF4-FFF2-40B4-BE49-F238E27FC236}">
                <a16:creationId xmlns:a16="http://schemas.microsoft.com/office/drawing/2014/main" id="{745DF1C9-E139-154F-93C2-3FD3D7F72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438400"/>
            <a:ext cx="1524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5" name="Rectangle 13">
            <a:extLst>
              <a:ext uri="{FF2B5EF4-FFF2-40B4-BE49-F238E27FC236}">
                <a16:creationId xmlns:a16="http://schemas.microsoft.com/office/drawing/2014/main" id="{A8DA2537-3B5B-6540-9A34-25D481724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343400"/>
            <a:ext cx="1981200" cy="1524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latin typeface="Arial" panose="020B0604020202020204" pitchFamily="34" charset="0"/>
              </a:rPr>
              <a:t>individuell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latin typeface="Arial" panose="020B0604020202020204" pitchFamily="34" charset="0"/>
              </a:rPr>
              <a:t>+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latin typeface="Arial" panose="020B0604020202020204" pitchFamily="34" charset="0"/>
              </a:rPr>
              <a:t>institutionell</a:t>
            </a:r>
          </a:p>
        </p:txBody>
      </p:sp>
      <p:sp>
        <p:nvSpPr>
          <p:cNvPr id="13326" name="Rectangle 14">
            <a:extLst>
              <a:ext uri="{FF2B5EF4-FFF2-40B4-BE49-F238E27FC236}">
                <a16:creationId xmlns:a16="http://schemas.microsoft.com/office/drawing/2014/main" id="{319E3962-BFDA-1149-A0C2-3BEFB2D88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343400"/>
            <a:ext cx="1981200" cy="1524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latin typeface="Arial" panose="020B0604020202020204" pitchFamily="34" charset="0"/>
              </a:rPr>
              <a:t>Studiendauer</a:t>
            </a:r>
          </a:p>
        </p:txBody>
      </p:sp>
      <p:sp>
        <p:nvSpPr>
          <p:cNvPr id="13327" name="Oval 15">
            <a:extLst>
              <a:ext uri="{FF2B5EF4-FFF2-40B4-BE49-F238E27FC236}">
                <a16:creationId xmlns:a16="http://schemas.microsoft.com/office/drawing/2014/main" id="{7AC0597B-3B19-4146-8948-54502B511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00400"/>
            <a:ext cx="2400300" cy="685800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solidFill>
                  <a:schemeClr val="folHlink"/>
                </a:solidFill>
                <a:latin typeface="Arial" panose="020B0604020202020204" pitchFamily="34" charset="0"/>
              </a:rPr>
              <a:t>Australien</a:t>
            </a:r>
          </a:p>
        </p:txBody>
      </p:sp>
      <p:sp>
        <p:nvSpPr>
          <p:cNvPr id="13328" name="Rectangle 16">
            <a:extLst>
              <a:ext uri="{FF2B5EF4-FFF2-40B4-BE49-F238E27FC236}">
                <a16:creationId xmlns:a16="http://schemas.microsoft.com/office/drawing/2014/main" id="{3D460E9B-6E56-104B-A7F6-EA7719D1E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343400"/>
            <a:ext cx="1981200" cy="1524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latin typeface="Arial" panose="020B0604020202020204" pitchFamily="34" charset="0"/>
              </a:rPr>
              <a:t>Expansion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 autoUpdateAnimBg="0"/>
      <p:bldP spid="13317" grpId="0" animBg="1" autoUpdateAnimBg="0"/>
      <p:bldP spid="13325" grpId="0" animBg="1" autoUpdateAnimBg="0"/>
      <p:bldP spid="13326" grpId="0" animBg="1" autoUpdateAnimBg="0"/>
      <p:bldP spid="13327" grpId="0" animBg="1" autoUpdateAnimBg="0"/>
      <p:bldP spid="1332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682B8EDC-1CDF-D940-B0AC-E1059C5C7E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F59B5B-B9B2-C546-AB07-2FDF47B0DE2F}" type="slidenum">
              <a:rPr lang="en-US" altLang="de-DE"/>
              <a:pPr/>
              <a:t>12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7150D8F0-8C04-0449-B3DB-BD10C699C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4. Systematisierung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E096571-0660-9B49-95F4-9D26D997A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95400"/>
            <a:ext cx="73152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Anwendung der Checkliste auf die Modelle, </a:t>
            </a:r>
          </a:p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Beispiel TUM</a:t>
            </a:r>
          </a:p>
        </p:txBody>
      </p:sp>
      <p:sp>
        <p:nvSpPr>
          <p:cNvPr id="14341" name="Oval 5">
            <a:extLst>
              <a:ext uri="{FF2B5EF4-FFF2-40B4-BE49-F238E27FC236}">
                <a16:creationId xmlns:a16="http://schemas.microsoft.com/office/drawing/2014/main" id="{374C3C07-DC44-6842-BD2A-225734017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weniger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Unterfinanzierung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4E558DBF-C170-3A41-9A2A-01C0E31B8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048000"/>
            <a:ext cx="4343400" cy="12954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fließt direkt an die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Hochschule,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keine staatliche Kürzung</a:t>
            </a:r>
          </a:p>
        </p:txBody>
      </p:sp>
      <p:sp>
        <p:nvSpPr>
          <p:cNvPr id="14345" name="Oval 9">
            <a:extLst>
              <a:ext uri="{FF2B5EF4-FFF2-40B4-BE49-F238E27FC236}">
                <a16:creationId xmlns:a16="http://schemas.microsoft.com/office/drawing/2014/main" id="{4C46B39A-5392-BE4D-8748-57EC28A4D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8006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mehr und 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bessere Lehre</a:t>
            </a: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D2CCA6EC-C12D-C943-8367-0FB2E8523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724400"/>
            <a:ext cx="4343400" cy="16002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Fokus klar auf „besser“, 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zahlen für Mehrwert in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qualitätsoptimierten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Studiengängen</a:t>
            </a:r>
          </a:p>
        </p:txBody>
      </p:sp>
      <p:sp>
        <p:nvSpPr>
          <p:cNvPr id="14347" name="AutoShape 11">
            <a:extLst>
              <a:ext uri="{FF2B5EF4-FFF2-40B4-BE49-F238E27FC236}">
                <a16:creationId xmlns:a16="http://schemas.microsoft.com/office/drawing/2014/main" id="{ADCD14CF-158A-D048-A67E-E0271DF57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09800"/>
            <a:ext cx="12192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 autoUpdateAnimBg="0"/>
      <p:bldP spid="14341" grpId="0" animBg="1" autoUpdateAnimBg="0"/>
      <p:bldP spid="14343" grpId="0" animBg="1" autoUpdateAnimBg="0"/>
      <p:bldP spid="14345" grpId="0" animBg="1" autoUpdateAnimBg="0"/>
      <p:bldP spid="14346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C3AA3B4E-9023-D244-8C43-F4593288F5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4BF637-5806-0A4C-BE7E-44E9B509C67F}" type="slidenum">
              <a:rPr lang="en-US" altLang="de-DE"/>
              <a:pPr/>
              <a:t>13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B7EFFFC-C013-C640-9A8B-14817884D5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4. Systematisierung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72EBA08-945C-C94E-A25A-1ECA4D190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95400"/>
            <a:ext cx="73152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Anwendung der Checkliste auf die Modelle, </a:t>
            </a:r>
          </a:p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Bsp. TUM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531C0150-C45B-0B47-AA0D-1AC48DB58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124200"/>
            <a:ext cx="4495800" cy="9906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keine vorrangige Zielsetzung</a:t>
            </a: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C156CF16-D9A5-384A-9F07-779C0455C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572000"/>
            <a:ext cx="4495800" cy="1905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Selbststeuerung der 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Hochschule stark im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Vordergrund (gilt auch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für Refinanzierung über 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Darlehen etc.)</a:t>
            </a:r>
          </a:p>
        </p:txBody>
      </p:sp>
      <p:sp>
        <p:nvSpPr>
          <p:cNvPr id="15368" name="AutoShape 8">
            <a:extLst>
              <a:ext uri="{FF2B5EF4-FFF2-40B4-BE49-F238E27FC236}">
                <a16:creationId xmlns:a16="http://schemas.microsoft.com/office/drawing/2014/main" id="{06D7067A-E694-1B47-BCAB-410F962E5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09800"/>
            <a:ext cx="12192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69" name="Oval 9">
            <a:extLst>
              <a:ext uri="{FF2B5EF4-FFF2-40B4-BE49-F238E27FC236}">
                <a16:creationId xmlns:a16="http://schemas.microsoft.com/office/drawing/2014/main" id="{EB95B200-F15A-2449-933C-6F98C5FA4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Expansion</a:t>
            </a:r>
          </a:p>
        </p:txBody>
      </p:sp>
      <p:sp>
        <p:nvSpPr>
          <p:cNvPr id="15370" name="Oval 10">
            <a:extLst>
              <a:ext uri="{FF2B5EF4-FFF2-40B4-BE49-F238E27FC236}">
                <a16:creationId xmlns:a16="http://schemas.microsoft.com/office/drawing/2014/main" id="{080E8FF4-182D-B04F-8D89-72BBCA826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8006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Autonomie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 autoUpdateAnimBg="0"/>
      <p:bldP spid="15367" grpId="0" animBg="1" autoUpdateAnimBg="0"/>
      <p:bldP spid="15369" grpId="0" animBg="1" autoUpdateAnimBg="0"/>
      <p:bldP spid="1537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289B8DBB-5AED-A84A-9462-7640E86526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E8518C-D458-1647-AB00-AD23328B2849}" type="slidenum">
              <a:rPr lang="en-US" altLang="de-DE"/>
              <a:pPr/>
              <a:t>14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1B416C63-D94C-CC40-B86C-0416F4FFE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4. Systematisierung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29668D8-16CF-0D4A-8587-274247184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06500"/>
            <a:ext cx="73152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Anwendung der Checkliste auf die Modelle, </a:t>
            </a:r>
          </a:p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Beispiel TUM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DC35BF95-DA06-CF4F-A620-ACF468CCA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200" y="2984500"/>
            <a:ext cx="4876800" cy="9144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Idee StipendiaTUM, aber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noch nicht präzisiert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01671152-48D0-924B-AB35-90E847009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200" y="4165600"/>
            <a:ext cx="4876800" cy="9144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keine vorrangige 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Zielsetzung</a:t>
            </a:r>
          </a:p>
        </p:txBody>
      </p:sp>
      <p:sp>
        <p:nvSpPr>
          <p:cNvPr id="16390" name="AutoShape 6">
            <a:extLst>
              <a:ext uri="{FF2B5EF4-FFF2-40B4-BE49-F238E27FC236}">
                <a16:creationId xmlns:a16="http://schemas.microsoft.com/office/drawing/2014/main" id="{3C8C29DF-4FF7-1744-85D4-07BD0A0D4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120900"/>
            <a:ext cx="12192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91" name="Oval 7">
            <a:extLst>
              <a:ext uri="{FF2B5EF4-FFF2-40B4-BE49-F238E27FC236}">
                <a16:creationId xmlns:a16="http://schemas.microsoft.com/office/drawing/2014/main" id="{1C5DA183-967C-3D43-A349-C2A9E3D03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832100"/>
            <a:ext cx="2971800" cy="9144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Verwaltungs-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effizienz</a:t>
            </a:r>
          </a:p>
        </p:txBody>
      </p:sp>
      <p:sp>
        <p:nvSpPr>
          <p:cNvPr id="16392" name="Oval 8">
            <a:extLst>
              <a:ext uri="{FF2B5EF4-FFF2-40B4-BE49-F238E27FC236}">
                <a16:creationId xmlns:a16="http://schemas.microsoft.com/office/drawing/2014/main" id="{85AA225E-658A-7D4A-B2EB-1D222704F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89400"/>
            <a:ext cx="2971800" cy="9144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Umverteilung</a:t>
            </a:r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F9C24CB4-8A21-B04E-ADA1-C719F008E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200" y="5346700"/>
            <a:ext cx="4876800" cy="14478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Mix aus Jobs/Stipendien/Darlehen,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Minderung standortbedingte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soziale Selektion durch Lebens-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unterhaltsdarlehen</a:t>
            </a:r>
          </a:p>
        </p:txBody>
      </p:sp>
      <p:sp>
        <p:nvSpPr>
          <p:cNvPr id="16394" name="Oval 10">
            <a:extLst>
              <a:ext uri="{FF2B5EF4-FFF2-40B4-BE49-F238E27FC236}">
                <a16:creationId xmlns:a16="http://schemas.microsoft.com/office/drawing/2014/main" id="{1BE5C32E-E839-CD4F-92D4-C8CF0F235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384800"/>
            <a:ext cx="2971800" cy="9144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Zugangschancen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 autoUpdateAnimBg="0"/>
      <p:bldP spid="16389" grpId="0" animBg="1" autoUpdateAnimBg="0"/>
      <p:bldP spid="16391" grpId="0" animBg="1" autoUpdateAnimBg="0"/>
      <p:bldP spid="16392" grpId="0" animBg="1" autoUpdateAnimBg="0"/>
      <p:bldP spid="16393" grpId="0" animBg="1" autoUpdateAnimBg="0"/>
      <p:bldP spid="1639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AC4C155E-1031-2642-A3BE-FC5EC0386E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9BBFA4-975E-8548-BB85-A24602C0E73C}" type="slidenum">
              <a:rPr lang="en-US" altLang="de-DE"/>
              <a:pPr/>
              <a:t>15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4DF06A9A-E00B-5740-853D-185BD206EE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4. Systematisierung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0A27618-32D4-D34D-BBBA-EA7FAF707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06500"/>
            <a:ext cx="73152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Anwendung der Checkliste auf die Modelle, </a:t>
            </a:r>
          </a:p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Beispiel TUM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125790E2-C8BE-1445-9A55-3BAF77A1C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984500"/>
            <a:ext cx="4978400" cy="14351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keine vorrangige Zielsetzung,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aber automatische Folge</a:t>
            </a:r>
          </a:p>
          <a:p>
            <a:pPr algn="ctr"/>
            <a:endParaRPr lang="de-DE" altLang="de-DE" sz="2600">
              <a:latin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id="{778A1460-A966-3247-A1E1-A30AC5BD1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120900"/>
            <a:ext cx="12192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E769D2DF-D580-CF44-A717-0EF860EFF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0"/>
            <a:ext cx="2971800" cy="9144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Schein-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studierende</a:t>
            </a:r>
          </a:p>
        </p:txBody>
      </p:sp>
      <p:sp>
        <p:nvSpPr>
          <p:cNvPr id="17416" name="Oval 8">
            <a:extLst>
              <a:ext uri="{FF2B5EF4-FFF2-40B4-BE49-F238E27FC236}">
                <a16:creationId xmlns:a16="http://schemas.microsoft.com/office/drawing/2014/main" id="{56F4684A-3476-6F43-8772-F56E09B8E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257800"/>
            <a:ext cx="2971800" cy="9144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Partnerschaft</a:t>
            </a:r>
          </a:p>
        </p:txBody>
      </p:sp>
      <p:sp>
        <p:nvSpPr>
          <p:cNvPr id="17419" name="Rectangle 11">
            <a:extLst>
              <a:ext uri="{FF2B5EF4-FFF2-40B4-BE49-F238E27FC236}">
                <a16:creationId xmlns:a16="http://schemas.microsoft.com/office/drawing/2014/main" id="{D1952EC2-09F2-BE41-AAC6-CB8B8DA83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0300" y="4965700"/>
            <a:ext cx="4978400" cy="15875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Qualitätsmanagement mit Rück-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koppelungen (Bsp. Academicus),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Berichtsinstrumente, Partizipation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an Qualitätsdefinition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8D0B91D7-186E-EA44-BBE2-84FC5B6C92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AE5EE0-9D99-6840-A3C3-BC4BC5F26FB0}" type="slidenum">
              <a:rPr lang="en-US" altLang="de-DE"/>
              <a:pPr/>
              <a:t>16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17E2E2F-DA6A-1E43-B646-FC85CEB074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4. Systematisierung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1A43542-EF62-B146-912F-22D1367EE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06500"/>
            <a:ext cx="73152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Anwendung der Checkliste auf die Modelle, </a:t>
            </a:r>
          </a:p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Beispiel TUM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E0708B45-4C7E-DD45-A73E-D97D9F4AF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136900"/>
            <a:ext cx="4978400" cy="13589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>
                <a:latin typeface="Arial" panose="020B0604020202020204" pitchFamily="34" charset="0"/>
              </a:rPr>
              <a:t>keine vorrangige Zielsetzung,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durch Qualität aber</a:t>
            </a:r>
          </a:p>
          <a:p>
            <a:pPr algn="ctr"/>
            <a:r>
              <a:rPr lang="de-DE" altLang="de-DE" sz="2600">
                <a:latin typeface="Arial" panose="020B0604020202020204" pitchFamily="34" charset="0"/>
              </a:rPr>
              <a:t>beeinflusst</a:t>
            </a:r>
          </a:p>
        </p:txBody>
      </p:sp>
      <p:sp>
        <p:nvSpPr>
          <p:cNvPr id="18437" name="AutoShape 5">
            <a:extLst>
              <a:ext uri="{FF2B5EF4-FFF2-40B4-BE49-F238E27FC236}">
                <a16:creationId xmlns:a16="http://schemas.microsoft.com/office/drawing/2014/main" id="{C04B56B9-835F-9C41-9812-259F074FE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120900"/>
            <a:ext cx="12192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38" name="Oval 6">
            <a:extLst>
              <a:ext uri="{FF2B5EF4-FFF2-40B4-BE49-F238E27FC236}">
                <a16:creationId xmlns:a16="http://schemas.microsoft.com/office/drawing/2014/main" id="{29BC3813-8840-FB4B-B1F5-095C33D7E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2971800" cy="9144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Studiendauer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9DDF0E8D-02B7-674B-AEFE-E97DCC5F53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EE39C0-8909-1D41-8462-915644D44345}" type="slidenum">
              <a:rPr lang="en-US" altLang="de-DE"/>
              <a:pPr/>
              <a:t>17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2BC26502-54EE-4445-9F9E-77A73AE7B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5. Systematisierung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AD0A2DB-276F-5D4B-8CE2-3F7EBF523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71600"/>
            <a:ext cx="601980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 algn="ctr">
              <a:lnSpc>
                <a:spcPct val="120000"/>
              </a:lnSpc>
            </a:pPr>
            <a:r>
              <a:rPr lang="de-DE" altLang="de-DE" sz="3000">
                <a:latin typeface="Arial" panose="020B0604020202020204" pitchFamily="34" charset="0"/>
              </a:rPr>
              <a:t>nachlaufende Studiengebühren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A35307EC-13B9-5B4E-A021-87712CD1E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971800"/>
            <a:ext cx="3505200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 algn="ctr">
              <a:lnSpc>
                <a:spcPct val="120000"/>
              </a:lnSpc>
            </a:pPr>
            <a:r>
              <a:rPr lang="de-DE" altLang="de-DE" sz="3000">
                <a:latin typeface="Arial" panose="020B0604020202020204" pitchFamily="34" charset="0"/>
              </a:rPr>
              <a:t>Darlehen</a:t>
            </a: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85A089FD-1CD0-FC48-B918-B88493AD8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971800"/>
            <a:ext cx="3505200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 algn="ctr">
              <a:lnSpc>
                <a:spcPct val="120000"/>
              </a:lnSpc>
            </a:pPr>
            <a:r>
              <a:rPr lang="de-DE" altLang="de-DE" sz="3000">
                <a:latin typeface="Arial" panose="020B0604020202020204" pitchFamily="34" charset="0"/>
              </a:rPr>
              <a:t>Fond</a:t>
            </a:r>
          </a:p>
        </p:txBody>
      </p:sp>
      <p:sp>
        <p:nvSpPr>
          <p:cNvPr id="19465" name="Rectangle 9">
            <a:extLst>
              <a:ext uri="{FF2B5EF4-FFF2-40B4-BE49-F238E27FC236}">
                <a16:creationId xmlns:a16="http://schemas.microsoft.com/office/drawing/2014/main" id="{5BCABD85-F96E-934A-9AD8-AEC8C4FA2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181600"/>
            <a:ext cx="3124200" cy="533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 Unicode MS" panose="020B0604020202020204" pitchFamily="34" charset="-128"/>
              </a:rPr>
              <a:t>ohne Vorfinanzierung</a:t>
            </a:r>
          </a:p>
        </p:txBody>
      </p:sp>
      <p:sp>
        <p:nvSpPr>
          <p:cNvPr id="19466" name="Rectangle 10">
            <a:extLst>
              <a:ext uri="{FF2B5EF4-FFF2-40B4-BE49-F238E27FC236}">
                <a16:creationId xmlns:a16="http://schemas.microsoft.com/office/drawing/2014/main" id="{8DF1DAB8-E04D-A14E-9C7E-70704F506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19600"/>
            <a:ext cx="3124200" cy="533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 Unicode MS" panose="020B0604020202020204" pitchFamily="34" charset="-128"/>
              </a:rPr>
              <a:t>mit Vorfinanzierung</a:t>
            </a:r>
          </a:p>
        </p:txBody>
      </p:sp>
      <p:sp>
        <p:nvSpPr>
          <p:cNvPr id="19467" name="Rectangle 11">
            <a:extLst>
              <a:ext uri="{FF2B5EF4-FFF2-40B4-BE49-F238E27FC236}">
                <a16:creationId xmlns:a16="http://schemas.microsoft.com/office/drawing/2014/main" id="{16BD9045-6B60-F348-9E5B-DE49BE1B6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343400"/>
            <a:ext cx="3124200" cy="533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 Unicode MS" panose="020B0604020202020204" pitchFamily="34" charset="-128"/>
              </a:rPr>
              <a:t>8% max. 23 T€</a:t>
            </a:r>
          </a:p>
        </p:txBody>
      </p:sp>
      <p:sp>
        <p:nvSpPr>
          <p:cNvPr id="19468" name="Rectangle 12">
            <a:extLst>
              <a:ext uri="{FF2B5EF4-FFF2-40B4-BE49-F238E27FC236}">
                <a16:creationId xmlns:a16="http://schemas.microsoft.com/office/drawing/2014/main" id="{51A3D900-6FE8-E44A-808B-FCEA23D93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81600"/>
            <a:ext cx="3124200" cy="533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 Unicode MS" panose="020B0604020202020204" pitchFamily="34" charset="-128"/>
              </a:rPr>
              <a:t>8% * xJahre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 autoUpdateAnimBg="0"/>
      <p:bldP spid="19461" grpId="0" animBg="1" autoUpdateAnimBg="0"/>
      <p:bldP spid="19463" grpId="0" animBg="1" autoUpdateAnimBg="0"/>
      <p:bldP spid="19465" grpId="0" animBg="1" autoUpdateAnimBg="0"/>
      <p:bldP spid="19466" grpId="0" animBg="1" autoUpdateAnimBg="0"/>
      <p:bldP spid="19467" grpId="0" animBg="1" autoUpdateAnimBg="0"/>
      <p:bldP spid="19468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97CF4308-900C-3249-9C3B-90FDA16063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A8EC7C-EBD4-D140-B427-1D77F1061996}" type="slidenum">
              <a:rPr lang="en-US" altLang="de-DE"/>
              <a:pPr/>
              <a:t>18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62D37CC0-0FFE-B648-B94A-B09B4CAEBA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Wo stehen wir?</a:t>
            </a:r>
          </a:p>
        </p:txBody>
      </p:sp>
      <p:sp>
        <p:nvSpPr>
          <p:cNvPr id="20485" name="Oval 5">
            <a:extLst>
              <a:ext uri="{FF2B5EF4-FFF2-40B4-BE49-F238E27FC236}">
                <a16:creationId xmlns:a16="http://schemas.microsoft.com/office/drawing/2014/main" id="{F02136A4-EDE9-BA49-AE69-FF935F9EE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371600"/>
            <a:ext cx="2971800" cy="1143000"/>
          </a:xfrm>
          <a:prstGeom prst="ellips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Was bleibt zu tun?</a:t>
            </a:r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96549485-3D1D-A049-B337-BB80E9C87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81400"/>
            <a:ext cx="3581400" cy="114300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analytische Arbeit zur</a:t>
            </a:r>
          </a:p>
          <a:p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Untersuchung abstrakter</a:t>
            </a:r>
          </a:p>
          <a:p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Argumente</a:t>
            </a:r>
          </a:p>
        </p:txBody>
      </p:sp>
      <p:sp>
        <p:nvSpPr>
          <p:cNvPr id="20489" name="Rectangle 9">
            <a:extLst>
              <a:ext uri="{FF2B5EF4-FFF2-40B4-BE49-F238E27FC236}">
                <a16:creationId xmlns:a16="http://schemas.microsoft.com/office/drawing/2014/main" id="{D6C713B0-C9D2-FB45-955A-4C1977299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581400"/>
            <a:ext cx="3581400" cy="114300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Umsetzungspläne,</a:t>
            </a:r>
          </a:p>
          <a:p>
            <a:pPr>
              <a:lnSpc>
                <a:spcPct val="120000"/>
              </a:lnSpc>
            </a:pPr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Prüfung der Machbarkeit</a:t>
            </a:r>
          </a:p>
        </p:txBody>
      </p:sp>
      <p:sp>
        <p:nvSpPr>
          <p:cNvPr id="20490" name="Text Box 10">
            <a:extLst>
              <a:ext uri="{FF2B5EF4-FFF2-40B4-BE49-F238E27FC236}">
                <a16:creationId xmlns:a16="http://schemas.microsoft.com/office/drawing/2014/main" id="{8ED282DE-EFE0-3F4A-85D9-919E33150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3305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z.B. Modellrechnungen</a:t>
            </a:r>
          </a:p>
        </p:txBody>
      </p:sp>
      <p:sp>
        <p:nvSpPr>
          <p:cNvPr id="20491" name="Text Box 11">
            <a:extLst>
              <a:ext uri="{FF2B5EF4-FFF2-40B4-BE49-F238E27FC236}">
                <a16:creationId xmlns:a16="http://schemas.microsoft.com/office/drawing/2014/main" id="{7D1B7ABA-735A-E945-848B-4B3DCB75B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029200"/>
            <a:ext cx="3741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z.B. HBV, Career Concept</a:t>
            </a:r>
          </a:p>
        </p:txBody>
      </p:sp>
      <p:sp>
        <p:nvSpPr>
          <p:cNvPr id="20493" name="AutoShape 13">
            <a:extLst>
              <a:ext uri="{FF2B5EF4-FFF2-40B4-BE49-F238E27FC236}">
                <a16:creationId xmlns:a16="http://schemas.microsoft.com/office/drawing/2014/main" id="{681104C6-61E1-DB40-96D6-7544DAC811B5}"/>
              </a:ext>
            </a:extLst>
          </p:cNvPr>
          <p:cNvSpPr>
            <a:spLocks/>
          </p:cNvSpPr>
          <p:nvPr/>
        </p:nvSpPr>
        <p:spPr bwMode="auto">
          <a:xfrm rot="5400000">
            <a:off x="4229100" y="36957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94" name="Text Box 14">
            <a:extLst>
              <a:ext uri="{FF2B5EF4-FFF2-40B4-BE49-F238E27FC236}">
                <a16:creationId xmlns:a16="http://schemas.microsoft.com/office/drawing/2014/main" id="{D6B6F12E-C9E0-2E45-B06B-CED942A9A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248400"/>
            <a:ext cx="337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ein Schwerpunkt heute!</a:t>
            </a:r>
          </a:p>
        </p:txBody>
      </p:sp>
      <p:cxnSp>
        <p:nvCxnSpPr>
          <p:cNvPr id="20496" name="AutoShape 16">
            <a:extLst>
              <a:ext uri="{FF2B5EF4-FFF2-40B4-BE49-F238E27FC236}">
                <a16:creationId xmlns:a16="http://schemas.microsoft.com/office/drawing/2014/main" id="{7DAF52B3-BC22-A74A-9096-2D09B9C0BA74}"/>
              </a:ext>
            </a:extLst>
          </p:cNvPr>
          <p:cNvCxnSpPr>
            <a:cxnSpLocks noChangeShapeType="1"/>
            <a:stCxn id="20485" idx="3"/>
            <a:endCxn id="20487" idx="0"/>
          </p:cNvCxnSpPr>
          <p:nvPr/>
        </p:nvCxnSpPr>
        <p:spPr bwMode="auto">
          <a:xfrm flipH="1">
            <a:off x="2095500" y="2386013"/>
            <a:ext cx="1311275" cy="1157287"/>
          </a:xfrm>
          <a:prstGeom prst="straightConnector1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7" name="AutoShape 17">
            <a:extLst>
              <a:ext uri="{FF2B5EF4-FFF2-40B4-BE49-F238E27FC236}">
                <a16:creationId xmlns:a16="http://schemas.microsoft.com/office/drawing/2014/main" id="{ADEF534E-A01A-5C48-AB0B-66A4F77F41C1}"/>
              </a:ext>
            </a:extLst>
          </p:cNvPr>
          <p:cNvCxnSpPr>
            <a:cxnSpLocks noChangeShapeType="1"/>
            <a:stCxn id="20485" idx="5"/>
            <a:endCxn id="20489" idx="0"/>
          </p:cNvCxnSpPr>
          <p:nvPr/>
        </p:nvCxnSpPr>
        <p:spPr bwMode="auto">
          <a:xfrm>
            <a:off x="5508625" y="2386013"/>
            <a:ext cx="1463675" cy="1157287"/>
          </a:xfrm>
          <a:prstGeom prst="straightConnector1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4C7144D5-7218-6845-8E6F-D7231DCD3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818934-C329-4E47-BDB2-4C2C14F48F63}" type="slidenum">
              <a:rPr lang="en-US" altLang="de-DE"/>
              <a:pPr/>
              <a:t>19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6626" name="Rectangle 1026">
            <a:extLst>
              <a:ext uri="{FF2B5EF4-FFF2-40B4-BE49-F238E27FC236}">
                <a16:creationId xmlns:a16="http://schemas.microsoft.com/office/drawing/2014/main" id="{F7459B0F-FAC8-7B4B-AF30-8E49B413EA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Probleme der Machbarkeit</a:t>
            </a:r>
          </a:p>
        </p:txBody>
      </p:sp>
      <p:sp>
        <p:nvSpPr>
          <p:cNvPr id="26629" name="Rectangle 1029">
            <a:extLst>
              <a:ext uri="{FF2B5EF4-FFF2-40B4-BE49-F238E27FC236}">
                <a16:creationId xmlns:a16="http://schemas.microsoft.com/office/drawing/2014/main" id="{E12403C4-28B0-B74E-B2C3-F4F5FE30F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819400"/>
            <a:ext cx="80772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Organisationsmodelle?</a:t>
            </a:r>
          </a:p>
        </p:txBody>
      </p:sp>
      <p:sp>
        <p:nvSpPr>
          <p:cNvPr id="26630" name="Rectangle 1030">
            <a:extLst>
              <a:ext uri="{FF2B5EF4-FFF2-40B4-BE49-F238E27FC236}">
                <a16:creationId xmlns:a16="http://schemas.microsoft.com/office/drawing/2014/main" id="{8945FC9D-DAE8-DE4B-B9FD-BDAC74B60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86200"/>
            <a:ext cx="8077200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Lösung Trittbrettfahrerproblem bei freiwilligen</a:t>
            </a:r>
          </a:p>
          <a:p>
            <a:pPr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Ansätzen?</a:t>
            </a:r>
          </a:p>
        </p:txBody>
      </p:sp>
      <p:sp>
        <p:nvSpPr>
          <p:cNvPr id="26631" name="Rectangle 1031">
            <a:extLst>
              <a:ext uri="{FF2B5EF4-FFF2-40B4-BE49-F238E27FC236}">
                <a16:creationId xmlns:a16="http://schemas.microsoft.com/office/drawing/2014/main" id="{7A888F3B-79B6-2548-AFA6-7D2F65D5D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257800"/>
            <a:ext cx="80772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altLang="de-DE" sz="4800">
                <a:latin typeface="Arial" panose="020B0604020202020204" pitchFamily="34" charset="0"/>
              </a:rPr>
              <a:t>.......</a:t>
            </a:r>
            <a:endParaRPr lang="de-DE" altLang="de-DE" sz="2800">
              <a:latin typeface="Arial" panose="020B0604020202020204" pitchFamily="34" charset="0"/>
            </a:endParaRPr>
          </a:p>
        </p:txBody>
      </p:sp>
      <p:sp>
        <p:nvSpPr>
          <p:cNvPr id="26633" name="Rectangle 1033">
            <a:extLst>
              <a:ext uri="{FF2B5EF4-FFF2-40B4-BE49-F238E27FC236}">
                <a16:creationId xmlns:a16="http://schemas.microsoft.com/office/drawing/2014/main" id="{94E75E7E-2646-3A41-B9F4-B85ECF4D6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95400"/>
            <a:ext cx="8077200" cy="1295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Realisierung von Darlehen und Stipendien: </a:t>
            </a:r>
          </a:p>
          <a:p>
            <a:pPr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Konkrete Modelle? Marktwirtschaftliche Lösung?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752615E5-DE2A-9C45-81CB-CDA111884D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A4C62-18CB-7947-8246-3D1D59B7F33D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C26E970F-BABF-894A-B811-18894B818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1. generelle Beobachtung</a:t>
            </a:r>
          </a:p>
        </p:txBody>
      </p:sp>
      <p:sp>
        <p:nvSpPr>
          <p:cNvPr id="5123" name="Oval 3">
            <a:extLst>
              <a:ext uri="{FF2B5EF4-FFF2-40B4-BE49-F238E27FC236}">
                <a16:creationId xmlns:a16="http://schemas.microsoft.com/office/drawing/2014/main" id="{2D8D1B67-A732-E546-8591-687069F94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981200"/>
            <a:ext cx="6858000" cy="3810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de-DE" altLang="de-DE" sz="3000">
                <a:latin typeface="Arial" panose="020B0604020202020204" pitchFamily="34" charset="0"/>
              </a:rPr>
              <a:t>das Gebührenverbot im HRG hat</a:t>
            </a:r>
          </a:p>
          <a:p>
            <a:pPr algn="ctr">
              <a:lnSpc>
                <a:spcPct val="130000"/>
              </a:lnSpc>
            </a:pPr>
            <a:r>
              <a:rPr lang="de-DE" altLang="de-DE" sz="3000">
                <a:latin typeface="Arial" panose="020B0604020202020204" pitchFamily="34" charset="0"/>
              </a:rPr>
              <a:t>die Debatte nicht gestoppt,</a:t>
            </a:r>
          </a:p>
          <a:p>
            <a:pPr algn="ctr">
              <a:lnSpc>
                <a:spcPct val="130000"/>
              </a:lnSpc>
            </a:pPr>
            <a:r>
              <a:rPr lang="de-DE" altLang="de-DE" sz="3000">
                <a:latin typeface="Arial" panose="020B0604020202020204" pitchFamily="34" charset="0"/>
              </a:rPr>
              <a:t>im Gegenteil: </a:t>
            </a:r>
          </a:p>
          <a:p>
            <a:pPr algn="ctr">
              <a:lnSpc>
                <a:spcPct val="130000"/>
              </a:lnSpc>
            </a:pPr>
            <a:r>
              <a:rPr lang="de-DE" altLang="de-DE" sz="3000">
                <a:latin typeface="Arial" panose="020B0604020202020204" pitchFamily="34" charset="0"/>
              </a:rPr>
              <a:t>die Kreativität hat zugenommen!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2012F699-A0E9-0D46-BF43-6AEC03A599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D9F8C4-A7E6-5544-AF30-7D40BA426A39}" type="slidenum">
              <a:rPr lang="en-US" altLang="de-DE"/>
              <a:pPr/>
              <a:t>20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B6911440-3F31-614A-AC61-515C044E09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und zuletzt noch eine wichtige Botschaft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F3EA1B4-0951-6D4E-BD28-EEDF38388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0"/>
            <a:ext cx="762000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/>
            <a:r>
              <a:rPr lang="de-DE" altLang="de-DE" sz="3000">
                <a:latin typeface="Arial" panose="020B0604020202020204" pitchFamily="34" charset="0"/>
              </a:rPr>
              <a:t>Gebührendiskussion nicht isolieren, in</a:t>
            </a:r>
          </a:p>
          <a:p>
            <a:pPr lvl="1"/>
            <a:r>
              <a:rPr lang="de-DE" altLang="de-DE" sz="3000">
                <a:latin typeface="Arial" panose="020B0604020202020204" pitchFamily="34" charset="0"/>
              </a:rPr>
              <a:t>größerem Kontext betrachten</a:t>
            </a:r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B6F98E5A-1288-AF49-8771-19746C6C8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2590800" cy="2514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inkl. 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Verbesserung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Finanzierung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Lebensunterhalt</a:t>
            </a:r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5B337709-B234-4A40-8150-10FCF68F1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429000"/>
            <a:ext cx="2590800" cy="2514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Wechselwirkung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mit Hochschul-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zugang</a:t>
            </a:r>
          </a:p>
        </p:txBody>
      </p:sp>
      <p:sp>
        <p:nvSpPr>
          <p:cNvPr id="24584" name="Rectangle 8">
            <a:extLst>
              <a:ext uri="{FF2B5EF4-FFF2-40B4-BE49-F238E27FC236}">
                <a16:creationId xmlns:a16="http://schemas.microsoft.com/office/drawing/2014/main" id="{C161F2BD-6270-DF4A-9A89-1E666929E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429000"/>
            <a:ext cx="2590800" cy="2514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integrierter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Ansatz mit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Qualitäts-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management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in der Lehre</a:t>
            </a:r>
          </a:p>
        </p:txBody>
      </p:sp>
      <p:sp>
        <p:nvSpPr>
          <p:cNvPr id="24586" name="AutoShape 10">
            <a:extLst>
              <a:ext uri="{FF2B5EF4-FFF2-40B4-BE49-F238E27FC236}">
                <a16:creationId xmlns:a16="http://schemas.microsoft.com/office/drawing/2014/main" id="{4DA9F00B-3E64-8D4C-A94B-209235260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717800"/>
            <a:ext cx="10668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7" name="AutoShape 11">
            <a:extLst>
              <a:ext uri="{FF2B5EF4-FFF2-40B4-BE49-F238E27FC236}">
                <a16:creationId xmlns:a16="http://schemas.microsoft.com/office/drawing/2014/main" id="{5DCD8366-F0EE-794E-A872-56CC129CF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717800"/>
            <a:ext cx="10668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8" name="AutoShape 12">
            <a:extLst>
              <a:ext uri="{FF2B5EF4-FFF2-40B4-BE49-F238E27FC236}">
                <a16:creationId xmlns:a16="http://schemas.microsoft.com/office/drawing/2014/main" id="{9FFD6962-68B3-DB47-A7CC-B93BA0859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717800"/>
            <a:ext cx="10668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66A2802A-9992-8B49-B016-7801B7039E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AAAF9-17F1-C145-B72E-E5F2D058FCEF}" type="slidenum">
              <a:rPr lang="en-US" altLang="de-DE"/>
              <a:pPr/>
              <a:t>21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EC7D1554-A0AA-9247-B34C-EBF950E68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und zuletzt noch eine wichtige Botschaft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41D8221-2F08-224D-B1F9-C312734DD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0"/>
            <a:ext cx="762000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/>
            <a:r>
              <a:rPr lang="de-DE" altLang="de-DE" sz="3000">
                <a:latin typeface="Arial" panose="020B0604020202020204" pitchFamily="34" charset="0"/>
              </a:rPr>
              <a:t>Gebührendiskussion nicht isolieren, in</a:t>
            </a:r>
          </a:p>
          <a:p>
            <a:pPr lvl="1"/>
            <a:r>
              <a:rPr lang="de-DE" altLang="de-DE" sz="3000">
                <a:latin typeface="Arial" panose="020B0604020202020204" pitchFamily="34" charset="0"/>
              </a:rPr>
              <a:t>größerem Kontext betrachten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3DB56BA5-F86E-E54E-B2A5-7FDD63E93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2590800" cy="2514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inkl. 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Neugestaltung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Prozesse der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Partizipation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C60AB6FD-55F7-5D4B-A6AB-80D316346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429000"/>
            <a:ext cx="2590800" cy="2514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Koppelung mit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Mitteleinwerbung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aus der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</a:rPr>
              <a:t>Wirtschaft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8E079171-4162-5740-9503-9FB43D02B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429000"/>
            <a:ext cx="2590800" cy="2514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solidFill>
                  <a:schemeClr val="folHlink"/>
                </a:solidFill>
                <a:latin typeface="Arial" panose="020B0604020202020204" pitchFamily="34" charset="0"/>
                <a:sym typeface="Wingdings" pitchFamily="2" charset="2"/>
              </a:rPr>
              <a:t>   </a:t>
            </a:r>
          </a:p>
        </p:txBody>
      </p:sp>
      <p:sp>
        <p:nvSpPr>
          <p:cNvPr id="25607" name="AutoShape 7">
            <a:extLst>
              <a:ext uri="{FF2B5EF4-FFF2-40B4-BE49-F238E27FC236}">
                <a16:creationId xmlns:a16="http://schemas.microsoft.com/office/drawing/2014/main" id="{214ECD64-2F3B-A94D-95A9-7478B2872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717800"/>
            <a:ext cx="10668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8" name="AutoShape 8">
            <a:extLst>
              <a:ext uri="{FF2B5EF4-FFF2-40B4-BE49-F238E27FC236}">
                <a16:creationId xmlns:a16="http://schemas.microsoft.com/office/drawing/2014/main" id="{24759996-E3AD-8D4E-B0F5-82BBB2336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717800"/>
            <a:ext cx="10668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9" name="AutoShape 9">
            <a:extLst>
              <a:ext uri="{FF2B5EF4-FFF2-40B4-BE49-F238E27FC236}">
                <a16:creationId xmlns:a16="http://schemas.microsoft.com/office/drawing/2014/main" id="{DEDD145C-F2FA-F04E-9D22-031B512E6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717800"/>
            <a:ext cx="10668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>
            <a:noFill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D27C5BA6-A646-804F-90A9-41E99D51FE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7AC82E-7772-F249-A9E4-F18D36B789FF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F1E8A69E-3259-EC4E-A17B-6E339C738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2. generelle Beobachtung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CBF3CE0-F4CA-B04D-86EF-78ACC0698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44600"/>
            <a:ext cx="3419475" cy="18002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2600">
                <a:latin typeface="Arial" panose="020B0604020202020204" pitchFamily="34" charset="0"/>
              </a:rPr>
              <a:t>konkrete Diskussion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latin typeface="Arial" panose="020B0604020202020204" pitchFamily="34" charset="0"/>
              </a:rPr>
              <a:t>pro und contra</a:t>
            </a:r>
          </a:p>
          <a:p>
            <a:pPr algn="ctr">
              <a:lnSpc>
                <a:spcPct val="120000"/>
              </a:lnSpc>
            </a:pPr>
            <a:r>
              <a:rPr lang="de-DE" altLang="de-DE" sz="2600">
                <a:latin typeface="Arial" panose="020B0604020202020204" pitchFamily="34" charset="0"/>
              </a:rPr>
              <a:t>Studiengebühren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449D128-A0EF-6B46-AC23-28FD77322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244600"/>
            <a:ext cx="3419475" cy="18002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konkrete Diskussion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über Strategien,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Modelle, 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Reformideen</a:t>
            </a:r>
          </a:p>
        </p:txBody>
      </p:sp>
      <p:sp>
        <p:nvSpPr>
          <p:cNvPr id="6151" name="Oval 7">
            <a:extLst>
              <a:ext uri="{FF2B5EF4-FFF2-40B4-BE49-F238E27FC236}">
                <a16:creationId xmlns:a16="http://schemas.microsoft.com/office/drawing/2014/main" id="{D4FCB84C-2FF2-A34B-BA36-E57AE0C20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581400"/>
            <a:ext cx="5181600" cy="297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200">
                <a:latin typeface="Arial" panose="020B0604020202020204" pitchFamily="34" charset="0"/>
              </a:rPr>
              <a:t>im Vergleich </a:t>
            </a:r>
          </a:p>
          <a:p>
            <a:pPr algn="ctr"/>
            <a:r>
              <a:rPr lang="de-DE" altLang="de-DE" sz="3200">
                <a:latin typeface="Arial" panose="020B0604020202020204" pitchFamily="34" charset="0"/>
              </a:rPr>
              <a:t>zu früheren Diskussionen </a:t>
            </a:r>
          </a:p>
          <a:p>
            <a:pPr algn="ctr"/>
            <a:r>
              <a:rPr lang="de-DE" altLang="de-DE" sz="3200">
                <a:latin typeface="Arial" panose="020B0604020202020204" pitchFamily="34" charset="0"/>
              </a:rPr>
              <a:t>mehr „wie“ als „ob“</a:t>
            </a:r>
          </a:p>
        </p:txBody>
      </p:sp>
      <p:cxnSp>
        <p:nvCxnSpPr>
          <p:cNvPr id="6154" name="AutoShape 10">
            <a:extLst>
              <a:ext uri="{FF2B5EF4-FFF2-40B4-BE49-F238E27FC236}">
                <a16:creationId xmlns:a16="http://schemas.microsoft.com/office/drawing/2014/main" id="{4F0425EE-5CE8-E14B-9B3D-82F3E99E2585}"/>
              </a:ext>
            </a:extLst>
          </p:cNvPr>
          <p:cNvCxnSpPr>
            <a:cxnSpLocks noChangeShapeType="1"/>
            <a:stCxn id="6147" idx="2"/>
            <a:endCxn id="6151" idx="1"/>
          </p:cNvCxnSpPr>
          <p:nvPr/>
        </p:nvCxnSpPr>
        <p:spPr bwMode="auto">
          <a:xfrm>
            <a:off x="2014538" y="3044825"/>
            <a:ext cx="725487" cy="971550"/>
          </a:xfrm>
          <a:prstGeom prst="straightConnector1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5" name="AutoShape 11">
            <a:extLst>
              <a:ext uri="{FF2B5EF4-FFF2-40B4-BE49-F238E27FC236}">
                <a16:creationId xmlns:a16="http://schemas.microsoft.com/office/drawing/2014/main" id="{2A2C5A67-8913-CD44-88E7-F66487C29569}"/>
              </a:ext>
            </a:extLst>
          </p:cNvPr>
          <p:cNvCxnSpPr>
            <a:cxnSpLocks noChangeShapeType="1"/>
            <a:stCxn id="6150" idx="2"/>
            <a:endCxn id="6151" idx="7"/>
          </p:cNvCxnSpPr>
          <p:nvPr/>
        </p:nvCxnSpPr>
        <p:spPr bwMode="auto">
          <a:xfrm flipH="1">
            <a:off x="6403975" y="3044825"/>
            <a:ext cx="639763" cy="971550"/>
          </a:xfrm>
          <a:prstGeom prst="straightConnector1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 autoUpdateAnimBg="0"/>
      <p:bldP spid="6150" grpId="0" animBg="1" autoUpdateAnimBg="0"/>
      <p:bldP spid="615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F33BF996-F8EF-9047-9A22-214023F177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A54E1B-BBAE-F048-9F60-51A679E3609C}" type="slidenum">
              <a:rPr lang="en-US" altLang="de-DE"/>
              <a:pPr/>
              <a:t>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36C69572-C0D8-6C4B-B5CD-A2901D5D0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9D5F515E-A820-C448-927F-CB66816A8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981200"/>
            <a:ext cx="5038725" cy="792163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rgbClr val="000000"/>
                </a:solidFill>
                <a:latin typeface="Arial" panose="020B0604020202020204" pitchFamily="34" charset="0"/>
              </a:rPr>
              <a:t>Geld</a:t>
            </a:r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F1719CB1-FE9A-4C4B-84DD-120BC8734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200400"/>
            <a:ext cx="5038725" cy="792163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rgbClr val="000000"/>
                </a:solidFill>
                <a:latin typeface="Arial" panose="020B0604020202020204" pitchFamily="34" charset="0"/>
              </a:rPr>
              <a:t>Gerechtigkeit</a:t>
            </a:r>
          </a:p>
        </p:txBody>
      </p:sp>
      <p:sp>
        <p:nvSpPr>
          <p:cNvPr id="31752" name="Rectangle 8">
            <a:extLst>
              <a:ext uri="{FF2B5EF4-FFF2-40B4-BE49-F238E27FC236}">
                <a16:creationId xmlns:a16="http://schemas.microsoft.com/office/drawing/2014/main" id="{1358FBE6-73EC-084C-BC5C-0EB67BBDE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343400"/>
            <a:ext cx="5038725" cy="792163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solidFill>
                  <a:srgbClr val="000000"/>
                </a:solidFill>
                <a:latin typeface="Arial" panose="020B0604020202020204" pitchFamily="34" charset="0"/>
              </a:rPr>
              <a:t>Gemeinsinn</a:t>
            </a:r>
          </a:p>
        </p:txBody>
      </p:sp>
      <p:sp>
        <p:nvSpPr>
          <p:cNvPr id="31755" name="Rectangle 11">
            <a:extLst>
              <a:ext uri="{FF2B5EF4-FFF2-40B4-BE49-F238E27FC236}">
                <a16:creationId xmlns:a16="http://schemas.microsoft.com/office/drawing/2014/main" id="{698DD44A-1F1D-5F48-8F02-3E4D5F6DA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1. Systematisierung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 autoUpdateAnimBg="0"/>
      <p:bldP spid="31751" grpId="0" animBg="1" autoUpdateAnimBg="0"/>
      <p:bldP spid="3175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3">
            <a:extLst>
              <a:ext uri="{FF2B5EF4-FFF2-40B4-BE49-F238E27FC236}">
                <a16:creationId xmlns:a16="http://schemas.microsoft.com/office/drawing/2014/main" id="{0C46F56D-207E-2642-B148-F35430D5E2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670FD0-588E-2740-8287-528FC61BCCDE}" type="slidenum">
              <a:rPr lang="en-US" altLang="de-DE"/>
              <a:pPr/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5800E9A3-8545-E444-8678-C0C46235A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1. Systematisierung</a:t>
            </a:r>
          </a:p>
        </p:txBody>
      </p:sp>
      <p:grpSp>
        <p:nvGrpSpPr>
          <p:cNvPr id="7176" name="Group 8">
            <a:extLst>
              <a:ext uri="{FF2B5EF4-FFF2-40B4-BE49-F238E27FC236}">
                <a16:creationId xmlns:a16="http://schemas.microsoft.com/office/drawing/2014/main" id="{1DCB5DA8-9B78-534D-8929-29943C602CD8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1981200"/>
            <a:ext cx="742950" cy="4267200"/>
            <a:chOff x="66" y="1248"/>
            <a:chExt cx="468" cy="2688"/>
          </a:xfrm>
        </p:grpSpPr>
        <p:sp>
          <p:nvSpPr>
            <p:cNvPr id="7171" name="Rectangle 3">
              <a:extLst>
                <a:ext uri="{FF2B5EF4-FFF2-40B4-BE49-F238E27FC236}">
                  <a16:creationId xmlns:a16="http://schemas.microsoft.com/office/drawing/2014/main" id="{84E5218A-F8E3-A747-BBA1-5193E2BCC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248"/>
              <a:ext cx="432" cy="2688"/>
            </a:xfrm>
            <a:prstGeom prst="rect">
              <a:avLst/>
            </a:prstGeom>
            <a:solidFill>
              <a:srgbClr val="33CC33"/>
            </a:solidFill>
            <a:ln w="7620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2" name="Text Box 4">
              <a:extLst>
                <a:ext uri="{FF2B5EF4-FFF2-40B4-BE49-F238E27FC236}">
                  <a16:creationId xmlns:a16="http://schemas.microsoft.com/office/drawing/2014/main" id="{F22CC93B-FF05-8D40-A549-C33DAA53A1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0800000">
              <a:off x="66" y="1818"/>
              <a:ext cx="468" cy="1392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>
              <a:spAutoFit/>
            </a:bodyPr>
            <a:lstStyle/>
            <a:p>
              <a:pPr algn="ctr"/>
              <a:r>
                <a:rPr lang="de-DE" altLang="de-DE" sz="3600" b="1">
                  <a:solidFill>
                    <a:schemeClr val="folHlink"/>
                  </a:solidFill>
                  <a:latin typeface="Arial" panose="020B0604020202020204" pitchFamily="34" charset="0"/>
                </a:rPr>
                <a:t>Geld      </a:t>
              </a:r>
            </a:p>
          </p:txBody>
        </p:sp>
      </p:grpSp>
      <p:sp>
        <p:nvSpPr>
          <p:cNvPr id="7173" name="Oval 5">
            <a:extLst>
              <a:ext uri="{FF2B5EF4-FFF2-40B4-BE49-F238E27FC236}">
                <a16:creationId xmlns:a16="http://schemas.microsoft.com/office/drawing/2014/main" id="{B38E3A7B-C24D-904A-BD11-861B72BCB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371600"/>
            <a:ext cx="2362200" cy="762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Chancen</a:t>
            </a:r>
          </a:p>
        </p:txBody>
      </p:sp>
      <p:sp>
        <p:nvSpPr>
          <p:cNvPr id="7175" name="Oval 7">
            <a:extLst>
              <a:ext uri="{FF2B5EF4-FFF2-40B4-BE49-F238E27FC236}">
                <a16:creationId xmlns:a16="http://schemas.microsoft.com/office/drawing/2014/main" id="{B426004B-CECB-484B-AF6C-3C02BA7AC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371600"/>
            <a:ext cx="2362200" cy="762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Risiken</a:t>
            </a:r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id="{4BA1CEB7-1018-9E4D-B42D-C3555822F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438400"/>
            <a:ext cx="32004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Minderung 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Unterfinanzierung</a:t>
            </a:r>
          </a:p>
        </p:txBody>
      </p:sp>
      <p:sp>
        <p:nvSpPr>
          <p:cNvPr id="7179" name="Rectangle 11">
            <a:extLst>
              <a:ext uri="{FF2B5EF4-FFF2-40B4-BE49-F238E27FC236}">
                <a16:creationId xmlns:a16="http://schemas.microsoft.com/office/drawing/2014/main" id="{A0CEB0BD-B38E-C64C-81D2-6D30123BB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32004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Qualitätsver-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besserung</a:t>
            </a:r>
          </a:p>
        </p:txBody>
      </p:sp>
      <p:sp>
        <p:nvSpPr>
          <p:cNvPr id="7180" name="Rectangle 12">
            <a:extLst>
              <a:ext uri="{FF2B5EF4-FFF2-40B4-BE49-F238E27FC236}">
                <a16:creationId xmlns:a16="http://schemas.microsoft.com/office/drawing/2014/main" id="{66950E42-8D59-7842-976C-FA955B3BF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953000"/>
            <a:ext cx="3200400" cy="1295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finanzielle 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Unabhängigkeit,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Preispolitik</a:t>
            </a:r>
          </a:p>
        </p:txBody>
      </p:sp>
      <p:sp>
        <p:nvSpPr>
          <p:cNvPr id="7181" name="Rectangle 13">
            <a:extLst>
              <a:ext uri="{FF2B5EF4-FFF2-40B4-BE49-F238E27FC236}">
                <a16:creationId xmlns:a16="http://schemas.microsoft.com/office/drawing/2014/main" id="{0962D560-2C97-D94B-BB63-23633AD91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438400"/>
            <a:ext cx="32004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Sanierung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Staatshaushalt</a:t>
            </a:r>
          </a:p>
        </p:txBody>
      </p:sp>
      <p:sp>
        <p:nvSpPr>
          <p:cNvPr id="7182" name="Rectangle 14">
            <a:extLst>
              <a:ext uri="{FF2B5EF4-FFF2-40B4-BE49-F238E27FC236}">
                <a16:creationId xmlns:a16="http://schemas.microsoft.com/office/drawing/2014/main" id="{6892E1CF-D56D-D642-97CF-FC3874C4A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32004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Quantität statt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Qualität</a:t>
            </a:r>
          </a:p>
        </p:txBody>
      </p:sp>
      <p:sp>
        <p:nvSpPr>
          <p:cNvPr id="7183" name="Rectangle 15">
            <a:extLst>
              <a:ext uri="{FF2B5EF4-FFF2-40B4-BE49-F238E27FC236}">
                <a16:creationId xmlns:a16="http://schemas.microsoft.com/office/drawing/2014/main" id="{89578B14-FCA8-2541-89F8-AC279E767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953000"/>
            <a:ext cx="3200400" cy="1295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Verwaltungsineffizienz,</a:t>
            </a:r>
          </a:p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Aufzehrung </a:t>
            </a:r>
          </a:p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Aufkommen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 autoUpdateAnimBg="0"/>
      <p:bldP spid="7175" grpId="0" animBg="1" autoUpdateAnimBg="0"/>
      <p:bldP spid="7177" grpId="0" animBg="1" autoUpdateAnimBg="0"/>
      <p:bldP spid="7179" grpId="0" animBg="1" autoUpdateAnimBg="0"/>
      <p:bldP spid="7180" grpId="0" animBg="1" autoUpdateAnimBg="0"/>
      <p:bldP spid="7181" grpId="0" animBg="1" autoUpdateAnimBg="0"/>
      <p:bldP spid="7182" grpId="0" animBg="1" autoUpdateAnimBg="0"/>
      <p:bldP spid="718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0C17ED91-FBDF-8F42-B2A5-10BF542D00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94B0EF-27D0-464A-9A0A-9CA0DEEFEBA6}" type="slidenum">
              <a:rPr lang="en-US" altLang="de-DE"/>
              <a:pPr/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8206" name="Group 14">
            <a:extLst>
              <a:ext uri="{FF2B5EF4-FFF2-40B4-BE49-F238E27FC236}">
                <a16:creationId xmlns:a16="http://schemas.microsoft.com/office/drawing/2014/main" id="{EE189E87-C114-614D-9861-D884D0F973FC}"/>
              </a:ext>
            </a:extLst>
          </p:cNvPr>
          <p:cNvGrpSpPr>
            <a:grpSpLocks/>
          </p:cNvGrpSpPr>
          <p:nvPr/>
        </p:nvGrpSpPr>
        <p:grpSpPr bwMode="auto">
          <a:xfrm>
            <a:off x="174625" y="1981200"/>
            <a:ext cx="742950" cy="4267200"/>
            <a:chOff x="110" y="1248"/>
            <a:chExt cx="468" cy="2688"/>
          </a:xfrm>
        </p:grpSpPr>
        <p:sp>
          <p:nvSpPr>
            <p:cNvPr id="8196" name="Rectangle 4">
              <a:extLst>
                <a:ext uri="{FF2B5EF4-FFF2-40B4-BE49-F238E27FC236}">
                  <a16:creationId xmlns:a16="http://schemas.microsoft.com/office/drawing/2014/main" id="{14798B51-9D73-5346-8CF6-98C8C25AA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" y="1248"/>
              <a:ext cx="432" cy="2688"/>
            </a:xfrm>
            <a:prstGeom prst="rect">
              <a:avLst/>
            </a:prstGeom>
            <a:solidFill>
              <a:srgbClr val="33CC33"/>
            </a:solidFill>
            <a:ln w="7620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7" name="Text Box 5">
              <a:extLst>
                <a:ext uri="{FF2B5EF4-FFF2-40B4-BE49-F238E27FC236}">
                  <a16:creationId xmlns:a16="http://schemas.microsoft.com/office/drawing/2014/main" id="{A156031E-0B8D-7A41-9019-94B0C3B863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0800000">
              <a:off x="110" y="1486"/>
              <a:ext cx="468" cy="2208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>
              <a:spAutoFit/>
            </a:bodyPr>
            <a:lstStyle/>
            <a:p>
              <a:pPr algn="ctr"/>
              <a:r>
                <a:rPr lang="de-DE" altLang="de-DE" sz="3600" b="1">
                  <a:solidFill>
                    <a:schemeClr val="folHlink"/>
                  </a:solidFill>
                  <a:latin typeface="Arial" panose="020B0604020202020204" pitchFamily="34" charset="0"/>
                </a:rPr>
                <a:t>Gerechtigkeit    </a:t>
              </a:r>
            </a:p>
          </p:txBody>
        </p:sp>
      </p:grpSp>
      <p:sp>
        <p:nvSpPr>
          <p:cNvPr id="8198" name="Oval 6">
            <a:extLst>
              <a:ext uri="{FF2B5EF4-FFF2-40B4-BE49-F238E27FC236}">
                <a16:creationId xmlns:a16="http://schemas.microsoft.com/office/drawing/2014/main" id="{A3313949-9918-584D-8252-2AAD44E78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371600"/>
            <a:ext cx="2362200" cy="762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Chancen</a:t>
            </a:r>
          </a:p>
        </p:txBody>
      </p:sp>
      <p:sp>
        <p:nvSpPr>
          <p:cNvPr id="8199" name="Oval 7">
            <a:extLst>
              <a:ext uri="{FF2B5EF4-FFF2-40B4-BE49-F238E27FC236}">
                <a16:creationId xmlns:a16="http://schemas.microsoft.com/office/drawing/2014/main" id="{509EBD07-36B6-1346-906F-428CA1C75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371600"/>
            <a:ext cx="2362200" cy="762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Risiken</a:t>
            </a: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98B3E729-8C03-2744-9CA6-382CF0E37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438400"/>
            <a:ext cx="3581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Leistung - Gegenleistung</a:t>
            </a: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A9275FA6-0275-5B41-94FE-B556EDB48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876800"/>
            <a:ext cx="35814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Exmatrikulation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Scheinstudierende</a:t>
            </a:r>
          </a:p>
        </p:txBody>
      </p:sp>
      <p:sp>
        <p:nvSpPr>
          <p:cNvPr id="8207" name="Rectangle 15">
            <a:extLst>
              <a:ext uri="{FF2B5EF4-FFF2-40B4-BE49-F238E27FC236}">
                <a16:creationId xmlns:a16="http://schemas.microsoft.com/office/drawing/2014/main" id="{71154EDC-E14C-9B44-80E4-7AF4463E0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438400"/>
            <a:ext cx="3429000" cy="1752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materielle/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psychologische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Zugangsbarrieren</a:t>
            </a:r>
          </a:p>
        </p:txBody>
      </p:sp>
      <p:sp>
        <p:nvSpPr>
          <p:cNvPr id="8208" name="Rectangle 16">
            <a:extLst>
              <a:ext uri="{FF2B5EF4-FFF2-40B4-BE49-F238E27FC236}">
                <a16:creationId xmlns:a16="http://schemas.microsoft.com/office/drawing/2014/main" id="{D4DC2240-8F5A-C54D-9633-E861F2ABE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429000"/>
            <a:ext cx="3581400" cy="1295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keine Umverteilung</a:t>
            </a:r>
          </a:p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von unten nach oben</a:t>
            </a:r>
          </a:p>
        </p:txBody>
      </p:sp>
      <p:sp>
        <p:nvSpPr>
          <p:cNvPr id="8210" name="Rectangle 18">
            <a:extLst>
              <a:ext uri="{FF2B5EF4-FFF2-40B4-BE49-F238E27FC236}">
                <a16:creationId xmlns:a16="http://schemas.microsoft.com/office/drawing/2014/main" id="{0907DEF7-1D25-BA41-AD44-B487434D1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1. Systematisierung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 autoUpdateAnimBg="0"/>
      <p:bldP spid="8199" grpId="0" animBg="1" autoUpdateAnimBg="0"/>
      <p:bldP spid="8200" grpId="0" animBg="1" autoUpdateAnimBg="0"/>
      <p:bldP spid="8201" grpId="0" animBg="1" autoUpdateAnimBg="0"/>
      <p:bldP spid="8207" grpId="0" animBg="1" autoUpdateAnimBg="0"/>
      <p:bldP spid="820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985B4029-75FA-1C45-91B9-8AB49438E4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6A68A5-D249-AF49-8B3F-F905239262AC}" type="slidenum">
              <a:rPr lang="en-US" altLang="de-DE"/>
              <a:pPr/>
              <a:t>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9219" name="Group 3">
            <a:extLst>
              <a:ext uri="{FF2B5EF4-FFF2-40B4-BE49-F238E27FC236}">
                <a16:creationId xmlns:a16="http://schemas.microsoft.com/office/drawing/2014/main" id="{2799D041-8A93-824A-B7C5-0682E5D63054}"/>
              </a:ext>
            </a:extLst>
          </p:cNvPr>
          <p:cNvGrpSpPr>
            <a:grpSpLocks/>
          </p:cNvGrpSpPr>
          <p:nvPr/>
        </p:nvGrpSpPr>
        <p:grpSpPr bwMode="auto">
          <a:xfrm>
            <a:off x="173038" y="1981200"/>
            <a:ext cx="742950" cy="4267200"/>
            <a:chOff x="109" y="1248"/>
            <a:chExt cx="468" cy="2688"/>
          </a:xfrm>
        </p:grpSpPr>
        <p:sp>
          <p:nvSpPr>
            <p:cNvPr id="9220" name="Rectangle 4">
              <a:extLst>
                <a:ext uri="{FF2B5EF4-FFF2-40B4-BE49-F238E27FC236}">
                  <a16:creationId xmlns:a16="http://schemas.microsoft.com/office/drawing/2014/main" id="{7CDE231B-C4B3-754D-9722-14EE575E9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" y="1248"/>
              <a:ext cx="432" cy="2688"/>
            </a:xfrm>
            <a:prstGeom prst="rect">
              <a:avLst/>
            </a:prstGeom>
            <a:solidFill>
              <a:srgbClr val="33CC33"/>
            </a:solidFill>
            <a:ln w="7620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21" name="Text Box 5">
              <a:extLst>
                <a:ext uri="{FF2B5EF4-FFF2-40B4-BE49-F238E27FC236}">
                  <a16:creationId xmlns:a16="http://schemas.microsoft.com/office/drawing/2014/main" id="{E5D72462-F6C2-B64C-BB74-A5FAEB2F39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0800000">
              <a:off x="109" y="1485"/>
              <a:ext cx="468" cy="2208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>
              <a:spAutoFit/>
            </a:bodyPr>
            <a:lstStyle/>
            <a:p>
              <a:pPr algn="ctr"/>
              <a:r>
                <a:rPr lang="de-DE" altLang="de-DE" sz="3600" b="1">
                  <a:solidFill>
                    <a:schemeClr val="folHlink"/>
                  </a:solidFill>
                  <a:latin typeface="Arial" panose="020B0604020202020204" pitchFamily="34" charset="0"/>
                </a:rPr>
                <a:t>Gemeinsinn   </a:t>
              </a:r>
            </a:p>
          </p:txBody>
        </p:sp>
      </p:grpSp>
      <p:sp>
        <p:nvSpPr>
          <p:cNvPr id="9222" name="Oval 6">
            <a:extLst>
              <a:ext uri="{FF2B5EF4-FFF2-40B4-BE49-F238E27FC236}">
                <a16:creationId xmlns:a16="http://schemas.microsoft.com/office/drawing/2014/main" id="{FFAD280C-7E98-B749-A7B1-6CE596E07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371600"/>
            <a:ext cx="2362200" cy="762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Chancen</a:t>
            </a:r>
          </a:p>
        </p:txBody>
      </p:sp>
      <p:sp>
        <p:nvSpPr>
          <p:cNvPr id="9223" name="Oval 7">
            <a:extLst>
              <a:ext uri="{FF2B5EF4-FFF2-40B4-BE49-F238E27FC236}">
                <a16:creationId xmlns:a16="http://schemas.microsoft.com/office/drawing/2014/main" id="{5B5FCD8C-D96F-FB4A-917C-48C78D9C2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371600"/>
            <a:ext cx="2362200" cy="762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Risiken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E06AA574-CBF5-4F4B-A752-C69C8286D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438400"/>
            <a:ext cx="3429000" cy="1219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Konkurrenz um</a:t>
            </a:r>
          </a:p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Studierende,</a:t>
            </a:r>
          </a:p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Studierendenbindung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11F5A361-CDB5-A74E-AB40-CFCE29604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438400"/>
            <a:ext cx="3429000" cy="1752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Studium als Ware,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Orientierung an 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Verwertungs-</a:t>
            </a:r>
          </a:p>
          <a:p>
            <a:pPr algn="ctr">
              <a:lnSpc>
                <a:spcPct val="110000"/>
              </a:lnSpc>
            </a:pPr>
            <a:r>
              <a:rPr lang="de-DE" altLang="de-DE" sz="2600">
                <a:latin typeface="Arial" panose="020B0604020202020204" pitchFamily="34" charset="0"/>
              </a:rPr>
              <a:t>interessen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33B996AF-C935-5D43-89A4-58D0F6FCF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810000"/>
            <a:ext cx="3429000" cy="1219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Studierende fordern</a:t>
            </a:r>
          </a:p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Leistungen ein,</a:t>
            </a:r>
          </a:p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Partizipation</a:t>
            </a:r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99B9E2EB-961F-C143-B397-3AAB35EA0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181600"/>
            <a:ext cx="34290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Folgewirkung</a:t>
            </a:r>
          </a:p>
          <a:p>
            <a:pPr algn="ctr">
              <a:lnSpc>
                <a:spcPct val="110000"/>
              </a:lnSpc>
            </a:pPr>
            <a:r>
              <a:rPr lang="de-DE" altLang="de-DE">
                <a:latin typeface="Arial" panose="020B0604020202020204" pitchFamily="34" charset="0"/>
              </a:rPr>
              <a:t>Studienzeitverkürzung</a:t>
            </a:r>
          </a:p>
        </p:txBody>
      </p:sp>
      <p:sp>
        <p:nvSpPr>
          <p:cNvPr id="9230" name="Rectangle 14">
            <a:extLst>
              <a:ext uri="{FF2B5EF4-FFF2-40B4-BE49-F238E27FC236}">
                <a16:creationId xmlns:a16="http://schemas.microsoft.com/office/drawing/2014/main" id="{6D1E205E-A237-9D4C-9C08-F358ABC89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solidFill>
                  <a:schemeClr val="folHlink"/>
                </a:solidFill>
              </a:rPr>
              <a:t>1. Systematisierung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 autoUpdateAnimBg="0"/>
      <p:bldP spid="9223" grpId="0" animBg="1" autoUpdateAnimBg="0"/>
      <p:bldP spid="9224" grpId="0" animBg="1" autoUpdateAnimBg="0"/>
      <p:bldP spid="9226" grpId="0" animBg="1" autoUpdateAnimBg="0"/>
      <p:bldP spid="9227" grpId="0" animBg="1" autoUpdateAnimBg="0"/>
      <p:bldP spid="922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098B4920-A3D7-3E42-9B55-3C80BB560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4DCF28-FFEF-C440-8D28-62C031C9A77E}" type="slidenum">
              <a:rPr lang="en-US" altLang="de-DE"/>
              <a:pPr/>
              <a:t>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6F497276-902F-1745-A51F-ACC341EA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2. Systematisierung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06530DC4-D665-544B-8469-22DBAD4EB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0"/>
            <a:ext cx="42672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200">
                <a:latin typeface="Arial" panose="020B0604020202020204" pitchFamily="34" charset="0"/>
              </a:rPr>
              <a:t>Bewertungs-Checkliste</a:t>
            </a:r>
          </a:p>
        </p:txBody>
      </p:sp>
      <p:sp>
        <p:nvSpPr>
          <p:cNvPr id="10251" name="Oval 11">
            <a:extLst>
              <a:ext uri="{FF2B5EF4-FFF2-40B4-BE49-F238E27FC236}">
                <a16:creationId xmlns:a16="http://schemas.microsoft.com/office/drawing/2014/main" id="{2A7204E4-77EF-4C46-99FE-207764E36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954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weniger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Unterfinanzierung</a:t>
            </a:r>
          </a:p>
        </p:txBody>
      </p:sp>
      <p:sp>
        <p:nvSpPr>
          <p:cNvPr id="10252" name="Oval 12">
            <a:extLst>
              <a:ext uri="{FF2B5EF4-FFF2-40B4-BE49-F238E27FC236}">
                <a16:creationId xmlns:a16="http://schemas.microsoft.com/office/drawing/2014/main" id="{D708F795-E967-3E4F-A35C-AB68A3F72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1242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mehr und 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bessere Lehre</a:t>
            </a:r>
          </a:p>
        </p:txBody>
      </p:sp>
      <p:sp>
        <p:nvSpPr>
          <p:cNvPr id="10253" name="Oval 13">
            <a:extLst>
              <a:ext uri="{FF2B5EF4-FFF2-40B4-BE49-F238E27FC236}">
                <a16:creationId xmlns:a16="http://schemas.microsoft.com/office/drawing/2014/main" id="{27009016-0877-834E-B597-E72BF478A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2004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Expansion</a:t>
            </a:r>
          </a:p>
        </p:txBody>
      </p:sp>
      <p:sp>
        <p:nvSpPr>
          <p:cNvPr id="10254" name="Oval 14">
            <a:extLst>
              <a:ext uri="{FF2B5EF4-FFF2-40B4-BE49-F238E27FC236}">
                <a16:creationId xmlns:a16="http://schemas.microsoft.com/office/drawing/2014/main" id="{16FFB017-66DD-7B46-8ED8-50479B312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1054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Autonomie</a:t>
            </a:r>
          </a:p>
        </p:txBody>
      </p:sp>
      <p:sp>
        <p:nvSpPr>
          <p:cNvPr id="10255" name="Oval 15">
            <a:extLst>
              <a:ext uri="{FF2B5EF4-FFF2-40B4-BE49-F238E27FC236}">
                <a16:creationId xmlns:a16="http://schemas.microsoft.com/office/drawing/2014/main" id="{A9B4CD9F-4514-FC4F-A224-04BE2DF2A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1054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Verwaltungs-</a:t>
            </a:r>
          </a:p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effizienz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  <p:bldP spid="10251" grpId="0" animBg="1" autoUpdateAnimBg="0"/>
      <p:bldP spid="10252" grpId="0" animBg="1" autoUpdateAnimBg="0"/>
      <p:bldP spid="10253" grpId="0" animBg="1" autoUpdateAnimBg="0"/>
      <p:bldP spid="10254" grpId="0" animBg="1" autoUpdateAnimBg="0"/>
      <p:bldP spid="1025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EA633CBA-B28A-754B-A77E-BF537C5B9D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CC8565-1442-524B-9480-356BC3C00D2F}" type="slidenum">
              <a:rPr lang="en-US" altLang="de-DE"/>
              <a:pPr/>
              <a:t>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0722" name="Rectangle 1026">
            <a:extLst>
              <a:ext uri="{FF2B5EF4-FFF2-40B4-BE49-F238E27FC236}">
                <a16:creationId xmlns:a16="http://schemas.microsoft.com/office/drawing/2014/main" id="{A8D56984-79AE-DC4C-89C6-B41AB35AB5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2. Systematisierung</a:t>
            </a:r>
          </a:p>
        </p:txBody>
      </p:sp>
      <p:sp>
        <p:nvSpPr>
          <p:cNvPr id="30723" name="Rectangle 1027">
            <a:extLst>
              <a:ext uri="{FF2B5EF4-FFF2-40B4-BE49-F238E27FC236}">
                <a16:creationId xmlns:a16="http://schemas.microsoft.com/office/drawing/2014/main" id="{33126FCE-B21F-DC4F-9BAD-225A97CA1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0"/>
            <a:ext cx="42672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200">
                <a:latin typeface="Arial" panose="020B0604020202020204" pitchFamily="34" charset="0"/>
              </a:rPr>
              <a:t>Bewertungs-Checkliste</a:t>
            </a:r>
          </a:p>
        </p:txBody>
      </p:sp>
      <p:sp>
        <p:nvSpPr>
          <p:cNvPr id="30724" name="Oval 1028">
            <a:extLst>
              <a:ext uri="{FF2B5EF4-FFF2-40B4-BE49-F238E27FC236}">
                <a16:creationId xmlns:a16="http://schemas.microsoft.com/office/drawing/2014/main" id="{85003141-1F2E-714F-BD03-ADF3AA0B3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954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Umverteilung</a:t>
            </a:r>
          </a:p>
        </p:txBody>
      </p:sp>
      <p:sp>
        <p:nvSpPr>
          <p:cNvPr id="30725" name="Oval 1029">
            <a:extLst>
              <a:ext uri="{FF2B5EF4-FFF2-40B4-BE49-F238E27FC236}">
                <a16:creationId xmlns:a16="http://schemas.microsoft.com/office/drawing/2014/main" id="{C24F032B-ACED-1046-AF67-D0B860536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1242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Zugangschancen</a:t>
            </a:r>
          </a:p>
        </p:txBody>
      </p:sp>
      <p:sp>
        <p:nvSpPr>
          <p:cNvPr id="30726" name="Oval 1030">
            <a:extLst>
              <a:ext uri="{FF2B5EF4-FFF2-40B4-BE49-F238E27FC236}">
                <a16:creationId xmlns:a16="http://schemas.microsoft.com/office/drawing/2014/main" id="{23DBFEF1-932A-0C49-8E62-E41C09E0F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2004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Scheinstudierende</a:t>
            </a:r>
          </a:p>
        </p:txBody>
      </p:sp>
      <p:sp>
        <p:nvSpPr>
          <p:cNvPr id="30727" name="Oval 1031">
            <a:extLst>
              <a:ext uri="{FF2B5EF4-FFF2-40B4-BE49-F238E27FC236}">
                <a16:creationId xmlns:a16="http://schemas.microsoft.com/office/drawing/2014/main" id="{2EA471D0-F99C-1C41-9C88-E3E6A4DC1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1054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Partnerschaft</a:t>
            </a:r>
          </a:p>
        </p:txBody>
      </p:sp>
      <p:sp>
        <p:nvSpPr>
          <p:cNvPr id="30728" name="Oval 1032">
            <a:extLst>
              <a:ext uri="{FF2B5EF4-FFF2-40B4-BE49-F238E27FC236}">
                <a16:creationId xmlns:a16="http://schemas.microsoft.com/office/drawing/2014/main" id="{84685CE1-388D-5B4F-B339-9DDD9BD00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105400"/>
            <a:ext cx="2971800" cy="10668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folHlink"/>
                </a:solidFill>
                <a:latin typeface="Arial" panose="020B0604020202020204" pitchFamily="34" charset="0"/>
              </a:rPr>
              <a:t>Studiendauer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 autoUpdateAnimBg="0"/>
      <p:bldP spid="30724" grpId="0" animBg="1" autoUpdateAnimBg="0"/>
      <p:bldP spid="30725" grpId="0" animBg="1" autoUpdateAnimBg="0"/>
      <p:bldP spid="30726" grpId="0" animBg="1" autoUpdateAnimBg="0"/>
      <p:bldP spid="30727" grpId="0" animBg="1" autoUpdateAnimBg="0"/>
      <p:bldP spid="30728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556</Words>
  <Application>Microsoft Macintosh PowerPoint</Application>
  <PresentationFormat>Bildschirmpräsentation (4:3)</PresentationFormat>
  <Paragraphs>252</Paragraphs>
  <Slides>21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Times New Roman</vt:lpstr>
      <vt:lpstr>Arial</vt:lpstr>
      <vt:lpstr>Webdings</vt:lpstr>
      <vt:lpstr>Wingdings</vt:lpstr>
      <vt:lpstr>Arial Unicode MS</vt:lpstr>
      <vt:lpstr>Leere Präsentation</vt:lpstr>
      <vt:lpstr>PowerPoint-Präsentation</vt:lpstr>
      <vt:lpstr>1. generelle Beobachtung</vt:lpstr>
      <vt:lpstr>2. generelle Beobachtung</vt:lpstr>
      <vt:lpstr>1. Systematisierung</vt:lpstr>
      <vt:lpstr>1. Systematisierung</vt:lpstr>
      <vt:lpstr>1. Systematisierung</vt:lpstr>
      <vt:lpstr>PowerPoint-Präsentation</vt:lpstr>
      <vt:lpstr>2. Systematisierung</vt:lpstr>
      <vt:lpstr>2. Systematisierung</vt:lpstr>
      <vt:lpstr>3. Systematisierung</vt:lpstr>
      <vt:lpstr>3. Systematisierung</vt:lpstr>
      <vt:lpstr>4. Systematisierung</vt:lpstr>
      <vt:lpstr>4. Systematisierung</vt:lpstr>
      <vt:lpstr>4. Systematisierung</vt:lpstr>
      <vt:lpstr>4. Systematisierung</vt:lpstr>
      <vt:lpstr>4. Systematisierung</vt:lpstr>
      <vt:lpstr>5. Systematisierung</vt:lpstr>
      <vt:lpstr>Wo stehen wir?</vt:lpstr>
      <vt:lpstr>Probleme der Machbarkeit</vt:lpstr>
      <vt:lpstr>und zuletzt noch eine wichtige Botschaft</vt:lpstr>
      <vt:lpstr>und zuletzt noch eine wichtige Botschaft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47</cp:revision>
  <dcterms:created xsi:type="dcterms:W3CDTF">2001-03-08T15:06:45Z</dcterms:created>
  <dcterms:modified xsi:type="dcterms:W3CDTF">2022-02-10T12:36:37Z</dcterms:modified>
</cp:coreProperties>
</file>