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314" r:id="rId2"/>
    <p:sldId id="396" r:id="rId3"/>
    <p:sldId id="416" r:id="rId4"/>
    <p:sldId id="428" r:id="rId5"/>
    <p:sldId id="393" r:id="rId6"/>
    <p:sldId id="429" r:id="rId7"/>
    <p:sldId id="424" r:id="rId8"/>
    <p:sldId id="425" r:id="rId9"/>
    <p:sldId id="426" r:id="rId10"/>
    <p:sldId id="427" r:id="rId11"/>
    <p:sldId id="417" r:id="rId12"/>
    <p:sldId id="418" r:id="rId13"/>
    <p:sldId id="420" r:id="rId14"/>
    <p:sldId id="421" r:id="rId15"/>
    <p:sldId id="42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68" autoAdjust="0"/>
    <p:restoredTop sz="94595" autoAdjust="0"/>
  </p:normalViewPr>
  <p:slideViewPr>
    <p:cSldViewPr>
      <p:cViewPr varScale="1">
        <p:scale>
          <a:sx n="113" d="100"/>
          <a:sy n="113" d="100"/>
        </p:scale>
        <p:origin x="17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0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67BD9FA-5877-4244-8E77-297C3B37D7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173E876-F69A-4347-8CB4-003266A4A8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DC6BD8C-AA05-BB42-97E9-FA25700C26F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FD374FB-F240-9B4A-BCB2-ED15E4C1E37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C9B25EC-8A58-294E-B3C3-207D9611B20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99A3A8D-75FE-C04D-A253-81034ED3C0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724386-241C-9D4E-8972-9DFB12DB42D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1AA3CF-59E7-ED40-9927-DBBC274DE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B4102-5C8E-224B-9D97-2B5AFF99F174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A6315D1E-331F-4843-A465-59132FE0A3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56B4F20D-2C9C-1B46-B398-61C4F10C7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EBA3E7-5AD3-F744-BEF0-9BB3CF83AD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087081-C7E7-054A-A7FE-052D67465077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360450" name="Rectangle 2">
            <a:extLst>
              <a:ext uri="{FF2B5EF4-FFF2-40B4-BE49-F238E27FC236}">
                <a16:creationId xmlns:a16="http://schemas.microsoft.com/office/drawing/2014/main" id="{54018DCB-EEF2-1D42-8877-F604E46393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9A751B7E-58FA-EE4A-95D3-DFE76DCCA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88DED6-D595-D840-BAEA-47C523D187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3F3BCD-A58F-A44D-AF94-5C480CFE29A2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362498" name="Rectangle 2">
            <a:extLst>
              <a:ext uri="{FF2B5EF4-FFF2-40B4-BE49-F238E27FC236}">
                <a16:creationId xmlns:a16="http://schemas.microsoft.com/office/drawing/2014/main" id="{7FDAA1FA-65BA-3B46-BB39-53DF2610BE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7C0E7534-9580-834E-BCF7-C5A6A06FC1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F8E8A1-2FC6-9C44-A47F-38B6D0789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5659E-9522-464F-B67E-FD5E2EDC8CFB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366594" name="Rectangle 2">
            <a:extLst>
              <a:ext uri="{FF2B5EF4-FFF2-40B4-BE49-F238E27FC236}">
                <a16:creationId xmlns:a16="http://schemas.microsoft.com/office/drawing/2014/main" id="{2AA6C651-471A-DC4E-AD5E-D0F07F500E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71A36C56-CB1D-4243-A842-F21E492B1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F8573E-FC81-1146-84AF-54344DD509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55F7E-A130-6247-9061-4CE646ADD6F9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352258" name="Rectangle 2">
            <a:extLst>
              <a:ext uri="{FF2B5EF4-FFF2-40B4-BE49-F238E27FC236}">
                <a16:creationId xmlns:a16="http://schemas.microsoft.com/office/drawing/2014/main" id="{F4613978-AEF5-B14E-95E3-ADCA907A70D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5B5ECAB2-565F-5648-9D0A-9057E1164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0F63BB-E959-7F4A-BD67-F3538E378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71D028-DCC2-874A-8074-B097A410F98D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409F0289-998B-AD43-8A07-04C3F252D3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D8555E9B-1E8B-084F-ADA3-D565EA0EE7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08F0B0-1809-0C44-9164-4823FFC802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C89B9-C322-724C-94BA-D7058D04ABAB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376834" name="Rectangle 2">
            <a:extLst>
              <a:ext uri="{FF2B5EF4-FFF2-40B4-BE49-F238E27FC236}">
                <a16:creationId xmlns:a16="http://schemas.microsoft.com/office/drawing/2014/main" id="{068569DF-5D16-9E4F-A916-57C3D8AEAB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BC1F458C-A8DB-924C-88F1-272A16C518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D93F52-BE39-264B-AB33-F3F78602B2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3403A-DEB2-1645-B6C8-EDF7301D2738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68642" name="Rectangle 2">
            <a:extLst>
              <a:ext uri="{FF2B5EF4-FFF2-40B4-BE49-F238E27FC236}">
                <a16:creationId xmlns:a16="http://schemas.microsoft.com/office/drawing/2014/main" id="{6B6ACD0C-EFBE-524A-BF77-D978F81877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>
            <a:extLst>
              <a:ext uri="{FF2B5EF4-FFF2-40B4-BE49-F238E27FC236}">
                <a16:creationId xmlns:a16="http://schemas.microsoft.com/office/drawing/2014/main" id="{E5D1BD06-4296-834F-B7C8-AD4FB8AE7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A8FA6E-8D68-164F-AE87-B02B201926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6ECAA-F409-444B-988B-2005AEFC73EB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70690" name="Rectangle 2">
            <a:extLst>
              <a:ext uri="{FF2B5EF4-FFF2-40B4-BE49-F238E27FC236}">
                <a16:creationId xmlns:a16="http://schemas.microsoft.com/office/drawing/2014/main" id="{29503E3B-5438-464E-A479-E480DAFF4A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5ED625FA-CA50-484C-BF70-36AFE6AEC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C9EA17-D410-CA47-8960-29789C02E2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ECE9A-9606-DF47-BB98-61DE23AFFAC5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372738" name="Rectangle 2">
            <a:extLst>
              <a:ext uri="{FF2B5EF4-FFF2-40B4-BE49-F238E27FC236}">
                <a16:creationId xmlns:a16="http://schemas.microsoft.com/office/drawing/2014/main" id="{94470E39-944C-0C4A-AD56-3EF9E7C0EAF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>
            <a:extLst>
              <a:ext uri="{FF2B5EF4-FFF2-40B4-BE49-F238E27FC236}">
                <a16:creationId xmlns:a16="http://schemas.microsoft.com/office/drawing/2014/main" id="{90A6BE7D-3B69-3648-9677-4914DCB718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D5FE72-A953-2640-87E3-D00F05D1E0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5AE84A-E55F-3B42-A318-90248CC68E6C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354306" name="Rectangle 2">
            <a:extLst>
              <a:ext uri="{FF2B5EF4-FFF2-40B4-BE49-F238E27FC236}">
                <a16:creationId xmlns:a16="http://schemas.microsoft.com/office/drawing/2014/main" id="{F2F6DB61-A9B8-EE46-A724-B90A5FC485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99B4343F-4EFB-6D4D-AFC1-2F50E75E10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FCB6D2-EF8A-4A4F-86ED-754FBB3B08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326AF-5362-F942-8777-2B4EB90797C1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8B04D4DB-F3B3-464E-B867-900607510D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672FD9FC-A6D7-CB48-8315-AA206C4032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Mythos Demokratie ist auf Kompromiss ausgerichtet, Wissenschaft auf Wahrheit, kompromisslos.</a:t>
            </a:r>
          </a:p>
          <a:p>
            <a:r>
              <a:rPr lang="de-DE" altLang="de-DE"/>
              <a:t>Wissenschaft als oberstes Ziel der Universitäten in Blick nehmen</a:t>
            </a:r>
          </a:p>
          <a:p>
            <a:r>
              <a:rPr lang="de-DE" altLang="de-DE"/>
              <a:t>Council, Rat, Board </a:t>
            </a:r>
          </a:p>
          <a:p>
            <a:r>
              <a:rPr lang="de-DE" altLang="de-DE"/>
              <a:t>Doppelte Legitimation im neuen Gesetzentwurf vorgesehen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0A9EFE-481F-E440-9A20-4F6880817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C218AC-DEF3-D046-A934-5E5D93753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4E0D7F-5005-314E-B3AB-84C2DC96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F9435F0-F1B8-8048-B3A9-94DA9C95F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1228E4-496B-684B-BFDE-7B2A4A46993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2323474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920E5-2B17-0B4B-A90C-3F5E75AF4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2AF573C-61FD-BF4D-96D1-C58FB42A3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CB57DB-0241-7B48-9D68-FD18117F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8DF2D7-F21C-0E47-833C-79EDB6B87B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BA5A75-C3D2-704F-BB97-F2F65D0AE7DD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197788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5B5B80-A5A0-8947-8AEF-1C115DAC4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A95610-2C41-CF46-B788-59A5D6633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C8A873-9DDC-7A40-B43A-4607B9D6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298DCF-63B3-E041-9FF5-B8E7B1C5CF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7E6B42-C6A4-0045-BE62-2AE52E4ED9A5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40676425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4A1A54-0F49-A646-9783-35E6E4DE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2F1E2F-6DEB-0A45-8A05-A956885BD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464236-5D2B-5D4F-AE36-2AEA51B06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A6BD944-3474-3541-AA86-2FA70BA955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6EF8FE-8442-3047-9E43-055E54BBCA67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0862478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FEA4C-AE2C-4942-AC9E-D98E40DC6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BA8D1D-84A1-1D49-83B4-2806081A1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79A0A9-EDEF-BD4D-B05F-9F0EAC292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9D3565-6C18-2B42-B5AE-5D9E0B1A54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F27131-28E0-5B45-A6B8-F83A9CB774A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35952167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395ECF-853E-0A4F-A89B-EDCFC87E2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4108A8-AF01-B442-875E-4E867CC0C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2CCF8FE-3069-A04F-9E54-4FCCFEE55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52B54B-0603-224F-B4DC-6373E521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0695FB-FC8B-B240-B688-75B3FF5360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DEB524-37A1-5749-8EF8-458B5E1F8A02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89123225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FD6019-9F99-5643-B5BE-4FB1942A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DAEDD9-F051-6744-9BFC-B794658A3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199E21-90B9-2C42-A904-41692438C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0380D13-F323-ED48-AD7C-51301988A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97216D2-8C2C-B44F-A412-E08BA2172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F173411-0D30-ED4D-B186-D1D8EC624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2196E263-30ED-F348-A2C7-767F9BEEB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7923C0-DB3B-F24D-8C9F-5866E74C5097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66669691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B55EB-6331-5A4A-8570-202C9EC33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EEE6E48-EC3C-9747-892E-80FCD38EF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FC36EC8-5BA7-BC4A-BB54-4262ABFFBD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218897-88B9-FF45-BA8D-36EBEDBA01C3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18654301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C51FF55-DA0A-6948-8F82-3B589E339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10EA237-C9A1-634D-A0BA-1757260D3C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DACCDF-E69F-594E-BAD6-AF5179F1135E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1304287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72111-2D8B-134A-8A57-39769FE2E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C25B88-BB2E-1649-AEB5-F3D7F6E28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FD1D21-611C-654A-93CF-10BD8C40B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692BE12-42E7-7643-852F-C6326F810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3787FE-82DD-A04C-9118-B02D3858F8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849B10-D834-6945-8FEF-2F0921ECA597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1718800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E9D40-A6EA-A34E-BEBE-17EDA41C4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08FE13-5546-0346-A962-9F0276B1E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AB28483-E8F6-A945-9893-A01107DBD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00432D-4534-104A-B28E-9E405117C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77B1A-4E1C-9C4C-9A18-A5F10A9EC6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002E86-1F6A-3D48-A87F-E6ED35D024DC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48632335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62C0720C-131C-5442-99D9-2F9DBDBFC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7CD5C7CC-81BF-6B43-BA26-5F681BA28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AF8896-B61D-B843-B03F-9077F54205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4BCEA8-E46C-414D-9EFF-FCF6A7A3B5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+mn-lt"/>
              </a:defRPr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16. Mai 2003</a:t>
            </a:r>
          </a:p>
          <a:p>
            <a:endParaRPr lang="en-US" altLang="de-DE" b="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BF2B3FD-30AD-AB4B-A373-428F86024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8E2196-F284-0F4F-A46F-A10162E652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8CE5D1CC-1DAA-954A-B4A8-AD5E41683848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9ACF2988-5540-124D-8279-A4BA232F2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09EDD81C-976F-EC48-9D40-7C934C7C9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5D9E0657-1A5B-9D4C-83FD-F57F865EE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52362B01-6F95-F240-853E-50D02C1D5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ADB76B-69E5-B643-9692-478844822044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193538" name="Text Box 2">
            <a:extLst>
              <a:ext uri="{FF2B5EF4-FFF2-40B4-BE49-F238E27FC236}">
                <a16:creationId xmlns:a16="http://schemas.microsoft.com/office/drawing/2014/main" id="{14E9D173-1BBB-0347-A4B5-191F5CDD9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0CB6EC17-CE28-D14F-ADF0-2471682CF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81200"/>
            <a:ext cx="7848600" cy="1981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400" b="1">
                <a:latin typeface="Arial" panose="020B0604020202020204" pitchFamily="34" charset="0"/>
              </a:rPr>
              <a:t>Zur Organisation von</a:t>
            </a:r>
          </a:p>
          <a:p>
            <a:pPr algn="ctr"/>
            <a:r>
              <a:rPr lang="de-DE" altLang="de-DE" sz="3400" b="1">
                <a:latin typeface="Arial" panose="020B0604020202020204" pitchFamily="34" charset="0"/>
              </a:rPr>
              <a:t>Hochschulen</a:t>
            </a:r>
            <a:endParaRPr lang="de-DE" altLang="de-DE" sz="3600"/>
          </a:p>
        </p:txBody>
      </p:sp>
      <p:sp>
        <p:nvSpPr>
          <p:cNvPr id="193540" name="Rectangle 4">
            <a:extLst>
              <a:ext uri="{FF2B5EF4-FFF2-40B4-BE49-F238E27FC236}">
                <a16:creationId xmlns:a16="http://schemas.microsoft.com/office/drawing/2014/main" id="{94B6CADB-FADF-8B4A-8247-571AD7E35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00600"/>
            <a:ext cx="7848600" cy="944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Detlef Müller-Böling</a:t>
            </a:r>
          </a:p>
        </p:txBody>
      </p:sp>
      <p:sp>
        <p:nvSpPr>
          <p:cNvPr id="193544" name="Text Box 8">
            <a:extLst>
              <a:ext uri="{FF2B5EF4-FFF2-40B4-BE49-F238E27FC236}">
                <a16:creationId xmlns:a16="http://schemas.microsoft.com/office/drawing/2014/main" id="{2F798387-09F0-E34C-AA20-F3A370DE4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934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Gedenkkolloquium zu Ehren von 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Hans-Jürgen Ewers</a:t>
            </a:r>
            <a:r>
              <a:rPr lang="de-DE" altLang="de-DE" sz="2400" b="1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FB84076D-9639-F048-A491-5E1165089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6C76C2B6-9771-0D4A-8673-CC0ED8AED2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82F7F6-278F-5941-9BB1-942609476D74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373762" name="Text Box 2">
            <a:extLst>
              <a:ext uri="{FF2B5EF4-FFF2-40B4-BE49-F238E27FC236}">
                <a16:creationId xmlns:a16="http://schemas.microsoft.com/office/drawing/2014/main" id="{2556C848-9257-754A-B4D7-DFF4C6FD6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3E7F5E0A-9A5D-E24A-8D0D-F6693D2A4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81200"/>
            <a:ext cx="7848600" cy="1981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400" b="1">
                <a:latin typeface="Arial" panose="020B0604020202020204" pitchFamily="34" charset="0"/>
              </a:rPr>
              <a:t>Zur Organisation von</a:t>
            </a:r>
          </a:p>
          <a:p>
            <a:pPr algn="ctr"/>
            <a:r>
              <a:rPr lang="de-DE" altLang="de-DE" sz="3400" b="1">
                <a:latin typeface="Arial" panose="020B0604020202020204" pitchFamily="34" charset="0"/>
              </a:rPr>
              <a:t>Hochschulen</a:t>
            </a:r>
            <a:endParaRPr lang="de-DE" altLang="de-DE" sz="3600"/>
          </a:p>
        </p:txBody>
      </p:sp>
      <p:sp>
        <p:nvSpPr>
          <p:cNvPr id="373764" name="Rectangle 4">
            <a:extLst>
              <a:ext uri="{FF2B5EF4-FFF2-40B4-BE49-F238E27FC236}">
                <a16:creationId xmlns:a16="http://schemas.microsoft.com/office/drawing/2014/main" id="{D3E13C38-B65D-3F40-9669-F31C31A78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00600"/>
            <a:ext cx="7848600" cy="944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Detlef Müller-Böling</a:t>
            </a:r>
          </a:p>
        </p:txBody>
      </p:sp>
      <p:sp>
        <p:nvSpPr>
          <p:cNvPr id="373765" name="Text Box 5">
            <a:extLst>
              <a:ext uri="{FF2B5EF4-FFF2-40B4-BE49-F238E27FC236}">
                <a16:creationId xmlns:a16="http://schemas.microsoft.com/office/drawing/2014/main" id="{D32F0625-CD90-584F-B946-0030D7A42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934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Gedenkkolloquium zu Ehren von 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Hans-Jürgen Ewers</a:t>
            </a:r>
            <a:r>
              <a:rPr lang="de-DE" altLang="de-DE" sz="2400" b="1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75270FA6-E161-7548-84CC-EA2860F4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EBE9A2EB-2680-914B-A708-6F5744A0C6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10F1C6-DAFC-FC4A-9C92-84AA051A686B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353282" name="Text Box 2">
            <a:extLst>
              <a:ext uri="{FF2B5EF4-FFF2-40B4-BE49-F238E27FC236}">
                <a16:creationId xmlns:a16="http://schemas.microsoft.com/office/drawing/2014/main" id="{783C142F-ECDB-5142-8C1B-48F9D2865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A059435F-F5E5-B847-9AB9-1501B6064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sz="3200" b="1"/>
              <a:t>Gestaltungsoptionen I:</a:t>
            </a:r>
            <a:br>
              <a:rPr lang="de-DE" altLang="de-DE" sz="3200" b="1"/>
            </a:br>
            <a:r>
              <a:rPr lang="de-DE" altLang="de-DE" sz="3200" b="1"/>
              <a:t>Leitungsstrukturen</a:t>
            </a:r>
            <a:endParaRPr lang="de-DE" altLang="de-DE" sz="3200"/>
          </a:p>
        </p:txBody>
      </p:sp>
      <p:sp>
        <p:nvSpPr>
          <p:cNvPr id="353285" name="Oval 5">
            <a:extLst>
              <a:ext uri="{FF2B5EF4-FFF2-40B4-BE49-F238E27FC236}">
                <a16:creationId xmlns:a16="http://schemas.microsoft.com/office/drawing/2014/main" id="{F191C8FA-A935-E04E-8949-E305A31EA82A}"/>
              </a:ext>
            </a:extLst>
          </p:cNvPr>
          <p:cNvSpPr>
            <a:spLocks noChangeArrowheads="1"/>
          </p:cNvSpPr>
          <p:nvPr/>
        </p:nvSpPr>
        <p:spPr bwMode="auto">
          <a:xfrm rot="10837480">
            <a:off x="255588" y="1484313"/>
            <a:ext cx="1087437" cy="512603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Zentrale Ebene</a:t>
            </a:r>
          </a:p>
        </p:txBody>
      </p:sp>
      <p:sp>
        <p:nvSpPr>
          <p:cNvPr id="353290" name="Rectangle 10">
            <a:extLst>
              <a:ext uri="{FF2B5EF4-FFF2-40B4-BE49-F238E27FC236}">
                <a16:creationId xmlns:a16="http://schemas.microsoft.com/office/drawing/2014/main" id="{2BEBA2DA-7490-6148-9470-F73FDBAB3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1557338"/>
            <a:ext cx="6985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Präsidial-/Rektoratsverfassung oder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kollegiales Leitungsgremium?</a:t>
            </a:r>
          </a:p>
        </p:txBody>
      </p:sp>
      <p:sp>
        <p:nvSpPr>
          <p:cNvPr id="353291" name="Rectangle 11">
            <a:extLst>
              <a:ext uri="{FF2B5EF4-FFF2-40B4-BE49-F238E27FC236}">
                <a16:creationId xmlns:a16="http://schemas.microsoft.com/office/drawing/2014/main" id="{C67C80C9-8CE9-C949-B123-8D98FC1D7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3213100"/>
            <a:ext cx="6985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Verteilung Kontrolle und Aufsicht auf Hoch-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schulrat/Kuratorium und Senat?</a:t>
            </a:r>
          </a:p>
        </p:txBody>
      </p:sp>
      <p:sp>
        <p:nvSpPr>
          <p:cNvPr id="353292" name="Rectangle 12">
            <a:extLst>
              <a:ext uri="{FF2B5EF4-FFF2-40B4-BE49-F238E27FC236}">
                <a16:creationId xmlns:a16="http://schemas.microsoft.com/office/drawing/2014/main" id="{B710FF51-5829-1E43-B72C-4034216CD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868863"/>
            <a:ext cx="6985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Koordination zentrale – dezentrale Ebene d.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erweiterte HL? Dekane = Prorektoren/VP?</a:t>
            </a:r>
          </a:p>
        </p:txBody>
      </p:sp>
      <p:sp>
        <p:nvSpPr>
          <p:cNvPr id="353293" name="AutoShape 13">
            <a:extLst>
              <a:ext uri="{FF2B5EF4-FFF2-40B4-BE49-F238E27FC236}">
                <a16:creationId xmlns:a16="http://schemas.microsoft.com/office/drawing/2014/main" id="{DFC7513F-3016-0E45-8C8B-DC47B0D8E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05038"/>
            <a:ext cx="3663950" cy="609600"/>
          </a:xfrm>
          <a:prstGeom prst="wedgeRoundRectCallout">
            <a:avLst>
              <a:gd name="adj1" fmla="val -82106"/>
              <a:gd name="adj2" fmla="val -118231"/>
              <a:gd name="adj3" fmla="val 16667"/>
            </a:avLst>
          </a:prstGeom>
          <a:solidFill>
            <a:srgbClr val="008000"/>
          </a:solidFill>
          <a:ln>
            <a:noFill/>
          </a:ln>
          <a:effectLst>
            <a:prstShdw prst="shdw17" dist="17961" dir="2700000">
              <a:srgbClr val="008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000" b="1">
                <a:latin typeface="Arial" panose="020B0604020202020204" pitchFamily="34" charset="0"/>
              </a:rPr>
              <a:t>Unternehmerisches Handeln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53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5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53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53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5" grpId="0" animBg="1" autoUpdateAnimBg="0"/>
      <p:bldP spid="353290" grpId="0" animBg="1" autoUpdateAnimBg="0"/>
      <p:bldP spid="353291" grpId="0" animBg="1" autoUpdateAnimBg="0"/>
      <p:bldP spid="353292" grpId="0" animBg="1" autoUpdateAnimBg="0"/>
      <p:bldP spid="353293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E3AB6427-1CE4-094C-9659-27B9DC8D8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E999032A-F923-424B-944B-C6E59EEB25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619D93-E058-6F47-8D91-553F2DBF5368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355330" name="Text Box 2">
            <a:extLst>
              <a:ext uri="{FF2B5EF4-FFF2-40B4-BE49-F238E27FC236}">
                <a16:creationId xmlns:a16="http://schemas.microsoft.com/office/drawing/2014/main" id="{275376E0-91EF-F949-B8E9-82C133C0D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809299B4-CC85-F24D-80A7-7AE11D740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sz="3200" b="1"/>
              <a:t>Gestaltungsoptionen I:</a:t>
            </a:r>
            <a:br>
              <a:rPr lang="de-DE" altLang="de-DE" sz="3200" b="1"/>
            </a:br>
            <a:r>
              <a:rPr lang="de-DE" altLang="de-DE" sz="3200" b="1"/>
              <a:t>Leitungsstrukturen</a:t>
            </a:r>
            <a:endParaRPr lang="de-DE" altLang="de-DE" sz="3200"/>
          </a:p>
        </p:txBody>
      </p:sp>
      <p:sp>
        <p:nvSpPr>
          <p:cNvPr id="355332" name="Oval 4">
            <a:extLst>
              <a:ext uri="{FF2B5EF4-FFF2-40B4-BE49-F238E27FC236}">
                <a16:creationId xmlns:a16="http://schemas.microsoft.com/office/drawing/2014/main" id="{C3DBBA54-7CF2-6C43-8879-0232E969AD10}"/>
              </a:ext>
            </a:extLst>
          </p:cNvPr>
          <p:cNvSpPr>
            <a:spLocks noChangeArrowheads="1"/>
          </p:cNvSpPr>
          <p:nvPr/>
        </p:nvSpPr>
        <p:spPr bwMode="auto">
          <a:xfrm rot="10837480">
            <a:off x="255588" y="1484313"/>
            <a:ext cx="1087437" cy="512603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Dezentrale Ebene</a:t>
            </a:r>
          </a:p>
        </p:txBody>
      </p:sp>
      <p:sp>
        <p:nvSpPr>
          <p:cNvPr id="355333" name="Rectangle 5">
            <a:extLst>
              <a:ext uri="{FF2B5EF4-FFF2-40B4-BE49-F238E27FC236}">
                <a16:creationId xmlns:a16="http://schemas.microsoft.com/office/drawing/2014/main" id="{B5718870-9A23-824B-9AB5-05723D1E4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1557338"/>
            <a:ext cx="6985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Leitungsfunktionen: personenzentriert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oder kollegial?</a:t>
            </a:r>
          </a:p>
        </p:txBody>
      </p:sp>
      <p:sp>
        <p:nvSpPr>
          <p:cNvPr id="355334" name="Rectangle 6">
            <a:extLst>
              <a:ext uri="{FF2B5EF4-FFF2-40B4-BE49-F238E27FC236}">
                <a16:creationId xmlns:a16="http://schemas.microsoft.com/office/drawing/2014/main" id="{E9DF01D9-757D-CB4F-AB19-DB9AFA4A4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636838"/>
            <a:ext cx="6121400" cy="5762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Strategische Entwicklungsplanung</a:t>
            </a:r>
          </a:p>
        </p:txBody>
      </p:sp>
      <p:sp>
        <p:nvSpPr>
          <p:cNvPr id="355336" name="Rectangle 8">
            <a:extLst>
              <a:ext uri="{FF2B5EF4-FFF2-40B4-BE49-F238E27FC236}">
                <a16:creationId xmlns:a16="http://schemas.microsoft.com/office/drawing/2014/main" id="{19FEEC00-96BF-4B42-ABB3-D19BC9E49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3429000"/>
            <a:ext cx="6121400" cy="5762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Verhandlung/Abschluss ZV mit HL</a:t>
            </a:r>
          </a:p>
        </p:txBody>
      </p:sp>
      <p:sp>
        <p:nvSpPr>
          <p:cNvPr id="355337" name="Rectangle 9">
            <a:extLst>
              <a:ext uri="{FF2B5EF4-FFF2-40B4-BE49-F238E27FC236}">
                <a16:creationId xmlns:a16="http://schemas.microsoft.com/office/drawing/2014/main" id="{DB7F7404-F6FC-6243-A0F1-14BAF710A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221163"/>
            <a:ext cx="6121400" cy="5762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Vergabe Haushaltsmittel</a:t>
            </a:r>
          </a:p>
        </p:txBody>
      </p:sp>
      <p:sp>
        <p:nvSpPr>
          <p:cNvPr id="355338" name="Rectangle 10">
            <a:extLst>
              <a:ext uri="{FF2B5EF4-FFF2-40B4-BE49-F238E27FC236}">
                <a16:creationId xmlns:a16="http://schemas.microsoft.com/office/drawing/2014/main" id="{21EF6EA9-B67D-9B4E-942A-B6104DD8F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5013325"/>
            <a:ext cx="6121400" cy="5762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Qualitätssicherung</a:t>
            </a:r>
          </a:p>
        </p:txBody>
      </p:sp>
      <p:sp>
        <p:nvSpPr>
          <p:cNvPr id="355339" name="Rectangle 11">
            <a:extLst>
              <a:ext uri="{FF2B5EF4-FFF2-40B4-BE49-F238E27FC236}">
                <a16:creationId xmlns:a16="http://schemas.microsoft.com/office/drawing/2014/main" id="{5C3F0ED0-2502-624B-B6B0-935E02815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5805488"/>
            <a:ext cx="6121400" cy="5762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Sicherstellung Lehrangebot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5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3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 animBg="1" autoUpdateAnimBg="0"/>
      <p:bldP spid="355333" grpId="0" animBg="1" autoUpdateAnimBg="0"/>
      <p:bldP spid="355334" grpId="0" animBg="1" autoUpdateAnimBg="0"/>
      <p:bldP spid="355336" grpId="0" animBg="1" autoUpdateAnimBg="0"/>
      <p:bldP spid="355337" grpId="0" animBg="1" autoUpdateAnimBg="0"/>
      <p:bldP spid="355338" grpId="0" animBg="1" autoUpdateAnimBg="0"/>
      <p:bldP spid="35533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4B8DB002-1072-7549-8704-7776E736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894EC8A2-8C70-4E44-ACD3-DA8AE344F3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6FB8E4-2E41-324C-95EF-921894D9DDB4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359426" name="Text Box 2">
            <a:extLst>
              <a:ext uri="{FF2B5EF4-FFF2-40B4-BE49-F238E27FC236}">
                <a16:creationId xmlns:a16="http://schemas.microsoft.com/office/drawing/2014/main" id="{6E41D209-CDD4-C64A-8995-12C1C2E89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E41390C8-7FED-5C42-9013-682795EE5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sz="3200" b="1"/>
              <a:t>Gestaltungsoptionen I:</a:t>
            </a:r>
            <a:br>
              <a:rPr lang="de-DE" altLang="de-DE" sz="3200" b="1"/>
            </a:br>
            <a:r>
              <a:rPr lang="de-DE" altLang="de-DE" sz="3200" b="1"/>
              <a:t>Leitungsstrukturen</a:t>
            </a:r>
            <a:endParaRPr lang="de-DE" altLang="de-DE" sz="3200"/>
          </a:p>
        </p:txBody>
      </p:sp>
      <p:sp>
        <p:nvSpPr>
          <p:cNvPr id="359428" name="Oval 4">
            <a:extLst>
              <a:ext uri="{FF2B5EF4-FFF2-40B4-BE49-F238E27FC236}">
                <a16:creationId xmlns:a16="http://schemas.microsoft.com/office/drawing/2014/main" id="{83403EF5-BF00-B84C-8E83-7600DEEFE115}"/>
              </a:ext>
            </a:extLst>
          </p:cNvPr>
          <p:cNvSpPr>
            <a:spLocks noChangeArrowheads="1"/>
          </p:cNvSpPr>
          <p:nvPr/>
        </p:nvSpPr>
        <p:spPr bwMode="auto">
          <a:xfrm rot="10837480">
            <a:off x="255588" y="1484313"/>
            <a:ext cx="1087437" cy="512603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Dezentrale Ebene</a:t>
            </a:r>
          </a:p>
        </p:txBody>
      </p:sp>
      <p:sp>
        <p:nvSpPr>
          <p:cNvPr id="359429" name="Rectangle 5">
            <a:extLst>
              <a:ext uri="{FF2B5EF4-FFF2-40B4-BE49-F238E27FC236}">
                <a16:creationId xmlns:a16="http://schemas.microsoft.com/office/drawing/2014/main" id="{D1A56C92-BD22-144A-AFAB-BA8680033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557338"/>
            <a:ext cx="7416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Organe mit Mitwirkungs- und Kontrollrechten</a:t>
            </a:r>
          </a:p>
        </p:txBody>
      </p:sp>
      <p:sp>
        <p:nvSpPr>
          <p:cNvPr id="359430" name="Rectangle 6">
            <a:extLst>
              <a:ext uri="{FF2B5EF4-FFF2-40B4-BE49-F238E27FC236}">
                <a16:creationId xmlns:a16="http://schemas.microsoft.com/office/drawing/2014/main" id="{9D3284BE-5628-E14C-A246-90CF7C35B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2708275"/>
            <a:ext cx="6840538" cy="5762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Wahl / Bestellung Leitungsebene</a:t>
            </a:r>
          </a:p>
        </p:txBody>
      </p:sp>
      <p:sp>
        <p:nvSpPr>
          <p:cNvPr id="359431" name="Rectangle 7">
            <a:extLst>
              <a:ext uri="{FF2B5EF4-FFF2-40B4-BE49-F238E27FC236}">
                <a16:creationId xmlns:a16="http://schemas.microsoft.com/office/drawing/2014/main" id="{2BE15666-271F-D14A-94B4-4C6E09CAE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3716338"/>
            <a:ext cx="6840538" cy="5762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Aufsicht über Leitung (z.B. Beschwerde)</a:t>
            </a:r>
          </a:p>
        </p:txBody>
      </p:sp>
      <p:sp>
        <p:nvSpPr>
          <p:cNvPr id="359432" name="Rectangle 8">
            <a:extLst>
              <a:ext uri="{FF2B5EF4-FFF2-40B4-BE49-F238E27FC236}">
                <a16:creationId xmlns:a16="http://schemas.microsoft.com/office/drawing/2014/main" id="{57F1B8E6-1D00-AC4E-BEFF-5019E695F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4724400"/>
            <a:ext cx="6840538" cy="5762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Maßgebl. Mitwirkung an akad. Angelegenh.</a:t>
            </a:r>
          </a:p>
        </p:txBody>
      </p:sp>
      <p:sp>
        <p:nvSpPr>
          <p:cNvPr id="359433" name="Rectangle 9">
            <a:extLst>
              <a:ext uri="{FF2B5EF4-FFF2-40B4-BE49-F238E27FC236}">
                <a16:creationId xmlns:a16="http://schemas.microsoft.com/office/drawing/2014/main" id="{B9504AA2-1E4C-FC4C-A894-67C86FC82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5734050"/>
            <a:ext cx="6840538" cy="5762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Mitwirkung Gestaltung Organisation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5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8" grpId="0" animBg="1" autoUpdateAnimBg="0"/>
      <p:bldP spid="359429" grpId="0" animBg="1" autoUpdateAnimBg="0"/>
      <p:bldP spid="359430" grpId="0" animBg="1" autoUpdateAnimBg="0"/>
      <p:bldP spid="359431" grpId="0" animBg="1" autoUpdateAnimBg="0"/>
      <p:bldP spid="359432" grpId="0" animBg="1" autoUpdateAnimBg="0"/>
      <p:bldP spid="35943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2">
            <a:extLst>
              <a:ext uri="{FF2B5EF4-FFF2-40B4-BE49-F238E27FC236}">
                <a16:creationId xmlns:a16="http://schemas.microsoft.com/office/drawing/2014/main" id="{928D8633-9502-A14E-9EF5-A912E84AD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77678342-FAD2-0144-9BA7-577444659C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EEA12E-1C66-BE41-8791-B0402DBC75A4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361474" name="Text Box 2">
            <a:extLst>
              <a:ext uri="{FF2B5EF4-FFF2-40B4-BE49-F238E27FC236}">
                <a16:creationId xmlns:a16="http://schemas.microsoft.com/office/drawing/2014/main" id="{D7551D61-18B3-0648-950B-03BD40B92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796F9DFA-CC8E-E849-987C-D679F9ADD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sz="3200" b="1"/>
              <a:t>Doppelte Legitimation</a:t>
            </a:r>
            <a:endParaRPr lang="de-DE" altLang="de-DE" sz="3200"/>
          </a:p>
        </p:txBody>
      </p:sp>
      <p:sp>
        <p:nvSpPr>
          <p:cNvPr id="361476" name="Oval 4">
            <a:extLst>
              <a:ext uri="{FF2B5EF4-FFF2-40B4-BE49-F238E27FC236}">
                <a16:creationId xmlns:a16="http://schemas.microsoft.com/office/drawing/2014/main" id="{2829E307-FCBC-2A4C-BBE1-221D3AD30B6D}"/>
              </a:ext>
            </a:extLst>
          </p:cNvPr>
          <p:cNvSpPr>
            <a:spLocks noChangeArrowheads="1"/>
          </p:cNvSpPr>
          <p:nvPr/>
        </p:nvSpPr>
        <p:spPr bwMode="auto">
          <a:xfrm rot="10837480">
            <a:off x="255588" y="1484313"/>
            <a:ext cx="1087437" cy="512603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Zentrale Ebene</a:t>
            </a:r>
          </a:p>
        </p:txBody>
      </p:sp>
      <p:sp>
        <p:nvSpPr>
          <p:cNvPr id="361477" name="Rectangle 5">
            <a:extLst>
              <a:ext uri="{FF2B5EF4-FFF2-40B4-BE49-F238E27FC236}">
                <a16:creationId xmlns:a16="http://schemas.microsoft.com/office/drawing/2014/main" id="{F8B496C8-368F-F24E-A0C3-392AFD495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341438"/>
            <a:ext cx="7416800" cy="5746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Bestimmung Hochschulleitung </a:t>
            </a:r>
          </a:p>
        </p:txBody>
      </p:sp>
      <p:sp>
        <p:nvSpPr>
          <p:cNvPr id="361478" name="Rectangle 6">
            <a:extLst>
              <a:ext uri="{FF2B5EF4-FFF2-40B4-BE49-F238E27FC236}">
                <a16:creationId xmlns:a16="http://schemas.microsoft.com/office/drawing/2014/main" id="{CE34A5F2-E7A6-8848-BEC8-B97BFD3EA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2133600"/>
            <a:ext cx="6840538" cy="5762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Wahl durch Senat, Vetorecht HR</a:t>
            </a:r>
          </a:p>
        </p:txBody>
      </p:sp>
      <p:sp>
        <p:nvSpPr>
          <p:cNvPr id="361479" name="Rectangle 7">
            <a:extLst>
              <a:ext uri="{FF2B5EF4-FFF2-40B4-BE49-F238E27FC236}">
                <a16:creationId xmlns:a16="http://schemas.microsoft.com/office/drawing/2014/main" id="{2F559A35-4263-7A4F-A824-5561F6C94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2852738"/>
            <a:ext cx="6840538" cy="5762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Wahl durch Senat auf Vorschlag HR</a:t>
            </a:r>
          </a:p>
        </p:txBody>
      </p:sp>
      <p:sp>
        <p:nvSpPr>
          <p:cNvPr id="361480" name="Rectangle 8">
            <a:extLst>
              <a:ext uri="{FF2B5EF4-FFF2-40B4-BE49-F238E27FC236}">
                <a16:creationId xmlns:a16="http://schemas.microsoft.com/office/drawing/2014/main" id="{8C2EFD7D-2E64-154D-9ABC-705963006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3500438"/>
            <a:ext cx="6840538" cy="5762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Wahl durch HR auf Vorschlag Senat</a:t>
            </a:r>
          </a:p>
        </p:txBody>
      </p:sp>
      <p:sp>
        <p:nvSpPr>
          <p:cNvPr id="361481" name="Rectangle 9">
            <a:extLst>
              <a:ext uri="{FF2B5EF4-FFF2-40B4-BE49-F238E27FC236}">
                <a16:creationId xmlns:a16="http://schemas.microsoft.com/office/drawing/2014/main" id="{FCFBFC0D-F40F-8E43-99A3-3A3E51709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4149725"/>
            <a:ext cx="6840538" cy="5762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Wahl durch HR nach Anhörung Senat</a:t>
            </a:r>
          </a:p>
        </p:txBody>
      </p:sp>
      <p:sp>
        <p:nvSpPr>
          <p:cNvPr id="361482" name="Rectangle 10">
            <a:extLst>
              <a:ext uri="{FF2B5EF4-FFF2-40B4-BE49-F238E27FC236}">
                <a16:creationId xmlns:a16="http://schemas.microsoft.com/office/drawing/2014/main" id="{2C43297D-26E7-BA4F-A2E9-FD7FF01E7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4797425"/>
            <a:ext cx="6840538" cy="5762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Wahl durch HR auf Vorschlag Dekane</a:t>
            </a:r>
          </a:p>
        </p:txBody>
      </p:sp>
      <p:sp>
        <p:nvSpPr>
          <p:cNvPr id="361485" name="Rectangle 13">
            <a:extLst>
              <a:ext uri="{FF2B5EF4-FFF2-40B4-BE49-F238E27FC236}">
                <a16:creationId xmlns:a16="http://schemas.microsoft.com/office/drawing/2014/main" id="{0887EEC1-D508-914A-8234-9312567A7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805488"/>
            <a:ext cx="7416800" cy="5746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analog dezentrale Ebene 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6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3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36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 animBg="1" autoUpdateAnimBg="0"/>
      <p:bldP spid="361477" grpId="0" animBg="1" autoUpdateAnimBg="0"/>
      <p:bldP spid="361478" grpId="0" animBg="1" autoUpdateAnimBg="0"/>
      <p:bldP spid="361479" grpId="0" animBg="1" autoUpdateAnimBg="0"/>
      <p:bldP spid="361480" grpId="0" animBg="1" autoUpdateAnimBg="0"/>
      <p:bldP spid="361481" grpId="0" animBg="1" autoUpdateAnimBg="0"/>
      <p:bldP spid="361482" grpId="0" animBg="1" autoUpdateAnimBg="0"/>
      <p:bldP spid="36148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189E3E68-CD3B-F148-88F7-A3908A5CE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E748A241-6219-034B-A9A3-4C0E50B639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2945D8-9D73-8448-9482-7A2D9DA8E9C3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365570" name="Text Box 2">
            <a:extLst>
              <a:ext uri="{FF2B5EF4-FFF2-40B4-BE49-F238E27FC236}">
                <a16:creationId xmlns:a16="http://schemas.microsoft.com/office/drawing/2014/main" id="{04648151-C413-614C-B9DE-4E7A467CC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2B89969F-8946-8246-B1D1-6AD146948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sz="3200" b="1"/>
              <a:t>Zielvereinbarungen</a:t>
            </a:r>
            <a:endParaRPr lang="de-DE" altLang="de-DE" sz="3200"/>
          </a:p>
        </p:txBody>
      </p:sp>
      <p:sp>
        <p:nvSpPr>
          <p:cNvPr id="365573" name="Rectangle 5">
            <a:extLst>
              <a:ext uri="{FF2B5EF4-FFF2-40B4-BE49-F238E27FC236}">
                <a16:creationId xmlns:a16="http://schemas.microsoft.com/office/drawing/2014/main" id="{345849E6-CA88-7045-B83F-66B6B03C9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412875"/>
            <a:ext cx="7704137" cy="5746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Strategische Planung und Steuerung </a:t>
            </a:r>
          </a:p>
        </p:txBody>
      </p:sp>
      <p:sp>
        <p:nvSpPr>
          <p:cNvPr id="365580" name="Rectangle 12">
            <a:extLst>
              <a:ext uri="{FF2B5EF4-FFF2-40B4-BE49-F238E27FC236}">
                <a16:creationId xmlns:a16="http://schemas.microsoft.com/office/drawing/2014/main" id="{4DC9F845-04CB-CB43-A53D-38C374E6E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420938"/>
            <a:ext cx="6840537" cy="5762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Koordination ZIele Hochschule – FB</a:t>
            </a:r>
          </a:p>
        </p:txBody>
      </p:sp>
      <p:sp>
        <p:nvSpPr>
          <p:cNvPr id="365581" name="Rectangle 13">
            <a:extLst>
              <a:ext uri="{FF2B5EF4-FFF2-40B4-BE49-F238E27FC236}">
                <a16:creationId xmlns:a16="http://schemas.microsoft.com/office/drawing/2014/main" id="{97709485-B687-2541-8A02-AD1BE0586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357563"/>
            <a:ext cx="6840537" cy="5762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Aushandlung Beitrag FB zu Gesamtzielen</a:t>
            </a:r>
          </a:p>
        </p:txBody>
      </p:sp>
      <p:sp>
        <p:nvSpPr>
          <p:cNvPr id="365582" name="Rectangle 14">
            <a:extLst>
              <a:ext uri="{FF2B5EF4-FFF2-40B4-BE49-F238E27FC236}">
                <a16:creationId xmlns:a16="http://schemas.microsoft.com/office/drawing/2014/main" id="{1C6C06A7-6003-3046-8141-D5E243D24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4292600"/>
            <a:ext cx="6840537" cy="5762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400" b="1">
                <a:latin typeface="Arial" panose="020B0604020202020204" pitchFamily="34" charset="0"/>
              </a:rPr>
              <a:t>Unterstützung FB durch HL bei Zielerreichung</a:t>
            </a:r>
            <a:r>
              <a:rPr lang="de-DE" altLang="de-DE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65584" name="Rectangle 16">
            <a:extLst>
              <a:ext uri="{FF2B5EF4-FFF2-40B4-BE49-F238E27FC236}">
                <a16:creationId xmlns:a16="http://schemas.microsoft.com/office/drawing/2014/main" id="{41E5DD57-39B1-F44C-8CF3-33EFF83A0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373688"/>
            <a:ext cx="7704137" cy="863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Planungs-, Anreiz-, Kommunikations- und 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Informationsinstrument!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65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3" grpId="0" animBg="1" autoUpdateAnimBg="0"/>
      <p:bldP spid="365580" grpId="0" animBg="1" autoUpdateAnimBg="0"/>
      <p:bldP spid="365581" grpId="0" animBg="1" autoUpdateAnimBg="0"/>
      <p:bldP spid="365582" grpId="0" animBg="1" autoUpdateAnimBg="0"/>
      <p:bldP spid="36558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1FADC0DD-A3D6-ED4C-97A0-C54AB269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C4EB4FA0-4436-F149-B441-2F17CE098A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D8915D-2562-8643-BFA3-B5FB2291F917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319490" name="Text Box 1026">
            <a:extLst>
              <a:ext uri="{FF2B5EF4-FFF2-40B4-BE49-F238E27FC236}">
                <a16:creationId xmlns:a16="http://schemas.microsoft.com/office/drawing/2014/main" id="{1EA844E6-A42A-E045-9F7E-CA10F2502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19499" name="Rectangle 1035">
            <a:extLst>
              <a:ext uri="{FF2B5EF4-FFF2-40B4-BE49-F238E27FC236}">
                <a16:creationId xmlns:a16="http://schemas.microsoft.com/office/drawing/2014/main" id="{5FDBFECD-13C1-FF4E-A0B8-DD6A73183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5470525" cy="685800"/>
          </a:xfrm>
          <a:noFill/>
          <a:ln/>
        </p:spPr>
        <p:txBody>
          <a:bodyPr/>
          <a:lstStyle/>
          <a:p>
            <a:r>
              <a:rPr lang="de-DE" altLang="de-DE" b="1"/>
              <a:t>Status quo</a:t>
            </a:r>
            <a:r>
              <a:rPr lang="de-DE" altLang="de-DE"/>
              <a:t> </a:t>
            </a:r>
          </a:p>
        </p:txBody>
      </p:sp>
      <p:sp>
        <p:nvSpPr>
          <p:cNvPr id="319506" name="Rectangle 1042">
            <a:extLst>
              <a:ext uri="{FF2B5EF4-FFF2-40B4-BE49-F238E27FC236}">
                <a16:creationId xmlns:a16="http://schemas.microsoft.com/office/drawing/2014/main" id="{D5CF8752-B6E8-CF49-89E8-C5F7140D2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924175"/>
            <a:ext cx="7200900" cy="16557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/>
              <a:t>„Die Struktur der Hochschule ist </a:t>
            </a:r>
          </a:p>
          <a:p>
            <a:pPr algn="ctr"/>
            <a:r>
              <a:rPr lang="de-DE" altLang="de-DE" b="1"/>
              <a:t>organisierte Verantwortungslosigkeit</a:t>
            </a:r>
            <a:r>
              <a:rPr lang="de-DE" altLang="de-DE"/>
              <a:t>“</a:t>
            </a:r>
          </a:p>
          <a:p>
            <a:pPr algn="ctr"/>
            <a:r>
              <a:rPr lang="de-DE" altLang="de-DE" sz="2800"/>
              <a:t>                                             Hans-Jürgen Ewers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3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50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981E807E-7CC6-E84C-A30B-44C810C1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EFBFD91B-5971-F94D-8DEE-49198E725F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82B1D4-B495-C441-8200-4985546C80E1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351234" name="Text Box 2">
            <a:extLst>
              <a:ext uri="{FF2B5EF4-FFF2-40B4-BE49-F238E27FC236}">
                <a16:creationId xmlns:a16="http://schemas.microsoft.com/office/drawing/2014/main" id="{DDAE6B80-EDF4-8B4D-B01C-1C29A89A9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51235" name="AutoShape 3">
            <a:extLst>
              <a:ext uri="{FF2B5EF4-FFF2-40B4-BE49-F238E27FC236}">
                <a16:creationId xmlns:a16="http://schemas.microsoft.com/office/drawing/2014/main" id="{F16EC61B-AC1B-1049-99D3-132ABB7DB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2133600"/>
            <a:ext cx="4460875" cy="3302000"/>
          </a:xfrm>
          <a:prstGeom prst="triangle">
            <a:avLst>
              <a:gd name="adj" fmla="val 50000"/>
            </a:avLst>
          </a:prstGeom>
          <a:solidFill>
            <a:srgbClr val="E800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1236" name="Text Box 4">
            <a:extLst>
              <a:ext uri="{FF2B5EF4-FFF2-40B4-BE49-F238E27FC236}">
                <a16:creationId xmlns:a16="http://schemas.microsoft.com/office/drawing/2014/main" id="{2BE391FE-8DF9-114E-99F7-4C84EEE7E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138" y="1371600"/>
            <a:ext cx="1198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400" b="1">
                <a:latin typeface="Arial" panose="020B0604020202020204" pitchFamily="34" charset="0"/>
              </a:rPr>
              <a:t>Staat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351237" name="Text Box 5">
            <a:extLst>
              <a:ext uri="{FF2B5EF4-FFF2-40B4-BE49-F238E27FC236}">
                <a16:creationId xmlns:a16="http://schemas.microsoft.com/office/drawing/2014/main" id="{380E26C1-2309-3345-A386-401B2484D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0200"/>
            <a:ext cx="268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400" b="1">
                <a:latin typeface="Arial" panose="020B0604020202020204" pitchFamily="34" charset="0"/>
              </a:rPr>
              <a:t>Korporation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351238" name="Text Box 6">
            <a:extLst>
              <a:ext uri="{FF2B5EF4-FFF2-40B4-BE49-F238E27FC236}">
                <a16:creationId xmlns:a16="http://schemas.microsoft.com/office/drawing/2014/main" id="{D7963487-076D-D948-B3C0-BB973A87F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334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400" b="1">
                <a:latin typeface="Arial" panose="020B0604020202020204" pitchFamily="34" charset="0"/>
              </a:rPr>
              <a:t>Markt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351239" name="AutoShape 7">
            <a:extLst>
              <a:ext uri="{FF2B5EF4-FFF2-40B4-BE49-F238E27FC236}">
                <a16:creationId xmlns:a16="http://schemas.microsoft.com/office/drawing/2014/main" id="{06A00EEF-A757-AE44-8EB4-961048A57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971800"/>
            <a:ext cx="381000" cy="304800"/>
          </a:xfrm>
          <a:prstGeom prst="star5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1240" name="AutoShape 8">
            <a:extLst>
              <a:ext uri="{FF2B5EF4-FFF2-40B4-BE49-F238E27FC236}">
                <a16:creationId xmlns:a16="http://schemas.microsoft.com/office/drawing/2014/main" id="{2987D269-B3B3-1F45-8C74-D4167D802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5814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1241" name="AutoShape 9">
            <a:extLst>
              <a:ext uri="{FF2B5EF4-FFF2-40B4-BE49-F238E27FC236}">
                <a16:creationId xmlns:a16="http://schemas.microsoft.com/office/drawing/2014/main" id="{44BA6588-6566-3A4E-A214-207F7D4EC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00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1243" name="Rectangle 11">
            <a:extLst>
              <a:ext uri="{FF2B5EF4-FFF2-40B4-BE49-F238E27FC236}">
                <a16:creationId xmlns:a16="http://schemas.microsoft.com/office/drawing/2014/main" id="{5097A067-9CDC-5A4C-8B93-B6F1647F7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337300" cy="685800"/>
          </a:xfrm>
          <a:noFill/>
          <a:ln/>
        </p:spPr>
        <p:txBody>
          <a:bodyPr/>
          <a:lstStyle/>
          <a:p>
            <a:r>
              <a:rPr lang="de-DE" altLang="de-DE" sz="3200" b="1"/>
              <a:t>Governance-Modelle (B. Clark)</a:t>
            </a:r>
            <a:endParaRPr lang="de-DE" altLang="de-DE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5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autoUpdateAnimBg="0"/>
      <p:bldP spid="351237" grpId="0" autoUpdateAnimBg="0"/>
      <p:bldP spid="351238" grpId="0" autoUpdateAnimBg="0"/>
      <p:bldP spid="35124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2">
            <a:extLst>
              <a:ext uri="{FF2B5EF4-FFF2-40B4-BE49-F238E27FC236}">
                <a16:creationId xmlns:a16="http://schemas.microsoft.com/office/drawing/2014/main" id="{054266F5-915B-074D-8321-6CB099C7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06FF19D6-D570-3841-8315-2A6A66B51B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3FB57C-E9D4-0D43-9645-35E588AD96E1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374786" name="Text Box 2">
            <a:extLst>
              <a:ext uri="{FF2B5EF4-FFF2-40B4-BE49-F238E27FC236}">
                <a16:creationId xmlns:a16="http://schemas.microsoft.com/office/drawing/2014/main" id="{43C3C373-B66C-A946-9207-8ADDFB17E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5D1E04EE-16F1-ED48-A2B9-60D9304C5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5241925" cy="685800"/>
          </a:xfrm>
        </p:spPr>
        <p:txBody>
          <a:bodyPr/>
          <a:lstStyle/>
          <a:p>
            <a:r>
              <a:rPr lang="de-DE" altLang="de-DE" b="1"/>
              <a:t>Autonomie</a:t>
            </a:r>
            <a:endParaRPr lang="de-DE" altLang="de-DE"/>
          </a:p>
        </p:txBody>
      </p:sp>
      <p:sp>
        <p:nvSpPr>
          <p:cNvPr id="374789" name="Rectangle 5">
            <a:extLst>
              <a:ext uri="{FF2B5EF4-FFF2-40B4-BE49-F238E27FC236}">
                <a16:creationId xmlns:a16="http://schemas.microsoft.com/office/drawing/2014/main" id="{E68ABE0C-B86E-8043-BA44-F4DF358C8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371600"/>
            <a:ext cx="12319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Staat</a:t>
            </a:r>
          </a:p>
        </p:txBody>
      </p:sp>
      <p:sp>
        <p:nvSpPr>
          <p:cNvPr id="374790" name="Rectangle 6">
            <a:extLst>
              <a:ext uri="{FF2B5EF4-FFF2-40B4-BE49-F238E27FC236}">
                <a16:creationId xmlns:a16="http://schemas.microsoft.com/office/drawing/2014/main" id="{8952A5EE-F421-C24F-8A4D-7B2E8E282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514600"/>
            <a:ext cx="2590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Korporation</a:t>
            </a:r>
          </a:p>
        </p:txBody>
      </p:sp>
      <p:sp>
        <p:nvSpPr>
          <p:cNvPr id="374791" name="Rectangle 7">
            <a:extLst>
              <a:ext uri="{FF2B5EF4-FFF2-40B4-BE49-F238E27FC236}">
                <a16:creationId xmlns:a16="http://schemas.microsoft.com/office/drawing/2014/main" id="{11A69677-81E8-A54A-969F-C6A206DE8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657600"/>
            <a:ext cx="42926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Einzelwissenschaftler</a:t>
            </a:r>
          </a:p>
        </p:txBody>
      </p:sp>
      <p:sp>
        <p:nvSpPr>
          <p:cNvPr id="374792" name="Rectangle 8">
            <a:extLst>
              <a:ext uri="{FF2B5EF4-FFF2-40B4-BE49-F238E27FC236}">
                <a16:creationId xmlns:a16="http://schemas.microsoft.com/office/drawing/2014/main" id="{BBA63911-D5C1-B041-BC1F-CC50F1185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724400"/>
            <a:ext cx="5470525" cy="7921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legacyPerspectiveBottom"/>
            <a:lightRig rig="legacyFlat3" dir="r"/>
          </a:scene3d>
          <a:sp3d extrusionH="121893000" prstMaterial="legacyMatte">
            <a:bevelT w="13500" h="13500" prst="angle"/>
            <a:bevelB w="13500" h="13500" prst="angle"/>
            <a:extrusionClr>
              <a:srgbClr val="006600"/>
            </a:extrusionClr>
            <a:contourClr>
              <a:srgbClr val="00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korporative vs. individuelle</a:t>
            </a:r>
          </a:p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Autonomie</a:t>
            </a:r>
          </a:p>
        </p:txBody>
      </p:sp>
      <p:sp>
        <p:nvSpPr>
          <p:cNvPr id="374793" name="AutoShape 9">
            <a:extLst>
              <a:ext uri="{FF2B5EF4-FFF2-40B4-BE49-F238E27FC236}">
                <a16:creationId xmlns:a16="http://schemas.microsoft.com/office/drawing/2014/main" id="{9DD9E208-7135-794C-BEDB-7B38E03B3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4800" y="1663700"/>
            <a:ext cx="1397000" cy="1527175"/>
          </a:xfrm>
          <a:prstGeom prst="curvedLeftArrow">
            <a:avLst>
              <a:gd name="adj1" fmla="val 22795"/>
              <a:gd name="adj2" fmla="val 44659"/>
              <a:gd name="adj3" fmla="val 22292"/>
            </a:avLst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794" name="AutoShape 10">
            <a:extLst>
              <a:ext uri="{FF2B5EF4-FFF2-40B4-BE49-F238E27FC236}">
                <a16:creationId xmlns:a16="http://schemas.microsoft.com/office/drawing/2014/main" id="{2949F27D-F653-E44C-9306-8329B3576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005138"/>
            <a:ext cx="1397000" cy="1527175"/>
          </a:xfrm>
          <a:prstGeom prst="curvedLeftArrow">
            <a:avLst>
              <a:gd name="adj1" fmla="val 22795"/>
              <a:gd name="adj2" fmla="val 44659"/>
              <a:gd name="adj3" fmla="val 22292"/>
            </a:avLst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795" name="AutoShape 11">
            <a:extLst>
              <a:ext uri="{FF2B5EF4-FFF2-40B4-BE49-F238E27FC236}">
                <a16:creationId xmlns:a16="http://schemas.microsoft.com/office/drawing/2014/main" id="{0D13A82D-A38B-F447-9F35-93ECB65EEA6A}"/>
              </a:ext>
            </a:extLst>
          </p:cNvPr>
          <p:cNvSpPr>
            <a:spLocks noChangeArrowheads="1"/>
          </p:cNvSpPr>
          <p:nvPr/>
        </p:nvSpPr>
        <p:spPr bwMode="auto">
          <a:xfrm rot="-10576154">
            <a:off x="2159000" y="1477963"/>
            <a:ext cx="1397000" cy="1527175"/>
          </a:xfrm>
          <a:prstGeom prst="curvedLeftArrow">
            <a:avLst>
              <a:gd name="adj1" fmla="val 22795"/>
              <a:gd name="adj2" fmla="val 44659"/>
              <a:gd name="adj3" fmla="val 22292"/>
            </a:avLst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796" name="AutoShape 12">
            <a:extLst>
              <a:ext uri="{FF2B5EF4-FFF2-40B4-BE49-F238E27FC236}">
                <a16:creationId xmlns:a16="http://schemas.microsoft.com/office/drawing/2014/main" id="{2D9DEF00-A5F3-F442-8C71-5850ACB08ED4}"/>
              </a:ext>
            </a:extLst>
          </p:cNvPr>
          <p:cNvSpPr>
            <a:spLocks noChangeArrowheads="1"/>
          </p:cNvSpPr>
          <p:nvPr/>
        </p:nvSpPr>
        <p:spPr bwMode="auto">
          <a:xfrm rot="-10758881">
            <a:off x="1155700" y="2847975"/>
            <a:ext cx="1397000" cy="1527175"/>
          </a:xfrm>
          <a:prstGeom prst="curvedLeftArrow">
            <a:avLst>
              <a:gd name="adj1" fmla="val 22795"/>
              <a:gd name="adj2" fmla="val 44659"/>
              <a:gd name="adj3" fmla="val 22292"/>
            </a:avLst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7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9" grpId="0" animBg="1" autoUpdateAnimBg="0"/>
      <p:bldP spid="374790" grpId="0" animBg="1" autoUpdateAnimBg="0"/>
      <p:bldP spid="374791" grpId="0" animBg="1" autoUpdateAnimBg="0"/>
      <p:bldP spid="37479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2">
            <a:extLst>
              <a:ext uri="{FF2B5EF4-FFF2-40B4-BE49-F238E27FC236}">
                <a16:creationId xmlns:a16="http://schemas.microsoft.com/office/drawing/2014/main" id="{887F1EF2-77DE-AA46-B2E6-D5AF48BE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E32DA187-5BA7-F64F-AD92-A43EAF273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BA5BE4-7FEB-8F4D-9E09-B04C45F7AF16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311298" name="Text Box 2">
            <a:extLst>
              <a:ext uri="{FF2B5EF4-FFF2-40B4-BE49-F238E27FC236}">
                <a16:creationId xmlns:a16="http://schemas.microsoft.com/office/drawing/2014/main" id="{AFA500C7-1AAE-0C41-A03D-BD08E5755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11299" name="Rectangle 3">
            <a:extLst>
              <a:ext uri="{FF2B5EF4-FFF2-40B4-BE49-F238E27FC236}">
                <a16:creationId xmlns:a16="http://schemas.microsoft.com/office/drawing/2014/main" id="{D812768C-E9B1-CC46-8D8D-180472B076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sz="3200" b="1"/>
              <a:t>Handlungsfähige Hochschule</a:t>
            </a:r>
            <a:endParaRPr lang="de-DE" altLang="de-DE" sz="3200"/>
          </a:p>
        </p:txBody>
      </p:sp>
      <p:sp>
        <p:nvSpPr>
          <p:cNvPr id="311301" name="Rectangle 5">
            <a:extLst>
              <a:ext uri="{FF2B5EF4-FFF2-40B4-BE49-F238E27FC236}">
                <a16:creationId xmlns:a16="http://schemas.microsoft.com/office/drawing/2014/main" id="{F78EF301-ABC0-8E4F-9D2A-DEA5ED81D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484313"/>
            <a:ext cx="6624637" cy="64928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Trennung von Leitung und Aufsicht</a:t>
            </a:r>
          </a:p>
        </p:txBody>
      </p:sp>
      <p:sp>
        <p:nvSpPr>
          <p:cNvPr id="311306" name="Oval 10">
            <a:extLst>
              <a:ext uri="{FF2B5EF4-FFF2-40B4-BE49-F238E27FC236}">
                <a16:creationId xmlns:a16="http://schemas.microsoft.com/office/drawing/2014/main" id="{773BA30D-DA0C-6847-B16F-7474F8B304FA}"/>
              </a:ext>
            </a:extLst>
          </p:cNvPr>
          <p:cNvSpPr>
            <a:spLocks noChangeArrowheads="1"/>
          </p:cNvSpPr>
          <p:nvPr/>
        </p:nvSpPr>
        <p:spPr bwMode="auto">
          <a:xfrm rot="10837480">
            <a:off x="250825" y="1411288"/>
            <a:ext cx="1657350" cy="49149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Prinzipien</a:t>
            </a:r>
          </a:p>
        </p:txBody>
      </p:sp>
      <p:sp>
        <p:nvSpPr>
          <p:cNvPr id="311307" name="Rectangle 11">
            <a:extLst>
              <a:ext uri="{FF2B5EF4-FFF2-40B4-BE49-F238E27FC236}">
                <a16:creationId xmlns:a16="http://schemas.microsoft.com/office/drawing/2014/main" id="{E435135E-F142-EE4D-ABEA-25CBD021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2349500"/>
            <a:ext cx="6624637" cy="649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Doppelte Legitimation</a:t>
            </a:r>
          </a:p>
        </p:txBody>
      </p:sp>
      <p:sp>
        <p:nvSpPr>
          <p:cNvPr id="311308" name="Rectangle 12">
            <a:extLst>
              <a:ext uri="{FF2B5EF4-FFF2-40B4-BE49-F238E27FC236}">
                <a16:creationId xmlns:a16="http://schemas.microsoft.com/office/drawing/2014/main" id="{58359A7C-E70A-9A47-A494-2AE36C6D4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3213100"/>
            <a:ext cx="6624637" cy="649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Interne Gestaltungsfreiheit</a:t>
            </a:r>
          </a:p>
        </p:txBody>
      </p:sp>
      <p:sp>
        <p:nvSpPr>
          <p:cNvPr id="311309" name="Rectangle 13">
            <a:extLst>
              <a:ext uri="{FF2B5EF4-FFF2-40B4-BE49-F238E27FC236}">
                <a16:creationId xmlns:a16="http://schemas.microsoft.com/office/drawing/2014/main" id="{0440175E-C5FD-674D-960A-9BFD7AF64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4076700"/>
            <a:ext cx="6624637" cy="649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Partizipation</a:t>
            </a:r>
          </a:p>
        </p:txBody>
      </p:sp>
      <p:sp>
        <p:nvSpPr>
          <p:cNvPr id="311310" name="Rectangle 14">
            <a:extLst>
              <a:ext uri="{FF2B5EF4-FFF2-40B4-BE49-F238E27FC236}">
                <a16:creationId xmlns:a16="http://schemas.microsoft.com/office/drawing/2014/main" id="{D58E548D-E201-2042-8C24-6CEE7DF10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4941888"/>
            <a:ext cx="6624637" cy="64928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Professionalisierung der Leitung</a:t>
            </a:r>
          </a:p>
        </p:txBody>
      </p:sp>
      <p:sp>
        <p:nvSpPr>
          <p:cNvPr id="311311" name="Rectangle 15">
            <a:extLst>
              <a:ext uri="{FF2B5EF4-FFF2-40B4-BE49-F238E27FC236}">
                <a16:creationId xmlns:a16="http://schemas.microsoft.com/office/drawing/2014/main" id="{43B25BE8-3B8E-614E-8961-E271EE5D9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5805488"/>
            <a:ext cx="6624637" cy="64928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ZV als neues Steuerungsinstrument</a:t>
            </a:r>
          </a:p>
        </p:txBody>
      </p:sp>
      <p:sp>
        <p:nvSpPr>
          <p:cNvPr id="311312" name="Oval 16">
            <a:extLst>
              <a:ext uri="{FF2B5EF4-FFF2-40B4-BE49-F238E27FC236}">
                <a16:creationId xmlns:a16="http://schemas.microsoft.com/office/drawing/2014/main" id="{E4320914-75F8-5F49-A548-710F792A6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700213"/>
            <a:ext cx="7848600" cy="4392612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Verbindung von dezentraler</a:t>
            </a:r>
          </a:p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Organisation &amp; Verantwortung</a:t>
            </a:r>
          </a:p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unter dem Dach zentraler</a:t>
            </a:r>
          </a:p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Koordination &amp; Absprache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3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3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1" grpId="0" animBg="1" autoUpdateAnimBg="0"/>
      <p:bldP spid="311306" grpId="0" animBg="1" autoUpdateAnimBg="0"/>
      <p:bldP spid="311307" grpId="0" animBg="1" autoUpdateAnimBg="0"/>
      <p:bldP spid="311308" grpId="0" animBg="1" autoUpdateAnimBg="0"/>
      <p:bldP spid="311309" grpId="0" animBg="1" autoUpdateAnimBg="0"/>
      <p:bldP spid="311310" grpId="0" animBg="1" autoUpdateAnimBg="0"/>
      <p:bldP spid="311311" grpId="0" animBg="1" autoUpdateAnimBg="0"/>
      <p:bldP spid="3113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4663EDD9-1608-9F42-8EAB-BD8B7DCBB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035B7FF7-180D-AC4F-8382-5203D738E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BC2FE7-669D-2C47-A3FC-3D5AA4AC3E0F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375810" name="Text Box 2">
            <a:extLst>
              <a:ext uri="{FF2B5EF4-FFF2-40B4-BE49-F238E27FC236}">
                <a16:creationId xmlns:a16="http://schemas.microsoft.com/office/drawing/2014/main" id="{806E15DE-EB29-1241-99B0-88DC71464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64A5381E-7322-6048-B8DB-0D6772BA5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sz="3200" b="1"/>
              <a:t>Wissenschaft Mode 2</a:t>
            </a:r>
            <a:endParaRPr lang="de-DE" altLang="de-DE" sz="3200"/>
          </a:p>
        </p:txBody>
      </p:sp>
      <p:sp>
        <p:nvSpPr>
          <p:cNvPr id="375813" name="Rectangle 5">
            <a:extLst>
              <a:ext uri="{FF2B5EF4-FFF2-40B4-BE49-F238E27FC236}">
                <a16:creationId xmlns:a16="http://schemas.microsoft.com/office/drawing/2014/main" id="{29E10AA8-5571-5D48-A33A-94C5B5075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268413"/>
            <a:ext cx="6985000" cy="16192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interdisziplinär &amp; problemorientiert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vs.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fachorientiert</a:t>
            </a:r>
          </a:p>
        </p:txBody>
      </p:sp>
      <p:sp>
        <p:nvSpPr>
          <p:cNvPr id="375814" name="Rectangle 6">
            <a:extLst>
              <a:ext uri="{FF2B5EF4-FFF2-40B4-BE49-F238E27FC236}">
                <a16:creationId xmlns:a16="http://schemas.microsoft.com/office/drawing/2014/main" id="{E16A7153-6CDD-144D-B9A7-0351DCA0F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140075"/>
            <a:ext cx="6985000" cy="16192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Verwischung von 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grundlagenorientierter und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anwendungsorientierter Forschung</a:t>
            </a:r>
          </a:p>
        </p:txBody>
      </p:sp>
      <p:sp>
        <p:nvSpPr>
          <p:cNvPr id="375815" name="Rectangle 7">
            <a:extLst>
              <a:ext uri="{FF2B5EF4-FFF2-40B4-BE49-F238E27FC236}">
                <a16:creationId xmlns:a16="http://schemas.microsoft.com/office/drawing/2014/main" id="{78E2066A-FE35-D740-9F38-78DFFBFE2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5013325"/>
            <a:ext cx="6985000" cy="16192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Diversifizierung von Wissensgeneratoren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5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5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5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3" grpId="0" animBg="1" autoUpdateAnimBg="0"/>
      <p:bldP spid="375814" grpId="0" animBg="1" autoUpdateAnimBg="0"/>
      <p:bldP spid="37581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2">
            <a:extLst>
              <a:ext uri="{FF2B5EF4-FFF2-40B4-BE49-F238E27FC236}">
                <a16:creationId xmlns:a16="http://schemas.microsoft.com/office/drawing/2014/main" id="{CAD54191-1919-7F41-A336-76D0D65A9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A6C9C1D8-71BA-2749-8FB5-AC3504399F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68D0BC-2645-D04B-8D6C-B81CECB435B1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367618" name="Text Box 2">
            <a:extLst>
              <a:ext uri="{FF2B5EF4-FFF2-40B4-BE49-F238E27FC236}">
                <a16:creationId xmlns:a16="http://schemas.microsoft.com/office/drawing/2014/main" id="{8CAD4A4A-AF08-E249-AD84-CD5D98982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A7306F7D-8C53-DF47-80A3-8238482B0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sz="3200" b="1"/>
              <a:t>Organisationsmodelle</a:t>
            </a:r>
            <a:endParaRPr lang="de-DE" altLang="de-DE" sz="3200"/>
          </a:p>
        </p:txBody>
      </p:sp>
      <p:sp>
        <p:nvSpPr>
          <p:cNvPr id="367620" name="Oval 4">
            <a:extLst>
              <a:ext uri="{FF2B5EF4-FFF2-40B4-BE49-F238E27FC236}">
                <a16:creationId xmlns:a16="http://schemas.microsoft.com/office/drawing/2014/main" id="{7A25F1F0-BBE2-0A4C-8DB6-6B74C382595B}"/>
              </a:ext>
            </a:extLst>
          </p:cNvPr>
          <p:cNvSpPr>
            <a:spLocks noChangeArrowheads="1"/>
          </p:cNvSpPr>
          <p:nvPr/>
        </p:nvSpPr>
        <p:spPr bwMode="auto">
          <a:xfrm rot="10837480">
            <a:off x="255588" y="1484313"/>
            <a:ext cx="1087437" cy="512603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Anforderungen</a:t>
            </a:r>
          </a:p>
        </p:txBody>
      </p:sp>
      <p:sp>
        <p:nvSpPr>
          <p:cNvPr id="367621" name="Rectangle 5">
            <a:extLst>
              <a:ext uri="{FF2B5EF4-FFF2-40B4-BE49-F238E27FC236}">
                <a16:creationId xmlns:a16="http://schemas.microsoft.com/office/drawing/2014/main" id="{807168E5-FFEF-3443-8A7C-48340F109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205038"/>
            <a:ext cx="7200900" cy="7191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Lehre: Programmorientierung</a:t>
            </a:r>
          </a:p>
        </p:txBody>
      </p:sp>
      <p:sp>
        <p:nvSpPr>
          <p:cNvPr id="367627" name="Rectangle 11">
            <a:extLst>
              <a:ext uri="{FF2B5EF4-FFF2-40B4-BE49-F238E27FC236}">
                <a16:creationId xmlns:a16="http://schemas.microsoft.com/office/drawing/2014/main" id="{E98E42BE-277C-3243-8332-8035ACFE1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7200900" cy="7191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Forschung: Fokussierung, Schwerpunktbildung</a:t>
            </a:r>
          </a:p>
        </p:txBody>
      </p:sp>
      <p:sp>
        <p:nvSpPr>
          <p:cNvPr id="367628" name="Rectangle 12">
            <a:extLst>
              <a:ext uri="{FF2B5EF4-FFF2-40B4-BE49-F238E27FC236}">
                <a16:creationId xmlns:a16="http://schemas.microsoft.com/office/drawing/2014/main" id="{8B37E273-0AB6-D745-88EC-C7C8A2DFC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076700"/>
            <a:ext cx="7200900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Dualismus F &amp; L als „interner Markt“</a:t>
            </a:r>
          </a:p>
        </p:txBody>
      </p:sp>
      <p:sp>
        <p:nvSpPr>
          <p:cNvPr id="367629" name="Rectangle 13">
            <a:extLst>
              <a:ext uri="{FF2B5EF4-FFF2-40B4-BE49-F238E27FC236}">
                <a16:creationId xmlns:a16="http://schemas.microsoft.com/office/drawing/2014/main" id="{69608294-894E-2F45-A3B7-BA2B03EE7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013325"/>
            <a:ext cx="7200900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Flexible individ. Beiträge zu Organisationsformen</a:t>
            </a:r>
          </a:p>
        </p:txBody>
      </p:sp>
      <p:sp>
        <p:nvSpPr>
          <p:cNvPr id="367630" name="Rectangle 14">
            <a:extLst>
              <a:ext uri="{FF2B5EF4-FFF2-40B4-BE49-F238E27FC236}">
                <a16:creationId xmlns:a16="http://schemas.microsoft.com/office/drawing/2014/main" id="{95551597-2927-4744-8BDF-49A915F68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949950"/>
            <a:ext cx="7200900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Transdisziplinarität nicht nur ermöglichen, sondern</a:t>
            </a:r>
          </a:p>
          <a:p>
            <a:r>
              <a:rPr lang="de-DE" altLang="de-DE" sz="2200" b="1">
                <a:latin typeface="Arial" panose="020B0604020202020204" pitchFamily="34" charset="0"/>
              </a:rPr>
              <a:t>fördern</a:t>
            </a:r>
          </a:p>
        </p:txBody>
      </p:sp>
      <p:sp>
        <p:nvSpPr>
          <p:cNvPr id="367631" name="Rectangle 15">
            <a:extLst>
              <a:ext uri="{FF2B5EF4-FFF2-40B4-BE49-F238E27FC236}">
                <a16:creationId xmlns:a16="http://schemas.microsoft.com/office/drawing/2014/main" id="{7D24829F-9A00-CA41-9978-DFFCE2562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268413"/>
            <a:ext cx="7200900" cy="7191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Aufgabengerechte Organisation für Forschung, Lehre,</a:t>
            </a:r>
          </a:p>
          <a:p>
            <a:r>
              <a:rPr lang="de-DE" altLang="de-DE" sz="2200" b="1">
                <a:latin typeface="Arial" panose="020B0604020202020204" pitchFamily="34" charset="0"/>
              </a:rPr>
              <a:t>Weiterbildung und Wissenschaftstransfer</a:t>
            </a:r>
          </a:p>
        </p:txBody>
      </p:sp>
      <p:sp>
        <p:nvSpPr>
          <p:cNvPr id="367632" name="Oval 16">
            <a:extLst>
              <a:ext uri="{FF2B5EF4-FFF2-40B4-BE49-F238E27FC236}">
                <a16:creationId xmlns:a16="http://schemas.microsoft.com/office/drawing/2014/main" id="{1E15FE50-1C6B-5D45-AC0C-24AD7FD6F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700213"/>
            <a:ext cx="7848600" cy="4392612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Testfrage:</a:t>
            </a:r>
          </a:p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Fördern Kultur, Organisation</a:t>
            </a:r>
          </a:p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 und Arbeitsklima die professio-</a:t>
            </a:r>
          </a:p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nellen Leistungen in Forschung </a:t>
            </a:r>
          </a:p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und Lehre oder nicht?</a:t>
            </a:r>
          </a:p>
          <a:p>
            <a:pPr algn="ctr"/>
            <a:r>
              <a:rPr lang="de-DE" altLang="de-DE" sz="2800" b="1" i="1">
                <a:solidFill>
                  <a:schemeClr val="folHlink"/>
                </a:solidFill>
                <a:latin typeface="Arial" panose="020B0604020202020204" pitchFamily="34" charset="0"/>
              </a:rPr>
              <a:t>Sijbold Noorda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67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6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67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67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67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36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367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 autoUpdateAnimBg="0"/>
      <p:bldP spid="367621" grpId="0" animBg="1" autoUpdateAnimBg="0"/>
      <p:bldP spid="367627" grpId="0" animBg="1" autoUpdateAnimBg="0"/>
      <p:bldP spid="367628" grpId="0" animBg="1" autoUpdateAnimBg="0"/>
      <p:bldP spid="367629" grpId="0" animBg="1" autoUpdateAnimBg="0"/>
      <p:bldP spid="367630" grpId="0" animBg="1" autoUpdateAnimBg="0"/>
      <p:bldP spid="367631" grpId="0" animBg="1" autoUpdateAnimBg="0"/>
      <p:bldP spid="36763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2">
            <a:extLst>
              <a:ext uri="{FF2B5EF4-FFF2-40B4-BE49-F238E27FC236}">
                <a16:creationId xmlns:a16="http://schemas.microsoft.com/office/drawing/2014/main" id="{531F4A94-A291-C84B-8A93-BF6494D05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0BDC2958-964D-1843-922D-B113D8B164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9A1288-4C28-8B45-8B5C-AFBE42B2153B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369666" name="Text Box 2">
            <a:extLst>
              <a:ext uri="{FF2B5EF4-FFF2-40B4-BE49-F238E27FC236}">
                <a16:creationId xmlns:a16="http://schemas.microsoft.com/office/drawing/2014/main" id="{5EA289EF-DD2F-C544-B8BE-8653EEDE8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45B32A3B-9D51-1249-860D-3AC810A73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sz="3200" b="1"/>
              <a:t>Organisationsmodelle:</a:t>
            </a:r>
            <a:br>
              <a:rPr lang="de-DE" altLang="de-DE" sz="3200" b="1"/>
            </a:br>
            <a:r>
              <a:rPr lang="de-DE" altLang="de-DE" sz="3200" b="1"/>
              <a:t>Beispiele</a:t>
            </a:r>
          </a:p>
        </p:txBody>
      </p:sp>
      <p:sp>
        <p:nvSpPr>
          <p:cNvPr id="369669" name="Rectangle 5">
            <a:extLst>
              <a:ext uri="{FF2B5EF4-FFF2-40B4-BE49-F238E27FC236}">
                <a16:creationId xmlns:a16="http://schemas.microsoft.com/office/drawing/2014/main" id="{7EC01EEB-8613-B645-9B55-E4970CB17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268413"/>
            <a:ext cx="6049962" cy="7191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Matrix-Struktur mit org. Trennung von</a:t>
            </a:r>
          </a:p>
          <a:p>
            <a:r>
              <a:rPr lang="de-DE" altLang="de-DE" sz="2200" b="1">
                <a:latin typeface="Arial" panose="020B0604020202020204" pitchFamily="34" charset="0"/>
              </a:rPr>
              <a:t>F &amp; L bei gleichzeitiger Verknüpfung</a:t>
            </a:r>
          </a:p>
        </p:txBody>
      </p:sp>
      <p:sp>
        <p:nvSpPr>
          <p:cNvPr id="369670" name="Rectangle 6">
            <a:extLst>
              <a:ext uri="{FF2B5EF4-FFF2-40B4-BE49-F238E27FC236}">
                <a16:creationId xmlns:a16="http://schemas.microsoft.com/office/drawing/2014/main" id="{D736B1CB-7C3E-D543-9A63-5B0DAEFA1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133600"/>
            <a:ext cx="6049962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Lehre: Studiendekanate</a:t>
            </a:r>
          </a:p>
        </p:txBody>
      </p:sp>
      <p:sp>
        <p:nvSpPr>
          <p:cNvPr id="369674" name="Oval 10">
            <a:extLst>
              <a:ext uri="{FF2B5EF4-FFF2-40B4-BE49-F238E27FC236}">
                <a16:creationId xmlns:a16="http://schemas.microsoft.com/office/drawing/2014/main" id="{A23774C7-A031-6941-BA0B-34C47796A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341438"/>
            <a:ext cx="2286000" cy="1223962"/>
          </a:xfrm>
          <a:prstGeom prst="ellipse">
            <a:avLst/>
          </a:prstGeom>
          <a:solidFill>
            <a:srgbClr val="FF000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TU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HH-Harburg</a:t>
            </a:r>
            <a:endParaRPr lang="de-DE" altLang="de-DE" sz="2400" b="1"/>
          </a:p>
        </p:txBody>
      </p:sp>
      <p:sp>
        <p:nvSpPr>
          <p:cNvPr id="369675" name="Rectangle 11">
            <a:extLst>
              <a:ext uri="{FF2B5EF4-FFF2-40B4-BE49-F238E27FC236}">
                <a16:creationId xmlns:a16="http://schemas.microsoft.com/office/drawing/2014/main" id="{BE757D4E-3845-CE49-82D3-0F08D0E82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997200"/>
            <a:ext cx="6049962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Forschung: Schwerpunkte in inter-</a:t>
            </a:r>
          </a:p>
          <a:p>
            <a:r>
              <a:rPr lang="de-DE" altLang="de-DE" sz="2200" b="1">
                <a:latin typeface="Arial" panose="020B0604020202020204" pitchFamily="34" charset="0"/>
              </a:rPr>
              <a:t>disziplinären Arbeitsbereichen organisiert</a:t>
            </a:r>
          </a:p>
        </p:txBody>
      </p:sp>
      <p:sp>
        <p:nvSpPr>
          <p:cNvPr id="369676" name="Oval 12">
            <a:extLst>
              <a:ext uri="{FF2B5EF4-FFF2-40B4-BE49-F238E27FC236}">
                <a16:creationId xmlns:a16="http://schemas.microsoft.com/office/drawing/2014/main" id="{EE362078-52BB-DC4B-A387-F94DE1D60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149725"/>
            <a:ext cx="2286000" cy="1223963"/>
          </a:xfrm>
          <a:prstGeom prst="ellipse">
            <a:avLst/>
          </a:prstGeom>
          <a:solidFill>
            <a:srgbClr val="FF000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Uni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Maastricht</a:t>
            </a:r>
            <a:endParaRPr lang="de-DE" altLang="de-DE" sz="2400" b="1"/>
          </a:p>
        </p:txBody>
      </p:sp>
      <p:sp>
        <p:nvSpPr>
          <p:cNvPr id="369677" name="Rectangle 13">
            <a:extLst>
              <a:ext uri="{FF2B5EF4-FFF2-40B4-BE49-F238E27FC236}">
                <a16:creationId xmlns:a16="http://schemas.microsoft.com/office/drawing/2014/main" id="{4AE9E6A5-E110-5A4A-814E-4AB0ABDB7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221163"/>
            <a:ext cx="6049962" cy="7191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Duale Organisationsstruktur in F &amp; L,</a:t>
            </a:r>
          </a:p>
          <a:p>
            <a:r>
              <a:rPr lang="de-DE" altLang="de-DE" sz="2200" b="1">
                <a:latin typeface="Arial" panose="020B0604020202020204" pitchFamily="34" charset="0"/>
              </a:rPr>
              <a:t>Fakultäten </a:t>
            </a:r>
            <a:r>
              <a:rPr lang="de-DE" altLang="de-DE" sz="2200" b="1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DE" altLang="de-DE" sz="2200" b="1">
                <a:latin typeface="Arial" panose="020B0604020202020204" pitchFamily="34" charset="0"/>
              </a:rPr>
              <a:t>Departments</a:t>
            </a:r>
          </a:p>
        </p:txBody>
      </p:sp>
      <p:sp>
        <p:nvSpPr>
          <p:cNvPr id="369678" name="Rectangle 14">
            <a:extLst>
              <a:ext uri="{FF2B5EF4-FFF2-40B4-BE49-F238E27FC236}">
                <a16:creationId xmlns:a16="http://schemas.microsoft.com/office/drawing/2014/main" id="{D2BC8FE9-3594-3C40-87FB-F8D1E2B76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5084763"/>
            <a:ext cx="6049962" cy="7191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Forschung: multidisziplinäre Zentren mit </a:t>
            </a:r>
          </a:p>
          <a:p>
            <a:r>
              <a:rPr lang="de-DE" altLang="de-DE" sz="2200" b="1">
                <a:latin typeface="Arial" panose="020B0604020202020204" pitchFamily="34" charset="0"/>
              </a:rPr>
              <a:t>eigener Organisationsform</a:t>
            </a:r>
          </a:p>
        </p:txBody>
      </p:sp>
      <p:sp>
        <p:nvSpPr>
          <p:cNvPr id="369679" name="Rectangle 15">
            <a:extLst>
              <a:ext uri="{FF2B5EF4-FFF2-40B4-BE49-F238E27FC236}">
                <a16:creationId xmlns:a16="http://schemas.microsoft.com/office/drawing/2014/main" id="{D0162767-1723-9B47-B717-1D141817E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5949950"/>
            <a:ext cx="6049962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Lehre: Programm/Department-Matrix</a:t>
            </a:r>
          </a:p>
          <a:p>
            <a:r>
              <a:rPr lang="de-DE" altLang="de-DE" sz="2200" b="1">
                <a:latin typeface="Arial" panose="020B0604020202020204" pitchFamily="34" charset="0"/>
              </a:rPr>
              <a:t>innerhalb der Fakultäten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6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36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6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9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9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6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369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9" grpId="0" animBg="1" autoUpdateAnimBg="0"/>
      <p:bldP spid="369670" grpId="0" animBg="1" autoUpdateAnimBg="0"/>
      <p:bldP spid="369674" grpId="0" animBg="1" autoUpdateAnimBg="0"/>
      <p:bldP spid="369675" grpId="0" animBg="1" autoUpdateAnimBg="0"/>
      <p:bldP spid="369676" grpId="0" animBg="1" autoUpdateAnimBg="0"/>
      <p:bldP spid="369677" grpId="0" animBg="1" autoUpdateAnimBg="0"/>
      <p:bldP spid="369678" grpId="0" animBg="1" autoUpdateAnimBg="0"/>
      <p:bldP spid="36967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DBF5BD85-9829-004F-8BFF-1785B0F6E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 b="1"/>
              <a:t>Berlin,</a:t>
            </a:r>
          </a:p>
          <a:p>
            <a:r>
              <a:rPr lang="en-US" altLang="de-DE" b="1"/>
              <a:t>16. Mai 2003</a:t>
            </a:r>
          </a:p>
          <a:p>
            <a:endParaRPr lang="en-US" altLang="de-DE"/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CF1AE1F9-47F9-6F47-BEE0-72EAF16C4E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DE08C-B038-7345-9495-726BF113F121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371714" name="Text Box 2">
            <a:extLst>
              <a:ext uri="{FF2B5EF4-FFF2-40B4-BE49-F238E27FC236}">
                <a16:creationId xmlns:a16="http://schemas.microsoft.com/office/drawing/2014/main" id="{4B4DDDE0-9FF1-5048-8B7F-57E745E43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231A6933-2C5E-5D49-8C1A-E51A80CF5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840537" cy="685800"/>
          </a:xfrm>
        </p:spPr>
        <p:txBody>
          <a:bodyPr/>
          <a:lstStyle/>
          <a:p>
            <a:r>
              <a:rPr lang="de-DE" altLang="de-DE" b="1"/>
              <a:t>Fazit</a:t>
            </a:r>
          </a:p>
        </p:txBody>
      </p:sp>
      <p:sp>
        <p:nvSpPr>
          <p:cNvPr id="371716" name="Rectangle 4">
            <a:extLst>
              <a:ext uri="{FF2B5EF4-FFF2-40B4-BE49-F238E27FC236}">
                <a16:creationId xmlns:a16="http://schemas.microsoft.com/office/drawing/2014/main" id="{F8C48D36-C04F-D04E-ABF6-F9A4D0C83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341438"/>
            <a:ext cx="7056438" cy="1079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400" b="1">
                <a:latin typeface="Arial" panose="020B0604020202020204" pitchFamily="34" charset="0"/>
              </a:rPr>
              <a:t>Flexibilität und Innovation nötig, um auf dem</a:t>
            </a:r>
          </a:p>
          <a:p>
            <a:r>
              <a:rPr lang="de-DE" altLang="de-DE" sz="2400" b="1">
                <a:latin typeface="Arial" panose="020B0604020202020204" pitchFamily="34" charset="0"/>
              </a:rPr>
              <a:t>Wissenschaftsmarkt bestehen zu können</a:t>
            </a:r>
          </a:p>
        </p:txBody>
      </p:sp>
      <p:sp>
        <p:nvSpPr>
          <p:cNvPr id="371724" name="Rectangle 12">
            <a:extLst>
              <a:ext uri="{FF2B5EF4-FFF2-40B4-BE49-F238E27FC236}">
                <a16:creationId xmlns:a16="http://schemas.microsoft.com/office/drawing/2014/main" id="{22DCB837-2168-0C4F-89D1-36718F655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565400"/>
            <a:ext cx="7056438" cy="11509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400" b="1">
                <a:latin typeface="Arial" panose="020B0604020202020204" pitchFamily="34" charset="0"/>
              </a:rPr>
              <a:t>Über Organisations- und Leitungsstrukturen</a:t>
            </a:r>
          </a:p>
          <a:p>
            <a:r>
              <a:rPr lang="de-DE" altLang="de-DE" sz="2400" b="1">
                <a:latin typeface="Arial" panose="020B0604020202020204" pitchFamily="34" charset="0"/>
              </a:rPr>
              <a:t>Innovation fördern</a:t>
            </a:r>
          </a:p>
        </p:txBody>
      </p:sp>
      <p:sp>
        <p:nvSpPr>
          <p:cNvPr id="371725" name="Rectangle 13">
            <a:extLst>
              <a:ext uri="{FF2B5EF4-FFF2-40B4-BE49-F238E27FC236}">
                <a16:creationId xmlns:a16="http://schemas.microsoft.com/office/drawing/2014/main" id="{032A8175-1E1E-114E-858D-EE711F55D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933825"/>
            <a:ext cx="7056438" cy="12239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400" b="1">
                <a:latin typeface="Arial" panose="020B0604020202020204" pitchFamily="34" charset="0"/>
              </a:rPr>
              <a:t>Entwicklung aufgabengerechter Strukturen</a:t>
            </a:r>
          </a:p>
          <a:p>
            <a:r>
              <a:rPr lang="de-DE" altLang="de-DE" sz="2400" b="1">
                <a:latin typeface="Arial" panose="020B0604020202020204" pitchFamily="34" charset="0"/>
              </a:rPr>
              <a:t>setzt Zielbestimmung, Stärken- und Schwächen-</a:t>
            </a:r>
          </a:p>
          <a:p>
            <a:r>
              <a:rPr lang="de-DE" altLang="de-DE" sz="2400" b="1">
                <a:latin typeface="Arial" panose="020B0604020202020204" pitchFamily="34" charset="0"/>
              </a:rPr>
              <a:t>Bewusstsein voraus </a:t>
            </a:r>
            <a:r>
              <a:rPr lang="de-DE" altLang="de-DE" sz="2400" b="1">
                <a:latin typeface="Arial" panose="020B0604020202020204" pitchFamily="34" charset="0"/>
                <a:cs typeface="Arial" panose="020B0604020202020204" pitchFamily="34" charset="0"/>
              </a:rPr>
              <a:t>→ Mut gefragt!</a:t>
            </a:r>
          </a:p>
        </p:txBody>
      </p:sp>
      <p:sp>
        <p:nvSpPr>
          <p:cNvPr id="371726" name="Rectangle 14">
            <a:extLst>
              <a:ext uri="{FF2B5EF4-FFF2-40B4-BE49-F238E27FC236}">
                <a16:creationId xmlns:a16="http://schemas.microsoft.com/office/drawing/2014/main" id="{8CCACD5B-B2B6-E54D-9479-FA8AE84EA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373688"/>
            <a:ext cx="7056438" cy="129698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400" b="1">
                <a:latin typeface="Arial" panose="020B0604020202020204" pitchFamily="34" charset="0"/>
              </a:rPr>
              <a:t>Gesetzgeber schafft entsprechende Rahmen-</a:t>
            </a:r>
          </a:p>
          <a:p>
            <a:r>
              <a:rPr lang="de-DE" altLang="de-DE" sz="2400" b="1">
                <a:latin typeface="Arial" panose="020B0604020202020204" pitchFamily="34" charset="0"/>
              </a:rPr>
              <a:t>bedingungen!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6" grpId="0" animBg="1" autoUpdateAnimBg="0"/>
      <p:bldP spid="371724" grpId="0" animBg="1" autoUpdateAnimBg="0"/>
      <p:bldP spid="371725" grpId="0" animBg="1" autoUpdateAnimBg="0"/>
      <p:bldP spid="371726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chemeClr val="accent2"/>
          </a:extrusionClr>
          <a:contourClr>
            <a:schemeClr val="accent2"/>
          </a:contour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chemeClr val="accent2"/>
          </a:extrusionClr>
          <a:contourClr>
            <a:schemeClr val="accent2"/>
          </a:contour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889</Words>
  <Application>Microsoft Macintosh PowerPoint</Application>
  <PresentationFormat>Bildschirmpräsentation (4:3)</PresentationFormat>
  <Paragraphs>224</Paragraphs>
  <Slides>15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Times New Roman</vt:lpstr>
      <vt:lpstr>Arial</vt:lpstr>
      <vt:lpstr>Webdings</vt:lpstr>
      <vt:lpstr>Leere Präsentation</vt:lpstr>
      <vt:lpstr>PowerPoint-Präsentation</vt:lpstr>
      <vt:lpstr>Status quo </vt:lpstr>
      <vt:lpstr>Governance-Modelle (B. Clark)</vt:lpstr>
      <vt:lpstr>Autonomie</vt:lpstr>
      <vt:lpstr>Handlungsfähige Hochschule</vt:lpstr>
      <vt:lpstr>Wissenschaft Mode 2</vt:lpstr>
      <vt:lpstr>Organisationsmodelle</vt:lpstr>
      <vt:lpstr>Organisationsmodelle: Beispiele</vt:lpstr>
      <vt:lpstr>Fazit</vt:lpstr>
      <vt:lpstr>PowerPoint-Präsentation</vt:lpstr>
      <vt:lpstr>Gestaltungsoptionen I: Leitungsstrukturen</vt:lpstr>
      <vt:lpstr>Gestaltungsoptionen I: Leitungsstrukturen</vt:lpstr>
      <vt:lpstr>Gestaltungsoptionen I: Leitungsstrukturen</vt:lpstr>
      <vt:lpstr>Doppelte Legitimation</vt:lpstr>
      <vt:lpstr>Zielvereinbarungen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199</cp:revision>
  <dcterms:created xsi:type="dcterms:W3CDTF">2001-03-08T15:06:45Z</dcterms:created>
  <dcterms:modified xsi:type="dcterms:W3CDTF">2022-02-05T12:41:47Z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-472501443</vt:i4>
  </property>
  <property fmtid="{D5CDD505-2E9C-101B-9397-08002B2CF9AE}" pid="3" name="_EmailSubject">
    <vt:lpwstr>Gedenkkolloquium Ewers</vt:lpwstr>
  </property>
  <property fmtid="{D5CDD505-2E9C-101B-9397-08002B2CF9AE}" pid="4" name="_AuthorEmailDisplayName">
    <vt:lpwstr>Otto, Erik</vt:lpwstr>
  </property>
  <property fmtid="{D5CDD505-2E9C-101B-9397-08002B2CF9AE}" pid="5" name="_ReviewingToolsShownOnce">
    <vt:lpwstr/>
  </property>
</Properties>
</file>