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280" r:id="rId3"/>
    <p:sldId id="257" r:id="rId4"/>
    <p:sldId id="260" r:id="rId5"/>
    <p:sldId id="259" r:id="rId6"/>
    <p:sldId id="258" r:id="rId7"/>
    <p:sldId id="287" r:id="rId8"/>
    <p:sldId id="288" r:id="rId9"/>
    <p:sldId id="297" r:id="rId10"/>
    <p:sldId id="305" r:id="rId11"/>
    <p:sldId id="279" r:id="rId12"/>
    <p:sldId id="278" r:id="rId13"/>
    <p:sldId id="295" r:id="rId14"/>
    <p:sldId id="296" r:id="rId15"/>
    <p:sldId id="306" r:id="rId16"/>
    <p:sldId id="294" r:id="rId17"/>
    <p:sldId id="290" r:id="rId18"/>
    <p:sldId id="303" r:id="rId19"/>
    <p:sldId id="307" r:id="rId20"/>
    <p:sldId id="275" r:id="rId21"/>
    <p:sldId id="276" r:id="rId22"/>
    <p:sldId id="264" r:id="rId23"/>
    <p:sldId id="265" r:id="rId24"/>
    <p:sldId id="268" r:id="rId25"/>
    <p:sldId id="300" r:id="rId26"/>
    <p:sldId id="299" r:id="rId27"/>
    <p:sldId id="301" r:id="rId28"/>
    <p:sldId id="304" r:id="rId29"/>
    <p:sldId id="293" r:id="rId30"/>
    <p:sldId id="274" r:id="rId31"/>
  </p:sldIdLst>
  <p:sldSz cx="9144000" cy="6858000" type="screen4x3"/>
  <p:notesSz cx="6854825" cy="96313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72">
          <p15:clr>
            <a:srgbClr val="A4A3A4"/>
          </p15:clr>
        </p15:guide>
        <p15:guide id="2" pos="54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32" autoAdjust="0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1872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3C194F3-770E-D141-A04F-19BA3254B0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143D616-6473-664B-ACB0-0A10269138B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0212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8E97101-9784-EE4B-97BC-5BBB93DE80C6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20763" y="722313"/>
            <a:ext cx="4814887" cy="3611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4C7DCB1-41AF-7648-92B6-B43B7449B59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75175"/>
            <a:ext cx="5026025" cy="433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C488AA3A-2EF7-D843-B947-507343F8FD8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50350"/>
            <a:ext cx="29702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B96EB17-BC4F-FA43-8468-88CEBD2A7E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150350"/>
            <a:ext cx="2970212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B64CEA-3AAA-7349-B9EA-C70186B9188C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30F559F-3FB9-1C4A-929D-4B2BDB3759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00C17C-A079-6947-880C-A471A38BDB5C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FFFF62FB-A73E-8448-994D-990BB8CFD38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25C2ED7-DC18-A745-9D03-5492FA0F39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CE55DF-C973-2644-9AFE-590B5D17A3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2835F4-E5A4-764A-A7B5-3B9BED282D90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87657DE6-AD06-8D48-A621-ACFC4535334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6F06E03-790D-CC44-93D7-76050F8111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32920F4-8725-2940-95DA-A71A2885D9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891709-C3C3-5D4B-B5E8-BF8743769555}" type="slidenum">
              <a:rPr lang="de-DE" altLang="de-DE"/>
              <a:pPr/>
              <a:t>28</a:t>
            </a:fld>
            <a:endParaRPr lang="de-DE" altLang="de-DE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32A47841-A996-384C-BEEF-7BA75404A5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89A110D6-A44B-2640-A9B4-84F26E4074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9059E8-BB6D-534B-9A0C-E7D1F600F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006017C-A956-9D4B-9769-798B099467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1CCDFC-3EFC-F34D-A8D3-984C64606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7CF2169-0AC8-8947-B141-1533C8BABE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340E9F-909F-AE42-8185-D691EFE0A2AA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48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12067C-A4FB-2A42-A856-FD06E2C9A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BBCFDD6-42E3-B745-88A1-56BACEF98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D63BB2-4302-674B-9221-349D52871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FB06140-FBC0-D048-AFFC-6551C04603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131E61-4B4A-3F4D-B560-10299FD7CD81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69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ED40423-E2AF-FA4C-8B13-0278E584F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11573FB-F736-4840-A415-F98E1CA1A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31A0C-E360-B64A-A954-C56E30A69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8AEFFE6-4E2E-BF4B-B171-FD30F5A6FB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3BEC63-EBE3-AB46-BB19-8771470E1116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638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022725C-05A5-D24A-B1A8-D8BB4E5F5A72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0" y="0"/>
            <a:ext cx="8915400" cy="60960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7225E27-8ABA-1B4C-9AAE-4A55A4A651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5615469-372B-9C48-B932-05564216D0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305800" y="6324600"/>
            <a:ext cx="533400" cy="381000"/>
          </a:xfrm>
        </p:spPr>
        <p:txBody>
          <a:bodyPr/>
          <a:lstStyle>
            <a:lvl1pPr>
              <a:defRPr/>
            </a:lvl1pPr>
          </a:lstStyle>
          <a:p>
            <a:fld id="{6174D646-12B9-6D43-A3EB-5B44EB14DA57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366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80A81E-4FEC-0145-8537-3DF449A5B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SmartArt-Platzhalter 2">
            <a:extLst>
              <a:ext uri="{FF2B5EF4-FFF2-40B4-BE49-F238E27FC236}">
                <a16:creationId xmlns:a16="http://schemas.microsoft.com/office/drawing/2014/main" id="{0E19A57E-5EF8-0A49-8F6E-3302DA69FDB3}"/>
              </a:ext>
            </a:extLst>
          </p:cNvPr>
          <p:cNvSpPr>
            <a:spLocks noGrp="1"/>
          </p:cNvSpPr>
          <p:nvPr>
            <p:ph type="dgm" idx="1"/>
          </p:nvPr>
        </p:nvSpPr>
        <p:spPr>
          <a:xfrm>
            <a:off x="76200" y="1295400"/>
            <a:ext cx="8839200" cy="48006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B45B1A-9EC0-3D49-B27E-2B39C09E0A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5DB2AC3-082B-8444-A13B-DFDFCBA7D9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305800" y="6324600"/>
            <a:ext cx="533400" cy="381000"/>
          </a:xfrm>
        </p:spPr>
        <p:txBody>
          <a:bodyPr/>
          <a:lstStyle>
            <a:lvl1pPr>
              <a:defRPr/>
            </a:lvl1pPr>
          </a:lstStyle>
          <a:p>
            <a:fld id="{644F4795-FE10-5247-B694-BF8B0DCBECFE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376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E8DE20-39AD-6340-9063-E2A13CC7D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102038-A97F-6242-B2C6-4FECD6CA5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3AFEEE-164E-0C4F-B06B-57970DD0E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D069D2C-FAE9-0F40-BFC8-BFB633DFEB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00F608-DCDD-4B43-90A8-3E0248E9F5F9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09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C4A19F-3AF1-904C-9826-39DB6C19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A7BA59D-CB7E-C54A-B1A3-0446C1181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69B4A8-6314-284F-9638-C48CCEB96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749E18D-4976-F549-926B-3E09A56587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5A55A5-2829-314D-8BB7-443AC7EAA689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72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BEB544-3FEC-B944-BCB7-897C0BB77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69FD2F-3273-494C-990E-0411C6BABC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D6EE2B9-6A12-7F47-AE19-BDFCBB429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02CDC47-5560-5943-8320-5A3393F86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AF2B1B-47C2-404F-BF12-F73D6FE11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080627-A291-E045-BB10-3CC3A04ED8D6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81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0C1D7D-D4BC-D246-AB1B-FBFF713FA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C194B80-A4C4-D045-8D89-3828CF726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397CFF-C037-BA41-BA84-2258D4221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AF9A370-793E-9342-9A31-75CD3CC29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06E8133-8E0C-C84F-B6A5-6121A8B899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D7B7594-E38F-3B4B-827D-5CE65E415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E3A32E46-79BD-8C41-A7E3-C8C84F18AF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327EAE-2D31-4146-A8F0-1DBC3BEE3708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6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6CF8FC-229B-F64E-9BC0-28E98EF54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0C0E32B-5511-E544-9695-D2F8A8B0C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C2D89EC-54DB-834A-8FB7-CD8EB1C79E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8355CF-3BBD-E94E-9B85-E6382DF1C482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77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95F1A6A-B2DC-9442-AF7D-8DA8F12FC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43432AF-35BF-AD49-9D09-7A542150BD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78499A-8C95-F34A-8469-AD3CBA08FEF9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605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6B5154-82CD-C643-9B01-A9478E0D0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0B7A73-026A-3D40-9101-3DF211388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3082A4-981B-0C4D-9CD7-E068FB8F4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36DBD33-B24F-1042-ABF0-1F89B23BA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42F0DF-7DE4-3E48-9A68-45601F60F4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BC27F4-6E1F-6F4D-B52B-5F53BD37CC7F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862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AEC807-792E-8144-88BF-A611F3DF5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9BA955A-C363-5F49-85CB-52829157AF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43523CF-3293-134D-A264-112A9DC786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0C95D5F-B340-1648-A9B5-5BBFED2E5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85BD74-7FC5-4A46-A37F-ECC218BA44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D9FB18-E848-494B-9E49-4AA2D83DA120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385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D5B3C7E6-02BC-AB41-91D4-8F82BB6CF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1682EAB6-1868-5541-ADFF-29BC0E0DA7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B4ED354-333D-7A41-98FE-996C1C5B0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B2BEC4C-433E-434E-903D-31C556C2DEE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de-DE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05B90B08-A4C9-C142-BDFC-DF27C08F9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0FEEA58-5E59-424F-B162-D52C2A9BE8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5F52473-2832-4C4A-B3DB-EA5FB5E35A3B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E642ABB5-935D-CF42-B202-2BDD11D21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08BC71E1-A214-A247-AB12-47F2719C21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CEEFC778-107A-2A43-B656-5A2860EA49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3BE8EA-E74A-6944-A9EC-5B5AC277B726}" type="slidenum">
              <a:rPr lang="en-US" altLang="de-DE"/>
              <a:pPr/>
              <a:t>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11F18AA-1AD6-EF4B-BB1F-C5A14AF0B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484313"/>
            <a:ext cx="7608887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altLang="de-DE" sz="4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Die drei Rollen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altLang="de-DE" sz="4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des Gründers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611AD1B-CDDA-F34D-8E4D-652C059EB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3933825"/>
            <a:ext cx="5053013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Prof. Dr. Detlef Müller-Böling</a:t>
            </a:r>
          </a:p>
          <a:p>
            <a:pPr algn="ctr"/>
            <a:endParaRPr lang="de-DE" altLang="de-DE" sz="20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de-DE" alt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Ringvorlesung an der Universität Dortmund</a:t>
            </a:r>
          </a:p>
          <a:p>
            <a:pPr algn="ctr"/>
            <a:endParaRPr lang="de-DE" altLang="de-DE" sz="20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de-DE" alt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21.Mai 2003</a:t>
            </a:r>
          </a:p>
          <a:p>
            <a:pPr algn="ctr"/>
            <a:endParaRPr lang="de-DE" altLang="de-DE" sz="20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algn="ctr"/>
            <a:endParaRPr lang="de-DE" altLang="de-DE" sz="20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11A6237F-AC5A-BC43-8462-0216D28C51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F853DA-4B75-DB4B-B9A3-4F15D365F28B}" type="slidenum">
              <a:rPr lang="en-US" altLang="de-DE"/>
              <a:pPr/>
              <a:t>10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20279CD2-8CB4-B348-AB35-37390F658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0"/>
            <a:ext cx="7315200" cy="1219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folHlink"/>
                </a:solidFill>
                <a:latin typeface="Arial" panose="020B0604020202020204" pitchFamily="34" charset="0"/>
              </a:rPr>
              <a:t>Gründer mit drei Rollen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F48A5459-630A-734F-85CC-218468DA0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167063"/>
            <a:ext cx="52578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Unternehmer</a:t>
            </a:r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011F3C2E-2D70-3E4C-8B72-888D72BD0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233863"/>
            <a:ext cx="5257800" cy="76200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996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Fachmann</a:t>
            </a:r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21A7143A-5626-D143-8897-1E14B1B99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5300663"/>
            <a:ext cx="52578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Manager</a:t>
            </a:r>
          </a:p>
        </p:txBody>
      </p:sp>
      <p:sp>
        <p:nvSpPr>
          <p:cNvPr id="68614" name="AutoShape 6">
            <a:extLst>
              <a:ext uri="{FF2B5EF4-FFF2-40B4-BE49-F238E27FC236}">
                <a16:creationId xmlns:a16="http://schemas.microsoft.com/office/drawing/2014/main" id="{09AC8715-1266-F647-8423-5797982AC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4221163"/>
            <a:ext cx="2016125" cy="936625"/>
          </a:xfrm>
          <a:prstGeom prst="wedgeRectCallout">
            <a:avLst>
              <a:gd name="adj1" fmla="val -186162"/>
              <a:gd name="adj2" fmla="val -4745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Produkt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Kunde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Wettbewerb</a:t>
            </a:r>
          </a:p>
        </p:txBody>
      </p:sp>
      <p:sp>
        <p:nvSpPr>
          <p:cNvPr id="68615" name="AutoShape 7">
            <a:extLst>
              <a:ext uri="{FF2B5EF4-FFF2-40B4-BE49-F238E27FC236}">
                <a16:creationId xmlns:a16="http://schemas.microsoft.com/office/drawing/2014/main" id="{5B6D0419-13D9-DC47-812D-B3B07C6E3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2997200"/>
            <a:ext cx="2016125" cy="1079500"/>
          </a:xfrm>
          <a:prstGeom prst="wedgeRectCallout">
            <a:avLst>
              <a:gd name="adj1" fmla="val -177838"/>
              <a:gd name="adj2" fmla="val 1324"/>
            </a:avLst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Lebensprogramm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Unternehmen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Ideen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Reife</a:t>
            </a:r>
          </a:p>
          <a:p>
            <a:endParaRPr lang="de-DE" altLang="de-DE" sz="16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68616" name="AutoShape 8">
            <a:extLst>
              <a:ext uri="{FF2B5EF4-FFF2-40B4-BE49-F238E27FC236}">
                <a16:creationId xmlns:a16="http://schemas.microsoft.com/office/drawing/2014/main" id="{D71F200E-13F5-3B4B-BECC-DC68BD811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5229225"/>
            <a:ext cx="2016125" cy="936625"/>
          </a:xfrm>
          <a:prstGeom prst="wedgeRectCallout">
            <a:avLst>
              <a:gd name="adj1" fmla="val -186537"/>
              <a:gd name="adj2" fmla="val 338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Controlling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Organisation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Menschenführung</a:t>
            </a:r>
          </a:p>
        </p:txBody>
      </p:sp>
      <p:sp>
        <p:nvSpPr>
          <p:cNvPr id="68617" name="Rectangle 9">
            <a:extLst>
              <a:ext uri="{FF2B5EF4-FFF2-40B4-BE49-F238E27FC236}">
                <a16:creationId xmlns:a16="http://schemas.microsoft.com/office/drawing/2014/main" id="{EA1E0BB8-3DE1-C44D-B509-D4CB00D00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3" y="274638"/>
            <a:ext cx="5576887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4000" b="1">
                <a:solidFill>
                  <a:schemeClr val="folHlink"/>
                </a:solidFill>
              </a:rPr>
              <a:t>Gliederung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68618" name="Rectangle 10">
            <a:extLst>
              <a:ext uri="{FF2B5EF4-FFF2-40B4-BE49-F238E27FC236}">
                <a16:creationId xmlns:a16="http://schemas.microsoft.com/office/drawing/2014/main" id="{B54916DC-BF33-C94B-B8FE-151B7EDA4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4076700"/>
            <a:ext cx="8820150" cy="2305050"/>
          </a:xfrm>
          <a:prstGeom prst="rect">
            <a:avLst/>
          </a:prstGeom>
          <a:solidFill>
            <a:schemeClr val="bg1">
              <a:alpha val="78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4">
            <a:extLst>
              <a:ext uri="{FF2B5EF4-FFF2-40B4-BE49-F238E27FC236}">
                <a16:creationId xmlns:a16="http://schemas.microsoft.com/office/drawing/2014/main" id="{C24DCD76-D5DF-A34E-B590-3A1CF151EC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A53A6D-46A0-6543-B3DF-EACAD4C123E6}" type="slidenum">
              <a:rPr lang="en-US" altLang="de-DE"/>
              <a:pPr/>
              <a:t>11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B71F6F78-BC7E-554F-B2CE-85CABD12B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484313"/>
            <a:ext cx="7916862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 altLang="de-DE" sz="2800" b="1">
              <a:solidFill>
                <a:schemeClr val="folHlink"/>
              </a:solidFill>
            </a:endParaRPr>
          </a:p>
          <a:p>
            <a:r>
              <a:rPr lang="de-DE" altLang="de-DE" sz="2800" b="1">
                <a:solidFill>
                  <a:schemeClr val="folHlink"/>
                </a:solidFill>
              </a:rPr>
              <a:t>Wie soll mein Leben aussehen?</a:t>
            </a:r>
            <a:br>
              <a:rPr lang="de-DE" altLang="de-DE" sz="2800" b="1">
                <a:solidFill>
                  <a:schemeClr val="folHlink"/>
                </a:solidFill>
              </a:rPr>
            </a:br>
            <a:endParaRPr lang="de-DE" altLang="de-DE" sz="2800" b="1">
              <a:solidFill>
                <a:schemeClr val="folHlink"/>
              </a:solidFill>
            </a:endParaRP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837389CC-7238-A54C-BE80-248DC2645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438400"/>
            <a:ext cx="7916862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 altLang="de-DE" sz="2800" b="1">
              <a:solidFill>
                <a:schemeClr val="folHlink"/>
              </a:solidFill>
            </a:endParaRPr>
          </a:p>
          <a:p>
            <a:r>
              <a:rPr lang="de-DE" altLang="de-DE" sz="2800" b="1">
                <a:solidFill>
                  <a:schemeClr val="folHlink"/>
                </a:solidFill>
              </a:rPr>
              <a:t>Wie soll mein tägliches Lebensgefühl sein?</a:t>
            </a:r>
            <a:br>
              <a:rPr lang="de-DE" altLang="de-DE" sz="2800" b="1">
                <a:solidFill>
                  <a:schemeClr val="folHlink"/>
                </a:solidFill>
              </a:rPr>
            </a:br>
            <a:endParaRPr lang="de-DE" altLang="de-DE" sz="2800" b="1">
              <a:solidFill>
                <a:schemeClr val="folHlink"/>
              </a:solidFill>
            </a:endParaRP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D56CEFE0-116C-914C-A271-F5D60145F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392488"/>
            <a:ext cx="7916862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 altLang="de-DE" sz="2800" b="1">
              <a:solidFill>
                <a:schemeClr val="folHlink"/>
              </a:solidFill>
            </a:endParaRPr>
          </a:p>
          <a:p>
            <a:r>
              <a:rPr lang="de-DE" altLang="de-DE" sz="2800" b="1">
                <a:solidFill>
                  <a:schemeClr val="folHlink"/>
                </a:solidFill>
              </a:rPr>
              <a:t>Wie sollen die Beziehungen zu anderen aussehen?</a:t>
            </a:r>
            <a:br>
              <a:rPr lang="de-DE" altLang="de-DE" sz="2800" b="1">
                <a:solidFill>
                  <a:schemeClr val="folHlink"/>
                </a:solidFill>
              </a:rPr>
            </a:br>
            <a:endParaRPr lang="de-DE" altLang="de-DE" sz="2800" b="1">
              <a:solidFill>
                <a:schemeClr val="folHlink"/>
              </a:solidFill>
            </a:endParaRPr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8A4213DE-FD47-6C4D-8BC2-654A410C9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346575"/>
            <a:ext cx="7916862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 altLang="de-DE" sz="2800" b="1">
              <a:solidFill>
                <a:schemeClr val="folHlink"/>
              </a:solidFill>
            </a:endParaRPr>
          </a:p>
          <a:p>
            <a:r>
              <a:rPr lang="de-DE" altLang="de-DE" sz="2800" b="1">
                <a:solidFill>
                  <a:schemeClr val="folHlink"/>
                </a:solidFill>
              </a:rPr>
              <a:t>Was mache ich in 10, 20 Jahren?</a:t>
            </a:r>
            <a:br>
              <a:rPr lang="de-DE" altLang="de-DE" sz="2800" b="1">
                <a:solidFill>
                  <a:schemeClr val="folHlink"/>
                </a:solidFill>
              </a:rPr>
            </a:br>
            <a:endParaRPr lang="de-DE" altLang="de-DE" sz="2800" b="1">
              <a:solidFill>
                <a:schemeClr val="folHlink"/>
              </a:solidFill>
            </a:endParaRPr>
          </a:p>
        </p:txBody>
      </p:sp>
      <p:sp>
        <p:nvSpPr>
          <p:cNvPr id="29704" name="Rectangle 8">
            <a:extLst>
              <a:ext uri="{FF2B5EF4-FFF2-40B4-BE49-F238E27FC236}">
                <a16:creationId xmlns:a16="http://schemas.microsoft.com/office/drawing/2014/main" id="{7CBECDD0-F61B-014E-B8C7-EF999529E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5300663"/>
            <a:ext cx="7916862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 altLang="de-DE" sz="2800" b="1">
              <a:solidFill>
                <a:schemeClr val="folHlink"/>
              </a:solidFill>
            </a:endParaRPr>
          </a:p>
          <a:p>
            <a:r>
              <a:rPr lang="de-DE" altLang="de-DE" sz="2800" b="1">
                <a:solidFill>
                  <a:schemeClr val="folHlink"/>
                </a:solidFill>
              </a:rPr>
              <a:t>Wieviel Geld brauche ich?</a:t>
            </a:r>
            <a:br>
              <a:rPr lang="de-DE" altLang="de-DE" sz="2800" b="1">
                <a:solidFill>
                  <a:schemeClr val="folHlink"/>
                </a:solidFill>
              </a:rPr>
            </a:br>
            <a:endParaRPr lang="de-DE" altLang="de-DE" sz="2800" b="1">
              <a:solidFill>
                <a:schemeClr val="folHlink"/>
              </a:solidFill>
            </a:endParaRPr>
          </a:p>
        </p:txBody>
      </p:sp>
      <p:sp>
        <p:nvSpPr>
          <p:cNvPr id="29705" name="Oval 9">
            <a:extLst>
              <a:ext uri="{FF2B5EF4-FFF2-40B4-BE49-F238E27FC236}">
                <a16:creationId xmlns:a16="http://schemas.microsoft.com/office/drawing/2014/main" id="{9A4E73F1-E466-7B4F-B55C-DE01CCBF6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1196975"/>
            <a:ext cx="6696075" cy="360045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Welche Rolle spielt bei alle dem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das Gründungsunternehmen?</a:t>
            </a:r>
          </a:p>
        </p:txBody>
      </p:sp>
      <p:sp>
        <p:nvSpPr>
          <p:cNvPr id="29706" name="Rectangle 10">
            <a:extLst>
              <a:ext uri="{FF2B5EF4-FFF2-40B4-BE49-F238E27FC236}">
                <a16:creationId xmlns:a16="http://schemas.microsoft.com/office/drawing/2014/main" id="{A34E8A7B-3C78-B84E-A57E-0DDB2D423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4797425"/>
            <a:ext cx="8496300" cy="19939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Erst das Leben,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 dann das Unternehmen!</a:t>
            </a:r>
          </a:p>
        </p:txBody>
      </p:sp>
      <p:sp>
        <p:nvSpPr>
          <p:cNvPr id="29710" name="Rectangle 14">
            <a:extLst>
              <a:ext uri="{FF2B5EF4-FFF2-40B4-BE49-F238E27FC236}">
                <a16:creationId xmlns:a16="http://schemas.microsoft.com/office/drawing/2014/main" id="{BA3519F3-9720-E64A-B24E-67673628A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7200900" cy="6477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Unternehmer - Lebensprogramm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 autoUpdateAnimBg="0"/>
      <p:bldP spid="29701" grpId="0" animBg="1" autoUpdateAnimBg="0"/>
      <p:bldP spid="29702" grpId="0" animBg="1" autoUpdateAnimBg="0"/>
      <p:bldP spid="29703" grpId="0" animBg="1" autoUpdateAnimBg="0"/>
      <p:bldP spid="29704" grpId="0" animBg="1" autoUpdateAnimBg="0"/>
      <p:bldP spid="29705" grpId="0" animBg="1"/>
      <p:bldP spid="2970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4">
            <a:extLst>
              <a:ext uri="{FF2B5EF4-FFF2-40B4-BE49-F238E27FC236}">
                <a16:creationId xmlns:a16="http://schemas.microsoft.com/office/drawing/2014/main" id="{D8D52E82-5369-C44F-97FD-5FE427A84D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1D64D2-952E-954A-B052-4F267347BBAF}" type="slidenum">
              <a:rPr lang="en-US" altLang="de-DE"/>
              <a:pPr/>
              <a:t>12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2F08552F-B31C-CA4F-9742-155B90A7F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341438"/>
            <a:ext cx="7916863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hlink"/>
                </a:solidFill>
                <a:latin typeface="Arial" panose="020B0604020202020204" pitchFamily="34" charset="0"/>
              </a:rPr>
              <a:t>schludrig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CD189B31-69B8-6746-A87F-04BC2BB7F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349500"/>
            <a:ext cx="7916863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hlink"/>
                </a:solidFill>
                <a:latin typeface="Arial" panose="020B0604020202020204" pitchFamily="34" charset="0"/>
              </a:rPr>
              <a:t>habgierig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E29B852C-7A57-4D41-8FB7-209A0187A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357563"/>
            <a:ext cx="7916863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hlink"/>
                </a:solidFill>
                <a:latin typeface="Arial" panose="020B0604020202020204" pitchFamily="34" charset="0"/>
              </a:rPr>
              <a:t>penibel</a:t>
            </a:r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42EF8BC8-6C1C-4F43-A797-CD39E3FAF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365625"/>
            <a:ext cx="7916863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hlink"/>
                </a:solidFill>
                <a:latin typeface="Arial" panose="020B0604020202020204" pitchFamily="34" charset="0"/>
              </a:rPr>
              <a:t>Informationen begrenzt</a:t>
            </a:r>
          </a:p>
        </p:txBody>
      </p:sp>
      <p:sp>
        <p:nvSpPr>
          <p:cNvPr id="28680" name="Rectangle 8">
            <a:extLst>
              <a:ext uri="{FF2B5EF4-FFF2-40B4-BE49-F238E27FC236}">
                <a16:creationId xmlns:a16="http://schemas.microsoft.com/office/drawing/2014/main" id="{500CE7E0-3A95-F844-AAC4-41C37E667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373688"/>
            <a:ext cx="7916863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hlink"/>
                </a:solidFill>
                <a:latin typeface="Arial" panose="020B0604020202020204" pitchFamily="34" charset="0"/>
              </a:rPr>
              <a:t>offen und veränderungsbereit</a:t>
            </a:r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67EC308B-A8C4-8440-B6EF-B6756596F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6697662" cy="6477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Unternehmer = Unternehmen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 autoUpdateAnimBg="0"/>
      <p:bldP spid="28677" grpId="0" animBg="1" autoUpdateAnimBg="0"/>
      <p:bldP spid="28678" grpId="0" animBg="1" autoUpdateAnimBg="0"/>
      <p:bldP spid="28679" grpId="0" animBg="1" autoUpdateAnimBg="0"/>
      <p:bldP spid="28680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E0A7334E-05DE-D640-BC11-6B8E7A7492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506CC-5BDD-9C46-9B32-40AF1B04EFCC}" type="slidenum">
              <a:rPr lang="en-US" altLang="de-DE"/>
              <a:pPr/>
              <a:t>13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E2F592C1-3828-0048-BFE8-B8AB3509F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611313"/>
            <a:ext cx="7916862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 altLang="de-DE" sz="2800" b="1">
              <a:solidFill>
                <a:schemeClr val="folHlink"/>
              </a:solidFill>
            </a:endParaRPr>
          </a:p>
          <a:p>
            <a:r>
              <a:rPr lang="de-DE" altLang="de-DE" sz="2800" b="1">
                <a:solidFill>
                  <a:schemeClr val="folHlink"/>
                </a:solidFill>
              </a:rPr>
              <a:t>Beziehungen zu Kunden aufbauen</a:t>
            </a:r>
            <a:br>
              <a:rPr lang="de-DE" altLang="de-DE" sz="2800" b="1">
                <a:solidFill>
                  <a:schemeClr val="folHlink"/>
                </a:solidFill>
              </a:rPr>
            </a:br>
            <a:endParaRPr lang="de-DE" altLang="de-DE" sz="2800" b="1">
              <a:solidFill>
                <a:schemeClr val="folHlink"/>
              </a:solidFill>
            </a:endParaRP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06ADFB3-C9D8-D246-84B8-3E3B2674D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068638"/>
            <a:ext cx="7916862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folHlink"/>
                </a:solidFill>
              </a:rPr>
              <a:t>wissenschaftliche Erkenntnisse nutzen</a:t>
            </a:r>
          </a:p>
        </p:txBody>
      </p:sp>
      <p:sp>
        <p:nvSpPr>
          <p:cNvPr id="55307" name="Rectangle 11">
            <a:extLst>
              <a:ext uri="{FF2B5EF4-FFF2-40B4-BE49-F238E27FC236}">
                <a16:creationId xmlns:a16="http://schemas.microsoft.com/office/drawing/2014/main" id="{3ADD9813-ACBF-9E46-BBF5-3473D764A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6172200" cy="6477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Unternehmer - Ideen</a:t>
            </a:r>
          </a:p>
        </p:txBody>
      </p:sp>
      <p:sp>
        <p:nvSpPr>
          <p:cNvPr id="55308" name="Oval 12">
            <a:extLst>
              <a:ext uri="{FF2B5EF4-FFF2-40B4-BE49-F238E27FC236}">
                <a16:creationId xmlns:a16="http://schemas.microsoft.com/office/drawing/2014/main" id="{D822C8F7-0A50-E647-8E75-5018F9137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2349500"/>
            <a:ext cx="6696075" cy="360045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Kreativität ist Klauen!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animBg="1" autoUpdateAnimBg="0"/>
      <p:bldP spid="55299" grpId="0" animBg="1" autoUpdateAnimBg="0"/>
      <p:bldP spid="5530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96A8E921-F595-684E-884E-F5B791F03F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E7C2D0-1C3A-154E-B61E-19EB774D276D}" type="slidenum">
              <a:rPr lang="en-US" altLang="de-DE"/>
              <a:pPr/>
              <a:t>14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pic>
        <p:nvPicPr>
          <p:cNvPr id="56329" name="Picture 9">
            <a:extLst>
              <a:ext uri="{FF2B5EF4-FFF2-40B4-BE49-F238E27FC236}">
                <a16:creationId xmlns:a16="http://schemas.microsoft.com/office/drawing/2014/main" id="{8376D868-C74E-5F4A-A38E-CF490F1C4E52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166813"/>
            <a:ext cx="7056438" cy="5691187"/>
          </a:xfrm>
        </p:spPr>
      </p:pic>
      <p:sp>
        <p:nvSpPr>
          <p:cNvPr id="56330" name="Line 10">
            <a:extLst>
              <a:ext uri="{FF2B5EF4-FFF2-40B4-BE49-F238E27FC236}">
                <a16:creationId xmlns:a16="http://schemas.microsoft.com/office/drawing/2014/main" id="{A981BDEB-24DA-D44F-8258-009017F929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0788" y="549275"/>
            <a:ext cx="2663825" cy="1008063"/>
          </a:xfrm>
          <a:prstGeom prst="line">
            <a:avLst/>
          </a:prstGeom>
          <a:noFill/>
          <a:ln w="190500">
            <a:solidFill>
              <a:srgbClr val="22308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331" name="Line 11">
            <a:extLst>
              <a:ext uri="{FF2B5EF4-FFF2-40B4-BE49-F238E27FC236}">
                <a16:creationId xmlns:a16="http://schemas.microsoft.com/office/drawing/2014/main" id="{321ED50D-DF46-2740-A9FB-8BB3E04D67E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0788" y="1557338"/>
            <a:ext cx="0" cy="5300662"/>
          </a:xfrm>
          <a:prstGeom prst="line">
            <a:avLst/>
          </a:prstGeom>
          <a:noFill/>
          <a:ln w="1905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332" name="Line 12">
            <a:extLst>
              <a:ext uri="{FF2B5EF4-FFF2-40B4-BE49-F238E27FC236}">
                <a16:creationId xmlns:a16="http://schemas.microsoft.com/office/drawing/2014/main" id="{9E170B44-AD39-3D46-9FE1-B95635B7B7E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0788" y="1557338"/>
            <a:ext cx="935037" cy="1584325"/>
          </a:xfrm>
          <a:prstGeom prst="line">
            <a:avLst/>
          </a:prstGeom>
          <a:noFill/>
          <a:ln w="1905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333" name="Line 13">
            <a:extLst>
              <a:ext uri="{FF2B5EF4-FFF2-40B4-BE49-F238E27FC236}">
                <a16:creationId xmlns:a16="http://schemas.microsoft.com/office/drawing/2014/main" id="{79AD677E-E666-984D-B111-A0D8121DE64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3141663"/>
            <a:ext cx="1908175" cy="0"/>
          </a:xfrm>
          <a:prstGeom prst="line">
            <a:avLst/>
          </a:prstGeom>
          <a:noFill/>
          <a:ln w="1905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334" name="AutoShape 14">
            <a:extLst>
              <a:ext uri="{FF2B5EF4-FFF2-40B4-BE49-F238E27FC236}">
                <a16:creationId xmlns:a16="http://schemas.microsoft.com/office/drawing/2014/main" id="{F0983C07-4773-B349-B2D5-E57554593807}"/>
              </a:ext>
            </a:extLst>
          </p:cNvPr>
          <p:cNvSpPr>
            <a:spLocks/>
          </p:cNvSpPr>
          <p:nvPr/>
        </p:nvSpPr>
        <p:spPr bwMode="auto">
          <a:xfrm>
            <a:off x="7812088" y="1484313"/>
            <a:ext cx="914400" cy="504825"/>
          </a:xfrm>
          <a:prstGeom prst="borderCallout2">
            <a:avLst>
              <a:gd name="adj1" fmla="val 22644"/>
              <a:gd name="adj2" fmla="val -8333"/>
              <a:gd name="adj3" fmla="val 22644"/>
              <a:gd name="adj4" fmla="val -21875"/>
              <a:gd name="adj5" fmla="val -56917"/>
              <a:gd name="adj6" fmla="val -70486"/>
            </a:avLst>
          </a:prstGeom>
          <a:solidFill>
            <a:schemeClr val="accent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/>
              <a:t>Reife</a:t>
            </a:r>
          </a:p>
        </p:txBody>
      </p:sp>
      <p:sp>
        <p:nvSpPr>
          <p:cNvPr id="56335" name="AutoShape 15">
            <a:extLst>
              <a:ext uri="{FF2B5EF4-FFF2-40B4-BE49-F238E27FC236}">
                <a16:creationId xmlns:a16="http://schemas.microsoft.com/office/drawing/2014/main" id="{C26761B2-6E80-8448-920F-31D7FC953B0E}"/>
              </a:ext>
            </a:extLst>
          </p:cNvPr>
          <p:cNvSpPr>
            <a:spLocks/>
          </p:cNvSpPr>
          <p:nvPr/>
        </p:nvSpPr>
        <p:spPr bwMode="auto">
          <a:xfrm>
            <a:off x="2484438" y="3284538"/>
            <a:ext cx="2951162" cy="863600"/>
          </a:xfrm>
          <a:prstGeom prst="borderCallout2">
            <a:avLst>
              <a:gd name="adj1" fmla="val 13236"/>
              <a:gd name="adj2" fmla="val 102583"/>
              <a:gd name="adj3" fmla="val 13236"/>
              <a:gd name="adj4" fmla="val 136903"/>
              <a:gd name="adj5" fmla="val -9009"/>
              <a:gd name="adj6" fmla="val 171222"/>
            </a:avLst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>
                <a:solidFill>
                  <a:schemeClr val="folHlink"/>
                </a:solidFill>
              </a:rPr>
              <a:t>Schrumpfung = Gründungsphase</a:t>
            </a:r>
          </a:p>
        </p:txBody>
      </p:sp>
      <p:sp>
        <p:nvSpPr>
          <p:cNvPr id="56336" name="AutoShape 16">
            <a:extLst>
              <a:ext uri="{FF2B5EF4-FFF2-40B4-BE49-F238E27FC236}">
                <a16:creationId xmlns:a16="http://schemas.microsoft.com/office/drawing/2014/main" id="{F46637A3-E585-2E4E-B6F9-AD8EED21496F}"/>
              </a:ext>
            </a:extLst>
          </p:cNvPr>
          <p:cNvSpPr>
            <a:spLocks/>
          </p:cNvSpPr>
          <p:nvPr/>
        </p:nvSpPr>
        <p:spPr bwMode="auto">
          <a:xfrm>
            <a:off x="3348038" y="4941888"/>
            <a:ext cx="1800225" cy="503237"/>
          </a:xfrm>
          <a:prstGeom prst="borderCallout2">
            <a:avLst>
              <a:gd name="adj1" fmla="val 22713"/>
              <a:gd name="adj2" fmla="val 104231"/>
              <a:gd name="adj3" fmla="val 22713"/>
              <a:gd name="adj4" fmla="val 117282"/>
              <a:gd name="adj5" fmla="val -105995"/>
              <a:gd name="adj6" fmla="val 164375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/>
              <a:t>Schließung</a:t>
            </a:r>
          </a:p>
        </p:txBody>
      </p:sp>
      <p:sp>
        <p:nvSpPr>
          <p:cNvPr id="56337" name="Rectangle 17">
            <a:extLst>
              <a:ext uri="{FF2B5EF4-FFF2-40B4-BE49-F238E27FC236}">
                <a16:creationId xmlns:a16="http://schemas.microsoft.com/office/drawing/2014/main" id="{FA449941-DD5D-B049-A0C2-BD9959541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6172200" cy="6477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Unternehmer - Reife</a:t>
            </a:r>
          </a:p>
        </p:txBody>
      </p:sp>
      <p:sp>
        <p:nvSpPr>
          <p:cNvPr id="56338" name="Oval 18">
            <a:extLst>
              <a:ext uri="{FF2B5EF4-FFF2-40B4-BE49-F238E27FC236}">
                <a16:creationId xmlns:a16="http://schemas.microsoft.com/office/drawing/2014/main" id="{01DE0E72-9D1E-BD42-94E1-FA91D55E4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781300"/>
            <a:ext cx="6696075" cy="360045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Reife steht nicht am Ende,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sondern am Anfang!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4" grpId="0" animBg="1"/>
      <p:bldP spid="56335" grpId="0" animBg="1"/>
      <p:bldP spid="56336" grpId="0" animBg="1"/>
      <p:bldP spid="563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049ABC05-1DA5-2949-9158-B520DB9765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2F2D62-A6F1-6F4F-A9D3-950C835DA81D}" type="slidenum">
              <a:rPr lang="en-US" altLang="de-DE"/>
              <a:pPr/>
              <a:t>15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39D6F869-02D8-2546-AC31-4FCF9B94B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0"/>
            <a:ext cx="7315200" cy="1219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folHlink"/>
                </a:solidFill>
                <a:latin typeface="Arial" panose="020B0604020202020204" pitchFamily="34" charset="0"/>
              </a:rPr>
              <a:t>Gründer mit drei Rollen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061F35F1-07BA-8042-A003-EAE87967F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167063"/>
            <a:ext cx="52578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Unternehmer</a:t>
            </a:r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E402B263-CFBB-3640-AF05-9DFF2CA37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233863"/>
            <a:ext cx="5257800" cy="76200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996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Fachmann</a:t>
            </a:r>
          </a:p>
        </p:txBody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3FA4AD23-7CBA-7B49-8D41-D86C30DAC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5300663"/>
            <a:ext cx="52578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Manager</a:t>
            </a:r>
          </a:p>
        </p:txBody>
      </p:sp>
      <p:sp>
        <p:nvSpPr>
          <p:cNvPr id="69638" name="AutoShape 6">
            <a:extLst>
              <a:ext uri="{FF2B5EF4-FFF2-40B4-BE49-F238E27FC236}">
                <a16:creationId xmlns:a16="http://schemas.microsoft.com/office/drawing/2014/main" id="{5873C558-FC86-1245-A8E6-2403ED760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4221163"/>
            <a:ext cx="2016125" cy="936625"/>
          </a:xfrm>
          <a:prstGeom prst="wedgeRectCallout">
            <a:avLst>
              <a:gd name="adj1" fmla="val -186162"/>
              <a:gd name="adj2" fmla="val -4745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Produkt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Kunde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Wettbewerb</a:t>
            </a:r>
          </a:p>
        </p:txBody>
      </p:sp>
      <p:sp>
        <p:nvSpPr>
          <p:cNvPr id="69639" name="AutoShape 7">
            <a:extLst>
              <a:ext uri="{FF2B5EF4-FFF2-40B4-BE49-F238E27FC236}">
                <a16:creationId xmlns:a16="http://schemas.microsoft.com/office/drawing/2014/main" id="{2D3BDB5F-27F0-6B4B-9CAD-3C9AA2F15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2997200"/>
            <a:ext cx="2016125" cy="1079500"/>
          </a:xfrm>
          <a:prstGeom prst="wedgeRectCallout">
            <a:avLst>
              <a:gd name="adj1" fmla="val -177838"/>
              <a:gd name="adj2" fmla="val 1324"/>
            </a:avLst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Lebensprogramm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Unternehmen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Ideen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Reife</a:t>
            </a:r>
          </a:p>
          <a:p>
            <a:endParaRPr lang="de-DE" altLang="de-DE" sz="16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69640" name="AutoShape 8">
            <a:extLst>
              <a:ext uri="{FF2B5EF4-FFF2-40B4-BE49-F238E27FC236}">
                <a16:creationId xmlns:a16="http://schemas.microsoft.com/office/drawing/2014/main" id="{E4BD4DB7-7EBD-9A4B-A36C-7F52B5578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5229225"/>
            <a:ext cx="2016125" cy="936625"/>
          </a:xfrm>
          <a:prstGeom prst="wedgeRectCallout">
            <a:avLst>
              <a:gd name="adj1" fmla="val -186537"/>
              <a:gd name="adj2" fmla="val 338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Controlling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Organisation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Menschenführung</a:t>
            </a:r>
          </a:p>
        </p:txBody>
      </p:sp>
      <p:sp>
        <p:nvSpPr>
          <p:cNvPr id="69641" name="Rectangle 9">
            <a:extLst>
              <a:ext uri="{FF2B5EF4-FFF2-40B4-BE49-F238E27FC236}">
                <a16:creationId xmlns:a16="http://schemas.microsoft.com/office/drawing/2014/main" id="{073BFBAE-A5A8-5648-95FD-EEFC4AE2A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3" y="274638"/>
            <a:ext cx="5576887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4000" b="1">
                <a:solidFill>
                  <a:schemeClr val="folHlink"/>
                </a:solidFill>
              </a:rPr>
              <a:t>Gliederung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69642" name="Rectangle 10">
            <a:extLst>
              <a:ext uri="{FF2B5EF4-FFF2-40B4-BE49-F238E27FC236}">
                <a16:creationId xmlns:a16="http://schemas.microsoft.com/office/drawing/2014/main" id="{93916CC0-181C-A143-A7B5-FB78D36A2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852738"/>
            <a:ext cx="8820150" cy="1223962"/>
          </a:xfrm>
          <a:prstGeom prst="rect">
            <a:avLst/>
          </a:prstGeom>
          <a:solidFill>
            <a:schemeClr val="bg1">
              <a:alpha val="78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9643" name="Rectangle 11">
            <a:extLst>
              <a:ext uri="{FF2B5EF4-FFF2-40B4-BE49-F238E27FC236}">
                <a16:creationId xmlns:a16="http://schemas.microsoft.com/office/drawing/2014/main" id="{CA4725A0-F873-4845-9E7B-58FEC739D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084763"/>
            <a:ext cx="8820150" cy="1223962"/>
          </a:xfrm>
          <a:prstGeom prst="rect">
            <a:avLst/>
          </a:prstGeom>
          <a:solidFill>
            <a:schemeClr val="bg1">
              <a:alpha val="78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688D36EC-DE78-BD4C-BEBF-D2519A6802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FB99D7-9727-1446-AD0C-8ECD08E97F33}" type="slidenum">
              <a:rPr lang="en-US" altLang="de-DE"/>
              <a:pPr/>
              <a:t>16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C2B3EE90-7373-1D47-BBAE-2EF7B4F62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700213"/>
            <a:ext cx="7197725" cy="143986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In der Fabrik </a:t>
            </a: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stellt Revlon Kosmetikartikel her,</a:t>
            </a: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im Laden verkauft Revlon Hoffnung.</a:t>
            </a:r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EC2D75FC-2EA4-204C-8EEF-8A8B2594E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3355975"/>
            <a:ext cx="7197725" cy="14398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Porsche ist ebenso wenig ein Auto</a:t>
            </a: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wie ein Pelzmantel ein Kleidungsstück ist.</a:t>
            </a:r>
          </a:p>
        </p:txBody>
      </p:sp>
      <p:sp>
        <p:nvSpPr>
          <p:cNvPr id="54279" name="Rectangle 7">
            <a:extLst>
              <a:ext uri="{FF2B5EF4-FFF2-40B4-BE49-F238E27FC236}">
                <a16:creationId xmlns:a16="http://schemas.microsoft.com/office/drawing/2014/main" id="{0499229E-B773-6846-B549-2E26AC394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6172200" cy="64770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996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Fachmann - Produkt</a:t>
            </a:r>
          </a:p>
        </p:txBody>
      </p:sp>
      <p:sp>
        <p:nvSpPr>
          <p:cNvPr id="54280" name="Rectangle 8">
            <a:extLst>
              <a:ext uri="{FF2B5EF4-FFF2-40B4-BE49-F238E27FC236}">
                <a16:creationId xmlns:a16="http://schemas.microsoft.com/office/drawing/2014/main" id="{31FB9B1F-495A-DB46-887C-D900F04A3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5013325"/>
            <a:ext cx="7197725" cy="863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CHE verkauft kein Expertenwissen,</a:t>
            </a: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sondern Sicherheit.</a:t>
            </a:r>
          </a:p>
        </p:txBody>
      </p:sp>
      <p:sp>
        <p:nvSpPr>
          <p:cNvPr id="54281" name="Oval 9">
            <a:extLst>
              <a:ext uri="{FF2B5EF4-FFF2-40B4-BE49-F238E27FC236}">
                <a16:creationId xmlns:a16="http://schemas.microsoft.com/office/drawing/2014/main" id="{B21C085C-6351-1447-BD14-62128D78A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989138"/>
            <a:ext cx="6696075" cy="360045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Der Fachmann 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stellt ein Produkt her,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der Kunde aber hat ein Problem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nimBg="1"/>
      <p:bldP spid="54277" grpId="0" animBg="1"/>
      <p:bldP spid="54280" grpId="0" animBg="1"/>
      <p:bldP spid="5428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8FEB7440-1BC2-014D-ABA6-643AD62422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EA4EBE-60AD-F442-9062-427AC5A2A9F4}" type="slidenum">
              <a:rPr lang="en-US" altLang="de-DE"/>
              <a:pPr/>
              <a:t>17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E0BB72FF-4AFF-0F4A-A1CB-A6E3345D6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6172200" cy="64770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996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Fachmann - Kunde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85D5AB53-EEB8-8A4F-A68E-D549A0F31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1412875"/>
            <a:ext cx="5257800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folHlink"/>
                </a:solidFill>
              </a:rPr>
              <a:t>Kunden-Problem lösen</a:t>
            </a: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9D663EBE-57CB-924B-A23E-999A35A5B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2492375"/>
            <a:ext cx="3817937" cy="533400"/>
          </a:xfrm>
          <a:prstGeom prst="rect">
            <a:avLst/>
          </a:prstGeom>
          <a:solidFill>
            <a:srgbClr val="FF3399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99"/>
            </a:extrusionClr>
            <a:contourClr>
              <a:srgbClr val="FF3399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99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/>
              <a:t>Rasenmäher-Beispiel</a:t>
            </a:r>
          </a:p>
        </p:txBody>
      </p:sp>
      <p:sp>
        <p:nvSpPr>
          <p:cNvPr id="49159" name="Oval 7">
            <a:extLst>
              <a:ext uri="{FF2B5EF4-FFF2-40B4-BE49-F238E27FC236}">
                <a16:creationId xmlns:a16="http://schemas.microsoft.com/office/drawing/2014/main" id="{A615CD6E-9A5F-3747-931C-5585C017B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989138"/>
            <a:ext cx="6696075" cy="360045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stabiles Kundenproblem suchen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animBg="1" autoUpdateAnimBg="0"/>
      <p:bldP spid="49156" grpId="0" animBg="1" autoUpdateAnimBg="0"/>
      <p:bldP spid="4915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39F7EE1B-A212-814A-A3E0-A728FAF3F8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EA75CD-6A23-0044-95C6-8B54D2599AFF}" type="slidenum">
              <a:rPr lang="en-US" altLang="de-DE"/>
              <a:pPr/>
              <a:t>18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B671F55A-B308-2449-AA5A-579A35F87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6172200" cy="64770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996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Fachmann - Wettbewerb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F8DA6080-C4EC-8840-8ADD-4626F881C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1412875"/>
            <a:ext cx="5257800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folHlink"/>
                </a:solidFill>
              </a:rPr>
              <a:t>Wettbewerb als Stimulans</a:t>
            </a:r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F0747907-F0B0-384E-826E-678BFF4D6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3357563"/>
            <a:ext cx="4249738" cy="533400"/>
          </a:xfrm>
          <a:prstGeom prst="rect">
            <a:avLst/>
          </a:prstGeom>
          <a:solidFill>
            <a:srgbClr val="FF3399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99"/>
            </a:extrusionClr>
            <a:contourClr>
              <a:srgbClr val="FF3399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99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/>
              <a:t>Bären-Beispiel</a:t>
            </a:r>
          </a:p>
        </p:txBody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81C3FA2E-7FF9-2743-BB5C-02F27E2B6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2384425"/>
            <a:ext cx="5257800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folHlink"/>
                </a:solidFill>
              </a:rPr>
              <a:t>Konkurrenzanalyse</a:t>
            </a:r>
          </a:p>
        </p:txBody>
      </p:sp>
      <p:sp>
        <p:nvSpPr>
          <p:cNvPr id="64519" name="Oval 7">
            <a:extLst>
              <a:ext uri="{FF2B5EF4-FFF2-40B4-BE49-F238E27FC236}">
                <a16:creationId xmlns:a16="http://schemas.microsoft.com/office/drawing/2014/main" id="{29ABB482-6266-D542-813E-7D2046880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844675"/>
            <a:ext cx="6696075" cy="360045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relative Wettbewerbsvorteile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suchen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animBg="1" autoUpdateAnimBg="0"/>
      <p:bldP spid="64516" grpId="0" animBg="1" autoUpdateAnimBg="0"/>
      <p:bldP spid="64517" grpId="0" animBg="1" autoUpdateAnimBg="0"/>
      <p:bldP spid="645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4A656917-6040-5040-AFFA-10AF6E5DB5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795491-7D93-1C40-A619-AA45EDF58D5B}" type="slidenum">
              <a:rPr lang="en-US" altLang="de-DE"/>
              <a:pPr/>
              <a:t>19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48FA61D5-E8AD-7841-A205-6DA131926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0"/>
            <a:ext cx="7315200" cy="1219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folHlink"/>
                </a:solidFill>
                <a:latin typeface="Arial" panose="020B0604020202020204" pitchFamily="34" charset="0"/>
              </a:rPr>
              <a:t>Gründer mit drei Rollen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AD29127B-682C-494D-9CF5-DEA786807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167063"/>
            <a:ext cx="52578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Unternehmer</a:t>
            </a:r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0BD4B165-60B4-E34B-9F51-9CCE83B1A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233863"/>
            <a:ext cx="5257800" cy="76200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996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Fachmann</a:t>
            </a:r>
          </a:p>
        </p:txBody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4BCD967A-922A-C446-AAFC-2FD5218DD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5300663"/>
            <a:ext cx="52578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Manager</a:t>
            </a:r>
          </a:p>
        </p:txBody>
      </p:sp>
      <p:sp>
        <p:nvSpPr>
          <p:cNvPr id="70662" name="AutoShape 6">
            <a:extLst>
              <a:ext uri="{FF2B5EF4-FFF2-40B4-BE49-F238E27FC236}">
                <a16:creationId xmlns:a16="http://schemas.microsoft.com/office/drawing/2014/main" id="{C827094E-B90D-9446-A88A-8E9C95023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4221163"/>
            <a:ext cx="2016125" cy="936625"/>
          </a:xfrm>
          <a:prstGeom prst="wedgeRectCallout">
            <a:avLst>
              <a:gd name="adj1" fmla="val -186162"/>
              <a:gd name="adj2" fmla="val -4745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Produkt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Kunde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Wettbewerb</a:t>
            </a:r>
          </a:p>
        </p:txBody>
      </p:sp>
      <p:sp>
        <p:nvSpPr>
          <p:cNvPr id="70663" name="AutoShape 7">
            <a:extLst>
              <a:ext uri="{FF2B5EF4-FFF2-40B4-BE49-F238E27FC236}">
                <a16:creationId xmlns:a16="http://schemas.microsoft.com/office/drawing/2014/main" id="{5F87BED1-1C45-2844-AEB2-B545D9942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2997200"/>
            <a:ext cx="2016125" cy="1079500"/>
          </a:xfrm>
          <a:prstGeom prst="wedgeRectCallout">
            <a:avLst>
              <a:gd name="adj1" fmla="val -177838"/>
              <a:gd name="adj2" fmla="val 1324"/>
            </a:avLst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Lebensprogramm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Unternehmen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Ideen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Reife</a:t>
            </a:r>
          </a:p>
          <a:p>
            <a:endParaRPr lang="de-DE" altLang="de-DE" sz="16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70664" name="AutoShape 8">
            <a:extLst>
              <a:ext uri="{FF2B5EF4-FFF2-40B4-BE49-F238E27FC236}">
                <a16:creationId xmlns:a16="http://schemas.microsoft.com/office/drawing/2014/main" id="{2EACDECA-0279-4942-9A53-DF9121B74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5229225"/>
            <a:ext cx="2016125" cy="936625"/>
          </a:xfrm>
          <a:prstGeom prst="wedgeRectCallout">
            <a:avLst>
              <a:gd name="adj1" fmla="val -186537"/>
              <a:gd name="adj2" fmla="val 338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Controlling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Organisation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Menschenführung</a:t>
            </a:r>
          </a:p>
        </p:txBody>
      </p:sp>
      <p:sp>
        <p:nvSpPr>
          <p:cNvPr id="70665" name="Rectangle 9">
            <a:extLst>
              <a:ext uri="{FF2B5EF4-FFF2-40B4-BE49-F238E27FC236}">
                <a16:creationId xmlns:a16="http://schemas.microsoft.com/office/drawing/2014/main" id="{32900FB3-1E24-A144-B153-1EEC6A3A9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3" y="274638"/>
            <a:ext cx="5576887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4000" b="1">
                <a:solidFill>
                  <a:schemeClr val="folHlink"/>
                </a:solidFill>
              </a:rPr>
              <a:t>Gliederung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70666" name="Rectangle 10">
            <a:extLst>
              <a:ext uri="{FF2B5EF4-FFF2-40B4-BE49-F238E27FC236}">
                <a16:creationId xmlns:a16="http://schemas.microsoft.com/office/drawing/2014/main" id="{67A9325C-ABD3-5F4B-ADC3-D2C18E3E8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852738"/>
            <a:ext cx="8820150" cy="2305050"/>
          </a:xfrm>
          <a:prstGeom prst="rect">
            <a:avLst/>
          </a:prstGeom>
          <a:solidFill>
            <a:schemeClr val="bg1">
              <a:alpha val="78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D9154E2D-8DDD-784A-9F1A-0626DD692E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F7D56A-03F7-B043-B9E7-353118FD0DBD}" type="slidenum">
              <a:rPr lang="en-US" altLang="de-DE"/>
              <a:pPr/>
              <a:t>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82CEC3A9-B31C-5441-9296-E35FA57CD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E53C2961-5D15-834B-B67B-47F3CEF9D7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0513" y="274638"/>
            <a:ext cx="6010275" cy="685800"/>
          </a:xfrm>
        </p:spPr>
        <p:txBody>
          <a:bodyPr/>
          <a:lstStyle/>
          <a:p>
            <a:r>
              <a:rPr lang="de-DE" altLang="de-DE" sz="4000" b="1">
                <a:solidFill>
                  <a:schemeClr val="folHlink"/>
                </a:solidFill>
              </a:rPr>
              <a:t>Gründungs - Know How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37174923-5541-BA45-80C1-EB5A1DF6D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1412875"/>
            <a:ext cx="6478587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000" b="1">
                <a:latin typeface="Arial" panose="020B0604020202020204" pitchFamily="34" charset="0"/>
              </a:rPr>
              <a:t>LS Empirische Wirtschafts- und Sozialforschung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8573FE75-7D6F-DF4A-BB7F-5EBF95693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412875"/>
            <a:ext cx="1598612" cy="792163"/>
          </a:xfrm>
          <a:prstGeom prst="rect">
            <a:avLst/>
          </a:prstGeom>
          <a:solidFill>
            <a:schemeClr val="hlink"/>
          </a:solidFill>
          <a:ln>
            <a:noFill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1981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32E7C611-1734-1B49-A924-48E9F7548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84463"/>
            <a:ext cx="1598612" cy="792162"/>
          </a:xfrm>
          <a:prstGeom prst="rect">
            <a:avLst/>
          </a:prstGeom>
          <a:solidFill>
            <a:schemeClr val="hlink"/>
          </a:solidFill>
          <a:ln>
            <a:noFill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1986</a:t>
            </a:r>
          </a:p>
        </p:txBody>
      </p:sp>
      <p:sp>
        <p:nvSpPr>
          <p:cNvPr id="30728" name="Rectangle 8">
            <a:extLst>
              <a:ext uri="{FF2B5EF4-FFF2-40B4-BE49-F238E27FC236}">
                <a16:creationId xmlns:a16="http://schemas.microsoft.com/office/drawing/2014/main" id="{E559E5DC-C751-FD4B-B698-31822D907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956050"/>
            <a:ext cx="1598612" cy="792163"/>
          </a:xfrm>
          <a:prstGeom prst="rect">
            <a:avLst/>
          </a:prstGeom>
          <a:solidFill>
            <a:schemeClr val="hlink"/>
          </a:solidFill>
          <a:ln>
            <a:noFill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1990</a:t>
            </a:r>
          </a:p>
        </p:txBody>
      </p:sp>
      <p:sp>
        <p:nvSpPr>
          <p:cNvPr id="30729" name="Rectangle 9">
            <a:extLst>
              <a:ext uri="{FF2B5EF4-FFF2-40B4-BE49-F238E27FC236}">
                <a16:creationId xmlns:a16="http://schemas.microsoft.com/office/drawing/2014/main" id="{CD4EAB90-8B78-B24F-BBF6-AC8F481E2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229225"/>
            <a:ext cx="1598612" cy="792163"/>
          </a:xfrm>
          <a:prstGeom prst="rect">
            <a:avLst/>
          </a:prstGeom>
          <a:solidFill>
            <a:schemeClr val="hlink"/>
          </a:solidFill>
          <a:ln>
            <a:noFill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1994</a:t>
            </a:r>
          </a:p>
        </p:txBody>
      </p:sp>
      <p:sp>
        <p:nvSpPr>
          <p:cNvPr id="30730" name="Rectangle 10">
            <a:extLst>
              <a:ext uri="{FF2B5EF4-FFF2-40B4-BE49-F238E27FC236}">
                <a16:creationId xmlns:a16="http://schemas.microsoft.com/office/drawing/2014/main" id="{6CEC7C51-A7C6-2041-9293-45477AF59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2684463"/>
            <a:ext cx="6478587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000" b="1">
                <a:latin typeface="Arial" panose="020B0604020202020204" pitchFamily="34" charset="0"/>
              </a:rPr>
              <a:t>bifego-Betriebswirtschaftliches Institut für empirische</a:t>
            </a:r>
          </a:p>
          <a:p>
            <a:pPr algn="ctr"/>
            <a:r>
              <a:rPr lang="de-DE" altLang="de-DE" sz="2000" b="1">
                <a:latin typeface="Arial" panose="020B0604020202020204" pitchFamily="34" charset="0"/>
              </a:rPr>
              <a:t>Gründungs- und Organisationsforschung</a:t>
            </a:r>
          </a:p>
        </p:txBody>
      </p:sp>
      <p:sp>
        <p:nvSpPr>
          <p:cNvPr id="30731" name="Rectangle 11">
            <a:extLst>
              <a:ext uri="{FF2B5EF4-FFF2-40B4-BE49-F238E27FC236}">
                <a16:creationId xmlns:a16="http://schemas.microsoft.com/office/drawing/2014/main" id="{A47DC53E-7A45-BB43-8884-D585F704D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3956050"/>
            <a:ext cx="6478587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000" b="1">
                <a:latin typeface="Arial" panose="020B0604020202020204" pitchFamily="34" charset="0"/>
              </a:rPr>
              <a:t>Rektor Universität Dortmund</a:t>
            </a:r>
          </a:p>
        </p:txBody>
      </p:sp>
      <p:sp>
        <p:nvSpPr>
          <p:cNvPr id="30732" name="Rectangle 12">
            <a:extLst>
              <a:ext uri="{FF2B5EF4-FFF2-40B4-BE49-F238E27FC236}">
                <a16:creationId xmlns:a16="http://schemas.microsoft.com/office/drawing/2014/main" id="{1506A638-D6CD-F24E-9874-F3AABD066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5229225"/>
            <a:ext cx="6478587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000" b="1">
                <a:latin typeface="Arial" panose="020B0604020202020204" pitchFamily="34" charset="0"/>
              </a:rPr>
              <a:t>CHE Centrum für Hochschulentwicklung</a:t>
            </a:r>
          </a:p>
        </p:txBody>
      </p:sp>
      <p:sp>
        <p:nvSpPr>
          <p:cNvPr id="30733" name="Oval 13">
            <a:extLst>
              <a:ext uri="{FF2B5EF4-FFF2-40B4-BE49-F238E27FC236}">
                <a16:creationId xmlns:a16="http://schemas.microsoft.com/office/drawing/2014/main" id="{EBB28E78-5885-DF47-829F-5F39FCF11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773238"/>
            <a:ext cx="6696075" cy="360045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Ein Beamter als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Gründer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???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animBg="1" autoUpdateAnimBg="0"/>
      <p:bldP spid="30726" grpId="0" animBg="1" autoUpdateAnimBg="0"/>
      <p:bldP spid="30727" grpId="0" animBg="1" autoUpdateAnimBg="0"/>
      <p:bldP spid="30728" grpId="0" animBg="1" autoUpdateAnimBg="0"/>
      <p:bldP spid="30729" grpId="0" animBg="1" autoUpdateAnimBg="0"/>
      <p:bldP spid="30730" grpId="0" animBg="1" autoUpdateAnimBg="0"/>
      <p:bldP spid="30731" grpId="0" animBg="1" autoUpdateAnimBg="0"/>
      <p:bldP spid="30732" grpId="0" animBg="1" autoUpdateAnimBg="0"/>
      <p:bldP spid="3073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nplatzhalter 4">
            <a:extLst>
              <a:ext uri="{FF2B5EF4-FFF2-40B4-BE49-F238E27FC236}">
                <a16:creationId xmlns:a16="http://schemas.microsoft.com/office/drawing/2014/main" id="{D1DAA729-6E11-3E49-9516-C5D905604F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81AE8C-FDAA-B844-9D91-30B1F96FE4A3}" type="slidenum">
              <a:rPr lang="en-US" altLang="de-DE"/>
              <a:pPr/>
              <a:t>20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3596" name="Rectangle 44">
            <a:extLst>
              <a:ext uri="{FF2B5EF4-FFF2-40B4-BE49-F238E27FC236}">
                <a16:creationId xmlns:a16="http://schemas.microsoft.com/office/drawing/2014/main" id="{7DE0238D-F45A-5943-8AE3-549B2C5EC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876800"/>
            <a:ext cx="7848600" cy="6096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0525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endParaRPr lang="de-DE" altLang="de-DE"/>
          </a:p>
        </p:txBody>
      </p:sp>
      <p:grpSp>
        <p:nvGrpSpPr>
          <p:cNvPr id="23595" name="Group 43">
            <a:extLst>
              <a:ext uri="{FF2B5EF4-FFF2-40B4-BE49-F238E27FC236}">
                <a16:creationId xmlns:a16="http://schemas.microsoft.com/office/drawing/2014/main" id="{671C8CBE-CAAD-4B4A-823F-D9F355A110A7}"/>
              </a:ext>
            </a:extLst>
          </p:cNvPr>
          <p:cNvGrpSpPr>
            <a:grpSpLocks/>
          </p:cNvGrpSpPr>
          <p:nvPr/>
        </p:nvGrpSpPr>
        <p:grpSpPr bwMode="auto">
          <a:xfrm>
            <a:off x="1258888" y="2565400"/>
            <a:ext cx="6748462" cy="2346325"/>
            <a:chOff x="672" y="1898"/>
            <a:chExt cx="4251" cy="1478"/>
          </a:xfrm>
        </p:grpSpPr>
        <p:sp>
          <p:nvSpPr>
            <p:cNvPr id="23594" name="Rectangle 42">
              <a:extLst>
                <a:ext uri="{FF2B5EF4-FFF2-40B4-BE49-F238E27FC236}">
                  <a16:creationId xmlns:a16="http://schemas.microsoft.com/office/drawing/2014/main" id="{6A1EA90C-596D-B241-86C0-6B99008C1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984"/>
              <a:ext cx="720" cy="1392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de-DE" altLang="de-DE" sz="2200">
                <a:latin typeface="Arial" panose="020B0604020202020204" pitchFamily="34" charset="0"/>
              </a:endParaRPr>
            </a:p>
          </p:txBody>
        </p:sp>
        <p:sp>
          <p:nvSpPr>
            <p:cNvPr id="23593" name="Rectangle 41">
              <a:extLst>
                <a:ext uri="{FF2B5EF4-FFF2-40B4-BE49-F238E27FC236}">
                  <a16:creationId xmlns:a16="http://schemas.microsoft.com/office/drawing/2014/main" id="{AA99C376-42B3-2241-BC5F-AE6DE2F4B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968"/>
              <a:ext cx="720" cy="1392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3590" name="Rectangle 38">
              <a:extLst>
                <a:ext uri="{FF2B5EF4-FFF2-40B4-BE49-F238E27FC236}">
                  <a16:creationId xmlns:a16="http://schemas.microsoft.com/office/drawing/2014/main" id="{9A24E53B-0E36-5C47-AF86-2B3243C9F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1968"/>
              <a:ext cx="720" cy="1392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3580" name="Rectangle 28">
              <a:extLst>
                <a:ext uri="{FF2B5EF4-FFF2-40B4-BE49-F238E27FC236}">
                  <a16:creationId xmlns:a16="http://schemas.microsoft.com/office/drawing/2014/main" id="{9A68A663-0FFF-AB42-ACA1-4EB051D61A8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80" y="2463"/>
              <a:ext cx="1316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de-DE" altLang="de-DE" sz="2800" b="1">
                  <a:latin typeface="Arial" panose="020B0604020202020204" pitchFamily="34" charset="0"/>
                </a:rPr>
                <a:t>Liquidität</a:t>
              </a:r>
              <a:endParaRPr lang="de-DE" altLang="de-DE" sz="2800">
                <a:latin typeface="Arial" panose="020B0604020202020204" pitchFamily="34" charset="0"/>
              </a:endParaRPr>
            </a:p>
          </p:txBody>
        </p:sp>
        <p:sp>
          <p:nvSpPr>
            <p:cNvPr id="23581" name="Rectangle 29">
              <a:extLst>
                <a:ext uri="{FF2B5EF4-FFF2-40B4-BE49-F238E27FC236}">
                  <a16:creationId xmlns:a16="http://schemas.microsoft.com/office/drawing/2014/main" id="{0D07D50A-AB34-F34F-B1CC-894EC3FF20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124" y="2298"/>
              <a:ext cx="1125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de-DE" altLang="de-DE" sz="2800" b="1">
                  <a:latin typeface="Arial" panose="020B0604020202020204" pitchFamily="34" charset="0"/>
                </a:rPr>
                <a:t>Erfolg</a:t>
              </a:r>
            </a:p>
          </p:txBody>
        </p:sp>
        <p:sp>
          <p:nvSpPr>
            <p:cNvPr id="23582" name="Rectangle 30">
              <a:extLst>
                <a:ext uri="{FF2B5EF4-FFF2-40B4-BE49-F238E27FC236}">
                  <a16:creationId xmlns:a16="http://schemas.microsoft.com/office/drawing/2014/main" id="{091B6E19-A17D-AA46-98E9-57A35262AFD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867" y="2317"/>
              <a:ext cx="1424" cy="6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de-DE" altLang="de-DE" sz="2200" b="1">
                  <a:latin typeface="Arial" panose="020B0604020202020204" pitchFamily="34" charset="0"/>
                </a:rPr>
                <a:t>Strategische</a:t>
              </a:r>
            </a:p>
            <a:p>
              <a:r>
                <a:rPr lang="de-DE" altLang="de-DE" sz="2200" b="1">
                  <a:latin typeface="Arial" panose="020B0604020202020204" pitchFamily="34" charset="0"/>
                </a:rPr>
                <a:t>Erfolgs-</a:t>
              </a:r>
            </a:p>
            <a:p>
              <a:r>
                <a:rPr lang="de-DE" altLang="de-DE" sz="2200" b="1">
                  <a:latin typeface="Arial" panose="020B0604020202020204" pitchFamily="34" charset="0"/>
                </a:rPr>
                <a:t>potenziale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</p:grpSp>
      <p:sp>
        <p:nvSpPr>
          <p:cNvPr id="23555" name="AutoShape 3">
            <a:extLst>
              <a:ext uri="{FF2B5EF4-FFF2-40B4-BE49-F238E27FC236}">
                <a16:creationId xmlns:a16="http://schemas.microsoft.com/office/drawing/2014/main" id="{E13A607E-4B5A-B542-8F81-5E906696470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85800" y="1270000"/>
            <a:ext cx="8064500" cy="844550"/>
          </a:xfrm>
          <a:custGeom>
            <a:avLst/>
            <a:gdLst>
              <a:gd name="G0" fmla="+- 5399 0 0"/>
              <a:gd name="G1" fmla="+- 21600 0 5399"/>
              <a:gd name="G2" fmla="*/ 5399 1 2"/>
              <a:gd name="G3" fmla="+- 21600 0 G2"/>
              <a:gd name="G4" fmla="+/ 5399 21600 2"/>
              <a:gd name="G5" fmla="+/ G1 0 2"/>
              <a:gd name="G6" fmla="*/ 21600 21600 5399"/>
              <a:gd name="G7" fmla="*/ G6 1 2"/>
              <a:gd name="G8" fmla="+- 21600 0 G7"/>
              <a:gd name="G9" fmla="*/ 21600 1 2"/>
              <a:gd name="G10" fmla="+- 5399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399" y="21600"/>
                </a:lnTo>
                <a:lnTo>
                  <a:pt x="16201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212F83"/>
          </a:solidFill>
          <a:ln w="12700">
            <a:solidFill>
              <a:schemeClr val="accent2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F3C54A08-FDC8-EA4D-A96E-E158D8EFB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900" y="2212975"/>
            <a:ext cx="8064500" cy="415925"/>
          </a:xfrm>
          <a:prstGeom prst="rect">
            <a:avLst/>
          </a:prstGeom>
          <a:solidFill>
            <a:srgbClr val="202E80"/>
          </a:solidFill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78" name="Rectangle 26">
            <a:extLst>
              <a:ext uri="{FF2B5EF4-FFF2-40B4-BE49-F238E27FC236}">
                <a16:creationId xmlns:a16="http://schemas.microsoft.com/office/drawing/2014/main" id="{4EC9FCCB-83DC-444A-BAF5-6CB53D0B9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320800"/>
            <a:ext cx="3414713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3600" b="1">
                <a:latin typeface="Arial" panose="020B0604020202020204" pitchFamily="34" charset="0"/>
              </a:rPr>
              <a:t>Gründer</a:t>
            </a:r>
          </a:p>
        </p:txBody>
      </p:sp>
      <p:sp>
        <p:nvSpPr>
          <p:cNvPr id="23579" name="Rectangle 27">
            <a:extLst>
              <a:ext uri="{FF2B5EF4-FFF2-40B4-BE49-F238E27FC236}">
                <a16:creationId xmlns:a16="http://schemas.microsoft.com/office/drawing/2014/main" id="{87F161C9-37AF-D944-8122-DAA9E6C77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00" y="2159000"/>
            <a:ext cx="290195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3000" b="1">
                <a:latin typeface="Arial" panose="020B0604020202020204" pitchFamily="34" charset="0"/>
              </a:rPr>
              <a:t>Mitarbeiter</a:t>
            </a:r>
            <a:endParaRPr lang="de-DE" altLang="de-DE" sz="3000" b="1"/>
          </a:p>
        </p:txBody>
      </p:sp>
      <p:sp>
        <p:nvSpPr>
          <p:cNvPr id="23600" name="Line 48">
            <a:extLst>
              <a:ext uri="{FF2B5EF4-FFF2-40B4-BE49-F238E27FC236}">
                <a16:creationId xmlns:a16="http://schemas.microsoft.com/office/drawing/2014/main" id="{DBB58C1C-C43D-5F4D-AC1C-8DBE97EB2A4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953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601" name="Text Box 49">
            <a:extLst>
              <a:ext uri="{FF2B5EF4-FFF2-40B4-BE49-F238E27FC236}">
                <a16:creationId xmlns:a16="http://schemas.microsoft.com/office/drawing/2014/main" id="{79298E9B-BF69-D24F-A1A9-F0881DC4E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951413"/>
            <a:ext cx="24812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Realprozesse</a:t>
            </a:r>
          </a:p>
        </p:txBody>
      </p:sp>
      <p:sp>
        <p:nvSpPr>
          <p:cNvPr id="23602" name="Text Box 50">
            <a:extLst>
              <a:ext uri="{FF2B5EF4-FFF2-40B4-BE49-F238E27FC236}">
                <a16:creationId xmlns:a16="http://schemas.microsoft.com/office/drawing/2014/main" id="{34960DA8-B6DF-B847-AD77-D5B57E2DE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951413"/>
            <a:ext cx="38846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Informationsprozesse</a:t>
            </a:r>
          </a:p>
        </p:txBody>
      </p:sp>
      <p:sp>
        <p:nvSpPr>
          <p:cNvPr id="23608" name="Rectangle 56">
            <a:extLst>
              <a:ext uri="{FF2B5EF4-FFF2-40B4-BE49-F238E27FC236}">
                <a16:creationId xmlns:a16="http://schemas.microsoft.com/office/drawing/2014/main" id="{2A086383-2942-AA48-98E8-73FAC53AD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6172200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Manager - Controlling</a:t>
            </a:r>
          </a:p>
        </p:txBody>
      </p:sp>
      <p:sp>
        <p:nvSpPr>
          <p:cNvPr id="23609" name="WordArt 57">
            <a:extLst>
              <a:ext uri="{FF2B5EF4-FFF2-40B4-BE49-F238E27FC236}">
                <a16:creationId xmlns:a16="http://schemas.microsoft.com/office/drawing/2014/main" id="{B5011C31-1A58-D74F-AA53-F1E9DFAB2A7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5650" y="5805488"/>
            <a:ext cx="7632700" cy="7921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Unternehmens"tempel"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3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96" grpId="0" animBg="1"/>
      <p:bldP spid="23578" grpId="0"/>
      <p:bldP spid="23579" grpId="0"/>
      <p:bldP spid="23601" grpId="0"/>
      <p:bldP spid="2360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4">
            <a:extLst>
              <a:ext uri="{FF2B5EF4-FFF2-40B4-BE49-F238E27FC236}">
                <a16:creationId xmlns:a16="http://schemas.microsoft.com/office/drawing/2014/main" id="{396637C4-D52D-8B47-AB1A-117F9D0F65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F214E3-9A5D-3E49-84A5-D1D8DBC66592}" type="slidenum">
              <a:rPr lang="en-US" altLang="de-DE"/>
              <a:pPr/>
              <a:t>21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4602" name="Rectangle 26">
            <a:extLst>
              <a:ext uri="{FF2B5EF4-FFF2-40B4-BE49-F238E27FC236}">
                <a16:creationId xmlns:a16="http://schemas.microsoft.com/office/drawing/2014/main" id="{E07DA402-C7B3-D14B-9AB7-155C14AD6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6172200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Manager - Controlling</a:t>
            </a: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3DBBF8A3-9AAF-8F4C-8AE7-925E84B8C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876800"/>
            <a:ext cx="7848600" cy="6096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0525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endParaRPr lang="de-DE" altLang="de-DE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1458BC51-1766-4A43-B3FC-D0F96E5D494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561931" y="3167857"/>
            <a:ext cx="2232025" cy="1169988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200" b="1">
                <a:latin typeface="Arial" panose="020B0604020202020204" pitchFamily="34" charset="0"/>
              </a:rPr>
              <a:t>Strategische</a:t>
            </a:r>
          </a:p>
          <a:p>
            <a:pPr algn="ctr"/>
            <a:r>
              <a:rPr lang="de-DE" altLang="de-DE" sz="2200" b="1">
                <a:latin typeface="Arial" panose="020B0604020202020204" pitchFamily="34" charset="0"/>
              </a:rPr>
              <a:t>Erfolgs-</a:t>
            </a:r>
          </a:p>
          <a:p>
            <a:pPr algn="ctr"/>
            <a:r>
              <a:rPr lang="de-DE" altLang="de-DE" sz="2200" b="1">
                <a:latin typeface="Arial" panose="020B0604020202020204" pitchFamily="34" charset="0"/>
              </a:rPr>
              <a:t>potenziale</a:t>
            </a:r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DA176489-E7F6-D340-807C-77C1129E56D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609181" y="3166269"/>
            <a:ext cx="2232025" cy="1169988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Erfolg</a:t>
            </a:r>
          </a:p>
        </p:txBody>
      </p:sp>
      <p:grpSp>
        <p:nvGrpSpPr>
          <p:cNvPr id="24600" name="Group 24">
            <a:extLst>
              <a:ext uri="{FF2B5EF4-FFF2-40B4-BE49-F238E27FC236}">
                <a16:creationId xmlns:a16="http://schemas.microsoft.com/office/drawing/2014/main" id="{49340C38-320C-9444-A690-81755858AA11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825500" y="2806700"/>
            <a:ext cx="1143000" cy="2209800"/>
            <a:chOff x="752" y="1656"/>
            <a:chExt cx="720" cy="1392"/>
          </a:xfrm>
        </p:grpSpPr>
        <p:sp>
          <p:nvSpPr>
            <p:cNvPr id="24582" name="Rectangle 6">
              <a:extLst>
                <a:ext uri="{FF2B5EF4-FFF2-40B4-BE49-F238E27FC236}">
                  <a16:creationId xmlns:a16="http://schemas.microsoft.com/office/drawing/2014/main" id="{73B492A4-26DC-6F47-996B-21F5369F4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" y="1656"/>
              <a:ext cx="720" cy="1392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4583" name="Rectangle 7">
              <a:extLst>
                <a:ext uri="{FF2B5EF4-FFF2-40B4-BE49-F238E27FC236}">
                  <a16:creationId xmlns:a16="http://schemas.microsoft.com/office/drawing/2014/main" id="{1ED4CAA5-CD71-7F48-A59C-6FD6DB6FFC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60" y="2151"/>
              <a:ext cx="1316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de-DE" altLang="de-DE" sz="2800" b="1">
                  <a:latin typeface="Arial" panose="020B0604020202020204" pitchFamily="34" charset="0"/>
                </a:rPr>
                <a:t>Liquidität</a:t>
              </a:r>
              <a:endParaRPr lang="de-DE" altLang="de-DE" sz="2800">
                <a:latin typeface="Arial" panose="020B0604020202020204" pitchFamily="34" charset="0"/>
              </a:endParaRPr>
            </a:p>
          </p:txBody>
        </p:sp>
      </p:grpSp>
      <p:grpSp>
        <p:nvGrpSpPr>
          <p:cNvPr id="24601" name="Group 25">
            <a:extLst>
              <a:ext uri="{FF2B5EF4-FFF2-40B4-BE49-F238E27FC236}">
                <a16:creationId xmlns:a16="http://schemas.microsoft.com/office/drawing/2014/main" id="{FE1A6E67-01E5-DF43-8AC0-EEB85D914E0E}"/>
              </a:ext>
            </a:extLst>
          </p:cNvPr>
          <p:cNvGrpSpPr>
            <a:grpSpLocks/>
          </p:cNvGrpSpPr>
          <p:nvPr/>
        </p:nvGrpSpPr>
        <p:grpSpPr bwMode="auto">
          <a:xfrm rot="20643992">
            <a:off x="508000" y="749300"/>
            <a:ext cx="8153400" cy="1435100"/>
            <a:chOff x="376" y="800"/>
            <a:chExt cx="5136" cy="904"/>
          </a:xfrm>
        </p:grpSpPr>
        <p:sp>
          <p:nvSpPr>
            <p:cNvPr id="24586" name="AutoShape 10">
              <a:extLst>
                <a:ext uri="{FF2B5EF4-FFF2-40B4-BE49-F238E27FC236}">
                  <a16:creationId xmlns:a16="http://schemas.microsoft.com/office/drawing/2014/main" id="{66F6B96A-EA60-F444-868E-0349061CD2B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32" y="800"/>
              <a:ext cx="5080" cy="532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12F83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587" name="Rectangle 11">
              <a:extLst>
                <a:ext uri="{FF2B5EF4-FFF2-40B4-BE49-F238E27FC236}">
                  <a16:creationId xmlns:a16="http://schemas.microsoft.com/office/drawing/2014/main" id="{F88EBB85-BD20-CB48-9494-7E3996E98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" y="1394"/>
              <a:ext cx="5080" cy="262"/>
            </a:xfrm>
            <a:prstGeom prst="rect">
              <a:avLst/>
            </a:prstGeom>
            <a:solidFill>
              <a:srgbClr val="202E80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588" name="Rectangle 12">
              <a:extLst>
                <a:ext uri="{FF2B5EF4-FFF2-40B4-BE49-F238E27FC236}">
                  <a16:creationId xmlns:a16="http://schemas.microsoft.com/office/drawing/2014/main" id="{BB4AB200-D703-7E4B-9842-7772BDB43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832"/>
              <a:ext cx="2151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de-DE" altLang="de-DE" sz="3600" b="1">
                  <a:latin typeface="Arial" panose="020B0604020202020204" pitchFamily="34" charset="0"/>
                </a:rPr>
                <a:t>Gründer</a:t>
              </a:r>
            </a:p>
          </p:txBody>
        </p:sp>
        <p:sp>
          <p:nvSpPr>
            <p:cNvPr id="24589" name="Rectangle 13">
              <a:extLst>
                <a:ext uri="{FF2B5EF4-FFF2-40B4-BE49-F238E27FC236}">
                  <a16:creationId xmlns:a16="http://schemas.microsoft.com/office/drawing/2014/main" id="{56FEDE27-2012-3B4B-B5F7-CC1AC0889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2" y="1360"/>
              <a:ext cx="1828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de-DE" altLang="de-DE" sz="3000" b="1">
                  <a:latin typeface="Arial" panose="020B0604020202020204" pitchFamily="34" charset="0"/>
                </a:rPr>
                <a:t>Mitarbeiter</a:t>
              </a:r>
              <a:endParaRPr lang="de-DE" altLang="de-DE" sz="3000" b="1"/>
            </a:p>
          </p:txBody>
        </p:sp>
      </p:grpSp>
      <p:sp>
        <p:nvSpPr>
          <p:cNvPr id="24592" name="Line 16">
            <a:extLst>
              <a:ext uri="{FF2B5EF4-FFF2-40B4-BE49-F238E27FC236}">
                <a16:creationId xmlns:a16="http://schemas.microsoft.com/office/drawing/2014/main" id="{84D40673-3725-F543-8CC0-3BD5AB1ACC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953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3" name="Text Box 17">
            <a:extLst>
              <a:ext uri="{FF2B5EF4-FFF2-40B4-BE49-F238E27FC236}">
                <a16:creationId xmlns:a16="http://schemas.microsoft.com/office/drawing/2014/main" id="{758589A7-1CBD-0447-BE49-4298DE63B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951413"/>
            <a:ext cx="24812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Realprozesse</a:t>
            </a:r>
          </a:p>
        </p:txBody>
      </p:sp>
      <p:sp>
        <p:nvSpPr>
          <p:cNvPr id="24594" name="Text Box 18">
            <a:extLst>
              <a:ext uri="{FF2B5EF4-FFF2-40B4-BE49-F238E27FC236}">
                <a16:creationId xmlns:a16="http://schemas.microsoft.com/office/drawing/2014/main" id="{9EAF0CD2-A754-8E47-B484-28E8F9D16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951413"/>
            <a:ext cx="38846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Informationsprozesse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7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decel="100000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80" grpId="0" animBg="1"/>
      <p:bldP spid="24581" grpId="0" animBg="1"/>
      <p:bldP spid="24593" grpId="0"/>
      <p:bldP spid="2459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2">
            <a:extLst>
              <a:ext uri="{FF2B5EF4-FFF2-40B4-BE49-F238E27FC236}">
                <a16:creationId xmlns:a16="http://schemas.microsoft.com/office/drawing/2014/main" id="{33EA64E2-3B3A-8D40-AFD2-F12B7A3E2C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46D958-D705-D549-BF81-537D8D29B1C0}" type="slidenum">
              <a:rPr lang="en-US" altLang="de-DE"/>
              <a:pPr/>
              <a:t>22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12313" name="Group 25">
            <a:extLst>
              <a:ext uri="{FF2B5EF4-FFF2-40B4-BE49-F238E27FC236}">
                <a16:creationId xmlns:a16="http://schemas.microsoft.com/office/drawing/2014/main" id="{FF9401C8-3E4B-F24A-AF1D-139F5748DC6C}"/>
              </a:ext>
            </a:extLst>
          </p:cNvPr>
          <p:cNvGrpSpPr>
            <a:grpSpLocks/>
          </p:cNvGrpSpPr>
          <p:nvPr/>
        </p:nvGrpSpPr>
        <p:grpSpPr bwMode="auto">
          <a:xfrm>
            <a:off x="3035300" y="2590800"/>
            <a:ext cx="5130800" cy="4013200"/>
            <a:chOff x="1912" y="1632"/>
            <a:chExt cx="3232" cy="2528"/>
          </a:xfrm>
        </p:grpSpPr>
        <p:sp>
          <p:nvSpPr>
            <p:cNvPr id="12297" name="Rectangle 9">
              <a:extLst>
                <a:ext uri="{FF2B5EF4-FFF2-40B4-BE49-F238E27FC236}">
                  <a16:creationId xmlns:a16="http://schemas.microsoft.com/office/drawing/2014/main" id="{1FEFDB1E-85EF-0843-8E2B-BB3D34ACC2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632"/>
              <a:ext cx="3216" cy="2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r>
                <a:rPr lang="de-DE" altLang="de-DE" sz="2000" b="1"/>
                <a:t>Inkassorechnungen auf Material</a:t>
              </a:r>
            </a:p>
          </p:txBody>
        </p:sp>
        <p:sp>
          <p:nvSpPr>
            <p:cNvPr id="12298" name="Rectangle 10">
              <a:extLst>
                <a:ext uri="{FF2B5EF4-FFF2-40B4-BE49-F238E27FC236}">
                  <a16:creationId xmlns:a16="http://schemas.microsoft.com/office/drawing/2014/main" id="{EDB5CC79-71DC-D941-8226-929A40C6E1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024"/>
              <a:ext cx="3216" cy="2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r>
                <a:rPr lang="de-DE" altLang="de-DE" sz="2000" b="1"/>
                <a:t>Teilrechnungen auf Leistungen</a:t>
              </a:r>
            </a:p>
          </p:txBody>
        </p:sp>
        <p:sp>
          <p:nvSpPr>
            <p:cNvPr id="12299" name="Rectangle 11">
              <a:extLst>
                <a:ext uri="{FF2B5EF4-FFF2-40B4-BE49-F238E27FC236}">
                  <a16:creationId xmlns:a16="http://schemas.microsoft.com/office/drawing/2014/main" id="{0E264632-0AFC-9F4E-96D2-9A058BC50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424"/>
              <a:ext cx="3216" cy="2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r>
                <a:rPr lang="de-DE" altLang="de-DE" sz="2000" b="1"/>
                <a:t>Sofortige Abschlussrechnung</a:t>
              </a:r>
            </a:p>
          </p:txBody>
        </p:sp>
        <p:sp>
          <p:nvSpPr>
            <p:cNvPr id="12300" name="Rectangle 12">
              <a:extLst>
                <a:ext uri="{FF2B5EF4-FFF2-40B4-BE49-F238E27FC236}">
                  <a16:creationId xmlns:a16="http://schemas.microsoft.com/office/drawing/2014/main" id="{55A10AAB-C9B9-EE40-B042-54C5305AC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824"/>
              <a:ext cx="3216" cy="2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r>
                <a:rPr lang="de-DE" altLang="de-DE" sz="2000" b="1"/>
                <a:t>Mahnwesen</a:t>
              </a:r>
            </a:p>
          </p:txBody>
        </p:sp>
        <p:sp>
          <p:nvSpPr>
            <p:cNvPr id="12301" name="Rectangle 13">
              <a:extLst>
                <a:ext uri="{FF2B5EF4-FFF2-40B4-BE49-F238E27FC236}">
                  <a16:creationId xmlns:a16="http://schemas.microsoft.com/office/drawing/2014/main" id="{B85C5102-C18D-BF44-B15D-4501C2FA4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2" y="3232"/>
              <a:ext cx="3224" cy="3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r>
                <a:rPr lang="de-DE" altLang="de-DE" sz="2000" b="1"/>
                <a:t>Betriebsmittelkredit in Form </a:t>
              </a:r>
            </a:p>
            <a:p>
              <a:pPr algn="ctr"/>
              <a:r>
                <a:rPr lang="de-DE" altLang="de-DE" sz="2000" b="1"/>
                <a:t>von Kontokorrent</a:t>
              </a:r>
            </a:p>
          </p:txBody>
        </p:sp>
        <p:sp>
          <p:nvSpPr>
            <p:cNvPr id="12303" name="Rectangle 15">
              <a:extLst>
                <a:ext uri="{FF2B5EF4-FFF2-40B4-BE49-F238E27FC236}">
                  <a16:creationId xmlns:a16="http://schemas.microsoft.com/office/drawing/2014/main" id="{4DDDB9AA-9BC0-EA4A-AA09-2620F44F4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792"/>
              <a:ext cx="3224" cy="3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r>
                <a:rPr lang="de-DE" altLang="de-DE" sz="2000" b="1"/>
                <a:t>Ausnutzung von Zahlungszielen, unter</a:t>
              </a:r>
            </a:p>
            <a:p>
              <a:pPr algn="ctr"/>
              <a:r>
                <a:rPr lang="de-DE" altLang="de-DE" sz="2000" b="1"/>
                <a:t>Berücksichtigung von Skonti</a:t>
              </a:r>
            </a:p>
          </p:txBody>
        </p:sp>
      </p:grpSp>
      <p:grpSp>
        <p:nvGrpSpPr>
          <p:cNvPr id="12315" name="Group 27">
            <a:extLst>
              <a:ext uri="{FF2B5EF4-FFF2-40B4-BE49-F238E27FC236}">
                <a16:creationId xmlns:a16="http://schemas.microsoft.com/office/drawing/2014/main" id="{D1903C38-37BB-534A-AB83-9E3D4DC2C51E}"/>
              </a:ext>
            </a:extLst>
          </p:cNvPr>
          <p:cNvGrpSpPr>
            <a:grpSpLocks/>
          </p:cNvGrpSpPr>
          <p:nvPr/>
        </p:nvGrpSpPr>
        <p:grpSpPr bwMode="auto">
          <a:xfrm>
            <a:off x="50800" y="2438400"/>
            <a:ext cx="2362200" cy="4127500"/>
            <a:chOff x="32" y="1536"/>
            <a:chExt cx="1488" cy="2600"/>
          </a:xfrm>
        </p:grpSpPr>
        <p:sp>
          <p:nvSpPr>
            <p:cNvPr id="12311" name="Rectangle 23">
              <a:extLst>
                <a:ext uri="{FF2B5EF4-FFF2-40B4-BE49-F238E27FC236}">
                  <a16:creationId xmlns:a16="http://schemas.microsoft.com/office/drawing/2014/main" id="{F9E6EB42-B0C4-A345-9719-FA08FCADB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" y="3800"/>
              <a:ext cx="1488" cy="336"/>
            </a:xfrm>
            <a:prstGeom prst="rect">
              <a:avLst/>
            </a:prstGeom>
            <a:solidFill>
              <a:srgbClr val="5F5F5F"/>
            </a:solid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300000" lon="0" rev="0"/>
              </a:camera>
              <a:lightRig rig="legacyFlat3" dir="b"/>
            </a:scene3d>
            <a:sp3d extrusionH="3630600" prstMaterial="legacyMatte">
              <a:bevelT w="13500" h="13500" prst="angle"/>
              <a:bevelB w="13500" h="13500" prst="angle"/>
              <a:extrusionClr>
                <a:srgbClr val="5F5F5F"/>
              </a:extrusionClr>
              <a:contourClr>
                <a:srgbClr val="5F5F5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12310" name="AutoShape 22">
              <a:extLst>
                <a:ext uri="{FF2B5EF4-FFF2-40B4-BE49-F238E27FC236}">
                  <a16:creationId xmlns:a16="http://schemas.microsoft.com/office/drawing/2014/main" id="{8C6BA6DF-786C-D443-B82F-1D5D76C62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536"/>
              <a:ext cx="904" cy="2256"/>
            </a:xfrm>
            <a:prstGeom prst="cube">
              <a:avLst>
                <a:gd name="adj" fmla="val 25000"/>
              </a:avLst>
            </a:prstGeom>
            <a:solidFill>
              <a:srgbClr val="00CC66"/>
            </a:solidFill>
            <a:ln w="9525">
              <a:solidFill>
                <a:srgbClr val="00CC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altLang="de-DE"/>
            </a:p>
          </p:txBody>
        </p:sp>
        <p:sp>
          <p:nvSpPr>
            <p:cNvPr id="12312" name="Text Box 24">
              <a:extLst>
                <a:ext uri="{FF2B5EF4-FFF2-40B4-BE49-F238E27FC236}">
                  <a16:creationId xmlns:a16="http://schemas.microsoft.com/office/drawing/2014/main" id="{DF6ACD48-9E15-4947-8166-408C6693A9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81630">
              <a:off x="109" y="2467"/>
              <a:ext cx="13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de-DE" altLang="de-DE" sz="2800" b="1">
                  <a:solidFill>
                    <a:srgbClr val="000000"/>
                  </a:solidFill>
                </a:rPr>
                <a:t>Liquidität</a:t>
              </a:r>
              <a:endParaRPr lang="de-DE" altLang="de-DE" sz="2600" b="1">
                <a:solidFill>
                  <a:srgbClr val="000000"/>
                </a:solidFill>
              </a:endParaRPr>
            </a:p>
          </p:txBody>
        </p:sp>
      </p:grpSp>
      <p:sp>
        <p:nvSpPr>
          <p:cNvPr id="12316" name="Rectangle 28">
            <a:extLst>
              <a:ext uri="{FF2B5EF4-FFF2-40B4-BE49-F238E27FC236}">
                <a16:creationId xmlns:a16="http://schemas.microsoft.com/office/drawing/2014/main" id="{F2B7BB38-8435-F94B-8180-E2C62E262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6172200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Manager - Controlling</a:t>
            </a:r>
          </a:p>
        </p:txBody>
      </p:sp>
      <p:sp>
        <p:nvSpPr>
          <p:cNvPr id="12317" name="Rectangle 29">
            <a:extLst>
              <a:ext uri="{FF2B5EF4-FFF2-40B4-BE49-F238E27FC236}">
                <a16:creationId xmlns:a16="http://schemas.microsoft.com/office/drawing/2014/main" id="{78040A67-C82F-DD40-B5D4-5096B12BF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320800"/>
            <a:ext cx="6172200" cy="6683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>
                <a:latin typeface="Arial" panose="020B0604020202020204" pitchFamily="34" charset="0"/>
              </a:rPr>
              <a:t>Sicherung der Zahlungsfähigkeit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CCC51D2A-D43F-DE4F-9164-E4CE4C59D1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9A444C-2BE3-8547-B532-C0594065F03E}" type="slidenum">
              <a:rPr lang="en-US" altLang="de-DE"/>
              <a:pPr/>
              <a:t>23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13324" name="Group 12">
            <a:extLst>
              <a:ext uri="{FF2B5EF4-FFF2-40B4-BE49-F238E27FC236}">
                <a16:creationId xmlns:a16="http://schemas.microsoft.com/office/drawing/2014/main" id="{95E787D3-2A60-B445-ACC8-D7D5F379CE6D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044700"/>
            <a:ext cx="2362200" cy="4279900"/>
            <a:chOff x="96" y="1288"/>
            <a:chExt cx="1488" cy="2696"/>
          </a:xfrm>
        </p:grpSpPr>
        <p:sp>
          <p:nvSpPr>
            <p:cNvPr id="13320" name="Rectangle 8">
              <a:extLst>
                <a:ext uri="{FF2B5EF4-FFF2-40B4-BE49-F238E27FC236}">
                  <a16:creationId xmlns:a16="http://schemas.microsoft.com/office/drawing/2014/main" id="{32C6B591-1C47-774A-8B74-BDBD4B50B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3648"/>
              <a:ext cx="1488" cy="336"/>
            </a:xfrm>
            <a:prstGeom prst="rect">
              <a:avLst/>
            </a:prstGeom>
            <a:solidFill>
              <a:srgbClr val="5F5F5F"/>
            </a:solid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300000" lon="0" rev="0"/>
              </a:camera>
              <a:lightRig rig="legacyFlat3" dir="b"/>
            </a:scene3d>
            <a:sp3d extrusionH="3630600" prstMaterial="legacyMatte">
              <a:bevelT w="13500" h="13500" prst="angle"/>
              <a:bevelB w="13500" h="13500" prst="angle"/>
              <a:extrusionClr>
                <a:srgbClr val="5F5F5F"/>
              </a:extrusionClr>
              <a:contourClr>
                <a:srgbClr val="5F5F5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13319" name="AutoShape 7">
              <a:extLst>
                <a:ext uri="{FF2B5EF4-FFF2-40B4-BE49-F238E27FC236}">
                  <a16:creationId xmlns:a16="http://schemas.microsoft.com/office/drawing/2014/main" id="{53538F50-AD8F-6C40-BA1D-7DC0F801FA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288"/>
              <a:ext cx="904" cy="2256"/>
            </a:xfrm>
            <a:prstGeom prst="cube">
              <a:avLst>
                <a:gd name="adj" fmla="val 25000"/>
              </a:avLst>
            </a:prstGeom>
            <a:solidFill>
              <a:srgbClr val="00CC66"/>
            </a:solidFill>
            <a:ln w="9525">
              <a:solidFill>
                <a:srgbClr val="00CC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altLang="de-DE"/>
            </a:p>
          </p:txBody>
        </p:sp>
        <p:sp>
          <p:nvSpPr>
            <p:cNvPr id="13321" name="Text Box 9">
              <a:extLst>
                <a:ext uri="{FF2B5EF4-FFF2-40B4-BE49-F238E27FC236}">
                  <a16:creationId xmlns:a16="http://schemas.microsoft.com/office/drawing/2014/main" id="{F2260075-0D89-184C-AD96-9C18AFF6B4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97" y="2390"/>
              <a:ext cx="149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de-DE" altLang="de-DE" sz="3200" b="1">
                  <a:solidFill>
                    <a:srgbClr val="000000"/>
                  </a:solidFill>
                </a:rPr>
                <a:t>Erfolg</a:t>
              </a:r>
            </a:p>
          </p:txBody>
        </p:sp>
      </p:grpSp>
      <p:sp>
        <p:nvSpPr>
          <p:cNvPr id="13322" name="Rectangle 10">
            <a:extLst>
              <a:ext uri="{FF2B5EF4-FFF2-40B4-BE49-F238E27FC236}">
                <a16:creationId xmlns:a16="http://schemas.microsoft.com/office/drawing/2014/main" id="{9F34DDD6-81ED-714E-ACB2-23CB2756D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2636838"/>
            <a:ext cx="55626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/>
              <a:t>Kosten- und Leistungsrechnung</a:t>
            </a:r>
            <a:endParaRPr lang="de-DE" altLang="de-DE" sz="2600" b="1"/>
          </a:p>
        </p:txBody>
      </p:sp>
      <p:sp>
        <p:nvSpPr>
          <p:cNvPr id="13326" name="Rectangle 14">
            <a:extLst>
              <a:ext uri="{FF2B5EF4-FFF2-40B4-BE49-F238E27FC236}">
                <a16:creationId xmlns:a16="http://schemas.microsoft.com/office/drawing/2014/main" id="{EBEAEE69-8438-DC4C-8C32-01FD71FF8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320800"/>
            <a:ext cx="6172200" cy="6683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>
                <a:latin typeface="Arial" panose="020B0604020202020204" pitchFamily="34" charset="0"/>
              </a:rPr>
              <a:t>Sicherung von Gewinnen</a:t>
            </a:r>
          </a:p>
        </p:txBody>
      </p:sp>
      <p:sp>
        <p:nvSpPr>
          <p:cNvPr id="13328" name="Rectangle 16">
            <a:extLst>
              <a:ext uri="{FF2B5EF4-FFF2-40B4-BE49-F238E27FC236}">
                <a16:creationId xmlns:a16="http://schemas.microsoft.com/office/drawing/2014/main" id="{27A9F5FE-6B40-6844-809A-2DE28BA91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6172200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Manager - Controlling</a:t>
            </a:r>
          </a:p>
        </p:txBody>
      </p:sp>
      <p:sp>
        <p:nvSpPr>
          <p:cNvPr id="13329" name="Rectangle 17">
            <a:extLst>
              <a:ext uri="{FF2B5EF4-FFF2-40B4-BE49-F238E27FC236}">
                <a16:creationId xmlns:a16="http://schemas.microsoft.com/office/drawing/2014/main" id="{57F07405-92B6-EB45-8C75-C66238C7D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076700"/>
            <a:ext cx="55626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/>
              <a:t>Wirkungen von Ideen erfassen</a:t>
            </a:r>
            <a:endParaRPr lang="de-DE" altLang="de-DE" sz="2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 animBg="1" autoUpdateAnimBg="0"/>
      <p:bldP spid="13326" grpId="0" animBg="1"/>
      <p:bldP spid="13329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26444542-FB89-FC46-BCC0-EDCA1B3660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30FD28-5440-1C4B-B37B-BA66EFCD10C0}" type="slidenum">
              <a:rPr lang="en-US" altLang="de-DE"/>
              <a:pPr/>
              <a:t>24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16403" name="Group 19">
            <a:extLst>
              <a:ext uri="{FF2B5EF4-FFF2-40B4-BE49-F238E27FC236}">
                <a16:creationId xmlns:a16="http://schemas.microsoft.com/office/drawing/2014/main" id="{791FA6E6-81C6-3C49-98B6-A8C8703F549A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2743200"/>
            <a:ext cx="5334000" cy="3225800"/>
            <a:chOff x="2112" y="1728"/>
            <a:chExt cx="3360" cy="2032"/>
          </a:xfrm>
        </p:grpSpPr>
        <p:sp>
          <p:nvSpPr>
            <p:cNvPr id="16393" name="Rectangle 9">
              <a:extLst>
                <a:ext uri="{FF2B5EF4-FFF2-40B4-BE49-F238E27FC236}">
                  <a16:creationId xmlns:a16="http://schemas.microsoft.com/office/drawing/2014/main" id="{D84F0240-8015-0140-9E0C-823C63325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328"/>
              <a:ext cx="3360" cy="4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r>
                <a:rPr lang="de-DE" altLang="de-DE" sz="2600" b="1"/>
                <a:t>Stärkenprofil bilden</a:t>
              </a:r>
            </a:p>
          </p:txBody>
        </p:sp>
        <p:sp>
          <p:nvSpPr>
            <p:cNvPr id="16394" name="Rectangle 10">
              <a:extLst>
                <a:ext uri="{FF2B5EF4-FFF2-40B4-BE49-F238E27FC236}">
                  <a16:creationId xmlns:a16="http://schemas.microsoft.com/office/drawing/2014/main" id="{9F723B81-4E8B-B346-ADE7-BEEEEE49F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728"/>
              <a:ext cx="3360" cy="4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r>
                <a:rPr lang="de-DE" altLang="de-DE" sz="2600" b="1"/>
                <a:t>Erschließung von Marktnischen</a:t>
              </a:r>
            </a:p>
          </p:txBody>
        </p:sp>
        <p:sp>
          <p:nvSpPr>
            <p:cNvPr id="16395" name="Rectangle 11">
              <a:extLst>
                <a:ext uri="{FF2B5EF4-FFF2-40B4-BE49-F238E27FC236}">
                  <a16:creationId xmlns:a16="http://schemas.microsoft.com/office/drawing/2014/main" id="{8941D8DF-6FB1-3642-878F-B6535F3310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552"/>
              <a:ext cx="3360" cy="4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r>
                <a:rPr lang="de-DE" altLang="de-DE" sz="2600" b="1"/>
                <a:t>Marktanteil sichern</a:t>
              </a:r>
            </a:p>
          </p:txBody>
        </p:sp>
      </p:grpSp>
      <p:grpSp>
        <p:nvGrpSpPr>
          <p:cNvPr id="16404" name="Group 20">
            <a:extLst>
              <a:ext uri="{FF2B5EF4-FFF2-40B4-BE49-F238E27FC236}">
                <a16:creationId xmlns:a16="http://schemas.microsoft.com/office/drawing/2014/main" id="{88EAD160-6C64-294D-BA61-96A11C3218AE}"/>
              </a:ext>
            </a:extLst>
          </p:cNvPr>
          <p:cNvGrpSpPr>
            <a:grpSpLocks/>
          </p:cNvGrpSpPr>
          <p:nvPr/>
        </p:nvGrpSpPr>
        <p:grpSpPr bwMode="auto">
          <a:xfrm>
            <a:off x="63500" y="2438400"/>
            <a:ext cx="2362200" cy="4191000"/>
            <a:chOff x="40" y="1536"/>
            <a:chExt cx="1488" cy="2640"/>
          </a:xfrm>
        </p:grpSpPr>
        <p:sp>
          <p:nvSpPr>
            <p:cNvPr id="16402" name="Rectangle 18">
              <a:extLst>
                <a:ext uri="{FF2B5EF4-FFF2-40B4-BE49-F238E27FC236}">
                  <a16:creationId xmlns:a16="http://schemas.microsoft.com/office/drawing/2014/main" id="{CB4E74CE-3E3B-2649-B9D2-2D013540E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" y="3840"/>
              <a:ext cx="1488" cy="336"/>
            </a:xfrm>
            <a:prstGeom prst="rect">
              <a:avLst/>
            </a:prstGeom>
            <a:solidFill>
              <a:srgbClr val="5F5F5F"/>
            </a:solid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300000" lon="0" rev="0"/>
              </a:camera>
              <a:lightRig rig="legacyFlat3" dir="b"/>
            </a:scene3d>
            <a:sp3d extrusionH="3630600" prstMaterial="legacyMatte">
              <a:bevelT w="13500" h="13500" prst="angle"/>
              <a:bevelB w="13500" h="13500" prst="angle"/>
              <a:extrusionClr>
                <a:srgbClr val="5F5F5F"/>
              </a:extrusionClr>
              <a:contourClr>
                <a:srgbClr val="5F5F5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16399" name="AutoShape 15">
              <a:extLst>
                <a:ext uri="{FF2B5EF4-FFF2-40B4-BE49-F238E27FC236}">
                  <a16:creationId xmlns:a16="http://schemas.microsoft.com/office/drawing/2014/main" id="{A7F75045-1A13-AD49-A0DA-C39E4A1454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536"/>
              <a:ext cx="904" cy="2256"/>
            </a:xfrm>
            <a:prstGeom prst="cube">
              <a:avLst>
                <a:gd name="adj" fmla="val 25000"/>
              </a:avLst>
            </a:prstGeom>
            <a:solidFill>
              <a:srgbClr val="00CC66"/>
            </a:solidFill>
            <a:ln w="9525">
              <a:solidFill>
                <a:srgbClr val="00CC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altLang="de-DE"/>
            </a:p>
          </p:txBody>
        </p:sp>
        <p:sp>
          <p:nvSpPr>
            <p:cNvPr id="16401" name="Text Box 17">
              <a:extLst>
                <a:ext uri="{FF2B5EF4-FFF2-40B4-BE49-F238E27FC236}">
                  <a16:creationId xmlns:a16="http://schemas.microsoft.com/office/drawing/2014/main" id="{2818F9D3-588E-EF40-9363-473D29D5F3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-138" y="2456"/>
              <a:ext cx="1826" cy="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de-DE" altLang="de-DE" sz="2600" b="1">
                  <a:solidFill>
                    <a:srgbClr val="000000"/>
                  </a:solidFill>
                </a:rPr>
                <a:t>Strategische</a:t>
              </a:r>
            </a:p>
            <a:p>
              <a:r>
                <a:rPr lang="de-DE" altLang="de-DE" sz="2600" b="1">
                  <a:solidFill>
                    <a:srgbClr val="000000"/>
                  </a:solidFill>
                </a:rPr>
                <a:t>Erfolgspotentiale</a:t>
              </a:r>
              <a:endParaRPr lang="de-DE" altLang="de-DE">
                <a:solidFill>
                  <a:srgbClr val="000000"/>
                </a:solidFill>
              </a:endParaRPr>
            </a:p>
          </p:txBody>
        </p:sp>
      </p:grpSp>
      <p:sp>
        <p:nvSpPr>
          <p:cNvPr id="16405" name="Rectangle 21">
            <a:extLst>
              <a:ext uri="{FF2B5EF4-FFF2-40B4-BE49-F238E27FC236}">
                <a16:creationId xmlns:a16="http://schemas.microsoft.com/office/drawing/2014/main" id="{D8DB9BCE-59F1-E44B-B084-0ADDD2803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6172200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Manager - Controlling</a:t>
            </a:r>
          </a:p>
        </p:txBody>
      </p:sp>
      <p:sp>
        <p:nvSpPr>
          <p:cNvPr id="16406" name="Rectangle 22">
            <a:extLst>
              <a:ext uri="{FF2B5EF4-FFF2-40B4-BE49-F238E27FC236}">
                <a16:creationId xmlns:a16="http://schemas.microsoft.com/office/drawing/2014/main" id="{626BE9CE-F3F0-7C4D-85E8-D039B8AE2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320800"/>
            <a:ext cx="6172200" cy="6683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>
                <a:latin typeface="Arial" panose="020B0604020202020204" pitchFamily="34" charset="0"/>
              </a:rPr>
              <a:t>Sicherung der Zukunftsfähigkeit</a:t>
            </a:r>
          </a:p>
        </p:txBody>
      </p:sp>
      <p:sp>
        <p:nvSpPr>
          <p:cNvPr id="16407" name="Rectangle 23">
            <a:extLst>
              <a:ext uri="{FF2B5EF4-FFF2-40B4-BE49-F238E27FC236}">
                <a16:creationId xmlns:a16="http://schemas.microsoft.com/office/drawing/2014/main" id="{17C054BE-0DBE-F340-B5B8-07E86B988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420938"/>
            <a:ext cx="5472113" cy="3600450"/>
          </a:xfrm>
          <a:prstGeom prst="rect">
            <a:avLst/>
          </a:prstGeom>
          <a:solidFill>
            <a:srgbClr val="FF3399">
              <a:alpha val="50000"/>
            </a:srgb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99"/>
            </a:extrusionClr>
            <a:contourClr>
              <a:srgbClr val="FF3399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99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/>
              <a:t>Bären-Beispiel</a:t>
            </a:r>
          </a:p>
          <a:p>
            <a:pPr algn="ctr"/>
            <a:endParaRPr lang="de-DE" altLang="de-DE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6" grpId="0" animBg="1"/>
      <p:bldP spid="16407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2BFDB156-A637-034C-AF58-3A41024AD9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1DB4B5-0EA2-874B-9981-19A0B76166BF}" type="slidenum">
              <a:rPr lang="en-US" altLang="de-DE"/>
              <a:pPr/>
              <a:t>25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1AAEC64A-1282-CB49-BDE6-643E7582A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989138"/>
            <a:ext cx="7848600" cy="12239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Organisation = System von Regeln</a:t>
            </a:r>
          </a:p>
          <a:p>
            <a:r>
              <a:rPr lang="de-DE" altLang="de-DE" sz="3600" b="1">
                <a:latin typeface="Arial" panose="020B0604020202020204" pitchFamily="34" charset="0"/>
              </a:rPr>
              <a:t>zur Erfüllung von Daueraufgaben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6761DB74-ADC3-204D-AACA-A30CAD23A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6172200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Manager - Organisation</a:t>
            </a: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05DF839F-1B6D-B640-9B59-D81CED792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3573463"/>
            <a:ext cx="7916862" cy="172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hlink"/>
                </a:solidFill>
                <a:latin typeface="Arial" panose="020B0604020202020204" pitchFamily="34" charset="0"/>
              </a:rPr>
              <a:t>McDonalds Konzept</a:t>
            </a:r>
          </a:p>
        </p:txBody>
      </p:sp>
      <p:sp>
        <p:nvSpPr>
          <p:cNvPr id="61451" name="Oval 11">
            <a:extLst>
              <a:ext uri="{FF2B5EF4-FFF2-40B4-BE49-F238E27FC236}">
                <a16:creationId xmlns:a16="http://schemas.microsoft.com/office/drawing/2014/main" id="{FDF239C5-03BA-5D4C-BB4D-616551EB2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989138"/>
            <a:ext cx="6696075" cy="360045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Manager beherrscht 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das Chaos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des Unternehmers!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animBg="1"/>
      <p:bldP spid="61444" grpId="0" animBg="1" autoUpdateAnimBg="0"/>
      <p:bldP spid="6145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53359690-E451-E949-AB4F-A48EFB3DED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67A0F1-20D2-4241-9333-97FC4D1E5D7A}" type="slidenum">
              <a:rPr lang="en-US" altLang="de-DE"/>
              <a:pPr/>
              <a:t>26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DCBD9055-4E99-584C-B85C-2DEB60919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773238"/>
            <a:ext cx="7323137" cy="6477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Organisation = Koordination</a:t>
            </a:r>
          </a:p>
        </p:txBody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81C39AC3-E1D0-1D4A-B673-E6F8C1B3E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6172200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Manager - Organisation</a:t>
            </a:r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5159B45A-CECF-D342-839A-75BB58E16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844675"/>
            <a:ext cx="7916862" cy="5032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hlink"/>
                </a:solidFill>
                <a:latin typeface="Arial" panose="020B0604020202020204" pitchFamily="34" charset="0"/>
              </a:rPr>
              <a:t>persönliche Weisung</a:t>
            </a:r>
          </a:p>
        </p:txBody>
      </p:sp>
      <p:sp>
        <p:nvSpPr>
          <p:cNvPr id="60423" name="Rectangle 7">
            <a:extLst>
              <a:ext uri="{FF2B5EF4-FFF2-40B4-BE49-F238E27FC236}">
                <a16:creationId xmlns:a16="http://schemas.microsoft.com/office/drawing/2014/main" id="{9F0A12CD-2AA8-AA4C-BB46-73586F656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559050"/>
            <a:ext cx="7916862" cy="5032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hlink"/>
                </a:solidFill>
                <a:latin typeface="Arial" panose="020B0604020202020204" pitchFamily="34" charset="0"/>
              </a:rPr>
              <a:t>schriftliche Regeln</a:t>
            </a:r>
          </a:p>
        </p:txBody>
      </p:sp>
      <p:sp>
        <p:nvSpPr>
          <p:cNvPr id="60424" name="Rectangle 8">
            <a:extLst>
              <a:ext uri="{FF2B5EF4-FFF2-40B4-BE49-F238E27FC236}">
                <a16:creationId xmlns:a16="http://schemas.microsoft.com/office/drawing/2014/main" id="{CBC78253-8769-8147-9F2B-34F9AFEFB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275013"/>
            <a:ext cx="7916862" cy="50323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hlink"/>
                </a:solidFill>
                <a:latin typeface="Arial" panose="020B0604020202020204" pitchFamily="34" charset="0"/>
              </a:rPr>
              <a:t>interne Märkte</a:t>
            </a:r>
          </a:p>
        </p:txBody>
      </p:sp>
      <p:sp>
        <p:nvSpPr>
          <p:cNvPr id="60425" name="Rectangle 9">
            <a:extLst>
              <a:ext uri="{FF2B5EF4-FFF2-40B4-BE49-F238E27FC236}">
                <a16:creationId xmlns:a16="http://schemas.microsoft.com/office/drawing/2014/main" id="{5E87B7A1-3C17-2543-A989-FE39F246F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989388"/>
            <a:ext cx="7916862" cy="50323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hlink"/>
                </a:solidFill>
                <a:latin typeface="Arial" panose="020B0604020202020204" pitchFamily="34" charset="0"/>
              </a:rPr>
              <a:t>Standardisierung von Rollen</a:t>
            </a:r>
          </a:p>
        </p:txBody>
      </p:sp>
      <p:sp>
        <p:nvSpPr>
          <p:cNvPr id="60426" name="Rectangle 10">
            <a:extLst>
              <a:ext uri="{FF2B5EF4-FFF2-40B4-BE49-F238E27FC236}">
                <a16:creationId xmlns:a16="http://schemas.microsoft.com/office/drawing/2014/main" id="{6561CFF4-A5BB-A445-B11B-1166EA907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705350"/>
            <a:ext cx="7916862" cy="5032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hlink"/>
                </a:solidFill>
                <a:latin typeface="Arial" panose="020B0604020202020204" pitchFamily="34" charset="0"/>
              </a:rPr>
              <a:t>Organisationskultur</a:t>
            </a:r>
          </a:p>
        </p:txBody>
      </p:sp>
      <p:sp>
        <p:nvSpPr>
          <p:cNvPr id="60427" name="Rectangle 11">
            <a:extLst>
              <a:ext uri="{FF2B5EF4-FFF2-40B4-BE49-F238E27FC236}">
                <a16:creationId xmlns:a16="http://schemas.microsoft.com/office/drawing/2014/main" id="{5D3B7274-65C2-2D4A-8883-21E94C794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5419725"/>
            <a:ext cx="7916862" cy="5032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hlink"/>
                </a:solidFill>
                <a:latin typeface="Arial" panose="020B0604020202020204" pitchFamily="34" charset="0"/>
              </a:rPr>
              <a:t>Selbstabstimmung</a:t>
            </a:r>
          </a:p>
        </p:txBody>
      </p:sp>
      <p:sp>
        <p:nvSpPr>
          <p:cNvPr id="60428" name="Rectangle 12">
            <a:extLst>
              <a:ext uri="{FF2B5EF4-FFF2-40B4-BE49-F238E27FC236}">
                <a16:creationId xmlns:a16="http://schemas.microsoft.com/office/drawing/2014/main" id="{4A9EE19E-CD6C-934D-BB4A-09C037FC1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6135688"/>
            <a:ext cx="7916862" cy="50323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hlink"/>
                </a:solidFill>
                <a:latin typeface="Arial" panose="020B0604020202020204" pitchFamily="34" charset="0"/>
              </a:rPr>
              <a:t>Zielvereinbarung</a:t>
            </a:r>
          </a:p>
        </p:txBody>
      </p:sp>
      <p:sp>
        <p:nvSpPr>
          <p:cNvPr id="60429" name="Oval 13">
            <a:extLst>
              <a:ext uri="{FF2B5EF4-FFF2-40B4-BE49-F238E27FC236}">
                <a16:creationId xmlns:a16="http://schemas.microsoft.com/office/drawing/2014/main" id="{807D4225-73CF-B74E-BE25-51199272F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989138"/>
            <a:ext cx="6696075" cy="360045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Vorsicht 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vor 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Bürokratisierung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und 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Management by Pingpong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animBg="1"/>
      <p:bldP spid="60422" grpId="0" animBg="1" autoUpdateAnimBg="0"/>
      <p:bldP spid="60423" grpId="0" animBg="1" autoUpdateAnimBg="0"/>
      <p:bldP spid="60424" grpId="0" animBg="1" autoUpdateAnimBg="0"/>
      <p:bldP spid="60425" grpId="0" animBg="1" autoUpdateAnimBg="0"/>
      <p:bldP spid="60426" grpId="0" animBg="1" autoUpdateAnimBg="0"/>
      <p:bldP spid="60427" grpId="0" animBg="1" autoUpdateAnimBg="0"/>
      <p:bldP spid="60428" grpId="0" animBg="1" autoUpdateAnimBg="0"/>
      <p:bldP spid="6042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CD47F7BF-A281-8543-9B26-19DA83C5F3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8CCA69-4030-1343-A596-54E74396A1C2}" type="slidenum">
              <a:rPr lang="en-US" altLang="de-DE"/>
              <a:pPr/>
              <a:t>27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86C272E7-9D58-0C41-A406-544F4E04C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6553200" cy="647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Manager - Menschenführung</a:t>
            </a:r>
          </a:p>
        </p:txBody>
      </p:sp>
      <p:sp>
        <p:nvSpPr>
          <p:cNvPr id="62468" name="Rectangle 4">
            <a:extLst>
              <a:ext uri="{FF2B5EF4-FFF2-40B4-BE49-F238E27FC236}">
                <a16:creationId xmlns:a16="http://schemas.microsoft.com/office/drawing/2014/main" id="{63700838-A7CA-044D-9FD0-C91962BE3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844675"/>
            <a:ext cx="7845425" cy="5032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hlink"/>
                </a:solidFill>
                <a:latin typeface="Arial" panose="020B0604020202020204" pitchFamily="34" charset="0"/>
              </a:rPr>
              <a:t>Lebensprogramm mit PeP</a:t>
            </a:r>
          </a:p>
        </p:txBody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D7F6A57D-C6FC-5E4A-9590-6B5D148B7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2788" y="4437063"/>
            <a:ext cx="6334125" cy="503237"/>
          </a:xfrm>
          <a:prstGeom prst="rect">
            <a:avLst/>
          </a:prstGeom>
          <a:solidFill>
            <a:srgbClr val="FF3399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99"/>
            </a:extrusionClr>
            <a:contourClr>
              <a:srgbClr val="FF3399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99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Kathedralen - Beispiel</a:t>
            </a:r>
          </a:p>
        </p:txBody>
      </p:sp>
      <p:sp>
        <p:nvSpPr>
          <p:cNvPr id="62477" name="Rectangle 13">
            <a:extLst>
              <a:ext uri="{FF2B5EF4-FFF2-40B4-BE49-F238E27FC236}">
                <a16:creationId xmlns:a16="http://schemas.microsoft.com/office/drawing/2014/main" id="{7CCC8A0C-E373-544E-A350-CD41142ED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660650"/>
            <a:ext cx="7845425" cy="5032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hlink"/>
                </a:solidFill>
                <a:latin typeface="Arial" panose="020B0604020202020204" pitchFamily="34" charset="0"/>
              </a:rPr>
              <a:t>Achtung als Persönlichkeit</a:t>
            </a:r>
          </a:p>
        </p:txBody>
      </p:sp>
      <p:sp>
        <p:nvSpPr>
          <p:cNvPr id="62478" name="Rectangle 14">
            <a:extLst>
              <a:ext uri="{FF2B5EF4-FFF2-40B4-BE49-F238E27FC236}">
                <a16:creationId xmlns:a16="http://schemas.microsoft.com/office/drawing/2014/main" id="{EA7223FE-A790-9C47-B27F-E73364E6A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476625"/>
            <a:ext cx="7845425" cy="5032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hlink"/>
                </a:solidFill>
                <a:latin typeface="Arial" panose="020B0604020202020204" pitchFamily="34" charset="0"/>
              </a:rPr>
              <a:t>Sinngebung (Unternehmenskultur)</a:t>
            </a:r>
          </a:p>
        </p:txBody>
      </p:sp>
      <p:sp>
        <p:nvSpPr>
          <p:cNvPr id="62475" name="Oval 11">
            <a:extLst>
              <a:ext uri="{FF2B5EF4-FFF2-40B4-BE49-F238E27FC236}">
                <a16:creationId xmlns:a16="http://schemas.microsoft.com/office/drawing/2014/main" id="{F111BFEC-3D3D-084D-848C-40F650906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2205038"/>
            <a:ext cx="6696075" cy="360045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Bitte kein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Management by Champignons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nimBg="1" autoUpdateAnimBg="0"/>
      <p:bldP spid="62469" grpId="0" animBg="1" autoUpdateAnimBg="0"/>
      <p:bldP spid="62477" grpId="0" animBg="1" autoUpdateAnimBg="0"/>
      <p:bldP spid="62478" grpId="0" animBg="1" autoUpdateAnimBg="0"/>
      <p:bldP spid="6247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4">
            <a:extLst>
              <a:ext uri="{FF2B5EF4-FFF2-40B4-BE49-F238E27FC236}">
                <a16:creationId xmlns:a16="http://schemas.microsoft.com/office/drawing/2014/main" id="{D82F5F46-55A8-C74D-93F2-41A2F610F1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6B8841-8910-F340-BE06-3252EE1BBA96}" type="slidenum">
              <a:rPr lang="en-US" altLang="de-DE"/>
              <a:pPr/>
              <a:t>28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5538" name="Text Box 2">
            <a:extLst>
              <a:ext uri="{FF2B5EF4-FFF2-40B4-BE49-F238E27FC236}">
                <a16:creationId xmlns:a16="http://schemas.microsoft.com/office/drawing/2014/main" id="{D2A5C7AE-F26F-D64C-B94F-EC3EC1B60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65539" name="AutoShape 3">
            <a:extLst>
              <a:ext uri="{FF2B5EF4-FFF2-40B4-BE49-F238E27FC236}">
                <a16:creationId xmlns:a16="http://schemas.microsoft.com/office/drawing/2014/main" id="{5958F8C0-898D-CA46-9796-9DA01502E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1817688"/>
            <a:ext cx="4460875" cy="3302000"/>
          </a:xfrm>
          <a:prstGeom prst="triangle">
            <a:avLst>
              <a:gd name="adj" fmla="val 50000"/>
            </a:avLst>
          </a:prstGeom>
          <a:solidFill>
            <a:srgbClr val="E8001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40" name="Text Box 4">
            <a:extLst>
              <a:ext uri="{FF2B5EF4-FFF2-40B4-BE49-F238E27FC236}">
                <a16:creationId xmlns:a16="http://schemas.microsoft.com/office/drawing/2014/main" id="{30B1B0AC-F19F-5749-8A87-D1E3B5DD3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9963" y="1236663"/>
            <a:ext cx="2260600" cy="466725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latin typeface="Arial" panose="020B0604020202020204" pitchFamily="34" charset="0"/>
              </a:rPr>
              <a:t>Unternehmer</a:t>
            </a:r>
            <a:endParaRPr lang="de-DE" altLang="de-DE" sz="3600" b="1">
              <a:latin typeface="Arial" panose="020B0604020202020204" pitchFamily="34" charset="0"/>
            </a:endParaRPr>
          </a:p>
        </p:txBody>
      </p:sp>
      <p:sp>
        <p:nvSpPr>
          <p:cNvPr id="65541" name="Text Box 5">
            <a:extLst>
              <a:ext uri="{FF2B5EF4-FFF2-40B4-BE49-F238E27FC236}">
                <a16:creationId xmlns:a16="http://schemas.microsoft.com/office/drawing/2014/main" id="{63C36E69-AA07-B941-89D5-93E02E4B3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129213"/>
            <a:ext cx="1800225" cy="46672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latin typeface="Arial" panose="020B0604020202020204" pitchFamily="34" charset="0"/>
              </a:rPr>
              <a:t>Manager</a:t>
            </a:r>
            <a:endParaRPr lang="de-DE" altLang="de-DE" sz="3600" b="1">
              <a:latin typeface="Arial" panose="020B0604020202020204" pitchFamily="34" charset="0"/>
            </a:endParaRPr>
          </a:p>
        </p:txBody>
      </p:sp>
      <p:sp>
        <p:nvSpPr>
          <p:cNvPr id="65542" name="Text Box 6">
            <a:extLst>
              <a:ext uri="{FF2B5EF4-FFF2-40B4-BE49-F238E27FC236}">
                <a16:creationId xmlns:a16="http://schemas.microsoft.com/office/drawing/2014/main" id="{7594EE21-FD47-4448-96B0-EA358D769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5013325"/>
            <a:ext cx="1871662" cy="466725"/>
          </a:xfrm>
          <a:prstGeom prst="rect">
            <a:avLst/>
          </a:prstGeom>
          <a:solidFill>
            <a:srgbClr val="339966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latin typeface="Arial" panose="020B0604020202020204" pitchFamily="34" charset="0"/>
              </a:rPr>
              <a:t>Fachmann</a:t>
            </a:r>
            <a:endParaRPr lang="de-DE" altLang="de-DE" sz="3600" b="1">
              <a:latin typeface="Arial" panose="020B0604020202020204" pitchFamily="34" charset="0"/>
            </a:endParaRPr>
          </a:p>
        </p:txBody>
      </p:sp>
      <p:sp>
        <p:nvSpPr>
          <p:cNvPr id="65544" name="Rectangle 8">
            <a:extLst>
              <a:ext uri="{FF2B5EF4-FFF2-40B4-BE49-F238E27FC236}">
                <a16:creationId xmlns:a16="http://schemas.microsoft.com/office/drawing/2014/main" id="{942812F2-265E-9344-A755-9E15F9B80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Gründer-Triangel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65546" name="AutoShape 10">
            <a:extLst>
              <a:ext uri="{FF2B5EF4-FFF2-40B4-BE49-F238E27FC236}">
                <a16:creationId xmlns:a16="http://schemas.microsoft.com/office/drawing/2014/main" id="{41DCEBB5-0F16-AE43-9377-D3C81AD36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3689350"/>
            <a:ext cx="381000" cy="304800"/>
          </a:xfrm>
          <a:prstGeom prst="star5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65" name="AutoShape 29">
            <a:extLst>
              <a:ext uri="{FF2B5EF4-FFF2-40B4-BE49-F238E27FC236}">
                <a16:creationId xmlns:a16="http://schemas.microsoft.com/office/drawing/2014/main" id="{3DF2060A-73B4-954E-B0F0-82625C466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25" y="2536825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66" name="AutoShape 30">
            <a:extLst>
              <a:ext uri="{FF2B5EF4-FFF2-40B4-BE49-F238E27FC236}">
                <a16:creationId xmlns:a16="http://schemas.microsoft.com/office/drawing/2014/main" id="{50505328-0A53-4241-9439-419DBACC7447}"/>
              </a:ext>
            </a:extLst>
          </p:cNvPr>
          <p:cNvSpPr>
            <a:spLocks noChangeArrowheads="1"/>
          </p:cNvSpPr>
          <p:nvPr/>
        </p:nvSpPr>
        <p:spPr bwMode="auto">
          <a:xfrm rot="1717682">
            <a:off x="4787900" y="3976688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67" name="AutoShape 31">
            <a:extLst>
              <a:ext uri="{FF2B5EF4-FFF2-40B4-BE49-F238E27FC236}">
                <a16:creationId xmlns:a16="http://schemas.microsoft.com/office/drawing/2014/main" id="{91B655DF-037B-AB49-9593-788C8491A877}"/>
              </a:ext>
            </a:extLst>
          </p:cNvPr>
          <p:cNvSpPr>
            <a:spLocks noChangeArrowheads="1"/>
          </p:cNvSpPr>
          <p:nvPr/>
        </p:nvSpPr>
        <p:spPr bwMode="auto">
          <a:xfrm rot="8694830">
            <a:off x="3276600" y="412115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68" name="Oval 32">
            <a:extLst>
              <a:ext uri="{FF2B5EF4-FFF2-40B4-BE49-F238E27FC236}">
                <a16:creationId xmlns:a16="http://schemas.microsoft.com/office/drawing/2014/main" id="{825F4C45-1514-7D40-BA22-92C6473DA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2636838"/>
            <a:ext cx="1439862" cy="14398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</a:rPr>
              <a:t>Persönlich-</a:t>
            </a:r>
          </a:p>
          <a:p>
            <a:pPr algn="ctr"/>
            <a:r>
              <a:rPr lang="de-DE" altLang="de-DE">
                <a:solidFill>
                  <a:schemeClr val="folHlink"/>
                </a:solidFill>
              </a:rPr>
              <a:t>keit</a:t>
            </a:r>
          </a:p>
        </p:txBody>
      </p:sp>
      <p:sp>
        <p:nvSpPr>
          <p:cNvPr id="65569" name="Oval 33">
            <a:extLst>
              <a:ext uri="{FF2B5EF4-FFF2-40B4-BE49-F238E27FC236}">
                <a16:creationId xmlns:a16="http://schemas.microsoft.com/office/drawing/2014/main" id="{D6061C2F-62F8-234A-95E3-E2D9B0020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5229225"/>
            <a:ext cx="1439863" cy="14398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</a:rPr>
              <a:t>Reife-</a:t>
            </a:r>
          </a:p>
          <a:p>
            <a:pPr algn="ctr"/>
            <a:r>
              <a:rPr lang="de-DE" altLang="de-DE">
                <a:solidFill>
                  <a:schemeClr val="folHlink"/>
                </a:solidFill>
              </a:rPr>
              <a:t>grad</a:t>
            </a:r>
          </a:p>
        </p:txBody>
      </p:sp>
      <p:sp>
        <p:nvSpPr>
          <p:cNvPr id="65570" name="Oval 34">
            <a:extLst>
              <a:ext uri="{FF2B5EF4-FFF2-40B4-BE49-F238E27FC236}">
                <a16:creationId xmlns:a16="http://schemas.microsoft.com/office/drawing/2014/main" id="{AD405E36-AF15-7543-840F-1E5506BDB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2708275"/>
            <a:ext cx="1439862" cy="14398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</a:rPr>
              <a:t>Unter-</a:t>
            </a:r>
          </a:p>
          <a:p>
            <a:pPr algn="ctr"/>
            <a:r>
              <a:rPr lang="de-DE" altLang="de-DE">
                <a:solidFill>
                  <a:schemeClr val="folHlink"/>
                </a:solidFill>
              </a:rPr>
              <a:t>nehmens-</a:t>
            </a:r>
          </a:p>
          <a:p>
            <a:pPr algn="ctr"/>
            <a:r>
              <a:rPr lang="de-DE" altLang="de-DE">
                <a:solidFill>
                  <a:schemeClr val="folHlink"/>
                </a:solidFill>
              </a:rPr>
              <a:t>konzept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5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5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5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5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5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5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5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5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5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5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5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5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5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5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5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5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nimBg="1" autoUpdateAnimBg="0"/>
      <p:bldP spid="65541" grpId="0" animBg="1" autoUpdateAnimBg="0"/>
      <p:bldP spid="65542" grpId="0" animBg="1" autoUpdateAnimBg="0"/>
      <p:bldP spid="65568" grpId="0" animBg="1"/>
      <p:bldP spid="65569" grpId="0" animBg="1"/>
      <p:bldP spid="6557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F60134E4-476C-6C42-91B2-6BD9C6809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E5FACC-179B-5440-9177-4CAD1258769A}" type="slidenum">
              <a:rPr lang="en-US" altLang="de-DE"/>
              <a:pPr/>
              <a:t>29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F173A2BB-8892-554C-9139-C4E49D4C3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25538"/>
            <a:ext cx="7854950" cy="555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6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Wenn Du etwas hörst,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6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wirst Du es vergessen.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altLang="de-DE" sz="3600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6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Wenn Du etwas siehst,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6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wirst Du es in Erinnerung behalten.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altLang="de-DE" sz="3600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6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Aber erst, wenn Du etwas tust,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6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wirst Du es verstehen.</a:t>
            </a:r>
            <a:endParaRPr lang="de-DE" altLang="de-DE" sz="3200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3252" name="Text Box 4">
            <a:extLst>
              <a:ext uri="{FF2B5EF4-FFF2-40B4-BE49-F238E27FC236}">
                <a16:creationId xmlns:a16="http://schemas.microsoft.com/office/drawing/2014/main" id="{E3973B60-FA44-0548-AA41-56BC7D0F2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88913"/>
            <a:ext cx="5568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chinesisches Sprichwort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64AA80B9-AAE2-7A45-BB2B-9F1D59C71B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5A919A-4D38-0649-B08D-384709B22BFA}" type="slidenum">
              <a:rPr lang="en-US" altLang="de-DE"/>
              <a:pPr/>
              <a:t>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3CF233C9-6BBF-C44A-8E2C-D53DFE2EA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0"/>
            <a:ext cx="7315200" cy="1219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folHlink"/>
                </a:solidFill>
                <a:latin typeface="Arial" panose="020B0604020202020204" pitchFamily="34" charset="0"/>
              </a:rPr>
              <a:t>Gründer mit drei Rollen</a:t>
            </a: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621B28F6-35E9-404A-AEF7-F1A128679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167063"/>
            <a:ext cx="52578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Unternehmer</a:t>
            </a: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A587690B-E4C3-E34D-9B75-2BBB9AD0B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233863"/>
            <a:ext cx="5257800" cy="76200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996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Fachmann</a:t>
            </a:r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id="{C993A32C-17A9-3A49-A429-A8D6E8C26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5300663"/>
            <a:ext cx="52578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Manager</a:t>
            </a:r>
          </a:p>
        </p:txBody>
      </p:sp>
      <p:sp>
        <p:nvSpPr>
          <p:cNvPr id="5132" name="AutoShape 12">
            <a:extLst>
              <a:ext uri="{FF2B5EF4-FFF2-40B4-BE49-F238E27FC236}">
                <a16:creationId xmlns:a16="http://schemas.microsoft.com/office/drawing/2014/main" id="{39B0CF0A-0DE5-9846-8B2F-D34D07918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4221163"/>
            <a:ext cx="2016125" cy="936625"/>
          </a:xfrm>
          <a:prstGeom prst="wedgeRectCallout">
            <a:avLst>
              <a:gd name="adj1" fmla="val -186162"/>
              <a:gd name="adj2" fmla="val -4745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Produkt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Kunde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Wettbewerb</a:t>
            </a:r>
          </a:p>
        </p:txBody>
      </p:sp>
      <p:sp>
        <p:nvSpPr>
          <p:cNvPr id="5133" name="AutoShape 13">
            <a:extLst>
              <a:ext uri="{FF2B5EF4-FFF2-40B4-BE49-F238E27FC236}">
                <a16:creationId xmlns:a16="http://schemas.microsoft.com/office/drawing/2014/main" id="{90E20DD8-F92B-EB46-84BF-40953C88E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2997200"/>
            <a:ext cx="2016125" cy="1079500"/>
          </a:xfrm>
          <a:prstGeom prst="wedgeRectCallout">
            <a:avLst>
              <a:gd name="adj1" fmla="val -177838"/>
              <a:gd name="adj2" fmla="val 1324"/>
            </a:avLst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Lebensprogramm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Unternehmen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Ideen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Reife</a:t>
            </a:r>
          </a:p>
          <a:p>
            <a:endParaRPr lang="de-DE" altLang="de-DE" sz="16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5134" name="AutoShape 14">
            <a:extLst>
              <a:ext uri="{FF2B5EF4-FFF2-40B4-BE49-F238E27FC236}">
                <a16:creationId xmlns:a16="http://schemas.microsoft.com/office/drawing/2014/main" id="{C3E24CA6-40D0-0748-AAC0-B153B4589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5229225"/>
            <a:ext cx="2016125" cy="936625"/>
          </a:xfrm>
          <a:prstGeom prst="wedgeRectCallout">
            <a:avLst>
              <a:gd name="adj1" fmla="val -186537"/>
              <a:gd name="adj2" fmla="val 338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Controlling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Organisation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Menschenführung</a:t>
            </a:r>
          </a:p>
        </p:txBody>
      </p:sp>
      <p:sp>
        <p:nvSpPr>
          <p:cNvPr id="5135" name="Rectangle 15">
            <a:extLst>
              <a:ext uri="{FF2B5EF4-FFF2-40B4-BE49-F238E27FC236}">
                <a16:creationId xmlns:a16="http://schemas.microsoft.com/office/drawing/2014/main" id="{F8A728C9-996D-1449-B29D-96BD3AF95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3" y="274638"/>
            <a:ext cx="5576887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4000" b="1">
                <a:solidFill>
                  <a:schemeClr val="folHlink"/>
                </a:solidFill>
              </a:rPr>
              <a:t>Gliederung</a:t>
            </a:r>
            <a:endParaRPr lang="de-DE" altLang="de-DE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 autoUpdateAnimBg="0"/>
      <p:bldP spid="5127" grpId="0" animBg="1" autoUpdateAnimBg="0"/>
      <p:bldP spid="5128" grpId="0" animBg="1" autoUpdateAnimBg="0"/>
      <p:bldP spid="5129" grpId="0" animBg="1" autoUpdateAnimBg="0"/>
      <p:bldP spid="5132" grpId="1" animBg="1"/>
      <p:bldP spid="5133" grpId="1" animBg="1"/>
      <p:bldP spid="5134" grpId="1" animBg="1"/>
      <p:bldP spid="5135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BCE6926C-AF7A-314E-8E04-47A1EC195C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EDB8F0-76E0-4F41-A40F-2F7F55BA9B9E}" type="slidenum">
              <a:rPr lang="en-US" altLang="de-DE"/>
              <a:pPr/>
              <a:t>30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E67D8293-F1F6-684D-BBBC-8F513FFFD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286000"/>
            <a:ext cx="6483350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Die drei Rollen des Gründers</a:t>
            </a:r>
            <a:endParaRPr lang="de-DE" altLang="de-DE" sz="32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BF1D52A-EC8E-5C41-B327-41D04DDBA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429000"/>
            <a:ext cx="5053013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Prof. Dr. Detlef Müller-Böling</a:t>
            </a:r>
          </a:p>
          <a:p>
            <a:pPr algn="ctr"/>
            <a:endParaRPr lang="de-DE" altLang="de-DE" sz="20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de-DE" alt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Ringvorlesung an der Universität Dortmund</a:t>
            </a:r>
          </a:p>
          <a:p>
            <a:pPr algn="ctr"/>
            <a:endParaRPr lang="de-DE" altLang="de-DE" sz="20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de-DE" alt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21.Mai 2003</a:t>
            </a:r>
          </a:p>
          <a:p>
            <a:pPr algn="ctr"/>
            <a:endParaRPr lang="de-DE" altLang="de-DE" sz="20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algn="ctr"/>
            <a:endParaRPr lang="de-DE" altLang="de-DE" sz="20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C3581353-DC47-2146-B157-7971266656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1C8478-BE38-B547-A14C-C114533848A4}" type="slidenum">
              <a:rPr lang="en-US" altLang="de-DE"/>
              <a:pPr/>
              <a:t>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F66E0BB1-C529-1C45-86E6-4EFF7955B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313" y="4941888"/>
            <a:ext cx="6172200" cy="1447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		.... schafft das Chaos</a:t>
            </a: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9B9B7749-3347-454A-A558-F04BC03F2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484313"/>
            <a:ext cx="5334000" cy="558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Visionär, Träumer</a:t>
            </a: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EA0481DB-E3EC-5940-98F3-9E852FEB5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551113"/>
            <a:ext cx="5334000" cy="838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Überfülle von Chancen</a:t>
            </a: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vs. kleinkrämerischer Behinderer</a:t>
            </a:r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BCA1E8EB-FE98-8D47-9464-4CAC06D48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88913"/>
            <a:ext cx="5238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600">
                <a:solidFill>
                  <a:schemeClr val="folHlink"/>
                </a:solidFill>
                <a:latin typeface="Arial Black" panose="020B0604020202020204" pitchFamily="34" charset="0"/>
              </a:rPr>
              <a:t>Der Unternehmer 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9" grpId="0" animBg="1" autoUpdateAnimBg="0"/>
      <p:bldP spid="8200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C8123E69-93E4-914A-B433-95BFE7F838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8AE3F1-F22E-6843-960F-611607CD3961}" type="slidenum">
              <a:rPr lang="en-US" altLang="de-DE"/>
              <a:pPr/>
              <a:t>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08872F79-1987-6544-BD8A-1DBC865FF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084763"/>
            <a:ext cx="61722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endParaRPr lang="de-DE" altLang="de-DE" sz="3000" b="1">
              <a:latin typeface="Arial Unicode MS" panose="020B0604020202020204" pitchFamily="34" charset="-128"/>
            </a:endParaRPr>
          </a:p>
          <a:p>
            <a:pPr algn="ctr"/>
            <a:r>
              <a:rPr lang="de-DE" altLang="de-DE" sz="3000" b="1">
                <a:latin typeface="Arial Unicode MS" panose="020B0604020202020204" pitchFamily="34" charset="-128"/>
              </a:rPr>
              <a:t>		</a:t>
            </a:r>
            <a:r>
              <a:rPr lang="de-DE" altLang="de-DE" sz="3000" b="1">
                <a:latin typeface="Arial" panose="020B0604020202020204" pitchFamily="34" charset="0"/>
              </a:rPr>
              <a:t>.... schafft die Ordnung</a:t>
            </a:r>
          </a:p>
          <a:p>
            <a:pPr algn="ctr"/>
            <a:endParaRPr lang="de-DE" altLang="de-DE" sz="3000" b="1">
              <a:latin typeface="Arial Unicode MS" panose="020B0604020202020204" pitchFamily="34" charset="-128"/>
            </a:endParaRPr>
          </a:p>
        </p:txBody>
      </p:sp>
      <p:sp>
        <p:nvSpPr>
          <p:cNvPr id="7176" name="Rectangle 8">
            <a:extLst>
              <a:ext uri="{FF2B5EF4-FFF2-40B4-BE49-F238E27FC236}">
                <a16:creationId xmlns:a16="http://schemas.microsoft.com/office/drawing/2014/main" id="{2660584F-7477-494C-8B68-031FB5B15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12875"/>
            <a:ext cx="5257800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endParaRPr lang="de-DE" altLang="de-DE" sz="2800" b="1">
              <a:solidFill>
                <a:schemeClr val="folHlink"/>
              </a:solidFill>
            </a:endParaRP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Planung</a:t>
            </a:r>
            <a:br>
              <a:rPr lang="de-DE" altLang="de-DE" sz="2800" b="1">
                <a:solidFill>
                  <a:schemeClr val="folHlink"/>
                </a:solidFill>
              </a:rPr>
            </a:br>
            <a:endParaRPr lang="de-DE" altLang="de-DE" sz="2800" b="1">
              <a:solidFill>
                <a:schemeClr val="folHlink"/>
              </a:solidFill>
            </a:endParaRPr>
          </a:p>
        </p:txBody>
      </p:sp>
      <p:sp>
        <p:nvSpPr>
          <p:cNvPr id="7177" name="Rectangle 9">
            <a:extLst>
              <a:ext uri="{FF2B5EF4-FFF2-40B4-BE49-F238E27FC236}">
                <a16:creationId xmlns:a16="http://schemas.microsoft.com/office/drawing/2014/main" id="{16DED1D6-0BAA-C340-9C95-BC42936A2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362200"/>
            <a:ext cx="5257800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endParaRPr lang="de-DE" altLang="de-DE" sz="2800" b="1">
              <a:solidFill>
                <a:schemeClr val="folHlink"/>
              </a:solidFill>
            </a:endParaRP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Organisation</a:t>
            </a:r>
            <a:br>
              <a:rPr lang="de-DE" altLang="de-DE" sz="2800" b="1">
                <a:solidFill>
                  <a:schemeClr val="folHlink"/>
                </a:solidFill>
              </a:rPr>
            </a:br>
            <a:endParaRPr lang="de-DE" altLang="de-DE" sz="2800" b="1">
              <a:solidFill>
                <a:schemeClr val="folHlink"/>
              </a:solidFill>
            </a:endParaRPr>
          </a:p>
        </p:txBody>
      </p:sp>
      <p:sp>
        <p:nvSpPr>
          <p:cNvPr id="7178" name="Rectangle 10">
            <a:extLst>
              <a:ext uri="{FF2B5EF4-FFF2-40B4-BE49-F238E27FC236}">
                <a16:creationId xmlns:a16="http://schemas.microsoft.com/office/drawing/2014/main" id="{21C1AEC9-DF7F-5E48-AE66-DEF4C935A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313113"/>
            <a:ext cx="5257800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Controlling</a:t>
            </a:r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id="{30A3441F-F315-594E-8BDC-96BB099FB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88913"/>
            <a:ext cx="412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600">
                <a:solidFill>
                  <a:schemeClr val="folHlink"/>
                </a:solidFill>
                <a:latin typeface="Arial Black" panose="020B0604020202020204" pitchFamily="34" charset="0"/>
              </a:rPr>
              <a:t>Der Manager ....</a:t>
            </a:r>
          </a:p>
        </p:txBody>
      </p:sp>
      <p:sp>
        <p:nvSpPr>
          <p:cNvPr id="7180" name="Rectangle 12">
            <a:extLst>
              <a:ext uri="{FF2B5EF4-FFF2-40B4-BE49-F238E27FC236}">
                <a16:creationId xmlns:a16="http://schemas.microsoft.com/office/drawing/2014/main" id="{38E61BFF-36B3-264F-A2FA-75EDD6CB5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264025"/>
            <a:ext cx="5257800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Menschenführung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6" grpId="0" animBg="1" autoUpdateAnimBg="0"/>
      <p:bldP spid="7177" grpId="0" animBg="1" autoUpdateAnimBg="0"/>
      <p:bldP spid="7178" grpId="0" animBg="1" autoUpdateAnimBg="0"/>
      <p:bldP spid="718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70804CC5-973E-004C-B2F5-DFD8818FCD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A8BA87-FDA0-8647-B328-DF5886CD61D1}" type="slidenum">
              <a:rPr lang="en-US" altLang="de-DE"/>
              <a:pPr/>
              <a:t>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5FC0CAB-4195-8340-B959-58D098C09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797425"/>
            <a:ext cx="6096000" cy="129540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996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		.... schafft die Arbeit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C3BAD11-2E18-104A-8EB7-879921F0D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84313"/>
            <a:ext cx="5257800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endParaRPr lang="de-DE" altLang="de-DE" sz="2800" b="1">
              <a:solidFill>
                <a:schemeClr val="folHlink"/>
              </a:solidFill>
            </a:endParaRP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Softwaredesigner</a:t>
            </a:r>
            <a:br>
              <a:rPr lang="de-DE" altLang="de-DE" sz="2800" b="1">
                <a:solidFill>
                  <a:schemeClr val="folHlink"/>
                </a:solidFill>
              </a:rPr>
            </a:br>
            <a:endParaRPr lang="de-DE" altLang="de-DE" sz="2800" b="1">
              <a:solidFill>
                <a:schemeClr val="folHlink"/>
              </a:solidFill>
            </a:endParaRPr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93299FF-8B5D-8E40-8E04-BCCC188B9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322513"/>
            <a:ext cx="5257800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endParaRPr lang="de-DE" altLang="de-DE" sz="2800" b="1">
              <a:solidFill>
                <a:schemeClr val="folHlink"/>
              </a:solidFill>
            </a:endParaRP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Energieberater</a:t>
            </a:r>
            <a:br>
              <a:rPr lang="de-DE" altLang="de-DE" sz="2800" b="1">
                <a:solidFill>
                  <a:schemeClr val="folHlink"/>
                </a:solidFill>
              </a:rPr>
            </a:br>
            <a:endParaRPr lang="de-DE" altLang="de-DE" sz="2800" b="1">
              <a:solidFill>
                <a:schemeClr val="folHlink"/>
              </a:solidFill>
            </a:endParaRPr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D80C1C03-FB29-C34B-88A3-D7E09DF1B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8" y="3148013"/>
            <a:ext cx="5257800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endParaRPr lang="de-DE" altLang="de-DE" sz="2800" b="1">
              <a:solidFill>
                <a:schemeClr val="folHlink"/>
              </a:solidFill>
            </a:endParaRP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Essensstylist</a:t>
            </a:r>
            <a:br>
              <a:rPr lang="de-DE" altLang="de-DE" sz="2800" b="1">
                <a:solidFill>
                  <a:schemeClr val="folHlink"/>
                </a:solidFill>
              </a:rPr>
            </a:br>
            <a:endParaRPr lang="de-DE" altLang="de-DE" sz="2800" b="1">
              <a:solidFill>
                <a:schemeClr val="folHlink"/>
              </a:solidFill>
            </a:endParaRPr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917E4583-0583-FE45-90DB-3CC1DA30E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8" y="4024313"/>
            <a:ext cx="5257800" cy="533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endParaRPr lang="de-DE" altLang="de-DE" sz="2800" b="1">
              <a:solidFill>
                <a:schemeClr val="folHlink"/>
              </a:solidFill>
            </a:endParaRP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Malermeister</a:t>
            </a:r>
            <a:br>
              <a:rPr lang="de-DE" altLang="de-DE" sz="2800" b="1">
                <a:solidFill>
                  <a:schemeClr val="folHlink"/>
                </a:solidFill>
              </a:rPr>
            </a:br>
            <a:endParaRPr lang="de-DE" altLang="de-DE" sz="2800" b="1">
              <a:solidFill>
                <a:schemeClr val="folHlink"/>
              </a:solidFill>
            </a:endParaRP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6F756099-71FF-B449-B6B8-4C9E6A85D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88913"/>
            <a:ext cx="4552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600">
                <a:solidFill>
                  <a:schemeClr val="folHlink"/>
                </a:solidFill>
                <a:latin typeface="Arial Black" panose="020B0604020202020204" pitchFamily="34" charset="0"/>
              </a:rPr>
              <a:t>Der Fachmann ....</a:t>
            </a:r>
          </a:p>
        </p:txBody>
      </p:sp>
      <p:sp>
        <p:nvSpPr>
          <p:cNvPr id="77827" name="AutoShape 3">
            <a:extLst>
              <a:ext uri="{FF2B5EF4-FFF2-40B4-BE49-F238E27FC236}">
                <a16:creationId xmlns:a16="http://schemas.microsoft.com/office/drawing/2014/main" id="{23FCF943-95C0-4748-8480-F7D1DDA1E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781300"/>
            <a:ext cx="2881312" cy="1296988"/>
          </a:xfrm>
          <a:prstGeom prst="wedgeRoundRectCallout">
            <a:avLst>
              <a:gd name="adj1" fmla="val -113139"/>
              <a:gd name="adj2" fmla="val 70931"/>
              <a:gd name="adj3" fmla="val 16667"/>
            </a:avLst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altLang="de-DE" sz="2000" b="1">
                <a:solidFill>
                  <a:schemeClr val="folHlink"/>
                </a:solidFill>
                <a:latin typeface="Arial" panose="020B0604020202020204" pitchFamily="34" charset="0"/>
              </a:rPr>
              <a:t>Exkurs:</a:t>
            </a:r>
          </a:p>
          <a:p>
            <a:r>
              <a:rPr lang="de-DE" altLang="de-DE" sz="2000" b="1">
                <a:solidFill>
                  <a:schemeClr val="folHlink"/>
                </a:solidFill>
                <a:latin typeface="Arial" panose="020B0604020202020204" pitchFamily="34" charset="0"/>
              </a:rPr>
              <a:t>Gründerausbildung</a:t>
            </a:r>
          </a:p>
          <a:p>
            <a:r>
              <a:rPr lang="de-DE" altLang="de-DE" sz="2000" b="1">
                <a:solidFill>
                  <a:schemeClr val="folHlink"/>
                </a:solidFill>
                <a:latin typeface="Arial" panose="020B0604020202020204" pitchFamily="34" charset="0"/>
              </a:rPr>
              <a:t>in Deutschland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50" grpId="0" animBg="1" autoUpdateAnimBg="0"/>
      <p:bldP spid="6151" grpId="0" animBg="1" autoUpdateAnimBg="0"/>
      <p:bldP spid="6152" grpId="0" animBg="1" autoUpdateAnimBg="0"/>
      <p:bldP spid="6153" grpId="0" animBg="1" autoUpdateAnimBg="0"/>
      <p:bldP spid="778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6E8F6098-4089-4F43-B42C-641C2A2028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82B5DF-0E09-8442-AD81-80F47EC068B9}" type="slidenum">
              <a:rPr lang="en-US" altLang="de-DE"/>
              <a:pPr/>
              <a:t>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5058" name="Text Box 2">
            <a:extLst>
              <a:ext uri="{FF2B5EF4-FFF2-40B4-BE49-F238E27FC236}">
                <a16:creationId xmlns:a16="http://schemas.microsoft.com/office/drawing/2014/main" id="{BAC567BE-5E2B-874E-B729-E62B8FBB2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45059" name="AutoShape 3">
            <a:extLst>
              <a:ext uri="{FF2B5EF4-FFF2-40B4-BE49-F238E27FC236}">
                <a16:creationId xmlns:a16="http://schemas.microsoft.com/office/drawing/2014/main" id="{C166FF44-C445-E743-9B9A-6D2A46C0E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2133600"/>
            <a:ext cx="4460875" cy="3302000"/>
          </a:xfrm>
          <a:prstGeom prst="triangle">
            <a:avLst>
              <a:gd name="adj" fmla="val 50000"/>
            </a:avLst>
          </a:prstGeom>
          <a:solidFill>
            <a:srgbClr val="E8001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60" name="Text Box 4">
            <a:extLst>
              <a:ext uri="{FF2B5EF4-FFF2-40B4-BE49-F238E27FC236}">
                <a16:creationId xmlns:a16="http://schemas.microsoft.com/office/drawing/2014/main" id="{BF69F611-F9B2-5543-89D6-A4B6ED9FF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9963" y="1552575"/>
            <a:ext cx="2260600" cy="466725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latin typeface="Arial" panose="020B0604020202020204" pitchFamily="34" charset="0"/>
              </a:rPr>
              <a:t>Unternehmer</a:t>
            </a:r>
            <a:endParaRPr lang="de-DE" altLang="de-DE" sz="3600" b="1">
              <a:latin typeface="Arial" panose="020B0604020202020204" pitchFamily="34" charset="0"/>
            </a:endParaRPr>
          </a:p>
        </p:txBody>
      </p:sp>
      <p:sp>
        <p:nvSpPr>
          <p:cNvPr id="45061" name="Text Box 5">
            <a:extLst>
              <a:ext uri="{FF2B5EF4-FFF2-40B4-BE49-F238E27FC236}">
                <a16:creationId xmlns:a16="http://schemas.microsoft.com/office/drawing/2014/main" id="{30A9EB3E-487D-334D-949B-D4B8D094F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445125"/>
            <a:ext cx="1800225" cy="46672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latin typeface="Arial" panose="020B0604020202020204" pitchFamily="34" charset="0"/>
              </a:rPr>
              <a:t>Manager</a:t>
            </a:r>
            <a:endParaRPr lang="de-DE" altLang="de-DE" sz="3600" b="1">
              <a:latin typeface="Arial" panose="020B0604020202020204" pitchFamily="34" charset="0"/>
            </a:endParaRPr>
          </a:p>
        </p:txBody>
      </p:sp>
      <p:sp>
        <p:nvSpPr>
          <p:cNvPr id="45062" name="Text Box 6">
            <a:extLst>
              <a:ext uri="{FF2B5EF4-FFF2-40B4-BE49-F238E27FC236}">
                <a16:creationId xmlns:a16="http://schemas.microsoft.com/office/drawing/2014/main" id="{7315278D-54CD-3F49-A285-9A7AEB489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5329238"/>
            <a:ext cx="1871662" cy="466725"/>
          </a:xfrm>
          <a:prstGeom prst="rect">
            <a:avLst/>
          </a:prstGeom>
          <a:solidFill>
            <a:srgbClr val="339966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latin typeface="Arial" panose="020B0604020202020204" pitchFamily="34" charset="0"/>
              </a:rPr>
              <a:t>Fachmann</a:t>
            </a:r>
            <a:endParaRPr lang="de-DE" altLang="de-DE" sz="3600" b="1">
              <a:latin typeface="Arial" panose="020B0604020202020204" pitchFamily="34" charset="0"/>
            </a:endParaRPr>
          </a:p>
        </p:txBody>
      </p:sp>
      <p:sp>
        <p:nvSpPr>
          <p:cNvPr id="45063" name="AutoShape 7">
            <a:extLst>
              <a:ext uri="{FF2B5EF4-FFF2-40B4-BE49-F238E27FC236}">
                <a16:creationId xmlns:a16="http://schemas.microsoft.com/office/drawing/2014/main" id="{27A84064-5563-454F-8DEF-4A3214500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3068638"/>
            <a:ext cx="381000" cy="3048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66" name="Rectangle 10">
            <a:extLst>
              <a:ext uri="{FF2B5EF4-FFF2-40B4-BE49-F238E27FC236}">
                <a16:creationId xmlns:a16="http://schemas.microsoft.com/office/drawing/2014/main" id="{4FD8EB9E-A5C2-6347-9316-BEC205E7F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6337300" cy="685800"/>
          </a:xfrm>
          <a:noFill/>
          <a:ln/>
        </p:spPr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Gründer-Triangel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45067" name="AutoShape 11">
            <a:extLst>
              <a:ext uri="{FF2B5EF4-FFF2-40B4-BE49-F238E27FC236}">
                <a16:creationId xmlns:a16="http://schemas.microsoft.com/office/drawing/2014/main" id="{A3EF1C3B-8290-5344-B703-8A6252B06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5157788"/>
            <a:ext cx="381000" cy="304800"/>
          </a:xfrm>
          <a:prstGeom prst="star5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68" name="AutoShape 12">
            <a:extLst>
              <a:ext uri="{FF2B5EF4-FFF2-40B4-BE49-F238E27FC236}">
                <a16:creationId xmlns:a16="http://schemas.microsoft.com/office/drawing/2014/main" id="{7BB3031D-20D7-594B-BC37-0FE062B67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933825"/>
            <a:ext cx="381000" cy="304800"/>
          </a:xfrm>
          <a:prstGeom prst="star5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69" name="AutoShape 13">
            <a:extLst>
              <a:ext uri="{FF2B5EF4-FFF2-40B4-BE49-F238E27FC236}">
                <a16:creationId xmlns:a16="http://schemas.microsoft.com/office/drawing/2014/main" id="{E0DD20AA-F73B-A94A-8E6C-419E6761A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4005263"/>
            <a:ext cx="381000" cy="304800"/>
          </a:xfrm>
          <a:prstGeom prst="star5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70" name="Oval 14">
            <a:extLst>
              <a:ext uri="{FF2B5EF4-FFF2-40B4-BE49-F238E27FC236}">
                <a16:creationId xmlns:a16="http://schemas.microsoft.com/office/drawing/2014/main" id="{0EB4D768-E723-574A-B026-D2386BBB5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773238"/>
            <a:ext cx="2087563" cy="2881312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Teams</a:t>
            </a:r>
          </a:p>
        </p:txBody>
      </p:sp>
      <p:sp>
        <p:nvSpPr>
          <p:cNvPr id="45071" name="Oval 15">
            <a:extLst>
              <a:ext uri="{FF2B5EF4-FFF2-40B4-BE49-F238E27FC236}">
                <a16:creationId xmlns:a16="http://schemas.microsoft.com/office/drawing/2014/main" id="{6524018D-5D93-D844-B94E-22C0E4471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1989138"/>
            <a:ext cx="2087563" cy="2881312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Phasen: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Gründung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Wachstum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Reife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 autoUpdateAnimBg="0"/>
      <p:bldP spid="45061" grpId="0" animBg="1" autoUpdateAnimBg="0"/>
      <p:bldP spid="45062" grpId="0" animBg="1" autoUpdateAnimBg="0"/>
      <p:bldP spid="45070" grpId="0" animBg="1"/>
      <p:bldP spid="450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1CC2EC7F-A034-7046-ADDA-47344F45FE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D81BDD-4AEE-674B-9A04-B743F74CE1AB}" type="slidenum">
              <a:rPr lang="en-US" altLang="de-DE"/>
              <a:pPr/>
              <a:t>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A0ADBB7E-E5A3-2540-B2D2-67418BA8F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341438"/>
            <a:ext cx="7916863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folHlink"/>
                </a:solidFill>
                <a:latin typeface="Arial" panose="020B0604020202020204" pitchFamily="34" charset="0"/>
              </a:rPr>
              <a:t>2/3 Partner gleich alt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07A54F4F-2ACB-7C42-A666-CEB5FE8F9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247900"/>
            <a:ext cx="7916863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folHlink"/>
                </a:solidFill>
                <a:latin typeface="Arial" panose="020B0604020202020204" pitchFamily="34" charset="0"/>
              </a:rPr>
              <a:t>44% Zweier-Partner = Eheleute</a:t>
            </a:r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3500851D-2800-CC45-A713-CF05548BA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154363"/>
            <a:ext cx="7916863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folHlink"/>
                </a:solidFill>
                <a:latin typeface="Arial" panose="020B0604020202020204" pitchFamily="34" charset="0"/>
              </a:rPr>
              <a:t>Kombination verschiedener Qualifikationen</a:t>
            </a:r>
          </a:p>
        </p:txBody>
      </p:sp>
      <p:sp>
        <p:nvSpPr>
          <p:cNvPr id="47110" name="Text Box 6">
            <a:extLst>
              <a:ext uri="{FF2B5EF4-FFF2-40B4-BE49-F238E27FC236}">
                <a16:creationId xmlns:a16="http://schemas.microsoft.com/office/drawing/2014/main" id="{80A28B1A-11B9-8340-BF12-6F6D972DB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09538"/>
            <a:ext cx="663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Exkurs: Partner-Gründung (1)</a:t>
            </a:r>
          </a:p>
        </p:txBody>
      </p:sp>
      <p:sp>
        <p:nvSpPr>
          <p:cNvPr id="47111" name="Rectangle 7">
            <a:extLst>
              <a:ext uri="{FF2B5EF4-FFF2-40B4-BE49-F238E27FC236}">
                <a16:creationId xmlns:a16="http://schemas.microsoft.com/office/drawing/2014/main" id="{7473DF85-A2B5-1E44-94FA-29EAE9AEB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062413"/>
            <a:ext cx="7916863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folHlink"/>
                </a:solidFill>
                <a:latin typeface="Arial" panose="020B0604020202020204" pitchFamily="34" charset="0"/>
              </a:rPr>
              <a:t>BWLer und Ingenieure</a:t>
            </a:r>
          </a:p>
        </p:txBody>
      </p:sp>
      <p:sp>
        <p:nvSpPr>
          <p:cNvPr id="47112" name="Rectangle 8">
            <a:extLst>
              <a:ext uri="{FF2B5EF4-FFF2-40B4-BE49-F238E27FC236}">
                <a16:creationId xmlns:a16="http://schemas.microsoft.com/office/drawing/2014/main" id="{AA125CD7-D979-DE4F-B102-36F1942DD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968875"/>
            <a:ext cx="7916863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folHlink"/>
                </a:solidFill>
                <a:latin typeface="Arial" panose="020B0604020202020204" pitchFamily="34" charset="0"/>
              </a:rPr>
              <a:t>eher Spezialisten</a:t>
            </a:r>
          </a:p>
        </p:txBody>
      </p:sp>
      <p:sp>
        <p:nvSpPr>
          <p:cNvPr id="47113" name="Rectangle 9">
            <a:extLst>
              <a:ext uri="{FF2B5EF4-FFF2-40B4-BE49-F238E27FC236}">
                <a16:creationId xmlns:a16="http://schemas.microsoft.com/office/drawing/2014/main" id="{B4CADAC4-0351-B84D-80C8-C5F60A22E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876925"/>
            <a:ext cx="7916863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chemeClr val="folHlink"/>
                </a:solidFill>
                <a:latin typeface="Arial" panose="020B0604020202020204" pitchFamily="34" charset="0"/>
              </a:rPr>
              <a:t>Zusammenarbeit als Erfolgsfaktor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animBg="1" autoUpdateAnimBg="0"/>
      <p:bldP spid="47108" grpId="0" animBg="1" autoUpdateAnimBg="0"/>
      <p:bldP spid="47109" grpId="0" animBg="1" autoUpdateAnimBg="0"/>
      <p:bldP spid="47111" grpId="0" animBg="1" autoUpdateAnimBg="0"/>
      <p:bldP spid="47112" grpId="0" animBg="1" autoUpdateAnimBg="0"/>
      <p:bldP spid="4711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448786B3-A7B0-0E40-BD8A-A823BC2BA8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5904C6-2D13-4A44-8A5A-3C921F678DDD}" type="slidenum">
              <a:rPr lang="en-US" altLang="de-DE"/>
              <a:pPr/>
              <a:t>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258F82AF-32A1-054A-8D43-FAAC2DC9E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341438"/>
            <a:ext cx="7916863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solidFill>
                  <a:schemeClr val="folHlink"/>
                </a:solidFill>
                <a:latin typeface="Arial" panose="020B0604020202020204" pitchFamily="34" charset="0"/>
              </a:rPr>
              <a:t>Teams häufiger erfolgreich </a:t>
            </a:r>
            <a:r>
              <a:rPr lang="de-DE" altLang="de-DE" sz="2000" b="1">
                <a:solidFill>
                  <a:schemeClr val="folHlink"/>
                </a:solidFill>
                <a:latin typeface="Arial" panose="020B0604020202020204" pitchFamily="34" charset="0"/>
              </a:rPr>
              <a:t>(Umsatzwachstum)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83C6C21-7061-5B46-A394-505FBD857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247900"/>
            <a:ext cx="7916863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solidFill>
                  <a:schemeClr val="folHlink"/>
                </a:solidFill>
                <a:latin typeface="Arial" panose="020B0604020202020204" pitchFamily="34" charset="0"/>
              </a:rPr>
              <a:t>Teams häufiger erfolgreich </a:t>
            </a:r>
            <a:r>
              <a:rPr lang="de-DE" altLang="de-DE" sz="2000" b="1">
                <a:solidFill>
                  <a:schemeClr val="folHlink"/>
                </a:solidFill>
                <a:latin typeface="Arial" panose="020B0604020202020204" pitchFamily="34" charset="0"/>
              </a:rPr>
              <a:t>(Überleben)</a:t>
            </a:r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92CFF52E-D8DA-1D45-9311-3BBE6F01D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154363"/>
            <a:ext cx="7916863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solidFill>
                  <a:schemeClr val="folHlink"/>
                </a:solidFill>
                <a:latin typeface="Arial" panose="020B0604020202020204" pitchFamily="34" charset="0"/>
              </a:rPr>
              <a:t>Nicht-Verwandschaft tendenziell positiver</a:t>
            </a:r>
          </a:p>
        </p:txBody>
      </p:sp>
      <p:sp>
        <p:nvSpPr>
          <p:cNvPr id="58373" name="Text Box 5">
            <a:extLst>
              <a:ext uri="{FF2B5EF4-FFF2-40B4-BE49-F238E27FC236}">
                <a16:creationId xmlns:a16="http://schemas.microsoft.com/office/drawing/2014/main" id="{2F0D4B39-CB1C-2841-BBE4-662A8616F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09538"/>
            <a:ext cx="663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Exkurs: Partner-Gründung (2)</a:t>
            </a:r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A065A569-CFDC-E443-82C7-2207330F5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062413"/>
            <a:ext cx="7916863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solidFill>
                  <a:schemeClr val="folHlink"/>
                </a:solidFill>
                <a:latin typeface="Arial" panose="020B0604020202020204" pitchFamily="34" charset="0"/>
              </a:rPr>
              <a:t>heterogene Teams erfolgreicher</a:t>
            </a:r>
          </a:p>
        </p:txBody>
      </p:sp>
      <p:sp>
        <p:nvSpPr>
          <p:cNvPr id="58375" name="Rectangle 7">
            <a:extLst>
              <a:ext uri="{FF2B5EF4-FFF2-40B4-BE49-F238E27FC236}">
                <a16:creationId xmlns:a16="http://schemas.microsoft.com/office/drawing/2014/main" id="{BB966CA7-04DA-A342-AA02-954A3ACEC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968875"/>
            <a:ext cx="7916863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solidFill>
                  <a:schemeClr val="folHlink"/>
                </a:solidFill>
                <a:latin typeface="Arial" panose="020B0604020202020204" pitchFamily="34" charset="0"/>
              </a:rPr>
              <a:t>mehr Interaktion erfolgreicher</a:t>
            </a:r>
          </a:p>
        </p:txBody>
      </p:sp>
      <p:sp>
        <p:nvSpPr>
          <p:cNvPr id="58377" name="Oval 9">
            <a:extLst>
              <a:ext uri="{FF2B5EF4-FFF2-40B4-BE49-F238E27FC236}">
                <a16:creationId xmlns:a16="http://schemas.microsoft.com/office/drawing/2014/main" id="{CFEDFF5F-09B7-4F42-B9D8-5A17A5E91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1196975"/>
            <a:ext cx="6696075" cy="467995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 algn="ctr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Partnergründungen: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Daimler&amp;Maybach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Benz, von Fischer, Ganß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Melitta (Bentz)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Adidas (Adi&amp;Käthe Dassler)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Hewlett Packard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nimBg="1" autoUpdateAnimBg="0"/>
      <p:bldP spid="58371" grpId="0" animBg="1" autoUpdateAnimBg="0"/>
      <p:bldP spid="58372" grpId="0" animBg="1" autoUpdateAnimBg="0"/>
      <p:bldP spid="58374" grpId="0" animBg="1" autoUpdateAnimBg="0"/>
      <p:bldP spid="58375" grpId="0" animBg="1" autoUpdateAnimBg="0"/>
      <p:bldP spid="58377" grpId="0" animBg="1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703</Words>
  <Application>Microsoft Macintosh PowerPoint</Application>
  <PresentationFormat>Bildschirmpräsentation (4:3)</PresentationFormat>
  <Paragraphs>325</Paragraphs>
  <Slides>30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6" baseType="lpstr">
      <vt:lpstr>Times New Roman</vt:lpstr>
      <vt:lpstr>Arial</vt:lpstr>
      <vt:lpstr>Webdings</vt:lpstr>
      <vt:lpstr>Arial Black</vt:lpstr>
      <vt:lpstr>Arial Unicode MS</vt:lpstr>
      <vt:lpstr>Leere Präsentation</vt:lpstr>
      <vt:lpstr>PowerPoint-Präsentation</vt:lpstr>
      <vt:lpstr>Gründungs - Know How</vt:lpstr>
      <vt:lpstr>PowerPoint-Präsentation</vt:lpstr>
      <vt:lpstr>PowerPoint-Präsentation</vt:lpstr>
      <vt:lpstr>PowerPoint-Präsentation</vt:lpstr>
      <vt:lpstr>PowerPoint-Präsentation</vt:lpstr>
      <vt:lpstr>Gründer-Triangel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Gründer-Triangel</vt:lpstr>
      <vt:lpstr>PowerPoint-Präsentation</vt:lpstr>
      <vt:lpstr>PowerPoint-Präsentation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59</cp:revision>
  <dcterms:created xsi:type="dcterms:W3CDTF">2001-03-08T15:06:45Z</dcterms:created>
  <dcterms:modified xsi:type="dcterms:W3CDTF">2022-02-05T15:10:29Z</dcterms:modified>
</cp:coreProperties>
</file>