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314" r:id="rId2"/>
    <p:sldId id="346" r:id="rId3"/>
    <p:sldId id="336" r:id="rId4"/>
    <p:sldId id="284" r:id="rId5"/>
    <p:sldId id="285" r:id="rId6"/>
    <p:sldId id="337" r:id="rId7"/>
    <p:sldId id="287" r:id="rId8"/>
    <p:sldId id="339" r:id="rId9"/>
    <p:sldId id="340" r:id="rId10"/>
    <p:sldId id="341" r:id="rId11"/>
    <p:sldId id="343" r:id="rId12"/>
    <p:sldId id="338" r:id="rId13"/>
    <p:sldId id="345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3777A2C-340C-2D44-BD75-65B2B296DB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DA53937-1362-264B-8DC9-FED53C02477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76D2D5C-62DC-0F49-94E4-9405EC740F3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80B4895-FC69-654C-8145-640B51E04D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E3D2518-9772-0049-8DCD-96BDF97DA9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46B3DA8-E0F7-B641-98BA-156A24F00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6916D0-17C7-D34B-93BB-0C4CCFA2C5D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B821ED-DE6D-9245-883A-EEB0504D04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82282-43FB-3840-908A-EA53CC3A92A6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21947574-4892-9C46-80D7-CCB92118E1D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E126FE10-593B-C047-877C-4BFB13376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2A77F6-15B6-6844-A00D-EEF1913B7B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54567-45CF-FA46-9DB4-B4D086B2CADC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258050" name="Rectangle 2">
            <a:extLst>
              <a:ext uri="{FF2B5EF4-FFF2-40B4-BE49-F238E27FC236}">
                <a16:creationId xmlns:a16="http://schemas.microsoft.com/office/drawing/2014/main" id="{00FB33A2-0E62-364D-912C-D2DC03D902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7F71AAF2-71DD-4D4C-95B6-C7A535200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Über die internationale Wettbewerbsfähigkeit deutscher Hochschulen ist in letzter Zeit viel geredet worden.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EAC121-F840-5748-BF67-F65B87630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3FF3-1052-4B40-8C05-5373FBD10727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247810" name="Rectangle 2">
            <a:extLst>
              <a:ext uri="{FF2B5EF4-FFF2-40B4-BE49-F238E27FC236}">
                <a16:creationId xmlns:a16="http://schemas.microsoft.com/office/drawing/2014/main" id="{28253D42-434B-F048-9B06-71B4A8A169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30258394-1284-5940-91B8-1518D9029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Wie kommen die Entscheidungen zustande.</a:t>
            </a:r>
          </a:p>
          <a:p>
            <a:r>
              <a:rPr lang="de-DE" altLang="de-DE"/>
              <a:t>Das Individuum darf nicht allein,</a:t>
            </a:r>
          </a:p>
          <a:p>
            <a:r>
              <a:rPr lang="de-DE" altLang="de-DE"/>
              <a:t>aber stark eingebunden sein.</a:t>
            </a:r>
          </a:p>
          <a:p>
            <a:endParaRPr lang="de-DE" altLang="de-DE"/>
          </a:p>
          <a:p>
            <a:r>
              <a:rPr lang="de-DE" altLang="de-DE"/>
              <a:t>Derzeitiger Grundkonflikt zwischen s.og. Deutschen Fakultätentag und HRK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DF89B8-ADC6-0344-AD4E-BF42FF55B5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AFCD9-6CC0-9D44-97CC-B91743CDD115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264194" name="Rectangle 2">
            <a:extLst>
              <a:ext uri="{FF2B5EF4-FFF2-40B4-BE49-F238E27FC236}">
                <a16:creationId xmlns:a16="http://schemas.microsoft.com/office/drawing/2014/main" id="{38B39086-8DDB-3041-A511-5340858110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9EB57CC1-5415-E54A-ADB6-90B171E0D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3E60A4D-4D8A-534F-A01D-55E53D142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32FDB-567F-AD4D-85FD-8E0EA6FD6088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241666" name="Rectangle 2">
            <a:extLst>
              <a:ext uri="{FF2B5EF4-FFF2-40B4-BE49-F238E27FC236}">
                <a16:creationId xmlns:a16="http://schemas.microsoft.com/office/drawing/2014/main" id="{31DD28F8-AE48-714E-8C98-87250CC5C6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3B785662-3EE1-0A48-81BF-4FC3DB795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Wie kommen die Entscheidungen zustande.</a:t>
            </a:r>
          </a:p>
          <a:p>
            <a:r>
              <a:rPr lang="de-DE" altLang="de-DE"/>
              <a:t>Das Individuum darf nicht allein,</a:t>
            </a:r>
          </a:p>
          <a:p>
            <a:r>
              <a:rPr lang="de-DE" altLang="de-DE"/>
              <a:t>aber stark eingebunden sein.</a:t>
            </a:r>
          </a:p>
          <a:p>
            <a:endParaRPr lang="de-DE" altLang="de-DE"/>
          </a:p>
          <a:p>
            <a:r>
              <a:rPr lang="de-DE" altLang="de-DE"/>
              <a:t>Derzeitiger Grundkonflikt zwischen s.og. Deutschen Fakultätentag und HRK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32AF67-B2DC-894E-8B37-C73E8F32CC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7F150-BA2B-C640-9B00-C0199D1D2581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33122" name="Rectangle 1026">
            <a:extLst>
              <a:ext uri="{FF2B5EF4-FFF2-40B4-BE49-F238E27FC236}">
                <a16:creationId xmlns:a16="http://schemas.microsoft.com/office/drawing/2014/main" id="{3ECC79FC-95C1-E748-8A25-02C3FC0BFB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1027">
            <a:extLst>
              <a:ext uri="{FF2B5EF4-FFF2-40B4-BE49-F238E27FC236}">
                <a16:creationId xmlns:a16="http://schemas.microsoft.com/office/drawing/2014/main" id="{D2DE7A8D-F5D1-D84A-8EBB-A08669CBB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3FFD9BF-5211-BE49-AD7C-F8D9EA273D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F03D2-A51F-054D-AC65-CA84CEC99D7C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35170" name="Rectangle 1026">
            <a:extLst>
              <a:ext uri="{FF2B5EF4-FFF2-40B4-BE49-F238E27FC236}">
                <a16:creationId xmlns:a16="http://schemas.microsoft.com/office/drawing/2014/main" id="{230125F3-1753-FE41-AE2B-C9687B2E21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1027">
            <a:extLst>
              <a:ext uri="{FF2B5EF4-FFF2-40B4-BE49-F238E27FC236}">
                <a16:creationId xmlns:a16="http://schemas.microsoft.com/office/drawing/2014/main" id="{86D2A937-B2A1-D447-959A-2CE6565CC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Wie kommen die Entscheidungen zustande.</a:t>
            </a:r>
          </a:p>
          <a:p>
            <a:r>
              <a:rPr lang="de-DE" altLang="de-DE"/>
              <a:t>Das Individuum darf nicht allein,</a:t>
            </a:r>
          </a:p>
          <a:p>
            <a:r>
              <a:rPr lang="de-DE" altLang="de-DE"/>
              <a:t>aber stark eingebunden sein.</a:t>
            </a:r>
          </a:p>
          <a:p>
            <a:endParaRPr lang="de-DE" altLang="de-DE"/>
          </a:p>
          <a:p>
            <a:r>
              <a:rPr lang="de-DE" altLang="de-DE"/>
              <a:t>Derzeitiger Grundkonflikt zwischen s.og. Deutschen Fakultätentag und HRK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B15445-F7A8-1A4E-B455-F2CB91D7CA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1655B-4CDC-C14C-A9F4-D9D932EF9EDD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243714" name="Rectangle 2">
            <a:extLst>
              <a:ext uri="{FF2B5EF4-FFF2-40B4-BE49-F238E27FC236}">
                <a16:creationId xmlns:a16="http://schemas.microsoft.com/office/drawing/2014/main" id="{C64024E4-355C-2842-834A-F7F9E353CB2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1714D909-4CCD-314C-B9EE-1DC4BD08F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66B997-0840-7547-862A-93A42AE6BA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FA586-77C7-534F-AED2-4BEF389CA4D4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39266" name="Rectangle 1026">
            <a:extLst>
              <a:ext uri="{FF2B5EF4-FFF2-40B4-BE49-F238E27FC236}">
                <a16:creationId xmlns:a16="http://schemas.microsoft.com/office/drawing/2014/main" id="{D2528DC5-2C50-504C-BC23-996472524C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1027">
            <a:extLst>
              <a:ext uri="{FF2B5EF4-FFF2-40B4-BE49-F238E27FC236}">
                <a16:creationId xmlns:a16="http://schemas.microsoft.com/office/drawing/2014/main" id="{FF51730D-23D1-E645-B4C9-EFCECCECF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/>
              <a:t>Um Wissenschaftler</a:t>
            </a:r>
            <a:r>
              <a:rPr lang="de-DE" altLang="de-DE"/>
              <a:t>: nur soviel: wenn Frau Bulmahn sich darum sorgt, deutsche Spitzenwissenschaftler wieder nach Deutschland zu holen, dann ist der Ansatz bereits provinziell: wir müßten die Weltspitzenwissenschaftler nach Deutschland holen.</a:t>
            </a:r>
          </a:p>
          <a:p>
            <a:r>
              <a:rPr lang="de-DE" altLang="de-DE"/>
              <a:t>Es mag sein, dass darunter auch einige Deutsche sind. </a:t>
            </a:r>
          </a:p>
          <a:p>
            <a:endParaRPr lang="de-DE" altLang="de-DE"/>
          </a:p>
          <a:p>
            <a:r>
              <a:rPr lang="de-DE" altLang="de-DE" b="1"/>
              <a:t>Um Forschungsgelder</a:t>
            </a:r>
            <a:r>
              <a:rPr lang="de-DE" altLang="de-DE"/>
              <a:t>: System DFG grundsätzlich gut. Frage, ob genug Geld und Frage, ob zuviel in außeruniversitäre Forschungseinrichtungen</a:t>
            </a:r>
          </a:p>
          <a:p>
            <a:endParaRPr lang="de-DE" altLang="de-DE"/>
          </a:p>
          <a:p>
            <a:r>
              <a:rPr lang="de-DE" altLang="de-DE" b="1"/>
              <a:t>Um Studenten</a:t>
            </a:r>
            <a:r>
              <a:rPr lang="de-DE" altLang="de-DE"/>
              <a:t>:nächste Folie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729955-8E6A-EC47-836A-2647D6F4A4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F1638-9E45-2B4C-BB49-A67B358E3C2A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249858" name="Rectangle 2">
            <a:extLst>
              <a:ext uri="{FF2B5EF4-FFF2-40B4-BE49-F238E27FC236}">
                <a16:creationId xmlns:a16="http://schemas.microsoft.com/office/drawing/2014/main" id="{45E57339-5D7E-FD4E-9719-6CC0AAE93A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7AFABB3C-8066-BE47-9A2D-703E3B1C0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Unter "profiliert" könnte man auch darauf eingehen, was das</a:t>
            </a:r>
          </a:p>
          <a:p>
            <a:r>
              <a:rPr lang="de-DE" altLang="de-DE">
                <a:latin typeface="Arial" panose="020B0604020202020204" pitchFamily="34" charset="0"/>
              </a:rPr>
              <a:t>spezielle Profil deutscher Unis im internationalen Vergleich ist</a:t>
            </a:r>
          </a:p>
          <a:p>
            <a:r>
              <a:rPr lang="de-DE" altLang="de-DE">
                <a:latin typeface="Arial" panose="020B0604020202020204" pitchFamily="34" charset="0"/>
              </a:rPr>
              <a:t>(wissenschaftliche Ausrichtung und Betonung der methodischen Grundlagen von</a:t>
            </a:r>
          </a:p>
          <a:p>
            <a:r>
              <a:rPr lang="de-DE" altLang="de-DE">
                <a:latin typeface="Arial" panose="020B0604020202020204" pitchFamily="34" charset="0"/>
              </a:rPr>
              <a:t>Anfang an (Grundstudium), grosser Detaillierungsgrad und exemplarische</a:t>
            </a:r>
          </a:p>
          <a:p>
            <a:r>
              <a:rPr lang="de-DE" altLang="de-DE">
                <a:latin typeface="Arial" panose="020B0604020202020204" pitchFamily="34" charset="0"/>
              </a:rPr>
              <a:t>Betrachtungsweise statt Überblick in den Geisteswissenschaften...)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DB87E2-2ED9-BB41-BE60-FFA9E877D1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FBD1B-C9E3-1743-A5FB-A9C2565AEE89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251906" name="Rectangle 2">
            <a:extLst>
              <a:ext uri="{FF2B5EF4-FFF2-40B4-BE49-F238E27FC236}">
                <a16:creationId xmlns:a16="http://schemas.microsoft.com/office/drawing/2014/main" id="{E163F946-2653-724B-83B2-B1E84A87CF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51DB0849-2F35-7F48-A8ED-3BFDA0E87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/>
              <a:t>diversifiziert</a:t>
            </a:r>
            <a:r>
              <a:rPr lang="de-DE" altLang="de-DE"/>
              <a:t>:90 % staatliche Einkünfte</a:t>
            </a:r>
          </a:p>
          <a:p>
            <a:endParaRPr lang="de-DE" altLang="de-DE"/>
          </a:p>
          <a:p>
            <a:r>
              <a:rPr lang="de-DE" altLang="de-DE" b="1"/>
              <a:t>einnahmenaktiv</a:t>
            </a:r>
            <a:r>
              <a:rPr lang="de-DE" altLang="de-DE"/>
              <a:t>: Forschungsmittel aktiv, in der Lehre verboten Studiengebühren!</a:t>
            </a:r>
          </a:p>
          <a:p>
            <a:endParaRPr lang="de-DE" altLang="de-DE"/>
          </a:p>
          <a:p>
            <a:r>
              <a:rPr lang="de-DE" altLang="de-DE" b="1"/>
              <a:t>global zugewiesen</a:t>
            </a:r>
            <a:r>
              <a:rPr lang="de-DE" altLang="de-DE"/>
              <a:t>: zunehmend, aber sehr zögerlich (Bayern!), eingebunden in Personalrecht des Staates</a:t>
            </a:r>
          </a:p>
          <a:p>
            <a:endParaRPr lang="de-DE" altLang="de-DE" b="1"/>
          </a:p>
          <a:p>
            <a:r>
              <a:rPr lang="de-DE" altLang="de-DE" b="1"/>
              <a:t>leistungsbezogen</a:t>
            </a:r>
            <a:r>
              <a:rPr lang="de-DE" altLang="de-DE"/>
              <a:t>: begonnen, aber in erster Linie auf Sachmittel bezogen, nur vereinzelt auf Personalmittel = 80 % des Budgets </a:t>
            </a:r>
          </a:p>
          <a:p>
            <a:r>
              <a:rPr lang="de-DE" altLang="de-DE"/>
              <a:t>keine Studiengebühren!</a:t>
            </a:r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A6FD5B-0CE5-9540-9138-73881529FA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9C5E0-ECC5-AB42-B4CA-A9A77235ED76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253954" name="Rectangle 2">
            <a:extLst>
              <a:ext uri="{FF2B5EF4-FFF2-40B4-BE49-F238E27FC236}">
                <a16:creationId xmlns:a16="http://schemas.microsoft.com/office/drawing/2014/main" id="{47D7835A-1F05-8E4B-857B-D9A12492AE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6A9EF45F-36E1-BD4B-B777-E1979DC01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Über die internationale Wettbewerbsfähigkeit deutscher Hochschulen ist in letzter Zeit viel geredet worden.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46260-3F97-C54C-B029-EFD01C3C2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6A7B19-561E-C242-A6C0-28D78A883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21FE7F-25AB-7942-835D-0B441F8D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77E59D-FFFA-A041-BCEF-BBAA1B816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897453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B25DF-FD6C-274E-BD73-5A705190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E320C9-46F7-8E40-85E9-EF06FED65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471B3C-9975-9E44-8532-B7B2ED3EE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AAA5AD-C879-5C48-9863-9973678C6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57968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47D3905-685D-C84F-938E-C4012D274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7335CE1-C6DF-8343-8C31-E2138E8AF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C76335-9C27-4947-BD4F-C9D8A21D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3628A1-9849-BC4D-B9CF-3FC23EB7F4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21906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A46EF71-57C8-134B-94D4-4F5F9B0FEA3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0" y="0"/>
            <a:ext cx="8915400" cy="60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5C142C8-3ED1-DB4B-935D-AF30E464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1905000" cy="457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3951F9-48A6-4641-AE70-B2FA6C8D90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793700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38D28-0475-7146-908F-29AAFC85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84FDEA-D538-FC48-B398-880089C96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ABAFF4-4913-9E47-BCE3-4906CF1E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0D94CF-F772-164C-A2FD-13D2B55838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795767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31161-EC16-3049-929A-5D7BD695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E54917-BEC0-C44B-82DD-DD008C7BB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6B1E63-CC6C-BE47-9232-6A2A0264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CDB0D4-EDD6-5647-94BA-DDDD6D940E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23288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68D0C-FF4B-0141-8C63-4508C00C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22DA16-0283-7F4B-AA74-483326AF9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6484CF-626F-8044-AA01-FAF78307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C3F9AE-6930-0A4C-BF6F-4B1403C2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1077FE-B170-AF45-BAD7-096A6E2C75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46003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F1B8A-41D2-894B-A29D-EAED1E3F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041ABE-EEE4-0240-A7C6-75C0BA20D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5448B4-784F-BA4A-B90F-DF8701D6E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FFD46B-3B92-B549-A082-253F90AB7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1912AA-AD77-F84E-BB96-B856E9549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0ABD5D-E921-3842-899C-655264A69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A980265-A76F-204B-A375-F3E1AD627C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878173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1CCD9-E153-6446-A8B0-11D36ADA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D37249-CEA8-EB45-A384-FB9EA120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ADCA07-D4F9-5647-B1B1-A1111F1FDB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526724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21324F-AA09-0F4C-BD66-EA0A34E8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0D6A245-24B1-794B-98C3-E7AE1F546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108964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5BAD2-1EBC-E440-B5F2-DABB7C21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36CBE5-65B8-9A4A-B063-7A76E3079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74F0D6-8942-3C42-AF85-DCB3DFCCC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D3ECC5-3F30-3C48-88EA-A2A2F51E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01E7D4-7C1A-A440-BACF-3DF8B4FE6B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733688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7DE92-EBAA-B14C-BBD0-7835331A9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D6268BD-6339-8948-8BB7-3F492E868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A40921-7567-0840-83B9-941A18A67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227DD7-528D-4548-AA79-AC4405E5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3963C7-9FF3-DF47-8A16-83E61FF651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39968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118732CE-4683-0045-98FD-8A3669021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C8BA30A6-4A0E-A348-B6B9-5DE236DF3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90B6A8-19CE-AB47-B9B5-FD1291EC9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AF6E93-63F7-5C4A-8CBD-D99825A412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</a:defRPr>
            </a:lvl1pPr>
          </a:lstStyle>
          <a:p>
            <a:r>
              <a:rPr lang="en-US" altLang="de-DE"/>
              <a:t>Wernigerode,</a:t>
            </a:r>
          </a:p>
          <a:p>
            <a:r>
              <a:rPr lang="en-US" altLang="de-DE"/>
              <a:t>11. Juni 2003</a:t>
            </a:r>
          </a:p>
          <a:p>
            <a:endParaRPr lang="en-US" altLang="de-DE" b="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D3709BCF-3633-0B4C-932B-766431D15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70436E-B67C-A34A-9A05-F46F0FC393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49B6CF1F-1C13-E24C-9BAC-5F9C1ADBD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7540838A-2A59-8F4A-8A80-5488D93EA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0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6.e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E1A0A689-0C3C-3145-B8BD-CB49167BD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193538" name="Text Box 2">
            <a:extLst>
              <a:ext uri="{FF2B5EF4-FFF2-40B4-BE49-F238E27FC236}">
                <a16:creationId xmlns:a16="http://schemas.microsoft.com/office/drawing/2014/main" id="{EB3D98AD-917E-0244-BAA9-7828C2280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93544" name="Text Box 8">
            <a:extLst>
              <a:ext uri="{FF2B5EF4-FFF2-40B4-BE49-F238E27FC236}">
                <a16:creationId xmlns:a16="http://schemas.microsoft.com/office/drawing/2014/main" id="{090C05A0-9C02-DD40-8FCC-257FF20AF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e-DE" altLang="de-DE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Prof. Dr. Detlef Müller-Böling</a:t>
            </a:r>
            <a:endParaRPr lang="de-DE" altLang="de-DE" sz="5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lang="de-DE" altLang="de-DE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3548" name="Rectangle 12">
            <a:extLst>
              <a:ext uri="{FF2B5EF4-FFF2-40B4-BE49-F238E27FC236}">
                <a16:creationId xmlns:a16="http://schemas.microsoft.com/office/drawing/2014/main" id="{473EBD7B-BEEF-1B41-AC71-48DFF693C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193547" name="Picture 11">
            <a:extLst>
              <a:ext uri="{FF2B5EF4-FFF2-40B4-BE49-F238E27FC236}">
                <a16:creationId xmlns:a16="http://schemas.microsoft.com/office/drawing/2014/main" id="{5F6882D4-3518-8442-8707-816EEA28ABA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420938"/>
            <a:ext cx="7416800" cy="1851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AFA1CAB2-DEFC-034D-83AD-5AA1D310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252930" name="Text Box 2">
            <a:extLst>
              <a:ext uri="{FF2B5EF4-FFF2-40B4-BE49-F238E27FC236}">
                <a16:creationId xmlns:a16="http://schemas.microsoft.com/office/drawing/2014/main" id="{4826B738-8F3A-734F-A707-036E9465E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8B65A930-E8DF-B243-B840-7B65DB688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5229225" cy="685800"/>
          </a:xfrm>
        </p:spPr>
        <p:txBody>
          <a:bodyPr/>
          <a:lstStyle/>
          <a:p>
            <a:r>
              <a:rPr lang="de-DE" altLang="de-DE" b="1"/>
              <a:t>Internationalität</a:t>
            </a:r>
            <a:endParaRPr lang="de-DE" altLang="de-DE"/>
          </a:p>
        </p:txBody>
      </p:sp>
      <p:graphicFrame>
        <p:nvGraphicFramePr>
          <p:cNvPr id="252932" name="Object 4">
            <a:extLst>
              <a:ext uri="{FF2B5EF4-FFF2-40B4-BE49-F238E27FC236}">
                <a16:creationId xmlns:a16="http://schemas.microsoft.com/office/drawing/2014/main" id="{5D6BC351-C2EE-8D4A-9E36-DD5C9E9E4FA7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2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6" name="Rectangle 8">
            <a:extLst>
              <a:ext uri="{FF2B5EF4-FFF2-40B4-BE49-F238E27FC236}">
                <a16:creationId xmlns:a16="http://schemas.microsoft.com/office/drawing/2014/main" id="{198EF6E4-F3E9-004C-B320-FD5216777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797425"/>
            <a:ext cx="6096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Evaluierung Hochschulpartnerschaften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52938" name="Rectangle 10">
            <a:extLst>
              <a:ext uri="{FF2B5EF4-FFF2-40B4-BE49-F238E27FC236}">
                <a16:creationId xmlns:a16="http://schemas.microsoft.com/office/drawing/2014/main" id="{3129DA66-C4AB-B248-B6C7-7DA5AA271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773238"/>
            <a:ext cx="6172200" cy="6397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4 Doppelstudiengänge (dt.-frz, dt.-engl.)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52939" name="Rectangle 11">
            <a:extLst>
              <a:ext uri="{FF2B5EF4-FFF2-40B4-BE49-F238E27FC236}">
                <a16:creationId xmlns:a16="http://schemas.microsoft.com/office/drawing/2014/main" id="{F65FFE5F-3ECB-5D4F-8400-E0D563E81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789363"/>
            <a:ext cx="6172200" cy="6397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Pflicht-Auslandsaufenthalte in einigen </a:t>
            </a:r>
          </a:p>
          <a:p>
            <a:r>
              <a:rPr lang="de-DE" altLang="de-DE" b="1">
                <a:latin typeface="Arial" panose="020B0604020202020204" pitchFamily="34" charset="0"/>
              </a:rPr>
              <a:t>Studiengängen</a:t>
            </a:r>
          </a:p>
        </p:txBody>
      </p:sp>
      <p:sp>
        <p:nvSpPr>
          <p:cNvPr id="252940" name="Rectangle 12">
            <a:extLst>
              <a:ext uri="{FF2B5EF4-FFF2-40B4-BE49-F238E27FC236}">
                <a16:creationId xmlns:a16="http://schemas.microsoft.com/office/drawing/2014/main" id="{A30BCFD7-27E7-3B46-8A6C-308A0A2B2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781300"/>
            <a:ext cx="61722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Engl.- und frz.-sprachige LV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6" grpId="0" animBg="1" autoUpdateAnimBg="0"/>
      <p:bldP spid="252938" grpId="0" animBg="1" autoUpdateAnimBg="0"/>
      <p:bldP spid="252939" grpId="0" animBg="1" autoUpdateAnimBg="0"/>
      <p:bldP spid="25294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5E00362C-24DA-1343-9AF6-A3C88ABDF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257026" name="Text Box 2">
            <a:extLst>
              <a:ext uri="{FF2B5EF4-FFF2-40B4-BE49-F238E27FC236}">
                <a16:creationId xmlns:a16="http://schemas.microsoft.com/office/drawing/2014/main" id="{163A3AC0-FFA0-464A-90A1-FCA9FFEB7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1E81B71F-DC70-0B48-B4D9-55DF360DD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5229225" cy="685800"/>
          </a:xfrm>
        </p:spPr>
        <p:txBody>
          <a:bodyPr/>
          <a:lstStyle/>
          <a:p>
            <a:r>
              <a:rPr lang="de-DE" altLang="de-DE" b="1"/>
              <a:t>Virtualität</a:t>
            </a:r>
            <a:endParaRPr lang="de-DE" altLang="de-DE"/>
          </a:p>
        </p:txBody>
      </p:sp>
      <p:sp>
        <p:nvSpPr>
          <p:cNvPr id="257031" name="Rectangle 7">
            <a:extLst>
              <a:ext uri="{FF2B5EF4-FFF2-40B4-BE49-F238E27FC236}">
                <a16:creationId xmlns:a16="http://schemas.microsoft.com/office/drawing/2014/main" id="{A9553F89-989B-F44B-91BE-271517B3C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844675"/>
            <a:ext cx="61722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Virtualisierung Bibliotheksdienste und</a:t>
            </a:r>
          </a:p>
          <a:p>
            <a:r>
              <a:rPr lang="de-DE" altLang="de-DE" b="1">
                <a:latin typeface="Arial" panose="020B0604020202020204" pitchFamily="34" charset="0"/>
              </a:rPr>
              <a:t>Prüfungs-Service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57032" name="Rectangle 8">
            <a:extLst>
              <a:ext uri="{FF2B5EF4-FFF2-40B4-BE49-F238E27FC236}">
                <a16:creationId xmlns:a16="http://schemas.microsoft.com/office/drawing/2014/main" id="{EBCEF79B-F1AC-8C41-BA2A-42050ADB6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5084763"/>
            <a:ext cx="6172200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Service-Zentrum für Virtualisierung für </a:t>
            </a:r>
          </a:p>
          <a:p>
            <a:r>
              <a:rPr lang="de-DE" altLang="de-DE" b="1">
                <a:latin typeface="Arial" panose="020B0604020202020204" pitchFamily="34" charset="0"/>
              </a:rPr>
              <a:t>2004 geplant</a:t>
            </a:r>
          </a:p>
        </p:txBody>
      </p:sp>
      <p:sp>
        <p:nvSpPr>
          <p:cNvPr id="257033" name="Rectangle 9">
            <a:extLst>
              <a:ext uri="{FF2B5EF4-FFF2-40B4-BE49-F238E27FC236}">
                <a16:creationId xmlns:a16="http://schemas.microsoft.com/office/drawing/2014/main" id="{91DB4FDE-0143-5342-BB77-FC49BB2AD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573463"/>
            <a:ext cx="6172200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WLAN-Technik, Ausbau zur Notebook-</a:t>
            </a:r>
          </a:p>
          <a:p>
            <a:r>
              <a:rPr lang="de-DE" altLang="de-DE" b="1">
                <a:latin typeface="Arial" panose="020B0604020202020204" pitchFamily="34" charset="0"/>
              </a:rPr>
              <a:t>University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graphicFrame>
        <p:nvGraphicFramePr>
          <p:cNvPr id="257035" name="Object 11">
            <a:extLst>
              <a:ext uri="{FF2B5EF4-FFF2-40B4-BE49-F238E27FC236}">
                <a16:creationId xmlns:a16="http://schemas.microsoft.com/office/drawing/2014/main" id="{39FFA63C-1080-5448-91CD-D3434BF8E2ED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6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1" grpId="0" animBg="1" autoUpdateAnimBg="0"/>
      <p:bldP spid="257032" grpId="0" animBg="1" autoUpdateAnimBg="0"/>
      <p:bldP spid="25703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95F9966D-2239-C84C-B0F7-F60A87F61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246786" name="Text Box 2">
            <a:extLst>
              <a:ext uri="{FF2B5EF4-FFF2-40B4-BE49-F238E27FC236}">
                <a16:creationId xmlns:a16="http://schemas.microsoft.com/office/drawing/2014/main" id="{DC11FD08-8AD1-DF4A-AB99-921518FF2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46791" name="Text Box 7">
            <a:extLst>
              <a:ext uri="{FF2B5EF4-FFF2-40B4-BE49-F238E27FC236}">
                <a16:creationId xmlns:a16="http://schemas.microsoft.com/office/drawing/2014/main" id="{B91CD0CC-26E1-B74C-AF8C-4B7C40166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048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Fazit</a:t>
            </a: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46792" name="AutoShape 8">
            <a:extLst>
              <a:ext uri="{FF2B5EF4-FFF2-40B4-BE49-F238E27FC236}">
                <a16:creationId xmlns:a16="http://schemas.microsoft.com/office/drawing/2014/main" id="{12DD8B59-734B-8A42-B87F-5C83CE4BC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effektives 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Management</a:t>
            </a: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46793" name="AutoShape 9">
            <a:extLst>
              <a:ext uri="{FF2B5EF4-FFF2-40B4-BE49-F238E27FC236}">
                <a16:creationId xmlns:a16="http://schemas.microsoft.com/office/drawing/2014/main" id="{B8585991-8B88-3D4E-97A7-2CD88C69D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3716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de-DE" altLang="de-DE" sz="2800" b="1"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Berück-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sichtigung der 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Bedürfnisse der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Studierenden</a:t>
            </a:r>
          </a:p>
          <a:p>
            <a:pPr algn="ctr"/>
            <a:endParaRPr lang="de-DE" altLang="de-DE" sz="2800" b="1">
              <a:latin typeface="Arial" panose="020B0604020202020204" pitchFamily="34" charset="0"/>
            </a:endParaRPr>
          </a:p>
          <a:p>
            <a:pPr algn="ctr"/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46794" name="AutoShape 10">
            <a:extLst>
              <a:ext uri="{FF2B5EF4-FFF2-40B4-BE49-F238E27FC236}">
                <a16:creationId xmlns:a16="http://schemas.microsoft.com/office/drawing/2014/main" id="{3B1CDA34-D847-9042-8D80-0B86E24B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1910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regio-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nale Vernetzung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&amp; internationale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Ausrichtung</a:t>
            </a:r>
          </a:p>
          <a:p>
            <a:pPr algn="ctr"/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46796" name="Oval 12">
            <a:extLst>
              <a:ext uri="{FF2B5EF4-FFF2-40B4-BE49-F238E27FC236}">
                <a16:creationId xmlns:a16="http://schemas.microsoft.com/office/drawing/2014/main" id="{D396C014-C754-714B-9043-3019E7AD4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773238"/>
            <a:ext cx="5545138" cy="338455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/>
              <a:t>von großer Nachhaltigkeit</a:t>
            </a:r>
          </a:p>
          <a:p>
            <a:pPr algn="ctr"/>
            <a:r>
              <a:rPr lang="de-DE" altLang="de-DE" sz="3200" b="1"/>
              <a:t>gekennzeichnetes, </a:t>
            </a:r>
          </a:p>
          <a:p>
            <a:pPr algn="ctr"/>
            <a:r>
              <a:rPr lang="de-DE" altLang="de-DE" sz="3200" b="1"/>
              <a:t>umfassendes Reformkonzept</a:t>
            </a:r>
          </a:p>
        </p:txBody>
      </p:sp>
      <p:pic>
        <p:nvPicPr>
          <p:cNvPr id="246797" name="Picture 13">
            <a:extLst>
              <a:ext uri="{FF2B5EF4-FFF2-40B4-BE49-F238E27FC236}">
                <a16:creationId xmlns:a16="http://schemas.microsoft.com/office/drawing/2014/main" id="{16C88291-3B58-D840-8850-53A86B5ECB0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95738" cy="998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1" grpId="0"/>
      <p:bldP spid="246792" grpId="0" animBg="1" autoUpdateAnimBg="0"/>
      <p:bldP spid="246793" grpId="0" animBg="1" autoUpdateAnimBg="0"/>
      <p:bldP spid="246794" grpId="0" animBg="1" autoUpdateAnimBg="0"/>
      <p:bldP spid="24679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7F4E9DBC-F753-4144-925D-25AB809D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263170" name="Text Box 2">
            <a:extLst>
              <a:ext uri="{FF2B5EF4-FFF2-40B4-BE49-F238E27FC236}">
                <a16:creationId xmlns:a16="http://schemas.microsoft.com/office/drawing/2014/main" id="{E6A57282-6C29-5A44-8833-FB6D9B3E1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63177" name="Rectangle 9">
            <a:extLst>
              <a:ext uri="{FF2B5EF4-FFF2-40B4-BE49-F238E27FC236}">
                <a16:creationId xmlns:a16="http://schemas.microsoft.com/office/drawing/2014/main" id="{A318C14C-0F90-3B48-898D-55949221D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263174" name="Picture 6">
            <a:extLst>
              <a:ext uri="{FF2B5EF4-FFF2-40B4-BE49-F238E27FC236}">
                <a16:creationId xmlns:a16="http://schemas.microsoft.com/office/drawing/2014/main" id="{D50C5E7A-4D6A-0A49-9CB3-48624C24A83E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28775"/>
            <a:ext cx="7704137" cy="192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176" name="Picture 8">
            <a:extLst>
              <a:ext uri="{FF2B5EF4-FFF2-40B4-BE49-F238E27FC236}">
                <a16:creationId xmlns:a16="http://schemas.microsoft.com/office/drawing/2014/main" id="{B015B463-D1DB-EA4D-9713-674AB9E2303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3730625"/>
            <a:ext cx="4537075" cy="312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730F28D8-A41E-A04E-8F01-B2125577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2062A2EB-677D-7348-A198-890CD098F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>
                <a:solidFill>
                  <a:schemeClr val="tx1"/>
                </a:solidFill>
              </a:rPr>
              <a:t>Reformstand</a:t>
            </a:r>
          </a:p>
        </p:txBody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908FBC94-3255-E44F-A0D6-B3F5F204F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371600"/>
            <a:ext cx="5757863" cy="914400"/>
          </a:xfrm>
          <a:prstGeom prst="rect">
            <a:avLst/>
          </a:prstGeom>
          <a:solidFill>
            <a:schemeClr val="accent2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/>
              <a:t>Staat mischt sich weniger ein</a:t>
            </a:r>
          </a:p>
        </p:txBody>
      </p:sp>
      <p:sp>
        <p:nvSpPr>
          <p:cNvPr id="273412" name="Rectangle 4">
            <a:extLst>
              <a:ext uri="{FF2B5EF4-FFF2-40B4-BE49-F238E27FC236}">
                <a16:creationId xmlns:a16="http://schemas.microsoft.com/office/drawing/2014/main" id="{D0262F9C-9304-4546-AC42-3C2AC65A5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438400"/>
            <a:ext cx="5757863" cy="914400"/>
          </a:xfrm>
          <a:prstGeom prst="rect">
            <a:avLst/>
          </a:prstGeom>
          <a:solidFill>
            <a:schemeClr val="accent2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/>
              <a:t>Wettbewerb + Leistungstransparenz</a:t>
            </a:r>
          </a:p>
        </p:txBody>
      </p:sp>
      <p:sp>
        <p:nvSpPr>
          <p:cNvPr id="273413" name="Rectangle 5">
            <a:extLst>
              <a:ext uri="{FF2B5EF4-FFF2-40B4-BE49-F238E27FC236}">
                <a16:creationId xmlns:a16="http://schemas.microsoft.com/office/drawing/2014/main" id="{3894B40D-C8AD-C54F-B294-9D1D346EB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505200"/>
            <a:ext cx="5757863" cy="914400"/>
          </a:xfrm>
          <a:prstGeom prst="rect">
            <a:avLst/>
          </a:prstGeom>
          <a:solidFill>
            <a:schemeClr val="accent2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/>
              <a:t>Die Macht der Nachfrage</a:t>
            </a:r>
          </a:p>
        </p:txBody>
      </p:sp>
      <p:sp>
        <p:nvSpPr>
          <p:cNvPr id="273414" name="Rectangle 6">
            <a:extLst>
              <a:ext uri="{FF2B5EF4-FFF2-40B4-BE49-F238E27FC236}">
                <a16:creationId xmlns:a16="http://schemas.microsoft.com/office/drawing/2014/main" id="{FD0CDCD8-DCFC-084E-914F-C013BB9F4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572000"/>
            <a:ext cx="5757863" cy="914400"/>
          </a:xfrm>
          <a:prstGeom prst="rect">
            <a:avLst/>
          </a:prstGeom>
          <a:solidFill>
            <a:schemeClr val="accent2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/>
              <a:t>Entscheiden</a:t>
            </a:r>
          </a:p>
        </p:txBody>
      </p:sp>
      <p:sp>
        <p:nvSpPr>
          <p:cNvPr id="273415" name="Rectangle 7">
            <a:extLst>
              <a:ext uri="{FF2B5EF4-FFF2-40B4-BE49-F238E27FC236}">
                <a16:creationId xmlns:a16="http://schemas.microsoft.com/office/drawing/2014/main" id="{45ACADC5-41F2-1D41-9553-EDAA00E17D5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377656" y="3463132"/>
            <a:ext cx="5399087" cy="914400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/>
              <a:t>Föderalismus</a:t>
            </a:r>
          </a:p>
        </p:txBody>
      </p:sp>
      <p:sp>
        <p:nvSpPr>
          <p:cNvPr id="273416" name="Rectangle 8">
            <a:extLst>
              <a:ext uri="{FF2B5EF4-FFF2-40B4-BE49-F238E27FC236}">
                <a16:creationId xmlns:a16="http://schemas.microsoft.com/office/drawing/2014/main" id="{87F65B75-0FFF-0642-B898-7A619AB520CB}"/>
              </a:ext>
            </a:extLst>
          </p:cNvPr>
          <p:cNvSpPr>
            <a:spLocks noChangeArrowheads="1"/>
          </p:cNvSpPr>
          <p:nvPr/>
        </p:nvSpPr>
        <p:spPr bwMode="auto">
          <a:xfrm rot="-5385963">
            <a:off x="-1861344" y="3461544"/>
            <a:ext cx="5399088" cy="914400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/>
              <a:t>getragen von allen</a:t>
            </a:r>
          </a:p>
        </p:txBody>
      </p:sp>
      <p:sp>
        <p:nvSpPr>
          <p:cNvPr id="273417" name="Rectangle 9">
            <a:extLst>
              <a:ext uri="{FF2B5EF4-FFF2-40B4-BE49-F238E27FC236}">
                <a16:creationId xmlns:a16="http://schemas.microsoft.com/office/drawing/2014/main" id="{8EF04495-E6C3-564A-8F9D-88F3698A9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638800"/>
            <a:ext cx="5757863" cy="914400"/>
          </a:xfrm>
          <a:prstGeom prst="rect">
            <a:avLst/>
          </a:prstGeom>
          <a:solidFill>
            <a:schemeClr val="accent2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/>
              <a:t>Wissenschaftliche Exzellenz</a:t>
            </a:r>
          </a:p>
        </p:txBody>
      </p:sp>
      <p:sp>
        <p:nvSpPr>
          <p:cNvPr id="273418" name="Oval 10">
            <a:extLst>
              <a:ext uri="{FF2B5EF4-FFF2-40B4-BE49-F238E27FC236}">
                <a16:creationId xmlns:a16="http://schemas.microsoft.com/office/drawing/2014/main" id="{5393E92D-21C2-0745-B80D-9BB62EC7E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8915400" cy="525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4000" b="1">
                <a:solidFill>
                  <a:srgbClr val="000000"/>
                </a:solidFill>
              </a:rPr>
              <a:t>Vorsprung </a:t>
            </a:r>
          </a:p>
          <a:p>
            <a:pPr algn="ctr"/>
            <a:r>
              <a:rPr lang="de-DE" altLang="de-DE" sz="4000" b="1">
                <a:solidFill>
                  <a:srgbClr val="000000"/>
                </a:solidFill>
              </a:rPr>
              <a:t>vor allen anderen Politikbereichen </a:t>
            </a:r>
          </a:p>
          <a:p>
            <a:pPr algn="ctr"/>
            <a:r>
              <a:rPr lang="de-DE" altLang="de-DE" sz="4000" b="1">
                <a:solidFill>
                  <a:srgbClr val="000000"/>
                </a:solidFill>
              </a:rPr>
              <a:t>in Deutschland</a:t>
            </a:r>
          </a:p>
          <a:p>
            <a:pPr algn="ctr"/>
            <a:r>
              <a:rPr lang="de-DE" altLang="de-DE" sz="4000" b="1">
                <a:solidFill>
                  <a:srgbClr val="000000"/>
                </a:solidFill>
              </a:rPr>
              <a:t>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animBg="1" autoUpdateAnimBg="0"/>
      <p:bldP spid="273412" grpId="0" animBg="1" autoUpdateAnimBg="0"/>
      <p:bldP spid="273413" grpId="0" animBg="1" autoUpdateAnimBg="0"/>
      <p:bldP spid="273414" grpId="0" animBg="1" autoUpdateAnimBg="0"/>
      <p:bldP spid="273415" grpId="0" animBg="1" autoUpdateAnimBg="0"/>
      <p:bldP spid="273416" grpId="0" animBg="1" autoUpdateAnimBg="0"/>
      <p:bldP spid="273417" grpId="0" animBg="1" autoUpdateAnimBg="0"/>
      <p:bldP spid="27341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F4A5650A-9917-2340-900C-4BBC6681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240642" name="Text Box 2">
            <a:extLst>
              <a:ext uri="{FF2B5EF4-FFF2-40B4-BE49-F238E27FC236}">
                <a16:creationId xmlns:a16="http://schemas.microsoft.com/office/drawing/2014/main" id="{FD0EB529-5FA8-8446-AAD0-AAFE95AF7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40656" name="Text Box 16">
            <a:extLst>
              <a:ext uri="{FF2B5EF4-FFF2-40B4-BE49-F238E27FC236}">
                <a16:creationId xmlns:a16="http://schemas.microsoft.com/office/drawing/2014/main" id="{A6C2A407-D0C3-DA47-BF2E-2B525EB0E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e-DE" altLang="de-DE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Herzlichen Glückwunsch!</a:t>
            </a:r>
            <a:endParaRPr lang="de-DE" altLang="de-DE" sz="5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lang="de-DE" altLang="de-DE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40660" name="Rectangle 20">
            <a:extLst>
              <a:ext uri="{FF2B5EF4-FFF2-40B4-BE49-F238E27FC236}">
                <a16:creationId xmlns:a16="http://schemas.microsoft.com/office/drawing/2014/main" id="{BCDB4821-08E5-E141-AAC8-F9895F7C8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240657" name="Picture 17">
            <a:extLst>
              <a:ext uri="{FF2B5EF4-FFF2-40B4-BE49-F238E27FC236}">
                <a16:creationId xmlns:a16="http://schemas.microsoft.com/office/drawing/2014/main" id="{DCDE67FD-C162-A844-8DB1-9FECDE8933F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95738" cy="99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59" name="Picture 19">
            <a:extLst>
              <a:ext uri="{FF2B5EF4-FFF2-40B4-BE49-F238E27FC236}">
                <a16:creationId xmlns:a16="http://schemas.microsoft.com/office/drawing/2014/main" id="{E707A692-28C4-9B40-91FB-CA49BD907CA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484313"/>
            <a:ext cx="5616575" cy="3870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838EDE34-812B-0D45-AECC-CCABA311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132099" name="Text Box 2051">
            <a:extLst>
              <a:ext uri="{FF2B5EF4-FFF2-40B4-BE49-F238E27FC236}">
                <a16:creationId xmlns:a16="http://schemas.microsoft.com/office/drawing/2014/main" id="{33A61C62-B305-CC45-A10A-C729101F4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2102" name="Rectangle 2054">
            <a:extLst>
              <a:ext uri="{FF2B5EF4-FFF2-40B4-BE49-F238E27FC236}">
                <a16:creationId xmlns:a16="http://schemas.microsoft.com/office/drawing/2014/main" id="{2780F047-03B9-D747-B31A-B9716AE3A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/>
              <a:t>Die Kriterien</a:t>
            </a:r>
            <a:endParaRPr lang="de-DE" altLang="de-DE"/>
          </a:p>
        </p:txBody>
      </p:sp>
      <p:pic>
        <p:nvPicPr>
          <p:cNvPr id="132103" name="Picture 2055">
            <a:extLst>
              <a:ext uri="{FF2B5EF4-FFF2-40B4-BE49-F238E27FC236}">
                <a16:creationId xmlns:a16="http://schemas.microsoft.com/office/drawing/2014/main" id="{6809D94A-192C-E841-8408-1EF8C6BE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2104" name="Object 2056">
            <a:extLst>
              <a:ext uri="{FF2B5EF4-FFF2-40B4-BE49-F238E27FC236}">
                <a16:creationId xmlns:a16="http://schemas.microsoft.com/office/drawing/2014/main" id="{912DF635-0C5F-EF4C-94D5-8A5B8E19C369}"/>
              </a:ext>
            </a:extLst>
          </p:cNvPr>
          <p:cNvGraphicFramePr>
            <a:graphicFrameLocks/>
          </p:cNvGraphicFramePr>
          <p:nvPr/>
        </p:nvGraphicFramePr>
        <p:xfrm>
          <a:off x="24892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3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205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6" name="Object 2058">
            <a:extLst>
              <a:ext uri="{FF2B5EF4-FFF2-40B4-BE49-F238E27FC236}">
                <a16:creationId xmlns:a16="http://schemas.microsoft.com/office/drawing/2014/main" id="{13403E1D-B4C3-7C41-832A-1F076CFB7FF4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4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205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7" name="Object 2059">
            <a:extLst>
              <a:ext uri="{FF2B5EF4-FFF2-40B4-BE49-F238E27FC236}">
                <a16:creationId xmlns:a16="http://schemas.microsoft.com/office/drawing/2014/main" id="{2339F067-2356-F34F-974D-AE68AB798A5D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5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205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8" name="Object 2060">
            <a:extLst>
              <a:ext uri="{FF2B5EF4-FFF2-40B4-BE49-F238E27FC236}">
                <a16:creationId xmlns:a16="http://schemas.microsoft.com/office/drawing/2014/main" id="{EEC98F44-6C49-AF44-8662-93752822545B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6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206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0" name="Object 2062">
            <a:extLst>
              <a:ext uri="{FF2B5EF4-FFF2-40B4-BE49-F238E27FC236}">
                <a16:creationId xmlns:a16="http://schemas.microsoft.com/office/drawing/2014/main" id="{AB405370-96CC-2B46-8E18-0B972087D232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7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206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2" name="Object 2064">
            <a:extLst>
              <a:ext uri="{FF2B5EF4-FFF2-40B4-BE49-F238E27FC236}">
                <a16:creationId xmlns:a16="http://schemas.microsoft.com/office/drawing/2014/main" id="{C12151F0-7584-E747-8C04-E1E604C90082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8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206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3" name="Object 2065">
            <a:extLst>
              <a:ext uri="{FF2B5EF4-FFF2-40B4-BE49-F238E27FC236}">
                <a16:creationId xmlns:a16="http://schemas.microsoft.com/office/drawing/2014/main" id="{69D5E44D-B6CE-1742-9E62-02E982C99C71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9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206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15" name="Rectangle 2067">
            <a:extLst>
              <a:ext uri="{FF2B5EF4-FFF2-40B4-BE49-F238E27FC236}">
                <a16:creationId xmlns:a16="http://schemas.microsoft.com/office/drawing/2014/main" id="{99653E2A-83FA-B149-A917-6CBB50F48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51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ganzheitlich</a:t>
            </a:r>
          </a:p>
        </p:txBody>
      </p:sp>
      <p:sp>
        <p:nvSpPr>
          <p:cNvPr id="132116" name="Rectangle 2068">
            <a:extLst>
              <a:ext uri="{FF2B5EF4-FFF2-40B4-BE49-F238E27FC236}">
                <a16:creationId xmlns:a16="http://schemas.microsoft.com/office/drawing/2014/main" id="{76F09B7E-8331-7A4C-80F7-F63A15B80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251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originell</a:t>
            </a:r>
          </a:p>
        </p:txBody>
      </p:sp>
      <p:sp>
        <p:nvSpPr>
          <p:cNvPr id="132117" name="Rectangle 2069">
            <a:extLst>
              <a:ext uri="{FF2B5EF4-FFF2-40B4-BE49-F238E27FC236}">
                <a16:creationId xmlns:a16="http://schemas.microsoft.com/office/drawing/2014/main" id="{D44E17A8-AC19-4D4B-885F-CAEF705C7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876800"/>
            <a:ext cx="4800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erfolgreiche Umsetzung</a:t>
            </a:r>
          </a:p>
        </p:txBody>
      </p:sp>
      <p:sp>
        <p:nvSpPr>
          <p:cNvPr id="132122" name="Rectangle 2074">
            <a:extLst>
              <a:ext uri="{FF2B5EF4-FFF2-40B4-BE49-F238E27FC236}">
                <a16:creationId xmlns:a16="http://schemas.microsoft.com/office/drawing/2014/main" id="{1D7E3887-6949-124A-935B-E70E315777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3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13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 autoUpdateAnimBg="0"/>
      <p:bldP spid="132115" grpId="0" animBg="1" autoUpdateAnimBg="0"/>
      <p:bldP spid="132116" grpId="0" animBg="1" autoUpdateAnimBg="0"/>
      <p:bldP spid="13211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13032971-A5A3-F549-B173-C81DB50B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134147" name="Text Box 1027">
            <a:extLst>
              <a:ext uri="{FF2B5EF4-FFF2-40B4-BE49-F238E27FC236}">
                <a16:creationId xmlns:a16="http://schemas.microsoft.com/office/drawing/2014/main" id="{EC4E8914-F3C1-1944-B895-1C3D07B9F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4150" name="Rectangle 1030">
            <a:extLst>
              <a:ext uri="{FF2B5EF4-FFF2-40B4-BE49-F238E27FC236}">
                <a16:creationId xmlns:a16="http://schemas.microsoft.com/office/drawing/2014/main" id="{647E16EF-02BF-CD45-927C-AAA10B901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0" y="228600"/>
            <a:ext cx="5241925" cy="685800"/>
          </a:xfrm>
        </p:spPr>
        <p:txBody>
          <a:bodyPr/>
          <a:lstStyle/>
          <a:p>
            <a:r>
              <a:rPr lang="de-DE" altLang="de-DE" b="1"/>
              <a:t>Autonomie</a:t>
            </a:r>
            <a:endParaRPr lang="de-DE" altLang="de-DE"/>
          </a:p>
        </p:txBody>
      </p:sp>
      <p:graphicFrame>
        <p:nvGraphicFramePr>
          <p:cNvPr id="134151" name="Object 1031">
            <a:extLst>
              <a:ext uri="{FF2B5EF4-FFF2-40B4-BE49-F238E27FC236}">
                <a16:creationId xmlns:a16="http://schemas.microsoft.com/office/drawing/2014/main" id="{106C2E1A-4946-2A4D-8B9B-97D6EAD28DDE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03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2" name="Rectangle 1032">
            <a:extLst>
              <a:ext uri="{FF2B5EF4-FFF2-40B4-BE49-F238E27FC236}">
                <a16:creationId xmlns:a16="http://schemas.microsoft.com/office/drawing/2014/main" id="{8DD3F499-EA70-9B4C-A1A5-21832F1B9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828800"/>
            <a:ext cx="58674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Steuerung über zentrale Budgets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für Forschungsprioritäten, Inter-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nationalisierung, Qualitätsmana-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gement und Marketing</a:t>
            </a:r>
          </a:p>
        </p:txBody>
      </p:sp>
      <p:sp>
        <p:nvSpPr>
          <p:cNvPr id="134160" name="Rectangle 1040">
            <a:extLst>
              <a:ext uri="{FF2B5EF4-FFF2-40B4-BE49-F238E27FC236}">
                <a16:creationId xmlns:a16="http://schemas.microsoft.com/office/drawing/2014/main" id="{81676DD6-F546-594F-8A94-DC3FAF166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5867400" cy="1600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FontTx/>
              <a:buChar char="•"/>
            </a:pPr>
            <a:r>
              <a:rPr lang="de-DE" altLang="de-DE" sz="2600" b="1">
                <a:latin typeface="Arial" panose="020B0604020202020204" pitchFamily="34" charset="0"/>
              </a:rPr>
              <a:t>interne Zielvereinbarung zwischen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Rektorat und FBs </a:t>
            </a:r>
          </a:p>
          <a:p>
            <a:pPr>
              <a:buFontTx/>
              <a:buChar char="•"/>
            </a:pPr>
            <a:r>
              <a:rPr lang="de-DE" altLang="de-DE" sz="2600" b="1">
                <a:latin typeface="Arial" panose="020B0604020202020204" pitchFamily="34" charset="0"/>
              </a:rPr>
              <a:t>erste ZV mit Land (2000) </a:t>
            </a:r>
          </a:p>
          <a:p>
            <a:pPr>
              <a:buFontTx/>
              <a:buChar char="•"/>
            </a:pPr>
            <a:r>
              <a:rPr lang="de-DE" altLang="de-DE" sz="2600" b="1">
                <a:latin typeface="Arial" panose="020B0604020202020204" pitchFamily="34" charset="0"/>
              </a:rPr>
              <a:t>HEP 2002 = Grundlage weitere ZV</a:t>
            </a:r>
          </a:p>
        </p:txBody>
      </p:sp>
      <p:sp>
        <p:nvSpPr>
          <p:cNvPr id="134161" name="Oval 1041">
            <a:extLst>
              <a:ext uri="{FF2B5EF4-FFF2-40B4-BE49-F238E27FC236}">
                <a16:creationId xmlns:a16="http://schemas.microsoft.com/office/drawing/2014/main" id="{5260E3B9-D6C3-E148-B779-C0AF0F582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14600"/>
            <a:ext cx="2514600" cy="9144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100" b="1">
                <a:latin typeface="Arial" panose="020B0604020202020204" pitchFamily="34" charset="0"/>
              </a:rPr>
              <a:t>Leitungsstrukturen</a:t>
            </a:r>
          </a:p>
        </p:txBody>
      </p:sp>
      <p:sp>
        <p:nvSpPr>
          <p:cNvPr id="134162" name="Oval 1042">
            <a:extLst>
              <a:ext uri="{FF2B5EF4-FFF2-40B4-BE49-F238E27FC236}">
                <a16:creationId xmlns:a16="http://schemas.microsoft.com/office/drawing/2014/main" id="{36458195-87CA-5445-8BB6-0C32C565C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76800"/>
            <a:ext cx="2514600" cy="9144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200" b="1">
                <a:latin typeface="Arial" panose="020B0604020202020204" pitchFamily="34" charset="0"/>
              </a:rPr>
              <a:t>Zielvereinbarungen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 animBg="1" autoUpdateAnimBg="0"/>
      <p:bldP spid="134160" grpId="0" animBg="1" autoUpdateAnimBg="0"/>
      <p:bldP spid="134161" grpId="0" animBg="1" autoUpdateAnimBg="0"/>
      <p:bldP spid="13416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325A2623-367A-444E-B263-7DE19EE13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242690" name="Text Box 2">
            <a:extLst>
              <a:ext uri="{FF2B5EF4-FFF2-40B4-BE49-F238E27FC236}">
                <a16:creationId xmlns:a16="http://schemas.microsoft.com/office/drawing/2014/main" id="{2B7D488F-056F-AC42-B403-E6266240F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5D8FC8AA-5233-8340-A192-C92B7935C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 b="1"/>
              <a:t>Wissenschaftlichkeit</a:t>
            </a:r>
            <a:endParaRPr lang="de-DE" altLang="de-DE"/>
          </a:p>
        </p:txBody>
      </p:sp>
      <p:graphicFrame>
        <p:nvGraphicFramePr>
          <p:cNvPr id="242692" name="Object 4">
            <a:extLst>
              <a:ext uri="{FF2B5EF4-FFF2-40B4-BE49-F238E27FC236}">
                <a16:creationId xmlns:a16="http://schemas.microsoft.com/office/drawing/2014/main" id="{83BAF0D9-9011-0243-8CBE-F22E1287AC1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9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4" name="Rectangle 6">
            <a:extLst>
              <a:ext uri="{FF2B5EF4-FFF2-40B4-BE49-F238E27FC236}">
                <a16:creationId xmlns:a16="http://schemas.microsoft.com/office/drawing/2014/main" id="{8B40C530-0288-7B48-B3C8-7AA1B210B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676400"/>
            <a:ext cx="6570662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Qualitätssicherung</a:t>
            </a:r>
          </a:p>
        </p:txBody>
      </p:sp>
      <p:sp>
        <p:nvSpPr>
          <p:cNvPr id="242697" name="Rectangle 9">
            <a:extLst>
              <a:ext uri="{FF2B5EF4-FFF2-40B4-BE49-F238E27FC236}">
                <a16:creationId xmlns:a16="http://schemas.microsoft.com/office/drawing/2014/main" id="{9EBDCC44-75B0-DA42-AA97-15F22AE8A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505200"/>
            <a:ext cx="6570662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Modellversuch Auswahlverfahren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(Abbrecherquote senken)</a:t>
            </a:r>
          </a:p>
        </p:txBody>
      </p:sp>
      <p:sp>
        <p:nvSpPr>
          <p:cNvPr id="242698" name="Rectangle 10">
            <a:extLst>
              <a:ext uri="{FF2B5EF4-FFF2-40B4-BE49-F238E27FC236}">
                <a16:creationId xmlns:a16="http://schemas.microsoft.com/office/drawing/2014/main" id="{5B9B41E3-D28D-C44B-AD42-6CDF842C4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181600"/>
            <a:ext cx="6570662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Flächendeckende Studierendenbe-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fragung </a:t>
            </a:r>
            <a:r>
              <a:rPr lang="de-DE" altLang="de-DE" sz="3000" b="1">
                <a:latin typeface="Arial" panose="020B0604020202020204" pitchFamily="34" charset="0"/>
                <a:cs typeface="Arial" panose="020B0604020202020204" pitchFamily="34" charset="0"/>
              </a:rPr>
              <a:t>→ Maßnahmenkatalog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 animBg="1" autoUpdateAnimBg="0"/>
      <p:bldP spid="242697" grpId="0" animBg="1" autoUpdateAnimBg="0"/>
      <p:bldP spid="24269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71A996B7-B869-0A44-8715-EC23073D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138243" name="Text Box 1027">
            <a:extLst>
              <a:ext uri="{FF2B5EF4-FFF2-40B4-BE49-F238E27FC236}">
                <a16:creationId xmlns:a16="http://schemas.microsoft.com/office/drawing/2014/main" id="{F29FE750-615F-EA46-BD0F-162F41C18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8246" name="Rectangle 1030">
            <a:extLst>
              <a:ext uri="{FF2B5EF4-FFF2-40B4-BE49-F238E27FC236}">
                <a16:creationId xmlns:a16="http://schemas.microsoft.com/office/drawing/2014/main" id="{E63675E3-12DF-724D-A9A8-FB6755232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 b="1"/>
              <a:t>Wettbewerblichkeit</a:t>
            </a:r>
            <a:endParaRPr lang="de-DE" altLang="de-DE"/>
          </a:p>
        </p:txBody>
      </p:sp>
      <p:graphicFrame>
        <p:nvGraphicFramePr>
          <p:cNvPr id="138247" name="Object 1031">
            <a:extLst>
              <a:ext uri="{FF2B5EF4-FFF2-40B4-BE49-F238E27FC236}">
                <a16:creationId xmlns:a16="http://schemas.microsoft.com/office/drawing/2014/main" id="{4CF63411-EE4A-C747-A528-A6320E8D099B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03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8" name="Rectangle 1032">
            <a:extLst>
              <a:ext uri="{FF2B5EF4-FFF2-40B4-BE49-F238E27FC236}">
                <a16:creationId xmlns:a16="http://schemas.microsoft.com/office/drawing/2014/main" id="{3BFB4BC1-2439-364F-AE84-BDD258464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002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Marketingkonzept: Bekanntheit,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Studierendenbindung</a:t>
            </a:r>
          </a:p>
        </p:txBody>
      </p:sp>
      <p:sp>
        <p:nvSpPr>
          <p:cNvPr id="138249" name="Rectangle 1033">
            <a:extLst>
              <a:ext uri="{FF2B5EF4-FFF2-40B4-BE49-F238E27FC236}">
                <a16:creationId xmlns:a16="http://schemas.microsoft.com/office/drawing/2014/main" id="{696FA042-71FD-114E-8CFD-528EACF6F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636838"/>
            <a:ext cx="635635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Imageanalyse im WS 01/02</a:t>
            </a:r>
          </a:p>
        </p:txBody>
      </p:sp>
      <p:sp>
        <p:nvSpPr>
          <p:cNvPr id="138250" name="Rectangle 1034">
            <a:extLst>
              <a:ext uri="{FF2B5EF4-FFF2-40B4-BE49-F238E27FC236}">
                <a16:creationId xmlns:a16="http://schemas.microsoft.com/office/drawing/2014/main" id="{8485630C-DADE-A34E-8259-6E23FF921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7338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  <a:sym typeface="Symbol" pitchFamily="2" charset="2"/>
              </a:rPr>
              <a:t> 6 Bewerber / Studienplatz</a:t>
            </a:r>
          </a:p>
        </p:txBody>
      </p:sp>
      <p:sp>
        <p:nvSpPr>
          <p:cNvPr id="138251" name="Rectangle 1035">
            <a:extLst>
              <a:ext uri="{FF2B5EF4-FFF2-40B4-BE49-F238E27FC236}">
                <a16:creationId xmlns:a16="http://schemas.microsoft.com/office/drawing/2014/main" id="{2B8F8CE0-C6D0-294D-ADFB-6359A8F53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8006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50% Studis aus anderen B-Ländern</a:t>
            </a:r>
          </a:p>
        </p:txBody>
      </p:sp>
      <p:sp>
        <p:nvSpPr>
          <p:cNvPr id="138252" name="Rectangle 1036">
            <a:extLst>
              <a:ext uri="{FF2B5EF4-FFF2-40B4-BE49-F238E27FC236}">
                <a16:creationId xmlns:a16="http://schemas.microsoft.com/office/drawing/2014/main" id="{34D4FF32-E434-024D-8BA8-02C1EDF5C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8674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Alumni &amp; career service (1 Stelle)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 animBg="1" autoUpdateAnimBg="0"/>
      <p:bldP spid="138249" grpId="0" animBg="1" autoUpdateAnimBg="0"/>
      <p:bldP spid="138250" grpId="0" animBg="1" autoUpdateAnimBg="0"/>
      <p:bldP spid="138251" grpId="0" animBg="1" autoUpdateAnimBg="0"/>
      <p:bldP spid="13825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B9321021-F58A-4C43-96B2-54962858D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248834" name="Text Box 2">
            <a:extLst>
              <a:ext uri="{FF2B5EF4-FFF2-40B4-BE49-F238E27FC236}">
                <a16:creationId xmlns:a16="http://schemas.microsoft.com/office/drawing/2014/main" id="{5512B0AF-F505-FA40-B462-CFA62EA9F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70ADA65E-2414-BB42-8BAC-E2D5C2F1A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 b="1"/>
              <a:t>Profilbildung</a:t>
            </a:r>
            <a:endParaRPr lang="de-DE" altLang="de-DE"/>
          </a:p>
        </p:txBody>
      </p:sp>
      <p:graphicFrame>
        <p:nvGraphicFramePr>
          <p:cNvPr id="248836" name="Object 4">
            <a:extLst>
              <a:ext uri="{FF2B5EF4-FFF2-40B4-BE49-F238E27FC236}">
                <a16:creationId xmlns:a16="http://schemas.microsoft.com/office/drawing/2014/main" id="{20B53F89-F8D2-884D-8A96-F926FC3522CB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37" name="Rectangle 5">
            <a:extLst>
              <a:ext uri="{FF2B5EF4-FFF2-40B4-BE49-F238E27FC236}">
                <a16:creationId xmlns:a16="http://schemas.microsoft.com/office/drawing/2014/main" id="{E328DD52-A860-CA47-A961-66094FE87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827213"/>
            <a:ext cx="6696075" cy="9921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Leitbild im Juni 2002 verabschiedet</a:t>
            </a:r>
          </a:p>
        </p:txBody>
      </p:sp>
      <p:sp>
        <p:nvSpPr>
          <p:cNvPr id="248841" name="Rectangle 9">
            <a:extLst>
              <a:ext uri="{FF2B5EF4-FFF2-40B4-BE49-F238E27FC236}">
                <a16:creationId xmlns:a16="http://schemas.microsoft.com/office/drawing/2014/main" id="{04BB821B-5F03-B64E-AAAE-06C538C56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29000"/>
            <a:ext cx="6624638" cy="992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HEP 02/03: fok. Fächerspektrum,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interdisziplinäre Angebote</a:t>
            </a:r>
          </a:p>
        </p:txBody>
      </p:sp>
      <p:sp>
        <p:nvSpPr>
          <p:cNvPr id="248842" name="Rectangle 10">
            <a:extLst>
              <a:ext uri="{FF2B5EF4-FFF2-40B4-BE49-F238E27FC236}">
                <a16:creationId xmlns:a16="http://schemas.microsoft.com/office/drawing/2014/main" id="{84060E1F-1B3B-0346-A69D-1FC2B8356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029200"/>
            <a:ext cx="6483350" cy="992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fachübergreifende und am Arbeits-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markt orientierte Angebote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 animBg="1" autoUpdateAnimBg="0"/>
      <p:bldP spid="248841" grpId="0" animBg="1" autoUpdateAnimBg="0"/>
      <p:bldP spid="24884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ABEB54E7-63E4-C44F-9638-0634BFBC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Wernigerode,</a:t>
            </a:r>
          </a:p>
          <a:p>
            <a:r>
              <a:rPr lang="en-US" altLang="de-DE" b="1"/>
              <a:t>11. Juni 2003</a:t>
            </a:r>
          </a:p>
          <a:p>
            <a:endParaRPr lang="en-US" altLang="de-DE"/>
          </a:p>
        </p:txBody>
      </p:sp>
      <p:sp>
        <p:nvSpPr>
          <p:cNvPr id="250882" name="Text Box 2">
            <a:extLst>
              <a:ext uri="{FF2B5EF4-FFF2-40B4-BE49-F238E27FC236}">
                <a16:creationId xmlns:a16="http://schemas.microsoft.com/office/drawing/2014/main" id="{8E701EEB-00F6-E442-937E-A1EC95B49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163B8C2B-49FF-CD4F-8548-94A5E6400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</p:spPr>
        <p:txBody>
          <a:bodyPr/>
          <a:lstStyle/>
          <a:p>
            <a:r>
              <a:rPr lang="de-DE" altLang="de-DE" b="1"/>
              <a:t>Wirtschaftlichkeit</a:t>
            </a:r>
            <a:endParaRPr lang="de-DE" altLang="de-DE"/>
          </a:p>
        </p:txBody>
      </p:sp>
      <p:graphicFrame>
        <p:nvGraphicFramePr>
          <p:cNvPr id="250884" name="Object 4">
            <a:extLst>
              <a:ext uri="{FF2B5EF4-FFF2-40B4-BE49-F238E27FC236}">
                <a16:creationId xmlns:a16="http://schemas.microsoft.com/office/drawing/2014/main" id="{E3C81078-5BBA-3F40-91C4-6A4231F24198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8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5" name="Rectangle 5">
            <a:extLst>
              <a:ext uri="{FF2B5EF4-FFF2-40B4-BE49-F238E27FC236}">
                <a16:creationId xmlns:a16="http://schemas.microsoft.com/office/drawing/2014/main" id="{BCE32750-A047-8F4A-837D-978A242CD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700213"/>
            <a:ext cx="64770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Budgetierung durch ZV, Erarbeitung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Indikatoren interne MV</a:t>
            </a:r>
          </a:p>
        </p:txBody>
      </p:sp>
      <p:sp>
        <p:nvSpPr>
          <p:cNvPr id="250886" name="Rectangle 6">
            <a:extLst>
              <a:ext uri="{FF2B5EF4-FFF2-40B4-BE49-F238E27FC236}">
                <a16:creationId xmlns:a16="http://schemas.microsoft.com/office/drawing/2014/main" id="{922F4AFA-C5F3-6345-AA1A-64B708CDC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997200"/>
            <a:ext cx="64770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Konzept für Einführung KLR</a:t>
            </a:r>
          </a:p>
        </p:txBody>
      </p:sp>
      <p:sp>
        <p:nvSpPr>
          <p:cNvPr id="250893" name="Rectangle 13">
            <a:extLst>
              <a:ext uri="{FF2B5EF4-FFF2-40B4-BE49-F238E27FC236}">
                <a16:creationId xmlns:a16="http://schemas.microsoft.com/office/drawing/2014/main" id="{B77AE398-C468-3A40-9D30-F619F7CE0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292600"/>
            <a:ext cx="64770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Netzwerk Hochschule Harz e.V.</a:t>
            </a:r>
          </a:p>
        </p:txBody>
      </p:sp>
      <p:sp>
        <p:nvSpPr>
          <p:cNvPr id="250897" name="AutoShape 17">
            <a:extLst>
              <a:ext uri="{FF2B5EF4-FFF2-40B4-BE49-F238E27FC236}">
                <a16:creationId xmlns:a16="http://schemas.microsoft.com/office/drawing/2014/main" id="{173C0A9E-0615-FA43-B39A-97D0416EF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860800"/>
            <a:ext cx="2590800" cy="711200"/>
          </a:xfrm>
          <a:prstGeom prst="wedgeRectCallout">
            <a:avLst>
              <a:gd name="adj1" fmla="val 96199"/>
              <a:gd name="adj2" fmla="val 85940"/>
            </a:avLst>
          </a:prstGeom>
          <a:solidFill>
            <a:srgbClr val="F3F905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000" b="1">
                <a:solidFill>
                  <a:schemeClr val="accent1"/>
                </a:solidFill>
              </a:rPr>
              <a:t>Diversifizierung der Einnahme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0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 animBg="1" autoUpdateAnimBg="0"/>
      <p:bldP spid="250886" grpId="0" animBg="1" autoUpdateAnimBg="0"/>
      <p:bldP spid="250893" grpId="0" animBg="1" autoUpdateAnimBg="0"/>
      <p:bldP spid="250897" grpId="0" animBg="1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607</Words>
  <Application>Microsoft Macintosh PowerPoint</Application>
  <PresentationFormat>Bildschirmpräsentation (4:3)</PresentationFormat>
  <Paragraphs>156</Paragraphs>
  <Slides>13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Times New Roman</vt:lpstr>
      <vt:lpstr>Arial</vt:lpstr>
      <vt:lpstr>Webdings</vt:lpstr>
      <vt:lpstr>Symbol</vt:lpstr>
      <vt:lpstr>Leere Präsentation</vt:lpstr>
      <vt:lpstr>Microsoft Clip Gallery</vt:lpstr>
      <vt:lpstr>PowerPoint-Präsentation</vt:lpstr>
      <vt:lpstr>Reformstand</vt:lpstr>
      <vt:lpstr>PowerPoint-Präsentation</vt:lpstr>
      <vt:lpstr>Die Kriterien</vt:lpstr>
      <vt:lpstr>Autonomie</vt:lpstr>
      <vt:lpstr>Wissenschaftlichkeit</vt:lpstr>
      <vt:lpstr>Wettbewerblichkeit</vt:lpstr>
      <vt:lpstr>Profilbildung</vt:lpstr>
      <vt:lpstr>Wirtschaftlichkeit</vt:lpstr>
      <vt:lpstr>Internationalität</vt:lpstr>
      <vt:lpstr>Virtualität</vt:lpstr>
      <vt:lpstr>PowerPoint-Präsentation</vt:lpstr>
      <vt:lpstr>PowerPoint-Präsentation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Stiftung</dc:creator>
  <cp:lastModifiedBy>Detlef Müller-Böling</cp:lastModifiedBy>
  <cp:revision>138</cp:revision>
  <dcterms:created xsi:type="dcterms:W3CDTF">2001-03-08T15:06:45Z</dcterms:created>
  <dcterms:modified xsi:type="dcterms:W3CDTF">2022-02-26T13:12:33Z</dcterms:modified>
</cp:coreProperties>
</file>