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4" r:id="rId2"/>
    <p:sldId id="346" r:id="rId3"/>
    <p:sldId id="351" r:id="rId4"/>
    <p:sldId id="349" r:id="rId5"/>
    <p:sldId id="285" r:id="rId6"/>
    <p:sldId id="337" r:id="rId7"/>
    <p:sldId id="350" r:id="rId8"/>
    <p:sldId id="287" r:id="rId9"/>
    <p:sldId id="339" r:id="rId10"/>
    <p:sldId id="340" r:id="rId11"/>
    <p:sldId id="341" r:id="rId12"/>
    <p:sldId id="343" r:id="rId13"/>
    <p:sldId id="338" r:id="rId14"/>
    <p:sldId id="345" r:id="rId15"/>
  </p:sldIdLst>
  <p:sldSz cx="9144000" cy="6858000" type="screen4x3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015" autoAdjust="0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90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DB3ADE8D-C652-5D4E-9CFA-2C6E48A79C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48E104DB-9981-E548-99F0-2A36A88EE2B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25" y="0"/>
            <a:ext cx="297815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273412" name="Rectangle 4">
            <a:extLst>
              <a:ext uri="{FF2B5EF4-FFF2-40B4-BE49-F238E27FC236}">
                <a16:creationId xmlns:a16="http://schemas.microsoft.com/office/drawing/2014/main" id="{B811D8A1-072F-DF4F-84F8-5C60BFFF8AD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781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273413" name="Rectangle 5">
            <a:extLst>
              <a:ext uri="{FF2B5EF4-FFF2-40B4-BE49-F238E27FC236}">
                <a16:creationId xmlns:a16="http://schemas.microsoft.com/office/drawing/2014/main" id="{097B452B-46E6-0C4E-AD52-44ACCD160E1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410700"/>
            <a:ext cx="297815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3FDDBEE-6F5C-0F46-BCC2-3A605B20102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FAEDD20-E786-6F4D-8EB0-1893F949EC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84A783-32D1-2E44-A18B-DDD184AC7E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50C0942-B3DC-2749-BBD1-D328B2FA4C0A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D2296B4-7809-2B40-BF92-B2E95FEA67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Textformatierung des Masters zu bearbeiten.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5EA07AE-259E-B644-B790-17C4D5C51B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84D3EB1E-F2BC-8340-A502-8841BCB9FB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5EFA3E-B206-3E40-AD41-413C0DC0947C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5808BD-53FC-2948-A1A4-EB4DB578B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0476D-0810-214E-BCF6-254C8653C27C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29297684-4E05-4E4D-8792-6B27DE8AD9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84576F52-30B2-1843-935B-E910703DC2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u="sng"/>
              <a:t>Forschung:</a:t>
            </a:r>
          </a:p>
          <a:p>
            <a:r>
              <a:rPr lang="de-DE" altLang="de-DE"/>
              <a:t>Psychologie: Forschungsgelder</a:t>
            </a:r>
          </a:p>
          <a:p>
            <a:r>
              <a:rPr lang="de-DE" altLang="de-DE"/>
              <a:t>BWL: wiss. Veröffentlichungen</a:t>
            </a:r>
          </a:p>
          <a:p>
            <a:r>
              <a:rPr lang="de-DE" altLang="de-DE"/>
              <a:t>Germanistik: Promotionen / Prof.</a:t>
            </a:r>
          </a:p>
          <a:p>
            <a:endParaRPr lang="de-DE" altLang="de-DE"/>
          </a:p>
          <a:p>
            <a:r>
              <a:rPr lang="de-DE" altLang="de-DE"/>
              <a:t>Nioch interessant:</a:t>
            </a:r>
          </a:p>
          <a:p>
            <a:endParaRPr lang="de-DE" altLang="de-DE"/>
          </a:p>
          <a:p>
            <a:r>
              <a:rPr lang="de-DE" altLang="de-DE"/>
              <a:t>Gesamturteil Studierende grün in Psychologie und BWL</a:t>
            </a:r>
          </a:p>
          <a:p>
            <a:r>
              <a:rPr lang="de-DE" altLang="de-DE"/>
              <a:t>Betereuungsverhältnis grün in Jura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122A5-A989-AF41-95A1-360941070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560672-B803-A74B-99CA-037F07379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A38FF9-8F42-2948-BE23-E8D8639B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FF37D4A-3488-BA4A-B0F4-C9BEB7F94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987856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5B797-BE69-784B-9FA0-993AC4390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5287E1-16B7-6847-BC7B-09AFF5EC9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D08371-3445-2544-85BC-4D043F4B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FFFF72-2428-2E47-8B9A-E1D345B6A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518058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B0F562C-2853-EC48-B5E6-71EA4E10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2288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F3CD49-E047-2246-A4AB-630DCBEC5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5341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03A307-9C2F-BD4D-A209-084CA8E8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925ADC-DB45-0C46-9A5E-1D3D59A27D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302092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8D0CE0A-63AC-134A-B5C2-0369AA75356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0" y="0"/>
            <a:ext cx="8915400" cy="60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B61695-D009-FC4D-9BD8-8881A6AC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248400"/>
            <a:ext cx="1905000" cy="457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C0D874-CF1F-5446-8DCD-F15CF1A77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5800" y="6324600"/>
            <a:ext cx="533400" cy="3810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844908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0563F-CD99-2E4F-BF23-F3486EBE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C06AA6-87D2-3941-86FB-EFB30E420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C91514-304D-9142-B4C4-7FD413AD6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03DA52-E774-9446-8429-F39967D0CC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36138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27D77-0E01-0E4F-8DFF-663D4009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CA7A96-873C-5043-AC14-74384F72B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6BABD-D510-754B-B68C-E0192CDB9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4AC61D-78AA-5C4C-8F2A-4E971FF1C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498897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B397A-57D1-3A46-8F49-2C9E4517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9C3A4D-4DB4-664C-9813-3BBFC53DD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3836B3-2EE8-3649-9819-A882737927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343400" cy="48006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6DD049-853B-F845-B266-344D3B20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407BD8-659C-C742-BFB1-9CBFAED3A9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47441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0067B-811D-F646-915C-808B7CF7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56146C-633A-8645-9B75-F7BCDC9F6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D3AB6C-B473-DA4D-9E7D-CE8360562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8B0CB3-D5E1-C64D-9724-4ABCD6DB9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C417819-4C50-4E49-A392-590ADAEEA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0D69C66-97F0-D24F-8718-CC787EAD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0BD990A-FA2D-C34E-843C-275C941326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84089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C38F4-5836-CB4E-925D-C5F030B2F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FCC8A3-2066-8E45-B31D-7D405530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9220DF-ADF0-9F49-AE5D-23BB83231D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32769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ECAD103-1773-0F4B-9C15-68ADCD22A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4E00DB-3683-A543-93FA-DFDF9096EA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735888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B2928-ADC9-7F4E-9AD5-4597B121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19DCED-20CF-E44F-B534-A363E0B46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CB061C-3318-E349-8304-1D4851A77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3B2232-1A53-BE45-B774-DC0232A5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DCD4D4-E38B-184C-9010-14919B826E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90135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608F9-8418-8B4C-B59B-434F7259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481F260-39A5-4848-BBEE-ECAB77124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07E0CC-57B9-A542-9E6C-96577D99A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FA42BC3-D1B7-AD43-8F70-1A2B2BBB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109B6C-B300-F84F-9456-1A0E61823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83346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>
            <a:extLst>
              <a:ext uri="{FF2B5EF4-FFF2-40B4-BE49-F238E27FC236}">
                <a16:creationId xmlns:a16="http://schemas.microsoft.com/office/drawing/2014/main" id="{6D7D82EE-A46D-0742-A564-321E0F343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969638D5-B599-9546-9B4F-B9248216EE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391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891DA8-9F9F-D841-A340-0D460D3A4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95400"/>
            <a:ext cx="883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Hier klicken, um Master-Textformat zu bearbeiten.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E8A847-CE73-8249-A47D-8C0812FDE0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latin typeface="+mn-lt"/>
              </a:defRPr>
            </a:lvl1pPr>
          </a:lstStyle>
          <a:p>
            <a:r>
              <a:rPr lang="en-US" altLang="de-DE"/>
              <a:t>Mannheim,</a:t>
            </a:r>
          </a:p>
          <a:p>
            <a:r>
              <a:rPr lang="en-US" altLang="de-DE"/>
              <a:t>23.6.2003</a:t>
            </a:r>
          </a:p>
          <a:p>
            <a:endParaRPr lang="en-US" altLang="de-DE" b="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C4B5B037-1ED1-CD42-AECD-7861D4F1E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7248525" cy="1524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2EB52C-83B5-E444-95A5-011686C7EB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324600"/>
            <a:ext cx="53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47656374-F2A5-0343-BC46-457777C13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5725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>
                <a:solidFill>
                  <a:srgbClr val="000000"/>
                </a:solidFill>
                <a:latin typeface="Arial" panose="020B0604020202020204" pitchFamily="34" charset="0"/>
              </a:rPr>
              <a:t>www.che.de</a:t>
            </a:r>
            <a:endParaRPr lang="de-DE" altLang="de-DE" sz="1400">
              <a:latin typeface="Arial" panose="020B060402020202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A54A87F8-9EBA-8C41-98E2-5A6D1B4F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813" y="169863"/>
            <a:ext cx="1295400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2" charset="2"/>
        <a:buChar char="&lt;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ni-mannheim.d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mannheim.d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0.e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6.e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6B6D682C-C02F-EA4E-A349-F4B8B1EF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193538" name="Text Box 2">
            <a:extLst>
              <a:ext uri="{FF2B5EF4-FFF2-40B4-BE49-F238E27FC236}">
                <a16:creationId xmlns:a16="http://schemas.microsoft.com/office/drawing/2014/main" id="{58BAACDA-B2CE-F444-8508-FD12B5B52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93544" name="Text Box 8">
            <a:extLst>
              <a:ext uri="{FF2B5EF4-FFF2-40B4-BE49-F238E27FC236}">
                <a16:creationId xmlns:a16="http://schemas.microsoft.com/office/drawing/2014/main" id="{A6140555-F7B3-8B41-A73C-1FACCA906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67313"/>
            <a:ext cx="83058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de-DE" altLang="de-DE" sz="5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de-DE" altLang="de-DE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93545" name="Picture 9">
            <a:extLst>
              <a:ext uri="{FF2B5EF4-FFF2-40B4-BE49-F238E27FC236}">
                <a16:creationId xmlns:a16="http://schemas.microsoft.com/office/drawing/2014/main" id="{61F21158-BE91-2F40-8458-9A20ECA51CB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89138"/>
            <a:ext cx="8664575" cy="2165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B5806185-6241-A345-8B46-7ED88BC47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250882" name="Text Box 2">
            <a:extLst>
              <a:ext uri="{FF2B5EF4-FFF2-40B4-BE49-F238E27FC236}">
                <a16:creationId xmlns:a16="http://schemas.microsoft.com/office/drawing/2014/main" id="{40D463BC-4580-5E4A-833A-81C5A1DA6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AD8ED7C4-A891-C042-BAC0-626CA2979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5267325" cy="685800"/>
          </a:xfrm>
        </p:spPr>
        <p:txBody>
          <a:bodyPr/>
          <a:lstStyle/>
          <a:p>
            <a:r>
              <a:rPr lang="de-DE" altLang="de-DE" b="1"/>
              <a:t>Wirtschaftlichkeit</a:t>
            </a:r>
            <a:endParaRPr lang="de-DE" altLang="de-DE"/>
          </a:p>
        </p:txBody>
      </p:sp>
      <p:graphicFrame>
        <p:nvGraphicFramePr>
          <p:cNvPr id="250884" name="Object 4">
            <a:extLst>
              <a:ext uri="{FF2B5EF4-FFF2-40B4-BE49-F238E27FC236}">
                <a16:creationId xmlns:a16="http://schemas.microsoft.com/office/drawing/2014/main" id="{730169C8-B49A-4645-8CEB-1E9293D6F2C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2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885" name="Rectangle 5">
            <a:extLst>
              <a:ext uri="{FF2B5EF4-FFF2-40B4-BE49-F238E27FC236}">
                <a16:creationId xmlns:a16="http://schemas.microsoft.com/office/drawing/2014/main" id="{34728CAF-4565-8743-A310-6923ED5E6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636838"/>
            <a:ext cx="6477000" cy="7921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Leistungsorientierte Mittelzuweisung</a:t>
            </a:r>
            <a:endParaRPr lang="de-DE" altLang="de-DE" sz="3000" b="1">
              <a:latin typeface="Arial" panose="020B0604020202020204" pitchFamily="34" charset="0"/>
            </a:endParaRPr>
          </a:p>
          <a:p>
            <a:r>
              <a:rPr lang="de-DE" altLang="de-DE" sz="2200" b="1">
                <a:latin typeface="Arial" panose="020B0604020202020204" pitchFamily="34" charset="0"/>
              </a:rPr>
              <a:t>(Grund + Leistung + ZV)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0886" name="Rectangle 6">
            <a:extLst>
              <a:ext uri="{FF2B5EF4-FFF2-40B4-BE49-F238E27FC236}">
                <a16:creationId xmlns:a16="http://schemas.microsoft.com/office/drawing/2014/main" id="{2ECA4121-CE7D-8341-8586-0E0BAF155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0"/>
            <a:ext cx="64770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Einführung KLR </a:t>
            </a:r>
          </a:p>
        </p:txBody>
      </p:sp>
      <p:sp>
        <p:nvSpPr>
          <p:cNvPr id="250893" name="Rectangle 13">
            <a:extLst>
              <a:ext uri="{FF2B5EF4-FFF2-40B4-BE49-F238E27FC236}">
                <a16:creationId xmlns:a16="http://schemas.microsoft.com/office/drawing/2014/main" id="{E821366F-AD5F-9347-A357-88FC64637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181600"/>
            <a:ext cx="6477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Studienbüros</a:t>
            </a:r>
          </a:p>
        </p:txBody>
      </p:sp>
      <p:sp>
        <p:nvSpPr>
          <p:cNvPr id="250897" name="Rectangle 17">
            <a:extLst>
              <a:ext uri="{FF2B5EF4-FFF2-40B4-BE49-F238E27FC236}">
                <a16:creationId xmlns:a16="http://schemas.microsoft.com/office/drawing/2014/main" id="{06A490A7-6A4B-0A4E-8208-DA700EA67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1412875"/>
            <a:ext cx="6477000" cy="792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Haushaltsplanung und MV baut auf ZV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und Struktur- &amp; Entwicklungsplan auf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5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5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animBg="1" autoUpdateAnimBg="0"/>
      <p:bldP spid="250886" grpId="0" animBg="1" autoUpdateAnimBg="0"/>
      <p:bldP spid="250893" grpId="0" animBg="1" autoUpdateAnimBg="0"/>
      <p:bldP spid="25089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A2976491-13A2-9840-94D0-851AEBD1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252930" name="Text Box 2">
            <a:extLst>
              <a:ext uri="{FF2B5EF4-FFF2-40B4-BE49-F238E27FC236}">
                <a16:creationId xmlns:a16="http://schemas.microsoft.com/office/drawing/2014/main" id="{C2E513FF-7870-814D-9FA7-FD14EF15A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FF394729-EE50-404D-BB8E-6E73FD6BF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b="1"/>
              <a:t>Internationalität</a:t>
            </a:r>
            <a:endParaRPr lang="de-DE" altLang="de-DE"/>
          </a:p>
        </p:txBody>
      </p:sp>
      <p:graphicFrame>
        <p:nvGraphicFramePr>
          <p:cNvPr id="252932" name="Object 4">
            <a:extLst>
              <a:ext uri="{FF2B5EF4-FFF2-40B4-BE49-F238E27FC236}">
                <a16:creationId xmlns:a16="http://schemas.microsoft.com/office/drawing/2014/main" id="{5B1901E9-DF84-7D4A-9092-7423C9B51DC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36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8" name="Rectangle 10">
            <a:extLst>
              <a:ext uri="{FF2B5EF4-FFF2-40B4-BE49-F238E27FC236}">
                <a16:creationId xmlns:a16="http://schemas.microsoft.com/office/drawing/2014/main" id="{D7C20320-2861-6E48-B7BE-2D8CD64B2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371600"/>
            <a:ext cx="6575425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International kompatible Pro-</a:t>
            </a:r>
          </a:p>
          <a:p>
            <a:r>
              <a:rPr lang="de-DE" altLang="de-DE" sz="3200" b="1">
                <a:latin typeface="Arial" panose="020B0604020202020204" pitchFamily="34" charset="0"/>
              </a:rPr>
              <a:t>gramme (z.B. Europ MBA)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2939" name="Rectangle 11">
            <a:extLst>
              <a:ext uri="{FF2B5EF4-FFF2-40B4-BE49-F238E27FC236}">
                <a16:creationId xmlns:a16="http://schemas.microsoft.com/office/drawing/2014/main" id="{83DAB8FE-7F73-0F43-A562-F8252F79A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114800"/>
            <a:ext cx="6575425" cy="944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Internationale Kontakte nach</a:t>
            </a:r>
          </a:p>
          <a:p>
            <a:r>
              <a:rPr lang="de-DE" altLang="de-DE" sz="3200" b="1">
                <a:latin typeface="Arial" panose="020B0604020202020204" pitchFamily="34" charset="0"/>
              </a:rPr>
              <a:t>Stärken &amp; Schwächen untersucht</a:t>
            </a:r>
            <a:endParaRPr lang="de-DE" altLang="de-DE" b="1">
              <a:latin typeface="Arial" panose="020B0604020202020204" pitchFamily="34" charset="0"/>
            </a:endParaRPr>
          </a:p>
        </p:txBody>
      </p:sp>
      <p:sp>
        <p:nvSpPr>
          <p:cNvPr id="252940" name="Rectangle 12">
            <a:extLst>
              <a:ext uri="{FF2B5EF4-FFF2-40B4-BE49-F238E27FC236}">
                <a16:creationId xmlns:a16="http://schemas.microsoft.com/office/drawing/2014/main" id="{87279E9E-5E4A-6E48-AD5E-3EA90698A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743200"/>
            <a:ext cx="6575425" cy="944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Steigerung Incomings auf 18%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252941" name="Rectangle 13">
            <a:extLst>
              <a:ext uri="{FF2B5EF4-FFF2-40B4-BE49-F238E27FC236}">
                <a16:creationId xmlns:a16="http://schemas.microsoft.com/office/drawing/2014/main" id="{CCD23A43-A547-1C41-8979-F8AA3EAEA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562600"/>
            <a:ext cx="6575425" cy="8683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200" b="1">
                <a:latin typeface="Arial" panose="020B0604020202020204" pitchFamily="34" charset="0"/>
              </a:rPr>
              <a:t>Export Studiengang Technische</a:t>
            </a:r>
          </a:p>
          <a:p>
            <a:r>
              <a:rPr lang="de-DE" altLang="de-DE" sz="3200" b="1">
                <a:latin typeface="Arial" panose="020B0604020202020204" pitchFamily="34" charset="0"/>
              </a:rPr>
              <a:t>Informatik nach Minsk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8" grpId="0" animBg="1" autoUpdateAnimBg="0"/>
      <p:bldP spid="252939" grpId="0" animBg="1" autoUpdateAnimBg="0"/>
      <p:bldP spid="252940" grpId="0" animBg="1" autoUpdateAnimBg="0"/>
      <p:bldP spid="25294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344183AF-FBF7-6243-8322-08A9186B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257026" name="Text Box 2">
            <a:extLst>
              <a:ext uri="{FF2B5EF4-FFF2-40B4-BE49-F238E27FC236}">
                <a16:creationId xmlns:a16="http://schemas.microsoft.com/office/drawing/2014/main" id="{7ABF0E47-1BFB-D846-BA46-B19E74EC5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63D0EC64-0774-584A-82AD-8CD0372D3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5229225" cy="685800"/>
          </a:xfrm>
        </p:spPr>
        <p:txBody>
          <a:bodyPr/>
          <a:lstStyle/>
          <a:p>
            <a:r>
              <a:rPr lang="de-DE" altLang="de-DE" b="1"/>
              <a:t>Virtualität</a:t>
            </a:r>
            <a:endParaRPr lang="de-DE" altLang="de-DE"/>
          </a:p>
        </p:txBody>
      </p:sp>
      <p:sp>
        <p:nvSpPr>
          <p:cNvPr id="257031" name="Rectangle 7">
            <a:extLst>
              <a:ext uri="{FF2B5EF4-FFF2-40B4-BE49-F238E27FC236}">
                <a16:creationId xmlns:a16="http://schemas.microsoft.com/office/drawing/2014/main" id="{A1CF48BA-10F5-2443-8964-97A432668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700213"/>
            <a:ext cx="6769100" cy="952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Einführung branchenbezogenes Info-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und Kommunikationsystem (i3v)</a:t>
            </a:r>
          </a:p>
        </p:txBody>
      </p:sp>
      <p:graphicFrame>
        <p:nvGraphicFramePr>
          <p:cNvPr id="257035" name="Object 11">
            <a:extLst>
              <a:ext uri="{FF2B5EF4-FFF2-40B4-BE49-F238E27FC236}">
                <a16:creationId xmlns:a16="http://schemas.microsoft.com/office/drawing/2014/main" id="{4F57FE52-3ADD-0249-8552-017D669DC953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5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1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9093" name="Rectangle 21">
            <a:extLst>
              <a:ext uri="{FF2B5EF4-FFF2-40B4-BE49-F238E27FC236}">
                <a16:creationId xmlns:a16="http://schemas.microsoft.com/office/drawing/2014/main" id="{31AB6970-A921-764E-A608-23C23A5EE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284538"/>
            <a:ext cx="6769100" cy="952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Teilnahme VIROR</a:t>
            </a:r>
          </a:p>
        </p:txBody>
      </p:sp>
      <p:sp>
        <p:nvSpPr>
          <p:cNvPr id="259094" name="Rectangle 22">
            <a:extLst>
              <a:ext uri="{FF2B5EF4-FFF2-40B4-BE49-F238E27FC236}">
                <a16:creationId xmlns:a16="http://schemas.microsoft.com/office/drawing/2014/main" id="{392A581B-BA67-304C-96FF-60CA0BE3C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868863"/>
            <a:ext cx="6769100" cy="952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Einrichtung Studiengang Technische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Informatik Anf. 90er Jahre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7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5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5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5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1" grpId="0" animBg="1" autoUpdateAnimBg="0"/>
      <p:bldP spid="259093" grpId="0" animBg="1" autoUpdateAnimBg="0"/>
      <p:bldP spid="25909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7D85F7FF-D9F5-1843-A831-2B1842B2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246786" name="Text Box 2">
            <a:extLst>
              <a:ext uri="{FF2B5EF4-FFF2-40B4-BE49-F238E27FC236}">
                <a16:creationId xmlns:a16="http://schemas.microsoft.com/office/drawing/2014/main" id="{3EFD69D9-D49D-8F4F-A05C-F88D35B24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46791" name="Text Box 7">
            <a:extLst>
              <a:ext uri="{FF2B5EF4-FFF2-40B4-BE49-F238E27FC236}">
                <a16:creationId xmlns:a16="http://schemas.microsoft.com/office/drawing/2014/main" id="{15F998E6-49C1-CD45-9EF8-6F952DFF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04800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600" b="1">
                <a:latin typeface="Arial" panose="020B0604020202020204" pitchFamily="34" charset="0"/>
              </a:rPr>
              <a:t>Fazit</a:t>
            </a: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2" name="AutoShape 8">
            <a:extLst>
              <a:ext uri="{FF2B5EF4-FFF2-40B4-BE49-F238E27FC236}">
                <a16:creationId xmlns:a16="http://schemas.microsoft.com/office/drawing/2014/main" id="{B8BEA78A-4F9C-5142-9933-5F0000ECD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Neue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Entscheidungs-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und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Aufsichtsstrukt-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turen</a:t>
            </a:r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3" name="AutoShape 9">
            <a:extLst>
              <a:ext uri="{FF2B5EF4-FFF2-40B4-BE49-F238E27FC236}">
                <a16:creationId xmlns:a16="http://schemas.microsoft.com/office/drawing/2014/main" id="{D38BA837-553D-5847-A782-CFDE4DDB3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341438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klare 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strategische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Ausrichtung</a:t>
            </a:r>
          </a:p>
          <a:p>
            <a:pPr algn="ctr"/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5" name="AutoShape 11">
            <a:extLst>
              <a:ext uri="{FF2B5EF4-FFF2-40B4-BE49-F238E27FC236}">
                <a16:creationId xmlns:a16="http://schemas.microsoft.com/office/drawing/2014/main" id="{3DE295D0-AF86-8247-AD6F-4930E13CB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933825"/>
            <a:ext cx="2743200" cy="2667000"/>
          </a:xfrm>
          <a:prstGeom prst="plus">
            <a:avLst>
              <a:gd name="adj" fmla="val 25000"/>
            </a:avLst>
          </a:prstGeom>
          <a:solidFill>
            <a:srgbClr val="00FF00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Qualitäts-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orientierung in 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Lehre und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Forschung</a:t>
            </a:r>
          </a:p>
          <a:p>
            <a:pPr algn="ctr"/>
            <a:endParaRPr lang="de-DE" altLang="de-DE" sz="3200" b="1">
              <a:latin typeface="Arial" panose="020B0604020202020204" pitchFamily="34" charset="0"/>
            </a:endParaRPr>
          </a:p>
        </p:txBody>
      </p:sp>
      <p:sp>
        <p:nvSpPr>
          <p:cNvPr id="246796" name="Oval 12">
            <a:extLst>
              <a:ext uri="{FF2B5EF4-FFF2-40B4-BE49-F238E27FC236}">
                <a16:creationId xmlns:a16="http://schemas.microsoft.com/office/drawing/2014/main" id="{6D0D0ED2-0886-AA43-9CFB-E5B8B3C5E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916113"/>
            <a:ext cx="5976937" cy="338455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Systematische und konsequente</a:t>
            </a:r>
          </a:p>
          <a:p>
            <a:pPr algn="ctr"/>
            <a:r>
              <a:rPr lang="de-DE" altLang="de-DE" sz="2800" b="1">
                <a:latin typeface="Arial" panose="020B0604020202020204" pitchFamily="34" charset="0"/>
              </a:rPr>
              <a:t>Profilbildung</a:t>
            </a:r>
          </a:p>
        </p:txBody>
      </p:sp>
      <p:pic>
        <p:nvPicPr>
          <p:cNvPr id="246797" name="Picture 13">
            <a:extLst>
              <a:ext uri="{FF2B5EF4-FFF2-40B4-BE49-F238E27FC236}">
                <a16:creationId xmlns:a16="http://schemas.microsoft.com/office/drawing/2014/main" id="{3954F2BB-EAA2-6940-BBCF-440F36461497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67175" cy="101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2" grpId="0" animBg="1" autoUpdateAnimBg="0"/>
      <p:bldP spid="246793" grpId="0" animBg="1" autoUpdateAnimBg="0"/>
      <p:bldP spid="246795" grpId="0" animBg="1" autoUpdateAnimBg="0"/>
      <p:bldP spid="24679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4">
            <a:extLst>
              <a:ext uri="{FF2B5EF4-FFF2-40B4-BE49-F238E27FC236}">
                <a16:creationId xmlns:a16="http://schemas.microsoft.com/office/drawing/2014/main" id="{CCCC04CF-86DB-5740-80B9-D5A94C5E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263170" name="Text Box 2">
            <a:extLst>
              <a:ext uri="{FF2B5EF4-FFF2-40B4-BE49-F238E27FC236}">
                <a16:creationId xmlns:a16="http://schemas.microsoft.com/office/drawing/2014/main" id="{59CAC9C7-7B3E-A045-B917-C2364CA0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63179" name="Rectangle 11">
            <a:extLst>
              <a:ext uri="{FF2B5EF4-FFF2-40B4-BE49-F238E27FC236}">
                <a16:creationId xmlns:a16="http://schemas.microsoft.com/office/drawing/2014/main" id="{3F28A7D0-942A-9644-BC7A-F904CAC68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263176" name="Picture 8" descr="Zur Uni-Homepage">
            <a:hlinkClick r:id="rId2"/>
            <a:extLst>
              <a:ext uri="{FF2B5EF4-FFF2-40B4-BE49-F238E27FC236}">
                <a16:creationId xmlns:a16="http://schemas.microsoft.com/office/drawing/2014/main" id="{8BE494EE-661D-BE4F-B553-F714BE895E9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573463"/>
            <a:ext cx="7993063" cy="26257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3178" name="Picture 10">
            <a:extLst>
              <a:ext uri="{FF2B5EF4-FFF2-40B4-BE49-F238E27FC236}">
                <a16:creationId xmlns:a16="http://schemas.microsoft.com/office/drawing/2014/main" id="{8A0BDAD8-4456-8343-80E0-4C338C409A5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557338"/>
            <a:ext cx="7993063" cy="199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09C8F1FC-E096-C64B-A1BC-BB4317D4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265218" name="Text Box 2">
            <a:extLst>
              <a:ext uri="{FF2B5EF4-FFF2-40B4-BE49-F238E27FC236}">
                <a16:creationId xmlns:a16="http://schemas.microsoft.com/office/drawing/2014/main" id="{1586DB9A-FA72-0C42-BD95-83C136651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65221" name="Text Box 5">
            <a:extLst>
              <a:ext uri="{FF2B5EF4-FFF2-40B4-BE49-F238E27FC236}">
                <a16:creationId xmlns:a16="http://schemas.microsoft.com/office/drawing/2014/main" id="{A6A18380-9F55-B047-B5D9-E480A2291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de-DE" altLang="de-DE" sz="40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Herzlichen Glückwunsch!</a:t>
            </a:r>
            <a:endParaRPr lang="de-DE" altLang="de-DE" sz="5200" b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/>
            <a:endParaRPr lang="de-DE" altLang="de-DE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65226" name="Rectangle 10">
            <a:extLst>
              <a:ext uri="{FF2B5EF4-FFF2-40B4-BE49-F238E27FC236}">
                <a16:creationId xmlns:a16="http://schemas.microsoft.com/office/drawing/2014/main" id="{BFD3768D-BF03-844F-B8D1-66A89EF7D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265222" name="Picture 6">
            <a:extLst>
              <a:ext uri="{FF2B5EF4-FFF2-40B4-BE49-F238E27FC236}">
                <a16:creationId xmlns:a16="http://schemas.microsoft.com/office/drawing/2014/main" id="{145524A6-BD1F-F946-BD6D-DDE8F2B689F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67175" cy="101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5225" name="Picture 9" descr="Zur Uni-Homepage">
            <a:hlinkClick r:id="rId3"/>
            <a:extLst>
              <a:ext uri="{FF2B5EF4-FFF2-40B4-BE49-F238E27FC236}">
                <a16:creationId xmlns:a16="http://schemas.microsoft.com/office/drawing/2014/main" id="{BB1BB3A0-C21C-BE4D-AC3C-FA478282131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989138"/>
            <a:ext cx="8135937" cy="26733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2">
            <a:extLst>
              <a:ext uri="{FF2B5EF4-FFF2-40B4-BE49-F238E27FC236}">
                <a16:creationId xmlns:a16="http://schemas.microsoft.com/office/drawing/2014/main" id="{BD4352C4-6C6F-C445-87B9-2F4658FC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16939CD0-FA89-0F47-A1FA-350927282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>
                <a:solidFill>
                  <a:schemeClr val="tx1"/>
                </a:solidFill>
              </a:rPr>
              <a:t>Reformstand</a:t>
            </a:r>
          </a:p>
        </p:txBody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03109EF0-3352-534F-A314-1608C0638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371600"/>
            <a:ext cx="5757863" cy="914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Staat mischt sich weniger ein</a:t>
            </a:r>
          </a:p>
        </p:txBody>
      </p:sp>
      <p:sp>
        <p:nvSpPr>
          <p:cNvPr id="287748" name="Rectangle 4">
            <a:extLst>
              <a:ext uri="{FF2B5EF4-FFF2-40B4-BE49-F238E27FC236}">
                <a16:creationId xmlns:a16="http://schemas.microsoft.com/office/drawing/2014/main" id="{D4962032-3BCA-DE4C-9BC5-9E31B2A07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438400"/>
            <a:ext cx="5757863" cy="914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Wettbewerb + Leistungstransparenz</a:t>
            </a:r>
          </a:p>
        </p:txBody>
      </p:sp>
      <p:sp>
        <p:nvSpPr>
          <p:cNvPr id="287749" name="Rectangle 5">
            <a:extLst>
              <a:ext uri="{FF2B5EF4-FFF2-40B4-BE49-F238E27FC236}">
                <a16:creationId xmlns:a16="http://schemas.microsoft.com/office/drawing/2014/main" id="{221ADDAC-3E80-534D-9BA8-1A0640B8A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05200"/>
            <a:ext cx="5757863" cy="914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Die Macht der Nachfrage</a:t>
            </a:r>
          </a:p>
        </p:txBody>
      </p:sp>
      <p:sp>
        <p:nvSpPr>
          <p:cNvPr id="287750" name="Rectangle 6">
            <a:extLst>
              <a:ext uri="{FF2B5EF4-FFF2-40B4-BE49-F238E27FC236}">
                <a16:creationId xmlns:a16="http://schemas.microsoft.com/office/drawing/2014/main" id="{3F476182-B836-A649-82BD-A7F504789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572000"/>
            <a:ext cx="5757863" cy="914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Entscheiden</a:t>
            </a:r>
          </a:p>
        </p:txBody>
      </p:sp>
      <p:sp>
        <p:nvSpPr>
          <p:cNvPr id="287751" name="Rectangle 7">
            <a:extLst>
              <a:ext uri="{FF2B5EF4-FFF2-40B4-BE49-F238E27FC236}">
                <a16:creationId xmlns:a16="http://schemas.microsoft.com/office/drawing/2014/main" id="{28F1A651-FE93-9B48-8394-21E1665F50D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377656" y="3463132"/>
            <a:ext cx="5399087" cy="914400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Föderalismus</a:t>
            </a:r>
          </a:p>
        </p:txBody>
      </p:sp>
      <p:sp>
        <p:nvSpPr>
          <p:cNvPr id="287752" name="Rectangle 8">
            <a:extLst>
              <a:ext uri="{FF2B5EF4-FFF2-40B4-BE49-F238E27FC236}">
                <a16:creationId xmlns:a16="http://schemas.microsoft.com/office/drawing/2014/main" id="{7BE611FE-546A-654E-9DD2-53E25AD1DD3D}"/>
              </a:ext>
            </a:extLst>
          </p:cNvPr>
          <p:cNvSpPr>
            <a:spLocks noChangeArrowheads="1"/>
          </p:cNvSpPr>
          <p:nvPr/>
        </p:nvSpPr>
        <p:spPr bwMode="auto">
          <a:xfrm rot="-5385963">
            <a:off x="-1861344" y="3461544"/>
            <a:ext cx="5399088" cy="914400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getragen von allen</a:t>
            </a:r>
          </a:p>
        </p:txBody>
      </p:sp>
      <p:sp>
        <p:nvSpPr>
          <p:cNvPr id="287753" name="Rectangle 9">
            <a:extLst>
              <a:ext uri="{FF2B5EF4-FFF2-40B4-BE49-F238E27FC236}">
                <a16:creationId xmlns:a16="http://schemas.microsoft.com/office/drawing/2014/main" id="{87BAF553-4E20-4844-A9C0-41C89436E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638800"/>
            <a:ext cx="5757863" cy="914400"/>
          </a:xfrm>
          <a:prstGeom prst="rect">
            <a:avLst/>
          </a:prstGeom>
          <a:solidFill>
            <a:schemeClr val="accent2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2800" b="1"/>
              <a:t>Wissenschaftliche Exzellenz</a:t>
            </a:r>
          </a:p>
        </p:txBody>
      </p:sp>
      <p:sp>
        <p:nvSpPr>
          <p:cNvPr id="287754" name="Oval 10">
            <a:extLst>
              <a:ext uri="{FF2B5EF4-FFF2-40B4-BE49-F238E27FC236}">
                <a16:creationId xmlns:a16="http://schemas.microsoft.com/office/drawing/2014/main" id="{30609F48-0B90-CC44-836B-20CCB1242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8915400" cy="525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4000" b="1">
                <a:solidFill>
                  <a:srgbClr val="000000"/>
                </a:solidFill>
              </a:rPr>
              <a:t>Vorsprung </a:t>
            </a:r>
          </a:p>
          <a:p>
            <a:pPr algn="ctr"/>
            <a:r>
              <a:rPr lang="de-DE" altLang="de-DE" sz="4000" b="1">
                <a:solidFill>
                  <a:srgbClr val="000000"/>
                </a:solidFill>
              </a:rPr>
              <a:t>vor allen anderen Politikbereichen </a:t>
            </a:r>
          </a:p>
          <a:p>
            <a:pPr algn="ctr"/>
            <a:r>
              <a:rPr lang="de-DE" altLang="de-DE" sz="4000" b="1">
                <a:solidFill>
                  <a:srgbClr val="000000"/>
                </a:solidFill>
              </a:rPr>
              <a:t>in Deutschland</a:t>
            </a:r>
          </a:p>
          <a:p>
            <a:pPr algn="ctr"/>
            <a:r>
              <a:rPr lang="de-DE" altLang="de-DE" sz="4000" b="1">
                <a:solidFill>
                  <a:srgbClr val="000000"/>
                </a:solidFill>
              </a:rPr>
              <a:t>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7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animBg="1" autoUpdateAnimBg="0"/>
      <p:bldP spid="287748" grpId="0" animBg="1" autoUpdateAnimBg="0"/>
      <p:bldP spid="287749" grpId="0" animBg="1" autoUpdateAnimBg="0"/>
      <p:bldP spid="287750" grpId="0" animBg="1" autoUpdateAnimBg="0"/>
      <p:bldP spid="287751" grpId="0" animBg="1" autoUpdateAnimBg="0"/>
      <p:bldP spid="287752" grpId="0" animBg="1" autoUpdateAnimBg="0"/>
      <p:bldP spid="287753" grpId="0" animBg="1" autoUpdateAnimBg="0"/>
      <p:bldP spid="28775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54346197-E68C-324E-9F17-5B51F577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pic>
        <p:nvPicPr>
          <p:cNvPr id="271379" name="Picture 2067">
            <a:extLst>
              <a:ext uri="{FF2B5EF4-FFF2-40B4-BE49-F238E27FC236}">
                <a16:creationId xmlns:a16="http://schemas.microsoft.com/office/drawing/2014/main" id="{0D330FA2-6C3B-1147-80AE-565DE61C01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67175" cy="1016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Text Box 2050">
            <a:extLst>
              <a:ext uri="{FF2B5EF4-FFF2-40B4-BE49-F238E27FC236}">
                <a16:creationId xmlns:a16="http://schemas.microsoft.com/office/drawing/2014/main" id="{3B7C952C-E6D2-2342-8472-5F1A5D195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71363" name="Rectangle 2051">
            <a:extLst>
              <a:ext uri="{FF2B5EF4-FFF2-40B4-BE49-F238E27FC236}">
                <a16:creationId xmlns:a16="http://schemas.microsoft.com/office/drawing/2014/main" id="{95163310-2DCF-ED47-ADE3-698BF1B9C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7175" y="0"/>
            <a:ext cx="7391400" cy="990600"/>
          </a:xfrm>
        </p:spPr>
        <p:txBody>
          <a:bodyPr/>
          <a:lstStyle/>
          <a:p>
            <a:r>
              <a:rPr lang="de-DE" altLang="de-DE" b="1"/>
              <a:t>Die Kriterien</a:t>
            </a:r>
            <a:endParaRPr lang="de-DE" altLang="de-DE"/>
          </a:p>
        </p:txBody>
      </p:sp>
      <p:pic>
        <p:nvPicPr>
          <p:cNvPr id="271364" name="Picture 2052">
            <a:extLst>
              <a:ext uri="{FF2B5EF4-FFF2-40B4-BE49-F238E27FC236}">
                <a16:creationId xmlns:a16="http://schemas.microsoft.com/office/drawing/2014/main" id="{0FB5FD12-013B-904B-BF1F-1F695F567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143000"/>
            <a:ext cx="3881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1365" name="Object 2053">
            <a:extLst>
              <a:ext uri="{FF2B5EF4-FFF2-40B4-BE49-F238E27FC236}">
                <a16:creationId xmlns:a16="http://schemas.microsoft.com/office/drawing/2014/main" id="{C9674783-BC06-734F-A53E-B88BBC4A9E88}"/>
              </a:ext>
            </a:extLst>
          </p:cNvPr>
          <p:cNvGraphicFramePr>
            <a:graphicFrameLocks/>
          </p:cNvGraphicFramePr>
          <p:nvPr/>
        </p:nvGraphicFramePr>
        <p:xfrm>
          <a:off x="24892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0" name="Clip" r:id="rId5" imgW="1092200" imgH="1066800" progId="MS_ClipArt_Gallery.2">
                  <p:embed/>
                </p:oleObj>
              </mc:Choice>
              <mc:Fallback>
                <p:oleObj name="Clip" r:id="rId5" imgW="1092200" imgH="1066800" progId="MS_ClipArt_Gallery.2">
                  <p:embed/>
                  <p:pic>
                    <p:nvPicPr>
                      <p:cNvPr id="0" name="Object 205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6" name="Object 2054">
            <a:extLst>
              <a:ext uri="{FF2B5EF4-FFF2-40B4-BE49-F238E27FC236}">
                <a16:creationId xmlns:a16="http://schemas.microsoft.com/office/drawing/2014/main" id="{C1A0D7B9-C0BF-BD47-B5A4-379EA87B2D10}"/>
              </a:ext>
            </a:extLst>
          </p:cNvPr>
          <p:cNvGraphicFramePr>
            <a:graphicFrameLocks/>
          </p:cNvGraphicFramePr>
          <p:nvPr/>
        </p:nvGraphicFramePr>
        <p:xfrm>
          <a:off x="5359400" y="480695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1" name="Clip" r:id="rId7" imgW="1092200" imgH="1066800" progId="MS_ClipArt_Gallery.2">
                  <p:embed/>
                </p:oleObj>
              </mc:Choice>
              <mc:Fallback>
                <p:oleObj name="Clip" r:id="rId7" imgW="1092200" imgH="1066800" progId="MS_ClipArt_Gallery.2">
                  <p:embed/>
                  <p:pic>
                    <p:nvPicPr>
                      <p:cNvPr id="0" name="Object 205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80695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7" name="Object 2055">
            <a:extLst>
              <a:ext uri="{FF2B5EF4-FFF2-40B4-BE49-F238E27FC236}">
                <a16:creationId xmlns:a16="http://schemas.microsoft.com/office/drawing/2014/main" id="{C296CAD8-46F5-434D-A870-52A7B92BFD6A}"/>
              </a:ext>
            </a:extLst>
          </p:cNvPr>
          <p:cNvGraphicFramePr>
            <a:graphicFrameLocks/>
          </p:cNvGraphicFramePr>
          <p:nvPr/>
        </p:nvGraphicFramePr>
        <p:xfrm>
          <a:off x="6561138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2" name="Clip" r:id="rId9" imgW="1092200" imgH="1066800" progId="MS_ClipArt_Gallery.2">
                  <p:embed/>
                </p:oleObj>
              </mc:Choice>
              <mc:Fallback>
                <p:oleObj name="Clip" r:id="rId9" imgW="1092200" imgH="1066800" progId="MS_ClipArt_Gallery.2">
                  <p:embed/>
                  <p:pic>
                    <p:nvPicPr>
                      <p:cNvPr id="0" name="Object 205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8" name="Object 2056">
            <a:extLst>
              <a:ext uri="{FF2B5EF4-FFF2-40B4-BE49-F238E27FC236}">
                <a16:creationId xmlns:a16="http://schemas.microsoft.com/office/drawing/2014/main" id="{34CE90FE-7453-AD47-A5D7-2EEE9BC111FC}"/>
              </a:ext>
            </a:extLst>
          </p:cNvPr>
          <p:cNvGraphicFramePr>
            <a:graphicFrameLocks/>
          </p:cNvGraphicFramePr>
          <p:nvPr/>
        </p:nvGraphicFramePr>
        <p:xfrm>
          <a:off x="6256338" y="5715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3" name="Clip" r:id="rId11" imgW="1092200" imgH="1066800" progId="MS_ClipArt_Gallery.2">
                  <p:embed/>
                </p:oleObj>
              </mc:Choice>
              <mc:Fallback>
                <p:oleObj name="Clip" r:id="rId11" imgW="1092200" imgH="1066800" progId="MS_ClipArt_Gallery.2">
                  <p:embed/>
                  <p:pic>
                    <p:nvPicPr>
                      <p:cNvPr id="0" name="Object 205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338" y="5715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69" name="Object 2057">
            <a:extLst>
              <a:ext uri="{FF2B5EF4-FFF2-40B4-BE49-F238E27FC236}">
                <a16:creationId xmlns:a16="http://schemas.microsoft.com/office/drawing/2014/main" id="{E46B71CD-4DD6-F646-8F97-D2B1BAF98B72}"/>
              </a:ext>
            </a:extLst>
          </p:cNvPr>
          <p:cNvGraphicFramePr>
            <a:graphicFrameLocks/>
          </p:cNvGraphicFramePr>
          <p:nvPr/>
        </p:nvGraphicFramePr>
        <p:xfrm>
          <a:off x="771525" y="2747963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4" name="Clip" r:id="rId13" imgW="1092200" imgH="1066800" progId="MS_ClipArt_Gallery.2">
                  <p:embed/>
                </p:oleObj>
              </mc:Choice>
              <mc:Fallback>
                <p:oleObj name="Clip" r:id="rId13" imgW="1092200" imgH="1066800" progId="MS_ClipArt_Gallery.2">
                  <p:embed/>
                  <p:pic>
                    <p:nvPicPr>
                      <p:cNvPr id="0" name="Object 205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2747963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71" name="Object 2059">
            <a:extLst>
              <a:ext uri="{FF2B5EF4-FFF2-40B4-BE49-F238E27FC236}">
                <a16:creationId xmlns:a16="http://schemas.microsoft.com/office/drawing/2014/main" id="{E405FB28-829A-7647-A915-76077604581A}"/>
              </a:ext>
            </a:extLst>
          </p:cNvPr>
          <p:cNvGraphicFramePr>
            <a:graphicFrameLocks/>
          </p:cNvGraphicFramePr>
          <p:nvPr/>
        </p:nvGraphicFramePr>
        <p:xfrm>
          <a:off x="1041400" y="609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5" name="Clip" r:id="rId15" imgW="1092200" imgH="1066800" progId="MS_ClipArt_Gallery.2">
                  <p:embed/>
                </p:oleObj>
              </mc:Choice>
              <mc:Fallback>
                <p:oleObj name="Clip" r:id="rId15" imgW="1092200" imgH="1066800" progId="MS_ClipArt_Gallery.2">
                  <p:embed/>
                  <p:pic>
                    <p:nvPicPr>
                      <p:cNvPr id="0" name="Object 2059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609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372" name="Object 2060">
            <a:extLst>
              <a:ext uri="{FF2B5EF4-FFF2-40B4-BE49-F238E27FC236}">
                <a16:creationId xmlns:a16="http://schemas.microsoft.com/office/drawing/2014/main" id="{6F2D123E-3519-3B48-B0DD-2330F5C12419}"/>
              </a:ext>
            </a:extLst>
          </p:cNvPr>
          <p:cNvGraphicFramePr>
            <a:graphicFrameLocks/>
          </p:cNvGraphicFramePr>
          <p:nvPr/>
        </p:nvGraphicFramePr>
        <p:xfrm>
          <a:off x="3683000" y="228600"/>
          <a:ext cx="1908175" cy="190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86" name="Clip" r:id="rId17" imgW="1092200" imgH="1066800" progId="MS_ClipArt_Gallery.2">
                  <p:embed/>
                </p:oleObj>
              </mc:Choice>
              <mc:Fallback>
                <p:oleObj name="Clip" r:id="rId17" imgW="1092200" imgH="1066800" progId="MS_ClipArt_Gallery.2">
                  <p:embed/>
                  <p:pic>
                    <p:nvPicPr>
                      <p:cNvPr id="0" name="Object 206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28600"/>
                        <a:ext cx="1908175" cy="190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73" name="Rectangle 2061">
            <a:extLst>
              <a:ext uri="{FF2B5EF4-FFF2-40B4-BE49-F238E27FC236}">
                <a16:creationId xmlns:a16="http://schemas.microsoft.com/office/drawing/2014/main" id="{752F2082-F8A5-0743-AA06-4A12BC163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81200"/>
            <a:ext cx="251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ganzheitlich</a:t>
            </a:r>
          </a:p>
        </p:txBody>
      </p:sp>
      <p:sp>
        <p:nvSpPr>
          <p:cNvPr id="271374" name="Rectangle 2062">
            <a:extLst>
              <a:ext uri="{FF2B5EF4-FFF2-40B4-BE49-F238E27FC236}">
                <a16:creationId xmlns:a16="http://schemas.microsoft.com/office/drawing/2014/main" id="{F11F2C96-80F8-6B44-8670-B8FBA70EA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429000"/>
            <a:ext cx="251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originell</a:t>
            </a:r>
          </a:p>
        </p:txBody>
      </p:sp>
      <p:sp>
        <p:nvSpPr>
          <p:cNvPr id="271375" name="Rectangle 2063">
            <a:extLst>
              <a:ext uri="{FF2B5EF4-FFF2-40B4-BE49-F238E27FC236}">
                <a16:creationId xmlns:a16="http://schemas.microsoft.com/office/drawing/2014/main" id="{64D95DF2-8B75-A646-A88F-31AB278EB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876800"/>
            <a:ext cx="4800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sz="3000" b="1">
                <a:latin typeface="Arial" panose="020B0604020202020204" pitchFamily="34" charset="0"/>
              </a:rPr>
              <a:t>erfolgreiche Umsetzung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7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1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71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27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500"/>
                                        <p:tgtEl>
                                          <p:spTgt spid="27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autoUpdateAnimBg="0"/>
      <p:bldP spid="271373" grpId="0" animBg="1" autoUpdateAnimBg="0"/>
      <p:bldP spid="271374" grpId="0" animBg="1" autoUpdateAnimBg="0"/>
      <p:bldP spid="27137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E2573609-949B-434E-AEC6-1F5A2CB50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134147" name="Text Box 3">
            <a:extLst>
              <a:ext uri="{FF2B5EF4-FFF2-40B4-BE49-F238E27FC236}">
                <a16:creationId xmlns:a16="http://schemas.microsoft.com/office/drawing/2014/main" id="{5BFFD0AC-3E40-164A-BD3E-389EE6E3E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4150" name="Rectangle 6">
            <a:extLst>
              <a:ext uri="{FF2B5EF4-FFF2-40B4-BE49-F238E27FC236}">
                <a16:creationId xmlns:a16="http://schemas.microsoft.com/office/drawing/2014/main" id="{C5CDE627-FCA7-5C41-ABE1-97498B736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7600" y="228600"/>
            <a:ext cx="5241925" cy="685800"/>
          </a:xfrm>
        </p:spPr>
        <p:txBody>
          <a:bodyPr/>
          <a:lstStyle/>
          <a:p>
            <a:r>
              <a:rPr lang="de-DE" altLang="de-DE" b="1"/>
              <a:t>Autonomie</a:t>
            </a:r>
            <a:endParaRPr lang="de-DE" altLang="de-DE"/>
          </a:p>
        </p:txBody>
      </p:sp>
      <p:graphicFrame>
        <p:nvGraphicFramePr>
          <p:cNvPr id="134151" name="Object 7">
            <a:extLst>
              <a:ext uri="{FF2B5EF4-FFF2-40B4-BE49-F238E27FC236}">
                <a16:creationId xmlns:a16="http://schemas.microsoft.com/office/drawing/2014/main" id="{C1B66EC3-886E-174E-A7B0-E3539B6112D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01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52" name="Rectangle 8">
            <a:extLst>
              <a:ext uri="{FF2B5EF4-FFF2-40B4-BE49-F238E27FC236}">
                <a16:creationId xmlns:a16="http://schemas.microsoft.com/office/drawing/2014/main" id="{A1791F05-EA35-A84B-AFB6-D7F84C047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447800"/>
            <a:ext cx="6324600" cy="137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Neue Grundordnung auf Basis Expe-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rimentierklausel (Entkoppelung Ent-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scheidung &amp; Kontrolle, Einf. HR)</a:t>
            </a:r>
            <a:r>
              <a:rPr lang="de-DE" altLang="de-DE" sz="2600" b="1">
                <a:latin typeface="Arial" panose="020B0604020202020204" pitchFamily="34" charset="0"/>
              </a:rPr>
              <a:t> </a:t>
            </a:r>
            <a:endParaRPr lang="de-DE" altLang="de-DE" sz="3000" b="1">
              <a:latin typeface="Arial" panose="020B0604020202020204" pitchFamily="34" charset="0"/>
            </a:endParaRPr>
          </a:p>
        </p:txBody>
      </p:sp>
      <p:sp>
        <p:nvSpPr>
          <p:cNvPr id="134160" name="Rectangle 16">
            <a:extLst>
              <a:ext uri="{FF2B5EF4-FFF2-40B4-BE49-F238E27FC236}">
                <a16:creationId xmlns:a16="http://schemas.microsoft.com/office/drawing/2014/main" id="{8F317A24-6BD3-9447-9BD4-FB0B5B539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3357563"/>
            <a:ext cx="6324600" cy="12858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800" b="1">
                <a:latin typeface="Arial" panose="020B0604020202020204" pitchFamily="34" charset="0"/>
              </a:rPr>
              <a:t>Jährliche ZV auf Grundlage strat.</a:t>
            </a:r>
          </a:p>
          <a:p>
            <a:r>
              <a:rPr lang="de-DE" altLang="de-DE" sz="2800" b="1">
                <a:latin typeface="Arial" panose="020B0604020202020204" pitchFamily="34" charset="0"/>
              </a:rPr>
              <a:t>Zielerreichung</a:t>
            </a:r>
          </a:p>
        </p:txBody>
      </p:sp>
      <p:sp>
        <p:nvSpPr>
          <p:cNvPr id="134161" name="Rectangle 17">
            <a:extLst>
              <a:ext uri="{FF2B5EF4-FFF2-40B4-BE49-F238E27FC236}">
                <a16:creationId xmlns:a16="http://schemas.microsoft.com/office/drawing/2014/main" id="{0823735A-7A24-EF46-9659-E022C768B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5229225"/>
            <a:ext cx="6324600" cy="1206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Strategische Ziele = Rahmen für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Aktivitäten in Fakultäten und Verw.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nimBg="1" autoUpdateAnimBg="0"/>
      <p:bldP spid="134160" grpId="0" animBg="1" autoUpdateAnimBg="0"/>
      <p:bldP spid="13416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B6F6D7C2-2EE9-3143-867C-468F7FBF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242690" name="Text Box 2">
            <a:extLst>
              <a:ext uri="{FF2B5EF4-FFF2-40B4-BE49-F238E27FC236}">
                <a16:creationId xmlns:a16="http://schemas.microsoft.com/office/drawing/2014/main" id="{39055DC6-DE35-1349-8E9A-3A37EE783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FFB5F3D0-7D43-5D42-A2DA-CD9BA2970C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4075" y="0"/>
            <a:ext cx="4859338" cy="990600"/>
          </a:xfrm>
        </p:spPr>
        <p:txBody>
          <a:bodyPr/>
          <a:lstStyle/>
          <a:p>
            <a:r>
              <a:rPr lang="de-DE" altLang="de-DE" b="1"/>
              <a:t>Wissenschaftlichkeit</a:t>
            </a:r>
            <a:endParaRPr lang="de-DE" altLang="de-DE"/>
          </a:p>
        </p:txBody>
      </p:sp>
      <p:graphicFrame>
        <p:nvGraphicFramePr>
          <p:cNvPr id="242692" name="Object 4">
            <a:extLst>
              <a:ext uri="{FF2B5EF4-FFF2-40B4-BE49-F238E27FC236}">
                <a16:creationId xmlns:a16="http://schemas.microsoft.com/office/drawing/2014/main" id="{C0E06F47-2FA4-5044-ADA3-67FA1E7FA942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75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4" name="Rectangle 6">
            <a:extLst>
              <a:ext uri="{FF2B5EF4-FFF2-40B4-BE49-F238E27FC236}">
                <a16:creationId xmlns:a16="http://schemas.microsoft.com/office/drawing/2014/main" id="{5EF1A0C7-AD1C-0E45-A3DA-2FBCE73BE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3716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LV-Evaluationen, ext. Evaluation,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Absolventenbefragungen</a:t>
            </a:r>
          </a:p>
        </p:txBody>
      </p:sp>
      <p:sp>
        <p:nvSpPr>
          <p:cNvPr id="242697" name="Rectangle 9">
            <a:extLst>
              <a:ext uri="{FF2B5EF4-FFF2-40B4-BE49-F238E27FC236}">
                <a16:creationId xmlns:a16="http://schemas.microsoft.com/office/drawing/2014/main" id="{E03AFD7A-8199-9443-B53C-C56CFA23A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6670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Auswahlverfahren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Interdisz. „Mannheimer Profil“</a:t>
            </a:r>
          </a:p>
        </p:txBody>
      </p:sp>
      <p:sp>
        <p:nvSpPr>
          <p:cNvPr id="242698" name="Rectangle 10">
            <a:extLst>
              <a:ext uri="{FF2B5EF4-FFF2-40B4-BE49-F238E27FC236}">
                <a16:creationId xmlns:a16="http://schemas.microsoft.com/office/drawing/2014/main" id="{E7E2954A-C416-E043-8985-C91741FDE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9624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2900" b="1">
                <a:latin typeface="Arial" panose="020B0604020202020204" pitchFamily="34" charset="0"/>
              </a:rPr>
              <a:t>Anreizsysteme für Drittmitteleinwer-</a:t>
            </a:r>
          </a:p>
          <a:p>
            <a:r>
              <a:rPr lang="de-DE" altLang="de-DE" sz="2900" b="1">
                <a:latin typeface="Arial" panose="020B0604020202020204" pitchFamily="34" charset="0"/>
              </a:rPr>
              <a:t>bung und Ausbildung wiss. Nachw.</a:t>
            </a:r>
          </a:p>
        </p:txBody>
      </p:sp>
      <p:sp>
        <p:nvSpPr>
          <p:cNvPr id="242699" name="Rectangle 11">
            <a:extLst>
              <a:ext uri="{FF2B5EF4-FFF2-40B4-BE49-F238E27FC236}">
                <a16:creationId xmlns:a16="http://schemas.microsoft.com/office/drawing/2014/main" id="{3A7ABE22-89FF-7843-B6FF-B9E3E4016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257800"/>
            <a:ext cx="63246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Spitzenwerte</a:t>
            </a:r>
          </a:p>
        </p:txBody>
      </p:sp>
      <p:pic>
        <p:nvPicPr>
          <p:cNvPr id="267273" name="Picture 9">
            <a:extLst>
              <a:ext uri="{FF2B5EF4-FFF2-40B4-BE49-F238E27FC236}">
                <a16:creationId xmlns:a16="http://schemas.microsoft.com/office/drawing/2014/main" id="{735C73F2-1B44-914E-89AA-E2C1012ABDB6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5300663"/>
            <a:ext cx="1893888" cy="923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 animBg="1" autoUpdateAnimBg="0"/>
      <p:bldP spid="242697" grpId="0" animBg="1" autoUpdateAnimBg="0"/>
      <p:bldP spid="242698" grpId="0" animBg="1" autoUpdateAnimBg="0"/>
      <p:bldP spid="24269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umsplatzhalter 2">
            <a:extLst>
              <a:ext uri="{FF2B5EF4-FFF2-40B4-BE49-F238E27FC236}">
                <a16:creationId xmlns:a16="http://schemas.microsoft.com/office/drawing/2014/main" id="{6FD24919-018B-5C4A-B5B1-5B0A4924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284674" name="Text Box 2">
            <a:extLst>
              <a:ext uri="{FF2B5EF4-FFF2-40B4-BE49-F238E27FC236}">
                <a16:creationId xmlns:a16="http://schemas.microsoft.com/office/drawing/2014/main" id="{6CEC679C-AF56-724B-BCB5-D88015798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grpSp>
        <p:nvGrpSpPr>
          <p:cNvPr id="284675" name="Group 3">
            <a:extLst>
              <a:ext uri="{FF2B5EF4-FFF2-40B4-BE49-F238E27FC236}">
                <a16:creationId xmlns:a16="http://schemas.microsoft.com/office/drawing/2014/main" id="{BA07B1B7-DA93-4E46-9A2A-B8A0BA5FA51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996238" cy="990600"/>
            <a:chOff x="0" y="0"/>
            <a:chExt cx="5037" cy="624"/>
          </a:xfrm>
        </p:grpSpPr>
        <p:pic>
          <p:nvPicPr>
            <p:cNvPr id="284676" name="Picture 4">
              <a:extLst>
                <a:ext uri="{FF2B5EF4-FFF2-40B4-BE49-F238E27FC236}">
                  <a16:creationId xmlns:a16="http://schemas.microsoft.com/office/drawing/2014/main" id="{172EA365-B8CE-CE4B-8E7B-FEFBB3B30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4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accent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84677" name="Rectangle 5">
              <a:extLst>
                <a:ext uri="{FF2B5EF4-FFF2-40B4-BE49-F238E27FC236}">
                  <a16:creationId xmlns:a16="http://schemas.microsoft.com/office/drawing/2014/main" id="{99E1DECA-E998-774A-AEFD-8C455DE6D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0" y="112"/>
              <a:ext cx="3657" cy="432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 sz="4800" b="1"/>
            </a:p>
          </p:txBody>
        </p:sp>
      </p:grpSp>
      <p:sp>
        <p:nvSpPr>
          <p:cNvPr id="284678" name="Rectangle 6">
            <a:extLst>
              <a:ext uri="{FF2B5EF4-FFF2-40B4-BE49-F238E27FC236}">
                <a16:creationId xmlns:a16="http://schemas.microsoft.com/office/drawing/2014/main" id="{DDA69F70-F861-964C-B290-A184309BC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295400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Anglistik</a:t>
            </a:r>
            <a:endParaRPr lang="de-DE" altLang="de-DE" sz="3200"/>
          </a:p>
        </p:txBody>
      </p:sp>
      <p:sp>
        <p:nvSpPr>
          <p:cNvPr id="284679" name="Oval 7">
            <a:extLst>
              <a:ext uri="{FF2B5EF4-FFF2-40B4-BE49-F238E27FC236}">
                <a16:creationId xmlns:a16="http://schemas.microsoft.com/office/drawing/2014/main" id="{11956511-6467-2541-83F9-6124B300C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1460500" cy="1447800"/>
          </a:xfrm>
          <a:prstGeom prst="ellipse">
            <a:avLst/>
          </a:prstGeom>
          <a:solidFill>
            <a:srgbClr val="33CC33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Studien-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dauer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  <p:sp>
        <p:nvSpPr>
          <p:cNvPr id="284680" name="Rectangle 8">
            <a:extLst>
              <a:ext uri="{FF2B5EF4-FFF2-40B4-BE49-F238E27FC236}">
                <a16:creationId xmlns:a16="http://schemas.microsoft.com/office/drawing/2014/main" id="{B57D4642-DD8D-6445-A536-9C3C02C80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001838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Germanistik</a:t>
            </a:r>
            <a:endParaRPr lang="de-DE" altLang="de-DE" sz="3200"/>
          </a:p>
        </p:txBody>
      </p:sp>
      <p:sp>
        <p:nvSpPr>
          <p:cNvPr id="284683" name="Rectangle 11">
            <a:extLst>
              <a:ext uri="{FF2B5EF4-FFF2-40B4-BE49-F238E27FC236}">
                <a16:creationId xmlns:a16="http://schemas.microsoft.com/office/drawing/2014/main" id="{51EBF034-EF91-9840-9879-5A3D97E5D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573463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Psychologie</a:t>
            </a:r>
            <a:endParaRPr lang="de-DE" altLang="de-DE" sz="3200"/>
          </a:p>
        </p:txBody>
      </p:sp>
      <p:sp>
        <p:nvSpPr>
          <p:cNvPr id="284684" name="Oval 12">
            <a:extLst>
              <a:ext uri="{FF2B5EF4-FFF2-40B4-BE49-F238E27FC236}">
                <a16:creationId xmlns:a16="http://schemas.microsoft.com/office/drawing/2014/main" id="{F00003CA-B604-384C-9CFD-806D34F8E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497263"/>
            <a:ext cx="1460500" cy="1371600"/>
          </a:xfrm>
          <a:prstGeom prst="ellipse">
            <a:avLst/>
          </a:prstGeom>
          <a:solidFill>
            <a:srgbClr val="33CC33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For-</a:t>
            </a:r>
          </a:p>
          <a:p>
            <a:pPr algn="ctr"/>
            <a:r>
              <a:rPr lang="de-DE" altLang="de-DE" b="1">
                <a:latin typeface="Arial" panose="020B0604020202020204" pitchFamily="34" charset="0"/>
              </a:rPr>
              <a:t>schung</a:t>
            </a:r>
          </a:p>
        </p:txBody>
      </p:sp>
      <p:sp>
        <p:nvSpPr>
          <p:cNvPr id="284685" name="Rectangle 13">
            <a:extLst>
              <a:ext uri="{FF2B5EF4-FFF2-40B4-BE49-F238E27FC236}">
                <a16:creationId xmlns:a16="http://schemas.microsoft.com/office/drawing/2014/main" id="{33235308-681C-0041-AC0D-0AF85A486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292600"/>
            <a:ext cx="295275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BWL</a:t>
            </a:r>
            <a:endParaRPr lang="de-DE" altLang="de-DE" sz="3200"/>
          </a:p>
        </p:txBody>
      </p:sp>
      <p:sp>
        <p:nvSpPr>
          <p:cNvPr id="284686" name="Rectangle 14">
            <a:extLst>
              <a:ext uri="{FF2B5EF4-FFF2-40B4-BE49-F238E27FC236}">
                <a16:creationId xmlns:a16="http://schemas.microsoft.com/office/drawing/2014/main" id="{42D28C1B-402C-194A-8545-06253F4CD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2708275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Psychologie</a:t>
            </a:r>
            <a:endParaRPr lang="de-DE" altLang="de-DE" sz="3200"/>
          </a:p>
        </p:txBody>
      </p:sp>
      <p:sp>
        <p:nvSpPr>
          <p:cNvPr id="284687" name="Oval 15">
            <a:extLst>
              <a:ext uri="{FF2B5EF4-FFF2-40B4-BE49-F238E27FC236}">
                <a16:creationId xmlns:a16="http://schemas.microsoft.com/office/drawing/2014/main" id="{D2755A74-A125-6C4F-BC87-7B9C316B4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400"/>
            <a:ext cx="1460500" cy="1371600"/>
          </a:xfrm>
          <a:prstGeom prst="ellipse">
            <a:avLst/>
          </a:prstGeom>
          <a:solidFill>
            <a:srgbClr val="33CC33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CC33"/>
            </a:extrusionClr>
            <a:contourClr>
              <a:srgbClr val="33CC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de-DE" altLang="de-DE" b="1">
                <a:latin typeface="Arial" panose="020B0604020202020204" pitchFamily="34" charset="0"/>
              </a:rPr>
              <a:t>Reputation</a:t>
            </a:r>
          </a:p>
        </p:txBody>
      </p:sp>
      <p:sp>
        <p:nvSpPr>
          <p:cNvPr id="284688" name="Rectangle 16">
            <a:extLst>
              <a:ext uri="{FF2B5EF4-FFF2-40B4-BE49-F238E27FC236}">
                <a16:creationId xmlns:a16="http://schemas.microsoft.com/office/drawing/2014/main" id="{FAF9C1C4-8B29-584F-B09A-FC68D997F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949950"/>
            <a:ext cx="2951163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BWL</a:t>
            </a:r>
          </a:p>
        </p:txBody>
      </p:sp>
      <p:sp>
        <p:nvSpPr>
          <p:cNvPr id="284689" name="Rectangle 17">
            <a:extLst>
              <a:ext uri="{FF2B5EF4-FFF2-40B4-BE49-F238E27FC236}">
                <a16:creationId xmlns:a16="http://schemas.microsoft.com/office/drawing/2014/main" id="{3BAC0BE7-5B96-3D49-8D73-A6EDC166E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4941888"/>
            <a:ext cx="647700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Germanistik</a:t>
            </a:r>
            <a:endParaRPr lang="de-DE" altLang="de-DE" sz="3200"/>
          </a:p>
        </p:txBody>
      </p:sp>
      <p:sp>
        <p:nvSpPr>
          <p:cNvPr id="284690" name="Rectangle 18">
            <a:extLst>
              <a:ext uri="{FF2B5EF4-FFF2-40B4-BE49-F238E27FC236}">
                <a16:creationId xmlns:a16="http://schemas.microsoft.com/office/drawing/2014/main" id="{BB7956B5-B5A7-CA48-AF7D-16A63A665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292600"/>
            <a:ext cx="295275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VWL</a:t>
            </a:r>
            <a:endParaRPr lang="de-DE" altLang="de-DE" sz="3200"/>
          </a:p>
        </p:txBody>
      </p:sp>
      <p:sp>
        <p:nvSpPr>
          <p:cNvPr id="284691" name="Rectangle 19">
            <a:extLst>
              <a:ext uri="{FF2B5EF4-FFF2-40B4-BE49-F238E27FC236}">
                <a16:creationId xmlns:a16="http://schemas.microsoft.com/office/drawing/2014/main" id="{C1B219CF-8F30-424B-ABD9-E10AA72C5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949950"/>
            <a:ext cx="2952750" cy="533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de-DE" altLang="de-DE" sz="3200" b="1">
                <a:latin typeface="Arial" panose="020B0604020202020204" pitchFamily="34" charset="0"/>
              </a:rPr>
              <a:t>VWL</a:t>
            </a:r>
            <a:endParaRPr lang="de-DE" altLang="de-DE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4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8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8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4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8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8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8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28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28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8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8" grpId="0" animBg="1" autoUpdateAnimBg="0"/>
      <p:bldP spid="284679" grpId="0" animBg="1" autoUpdateAnimBg="0"/>
      <p:bldP spid="284680" grpId="0" animBg="1" autoUpdateAnimBg="0"/>
      <p:bldP spid="284683" grpId="0" animBg="1" autoUpdateAnimBg="0"/>
      <p:bldP spid="284684" grpId="0" animBg="1" autoUpdateAnimBg="0"/>
      <p:bldP spid="284685" grpId="0" animBg="1" autoUpdateAnimBg="0"/>
      <p:bldP spid="284686" grpId="0" animBg="1" autoUpdateAnimBg="0"/>
      <p:bldP spid="284687" grpId="0" animBg="1" autoUpdateAnimBg="0"/>
      <p:bldP spid="284688" grpId="0" animBg="1" autoUpdateAnimBg="0"/>
      <p:bldP spid="284689" grpId="0" animBg="1" autoUpdateAnimBg="0"/>
      <p:bldP spid="284690" grpId="0" animBg="1" autoUpdateAnimBg="0"/>
      <p:bldP spid="28469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2">
            <a:extLst>
              <a:ext uri="{FF2B5EF4-FFF2-40B4-BE49-F238E27FC236}">
                <a16:creationId xmlns:a16="http://schemas.microsoft.com/office/drawing/2014/main" id="{18B5C629-4C43-FB45-9407-02E6038A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138243" name="Text Box 3">
            <a:extLst>
              <a:ext uri="{FF2B5EF4-FFF2-40B4-BE49-F238E27FC236}">
                <a16:creationId xmlns:a16="http://schemas.microsoft.com/office/drawing/2014/main" id="{C786D3BF-618D-B142-BD43-F715E5CF0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138246" name="Rectangle 6">
            <a:extLst>
              <a:ext uri="{FF2B5EF4-FFF2-40B4-BE49-F238E27FC236}">
                <a16:creationId xmlns:a16="http://schemas.microsoft.com/office/drawing/2014/main" id="{E587852D-DB09-4242-AFF7-28407E5DFA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228600"/>
            <a:ext cx="5280025" cy="685800"/>
          </a:xfrm>
        </p:spPr>
        <p:txBody>
          <a:bodyPr/>
          <a:lstStyle/>
          <a:p>
            <a:r>
              <a:rPr lang="de-DE" altLang="de-DE" b="1"/>
              <a:t>Wettbewerblichkeit</a:t>
            </a:r>
            <a:endParaRPr lang="de-DE" altLang="de-DE"/>
          </a:p>
        </p:txBody>
      </p:sp>
      <p:graphicFrame>
        <p:nvGraphicFramePr>
          <p:cNvPr id="138247" name="Object 7">
            <a:extLst>
              <a:ext uri="{FF2B5EF4-FFF2-40B4-BE49-F238E27FC236}">
                <a16:creationId xmlns:a16="http://schemas.microsoft.com/office/drawing/2014/main" id="{26661899-B151-024E-BBA3-FDC472A2ED6D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48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44" name="Rectangle 12">
            <a:extLst>
              <a:ext uri="{FF2B5EF4-FFF2-40B4-BE49-F238E27FC236}">
                <a16:creationId xmlns:a16="http://schemas.microsoft.com/office/drawing/2014/main" id="{238A68C9-DB88-BD47-925A-80B0634DD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371600"/>
            <a:ext cx="6499225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AbsolventUM GmbH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für Marketingaktivitäten</a:t>
            </a:r>
          </a:p>
        </p:txBody>
      </p:sp>
      <p:sp>
        <p:nvSpPr>
          <p:cNvPr id="248845" name="Rectangle 13">
            <a:extLst>
              <a:ext uri="{FF2B5EF4-FFF2-40B4-BE49-F238E27FC236}">
                <a16:creationId xmlns:a16="http://schemas.microsoft.com/office/drawing/2014/main" id="{167242CB-C10D-3E4A-B9F6-731B21DED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667000"/>
            <a:ext cx="6499225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Etablierung einer Marke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„Universität Mannheim“</a:t>
            </a:r>
          </a:p>
        </p:txBody>
      </p:sp>
      <p:sp>
        <p:nvSpPr>
          <p:cNvPr id="248846" name="Rectangle 14">
            <a:extLst>
              <a:ext uri="{FF2B5EF4-FFF2-40B4-BE49-F238E27FC236}">
                <a16:creationId xmlns:a16="http://schemas.microsoft.com/office/drawing/2014/main" id="{01AC017B-30FD-1240-9A87-35E8837CA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962400"/>
            <a:ext cx="6499225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Akkreditierung AACSB</a:t>
            </a:r>
          </a:p>
        </p:txBody>
      </p:sp>
      <p:sp>
        <p:nvSpPr>
          <p:cNvPr id="248847" name="Rectangle 15">
            <a:extLst>
              <a:ext uri="{FF2B5EF4-FFF2-40B4-BE49-F238E27FC236}">
                <a16:creationId xmlns:a16="http://schemas.microsoft.com/office/drawing/2014/main" id="{0035E38B-337B-114E-AC47-13CFF2D62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5257800"/>
            <a:ext cx="6499225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„Renaissance Schloss“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48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48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8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4" grpId="0" animBg="1" autoUpdateAnimBg="0"/>
      <p:bldP spid="248845" grpId="0" animBg="1" autoUpdateAnimBg="0"/>
      <p:bldP spid="248846" grpId="0" animBg="1" autoUpdateAnimBg="0"/>
      <p:bldP spid="24884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4E273624-EF36-0047-8BFE-1D4C2BAE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de-DE" b="1"/>
              <a:t>Mannheim,</a:t>
            </a:r>
          </a:p>
          <a:p>
            <a:r>
              <a:rPr lang="en-US" altLang="de-DE" b="1"/>
              <a:t>23.6.2003</a:t>
            </a:r>
          </a:p>
          <a:p>
            <a:endParaRPr lang="en-US" altLang="de-DE"/>
          </a:p>
        </p:txBody>
      </p:sp>
      <p:sp>
        <p:nvSpPr>
          <p:cNvPr id="248834" name="Text Box 2">
            <a:extLst>
              <a:ext uri="{FF2B5EF4-FFF2-40B4-BE49-F238E27FC236}">
                <a16:creationId xmlns:a16="http://schemas.microsoft.com/office/drawing/2014/main" id="{4CDF1A68-F470-7849-8930-D307096E2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52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/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73F6C3CB-CEF1-724D-911F-8A7130A97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900" y="228600"/>
            <a:ext cx="5254625" cy="685800"/>
          </a:xfrm>
        </p:spPr>
        <p:txBody>
          <a:bodyPr/>
          <a:lstStyle/>
          <a:p>
            <a:r>
              <a:rPr lang="de-DE" altLang="de-DE" b="1"/>
              <a:t>Profilbildung</a:t>
            </a:r>
            <a:endParaRPr lang="de-DE" altLang="de-DE"/>
          </a:p>
        </p:txBody>
      </p:sp>
      <p:graphicFrame>
        <p:nvGraphicFramePr>
          <p:cNvPr id="248836" name="Object 4">
            <a:extLst>
              <a:ext uri="{FF2B5EF4-FFF2-40B4-BE49-F238E27FC236}">
                <a16:creationId xmlns:a16="http://schemas.microsoft.com/office/drawing/2014/main" id="{9A6348D0-E322-294F-B923-952886E0AD19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2159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0" name="Clip" r:id="rId3" imgW="1092200" imgH="1066800" progId="MS_ClipArt_Gallery.2">
                  <p:embed/>
                </p:oleObj>
              </mc:Choice>
              <mc:Fallback>
                <p:oleObj name="Clip" r:id="rId3" imgW="1092200" imgH="1066800" progId="MS_ClipArt_Gallery.2">
                  <p:embed/>
                  <p:pic>
                    <p:nvPicPr>
                      <p:cNvPr id="0" name="Object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837" name="Rectangle 5">
            <a:extLst>
              <a:ext uri="{FF2B5EF4-FFF2-40B4-BE49-F238E27FC236}">
                <a16:creationId xmlns:a16="http://schemas.microsoft.com/office/drawing/2014/main" id="{707DB415-608F-2349-A437-519F1D0AC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412875"/>
            <a:ext cx="6154738" cy="14398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Leitbild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Kernbereich: WiWi + 4 Säulen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Ziel: Spitze in WiWi </a:t>
            </a:r>
          </a:p>
        </p:txBody>
      </p:sp>
      <p:sp>
        <p:nvSpPr>
          <p:cNvPr id="248841" name="Rectangle 9">
            <a:extLst>
              <a:ext uri="{FF2B5EF4-FFF2-40B4-BE49-F238E27FC236}">
                <a16:creationId xmlns:a16="http://schemas.microsoft.com/office/drawing/2014/main" id="{DCE6C30F-7E4B-0446-91BD-513BC6067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5157788"/>
            <a:ext cx="6119813" cy="1295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Maßnahmen zur 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Personalentwicklung</a:t>
            </a:r>
          </a:p>
        </p:txBody>
      </p:sp>
      <p:sp>
        <p:nvSpPr>
          <p:cNvPr id="250898" name="Rectangle 18">
            <a:extLst>
              <a:ext uri="{FF2B5EF4-FFF2-40B4-BE49-F238E27FC236}">
                <a16:creationId xmlns:a16="http://schemas.microsoft.com/office/drawing/2014/main" id="{31EA7E36-EEF2-C944-92C8-DDEA2609B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357563"/>
            <a:ext cx="6119813" cy="12954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r>
              <a:rPr lang="de-DE" altLang="de-DE" sz="3000" b="1">
                <a:latin typeface="Arial" panose="020B0604020202020204" pitchFamily="34" charset="0"/>
              </a:rPr>
              <a:t>Entwicklungs- und 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Strukturplanung </a:t>
            </a:r>
          </a:p>
          <a:p>
            <a:r>
              <a:rPr lang="de-DE" altLang="de-DE" sz="3000" b="1">
                <a:latin typeface="Arial" panose="020B0604020202020204" pitchFamily="34" charset="0"/>
              </a:rPr>
              <a:t>für HS und Fakultäten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5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4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 animBg="1" autoUpdateAnimBg="0"/>
      <p:bldP spid="248841" grpId="0" animBg="1" autoUpdateAnimBg="0"/>
      <p:bldP spid="250898" grpId="0" animBg="1" autoUpdateAnimBg="0"/>
    </p:bldLst>
  </p:timing>
</p:sld>
</file>

<file path=ppt/theme/theme1.xml><?xml version="1.0" encoding="utf-8"?>
<a:theme xmlns:a="http://schemas.openxmlformats.org/drawingml/2006/main" name="Leere Präsentation">
  <a:themeElements>
    <a:clrScheme name="Leere Präsentation 9">
      <a:dk1>
        <a:srgbClr val="777777"/>
      </a:dk1>
      <a:lt1>
        <a:srgbClr val="FFFFFF"/>
      </a:lt1>
      <a:dk2>
        <a:srgbClr val="969696"/>
      </a:dk2>
      <a:lt2>
        <a:srgbClr val="FFFFFF"/>
      </a:lt2>
      <a:accent1>
        <a:srgbClr val="F00E34"/>
      </a:accent1>
      <a:accent2>
        <a:srgbClr val="293BA5"/>
      </a:accent2>
      <a:accent3>
        <a:srgbClr val="C9C9C9"/>
      </a:accent3>
      <a:accent4>
        <a:srgbClr val="DADADA"/>
      </a:accent4>
      <a:accent5>
        <a:srgbClr val="F6AAAE"/>
      </a:accent5>
      <a:accent6>
        <a:srgbClr val="243595"/>
      </a:accent6>
      <a:hlink>
        <a:srgbClr val="2AAA64"/>
      </a:hlink>
      <a:folHlink>
        <a:srgbClr val="0000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777777"/>
        </a:dk1>
        <a:lt1>
          <a:srgbClr val="FFFFFF"/>
        </a:lt1>
        <a:dk2>
          <a:srgbClr val="969696"/>
        </a:dk2>
        <a:lt2>
          <a:srgbClr val="FFFFFF"/>
        </a:lt2>
        <a:accent1>
          <a:srgbClr val="F00E34"/>
        </a:accent1>
        <a:accent2>
          <a:srgbClr val="293BA5"/>
        </a:accent2>
        <a:accent3>
          <a:srgbClr val="C9C9C9"/>
        </a:accent3>
        <a:accent4>
          <a:srgbClr val="DADADA"/>
        </a:accent4>
        <a:accent5>
          <a:srgbClr val="F6AAAE"/>
        </a:accent5>
        <a:accent6>
          <a:srgbClr val="243595"/>
        </a:accent6>
        <a:hlink>
          <a:srgbClr val="2AAA64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Words>320</Words>
  <Application>Microsoft Macintosh PowerPoint</Application>
  <PresentationFormat>Bildschirmpräsentation (4:3)</PresentationFormat>
  <Paragraphs>137</Paragraphs>
  <Slides>14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Webdings</vt:lpstr>
      <vt:lpstr>Wingdings</vt:lpstr>
      <vt:lpstr>Leere Präsentation</vt:lpstr>
      <vt:lpstr>Microsoft Clip Gallery</vt:lpstr>
      <vt:lpstr>PowerPoint-Präsentation</vt:lpstr>
      <vt:lpstr>PowerPoint-Präsentation</vt:lpstr>
      <vt:lpstr>Reformstand</vt:lpstr>
      <vt:lpstr>Die Kriterien</vt:lpstr>
      <vt:lpstr>Autonomie</vt:lpstr>
      <vt:lpstr>Wissenschaftlichkeit</vt:lpstr>
      <vt:lpstr>PowerPoint-Präsentation</vt:lpstr>
      <vt:lpstr>Wettbewerblichkeit</vt:lpstr>
      <vt:lpstr>Profilbildung</vt:lpstr>
      <vt:lpstr>Wirtschaftlichkeit</vt:lpstr>
      <vt:lpstr>Internationalität</vt:lpstr>
      <vt:lpstr>Virtualität</vt:lpstr>
      <vt:lpstr>PowerPoint-Präsentation</vt:lpstr>
      <vt:lpstr>PowerPoint-Präsentation</vt:lpstr>
    </vt:vector>
  </TitlesOfParts>
  <Company>Bertelsmann Stiftung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Bertelsmann Stiftung</dc:creator>
  <cp:lastModifiedBy>Detlef Müller-Böling</cp:lastModifiedBy>
  <cp:revision>175</cp:revision>
  <cp:lastPrinted>2002-05-13T10:43:30Z</cp:lastPrinted>
  <dcterms:created xsi:type="dcterms:W3CDTF">2001-03-08T15:06:45Z</dcterms:created>
  <dcterms:modified xsi:type="dcterms:W3CDTF">2022-02-26T13:14:43Z</dcterms:modified>
</cp:coreProperties>
</file>