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52" r:id="rId1"/>
  </p:sldMasterIdLst>
  <p:notesMasterIdLst>
    <p:notesMasterId r:id="rId15"/>
  </p:notesMasterIdLst>
  <p:sldIdLst>
    <p:sldId id="276" r:id="rId2"/>
    <p:sldId id="266" r:id="rId3"/>
    <p:sldId id="272" r:id="rId4"/>
    <p:sldId id="271" r:id="rId5"/>
    <p:sldId id="270" r:id="rId6"/>
    <p:sldId id="267" r:id="rId7"/>
    <p:sldId id="275" r:id="rId8"/>
    <p:sldId id="277" r:id="rId9"/>
    <p:sldId id="273" r:id="rId10"/>
    <p:sldId id="269" r:id="rId11"/>
    <p:sldId id="278" r:id="rId12"/>
    <p:sldId id="280" r:id="rId13"/>
    <p:sldId id="279" r:id="rId14"/>
  </p:sldIdLst>
  <p:sldSz cx="9144000" cy="6858000" type="screen4x3"/>
  <p:notesSz cx="6858000" cy="9144000"/>
  <p:custShowLst>
    <p:custShow name="Studiengebühren u. Ranking" id="0">
      <p:sldLst>
        <p:sld r:id="rId7"/>
        <p:sld r:id="rId5"/>
        <p:sld r:id="rId6"/>
        <p:sld r:id="rId11"/>
      </p:sldLst>
    </p:custShow>
    <p:custShow name="CHE-Präsentation" id="1">
      <p:sldLst>
        <p:sld r:id="rId3"/>
        <p:sld r:id="rId10"/>
        <p:sld r:id="rId8"/>
        <p:sld r:id="rId14"/>
        <p:sld r:id="rId2"/>
        <p:sld r:id="rId12"/>
        <p:sld r:id="rId9"/>
        <p:sld r:id="rId4"/>
      </p:sldLst>
    </p:custShow>
  </p:custShowLst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6"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4632" autoAdjust="0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D7E69D9-87DE-124B-A22F-2264BF7D28F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de-DE" altLang="de-DE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01C43860-DCDA-0247-98F4-D6B9BFD02C0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de-DE" altLang="de-DE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D4413602-1A52-BF4E-B091-B88C7BF3F298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26B566B4-3E2D-C740-8157-831D1929224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EC8F6334-ACFA-AA4B-ADAF-0B17774334A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de-DE" altLang="de-DE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77562E88-D1C2-8943-8972-CFDF826344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5B2EE1D-16FB-8D42-AC71-360C98420614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1E38C07-93A7-2C42-BA51-E1BC2CBE0B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E6CB89-CF82-3C4D-9F14-9792A57A32A7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F0E52391-C395-6B4E-9AB9-2ECFF570A68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3153250F-D166-C042-89A5-E262F4C379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272EA8-3759-6541-8A04-AFBD30D1BE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7EF2423-6F3E-A142-B5F3-3662B4CE5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2137CB-0F1B-5A4E-82FC-E0CF35931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87AAFD9-3C88-8C48-A537-27EF47BE3A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9FB17A-2235-F940-B634-C2D8DB0A5276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649314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63D919-4A64-F64A-89DB-8FE2617EB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70AA259-10F8-BA4C-B112-BE510DCB7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D5B0D0-DECD-2142-B7BB-8FD1F0B0A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65B4400-BC9F-8442-9757-BB0C2A7462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A08EA8-FA82-454E-80EB-C905A3F9FEFF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52042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1A87049-183A-BD4C-9380-0F8C23E4CE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222885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744C966-EF06-0045-921F-1BF5C3387A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3415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F41C48-8F99-8146-953F-E29969663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56BEB78-C501-8347-A9A9-77C8B31465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23C7EC-60E8-9945-8AA8-29121FB3272D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18756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D591D7-3860-304F-BB32-A37CE09F6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7391400" cy="9906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iagrammplatzhalter 2">
            <a:extLst>
              <a:ext uri="{FF2B5EF4-FFF2-40B4-BE49-F238E27FC236}">
                <a16:creationId xmlns:a16="http://schemas.microsoft.com/office/drawing/2014/main" id="{5D660F26-64A4-8B44-A61E-A953BB650F93}"/>
              </a:ext>
            </a:extLst>
          </p:cNvPr>
          <p:cNvSpPr>
            <a:spLocks noGrp="1"/>
          </p:cNvSpPr>
          <p:nvPr>
            <p:ph type="chart" idx="1"/>
          </p:nvPr>
        </p:nvSpPr>
        <p:spPr>
          <a:xfrm>
            <a:off x="76200" y="1295400"/>
            <a:ext cx="8839200" cy="4800600"/>
          </a:xfrm>
        </p:spPr>
        <p:txBody>
          <a:bodyPr/>
          <a:lstStyle/>
          <a:p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FCCFB5-074E-E94B-A107-B13AB70135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994F0C8-003C-0340-ADF0-BBAFF45A30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305800" y="6324600"/>
            <a:ext cx="533400" cy="381000"/>
          </a:xfrm>
        </p:spPr>
        <p:txBody>
          <a:bodyPr/>
          <a:lstStyle>
            <a:lvl1pPr>
              <a:defRPr/>
            </a:lvl1pPr>
          </a:lstStyle>
          <a:p>
            <a:fld id="{1465EC01-183A-1042-9B7D-FE64F946D11D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38442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38A201-0F9D-FC44-8686-FC9BE6F27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80B2C0-4B73-494A-A2C1-B15B981EA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9E99D5-4DC6-DC42-B675-E349CDD0C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38BA304-0CF9-4D47-9446-6242AFC8D3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4AC6A0-7644-6E46-821F-655300946CB2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668214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258AC8-D4A2-A742-80D7-06A1C557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0A7F0E8-AD07-1C4D-AD8A-EFD2B4FD1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C65D76-B8A5-5C4E-A50B-155604B99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DAEC06B-333A-8847-85F3-ECAC536E75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62D3F7-C491-A845-8D2B-EC566DE147AD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58556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333D1A-D599-5549-91DC-58349A22A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27C6A0C-6F84-E448-8C64-EAD1A14110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E1AF2D6-ADC2-094C-834A-E1C887A4DF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A2C792C-3349-BF4E-AD08-07D68269E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9EB5EE-C722-9D41-98EB-921916D948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A43A4A-3253-A945-9A7B-3115109F53F0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194269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AF3A16-9F0A-AB4B-ABFD-12CFF3F3F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6B8D6F3-868B-E947-AA1A-444015511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6567C97-31BC-604C-939E-32E7D68E7B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6EAED7F-F0F0-0A44-9A8F-ECD56FDF66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66FB76A-A5E4-D54D-A005-54863E19A4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FE3595A-B098-F448-907D-21166509A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08165D5B-3EF8-684C-9AAA-DAEDB258E6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C490FF-62D7-7B4E-9E42-ADC7B7F7E5F0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600263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B0B018-4DE3-304C-BB2D-70BDEC0B1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9AA3A1D-8620-C947-8719-486E90E37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A6D0A53-7453-194B-8119-9D1757C7EF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EC502E-7AE0-2D40-94F4-B7E819686EDA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347132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3B3E879-F9CC-8346-9B09-4331A92F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B6DB4BA-722F-7544-8685-B9025A6AD9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093FD5-2B8D-8B4D-A370-E1F20F1E166F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140977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23C93F-C586-C647-A186-6F170C23A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0F8FEBF-2026-0A41-BA8C-CDDBA69A8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23BC827-B07B-C642-A269-55F23F8D3A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6F0200B-F505-B048-9DC7-2729DA9A9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41139B3-EA82-8B41-9C0A-1AF52301C2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53BB4B-123C-F34F-951B-06DE509C9319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987501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3B3F17-5D55-3E48-9F96-11823116C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47D546A-B9EF-064D-970C-966CBF16A4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D385FA9-3E1D-B04C-9B0B-CCF74C54A3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BC0FC9C-7413-3E44-A697-97BFEA693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C11EAA-0B2A-C044-89B7-9ACE083179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AD026B-EB1D-2644-9AB9-A84AD68329FA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961964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13E771D-65EE-9644-9845-291E363E2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3313213-9359-9A41-95AC-ADADC777AB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C25AB55F-BCE8-A64C-843F-731191C0E2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A73418D5-1855-9346-A51A-8EAE89F5153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de-DE"/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2AD79199-D220-FD4C-9745-C7E8BADA3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525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D4E3FBDC-9FBF-554D-9883-DAE266C16B4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8CABAFC-7C25-584B-8378-41E86984E769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0248" name="Text Box 8">
            <a:extLst>
              <a:ext uri="{FF2B5EF4-FFF2-40B4-BE49-F238E27FC236}">
                <a16:creationId xmlns:a16="http://schemas.microsoft.com/office/drawing/2014/main" id="{EDD82858-BA73-7E4F-BE37-2B2E75BEF1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</a:rPr>
              <a:t>www.che.de</a:t>
            </a:r>
            <a:endParaRPr lang="de-DE" altLang="de-DE" sz="1400"/>
          </a:p>
        </p:txBody>
      </p:sp>
      <p:pic>
        <p:nvPicPr>
          <p:cNvPr id="10249" name="Picture 9">
            <a:extLst>
              <a:ext uri="{FF2B5EF4-FFF2-40B4-BE49-F238E27FC236}">
                <a16:creationId xmlns:a16="http://schemas.microsoft.com/office/drawing/2014/main" id="{542C7490-EA37-2E48-BB18-E8D0BE72D1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Text Box 4">
            <a:extLst>
              <a:ext uri="{FF2B5EF4-FFF2-40B4-BE49-F238E27FC236}">
                <a16:creationId xmlns:a16="http://schemas.microsoft.com/office/drawing/2014/main" id="{5A7A4F0F-45F0-DC4D-B0CC-0137CFC4D4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1268413"/>
            <a:ext cx="639286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/>
              <a:t>3. Konferenz der „Eliteschulen des Sports“</a:t>
            </a:r>
          </a:p>
          <a:p>
            <a:pPr algn="ctr"/>
            <a:r>
              <a:rPr lang="de-DE" altLang="de-DE"/>
              <a:t>„Eliten – Wettbewerb – Profile“</a:t>
            </a:r>
          </a:p>
          <a:p>
            <a:pPr algn="ctr"/>
            <a:r>
              <a:rPr lang="de-DE" altLang="de-DE"/>
              <a:t>Essen, 18.-20.9.2003</a:t>
            </a:r>
          </a:p>
        </p:txBody>
      </p:sp>
      <p:sp>
        <p:nvSpPr>
          <p:cNvPr id="97285" name="Rectangle 5">
            <a:extLst>
              <a:ext uri="{FF2B5EF4-FFF2-40B4-BE49-F238E27FC236}">
                <a16:creationId xmlns:a16="http://schemas.microsoft.com/office/drawing/2014/main" id="{6CEEB01C-37F8-EF4A-8307-5BB057B27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113" y="3068638"/>
            <a:ext cx="7086600" cy="1554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  <a:flatTx/>
          </a:bodyPr>
          <a:lstStyle/>
          <a:p>
            <a:pPr algn="ctr"/>
            <a:r>
              <a:rPr lang="de-DE" altLang="de-DE" sz="3200"/>
              <a:t>Eliten und Elitenförderung </a:t>
            </a:r>
          </a:p>
          <a:p>
            <a:pPr algn="ctr"/>
            <a:r>
              <a:rPr lang="de-DE" altLang="de-DE" sz="3200"/>
              <a:t>aus der Sicht von </a:t>
            </a:r>
          </a:p>
          <a:p>
            <a:pPr algn="ctr"/>
            <a:r>
              <a:rPr lang="de-DE" altLang="de-DE" sz="3200"/>
              <a:t>Einrichtungen des Non-Profit-Bereichs</a:t>
            </a:r>
          </a:p>
        </p:txBody>
      </p:sp>
      <p:sp>
        <p:nvSpPr>
          <p:cNvPr id="97286" name="Rectangle 6">
            <a:extLst>
              <a:ext uri="{FF2B5EF4-FFF2-40B4-BE49-F238E27FC236}">
                <a16:creationId xmlns:a16="http://schemas.microsoft.com/office/drawing/2014/main" id="{684A6F2E-7031-F345-B3E6-56A5A69565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1300" y="5408613"/>
            <a:ext cx="63007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>
                <a:solidFill>
                  <a:schemeClr val="folHlink"/>
                </a:solidFill>
              </a:rPr>
              <a:t>Prof. Dr. Detlef Müller-Böling,</a:t>
            </a:r>
          </a:p>
          <a:p>
            <a:pPr algn="ctr"/>
            <a:r>
              <a:rPr lang="de-DE" altLang="de-DE">
                <a:solidFill>
                  <a:schemeClr val="folHlink"/>
                </a:solidFill>
              </a:rPr>
              <a:t>Centrum für Hochschulentwicklung</a:t>
            </a: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E7BF7465-4BB7-6D40-89FA-83DEEC9BCD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Vorteile von Globalhaushalten</a:t>
            </a:r>
          </a:p>
        </p:txBody>
      </p:sp>
      <p:sp>
        <p:nvSpPr>
          <p:cNvPr id="87044" name="Text Box 4">
            <a:extLst>
              <a:ext uri="{FF2B5EF4-FFF2-40B4-BE49-F238E27FC236}">
                <a16:creationId xmlns:a16="http://schemas.microsoft.com/office/drawing/2014/main" id="{55789C91-74C5-6244-81B3-24E9FAD13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1628775"/>
            <a:ext cx="8193088" cy="11874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r>
              <a:rPr lang="de-DE" altLang="de-DE"/>
              <a:t>effizientere und effektivere Ergebnisse dezentraler Entscheidungen durch Nachfrager- und Problemnähe und damit verbundene Informationsvorteile</a:t>
            </a:r>
          </a:p>
        </p:txBody>
      </p:sp>
      <p:sp>
        <p:nvSpPr>
          <p:cNvPr id="87045" name="Text Box 5">
            <a:extLst>
              <a:ext uri="{FF2B5EF4-FFF2-40B4-BE49-F238E27FC236}">
                <a16:creationId xmlns:a16="http://schemas.microsoft.com/office/drawing/2014/main" id="{ACEAC97E-10F6-9042-9667-141DAAD17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3429000"/>
            <a:ext cx="8193088" cy="11874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r>
              <a:rPr lang="de-DE" altLang="de-DE"/>
              <a:t>differenzierte Berücksichtigung von Besonderheiten durch dezentrale Entscheidung (zentrale Entscheidungen neigen zu „Gleichmacherei“)</a:t>
            </a:r>
          </a:p>
        </p:txBody>
      </p:sp>
      <p:sp>
        <p:nvSpPr>
          <p:cNvPr id="87047" name="Text Box 7">
            <a:extLst>
              <a:ext uri="{FF2B5EF4-FFF2-40B4-BE49-F238E27FC236}">
                <a16:creationId xmlns:a16="http://schemas.microsoft.com/office/drawing/2014/main" id="{A129CE8D-27F7-524B-85E9-EEBCE8035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5229225"/>
            <a:ext cx="8193088" cy="8223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r>
              <a:rPr lang="de-DE" altLang="de-DE"/>
              <a:t>Einsparungen lohnen sich, denn eingesparte Mittel sind für die dezentrale Einheit nicht verloren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7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7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4" grpId="0" animBg="1"/>
      <p:bldP spid="87045" grpId="0" animBg="1"/>
      <p:bldP spid="8704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1EE71986-CE93-104A-A59B-B936D0F88E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Vorteile von Globalhaushalten</a:t>
            </a:r>
          </a:p>
        </p:txBody>
      </p:sp>
      <p:sp>
        <p:nvSpPr>
          <p:cNvPr id="99332" name="Text Box 4">
            <a:extLst>
              <a:ext uri="{FF2B5EF4-FFF2-40B4-BE49-F238E27FC236}">
                <a16:creationId xmlns:a16="http://schemas.microsoft.com/office/drawing/2014/main" id="{C586A389-4265-3149-A7F8-A589AE667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3068638"/>
            <a:ext cx="8193088" cy="8223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r>
              <a:rPr lang="de-DE" altLang="de-DE"/>
              <a:t>dezentrale Entscheidungen als Voraussetzung für Wettbewerb</a:t>
            </a:r>
          </a:p>
        </p:txBody>
      </p:sp>
      <p:sp>
        <p:nvSpPr>
          <p:cNvPr id="99333" name="Text Box 5">
            <a:extLst>
              <a:ext uri="{FF2B5EF4-FFF2-40B4-BE49-F238E27FC236}">
                <a16:creationId xmlns:a16="http://schemas.microsoft.com/office/drawing/2014/main" id="{211A2610-F3AE-A846-886D-6EA0E1B279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5229225"/>
            <a:ext cx="8193088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r>
              <a:rPr lang="de-DE" altLang="de-DE"/>
              <a:t>längerfristige, strategische Planung</a:t>
            </a:r>
          </a:p>
        </p:txBody>
      </p:sp>
      <p:sp>
        <p:nvSpPr>
          <p:cNvPr id="99334" name="Text Box 6">
            <a:extLst>
              <a:ext uri="{FF2B5EF4-FFF2-40B4-BE49-F238E27FC236}">
                <a16:creationId xmlns:a16="http://schemas.microsoft.com/office/drawing/2014/main" id="{C09602EB-5956-7344-9CEC-9703EF5027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4329113"/>
            <a:ext cx="8193088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r>
              <a:rPr lang="de-DE" altLang="de-DE"/>
              <a:t>Vermeidung Fehlanreize, Bsp. „Dezemberfieber“</a:t>
            </a:r>
          </a:p>
        </p:txBody>
      </p:sp>
      <p:sp>
        <p:nvSpPr>
          <p:cNvPr id="99335" name="Text Box 7">
            <a:extLst>
              <a:ext uri="{FF2B5EF4-FFF2-40B4-BE49-F238E27FC236}">
                <a16:creationId xmlns:a16="http://schemas.microsoft.com/office/drawing/2014/main" id="{FDE2E98D-9F12-2345-B5CD-133DC1D91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1809750"/>
            <a:ext cx="8193088" cy="8223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r>
              <a:rPr lang="de-DE" altLang="de-DE"/>
              <a:t>hohe Flexibilität, kurze Entscheidungswege, schnelle Reaktionsmöglichkeiten auf Umweltdynamik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9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9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2" grpId="0" animBg="1"/>
      <p:bldP spid="99333" grpId="0" animBg="1"/>
      <p:bldP spid="99334" grpId="0" animBg="1"/>
      <p:bldP spid="9933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9ED3F3ED-58B8-FF47-9099-0C4F543591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Probleme mit Globalhaushalten durch institutionelle Defizite</a:t>
            </a:r>
          </a:p>
        </p:txBody>
      </p:sp>
      <p:sp>
        <p:nvSpPr>
          <p:cNvPr id="101380" name="Rectangle 4">
            <a:extLst>
              <a:ext uri="{FF2B5EF4-FFF2-40B4-BE49-F238E27FC236}">
                <a16:creationId xmlns:a16="http://schemas.microsoft.com/office/drawing/2014/main" id="{0D17EAC0-B144-6C4E-A3DF-DC0235949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1628775"/>
            <a:ext cx="6840538" cy="11874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r>
              <a:rPr lang="de-DE" altLang="de-DE"/>
              <a:t>Globalhaushalt eingeführt, aber Regulierungen nicht hinreichend beseitigt (Stellenpläne, Genehmigung)</a:t>
            </a:r>
          </a:p>
        </p:txBody>
      </p:sp>
      <p:sp>
        <p:nvSpPr>
          <p:cNvPr id="101381" name="Rectangle 5">
            <a:extLst>
              <a:ext uri="{FF2B5EF4-FFF2-40B4-BE49-F238E27FC236}">
                <a16:creationId xmlns:a16="http://schemas.microsoft.com/office/drawing/2014/main" id="{91960CE1-EF17-0041-9C3D-5FC6B1F11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3249613"/>
            <a:ext cx="6840538" cy="15525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r>
              <a:rPr lang="de-DE" altLang="de-DE"/>
              <a:t>Globalhaushalt als Voraussetzung für Wettbewerb, aber Budgetvolumina werden fortgeschrieben und nicht in Konkurrenz-verfahren bestimmt</a:t>
            </a:r>
          </a:p>
        </p:txBody>
      </p:sp>
      <p:sp>
        <p:nvSpPr>
          <p:cNvPr id="101382" name="Rectangle 6">
            <a:extLst>
              <a:ext uri="{FF2B5EF4-FFF2-40B4-BE49-F238E27FC236}">
                <a16:creationId xmlns:a16="http://schemas.microsoft.com/office/drawing/2014/main" id="{C8A9B83B-5F9B-4640-B5A9-D709BE864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5229225"/>
            <a:ext cx="6840538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r>
              <a:rPr lang="de-DE" altLang="de-DE"/>
              <a:t>Legitimationsproblem der Finanzautonomie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0" grpId="0" animBg="1"/>
      <p:bldP spid="101381" grpId="0" animBg="1"/>
      <p:bldP spid="10138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2">
            <a:extLst>
              <a:ext uri="{FF2B5EF4-FFF2-40B4-BE49-F238E27FC236}">
                <a16:creationId xmlns:a16="http://schemas.microsoft.com/office/drawing/2014/main" id="{7900D0F5-6212-0741-BCEB-E4718AE00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1268413"/>
            <a:ext cx="639286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/>
              <a:t>3. Konferenz der „Eliteschulen des Sports“</a:t>
            </a:r>
          </a:p>
          <a:p>
            <a:pPr algn="ctr"/>
            <a:r>
              <a:rPr lang="de-DE" altLang="de-DE"/>
              <a:t>„Eliten – Wettbewerb – Profile“</a:t>
            </a:r>
          </a:p>
          <a:p>
            <a:pPr algn="ctr"/>
            <a:r>
              <a:rPr lang="de-DE" altLang="de-DE"/>
              <a:t>Essen, 18.-20.9.2003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4CCDBF25-9572-FC4D-A6C0-020E55982B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3068638"/>
            <a:ext cx="7199313" cy="1554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  <a:flatTx/>
          </a:bodyPr>
          <a:lstStyle/>
          <a:p>
            <a:pPr algn="ctr"/>
            <a:r>
              <a:rPr lang="de-DE" altLang="de-DE" sz="3200"/>
              <a:t>Eliten und Elitenförderung </a:t>
            </a:r>
          </a:p>
          <a:p>
            <a:pPr algn="ctr"/>
            <a:r>
              <a:rPr lang="de-DE" altLang="de-DE" sz="3200"/>
              <a:t>aus der Sicht von </a:t>
            </a:r>
          </a:p>
          <a:p>
            <a:pPr algn="ctr"/>
            <a:r>
              <a:rPr lang="de-DE" altLang="de-DE" sz="3200"/>
              <a:t>Einrichtungen des Non-Profit-Bereichs.</a:t>
            </a:r>
          </a:p>
        </p:txBody>
      </p:sp>
      <p:sp>
        <p:nvSpPr>
          <p:cNvPr id="100356" name="Rectangle 4">
            <a:extLst>
              <a:ext uri="{FF2B5EF4-FFF2-40B4-BE49-F238E27FC236}">
                <a16:creationId xmlns:a16="http://schemas.microsoft.com/office/drawing/2014/main" id="{E0BC6198-2F0C-0C40-803D-A987F20E2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1300" y="5408613"/>
            <a:ext cx="63007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>
                <a:solidFill>
                  <a:schemeClr val="folHlink"/>
                </a:solidFill>
              </a:rPr>
              <a:t>Prof. Dr. Detlef Müller-Böling,</a:t>
            </a:r>
          </a:p>
          <a:p>
            <a:pPr algn="ctr"/>
            <a:r>
              <a:rPr lang="de-DE" altLang="de-DE">
                <a:solidFill>
                  <a:schemeClr val="folHlink"/>
                </a:solidFill>
              </a:rPr>
              <a:t>Centrum für Hochschulentwicklung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>
            <a:extLst>
              <a:ext uri="{FF2B5EF4-FFF2-40B4-BE49-F238E27FC236}">
                <a16:creationId xmlns:a16="http://schemas.microsoft.com/office/drawing/2014/main" id="{0F97CB53-F368-FB4C-9EE8-0CF08AF8F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>
              <a:latin typeface="Times New Roman" panose="02020603050405020304" pitchFamily="18" charset="0"/>
            </a:endParaRPr>
          </a:p>
        </p:txBody>
      </p:sp>
      <p:sp>
        <p:nvSpPr>
          <p:cNvPr id="36867" name="Text Box 3">
            <a:extLst>
              <a:ext uri="{FF2B5EF4-FFF2-40B4-BE49-F238E27FC236}">
                <a16:creationId xmlns:a16="http://schemas.microsoft.com/office/drawing/2014/main" id="{487C994A-993E-FC44-9714-C9EAE2B5FB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7013" y="304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>
              <a:latin typeface="Times New Roman" panose="02020603050405020304" pitchFamily="18" charset="0"/>
            </a:endParaRPr>
          </a:p>
        </p:txBody>
      </p:sp>
      <p:sp>
        <p:nvSpPr>
          <p:cNvPr id="36868" name="Text Box 4">
            <a:extLst>
              <a:ext uri="{FF2B5EF4-FFF2-40B4-BE49-F238E27FC236}">
                <a16:creationId xmlns:a16="http://schemas.microsoft.com/office/drawing/2014/main" id="{EDBF54BF-1930-1546-90C7-AF163EDE3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524000"/>
            <a:ext cx="6934200" cy="179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de-DE" altLang="de-DE" sz="4000" b="1">
              <a:solidFill>
                <a:schemeClr val="folHlink"/>
              </a:solidFill>
            </a:endParaRPr>
          </a:p>
          <a:p>
            <a:pPr algn="ctr">
              <a:spcBef>
                <a:spcPct val="50000"/>
              </a:spcBef>
            </a:pPr>
            <a:endParaRPr lang="de-DE" altLang="de-DE" b="1">
              <a:solidFill>
                <a:schemeClr val="folHlink"/>
              </a:solidFill>
            </a:endParaRPr>
          </a:p>
          <a:p>
            <a:pPr algn="ctr">
              <a:spcBef>
                <a:spcPct val="50000"/>
              </a:spcBef>
            </a:pPr>
            <a:endParaRPr lang="de-DE" altLang="de-DE">
              <a:latin typeface="Times New Roman" panose="02020603050405020304" pitchFamily="18" charset="0"/>
            </a:endParaRPr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B9D207B7-9163-FE4D-87FA-4C53DCDDB0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>
                <a:solidFill>
                  <a:schemeClr val="tx1"/>
                </a:solidFill>
              </a:rPr>
              <a:t>Angehörige von Eliten sind …</a:t>
            </a:r>
            <a:endParaRPr lang="de-DE" altLang="de-DE"/>
          </a:p>
        </p:txBody>
      </p:sp>
      <p:sp>
        <p:nvSpPr>
          <p:cNvPr id="36871" name="Text Box 7">
            <a:extLst>
              <a:ext uri="{FF2B5EF4-FFF2-40B4-BE49-F238E27FC236}">
                <a16:creationId xmlns:a16="http://schemas.microsoft.com/office/drawing/2014/main" id="{31F4E2CB-AD63-7D47-B0A1-6CA087067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8738" y="3068638"/>
            <a:ext cx="2163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graphicFrame>
        <p:nvGraphicFramePr>
          <p:cNvPr id="36872" name="Object 8">
            <a:extLst>
              <a:ext uri="{FF2B5EF4-FFF2-40B4-BE49-F238E27FC236}">
                <a16:creationId xmlns:a16="http://schemas.microsoft.com/office/drawing/2014/main" id="{D5F0C196-9846-AE46-92C0-4948167C4F4A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1449388" y="1676400"/>
          <a:ext cx="6080125" cy="405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7" name="Diagramm" r:id="rId4" imgW="6108700" imgH="4076700" progId="MSGraph.Chart.8">
                  <p:embed followColorScheme="full"/>
                </p:oleObj>
              </mc:Choice>
              <mc:Fallback>
                <p:oleObj name="Diagramm" r:id="rId4" imgW="6108700" imgH="4076700" progId="MSGraph.Chart.8">
                  <p:embed followColorScheme="full"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9388" y="1676400"/>
                        <a:ext cx="6080125" cy="4056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4" name="Text Box 10">
            <a:extLst>
              <a:ext uri="{FF2B5EF4-FFF2-40B4-BE49-F238E27FC236}">
                <a16:creationId xmlns:a16="http://schemas.microsoft.com/office/drawing/2014/main" id="{DC474C5A-4573-A84E-9333-0EA3486B8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2388" y="2528888"/>
            <a:ext cx="2979737" cy="57943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accent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 sz="3200"/>
              <a:t>Leistungsträger</a:t>
            </a:r>
          </a:p>
        </p:txBody>
      </p:sp>
      <p:sp>
        <p:nvSpPr>
          <p:cNvPr id="36875" name="Text Box 11">
            <a:extLst>
              <a:ext uri="{FF2B5EF4-FFF2-40B4-BE49-F238E27FC236}">
                <a16:creationId xmlns:a16="http://schemas.microsoft.com/office/drawing/2014/main" id="{27E8DB0F-7922-1D45-B616-7C61640F5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3608388"/>
            <a:ext cx="1808162" cy="57943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accent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 sz="3200"/>
              <a:t>Vorbilder</a:t>
            </a:r>
          </a:p>
        </p:txBody>
      </p:sp>
      <p:sp>
        <p:nvSpPr>
          <p:cNvPr id="36876" name="Text Box 12">
            <a:extLst>
              <a:ext uri="{FF2B5EF4-FFF2-40B4-BE49-F238E27FC236}">
                <a16:creationId xmlns:a16="http://schemas.microsoft.com/office/drawing/2014/main" id="{EC57498D-31D1-0E43-97A0-246F022E3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2388" y="4689475"/>
            <a:ext cx="3070225" cy="5794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accent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 sz="3200"/>
              <a:t>Repräsentanten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4" grpId="0" animBg="1"/>
      <p:bldP spid="36875" grpId="0" animBg="1"/>
      <p:bldP spid="3687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9D2E6020-E312-3C49-86B1-D5C43ED421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Anzeichen mangelnder Elitenförderung</a:t>
            </a:r>
          </a:p>
        </p:txBody>
      </p:sp>
      <p:sp>
        <p:nvSpPr>
          <p:cNvPr id="92164" name="Text Box 4">
            <a:extLst>
              <a:ext uri="{FF2B5EF4-FFF2-40B4-BE49-F238E27FC236}">
                <a16:creationId xmlns:a16="http://schemas.microsoft.com/office/drawing/2014/main" id="{5805E766-8D1F-FB45-94FE-4EF9E8CD5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1300" y="1989138"/>
            <a:ext cx="6100763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/>
              <a:t>Defizit an Leistungsfähigkeit im Wettbewerb</a:t>
            </a:r>
          </a:p>
        </p:txBody>
      </p:sp>
      <p:sp>
        <p:nvSpPr>
          <p:cNvPr id="92165" name="Text Box 5">
            <a:extLst>
              <a:ext uri="{FF2B5EF4-FFF2-40B4-BE49-F238E27FC236}">
                <a16:creationId xmlns:a16="http://schemas.microsoft.com/office/drawing/2014/main" id="{E7B49391-9D26-BF47-901B-90062FC2E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2388" y="3429000"/>
            <a:ext cx="4068762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/>
              <a:t>Erkennbarer Leistungsverfall</a:t>
            </a:r>
          </a:p>
        </p:txBody>
      </p:sp>
      <p:sp>
        <p:nvSpPr>
          <p:cNvPr id="92166" name="Text Box 6">
            <a:extLst>
              <a:ext uri="{FF2B5EF4-FFF2-40B4-BE49-F238E27FC236}">
                <a16:creationId xmlns:a16="http://schemas.microsoft.com/office/drawing/2014/main" id="{E4F66BAD-A706-F74C-B8F3-9CDF0B00B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2708275"/>
            <a:ext cx="34925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/>
              <a:t>Abwanderung von Eliten</a:t>
            </a:r>
          </a:p>
        </p:txBody>
      </p:sp>
      <p:sp>
        <p:nvSpPr>
          <p:cNvPr id="92167" name="Text Box 7">
            <a:extLst>
              <a:ext uri="{FF2B5EF4-FFF2-40B4-BE49-F238E27FC236}">
                <a16:creationId xmlns:a16="http://schemas.microsoft.com/office/drawing/2014/main" id="{A1E6F736-F726-6D43-808D-525B98314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4149725"/>
            <a:ext cx="7088187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/>
              <a:t>Klagen über das Fehlen von Leadership-Qualitäten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 animBg="1"/>
      <p:bldP spid="92165" grpId="0" animBg="1"/>
      <p:bldP spid="92166" grpId="0" animBg="1"/>
      <p:bldP spid="9216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01" name="Rectangle 13">
            <a:extLst>
              <a:ext uri="{FF2B5EF4-FFF2-40B4-BE49-F238E27FC236}">
                <a16:creationId xmlns:a16="http://schemas.microsoft.com/office/drawing/2014/main" id="{C8AE7F1A-198E-104E-A17E-7FE4341A7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2349500"/>
            <a:ext cx="4140200" cy="39592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altLang="de-DE"/>
          </a:p>
        </p:txBody>
      </p:sp>
      <p:sp>
        <p:nvSpPr>
          <p:cNvPr id="89090" name="Rectangle 2">
            <a:extLst>
              <a:ext uri="{FF2B5EF4-FFF2-40B4-BE49-F238E27FC236}">
                <a16:creationId xmlns:a16="http://schemas.microsoft.com/office/drawing/2014/main" id="{AA46347B-41DC-BA4A-85B6-209F3769DA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Kriterien der Auswahl von ‚Talenten‘</a:t>
            </a:r>
          </a:p>
        </p:txBody>
      </p:sp>
      <p:sp>
        <p:nvSpPr>
          <p:cNvPr id="89092" name="Text Box 4">
            <a:extLst>
              <a:ext uri="{FF2B5EF4-FFF2-40B4-BE49-F238E27FC236}">
                <a16:creationId xmlns:a16="http://schemas.microsoft.com/office/drawing/2014/main" id="{42FFAE39-0B4C-DC4A-A6F4-41C6BF539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163" y="1808163"/>
            <a:ext cx="3243262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de-DE" altLang="de-DE"/>
              <a:t>leistungsunabhängige</a:t>
            </a:r>
          </a:p>
        </p:txBody>
      </p:sp>
      <p:sp>
        <p:nvSpPr>
          <p:cNvPr id="89094" name="Text Box 6">
            <a:extLst>
              <a:ext uri="{FF2B5EF4-FFF2-40B4-BE49-F238E27FC236}">
                <a16:creationId xmlns:a16="http://schemas.microsoft.com/office/drawing/2014/main" id="{713FB2DB-892E-1F4E-81B6-D5AD8DFAA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2113" y="1808163"/>
            <a:ext cx="2881312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de-DE" altLang="de-DE"/>
              <a:t>leistungsabhängige</a:t>
            </a:r>
          </a:p>
        </p:txBody>
      </p:sp>
      <p:sp>
        <p:nvSpPr>
          <p:cNvPr id="89095" name="Text Box 7">
            <a:extLst>
              <a:ext uri="{FF2B5EF4-FFF2-40B4-BE49-F238E27FC236}">
                <a16:creationId xmlns:a16="http://schemas.microsoft.com/office/drawing/2014/main" id="{C9F3E412-D1ED-5940-A2BD-7BEF56ADB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9225" y="2727325"/>
            <a:ext cx="19812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/>
              <a:t>Abstammung</a:t>
            </a:r>
          </a:p>
        </p:txBody>
      </p:sp>
      <p:sp>
        <p:nvSpPr>
          <p:cNvPr id="89096" name="Text Box 8">
            <a:extLst>
              <a:ext uri="{FF2B5EF4-FFF2-40B4-BE49-F238E27FC236}">
                <a16:creationId xmlns:a16="http://schemas.microsoft.com/office/drawing/2014/main" id="{8DE7F0D7-31B0-8548-BE53-FA4E0E721F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3608388"/>
            <a:ext cx="2592387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/>
              <a:t>göttliche Weisung</a:t>
            </a:r>
          </a:p>
        </p:txBody>
      </p:sp>
      <p:sp>
        <p:nvSpPr>
          <p:cNvPr id="89100" name="Text Box 12">
            <a:extLst>
              <a:ext uri="{FF2B5EF4-FFF2-40B4-BE49-F238E27FC236}">
                <a16:creationId xmlns:a16="http://schemas.microsoft.com/office/drawing/2014/main" id="{BE6D86A6-4C66-EF45-9FEF-067272D85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4508500"/>
            <a:ext cx="3478212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/>
              <a:t>ideologische Linientreue</a:t>
            </a:r>
          </a:p>
        </p:txBody>
      </p:sp>
      <p:sp>
        <p:nvSpPr>
          <p:cNvPr id="89103" name="Text Box 15">
            <a:extLst>
              <a:ext uri="{FF2B5EF4-FFF2-40B4-BE49-F238E27FC236}">
                <a16:creationId xmlns:a16="http://schemas.microsoft.com/office/drawing/2014/main" id="{239BC467-D8AF-8144-BCD8-ED2BAC1102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5408613"/>
            <a:ext cx="14732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/>
              <a:t>Reichtum</a:t>
            </a:r>
          </a:p>
        </p:txBody>
      </p:sp>
      <p:sp>
        <p:nvSpPr>
          <p:cNvPr id="89105" name="Rectangle 17">
            <a:extLst>
              <a:ext uri="{FF2B5EF4-FFF2-40B4-BE49-F238E27FC236}">
                <a16:creationId xmlns:a16="http://schemas.microsoft.com/office/drawing/2014/main" id="{75B2039A-B282-2545-90F0-96B3D4605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2349500"/>
            <a:ext cx="4140200" cy="3959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altLang="de-DE"/>
          </a:p>
        </p:txBody>
      </p:sp>
      <p:sp>
        <p:nvSpPr>
          <p:cNvPr id="89106" name="Text Box 18">
            <a:extLst>
              <a:ext uri="{FF2B5EF4-FFF2-40B4-BE49-F238E27FC236}">
                <a16:creationId xmlns:a16="http://schemas.microsoft.com/office/drawing/2014/main" id="{B29BCA4A-7F2E-DA4C-A439-25630F669F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2113" y="2708275"/>
            <a:ext cx="2881312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de-DE" altLang="de-DE"/>
              <a:t>messbare Leistung</a:t>
            </a:r>
          </a:p>
        </p:txBody>
      </p:sp>
      <p:sp>
        <p:nvSpPr>
          <p:cNvPr id="89107" name="Text Box 19">
            <a:extLst>
              <a:ext uri="{FF2B5EF4-FFF2-40B4-BE49-F238E27FC236}">
                <a16:creationId xmlns:a16="http://schemas.microsoft.com/office/drawing/2014/main" id="{16322F3A-AB1C-D742-845A-D3D9B44E5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1750" y="3608388"/>
            <a:ext cx="3421063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de-DE" altLang="de-DE"/>
              <a:t>erkennbares Potential</a:t>
            </a:r>
          </a:p>
        </p:txBody>
      </p:sp>
      <p:sp>
        <p:nvSpPr>
          <p:cNvPr id="89108" name="Text Box 20">
            <a:extLst>
              <a:ext uri="{FF2B5EF4-FFF2-40B4-BE49-F238E27FC236}">
                <a16:creationId xmlns:a16="http://schemas.microsoft.com/office/drawing/2014/main" id="{850FB779-8A28-3D4E-8B85-2123BD031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5408613"/>
            <a:ext cx="1439862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pPr algn="ctr">
              <a:spcBef>
                <a:spcPct val="50000"/>
              </a:spcBef>
            </a:pPr>
            <a:r>
              <a:rPr lang="de-DE" altLang="de-DE"/>
              <a:t>Initiative</a:t>
            </a:r>
          </a:p>
        </p:txBody>
      </p:sp>
      <p:sp>
        <p:nvSpPr>
          <p:cNvPr id="89109" name="Text Box 21">
            <a:extLst>
              <a:ext uri="{FF2B5EF4-FFF2-40B4-BE49-F238E27FC236}">
                <a16:creationId xmlns:a16="http://schemas.microsoft.com/office/drawing/2014/main" id="{4F00950E-BE66-4E43-B463-B266A72A9F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1750" y="4508500"/>
            <a:ext cx="3419475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pPr algn="ctr">
              <a:spcBef>
                <a:spcPct val="50000"/>
              </a:spcBef>
            </a:pPr>
            <a:r>
              <a:rPr lang="de-DE" altLang="de-DE"/>
              <a:t>charakterliche Eignung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9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9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9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9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89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89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89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9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89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89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89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01" grpId="0" animBg="1"/>
      <p:bldP spid="89092" grpId="0" animBg="1"/>
      <p:bldP spid="89094" grpId="0" animBg="1"/>
      <p:bldP spid="89095" grpId="0" animBg="1"/>
      <p:bldP spid="89096" grpId="0" animBg="1"/>
      <p:bldP spid="89100" grpId="0" animBg="1"/>
      <p:bldP spid="89103" grpId="0" animBg="1"/>
      <p:bldP spid="89105" grpId="0" animBg="1"/>
      <p:bldP spid="89106" grpId="1" animBg="1"/>
      <p:bldP spid="89107" grpId="1" animBg="1"/>
      <p:bldP spid="89108" grpId="1" animBg="1"/>
      <p:bldP spid="8910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5C18FB05-1CE6-A94A-AD63-35C8886786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Akzeptanz von Elitenförderung</a:t>
            </a:r>
          </a:p>
        </p:txBody>
      </p:sp>
      <p:sp>
        <p:nvSpPr>
          <p:cNvPr id="88069" name="Text Box 5">
            <a:extLst>
              <a:ext uri="{FF2B5EF4-FFF2-40B4-BE49-F238E27FC236}">
                <a16:creationId xmlns:a16="http://schemas.microsoft.com/office/drawing/2014/main" id="{18D373A4-1F62-7943-8973-C2A4EC071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989138"/>
            <a:ext cx="3779837" cy="17399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3600"/>
              <a:t>Spannung von Gleichheit und Freiheit</a:t>
            </a:r>
          </a:p>
        </p:txBody>
      </p:sp>
      <p:sp>
        <p:nvSpPr>
          <p:cNvPr id="88074" name="Text Box 10">
            <a:extLst>
              <a:ext uri="{FF2B5EF4-FFF2-40B4-BE49-F238E27FC236}">
                <a16:creationId xmlns:a16="http://schemas.microsoft.com/office/drawing/2014/main" id="{041DBE8E-0B4F-4142-8BF0-0FD16089B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4508500"/>
            <a:ext cx="3960812" cy="17399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3600"/>
              <a:t>Leistungsstreben kein ‚Nullsummenspiel‘</a:t>
            </a:r>
          </a:p>
        </p:txBody>
      </p:sp>
      <p:sp>
        <p:nvSpPr>
          <p:cNvPr id="88076" name="Text Box 12">
            <a:extLst>
              <a:ext uri="{FF2B5EF4-FFF2-40B4-BE49-F238E27FC236}">
                <a16:creationId xmlns:a16="http://schemas.microsoft.com/office/drawing/2014/main" id="{8E5FE2D7-BD9B-824D-9BB3-F1CF4353E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3968750"/>
            <a:ext cx="2541587" cy="457200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6600"/>
            </a:extrusionClr>
            <a:contourClr>
              <a:srgbClr val="FF66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/>
              <a:t>„undemokratisch“</a:t>
            </a:r>
          </a:p>
        </p:txBody>
      </p:sp>
      <p:sp>
        <p:nvSpPr>
          <p:cNvPr id="88077" name="Text Box 13">
            <a:extLst>
              <a:ext uri="{FF2B5EF4-FFF2-40B4-BE49-F238E27FC236}">
                <a16:creationId xmlns:a16="http://schemas.microsoft.com/office/drawing/2014/main" id="{AD525729-A969-F14D-A945-5719D2DC8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1300" y="4689475"/>
            <a:ext cx="1916113" cy="457200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6600"/>
            </a:extrusionClr>
            <a:contourClr>
              <a:srgbClr val="FF66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/>
              <a:t>„abgehoben“</a:t>
            </a:r>
          </a:p>
        </p:txBody>
      </p:sp>
      <p:sp>
        <p:nvSpPr>
          <p:cNvPr id="88078" name="Text Box 14">
            <a:extLst>
              <a:ext uri="{FF2B5EF4-FFF2-40B4-BE49-F238E27FC236}">
                <a16:creationId xmlns:a16="http://schemas.microsoft.com/office/drawing/2014/main" id="{53C84C6A-045C-5546-A53B-75B2A078E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5408613"/>
            <a:ext cx="2895600" cy="822325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6600"/>
            </a:extrusionClr>
            <a:contourClr>
              <a:srgbClr val="FF66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pPr algn="ctr"/>
            <a:r>
              <a:rPr lang="de-DE" altLang="de-DE"/>
              <a:t>„geht zu Lasten der </a:t>
            </a:r>
            <a:br>
              <a:rPr lang="de-DE" altLang="de-DE"/>
            </a:br>
            <a:r>
              <a:rPr lang="de-DE" altLang="de-DE"/>
              <a:t>   anderen“</a:t>
            </a:r>
          </a:p>
        </p:txBody>
      </p:sp>
      <p:sp>
        <p:nvSpPr>
          <p:cNvPr id="88080" name="Text Box 16">
            <a:extLst>
              <a:ext uri="{FF2B5EF4-FFF2-40B4-BE49-F238E27FC236}">
                <a16:creationId xmlns:a16="http://schemas.microsoft.com/office/drawing/2014/main" id="{36315A0F-FADB-6847-88CE-EAB862EF6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2475" y="1989138"/>
            <a:ext cx="2339975" cy="457200"/>
          </a:xfrm>
          <a:prstGeom prst="rect">
            <a:avLst/>
          </a:prstGeom>
          <a:solidFill>
            <a:srgbClr val="3399FF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99FF"/>
            </a:extrusionClr>
            <a:contourClr>
              <a:srgbClr val="3399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pPr algn="ctr"/>
            <a:r>
              <a:rPr lang="de-DE" altLang="de-DE"/>
              <a:t>„unverzichtbar“</a:t>
            </a:r>
          </a:p>
        </p:txBody>
      </p:sp>
      <p:sp>
        <p:nvSpPr>
          <p:cNvPr id="88081" name="Text Box 17">
            <a:extLst>
              <a:ext uri="{FF2B5EF4-FFF2-40B4-BE49-F238E27FC236}">
                <a16:creationId xmlns:a16="http://schemas.microsoft.com/office/drawing/2014/main" id="{EAD37C3B-EACD-C642-8D11-EBB46A62A0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2475" y="2708275"/>
            <a:ext cx="2354263" cy="457200"/>
          </a:xfrm>
          <a:prstGeom prst="rect">
            <a:avLst/>
          </a:prstGeom>
          <a:solidFill>
            <a:srgbClr val="3399FF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99FF"/>
            </a:extrusionClr>
            <a:contourClr>
              <a:srgbClr val="3399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/>
              <a:t>„Nutzen für alle“</a:t>
            </a:r>
          </a:p>
        </p:txBody>
      </p:sp>
      <p:sp>
        <p:nvSpPr>
          <p:cNvPr id="88082" name="Text Box 18">
            <a:extLst>
              <a:ext uri="{FF2B5EF4-FFF2-40B4-BE49-F238E27FC236}">
                <a16:creationId xmlns:a16="http://schemas.microsoft.com/office/drawing/2014/main" id="{46A133DC-89DA-2949-9C86-FBE29233E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1750" y="3429000"/>
            <a:ext cx="3622675" cy="822325"/>
          </a:xfrm>
          <a:prstGeom prst="rect">
            <a:avLst/>
          </a:prstGeom>
          <a:solidFill>
            <a:srgbClr val="3399FF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99FF"/>
            </a:extrusionClr>
            <a:contourClr>
              <a:srgbClr val="3399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/>
              <a:t>„lässt sich auch in plural-</a:t>
            </a:r>
            <a:br>
              <a:rPr lang="de-DE" altLang="de-DE"/>
            </a:br>
            <a:r>
              <a:rPr lang="de-DE" altLang="de-DE"/>
              <a:t>   istischer Form machen“</a:t>
            </a:r>
          </a:p>
        </p:txBody>
      </p:sp>
      <p:sp>
        <p:nvSpPr>
          <p:cNvPr id="88083" name="Text Box 19">
            <a:extLst>
              <a:ext uri="{FF2B5EF4-FFF2-40B4-BE49-F238E27FC236}">
                <a16:creationId xmlns:a16="http://schemas.microsoft.com/office/drawing/2014/main" id="{CB4F2A9B-5D80-534C-B068-B90171A74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1663" y="1268413"/>
            <a:ext cx="1031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contra</a:t>
            </a:r>
          </a:p>
        </p:txBody>
      </p:sp>
      <p:sp>
        <p:nvSpPr>
          <p:cNvPr id="88084" name="Text Box 20">
            <a:extLst>
              <a:ext uri="{FF2B5EF4-FFF2-40B4-BE49-F238E27FC236}">
                <a16:creationId xmlns:a16="http://schemas.microsoft.com/office/drawing/2014/main" id="{A637A364-27A1-5342-9254-8FBCD447E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2588" y="1268413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pro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8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8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8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8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8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8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8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8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9" grpId="0" animBg="1"/>
      <p:bldP spid="88074" grpId="0" animBg="1"/>
      <p:bldP spid="88076" grpId="0" animBg="1"/>
      <p:bldP spid="88077" grpId="0" animBg="1"/>
      <p:bldP spid="88078" grpId="0" animBg="1"/>
      <p:bldP spid="88080" grpId="0" animBg="1"/>
      <p:bldP spid="88081" grpId="0" animBg="1"/>
      <p:bldP spid="8808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D872651A-C62A-E645-BF3D-D827EBBF61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Persönlichkeitsleitbilder</a:t>
            </a:r>
          </a:p>
        </p:txBody>
      </p:sp>
      <p:sp>
        <p:nvSpPr>
          <p:cNvPr id="83979" name="Rectangle 11">
            <a:extLst>
              <a:ext uri="{FF2B5EF4-FFF2-40B4-BE49-F238E27FC236}">
                <a16:creationId xmlns:a16="http://schemas.microsoft.com/office/drawing/2014/main" id="{E81EA2B4-65B7-DA40-A45D-66C4F2533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2168525"/>
            <a:ext cx="4681537" cy="32400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3978" name="Rectangle 10">
            <a:extLst>
              <a:ext uri="{FF2B5EF4-FFF2-40B4-BE49-F238E27FC236}">
                <a16:creationId xmlns:a16="http://schemas.microsoft.com/office/drawing/2014/main" id="{F98C0051-EEB6-5F45-8FC9-E59740602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2168525"/>
            <a:ext cx="3781425" cy="32400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3972" name="Text Box 4">
            <a:extLst>
              <a:ext uri="{FF2B5EF4-FFF2-40B4-BE49-F238E27FC236}">
                <a16:creationId xmlns:a16="http://schemas.microsoft.com/office/drawing/2014/main" id="{B8DB5E92-21DB-AC47-8622-EB980E23F4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2689225"/>
            <a:ext cx="3419475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pPr algn="ctr"/>
            <a:r>
              <a:rPr lang="de-DE" altLang="de-DE"/>
              <a:t>„fachliche Exzellenz“</a:t>
            </a:r>
          </a:p>
        </p:txBody>
      </p:sp>
      <p:sp>
        <p:nvSpPr>
          <p:cNvPr id="83973" name="Text Box 5">
            <a:extLst>
              <a:ext uri="{FF2B5EF4-FFF2-40B4-BE49-F238E27FC236}">
                <a16:creationId xmlns:a16="http://schemas.microsoft.com/office/drawing/2014/main" id="{02540F54-7796-6749-9C20-EA4A54329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4489450"/>
            <a:ext cx="3419475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pPr algn="ctr"/>
            <a:r>
              <a:rPr lang="de-DE" altLang="de-DE"/>
              <a:t>„soziale Verantwortung“</a:t>
            </a:r>
          </a:p>
        </p:txBody>
      </p:sp>
      <p:sp>
        <p:nvSpPr>
          <p:cNvPr id="83974" name="Text Box 6">
            <a:extLst>
              <a:ext uri="{FF2B5EF4-FFF2-40B4-BE49-F238E27FC236}">
                <a16:creationId xmlns:a16="http://schemas.microsoft.com/office/drawing/2014/main" id="{AC85D363-DE49-E647-8C96-F13B7A0DF4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3589338"/>
            <a:ext cx="3419475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pPr algn="ctr"/>
            <a:r>
              <a:rPr lang="de-DE" altLang="de-DE"/>
              <a:t>„Weite des Horizonts“</a:t>
            </a:r>
          </a:p>
        </p:txBody>
      </p:sp>
      <p:sp>
        <p:nvSpPr>
          <p:cNvPr id="83975" name="Text Box 7">
            <a:extLst>
              <a:ext uri="{FF2B5EF4-FFF2-40B4-BE49-F238E27FC236}">
                <a16:creationId xmlns:a16="http://schemas.microsoft.com/office/drawing/2014/main" id="{FFB4BD9D-23F3-6E4F-A9B7-678BB03B9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2613" y="2708275"/>
            <a:ext cx="4319587" cy="4572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pPr algn="ctr"/>
            <a:r>
              <a:rPr lang="de-DE" altLang="de-DE"/>
              <a:t>„zur Freiheit ermutigen“</a:t>
            </a:r>
          </a:p>
        </p:txBody>
      </p:sp>
      <p:sp>
        <p:nvSpPr>
          <p:cNvPr id="83976" name="Text Box 8">
            <a:extLst>
              <a:ext uri="{FF2B5EF4-FFF2-40B4-BE49-F238E27FC236}">
                <a16:creationId xmlns:a16="http://schemas.microsoft.com/office/drawing/2014/main" id="{451A261F-9084-394F-92B6-30CB61731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2613" y="3429000"/>
            <a:ext cx="4319587" cy="822325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pPr algn="ctr"/>
            <a:r>
              <a:rPr lang="de-DE" altLang="de-DE"/>
              <a:t>„soziale Verantwortung fördern“</a:t>
            </a:r>
          </a:p>
        </p:txBody>
      </p:sp>
      <p:sp>
        <p:nvSpPr>
          <p:cNvPr id="83977" name="Text Box 9">
            <a:extLst>
              <a:ext uri="{FF2B5EF4-FFF2-40B4-BE49-F238E27FC236}">
                <a16:creationId xmlns:a16="http://schemas.microsoft.com/office/drawing/2014/main" id="{54D7DE04-F584-1948-A8CA-2C4165E9D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2613" y="4508500"/>
            <a:ext cx="4319587" cy="4572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pPr algn="ctr"/>
            <a:r>
              <a:rPr lang="de-DE" altLang="de-DE"/>
              <a:t>„nach Wahrheit streben“</a:t>
            </a:r>
          </a:p>
        </p:txBody>
      </p:sp>
      <p:sp>
        <p:nvSpPr>
          <p:cNvPr id="83980" name="Text Box 12">
            <a:extLst>
              <a:ext uri="{FF2B5EF4-FFF2-40B4-BE49-F238E27FC236}">
                <a16:creationId xmlns:a16="http://schemas.microsoft.com/office/drawing/2014/main" id="{0DFBEE2A-0F01-A84A-AF48-523C7D395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2613" y="5589588"/>
            <a:ext cx="4319587" cy="822325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pPr algn="ctr"/>
            <a:r>
              <a:rPr lang="de-DE" altLang="de-DE">
                <a:cs typeface="Arial" panose="020B0604020202020204" pitchFamily="34" charset="0"/>
              </a:rPr>
              <a:t>→ </a:t>
            </a:r>
            <a:r>
              <a:rPr lang="de-DE" altLang="de-DE"/>
              <a:t>den „unternehmerischen </a:t>
            </a:r>
            <a:br>
              <a:rPr lang="de-DE" altLang="de-DE"/>
            </a:br>
            <a:r>
              <a:rPr lang="de-DE" altLang="de-DE"/>
              <a:t>Menschen“ fördern</a:t>
            </a:r>
          </a:p>
        </p:txBody>
      </p:sp>
      <p:sp>
        <p:nvSpPr>
          <p:cNvPr id="83981" name="Text Box 13">
            <a:extLst>
              <a:ext uri="{FF2B5EF4-FFF2-40B4-BE49-F238E27FC236}">
                <a16:creationId xmlns:a16="http://schemas.microsoft.com/office/drawing/2014/main" id="{CAB392E4-E842-B64A-B200-EF7E526AF3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1268413"/>
            <a:ext cx="31686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Studienstiftung</a:t>
            </a:r>
            <a:br>
              <a:rPr lang="de-DE" altLang="de-DE"/>
            </a:br>
            <a:r>
              <a:rPr lang="de-DE" altLang="de-DE"/>
              <a:t>des deutschen Volkes</a:t>
            </a:r>
          </a:p>
        </p:txBody>
      </p:sp>
      <p:sp>
        <p:nvSpPr>
          <p:cNvPr id="83982" name="Text Box 14">
            <a:extLst>
              <a:ext uri="{FF2B5EF4-FFF2-40B4-BE49-F238E27FC236}">
                <a16:creationId xmlns:a16="http://schemas.microsoft.com/office/drawing/2014/main" id="{37333E7C-4028-A840-A846-60E900189C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6550" y="1430338"/>
            <a:ext cx="4997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Private Universität Witten/Herdecke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3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3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3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3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3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3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3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3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2" grpId="0" animBg="1"/>
      <p:bldP spid="83973" grpId="0" animBg="1"/>
      <p:bldP spid="83974" grpId="0" animBg="1"/>
      <p:bldP spid="83975" grpId="0" animBg="1"/>
      <p:bldP spid="83976" grpId="0" animBg="1"/>
      <p:bldP spid="83977" grpId="0" animBg="1"/>
      <p:bldP spid="83980" grpId="1" animBg="1"/>
      <p:bldP spid="83981" grpId="0"/>
      <p:bldP spid="8398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F126A983-022F-5B44-9DE7-B342B566B9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Formen der Auswahl,</a:t>
            </a:r>
            <a:br>
              <a:rPr lang="de-DE" altLang="de-DE" sz="3200"/>
            </a:br>
            <a:r>
              <a:rPr lang="de-DE" altLang="de-DE" sz="3200"/>
              <a:t>Formen der Förderung</a:t>
            </a:r>
          </a:p>
        </p:txBody>
      </p:sp>
      <p:sp>
        <p:nvSpPr>
          <p:cNvPr id="95236" name="Text Box 4">
            <a:extLst>
              <a:ext uri="{FF2B5EF4-FFF2-40B4-BE49-F238E27FC236}">
                <a16:creationId xmlns:a16="http://schemas.microsoft.com/office/drawing/2014/main" id="{D27B6D0E-C0F6-834B-BC7A-BC3C485040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725" y="1647825"/>
            <a:ext cx="2201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Studienstiftung</a:t>
            </a:r>
          </a:p>
        </p:txBody>
      </p:sp>
      <p:sp>
        <p:nvSpPr>
          <p:cNvPr id="95238" name="Text Box 6">
            <a:extLst>
              <a:ext uri="{FF2B5EF4-FFF2-40B4-BE49-F238E27FC236}">
                <a16:creationId xmlns:a16="http://schemas.microsoft.com/office/drawing/2014/main" id="{5DB37419-406B-2D43-8669-1C3EF9E546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0038" y="1647825"/>
            <a:ext cx="32019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Französische Elite-HS</a:t>
            </a:r>
          </a:p>
        </p:txBody>
      </p:sp>
      <p:sp>
        <p:nvSpPr>
          <p:cNvPr id="95239" name="Text Box 7">
            <a:extLst>
              <a:ext uri="{FF2B5EF4-FFF2-40B4-BE49-F238E27FC236}">
                <a16:creationId xmlns:a16="http://schemas.microsoft.com/office/drawing/2014/main" id="{1366C134-F9FA-4245-A507-54D86DC22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349500"/>
            <a:ext cx="4471988" cy="1187450"/>
          </a:xfrm>
          <a:prstGeom prst="rect">
            <a:avLst/>
          </a:prstGeom>
          <a:solidFill>
            <a:srgbClr val="3399FF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99FF"/>
            </a:extrusionClr>
            <a:contourClr>
              <a:srgbClr val="3399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/>
              <a:t>- Initiativbewerbung unmöglich,</a:t>
            </a:r>
            <a:br>
              <a:rPr lang="de-DE" altLang="de-DE"/>
            </a:br>
            <a:r>
              <a:rPr lang="de-DE" altLang="de-DE"/>
              <a:t>  Vorschlag durch Lehrer u. HS-</a:t>
            </a:r>
            <a:br>
              <a:rPr lang="de-DE" altLang="de-DE"/>
            </a:br>
            <a:r>
              <a:rPr lang="de-DE" altLang="de-DE"/>
              <a:t>  Lehrer</a:t>
            </a:r>
          </a:p>
        </p:txBody>
      </p:sp>
      <p:sp>
        <p:nvSpPr>
          <p:cNvPr id="95243" name="Text Box 11">
            <a:extLst>
              <a:ext uri="{FF2B5EF4-FFF2-40B4-BE49-F238E27FC236}">
                <a16:creationId xmlns:a16="http://schemas.microsoft.com/office/drawing/2014/main" id="{6254CB35-30A6-104E-9A3C-6EFB4B260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968750"/>
            <a:ext cx="2951163" cy="457200"/>
          </a:xfrm>
          <a:prstGeom prst="rect">
            <a:avLst/>
          </a:prstGeom>
          <a:solidFill>
            <a:srgbClr val="3399FF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99FF"/>
            </a:extrusionClr>
            <a:contourClr>
              <a:srgbClr val="3399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/>
              <a:t>- Auswahl individuell</a:t>
            </a:r>
          </a:p>
        </p:txBody>
      </p:sp>
      <p:sp>
        <p:nvSpPr>
          <p:cNvPr id="95244" name="Text Box 12">
            <a:extLst>
              <a:ext uri="{FF2B5EF4-FFF2-40B4-BE49-F238E27FC236}">
                <a16:creationId xmlns:a16="http://schemas.microsoft.com/office/drawing/2014/main" id="{2808D52A-28EE-A94C-A6F9-615123B23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868863"/>
            <a:ext cx="4270375" cy="457200"/>
          </a:xfrm>
          <a:prstGeom prst="rect">
            <a:avLst/>
          </a:prstGeom>
          <a:solidFill>
            <a:srgbClr val="3399FF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99FF"/>
            </a:extrusionClr>
            <a:contourClr>
              <a:srgbClr val="3399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/>
              <a:t>- Förderung außerhalb der HS</a:t>
            </a:r>
          </a:p>
        </p:txBody>
      </p:sp>
      <p:sp>
        <p:nvSpPr>
          <p:cNvPr id="95245" name="Text Box 13">
            <a:extLst>
              <a:ext uri="{FF2B5EF4-FFF2-40B4-BE49-F238E27FC236}">
                <a16:creationId xmlns:a16="http://schemas.microsoft.com/office/drawing/2014/main" id="{B9D49177-3036-C44D-A413-6CC5B4A19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768975"/>
            <a:ext cx="4406900" cy="822325"/>
          </a:xfrm>
          <a:prstGeom prst="rect">
            <a:avLst/>
          </a:prstGeom>
          <a:solidFill>
            <a:srgbClr val="3399FF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99FF"/>
            </a:extrusionClr>
            <a:contourClr>
              <a:srgbClr val="3399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/>
              <a:t>- Teilnahme an ‚normalem‘ HS-</a:t>
            </a:r>
            <a:br>
              <a:rPr lang="de-DE" altLang="de-DE"/>
            </a:br>
            <a:r>
              <a:rPr lang="de-DE" altLang="de-DE"/>
              <a:t>   Studium</a:t>
            </a:r>
          </a:p>
        </p:txBody>
      </p:sp>
      <p:sp>
        <p:nvSpPr>
          <p:cNvPr id="95246" name="Text Box 14">
            <a:extLst>
              <a:ext uri="{FF2B5EF4-FFF2-40B4-BE49-F238E27FC236}">
                <a16:creationId xmlns:a16="http://schemas.microsoft.com/office/drawing/2014/main" id="{21D7B15B-5C1C-AE46-BC1D-9B6446899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2349500"/>
            <a:ext cx="3500438" cy="11874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r>
              <a:rPr lang="de-DE" altLang="de-DE"/>
              <a:t>- Bewerbung durch Teil-nahme an ausgeschrie-benem Wettbewerb</a:t>
            </a:r>
          </a:p>
        </p:txBody>
      </p:sp>
      <p:sp>
        <p:nvSpPr>
          <p:cNvPr id="95247" name="Text Box 15">
            <a:extLst>
              <a:ext uri="{FF2B5EF4-FFF2-40B4-BE49-F238E27FC236}">
                <a16:creationId xmlns:a16="http://schemas.microsoft.com/office/drawing/2014/main" id="{C721601C-16C7-F94F-BE3F-7DA1DEB0E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3968750"/>
            <a:ext cx="3641725" cy="4572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/>
              <a:t>- Auswahl im Wettbewerb</a:t>
            </a:r>
          </a:p>
        </p:txBody>
      </p:sp>
      <p:sp>
        <p:nvSpPr>
          <p:cNvPr id="95248" name="Text Box 16">
            <a:extLst>
              <a:ext uri="{FF2B5EF4-FFF2-40B4-BE49-F238E27FC236}">
                <a16:creationId xmlns:a16="http://schemas.microsoft.com/office/drawing/2014/main" id="{19B01229-5CCE-E142-93C3-0380FE2EB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5425" y="4868863"/>
            <a:ext cx="3587750" cy="4572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r>
              <a:rPr lang="de-DE" altLang="de-DE"/>
              <a:t>- Förderung in der HS</a:t>
            </a:r>
          </a:p>
        </p:txBody>
      </p:sp>
      <p:sp>
        <p:nvSpPr>
          <p:cNvPr id="95249" name="Text Box 17">
            <a:extLst>
              <a:ext uri="{FF2B5EF4-FFF2-40B4-BE49-F238E27FC236}">
                <a16:creationId xmlns:a16="http://schemas.microsoft.com/office/drawing/2014/main" id="{E414FF3F-E026-B14B-9EA6-FB8D97F8C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5768975"/>
            <a:ext cx="3614738" cy="822325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r>
              <a:rPr lang="de-DE" altLang="de-DE"/>
              <a:t>- Teilnahme an </a:t>
            </a:r>
            <a:br>
              <a:rPr lang="de-DE" altLang="de-DE"/>
            </a:br>
            <a:r>
              <a:rPr lang="de-DE" altLang="de-DE"/>
              <a:t>   Elitestudium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5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5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5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5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5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95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95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95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/>
      <p:bldP spid="95238" grpId="0"/>
      <p:bldP spid="95239" grpId="1" animBg="1"/>
      <p:bldP spid="95243" grpId="0" animBg="1"/>
      <p:bldP spid="95244" grpId="0" animBg="1"/>
      <p:bldP spid="95245" grpId="0" animBg="1"/>
      <p:bldP spid="95246" grpId="0" animBg="1"/>
      <p:bldP spid="95247" grpId="0" animBg="1"/>
      <p:bldP spid="95248" grpId="0" animBg="1"/>
      <p:bldP spid="9524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15FC856B-526F-9941-A2E1-FF533BEC9A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Ansatz ‚Elitestudiengänge‘</a:t>
            </a:r>
          </a:p>
        </p:txBody>
      </p:sp>
      <p:sp>
        <p:nvSpPr>
          <p:cNvPr id="98308" name="Text Box 4">
            <a:extLst>
              <a:ext uri="{FF2B5EF4-FFF2-40B4-BE49-F238E27FC236}">
                <a16:creationId xmlns:a16="http://schemas.microsoft.com/office/drawing/2014/main" id="{7B55F0B4-3A5F-844C-A3BE-F194D4A9B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2708275"/>
            <a:ext cx="5868987" cy="4572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/>
              <a:t>Teilnahme an besonderen Studiengängen</a:t>
            </a:r>
          </a:p>
        </p:txBody>
      </p:sp>
      <p:sp>
        <p:nvSpPr>
          <p:cNvPr id="98310" name="Text Box 6">
            <a:extLst>
              <a:ext uri="{FF2B5EF4-FFF2-40B4-BE49-F238E27FC236}">
                <a16:creationId xmlns:a16="http://schemas.microsoft.com/office/drawing/2014/main" id="{4CECF473-AB8F-8A4E-B121-8E9BA8C50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3608388"/>
            <a:ext cx="6713537" cy="4572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/>
              <a:t>Auswahl durch Anbieter oder Förderinstitutionen</a:t>
            </a:r>
          </a:p>
        </p:txBody>
      </p:sp>
      <p:sp>
        <p:nvSpPr>
          <p:cNvPr id="98311" name="Text Box 7">
            <a:extLst>
              <a:ext uri="{FF2B5EF4-FFF2-40B4-BE49-F238E27FC236}">
                <a16:creationId xmlns:a16="http://schemas.microsoft.com/office/drawing/2014/main" id="{D6D5E1A3-75B8-9942-B197-F1D6A896C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4508500"/>
            <a:ext cx="4832350" cy="4572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/>
              <a:t>Studium an ‚normaler‘ Hochschule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8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8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8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" grpId="0" animBg="1"/>
      <p:bldP spid="98310" grpId="0" animBg="1"/>
      <p:bldP spid="983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735ACF3F-75DF-7346-BB1E-1AF6F1F1F8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Vorteile eines diversifizierten Angebots an Formen der Elitenförderung</a:t>
            </a:r>
          </a:p>
        </p:txBody>
      </p:sp>
      <p:sp>
        <p:nvSpPr>
          <p:cNvPr id="93189" name="Text Box 5">
            <a:extLst>
              <a:ext uri="{FF2B5EF4-FFF2-40B4-BE49-F238E27FC236}">
                <a16:creationId xmlns:a16="http://schemas.microsoft.com/office/drawing/2014/main" id="{F122F194-6A85-7A4E-A412-DBE0C0744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163" y="1628775"/>
            <a:ext cx="742950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/>
              <a:t>Individuelle Förderung für individuelle Leistungsträger</a:t>
            </a:r>
          </a:p>
        </p:txBody>
      </p:sp>
      <p:sp>
        <p:nvSpPr>
          <p:cNvPr id="93190" name="Text Box 6">
            <a:extLst>
              <a:ext uri="{FF2B5EF4-FFF2-40B4-BE49-F238E27FC236}">
                <a16:creationId xmlns:a16="http://schemas.microsoft.com/office/drawing/2014/main" id="{95ADC5B5-21CD-2142-B4A4-61C740D1F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163" y="2528888"/>
            <a:ext cx="5186362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/>
              <a:t>Pluralismus der Konzepte und Typen</a:t>
            </a:r>
          </a:p>
        </p:txBody>
      </p:sp>
      <p:sp>
        <p:nvSpPr>
          <p:cNvPr id="93191" name="Text Box 7">
            <a:extLst>
              <a:ext uri="{FF2B5EF4-FFF2-40B4-BE49-F238E27FC236}">
                <a16:creationId xmlns:a16="http://schemas.microsoft.com/office/drawing/2014/main" id="{D1BE05ED-BEEE-CD4A-BB14-D6C0C2F60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163" y="3429000"/>
            <a:ext cx="6405562" cy="8223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/>
              <a:t>Optimierung durch Wettbewerb um Förderung</a:t>
            </a:r>
            <a:br>
              <a:rPr lang="de-DE" altLang="de-DE"/>
            </a:br>
            <a:r>
              <a:rPr lang="de-DE" altLang="de-DE"/>
              <a:t>und um zu Fördernde</a:t>
            </a:r>
          </a:p>
        </p:txBody>
      </p:sp>
      <p:sp>
        <p:nvSpPr>
          <p:cNvPr id="93192" name="Text Box 8">
            <a:extLst>
              <a:ext uri="{FF2B5EF4-FFF2-40B4-BE49-F238E27FC236}">
                <a16:creationId xmlns:a16="http://schemas.microsoft.com/office/drawing/2014/main" id="{1115D701-9B1E-FF49-BB49-F49C31C513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163" y="4689475"/>
            <a:ext cx="515620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/>
              <a:t>Profilierung und Schwerpunktbildung</a:t>
            </a:r>
          </a:p>
        </p:txBody>
      </p:sp>
      <p:sp>
        <p:nvSpPr>
          <p:cNvPr id="93193" name="Text Box 9">
            <a:extLst>
              <a:ext uri="{FF2B5EF4-FFF2-40B4-BE49-F238E27FC236}">
                <a16:creationId xmlns:a16="http://schemas.microsoft.com/office/drawing/2014/main" id="{8E4E11E2-82CB-214D-8254-1AB21FC7E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163" y="5589588"/>
            <a:ext cx="7489825" cy="8223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/>
              <a:t>Je besser sich das normale Studiensystem entwickelt,</a:t>
            </a:r>
            <a:br>
              <a:rPr lang="de-DE" altLang="de-DE"/>
            </a:br>
            <a:r>
              <a:rPr lang="de-DE" altLang="de-DE"/>
              <a:t>desto näher rücken Elite und ‚Breite‘ zusammen.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3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3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3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3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9" grpId="0" animBg="1"/>
      <p:bldP spid="93190" grpId="0" animBg="1"/>
      <p:bldP spid="93191" grpId="0" animBg="1"/>
      <p:bldP spid="93192" grpId="0" animBg="1"/>
      <p:bldP spid="93193" grpId="0" animBg="1"/>
    </p:bldLst>
  </p:timing>
</p:sld>
</file>

<file path=ppt/theme/theme1.xml><?xml version="1.0" encoding="utf-8"?>
<a:theme xmlns:a="http://schemas.openxmlformats.org/drawingml/2006/main" name="1_Leere Präsentation">
  <a:themeElements>
    <a:clrScheme name="1_Leere Präsentation 10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003300"/>
      </a:hlink>
      <a:folHlink>
        <a:srgbClr val="000000"/>
      </a:folHlink>
    </a:clrScheme>
    <a:fontScheme name="1_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1_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ere Präsentation 10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0033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479</Words>
  <Application>Microsoft Macintosh PowerPoint</Application>
  <PresentationFormat>Bildschirmpräsentation (4:3)</PresentationFormat>
  <Paragraphs>93</Paragraphs>
  <Slides>13</Slides>
  <Notes>1</Notes>
  <HiddenSlides>0</HiddenSlides>
  <MMClips>0</MMClips>
  <ScaleCrop>false</ScaleCrop>
  <HeadingPairs>
    <vt:vector size="10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13</vt:i4>
      </vt:variant>
      <vt:variant>
        <vt:lpstr>Zielgruppenorientierte Präsentationen</vt:lpstr>
      </vt:variant>
      <vt:variant>
        <vt:i4>2</vt:i4>
      </vt:variant>
    </vt:vector>
  </HeadingPairs>
  <TitlesOfParts>
    <vt:vector size="20" baseType="lpstr">
      <vt:lpstr>Arial</vt:lpstr>
      <vt:lpstr>Times New Roman</vt:lpstr>
      <vt:lpstr>Webdings</vt:lpstr>
      <vt:lpstr>1_Leere Präsentation</vt:lpstr>
      <vt:lpstr>Microsoft Graph-Diagramm</vt:lpstr>
      <vt:lpstr>PowerPoint-Präsentation</vt:lpstr>
      <vt:lpstr>Angehörige von Eliten sind …</vt:lpstr>
      <vt:lpstr>Anzeichen mangelnder Elitenförderung</vt:lpstr>
      <vt:lpstr>Kriterien der Auswahl von ‚Talenten‘</vt:lpstr>
      <vt:lpstr>Akzeptanz von Elitenförderung</vt:lpstr>
      <vt:lpstr>Persönlichkeitsleitbilder</vt:lpstr>
      <vt:lpstr>Formen der Auswahl, Formen der Förderung</vt:lpstr>
      <vt:lpstr>Ansatz ‚Elitestudiengänge‘</vt:lpstr>
      <vt:lpstr>Vorteile eines diversifizierten Angebots an Formen der Elitenförderung</vt:lpstr>
      <vt:lpstr>Vorteile von Globalhaushalten</vt:lpstr>
      <vt:lpstr>Vorteile von Globalhaushalten</vt:lpstr>
      <vt:lpstr>Probleme mit Globalhaushalten durch institutionelle Defizite</vt:lpstr>
      <vt:lpstr>PowerPoint-Präsentation</vt:lpstr>
      <vt:lpstr>Studiengebühren u. Ranking</vt:lpstr>
      <vt:lpstr>CHE-Präsentation</vt:lpstr>
    </vt:vector>
  </TitlesOfParts>
  <Company>CHE - Centrum für Hochschulentwicklung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Florian Buch</dc:creator>
  <cp:lastModifiedBy>Detlef Müller-Böling</cp:lastModifiedBy>
  <cp:revision>16</cp:revision>
  <dcterms:created xsi:type="dcterms:W3CDTF">2003-08-15T13:29:39Z</dcterms:created>
  <dcterms:modified xsi:type="dcterms:W3CDTF">2022-02-05T15:11:02Z</dcterms:modified>
</cp:coreProperties>
</file>