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514" r:id="rId2"/>
    <p:sldId id="534" r:id="rId3"/>
    <p:sldId id="517" r:id="rId4"/>
    <p:sldId id="519" r:id="rId5"/>
    <p:sldId id="513" r:id="rId6"/>
    <p:sldId id="518" r:id="rId7"/>
    <p:sldId id="505" r:id="rId8"/>
    <p:sldId id="521" r:id="rId9"/>
    <p:sldId id="523" r:id="rId10"/>
    <p:sldId id="524" r:id="rId11"/>
    <p:sldId id="532" r:id="rId12"/>
    <p:sldId id="525" r:id="rId13"/>
    <p:sldId id="526" r:id="rId14"/>
    <p:sldId id="527" r:id="rId15"/>
    <p:sldId id="528" r:id="rId16"/>
    <p:sldId id="529" r:id="rId17"/>
    <p:sldId id="531" r:id="rId18"/>
    <p:sldId id="535" r:id="rId19"/>
    <p:sldId id="530" r:id="rId20"/>
    <p:sldId id="533" r:id="rId21"/>
  </p:sldIdLst>
  <p:sldSz cx="9144000" cy="6858000" type="screen4x3"/>
  <p:notesSz cx="6811963" cy="99425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0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2496" y="176"/>
      </p:cViewPr>
      <p:guideLst>
        <p:guide orient="horz" pos="2160"/>
        <p:guide pos="4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3131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58DCE2F-C0BD-5643-8285-062F039791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98EE5A6-4E3F-DE43-AC0A-F3E0D01E6E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75ABE7C-680C-2A47-B1E2-04DC74BD402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3CAC7FA-4F48-5E40-A414-6F0FE92D2E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958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A5914B2-E3E0-A64C-B890-28D57184E3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DEBA155-AC62-6341-80CC-C846BF10D6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45625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D9B4E1E-B764-A640-BCF8-9785D9F49F3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28B250-6AD9-9342-9618-FA0D1735AA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AD208-816C-0245-B6FF-41ABD0DB7FD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7FEC939F-CDBE-334C-BFB7-AEA6B151A2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5DBB4B7A-95D9-2849-9835-4C9E05989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7068C8-FCDB-AC45-A0CD-17794595B8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238CB-4DA2-ED41-BAD1-9B2D26036B41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01979E20-FED7-D74D-9F26-CDE8C2C937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F9B5203E-9F43-3E47-97FC-E4336BB13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06EFC-FA6A-FB48-9A8C-2DD21882F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7CE9A69-4AAA-3D45-8DAF-ABA4F19F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C088CF-A86B-0941-9F55-F27A5D63E0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D6F696-65EC-8C4E-A425-FA85AB676A4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99380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EDCECA-574E-774C-AE4C-3B0D6502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F3B587-A99E-4B45-ABF7-6BB470AC9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418766-2FDF-DD4B-A0B7-524C6153D5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C71E0D-500F-1E44-86F5-0C70C333FCC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69805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5E00CFA-96D2-2E45-BEB9-A346201DD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F67837-B7F3-0849-BF95-19A5285F6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9D1BBE-5483-E743-8C94-D010149207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26FBC9-9E61-434A-9F6B-712CB3470F41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3582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C8400-8901-A24A-B1CC-87F1B773F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571027-3F0D-8942-B7DB-B909D71D0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17895A-C552-CA46-BB60-C899EB770D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B0FADC-A381-B64A-8A4A-3AC7B861503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96538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03329C-AD23-864B-B1A2-74580615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B8B87C-1D32-3942-B454-9E5016555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8E5E73-48ED-7F42-B850-D188D374DC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802CF2-2244-1D49-97A5-24C332636A30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47510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FF260-4100-C046-9734-770A5A06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3D2FBC-793A-544F-9C0B-C99508A2F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44F230-719A-4848-B5DD-AF0419265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7BF4D7-0758-5644-857F-B29EA4627C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DDBA9F-BEBB-244F-BE6D-AD7C928EA310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23620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849C3-9655-BB47-913B-9EFB85251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204162-B14C-B247-8320-22D351114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33AEEE-3631-6A44-A95E-6F4DC921A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8E38766-3DBC-CB44-AF34-AEE59FFFC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2A2B9E4-08E6-4F46-8B29-E07401FC3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FC1F40-573E-0244-AB73-9DC806FFC6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600156-D23B-E649-940A-1524065845F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09159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731148-1FDA-DE4C-BF3B-44973321C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B09DA0A-2E67-7846-95B4-F7B8819412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154BE3-FF51-794E-8DC2-16A850AA989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87639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CE05B35-DFC0-B143-873B-92AB1638EC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A96455-3632-6242-A2DF-6594F7DCC15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89917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5EA63F-D86E-CD48-A6B5-64B35E735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645A75-BAC2-B34D-82D2-6A561F4AC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5BE7A6-2BE9-904E-922D-7C419687D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114681-A762-1B4D-B63D-0CCA45EDB2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854125-B06B-E34D-9E0D-3F95E76D2CD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70502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BF9D1-D5A0-EE4F-A371-027239234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D3DBB3A-F54E-7E4B-BECC-332984A61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FE4BB9-A23A-7245-AC3A-96FD54317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4E6D33-5972-0F4F-81E5-0AFBCD2E5C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E9880A-B6F9-B047-8119-DCD08C396AC0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27018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2CA0FE0F-B2F1-BD49-83E7-F81A888D7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CC36FF4C-EF10-104B-940C-3C413EA8CC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06DD00-CA6E-1F4E-83CA-BA5CFB546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76788E94-4CAF-DA4D-82F1-BAEAD2277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7F558D-916C-B649-9C23-ADCA52344F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D2E7D801-15B1-8E44-92D0-9F2D8B682A92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C152A1AC-E183-C049-BAF8-FD945BD94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</a:rPr>
              <a:t>www.che.de</a:t>
            </a:r>
            <a:endParaRPr lang="de-DE" altLang="de-DE" sz="1400"/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E5EA4531-D8AB-C845-BD25-FC5E42702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F19894F-87FA-D647-BA69-AB193DC50D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05FB8-6D4D-744B-8AE7-52E5D4CB3130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454658" name="Text Box 2">
            <a:extLst>
              <a:ext uri="{FF2B5EF4-FFF2-40B4-BE49-F238E27FC236}">
                <a16:creationId xmlns:a16="http://schemas.microsoft.com/office/drawing/2014/main" id="{D1503F09-1EA3-DA45-A86F-BACFE9904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75" y="1820863"/>
            <a:ext cx="7572375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Reform der Professorenbesoldung -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 der Umsetzung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Prof. Dr. Detlef Müller-Böling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46. Jahrestagung der Kanzlerinnen und Kanzler 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der Universitäten in Deutschland,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Chemnitz, 24. bis 27.09.2003</a:t>
            </a:r>
            <a:endParaRPr lang="de-DE" altLang="de-DE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5C4BA2D5-8B16-0748-8C92-883A4AC675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5870-A19A-BD4A-BF25-77076299667F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567D817F-4D7D-0040-A31D-73BE5D918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3: Umsetzung R-Pfalz – Problematische Weichenstellung</a:t>
            </a:r>
          </a:p>
        </p:txBody>
      </p:sp>
      <p:grpSp>
        <p:nvGrpSpPr>
          <p:cNvPr id="478219" name="Group 11">
            <a:extLst>
              <a:ext uri="{FF2B5EF4-FFF2-40B4-BE49-F238E27FC236}">
                <a16:creationId xmlns:a16="http://schemas.microsoft.com/office/drawing/2014/main" id="{CA71B0F1-E2E5-314C-92C5-A5DEAD7AB083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751013"/>
            <a:ext cx="4106863" cy="4486275"/>
            <a:chOff x="158" y="1103"/>
            <a:chExt cx="2587" cy="2826"/>
          </a:xfrm>
        </p:grpSpPr>
        <p:sp>
          <p:nvSpPr>
            <p:cNvPr id="478212" name="Rectangle 4">
              <a:extLst>
                <a:ext uri="{FF2B5EF4-FFF2-40B4-BE49-F238E27FC236}">
                  <a16:creationId xmlns:a16="http://schemas.microsoft.com/office/drawing/2014/main" id="{074B6F9C-9339-7A44-A339-C5740FAF6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1253"/>
              <a:ext cx="2587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(Nach erstmaliger Befristung) </a:t>
              </a:r>
              <a:br>
                <a:rPr lang="de-DE" altLang="de-DE" sz="2000"/>
              </a:br>
              <a:r>
                <a:rPr lang="de-DE" altLang="de-DE" sz="2000"/>
                <a:t>  unbefristete Vergabe bes. LB </a:t>
              </a:r>
              <a:br>
                <a:rPr lang="de-DE" altLang="de-DE" sz="2000"/>
              </a:br>
              <a:r>
                <a:rPr lang="de-DE" altLang="de-DE" sz="2000"/>
                <a:t>  mögl.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Entscheidung BuB-LB liegt </a:t>
              </a:r>
              <a:br>
                <a:rPr lang="de-DE" altLang="de-DE" sz="2000"/>
              </a:br>
              <a:r>
                <a:rPr lang="de-DE" altLang="de-DE" sz="2000"/>
                <a:t>  bei HS (</a:t>
              </a:r>
              <a:r>
                <a:rPr lang="de-DE" altLang="de-DE" sz="2000" u="sng"/>
                <a:t>aber</a:t>
              </a:r>
              <a:r>
                <a:rPr lang="de-DE" altLang="de-DE" sz="2000"/>
                <a:t>: in bes. Fällen </a:t>
              </a:r>
              <a:br>
                <a:rPr lang="de-DE" altLang="de-DE" sz="2000"/>
              </a:br>
              <a:r>
                <a:rPr lang="de-DE" altLang="de-DE" sz="2000"/>
                <a:t>  Zustimmung MWWFK)</a:t>
              </a:r>
            </a:p>
            <a:p>
              <a:pPr algn="l"/>
              <a:endParaRPr lang="de-DE" altLang="de-DE" sz="2000"/>
            </a:p>
          </p:txBody>
        </p:sp>
        <p:sp>
          <p:nvSpPr>
            <p:cNvPr id="478214" name="Oval 6">
              <a:extLst>
                <a:ext uri="{FF2B5EF4-FFF2-40B4-BE49-F238E27FC236}">
                  <a16:creationId xmlns:a16="http://schemas.microsoft.com/office/drawing/2014/main" id="{C65A9DAF-8F63-5F40-9C94-2A00C689B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" y="1103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78218" name="Group 10">
            <a:extLst>
              <a:ext uri="{FF2B5EF4-FFF2-40B4-BE49-F238E27FC236}">
                <a16:creationId xmlns:a16="http://schemas.microsoft.com/office/drawing/2014/main" id="{BDBDD062-68E4-334D-9B23-419C84BA7BA6}"/>
              </a:ext>
            </a:extLst>
          </p:cNvPr>
          <p:cNvGrpSpPr>
            <a:grpSpLocks/>
          </p:cNvGrpSpPr>
          <p:nvPr/>
        </p:nvGrpSpPr>
        <p:grpSpPr bwMode="auto">
          <a:xfrm>
            <a:off x="4787900" y="1749425"/>
            <a:ext cx="4105275" cy="4487863"/>
            <a:chOff x="2925" y="1102"/>
            <a:chExt cx="2404" cy="2827"/>
          </a:xfrm>
        </p:grpSpPr>
        <p:sp>
          <p:nvSpPr>
            <p:cNvPr id="478213" name="Rectangle 5">
              <a:extLst>
                <a:ext uri="{FF2B5EF4-FFF2-40B4-BE49-F238E27FC236}">
                  <a16:creationId xmlns:a16="http://schemas.microsoft.com/office/drawing/2014/main" id="{BCDC5339-88F8-2D42-8E90-D496691F2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253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„Erheblich über dem Ø </a:t>
              </a:r>
              <a:br>
                <a:rPr lang="de-DE" altLang="de-DE" sz="2000"/>
              </a:br>
              <a:r>
                <a:rPr lang="de-DE" altLang="de-DE" sz="2000"/>
                <a:t>  liegende Leistungen”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Strenge Kontingentierung für </a:t>
              </a:r>
              <a:br>
                <a:rPr lang="de-DE" altLang="de-DE" sz="2000"/>
              </a:br>
              <a:r>
                <a:rPr lang="de-DE" altLang="de-DE" sz="2000"/>
                <a:t>  Anhebung Ruhegehaltsfähigkeit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Offener, aber sehr kleinteiliger </a:t>
              </a:r>
              <a:br>
                <a:rPr lang="de-DE" altLang="de-DE" sz="2000"/>
              </a:br>
              <a:r>
                <a:rPr lang="de-DE" altLang="de-DE" sz="2000"/>
                <a:t>  Kriterienkatalog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Verfahrensvorgaben für HS (z. </a:t>
              </a:r>
              <a:br>
                <a:rPr lang="de-DE" altLang="de-DE" sz="2000"/>
              </a:br>
              <a:r>
                <a:rPr lang="de-DE" altLang="de-DE" sz="2000"/>
                <a:t>  B. Präsidentin entscheidet über </a:t>
              </a:r>
              <a:br>
                <a:rPr lang="de-DE" altLang="de-DE" sz="2000"/>
              </a:br>
              <a:r>
                <a:rPr lang="de-DE" altLang="de-DE" sz="2000"/>
                <a:t>  bes. LB u. Fkt-LB auf Vorschlag </a:t>
              </a:r>
              <a:br>
                <a:rPr lang="de-DE" altLang="de-DE" sz="2000"/>
              </a:br>
              <a:r>
                <a:rPr lang="de-DE" altLang="de-DE" sz="2000"/>
                <a:t>  HS-Rat)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Fkt-LB für Selbstverwaltungs-</a:t>
              </a:r>
              <a:br>
                <a:rPr lang="de-DE" altLang="de-DE" sz="2000"/>
              </a:br>
              <a:r>
                <a:rPr lang="de-DE" altLang="de-DE" sz="2000"/>
                <a:t>  aufgaben</a:t>
              </a:r>
            </a:p>
          </p:txBody>
        </p:sp>
        <p:sp>
          <p:nvSpPr>
            <p:cNvPr id="478215" name="Oval 7">
              <a:extLst>
                <a:ext uri="{FF2B5EF4-FFF2-40B4-BE49-F238E27FC236}">
                  <a16:creationId xmlns:a16="http://schemas.microsoft.com/office/drawing/2014/main" id="{8BBC8C27-2A90-544E-9CF8-B043D7152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110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78216" name="Oval 8">
            <a:extLst>
              <a:ext uri="{FF2B5EF4-FFF2-40B4-BE49-F238E27FC236}">
                <a16:creationId xmlns:a16="http://schemas.microsoft.com/office/drawing/2014/main" id="{1692AEA7-7A96-2C4F-9ECC-9B8896472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365625"/>
            <a:ext cx="4032250" cy="197802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000" b="1"/>
              <a:t>Fkt-LB für „normale“ Selbstverwaltungs-aufgaben führen zu </a:t>
            </a:r>
          </a:p>
          <a:p>
            <a:pPr>
              <a:lnSpc>
                <a:spcPct val="90000"/>
              </a:lnSpc>
            </a:pPr>
            <a:r>
              <a:rPr lang="de-DE" altLang="de-DE" sz="2000" b="1"/>
              <a:t>Anspruchshaltung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CA0B84C1-703F-8F42-A4BD-9DA974EF47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DA5B9-2C22-5B47-8425-C4078A8F1EA3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ABDB09F8-0E4E-2141-974A-F3FB015AA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4: Umsetzung Thüringen – Kaum Positives</a:t>
            </a:r>
          </a:p>
        </p:txBody>
      </p:sp>
      <p:grpSp>
        <p:nvGrpSpPr>
          <p:cNvPr id="486408" name="Group 8">
            <a:extLst>
              <a:ext uri="{FF2B5EF4-FFF2-40B4-BE49-F238E27FC236}">
                <a16:creationId xmlns:a16="http://schemas.microsoft.com/office/drawing/2014/main" id="{39900CAE-1446-B347-9F9B-8066F39140B4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751013"/>
            <a:ext cx="3816350" cy="4486275"/>
            <a:chOff x="340" y="1103"/>
            <a:chExt cx="2404" cy="2826"/>
          </a:xfrm>
        </p:grpSpPr>
        <p:sp>
          <p:nvSpPr>
            <p:cNvPr id="486403" name="Rectangle 3">
              <a:extLst>
                <a:ext uri="{FF2B5EF4-FFF2-40B4-BE49-F238E27FC236}">
                  <a16:creationId xmlns:a16="http://schemas.microsoft.com/office/drawing/2014/main" id="{AEAE3A75-27A9-C844-B81E-19020C590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253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?  </a:t>
              </a:r>
            </a:p>
            <a:p>
              <a:pPr algn="l"/>
              <a:endParaRPr lang="de-DE" altLang="de-DE" sz="2400"/>
            </a:p>
          </p:txBody>
        </p:sp>
        <p:sp>
          <p:nvSpPr>
            <p:cNvPr id="486405" name="Oval 5">
              <a:extLst>
                <a:ext uri="{FF2B5EF4-FFF2-40B4-BE49-F238E27FC236}">
                  <a16:creationId xmlns:a16="http://schemas.microsoft.com/office/drawing/2014/main" id="{9BA01855-3F20-ED4A-B082-CA870677A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" y="1103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86409" name="Group 9">
            <a:extLst>
              <a:ext uri="{FF2B5EF4-FFF2-40B4-BE49-F238E27FC236}">
                <a16:creationId xmlns:a16="http://schemas.microsoft.com/office/drawing/2014/main" id="{F2D90481-C3B7-2D4D-B266-EDE233D148D1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749425"/>
            <a:ext cx="3816350" cy="4487863"/>
            <a:chOff x="2925" y="1102"/>
            <a:chExt cx="2404" cy="2827"/>
          </a:xfrm>
        </p:grpSpPr>
        <p:sp>
          <p:nvSpPr>
            <p:cNvPr id="486404" name="Rectangle 4">
              <a:extLst>
                <a:ext uri="{FF2B5EF4-FFF2-40B4-BE49-F238E27FC236}">
                  <a16:creationId xmlns:a16="http://schemas.microsoft.com/office/drawing/2014/main" id="{29124825-7A5A-2148-B716-2ADDEFC7F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253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Detailfragen im Gesetz </a:t>
              </a:r>
              <a:br>
                <a:rPr lang="de-DE" altLang="de-DE" sz="2400"/>
              </a:br>
              <a:r>
                <a:rPr lang="de-DE" altLang="de-DE" sz="2400"/>
                <a:t>  geregelt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Bleibe-LB vs. </a:t>
              </a:r>
              <a:br>
                <a:rPr lang="de-DE" altLang="de-DE" sz="2400"/>
              </a:br>
              <a:r>
                <a:rPr lang="de-DE" altLang="de-DE" sz="2400"/>
                <a:t>  Abwanderung aus </a:t>
              </a:r>
              <a:r>
                <a:rPr lang="de-DE" altLang="de-DE" sz="2400" u="sng"/>
                <a:t>Land </a:t>
              </a:r>
              <a:br>
                <a:rPr lang="de-DE" altLang="de-DE" sz="2400" u="sng"/>
              </a:br>
              <a:r>
                <a:rPr lang="de-DE" altLang="de-DE" sz="2400"/>
                <a:t>  (bleibt Dienstherr)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Sperrklausel für BuB-LB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„Erheblich über dem </a:t>
              </a:r>
              <a:r>
                <a:rPr lang="en-US" altLang="de-DE" sz="2400"/>
                <a:t>Ø </a:t>
              </a:r>
              <a:br>
                <a:rPr lang="en-US" altLang="de-DE" sz="2400"/>
              </a:br>
              <a:r>
                <a:rPr lang="en-US" altLang="de-DE" sz="2400"/>
                <a:t>  liegende Leistungen”</a:t>
              </a:r>
            </a:p>
            <a:p>
              <a:pPr algn="l">
                <a:buFontTx/>
                <a:buChar char="•"/>
              </a:pPr>
              <a:r>
                <a:rPr lang="en-US" altLang="de-DE" sz="2400"/>
                <a:t> Befristung von bes. LB</a:t>
              </a:r>
            </a:p>
            <a:p>
              <a:pPr algn="l">
                <a:buFontTx/>
                <a:buChar char="•"/>
              </a:pPr>
              <a:r>
                <a:rPr lang="en-US" altLang="de-DE" sz="2400"/>
                <a:t> Kumulationsverbot</a:t>
              </a:r>
              <a:endParaRPr lang="de-DE" altLang="de-DE" sz="2400"/>
            </a:p>
          </p:txBody>
        </p:sp>
        <p:sp>
          <p:nvSpPr>
            <p:cNvPr id="486406" name="Oval 6">
              <a:extLst>
                <a:ext uri="{FF2B5EF4-FFF2-40B4-BE49-F238E27FC236}">
                  <a16:creationId xmlns:a16="http://schemas.microsoft.com/office/drawing/2014/main" id="{43422EB1-4B8C-664E-84F6-0ED9738CB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110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86407" name="Oval 7">
            <a:extLst>
              <a:ext uri="{FF2B5EF4-FFF2-40B4-BE49-F238E27FC236}">
                <a16:creationId xmlns:a16="http://schemas.microsoft.com/office/drawing/2014/main" id="{5C5EA333-9247-7A40-B238-E657A4B08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221163"/>
            <a:ext cx="4175125" cy="204787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Misstrauen gegenüber HS und Professoren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3">
            <a:extLst>
              <a:ext uri="{FF2B5EF4-FFF2-40B4-BE49-F238E27FC236}">
                <a16:creationId xmlns:a16="http://schemas.microsoft.com/office/drawing/2014/main" id="{7F412FD3-8B41-624C-8E0C-0FBB0AEDC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DBA8D-25A4-B14B-8283-EF56110F6AC9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479234" name="Rectangle 2">
            <a:extLst>
              <a:ext uri="{FF2B5EF4-FFF2-40B4-BE49-F238E27FC236}">
                <a16:creationId xmlns:a16="http://schemas.microsoft.com/office/drawing/2014/main" id="{ED121B13-737F-E046-B5DB-038D01B0C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1913"/>
            <a:ext cx="73914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3600"/>
              <a:t>Übersicht Umsetzungsstand</a:t>
            </a:r>
            <a:br>
              <a:rPr lang="de-DE" altLang="de-DE" sz="3600"/>
            </a:br>
            <a:r>
              <a:rPr lang="de-DE" altLang="de-DE" sz="3600"/>
              <a:t>Länder</a:t>
            </a:r>
          </a:p>
        </p:txBody>
      </p:sp>
      <p:grpSp>
        <p:nvGrpSpPr>
          <p:cNvPr id="479264" name="Group 32">
            <a:extLst>
              <a:ext uri="{FF2B5EF4-FFF2-40B4-BE49-F238E27FC236}">
                <a16:creationId xmlns:a16="http://schemas.microsoft.com/office/drawing/2014/main" id="{B66A2C7E-CED2-B646-9C14-421F0A18824A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557338"/>
            <a:ext cx="8139112" cy="4967287"/>
            <a:chOff x="295" y="981"/>
            <a:chExt cx="5127" cy="3129"/>
          </a:xfrm>
        </p:grpSpPr>
        <p:grpSp>
          <p:nvGrpSpPr>
            <p:cNvPr id="479240" name="Group 8">
              <a:extLst>
                <a:ext uri="{FF2B5EF4-FFF2-40B4-BE49-F238E27FC236}">
                  <a16:creationId xmlns:a16="http://schemas.microsoft.com/office/drawing/2014/main" id="{82FE87FD-ED41-1E4C-8778-E58F743262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" y="1064"/>
              <a:ext cx="3358" cy="2456"/>
              <a:chOff x="1291" y="1013"/>
              <a:chExt cx="3358" cy="2384"/>
            </a:xfrm>
          </p:grpSpPr>
          <p:sp>
            <p:nvSpPr>
              <p:cNvPr id="479241" name="Rectangle 9">
                <a:extLst>
                  <a:ext uri="{FF2B5EF4-FFF2-40B4-BE49-F238E27FC236}">
                    <a16:creationId xmlns:a16="http://schemas.microsoft.com/office/drawing/2014/main" id="{FFCA4B52-7608-CB4A-8A55-8182E7015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1" y="1013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de-DE" altLang="de-DE" sz="18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479242" name="Rectangle 10">
                <a:extLst>
                  <a:ext uri="{FF2B5EF4-FFF2-40B4-BE49-F238E27FC236}">
                    <a16:creationId xmlns:a16="http://schemas.microsoft.com/office/drawing/2014/main" id="{B60595D4-9458-0E4C-ADEA-55B4E5C9C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0" y="2205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de-DE" altLang="de-DE" sz="18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479243" name="Rectangle 11">
                <a:extLst>
                  <a:ext uri="{FF2B5EF4-FFF2-40B4-BE49-F238E27FC236}">
                    <a16:creationId xmlns:a16="http://schemas.microsoft.com/office/drawing/2014/main" id="{C2749BB0-867C-0844-9D91-6F2E40340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1" y="2205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r>
                  <a:rPr lang="de-DE" altLang="de-DE" sz="1800">
                    <a:solidFill>
                      <a:schemeClr val="folHlink"/>
                    </a:solidFill>
                  </a:rPr>
                  <a:t> </a:t>
                </a:r>
              </a:p>
            </p:txBody>
          </p:sp>
          <p:sp>
            <p:nvSpPr>
              <p:cNvPr id="479244" name="Rectangle 12">
                <a:extLst>
                  <a:ext uri="{FF2B5EF4-FFF2-40B4-BE49-F238E27FC236}">
                    <a16:creationId xmlns:a16="http://schemas.microsoft.com/office/drawing/2014/main" id="{3CBE9C5B-1A89-D644-AE36-37A0615F4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0" y="1013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de-DE" altLang="de-DE" sz="1800">
                  <a:solidFill>
                    <a:schemeClr val="folHlink"/>
                  </a:solidFill>
                </a:endParaRPr>
              </a:p>
            </p:txBody>
          </p:sp>
        </p:grpSp>
        <p:sp>
          <p:nvSpPr>
            <p:cNvPr id="479245" name="Text Box 13">
              <a:extLst>
                <a:ext uri="{FF2B5EF4-FFF2-40B4-BE49-F238E27FC236}">
                  <a16:creationId xmlns:a16="http://schemas.microsoft.com/office/drawing/2014/main" id="{661AE8C3-22A1-EE49-9F90-3B27664E3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2074"/>
              <a:ext cx="9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de-DE" altLang="de-DE" sz="1800" b="1"/>
                <a:t>Regelungs-</a:t>
              </a:r>
            </a:p>
            <a:p>
              <a:pPr eaLnBrk="1" hangingPunct="1"/>
              <a:r>
                <a:rPr lang="de-DE" altLang="de-DE" sz="1800" b="1"/>
                <a:t>dichte</a:t>
              </a:r>
            </a:p>
          </p:txBody>
        </p:sp>
        <p:sp>
          <p:nvSpPr>
            <p:cNvPr id="479246" name="Text Box 14">
              <a:extLst>
                <a:ext uri="{FF2B5EF4-FFF2-40B4-BE49-F238E27FC236}">
                  <a16:creationId xmlns:a16="http://schemas.microsoft.com/office/drawing/2014/main" id="{633B74EA-E16D-E546-91A1-9038C04A0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3879"/>
              <a:ext cx="4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de-DE" altLang="de-DE" sz="1800" b="1"/>
                <a:t>HS-“Freundlichkeit“ (Befristung, Def. bes. L., Kumulation etc.)</a:t>
              </a:r>
            </a:p>
          </p:txBody>
        </p:sp>
        <p:sp>
          <p:nvSpPr>
            <p:cNvPr id="479247" name="Line 15">
              <a:extLst>
                <a:ext uri="{FF2B5EF4-FFF2-40B4-BE49-F238E27FC236}">
                  <a16:creationId xmlns:a16="http://schemas.microsoft.com/office/drawing/2014/main" id="{C0D25466-E4E7-D44D-AB00-AD8002BF53A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8123412">
              <a:off x="1383" y="981"/>
              <a:ext cx="91" cy="91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248" name="Line 16">
              <a:extLst>
                <a:ext uri="{FF2B5EF4-FFF2-40B4-BE49-F238E27FC236}">
                  <a16:creationId xmlns:a16="http://schemas.microsoft.com/office/drawing/2014/main" id="{A5984456-D182-C04B-B951-543EB1B55F6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723412">
              <a:off x="4788" y="3475"/>
              <a:ext cx="91" cy="91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249" name="Text Box 17">
              <a:extLst>
                <a:ext uri="{FF2B5EF4-FFF2-40B4-BE49-F238E27FC236}">
                  <a16:creationId xmlns:a16="http://schemas.microsoft.com/office/drawing/2014/main" id="{908837DB-9AA5-084C-90D1-3D9C5EAFE8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8" y="1570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800" b="1" i="1"/>
                <a:t>hoch</a:t>
              </a:r>
            </a:p>
          </p:txBody>
        </p:sp>
        <p:sp>
          <p:nvSpPr>
            <p:cNvPr id="479250" name="Text Box 18">
              <a:extLst>
                <a:ext uri="{FF2B5EF4-FFF2-40B4-BE49-F238E27FC236}">
                  <a16:creationId xmlns:a16="http://schemas.microsoft.com/office/drawing/2014/main" id="{9E6C3FD7-C974-0042-8DBF-5D37794B1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" y="2791"/>
              <a:ext cx="5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800" b="1" i="1"/>
                <a:t>niedrig</a:t>
              </a:r>
            </a:p>
          </p:txBody>
        </p:sp>
        <p:sp>
          <p:nvSpPr>
            <p:cNvPr id="479253" name="Oval 21">
              <a:extLst>
                <a:ext uri="{FF2B5EF4-FFF2-40B4-BE49-F238E27FC236}">
                  <a16:creationId xmlns:a16="http://schemas.microsoft.com/office/drawing/2014/main" id="{F5339DAA-17F5-F240-9B61-ACE863040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611"/>
              <a:ext cx="212" cy="2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  <p:sp>
          <p:nvSpPr>
            <p:cNvPr id="479254" name="Oval 22">
              <a:extLst>
                <a:ext uri="{FF2B5EF4-FFF2-40B4-BE49-F238E27FC236}">
                  <a16:creationId xmlns:a16="http://schemas.microsoft.com/office/drawing/2014/main" id="{9DF4C9E8-3176-CB4B-882F-8E1C925F4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3626"/>
              <a:ext cx="212" cy="2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grpSp>
        <p:nvGrpSpPr>
          <p:cNvPr id="479266" name="Group 34">
            <a:extLst>
              <a:ext uri="{FF2B5EF4-FFF2-40B4-BE49-F238E27FC236}">
                <a16:creationId xmlns:a16="http://schemas.microsoft.com/office/drawing/2014/main" id="{B14E0C22-4F4E-5C47-B576-0742A0762E88}"/>
              </a:ext>
            </a:extLst>
          </p:cNvPr>
          <p:cNvGrpSpPr>
            <a:grpSpLocks/>
          </p:cNvGrpSpPr>
          <p:nvPr/>
        </p:nvGrpSpPr>
        <p:grpSpPr bwMode="auto">
          <a:xfrm>
            <a:off x="4879975" y="1989138"/>
            <a:ext cx="2355850" cy="1295400"/>
            <a:chOff x="3074" y="1253"/>
            <a:chExt cx="1484" cy="816"/>
          </a:xfrm>
        </p:grpSpPr>
        <p:sp>
          <p:nvSpPr>
            <p:cNvPr id="479257" name="Oval 25">
              <a:extLst>
                <a:ext uri="{FF2B5EF4-FFF2-40B4-BE49-F238E27FC236}">
                  <a16:creationId xmlns:a16="http://schemas.microsoft.com/office/drawing/2014/main" id="{790F5190-4FDF-E14D-BD96-DCBD2933A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1253"/>
              <a:ext cx="396" cy="4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Thü</a:t>
              </a:r>
            </a:p>
          </p:txBody>
        </p:sp>
        <p:sp>
          <p:nvSpPr>
            <p:cNvPr id="479258" name="Oval 26">
              <a:extLst>
                <a:ext uri="{FF2B5EF4-FFF2-40B4-BE49-F238E27FC236}">
                  <a16:creationId xmlns:a16="http://schemas.microsoft.com/office/drawing/2014/main" id="{52B94B5A-29FD-7C48-ACDA-1C4003962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344"/>
              <a:ext cx="396" cy="4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R-P</a:t>
              </a:r>
            </a:p>
          </p:txBody>
        </p:sp>
        <p:sp>
          <p:nvSpPr>
            <p:cNvPr id="479259" name="Oval 27">
              <a:extLst>
                <a:ext uri="{FF2B5EF4-FFF2-40B4-BE49-F238E27FC236}">
                  <a16:creationId xmlns:a16="http://schemas.microsoft.com/office/drawing/2014/main" id="{5AA17926-AA09-FA4F-81F2-46182768D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4" y="1661"/>
              <a:ext cx="396" cy="4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BaWü</a:t>
              </a:r>
            </a:p>
          </p:txBody>
        </p:sp>
      </p:grpSp>
      <p:grpSp>
        <p:nvGrpSpPr>
          <p:cNvPr id="479265" name="Group 33">
            <a:extLst>
              <a:ext uri="{FF2B5EF4-FFF2-40B4-BE49-F238E27FC236}">
                <a16:creationId xmlns:a16="http://schemas.microsoft.com/office/drawing/2014/main" id="{07FF3608-62D8-CD47-8461-50A577014159}"/>
              </a:ext>
            </a:extLst>
          </p:cNvPr>
          <p:cNvGrpSpPr>
            <a:grpSpLocks/>
          </p:cNvGrpSpPr>
          <p:nvPr/>
        </p:nvGrpSpPr>
        <p:grpSpPr bwMode="auto">
          <a:xfrm>
            <a:off x="3059113" y="3213100"/>
            <a:ext cx="1944687" cy="1079500"/>
            <a:chOff x="1927" y="2024"/>
            <a:chExt cx="1225" cy="680"/>
          </a:xfrm>
        </p:grpSpPr>
        <p:sp>
          <p:nvSpPr>
            <p:cNvPr id="479261" name="Oval 29">
              <a:extLst>
                <a:ext uri="{FF2B5EF4-FFF2-40B4-BE49-F238E27FC236}">
                  <a16:creationId xmlns:a16="http://schemas.microsoft.com/office/drawing/2014/main" id="{5D603ABD-7113-0E4B-B472-91575D102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6" y="2024"/>
              <a:ext cx="396" cy="408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HH</a:t>
              </a:r>
            </a:p>
          </p:txBody>
        </p:sp>
        <p:sp>
          <p:nvSpPr>
            <p:cNvPr id="479262" name="Oval 30">
              <a:extLst>
                <a:ext uri="{FF2B5EF4-FFF2-40B4-BE49-F238E27FC236}">
                  <a16:creationId xmlns:a16="http://schemas.microsoft.com/office/drawing/2014/main" id="{8F0A2CB2-0A8C-E941-A71A-215A0D8F9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" y="2024"/>
              <a:ext cx="396" cy="40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Bre</a:t>
              </a:r>
            </a:p>
          </p:txBody>
        </p:sp>
        <p:sp>
          <p:nvSpPr>
            <p:cNvPr id="479260" name="Oval 28">
              <a:extLst>
                <a:ext uri="{FF2B5EF4-FFF2-40B4-BE49-F238E27FC236}">
                  <a16:creationId xmlns:a16="http://schemas.microsoft.com/office/drawing/2014/main" id="{1273A1EF-F06B-5E45-B5F4-C3601449C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2296"/>
              <a:ext cx="396" cy="408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NSa</a:t>
              </a:r>
            </a:p>
          </p:txBody>
        </p:sp>
      </p:grpSp>
      <p:sp>
        <p:nvSpPr>
          <p:cNvPr id="479263" name="Oval 31">
            <a:extLst>
              <a:ext uri="{FF2B5EF4-FFF2-40B4-BE49-F238E27FC236}">
                <a16:creationId xmlns:a16="http://schemas.microsoft.com/office/drawing/2014/main" id="{388380A6-38D6-0043-891C-3421FD094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284538"/>
            <a:ext cx="4175125" cy="2047875"/>
          </a:xfrm>
          <a:prstGeom prst="ellipse">
            <a:avLst/>
          </a:prstGeom>
          <a:solidFill>
            <a:srgbClr val="006699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Vorläufige Aussagen: z. T. fehlt noch VO bzw.</a:t>
            </a:r>
          </a:p>
          <a:p>
            <a:pPr>
              <a:lnSpc>
                <a:spcPct val="90000"/>
              </a:lnSpc>
            </a:pPr>
            <a:r>
              <a:rPr lang="de-DE" altLang="de-DE" sz="2400" b="1"/>
              <a:t>work 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4E971313-97CF-6645-93AF-044F79DA58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B36A9-E978-F647-8753-AFDB0898B699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FA54E06D-28F5-9B49-AC6F-658BB7C4C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Modell Uni Konstanz</a:t>
            </a:r>
          </a:p>
        </p:txBody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C779DC63-727C-4D44-A189-52A22D792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800"/>
              <a:t>Fünf Leistungsstufen (gleicher Abstand)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BuB-LB integriert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„weiche“ Kriterien, Ermessen (vs. Algorithmus)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Leistungsindikatoren: z. B. Betreuung von wiss. Arbeiten; Lehrevaluation; Publikationen; Drittmittel; Preise; Gutachtertätigkeiten; Forschungsstipendien; Leitung von wissenschaftlichen Gesellschaften usw.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Antragsverfahren: Turnus (ein bis zwei J.), Stellungnahme FB-Sprecher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Beratende Kommission: Rektorat u. Sektionsleiter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Entscheidung: Rektorat</a:t>
            </a:r>
          </a:p>
        </p:txBody>
      </p:sp>
      <p:sp>
        <p:nvSpPr>
          <p:cNvPr id="480260" name="Oval 4">
            <a:extLst>
              <a:ext uri="{FF2B5EF4-FFF2-40B4-BE49-F238E27FC236}">
                <a16:creationId xmlns:a16="http://schemas.microsoft.com/office/drawing/2014/main" id="{6A6995CB-515F-1241-8F6F-3E5F6A09C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05263"/>
            <a:ext cx="4175125" cy="204787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Stufenmodell: gleicher Stufen-abstand; BuB-LB integriert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FCB604BF-30F4-E24D-931C-C626316D67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BAF7-709F-8542-A055-0D0C42A24226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481282" name="Rectangle 2">
            <a:extLst>
              <a:ext uri="{FF2B5EF4-FFF2-40B4-BE49-F238E27FC236}">
                <a16:creationId xmlns:a16="http://schemas.microsoft.com/office/drawing/2014/main" id="{368F02CC-DFA7-3B45-A452-27559E313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Leistungsniveaus Uni Konstanz</a:t>
            </a:r>
          </a:p>
        </p:txBody>
      </p:sp>
      <p:grpSp>
        <p:nvGrpSpPr>
          <p:cNvPr id="481301" name="Group 21">
            <a:extLst>
              <a:ext uri="{FF2B5EF4-FFF2-40B4-BE49-F238E27FC236}">
                <a16:creationId xmlns:a16="http://schemas.microsoft.com/office/drawing/2014/main" id="{9812131C-F0A1-DA4B-BC7A-D8692F964F45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296988"/>
            <a:ext cx="8077200" cy="5372100"/>
            <a:chOff x="295" y="817"/>
            <a:chExt cx="5088" cy="3384"/>
          </a:xfrm>
        </p:grpSpPr>
        <p:sp>
          <p:nvSpPr>
            <p:cNvPr id="481285" name="Rectangle 5">
              <a:extLst>
                <a:ext uri="{FF2B5EF4-FFF2-40B4-BE49-F238E27FC236}">
                  <a16:creationId xmlns:a16="http://schemas.microsoft.com/office/drawing/2014/main" id="{1AC82AEF-AAAF-1540-A774-6A18B5EC9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817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5</a:t>
              </a:r>
            </a:p>
          </p:txBody>
        </p:sp>
        <p:sp>
          <p:nvSpPr>
            <p:cNvPr id="481286" name="Rectangle 6">
              <a:extLst>
                <a:ext uri="{FF2B5EF4-FFF2-40B4-BE49-F238E27FC236}">
                  <a16:creationId xmlns:a16="http://schemas.microsoft.com/office/drawing/2014/main" id="{88293B64-BA95-F548-B1F3-BA24F1B7E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81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80000"/>
                </a:lnSpc>
              </a:pPr>
              <a:r>
                <a:rPr lang="de-DE" altLang="de-DE" sz="1600" b="1"/>
                <a:t>Herausragende, international beachtete und maßgebliche Beiträge in Forschung und/oder Lehre, Nachwuchsförderung und Weiterbildung von herausragenden Wissenschaftlern von internationaler und fachüberschreitender Reputation</a:t>
              </a:r>
              <a:endParaRPr lang="en-GB" altLang="de-DE" sz="1600" b="1"/>
            </a:p>
          </p:txBody>
        </p:sp>
        <p:sp>
          <p:nvSpPr>
            <p:cNvPr id="481288" name="Rectangle 8">
              <a:extLst>
                <a:ext uri="{FF2B5EF4-FFF2-40B4-BE49-F238E27FC236}">
                  <a16:creationId xmlns:a16="http://schemas.microsoft.com/office/drawing/2014/main" id="{65559707-1A29-B147-A507-784412AE5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1513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4</a:t>
              </a:r>
            </a:p>
          </p:txBody>
        </p:sp>
        <p:sp>
          <p:nvSpPr>
            <p:cNvPr id="481289" name="Rectangle 9">
              <a:extLst>
                <a:ext uri="{FF2B5EF4-FFF2-40B4-BE49-F238E27FC236}">
                  <a16:creationId xmlns:a16="http://schemas.microsoft.com/office/drawing/2014/main" id="{C68AB727-2509-B448-8A1A-096073E5B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153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9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90000"/>
                </a:lnSpc>
              </a:pPr>
              <a:r>
                <a:rPr lang="de-DE" altLang="de-DE" sz="1600" b="1"/>
                <a:t>Beiträge in Forschung, Lehre, Nachwuchsförderung und/oder Weiterbildung von sehr hohen Standards und/oder herausragender Bedeutung für deren Pflege und Entwicklung </a:t>
              </a:r>
              <a:br>
                <a:rPr lang="de-DE" altLang="de-DE" sz="1600" b="1"/>
              </a:br>
              <a:r>
                <a:rPr lang="de-DE" altLang="de-DE" sz="1600" b="1"/>
                <a:t>an der Universität</a:t>
              </a:r>
            </a:p>
            <a:p>
              <a:pPr>
                <a:lnSpc>
                  <a:spcPct val="90000"/>
                </a:lnSpc>
              </a:pPr>
              <a:endParaRPr lang="en-GB" altLang="de-DE" sz="1600" b="1"/>
            </a:p>
          </p:txBody>
        </p:sp>
        <p:sp>
          <p:nvSpPr>
            <p:cNvPr id="481291" name="Rectangle 11">
              <a:extLst>
                <a:ext uri="{FF2B5EF4-FFF2-40B4-BE49-F238E27FC236}">
                  <a16:creationId xmlns:a16="http://schemas.microsoft.com/office/drawing/2014/main" id="{01EB7AA6-4C56-FE49-921D-0E660973B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209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3</a:t>
              </a:r>
            </a:p>
          </p:txBody>
        </p:sp>
        <p:sp>
          <p:nvSpPr>
            <p:cNvPr id="481292" name="Rectangle 12">
              <a:extLst>
                <a:ext uri="{FF2B5EF4-FFF2-40B4-BE49-F238E27FC236}">
                  <a16:creationId xmlns:a16="http://schemas.microsoft.com/office/drawing/2014/main" id="{8D149061-A54E-3546-AE17-27E6B1B87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2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8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80000"/>
                </a:lnSpc>
              </a:pPr>
              <a:r>
                <a:rPr lang="de-DE" altLang="de-DE" sz="1600" b="1"/>
                <a:t>Dauerhaft sehr gute Beiträge zur Entwicklung von Forschung, Lehre, Nachwuchsförderung und/oder Weiterbildung </a:t>
              </a:r>
            </a:p>
            <a:p>
              <a:pPr>
                <a:lnSpc>
                  <a:spcPct val="80000"/>
                </a:lnSpc>
              </a:pPr>
              <a:endParaRPr lang="de-DE" altLang="de-DE" sz="1600" b="1"/>
            </a:p>
          </p:txBody>
        </p:sp>
        <p:sp>
          <p:nvSpPr>
            <p:cNvPr id="481294" name="Rectangle 14">
              <a:extLst>
                <a:ext uri="{FF2B5EF4-FFF2-40B4-BE49-F238E27FC236}">
                  <a16:creationId xmlns:a16="http://schemas.microsoft.com/office/drawing/2014/main" id="{D989F05C-8EE6-5344-8CA7-48A1D5A17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905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</a:t>
              </a:r>
              <a:r>
                <a:rPr lang="de-DE" altLang="de-DE" sz="1600" b="1"/>
                <a:t> </a:t>
              </a:r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481295" name="Rectangle 15">
              <a:extLst>
                <a:ext uri="{FF2B5EF4-FFF2-40B4-BE49-F238E27FC236}">
                  <a16:creationId xmlns:a16="http://schemas.microsoft.com/office/drawing/2014/main" id="{9306B891-AF9C-B043-AAB1-A9FA5E2FF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929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algn="l" eaLnBrk="1" hangingPunct="1">
                <a:lnSpc>
                  <a:spcPct val="8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80000"/>
                </a:lnSpc>
              </a:pPr>
              <a:r>
                <a:rPr lang="de-DE" altLang="de-DE" sz="1600" b="1"/>
                <a:t>Besondere Beiträge in Forschung, Lehre, Nachwuchsförderung und/oder Weiterbildung und ein bemerkenswertes Engagement für deren Pflege und Entwicklung an der Universität</a:t>
              </a:r>
            </a:p>
            <a:p>
              <a:pPr>
                <a:lnSpc>
                  <a:spcPct val="80000"/>
                </a:lnSpc>
              </a:pPr>
              <a:endParaRPr lang="de-DE" altLang="de-DE" sz="1600" b="1"/>
            </a:p>
          </p:txBody>
        </p:sp>
        <p:sp>
          <p:nvSpPr>
            <p:cNvPr id="481297" name="Rectangle 17">
              <a:extLst>
                <a:ext uri="{FF2B5EF4-FFF2-40B4-BE49-F238E27FC236}">
                  <a16:creationId xmlns:a16="http://schemas.microsoft.com/office/drawing/2014/main" id="{39875C2A-3E1F-DA47-AD87-2F9543531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601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1</a:t>
              </a:r>
            </a:p>
          </p:txBody>
        </p:sp>
        <p:sp>
          <p:nvSpPr>
            <p:cNvPr id="481298" name="Rectangle 18">
              <a:extLst>
                <a:ext uri="{FF2B5EF4-FFF2-40B4-BE49-F238E27FC236}">
                  <a16:creationId xmlns:a16="http://schemas.microsoft.com/office/drawing/2014/main" id="{50C2E965-4939-4A40-905C-F04251E6E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36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9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90000"/>
                </a:lnSpc>
              </a:pPr>
              <a:r>
                <a:rPr lang="de-DE" altLang="de-DE" sz="1600" b="1"/>
                <a:t>Leistungen in Forschung, Lehre, Nachwuchsförderung und/oder Weiterbildung, die über üblicherweise zu erwartenden Leistungen von Professoren hinausgehen</a:t>
              </a:r>
            </a:p>
            <a:p>
              <a:pPr>
                <a:lnSpc>
                  <a:spcPct val="90000"/>
                </a:lnSpc>
              </a:pPr>
              <a:endParaRPr lang="de-DE" altLang="de-DE" sz="1600" b="1"/>
            </a:p>
          </p:txBody>
        </p:sp>
      </p:grpSp>
      <p:sp>
        <p:nvSpPr>
          <p:cNvPr id="481300" name="Oval 20">
            <a:extLst>
              <a:ext uri="{FF2B5EF4-FFF2-40B4-BE49-F238E27FC236}">
                <a16:creationId xmlns:a16="http://schemas.microsoft.com/office/drawing/2014/main" id="{5CAD619F-707F-5A4F-A249-59B8C44FE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3600450" cy="176530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Aufstieg über alle Leistungs-dimensionen möglich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44946A8E-79B1-CF4B-9593-1D9FBA77D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C8E0-8984-0C45-9EBF-AC1AC9663C7D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02125DD8-D791-6E43-A210-23CC11831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Modell Uni Bremen</a:t>
            </a:r>
          </a:p>
        </p:txBody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F5137F35-5F5F-754A-A5B3-69CB21692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800"/>
              <a:t>Fünf Leistungsstufen (ansteigend)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BuB-LB </a:t>
            </a:r>
            <a:r>
              <a:rPr lang="de-DE" altLang="de-DE" sz="2800" u="sng"/>
              <a:t>nicht</a:t>
            </a:r>
            <a:r>
              <a:rPr lang="de-DE" altLang="de-DE" sz="2800"/>
              <a:t> integriert („Markt vs. interne Leistungs-gerechtigkeit“)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Kopplung von Leistungsdimensionen (vs. erheblicher Leistungsabfall in anderen Bereichen)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Offener Kriterienkatalog (Regelbeispiele für Leistungsdimensionen des Bundesgesetzes)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Befristung bei erstmaliger Gewährung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Antragsverfahren; Stellungnahme Dekan; Entscheidung Rektor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Fristen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Möglichkeit zu Gespräch bei Nichtgewährung</a:t>
            </a:r>
          </a:p>
        </p:txBody>
      </p:sp>
      <p:sp>
        <p:nvSpPr>
          <p:cNvPr id="482308" name="Oval 4">
            <a:extLst>
              <a:ext uri="{FF2B5EF4-FFF2-40B4-BE49-F238E27FC236}">
                <a16:creationId xmlns:a16="http://schemas.microsoft.com/office/drawing/2014/main" id="{542C30C3-8D15-B94D-96CE-10E0F0F3B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860800"/>
            <a:ext cx="4175125" cy="204787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Stufenmodell: ansteigende Stufen; BuB-LB nicht integiert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F8EC5ACA-89FE-234B-B350-BD41CEA027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8A1BF-293A-9D4B-A7EC-631900F279B1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483330" name="Rectangle 2">
            <a:extLst>
              <a:ext uri="{FF2B5EF4-FFF2-40B4-BE49-F238E27FC236}">
                <a16:creationId xmlns:a16="http://schemas.microsoft.com/office/drawing/2014/main" id="{70507C11-C15D-364A-9896-6C3E3C7EF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Leistungsniveaus Uni Bremen</a:t>
            </a:r>
          </a:p>
        </p:txBody>
      </p:sp>
      <p:grpSp>
        <p:nvGrpSpPr>
          <p:cNvPr id="483343" name="Group 15">
            <a:extLst>
              <a:ext uri="{FF2B5EF4-FFF2-40B4-BE49-F238E27FC236}">
                <a16:creationId xmlns:a16="http://schemas.microsoft.com/office/drawing/2014/main" id="{9777A5C9-2F57-E54B-84A6-9070A838BCE8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296988"/>
            <a:ext cx="8077200" cy="5372100"/>
            <a:chOff x="295" y="817"/>
            <a:chExt cx="5088" cy="3384"/>
          </a:xfrm>
        </p:grpSpPr>
        <p:sp>
          <p:nvSpPr>
            <p:cNvPr id="483332" name="Rectangle 4">
              <a:extLst>
                <a:ext uri="{FF2B5EF4-FFF2-40B4-BE49-F238E27FC236}">
                  <a16:creationId xmlns:a16="http://schemas.microsoft.com/office/drawing/2014/main" id="{18927206-BDC6-0548-9A2C-2AEC48067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817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5</a:t>
              </a:r>
            </a:p>
          </p:txBody>
        </p:sp>
        <p:sp>
          <p:nvSpPr>
            <p:cNvPr id="483333" name="Rectangle 5">
              <a:extLst>
                <a:ext uri="{FF2B5EF4-FFF2-40B4-BE49-F238E27FC236}">
                  <a16:creationId xmlns:a16="http://schemas.microsoft.com/office/drawing/2014/main" id="{867AF3B8-A2C4-3446-991E-0AEC46731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81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80000"/>
                </a:lnSpc>
              </a:pPr>
              <a:r>
                <a:rPr lang="de-DE" altLang="de-DE" sz="1600" b="1"/>
                <a:t>Leistungen, die die internationale Reputation der Universität entscheidend mitprägen</a:t>
              </a:r>
            </a:p>
          </p:txBody>
        </p:sp>
        <p:sp>
          <p:nvSpPr>
            <p:cNvPr id="483334" name="Rectangle 6">
              <a:extLst>
                <a:ext uri="{FF2B5EF4-FFF2-40B4-BE49-F238E27FC236}">
                  <a16:creationId xmlns:a16="http://schemas.microsoft.com/office/drawing/2014/main" id="{9AFC22F1-B8DF-AF44-88F8-B31172933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1513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4</a:t>
              </a:r>
            </a:p>
          </p:txBody>
        </p:sp>
        <p:sp>
          <p:nvSpPr>
            <p:cNvPr id="483335" name="Rectangle 7">
              <a:extLst>
                <a:ext uri="{FF2B5EF4-FFF2-40B4-BE49-F238E27FC236}">
                  <a16:creationId xmlns:a16="http://schemas.microsoft.com/office/drawing/2014/main" id="{34459147-DAD8-1346-B443-455554C4F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153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90000"/>
                </a:lnSpc>
              </a:pPr>
              <a:r>
                <a:rPr lang="de-DE" altLang="de-DE" sz="1600" b="1"/>
                <a:t>Leistungen, die zur Erhöhung der internationalen Reputation der Universität beitragen </a:t>
              </a:r>
            </a:p>
          </p:txBody>
        </p:sp>
        <p:sp>
          <p:nvSpPr>
            <p:cNvPr id="483336" name="Rectangle 8">
              <a:extLst>
                <a:ext uri="{FF2B5EF4-FFF2-40B4-BE49-F238E27FC236}">
                  <a16:creationId xmlns:a16="http://schemas.microsoft.com/office/drawing/2014/main" id="{C886C964-558B-AD4C-81E1-726BB7EFF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209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3</a:t>
              </a:r>
            </a:p>
          </p:txBody>
        </p:sp>
        <p:sp>
          <p:nvSpPr>
            <p:cNvPr id="483337" name="Rectangle 9">
              <a:extLst>
                <a:ext uri="{FF2B5EF4-FFF2-40B4-BE49-F238E27FC236}">
                  <a16:creationId xmlns:a16="http://schemas.microsoft.com/office/drawing/2014/main" id="{453E42B4-52AC-964B-902C-8EDA3C832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2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80000"/>
                </a:lnSpc>
              </a:pPr>
              <a:r>
                <a:rPr lang="de-DE" altLang="de-DE" sz="1600" b="1"/>
                <a:t>Leistungen, die das Profil der Universität als Lehrinstitution mindestens im regionalen Rahmen und/oder als Forschungsinstitution im nationalen Rahmen mitprägen</a:t>
              </a:r>
            </a:p>
          </p:txBody>
        </p:sp>
        <p:sp>
          <p:nvSpPr>
            <p:cNvPr id="483338" name="Rectangle 10">
              <a:extLst>
                <a:ext uri="{FF2B5EF4-FFF2-40B4-BE49-F238E27FC236}">
                  <a16:creationId xmlns:a16="http://schemas.microsoft.com/office/drawing/2014/main" id="{7ED34AA5-C6A0-AD42-9780-6DEA16461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905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</a:t>
              </a:r>
              <a:r>
                <a:rPr lang="de-DE" altLang="de-DE" sz="1600" b="1"/>
                <a:t> </a:t>
              </a:r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483339" name="Rectangle 11">
              <a:extLst>
                <a:ext uri="{FF2B5EF4-FFF2-40B4-BE49-F238E27FC236}">
                  <a16:creationId xmlns:a16="http://schemas.microsoft.com/office/drawing/2014/main" id="{34FDF882-031E-AB4E-AA0D-A4C8755E7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929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80000"/>
                </a:lnSpc>
              </a:pPr>
              <a:r>
                <a:rPr lang="de-DE" altLang="de-DE" sz="1600" b="1"/>
                <a:t>Leistungen, die das Profil des Faches/FB als Forschungs- und/oder Lehrinstitution nachhaltig mitprägen</a:t>
              </a:r>
            </a:p>
          </p:txBody>
        </p:sp>
        <p:sp>
          <p:nvSpPr>
            <p:cNvPr id="483340" name="Rectangle 12">
              <a:extLst>
                <a:ext uri="{FF2B5EF4-FFF2-40B4-BE49-F238E27FC236}">
                  <a16:creationId xmlns:a16="http://schemas.microsoft.com/office/drawing/2014/main" id="{A6368E9A-3936-DE40-BC74-F61842491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601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1</a:t>
              </a:r>
            </a:p>
          </p:txBody>
        </p:sp>
        <p:sp>
          <p:nvSpPr>
            <p:cNvPr id="483341" name="Rectangle 13">
              <a:extLst>
                <a:ext uri="{FF2B5EF4-FFF2-40B4-BE49-F238E27FC236}">
                  <a16:creationId xmlns:a16="http://schemas.microsoft.com/office/drawing/2014/main" id="{5782FF20-0B9A-8944-BC64-3F36543FE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36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90000"/>
                </a:lnSpc>
              </a:pPr>
              <a:r>
                <a:rPr lang="de-DE" altLang="de-DE" sz="1600" b="1"/>
                <a:t>Leistungen, die über die Erfüllung der Dienstpflicht in Lehre, Forschung, Weiterbildung oder in der Nachwuchsförderung deutlich hinausgehen</a:t>
              </a:r>
            </a:p>
          </p:txBody>
        </p:sp>
      </p:grpSp>
      <p:sp>
        <p:nvSpPr>
          <p:cNvPr id="483342" name="Oval 14">
            <a:extLst>
              <a:ext uri="{FF2B5EF4-FFF2-40B4-BE49-F238E27FC236}">
                <a16:creationId xmlns:a16="http://schemas.microsoft.com/office/drawing/2014/main" id="{406CA738-13F1-264F-84FE-ACC34DCFD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221163"/>
            <a:ext cx="3600450" cy="176530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Beitrag zur Profilbildung der Uni wichtig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ADBDD880-E01C-F34D-86E5-DD49222E6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F0C09-56E5-2D4D-BF90-5E65E25B1ED8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E83A793E-0FA8-A041-9FE3-EA4133A2B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Berechnungsbeispiel Uni X –</a:t>
            </a:r>
            <a:br>
              <a:rPr lang="de-DE" altLang="de-DE" sz="3600"/>
            </a:br>
            <a:r>
              <a:rPr lang="de-DE" altLang="de-DE" sz="3600"/>
              <a:t>Ansteigende Stufen</a:t>
            </a:r>
          </a:p>
        </p:txBody>
      </p:sp>
      <p:graphicFrame>
        <p:nvGraphicFramePr>
          <p:cNvPr id="485383" name="Object 7">
            <a:extLst>
              <a:ext uri="{FF2B5EF4-FFF2-40B4-BE49-F238E27FC236}">
                <a16:creationId xmlns:a16="http://schemas.microsoft.com/office/drawing/2014/main" id="{469FBFF0-D7AA-B94E-8BA6-05D3B4CB8ECD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611188" y="1341438"/>
          <a:ext cx="7632700" cy="342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386" name="Diagramm" r:id="rId3" imgW="8750300" imgH="3924300" progId="Excel.Chart.8">
                  <p:embed/>
                </p:oleObj>
              </mc:Choice>
              <mc:Fallback>
                <p:oleObj name="Diagramm" r:id="rId3" imgW="8750300" imgH="3924300" progId="Excel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341438"/>
                        <a:ext cx="7632700" cy="3421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5385" name="Rectangle 9">
            <a:extLst>
              <a:ext uri="{FF2B5EF4-FFF2-40B4-BE49-F238E27FC236}">
                <a16:creationId xmlns:a16="http://schemas.microsoft.com/office/drawing/2014/main" id="{76772973-BFFC-C347-B63A-8312EF09A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805488"/>
            <a:ext cx="7632700" cy="574675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000"/>
              <a:t> 10% der Prof.: Stufe „0“; Rücklagen für BuB- und Fkt-LB ca. 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85383" grpId="0"/>
      <p:bldP spid="4853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96839BEF-0CF8-FE42-A315-CDD149A238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FCA9E-4ADF-C049-802A-55CDF6CB6DC1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63B85DCA-94B4-AD4B-AAC2-58DB62F0A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Berechnungsbeispiel Uni X –</a:t>
            </a:r>
            <a:br>
              <a:rPr lang="de-DE" altLang="de-DE" sz="3600"/>
            </a:br>
            <a:r>
              <a:rPr lang="de-DE" altLang="de-DE" sz="3600"/>
              <a:t>Ansteigende Stufen</a:t>
            </a:r>
          </a:p>
        </p:txBody>
      </p:sp>
      <p:graphicFrame>
        <p:nvGraphicFramePr>
          <p:cNvPr id="492547" name="Object 3">
            <a:extLst>
              <a:ext uri="{FF2B5EF4-FFF2-40B4-BE49-F238E27FC236}">
                <a16:creationId xmlns:a16="http://schemas.microsoft.com/office/drawing/2014/main" id="{2919F315-8822-2D42-82BA-6408A1920D37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977900" y="1524000"/>
          <a:ext cx="7416800" cy="341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49" name="Diagramm" r:id="rId3" imgW="8102600" imgH="4064000" progId="Excel.Chart.8">
                  <p:embed/>
                </p:oleObj>
              </mc:Choice>
              <mc:Fallback>
                <p:oleObj name="Diagramm" r:id="rId3" imgW="8102600" imgH="4064000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524000"/>
                        <a:ext cx="7416800" cy="341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548" name="Rectangle 4">
            <a:extLst>
              <a:ext uri="{FF2B5EF4-FFF2-40B4-BE49-F238E27FC236}">
                <a16:creationId xmlns:a16="http://schemas.microsoft.com/office/drawing/2014/main" id="{5D4300C9-0224-C149-83FF-9247BD3DD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805488"/>
            <a:ext cx="7632700" cy="574675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000"/>
              <a:t> 7% der Prof.: Stufe „0“; Rücklagen für BuB- und Fkt-LB 25%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92547" grpId="0"/>
      <p:bldP spid="4925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D65A4A-4639-F14A-B5E0-67A1F7642E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ECED9-D5F3-E84D-86C9-205AF5A193C2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94F3F409-6C46-4C42-9343-45B6B8AF5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Zusammenfassung</a:t>
            </a:r>
          </a:p>
        </p:txBody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D16A89A2-D1B6-9244-A55F-20B8A508E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557338"/>
            <a:ext cx="8839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Große Unterschiede in der Umsetzung in den Ländern hinsichtlich W2/W3-Ausbringung, Befristung, Verfahrensvorgaben etc. 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Gefahr für HS durch kleinteilige Landesvorgaben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HS: Tendenz zu Stufenmodellen, aber Modellvielfalt hinsichtlich Ausgestaltung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BB975E71-2FCD-284C-A7FE-A1CBD9F297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278A1-313E-D647-9778-C04853D93FD3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491522" name="Rectangle 2">
            <a:extLst>
              <a:ext uri="{FF2B5EF4-FFF2-40B4-BE49-F238E27FC236}">
                <a16:creationId xmlns:a16="http://schemas.microsoft.com/office/drawing/2014/main" id="{3544662B-2CA7-604D-8055-B43F12D7D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3600"/>
              <a:t>Stand der Umsetzung - Länder</a:t>
            </a:r>
          </a:p>
        </p:txBody>
      </p:sp>
      <p:sp>
        <p:nvSpPr>
          <p:cNvPr id="491533" name="Rectangle 13">
            <a:extLst>
              <a:ext uri="{FF2B5EF4-FFF2-40B4-BE49-F238E27FC236}">
                <a16:creationId xmlns:a16="http://schemas.microsoft.com/office/drawing/2014/main" id="{184A3242-14C5-7C4C-93E0-D24A45FF2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876925"/>
            <a:ext cx="8277225" cy="720725"/>
          </a:xfrm>
          <a:prstGeom prst="rect">
            <a:avLst/>
          </a:prstGeom>
          <a:solidFill>
            <a:schemeClr val="accent2"/>
          </a:solidFill>
          <a:ln w="762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/>
              <a:t>Thüringen</a:t>
            </a:r>
          </a:p>
          <a:p>
            <a:r>
              <a:rPr lang="de-DE" altLang="de-DE" sz="1800"/>
              <a:t>Referentenentwurf Gesetz</a:t>
            </a:r>
          </a:p>
        </p:txBody>
      </p:sp>
      <p:sp>
        <p:nvSpPr>
          <p:cNvPr id="491534" name="Rectangle 14">
            <a:extLst>
              <a:ext uri="{FF2B5EF4-FFF2-40B4-BE49-F238E27FC236}">
                <a16:creationId xmlns:a16="http://schemas.microsoft.com/office/drawing/2014/main" id="{5B2A4E5E-DB23-D949-AD81-BCB7831D3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011738"/>
            <a:ext cx="8277225" cy="720725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/>
              <a:t>Rheinland-Pfalz</a:t>
            </a:r>
          </a:p>
          <a:p>
            <a:r>
              <a:rPr lang="de-DE" altLang="de-DE" sz="1800"/>
              <a:t>Referentenentwurf Gesetz, VO</a:t>
            </a:r>
          </a:p>
        </p:txBody>
      </p:sp>
      <p:sp>
        <p:nvSpPr>
          <p:cNvPr id="491535" name="Rectangle 15">
            <a:extLst>
              <a:ext uri="{FF2B5EF4-FFF2-40B4-BE49-F238E27FC236}">
                <a16:creationId xmlns:a16="http://schemas.microsoft.com/office/drawing/2014/main" id="{60DE9F62-48BC-E149-BFB1-82006F37D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148138"/>
            <a:ext cx="8277225" cy="720725"/>
          </a:xfrm>
          <a:prstGeom prst="rect">
            <a:avLst/>
          </a:prstGeom>
          <a:solidFill>
            <a:schemeClr val="accent2"/>
          </a:solidFill>
          <a:ln w="762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/>
              <a:t>Hamburg</a:t>
            </a:r>
          </a:p>
          <a:p>
            <a:r>
              <a:rPr lang="de-DE" altLang="de-DE" sz="1800"/>
              <a:t> Referentenentwurf G, VO. Personalamt federführend (Abstimmung mit BWF)</a:t>
            </a:r>
          </a:p>
        </p:txBody>
      </p:sp>
      <p:sp>
        <p:nvSpPr>
          <p:cNvPr id="491536" name="Rectangle 16">
            <a:extLst>
              <a:ext uri="{FF2B5EF4-FFF2-40B4-BE49-F238E27FC236}">
                <a16:creationId xmlns:a16="http://schemas.microsoft.com/office/drawing/2014/main" id="{B494E2B9-43F1-134E-B33C-B19C426D2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282950"/>
            <a:ext cx="8277225" cy="720725"/>
          </a:xfrm>
          <a:prstGeom prst="rect">
            <a:avLst/>
          </a:prstGeom>
          <a:solidFill>
            <a:schemeClr val="accent2"/>
          </a:solidFill>
          <a:ln w="762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/>
              <a:t>Bremen</a:t>
            </a:r>
          </a:p>
          <a:p>
            <a:r>
              <a:rPr lang="de-DE" altLang="de-DE" sz="1800"/>
              <a:t>Ab 01.06. Gesetz und ~ ab WS VO in Kraft</a:t>
            </a:r>
          </a:p>
        </p:txBody>
      </p:sp>
      <p:sp>
        <p:nvSpPr>
          <p:cNvPr id="491537" name="Rectangle 17">
            <a:extLst>
              <a:ext uri="{FF2B5EF4-FFF2-40B4-BE49-F238E27FC236}">
                <a16:creationId xmlns:a16="http://schemas.microsoft.com/office/drawing/2014/main" id="{8382F88D-998C-1C4F-B7F4-4CEB9BB76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132013"/>
            <a:ext cx="8277225" cy="100806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None/>
            </a:pPr>
            <a:r>
              <a:rPr lang="de-DE" altLang="de-DE" sz="1800" b="1"/>
              <a:t>Baden-Württemberg</a:t>
            </a:r>
          </a:p>
          <a:p>
            <a:pPr>
              <a:buClr>
                <a:schemeClr val="accent1"/>
              </a:buClr>
              <a:buFont typeface="Webdings" pitchFamily="2" charset="2"/>
              <a:buNone/>
            </a:pPr>
            <a:r>
              <a:rPr lang="de-DE" altLang="de-DE" sz="1800"/>
              <a:t> Gesetzentwurf. FM federführend, Überlegungen seit Sommer 02 </a:t>
            </a:r>
          </a:p>
          <a:p>
            <a:pPr>
              <a:buClr>
                <a:schemeClr val="accent1"/>
              </a:buClr>
              <a:buFont typeface="Webdings" pitchFamily="2" charset="2"/>
              <a:buNone/>
            </a:pPr>
            <a:r>
              <a:rPr lang="de-DE" altLang="de-DE" sz="1800"/>
              <a:t>(„Eckpunkte“; AG FM, MWK, HS), „späte Umsetzung“</a:t>
            </a:r>
            <a:endParaRPr lang="de-DE" altLang="de-DE" sz="1800" b="1"/>
          </a:p>
        </p:txBody>
      </p:sp>
      <p:sp>
        <p:nvSpPr>
          <p:cNvPr id="491538" name="Rectangle 18">
            <a:extLst>
              <a:ext uri="{FF2B5EF4-FFF2-40B4-BE49-F238E27FC236}">
                <a16:creationId xmlns:a16="http://schemas.microsoft.com/office/drawing/2014/main" id="{A691FDF5-0A28-2547-86B1-0F2ECCEBC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68413"/>
            <a:ext cx="8277225" cy="720725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/>
              <a:t>Niedersachsen</a:t>
            </a:r>
          </a:p>
          <a:p>
            <a:r>
              <a:rPr lang="de-DE" altLang="de-DE" sz="1800"/>
              <a:t>Gesetz und VO: für FH seit SS 03, für Unis ab WS 03/04 in Kraft </a:t>
            </a:r>
            <a:endParaRPr lang="de-DE" altLang="de-DE" sz="1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3" grpId="0" animBg="1"/>
      <p:bldP spid="491534" grpId="0" animBg="1"/>
      <p:bldP spid="491535" grpId="0" animBg="1"/>
      <p:bldP spid="491536" grpId="0" animBg="1"/>
      <p:bldP spid="491537" grpId="0" animBg="1"/>
      <p:bldP spid="49153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13A2A5F-C1D9-A249-A5B4-F39E6F894C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46294-CCEB-8C40-B7F0-8C7336CFCC76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489474" name="Text Box 2">
            <a:extLst>
              <a:ext uri="{FF2B5EF4-FFF2-40B4-BE49-F238E27FC236}">
                <a16:creationId xmlns:a16="http://schemas.microsoft.com/office/drawing/2014/main" id="{87C7FC76-4029-2D48-AFEE-F30C17B75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75" y="1820863"/>
            <a:ext cx="7572375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Reform der Professorenbesoldung -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 der Umsetzung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Prof. Dr. Detlef Müller-Böling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46. Jahrestagung der Kanzlerinnen und Kanzler 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der Universitäten in Deutschland,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Chemnitz, 24. bis 27.09.2003</a:t>
            </a:r>
            <a:endParaRPr lang="de-DE" altLang="de-DE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08E0764D-47BC-A446-A924-A2DAF57A04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C55BD-0417-044C-BB76-FD0B984E8767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458754" name="Rectangle 2">
            <a:extLst>
              <a:ext uri="{FF2B5EF4-FFF2-40B4-BE49-F238E27FC236}">
                <a16:creationId xmlns:a16="http://schemas.microsoft.com/office/drawing/2014/main" id="{998E7956-DA29-5646-AED8-0ABE13FF5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Entscheidungsgegenstände</a:t>
            </a:r>
            <a:br>
              <a:rPr lang="de-DE" altLang="de-DE" sz="3600"/>
            </a:br>
            <a:r>
              <a:rPr lang="de-DE" altLang="de-DE" sz="3600"/>
              <a:t>bei der Reform der ProfBes</a:t>
            </a:r>
          </a:p>
        </p:txBody>
      </p:sp>
      <p:sp>
        <p:nvSpPr>
          <p:cNvPr id="458755" name="Oval 3">
            <a:extLst>
              <a:ext uri="{FF2B5EF4-FFF2-40B4-BE49-F238E27FC236}">
                <a16:creationId xmlns:a16="http://schemas.microsoft.com/office/drawing/2014/main" id="{F0E11465-7BF7-3947-9657-D9413225A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447800"/>
            <a:ext cx="6858000" cy="1066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de-DE" altLang="de-DE" sz="2200" b="1"/>
              <a:t>Von Ländern und Hochschulen zu entscheiden:</a:t>
            </a:r>
            <a:endParaRPr lang="de-DE" altLang="de-DE" b="1"/>
          </a:p>
        </p:txBody>
      </p:sp>
      <p:sp>
        <p:nvSpPr>
          <p:cNvPr id="458757" name="Rectangle 5">
            <a:extLst>
              <a:ext uri="{FF2B5EF4-FFF2-40B4-BE49-F238E27FC236}">
                <a16:creationId xmlns:a16="http://schemas.microsoft.com/office/drawing/2014/main" id="{30D9B270-4AAB-4640-902D-6B4A64F2C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2819400"/>
            <a:ext cx="2352675" cy="3657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200" b="1"/>
              <a:t>Ämter W2/W3</a:t>
            </a:r>
            <a:endParaRPr lang="de-DE" altLang="de-DE" sz="2000" b="1"/>
          </a:p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000"/>
              <a:t>Anteile pro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Hochschul(art)</a:t>
            </a:r>
          </a:p>
        </p:txBody>
      </p:sp>
      <p:sp>
        <p:nvSpPr>
          <p:cNvPr id="458758" name="Rectangle 6">
            <a:extLst>
              <a:ext uri="{FF2B5EF4-FFF2-40B4-BE49-F238E27FC236}">
                <a16:creationId xmlns:a16="http://schemas.microsoft.com/office/drawing/2014/main" id="{B7D35450-DB33-8D4F-B424-B5CCF369D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775" y="2819400"/>
            <a:ext cx="2432050" cy="3657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200" b="1"/>
              <a:t>Vergaberahmen</a:t>
            </a:r>
            <a:endParaRPr lang="de-DE" altLang="de-DE" sz="2000" b="1"/>
          </a:p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000"/>
              <a:t>Festlegung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und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Verteilung</a:t>
            </a:r>
          </a:p>
        </p:txBody>
      </p:sp>
      <p:sp>
        <p:nvSpPr>
          <p:cNvPr id="458759" name="Rectangle 7">
            <a:extLst>
              <a:ext uri="{FF2B5EF4-FFF2-40B4-BE49-F238E27FC236}">
                <a16:creationId xmlns:a16="http://schemas.microsoft.com/office/drawing/2014/main" id="{5546029D-7CFF-6141-917E-A3C86BE90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19400"/>
            <a:ext cx="2514600" cy="3657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200" b="1"/>
              <a:t>Leistungsbezüge</a:t>
            </a:r>
            <a:endParaRPr lang="de-DE" altLang="de-DE" sz="2000"/>
          </a:p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000"/>
              <a:t>Art, Kriterien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befristet/unbefr.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altLang="de-DE" sz="2000"/>
              <a:t>Ruhegehalts-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altLang="de-DE" sz="2000"/>
              <a:t>fähigkeit,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altLang="de-DE" sz="2000"/>
              <a:t>Verfahren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5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5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animBg="1" autoUpdateAnimBg="0"/>
      <p:bldP spid="458757" grpId="0" animBg="1" autoUpdateAnimBg="0"/>
      <p:bldP spid="458758" grpId="0" animBg="1" autoUpdateAnimBg="0"/>
      <p:bldP spid="45875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BEDEEEB8-CDD1-6646-BBCF-8CD1F87CC2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17E74-A654-3B47-887D-E90CD0CA78A0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473090" name="Rectangle 2">
            <a:extLst>
              <a:ext uri="{FF2B5EF4-FFF2-40B4-BE49-F238E27FC236}">
                <a16:creationId xmlns:a16="http://schemas.microsoft.com/office/drawing/2014/main" id="{39646661-E9A4-5D4F-A9E3-928B71384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Anteile W2/W3</a:t>
            </a:r>
          </a:p>
        </p:txBody>
      </p:sp>
      <p:grpSp>
        <p:nvGrpSpPr>
          <p:cNvPr id="473104" name="Group 16">
            <a:extLst>
              <a:ext uri="{FF2B5EF4-FFF2-40B4-BE49-F238E27FC236}">
                <a16:creationId xmlns:a16="http://schemas.microsoft.com/office/drawing/2014/main" id="{5FF0222D-D683-B944-AA2E-ABE05222649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627188"/>
            <a:ext cx="7920038" cy="1366837"/>
            <a:chOff x="340" y="1025"/>
            <a:chExt cx="4989" cy="861"/>
          </a:xfrm>
        </p:grpSpPr>
        <p:sp>
          <p:nvSpPr>
            <p:cNvPr id="473092" name="Rectangle 4">
              <a:extLst>
                <a:ext uri="{FF2B5EF4-FFF2-40B4-BE49-F238E27FC236}">
                  <a16:creationId xmlns:a16="http://schemas.microsoft.com/office/drawing/2014/main" id="{36F135CE-D234-1A49-87F1-3290E041A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026"/>
              <a:ext cx="1451" cy="817"/>
            </a:xfrm>
            <a:prstGeom prst="rect">
              <a:avLst/>
            </a:prstGeom>
            <a:solidFill>
              <a:schemeClr val="accent1"/>
            </a:solidFill>
            <a:ln w="762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de-DE" altLang="de-DE" sz="1800" b="1"/>
                <a:t>Universitäten</a:t>
              </a:r>
            </a:p>
          </p:txBody>
        </p:sp>
        <p:sp>
          <p:nvSpPr>
            <p:cNvPr id="473095" name="Rectangle 7">
              <a:extLst>
                <a:ext uri="{FF2B5EF4-FFF2-40B4-BE49-F238E27FC236}">
                  <a16:creationId xmlns:a16="http://schemas.microsoft.com/office/drawing/2014/main" id="{DD7DE79E-1C0F-4947-993E-19055D020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025"/>
              <a:ext cx="3221" cy="8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>
                <a:buFontTx/>
                <a:buChar char="•"/>
              </a:pPr>
              <a:r>
                <a:rPr lang="de-DE" altLang="de-DE" sz="1800" b="1"/>
                <a:t> BaWü: Ausschließlich W3 – auch an PH </a:t>
              </a:r>
              <a:br>
                <a:rPr lang="de-DE" altLang="de-DE" sz="1800" b="1"/>
              </a:br>
              <a:r>
                <a:rPr lang="de-DE" altLang="de-DE" sz="1800" b="1"/>
                <a:t>  (W2 zur Überbrückung für Nachwuchswiss.)</a:t>
              </a:r>
            </a:p>
          </p:txBody>
        </p:sp>
      </p:grpSp>
      <p:grpSp>
        <p:nvGrpSpPr>
          <p:cNvPr id="473107" name="Group 19">
            <a:extLst>
              <a:ext uri="{FF2B5EF4-FFF2-40B4-BE49-F238E27FC236}">
                <a16:creationId xmlns:a16="http://schemas.microsoft.com/office/drawing/2014/main" id="{09E6CE4E-D9E3-9042-97ED-B8977B32B1F1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211513"/>
            <a:ext cx="7920038" cy="1366837"/>
            <a:chOff x="340" y="2023"/>
            <a:chExt cx="4989" cy="861"/>
          </a:xfrm>
        </p:grpSpPr>
        <p:sp>
          <p:nvSpPr>
            <p:cNvPr id="473093" name="Rectangle 5">
              <a:extLst>
                <a:ext uri="{FF2B5EF4-FFF2-40B4-BE49-F238E27FC236}">
                  <a16:creationId xmlns:a16="http://schemas.microsoft.com/office/drawing/2014/main" id="{DB5AC98B-ED13-A742-8705-7E23F40C3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2023"/>
              <a:ext cx="1451" cy="817"/>
            </a:xfrm>
            <a:prstGeom prst="rect">
              <a:avLst/>
            </a:prstGeom>
            <a:solidFill>
              <a:schemeClr val="accent1"/>
            </a:solidFill>
            <a:ln w="762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de-DE" altLang="de-DE" sz="1800" b="1"/>
                <a:t>FH</a:t>
              </a:r>
            </a:p>
          </p:txBody>
        </p:sp>
        <p:sp>
          <p:nvSpPr>
            <p:cNvPr id="473096" name="Rectangle 8">
              <a:extLst>
                <a:ext uri="{FF2B5EF4-FFF2-40B4-BE49-F238E27FC236}">
                  <a16:creationId xmlns:a16="http://schemas.microsoft.com/office/drawing/2014/main" id="{9E96FB24-10C4-D84D-9480-B16D609FC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023"/>
              <a:ext cx="3221" cy="8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>
                <a:buFontTx/>
                <a:buChar char="•"/>
              </a:pPr>
              <a:r>
                <a:rPr lang="de-DE" altLang="de-DE" sz="1800" b="1"/>
                <a:t> BaWü: 25% W3 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NSa, HH, Bremen: 10% W3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R-Pfalz: 5% W3</a:t>
              </a:r>
            </a:p>
            <a:p>
              <a:pPr algn="l"/>
              <a:endParaRPr lang="de-DE" altLang="de-DE" sz="1800" b="1"/>
            </a:p>
          </p:txBody>
        </p:sp>
      </p:grpSp>
      <p:grpSp>
        <p:nvGrpSpPr>
          <p:cNvPr id="473108" name="Group 20">
            <a:extLst>
              <a:ext uri="{FF2B5EF4-FFF2-40B4-BE49-F238E27FC236}">
                <a16:creationId xmlns:a16="http://schemas.microsoft.com/office/drawing/2014/main" id="{EE97D448-F29C-B347-8D71-5F77E412CC22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4795838"/>
            <a:ext cx="7920038" cy="1366837"/>
            <a:chOff x="340" y="3021"/>
            <a:chExt cx="4989" cy="861"/>
          </a:xfrm>
        </p:grpSpPr>
        <p:sp>
          <p:nvSpPr>
            <p:cNvPr id="473094" name="Rectangle 6">
              <a:extLst>
                <a:ext uri="{FF2B5EF4-FFF2-40B4-BE49-F238E27FC236}">
                  <a16:creationId xmlns:a16="http://schemas.microsoft.com/office/drawing/2014/main" id="{27E74D93-5FE0-C443-A0A4-5F14638E8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3021"/>
              <a:ext cx="1451" cy="817"/>
            </a:xfrm>
            <a:prstGeom prst="rect">
              <a:avLst/>
            </a:prstGeom>
            <a:solidFill>
              <a:schemeClr val="accent1"/>
            </a:solidFill>
            <a:ln w="762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de-DE" altLang="de-DE" sz="1800" b="1"/>
                <a:t>KunstHS</a:t>
              </a:r>
            </a:p>
          </p:txBody>
        </p:sp>
        <p:sp>
          <p:nvSpPr>
            <p:cNvPr id="473097" name="Rectangle 9">
              <a:extLst>
                <a:ext uri="{FF2B5EF4-FFF2-40B4-BE49-F238E27FC236}">
                  <a16:creationId xmlns:a16="http://schemas.microsoft.com/office/drawing/2014/main" id="{C242CE57-0879-0141-8358-09CD63AF0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021"/>
              <a:ext cx="3221" cy="8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>
                <a:buFontTx/>
                <a:buChar char="•"/>
              </a:pPr>
              <a:r>
                <a:rPr lang="de-DE" altLang="de-DE" sz="1800" b="1"/>
                <a:t> BaWü: 80% W3</a:t>
              </a:r>
            </a:p>
          </p:txBody>
        </p:sp>
      </p:grpSp>
      <p:sp>
        <p:nvSpPr>
          <p:cNvPr id="473099" name="Oval 11">
            <a:extLst>
              <a:ext uri="{FF2B5EF4-FFF2-40B4-BE49-F238E27FC236}">
                <a16:creationId xmlns:a16="http://schemas.microsoft.com/office/drawing/2014/main" id="{7792CEE0-AD55-A546-984F-00EC6CD48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3860800"/>
            <a:ext cx="3938587" cy="192405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 sz="1800" b="1"/>
              <a:t>Veränderte Stellenanteile erfordern strategische Entscheidungen von HS!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36AA58CE-4B87-E04C-A9D4-E4DECCEAB3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EC654-5480-2547-B751-FCDD83E12215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3E833271-82FA-8547-B047-679690093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3600"/>
              <a:t>Vergaberahmen – Verteilung</a:t>
            </a:r>
          </a:p>
        </p:txBody>
      </p:sp>
      <p:sp>
        <p:nvSpPr>
          <p:cNvPr id="431120" name="Oval 16">
            <a:extLst>
              <a:ext uri="{FF2B5EF4-FFF2-40B4-BE49-F238E27FC236}">
                <a16:creationId xmlns:a16="http://schemas.microsoft.com/office/drawing/2014/main" id="{C738F31A-D26C-E646-91E2-8CF9809F9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041525"/>
            <a:ext cx="2986087" cy="2838450"/>
          </a:xfrm>
          <a:prstGeom prst="ellipse">
            <a:avLst/>
          </a:prstGeom>
          <a:solidFill>
            <a:schemeClr val="accent2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400" b="1"/>
              <a:t>Land gibt </a:t>
            </a:r>
          </a:p>
          <a:p>
            <a:r>
              <a:rPr lang="de-DE" altLang="de-DE" sz="2400" b="1"/>
              <a:t>Besoldungs-</a:t>
            </a:r>
          </a:p>
          <a:p>
            <a:r>
              <a:rPr lang="de-DE" altLang="de-DE" sz="2400" b="1"/>
              <a:t>durchschnitt an</a:t>
            </a:r>
          </a:p>
          <a:p>
            <a:r>
              <a:rPr lang="de-DE" altLang="de-DE" sz="2400" b="1"/>
              <a:t>HS weiter...</a:t>
            </a:r>
          </a:p>
        </p:txBody>
      </p:sp>
      <p:grpSp>
        <p:nvGrpSpPr>
          <p:cNvPr id="431131" name="Group 27">
            <a:extLst>
              <a:ext uri="{FF2B5EF4-FFF2-40B4-BE49-F238E27FC236}">
                <a16:creationId xmlns:a16="http://schemas.microsoft.com/office/drawing/2014/main" id="{9C6B1FB8-079F-6547-8D8F-26A37420140B}"/>
              </a:ext>
            </a:extLst>
          </p:cNvPr>
          <p:cNvGrpSpPr>
            <a:grpSpLocks/>
          </p:cNvGrpSpPr>
          <p:nvPr/>
        </p:nvGrpSpPr>
        <p:grpSpPr bwMode="auto">
          <a:xfrm>
            <a:off x="3895725" y="2892425"/>
            <a:ext cx="4256088" cy="1136650"/>
            <a:chOff x="2423" y="2107"/>
            <a:chExt cx="2953" cy="788"/>
          </a:xfrm>
        </p:grpSpPr>
        <p:sp>
          <p:nvSpPr>
            <p:cNvPr id="431121" name="AutoShape 17">
              <a:extLst>
                <a:ext uri="{FF2B5EF4-FFF2-40B4-BE49-F238E27FC236}">
                  <a16:creationId xmlns:a16="http://schemas.microsoft.com/office/drawing/2014/main" id="{4B9374E9-74D5-554C-934F-19DEE2867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" y="2335"/>
              <a:ext cx="664" cy="314"/>
            </a:xfrm>
            <a:prstGeom prst="rightArrow">
              <a:avLst>
                <a:gd name="adj1" fmla="val 50000"/>
                <a:gd name="adj2" fmla="val 52866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123" name="Rectangle 19">
              <a:extLst>
                <a:ext uri="{FF2B5EF4-FFF2-40B4-BE49-F238E27FC236}">
                  <a16:creationId xmlns:a16="http://schemas.microsoft.com/office/drawing/2014/main" id="{746E8EBE-013C-F046-A197-BD3404F6D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2107"/>
              <a:ext cx="2072" cy="788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2400" b="1"/>
                <a:t>Durchschnittswert</a:t>
              </a:r>
            </a:p>
            <a:p>
              <a:r>
                <a:rPr lang="de-DE" altLang="de-DE" sz="2400" b="1"/>
                <a:t>(Unis vs. FHs)</a:t>
              </a:r>
            </a:p>
          </p:txBody>
        </p:sp>
      </p:grpSp>
      <p:grpSp>
        <p:nvGrpSpPr>
          <p:cNvPr id="431130" name="Group 26">
            <a:extLst>
              <a:ext uri="{FF2B5EF4-FFF2-40B4-BE49-F238E27FC236}">
                <a16:creationId xmlns:a16="http://schemas.microsoft.com/office/drawing/2014/main" id="{B41E721E-DE5D-B046-AD92-ADA123E828F3}"/>
              </a:ext>
            </a:extLst>
          </p:cNvPr>
          <p:cNvGrpSpPr>
            <a:grpSpLocks/>
          </p:cNvGrpSpPr>
          <p:nvPr/>
        </p:nvGrpSpPr>
        <p:grpSpPr bwMode="auto">
          <a:xfrm>
            <a:off x="3511550" y="1331913"/>
            <a:ext cx="4640263" cy="1135062"/>
            <a:chOff x="2156" y="1024"/>
            <a:chExt cx="3220" cy="788"/>
          </a:xfrm>
        </p:grpSpPr>
        <p:sp>
          <p:nvSpPr>
            <p:cNvPr id="431122" name="Rectangle 18">
              <a:extLst>
                <a:ext uri="{FF2B5EF4-FFF2-40B4-BE49-F238E27FC236}">
                  <a16:creationId xmlns:a16="http://schemas.microsoft.com/office/drawing/2014/main" id="{A565CF00-3EF3-5849-AE29-772262635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1024"/>
              <a:ext cx="2072" cy="788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2400" b="1"/>
                <a:t>Ist-Verteilung 2001</a:t>
              </a:r>
            </a:p>
          </p:txBody>
        </p:sp>
        <p:sp>
          <p:nvSpPr>
            <p:cNvPr id="431125" name="AutoShape 21">
              <a:extLst>
                <a:ext uri="{FF2B5EF4-FFF2-40B4-BE49-F238E27FC236}">
                  <a16:creationId xmlns:a16="http://schemas.microsoft.com/office/drawing/2014/main" id="{B7F89D9A-5D12-5E42-82E3-AF183DEFF3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131843">
              <a:off x="2156" y="1369"/>
              <a:ext cx="984" cy="313"/>
            </a:xfrm>
            <a:prstGeom prst="rightArrow">
              <a:avLst>
                <a:gd name="adj1" fmla="val 50000"/>
                <a:gd name="adj2" fmla="val 78594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132" name="Group 28">
            <a:extLst>
              <a:ext uri="{FF2B5EF4-FFF2-40B4-BE49-F238E27FC236}">
                <a16:creationId xmlns:a16="http://schemas.microsoft.com/office/drawing/2014/main" id="{1F19D0D6-E3E7-4F48-BBBE-BE8A0E40F326}"/>
              </a:ext>
            </a:extLst>
          </p:cNvPr>
          <p:cNvGrpSpPr>
            <a:grpSpLocks/>
          </p:cNvGrpSpPr>
          <p:nvPr/>
        </p:nvGrpSpPr>
        <p:grpSpPr bwMode="auto">
          <a:xfrm>
            <a:off x="3522663" y="4454525"/>
            <a:ext cx="4629150" cy="1135063"/>
            <a:chOff x="2164" y="3190"/>
            <a:chExt cx="3212" cy="788"/>
          </a:xfrm>
        </p:grpSpPr>
        <p:sp>
          <p:nvSpPr>
            <p:cNvPr id="431124" name="Rectangle 20">
              <a:extLst>
                <a:ext uri="{FF2B5EF4-FFF2-40B4-BE49-F238E27FC236}">
                  <a16:creationId xmlns:a16="http://schemas.microsoft.com/office/drawing/2014/main" id="{34271BC7-BE42-A84C-BBD4-73B499D85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3190"/>
              <a:ext cx="2072" cy="788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2400" b="1"/>
                <a:t>Leistungsorientierte</a:t>
              </a:r>
            </a:p>
            <a:p>
              <a:r>
                <a:rPr lang="de-DE" altLang="de-DE" sz="2400" b="1"/>
                <a:t>Mittelzuweisung</a:t>
              </a:r>
            </a:p>
          </p:txBody>
        </p:sp>
        <p:sp>
          <p:nvSpPr>
            <p:cNvPr id="431126" name="AutoShape 22">
              <a:extLst>
                <a:ext uri="{FF2B5EF4-FFF2-40B4-BE49-F238E27FC236}">
                  <a16:creationId xmlns:a16="http://schemas.microsoft.com/office/drawing/2014/main" id="{DBF3E44C-567D-9C4B-9D95-760B79430E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1843" flipV="1">
              <a:off x="2164" y="3270"/>
              <a:ext cx="985" cy="314"/>
            </a:xfrm>
            <a:prstGeom prst="rightArrow">
              <a:avLst>
                <a:gd name="adj1" fmla="val 50000"/>
                <a:gd name="adj2" fmla="val 78424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31134" name="Rectangle 30">
            <a:extLst>
              <a:ext uri="{FF2B5EF4-FFF2-40B4-BE49-F238E27FC236}">
                <a16:creationId xmlns:a16="http://schemas.microsoft.com/office/drawing/2014/main" id="{0B1E97AB-63E1-F744-B7A6-B6A6537BF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876925"/>
            <a:ext cx="7488237" cy="720725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400" b="1"/>
              <a:t>Tendenz zur Orientierung am Status quo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20" grpId="0" animBg="1"/>
      <p:bldP spid="4311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0E5F4F5C-C2E3-2F40-A4ED-F7B9F15A68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2E6E1-14BE-0C46-9B4A-372EF4462513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E4C12C48-D019-9A44-805D-C23B2951F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Besoldungsdurchschnitt und </a:t>
            </a:r>
            <a:br>
              <a:rPr lang="de-DE" altLang="de-DE" sz="3600"/>
            </a:br>
            <a:r>
              <a:rPr lang="de-DE" altLang="de-DE" sz="3600"/>
              <a:t>Überschreitungsoption (Land)</a:t>
            </a:r>
          </a:p>
        </p:txBody>
      </p: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91344C3A-0A7B-934A-A058-0265119CC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57338"/>
            <a:ext cx="3744912" cy="460851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b="1">
                <a:solidFill>
                  <a:schemeClr val="accent1"/>
                </a:solidFill>
                <a:latin typeface="Arial" panose="020B0604020202020204" pitchFamily="34" charset="0"/>
              </a:rPr>
              <a:t>Universitäten: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BaWü		(74)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Bay, Saarl	(73)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Berlin, R-Pfalz	(72)</a:t>
            </a:r>
          </a:p>
          <a:p>
            <a:r>
              <a:rPr lang="de-DE" altLang="de-DE" b="1">
                <a:latin typeface="Arial" panose="020B0604020202020204" pitchFamily="34" charset="0"/>
              </a:rPr>
              <a:t>4.  HB, HH, Hess	(71)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NRW 		(69)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Nieders 		(68)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Brandenburg	(67)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Thüringen	(66)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S-H, Bund	(65)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Sachsen		(64)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Sa-A		(56)</a:t>
            </a:r>
          </a:p>
        </p:txBody>
      </p:sp>
      <p:sp>
        <p:nvSpPr>
          <p:cNvPr id="472069" name="Rectangle 5">
            <a:extLst>
              <a:ext uri="{FF2B5EF4-FFF2-40B4-BE49-F238E27FC236}">
                <a16:creationId xmlns:a16="http://schemas.microsoft.com/office/drawing/2014/main" id="{D1C5B204-DB34-FD43-977D-2E2DB82D3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557338"/>
            <a:ext cx="3744912" cy="460851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b="1">
                <a:solidFill>
                  <a:schemeClr val="accent1"/>
                </a:solidFill>
                <a:latin typeface="Arial" panose="020B0604020202020204" pitchFamily="34" charset="0"/>
              </a:rPr>
              <a:t>FHs: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HH (61)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Bremen, BaWü, Hessen und Bund (60)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Berlin, S-H, Saarland und R-P (59)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pPr>
              <a:buFontTx/>
              <a:buAutoNum type="arabicPeriod" startAt="7"/>
            </a:pPr>
            <a:r>
              <a:rPr lang="de-DE" altLang="de-DE" b="1">
                <a:latin typeface="Arial" panose="020B0604020202020204" pitchFamily="34" charset="0"/>
              </a:rPr>
              <a:t>Sachsen (54)</a:t>
            </a:r>
          </a:p>
          <a:p>
            <a:pPr>
              <a:buFontTx/>
              <a:buAutoNum type="arabicPeriod" startAt="7"/>
            </a:pPr>
            <a:r>
              <a:rPr lang="de-DE" altLang="de-DE" b="1">
                <a:latin typeface="Arial" panose="020B0604020202020204" pitchFamily="34" charset="0"/>
              </a:rPr>
              <a:t>Sa-A (49)</a:t>
            </a:r>
          </a:p>
        </p:txBody>
      </p:sp>
      <p:sp>
        <p:nvSpPr>
          <p:cNvPr id="472070" name="Oval 6">
            <a:extLst>
              <a:ext uri="{FF2B5EF4-FFF2-40B4-BE49-F238E27FC236}">
                <a16:creationId xmlns:a16="http://schemas.microsoft.com/office/drawing/2014/main" id="{21314C6D-D36C-E641-8C56-F4EC6B73C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644900"/>
            <a:ext cx="4752975" cy="1944688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 sz="2400" b="1"/>
              <a:t>Länder halten sich Überschreitungs-option offen </a:t>
            </a:r>
          </a:p>
          <a:p>
            <a:r>
              <a:rPr lang="de-DE" altLang="de-DE" sz="2400" b="1"/>
              <a:t>(vs. BaWü?)</a:t>
            </a:r>
          </a:p>
        </p:txBody>
      </p:sp>
      <p:sp>
        <p:nvSpPr>
          <p:cNvPr id="472071" name="Text Box 7">
            <a:extLst>
              <a:ext uri="{FF2B5EF4-FFF2-40B4-BE49-F238E27FC236}">
                <a16:creationId xmlns:a16="http://schemas.microsoft.com/office/drawing/2014/main" id="{8F4251E1-5540-5542-B8B5-FBC65B945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453188"/>
            <a:ext cx="3549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folHlink"/>
                </a:solidFill>
              </a:rPr>
              <a:t>Quelle: Forschung &amp; Lehre 3/2003  et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/>
      <p:bldP spid="472069" grpId="0" animBg="1"/>
      <p:bldP spid="4720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FC9564B1-929E-7E47-83AB-CAD9083FA8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89C67-3CBF-EE4B-9081-A0CD638DE64A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E0E59353-404A-D945-9C12-B925A6AC2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Anforderungen an eine </a:t>
            </a:r>
            <a:br>
              <a:rPr lang="de-DE" altLang="de-DE" sz="3600"/>
            </a:br>
            <a:r>
              <a:rPr lang="de-DE" altLang="de-DE" sz="3600"/>
              <a:t>HS-freundliche Umsetzung</a:t>
            </a:r>
          </a:p>
        </p:txBody>
      </p:sp>
      <p:grpSp>
        <p:nvGrpSpPr>
          <p:cNvPr id="422928" name="Group 16">
            <a:extLst>
              <a:ext uri="{FF2B5EF4-FFF2-40B4-BE49-F238E27FC236}">
                <a16:creationId xmlns:a16="http://schemas.microsoft.com/office/drawing/2014/main" id="{76BDE8A8-A628-0B49-BCFA-1ED00D7FCFD4}"/>
              </a:ext>
            </a:extLst>
          </p:cNvPr>
          <p:cNvGrpSpPr>
            <a:grpSpLocks/>
          </p:cNvGrpSpPr>
          <p:nvPr/>
        </p:nvGrpSpPr>
        <p:grpSpPr bwMode="auto">
          <a:xfrm>
            <a:off x="-1476375" y="1268413"/>
            <a:ext cx="7772400" cy="5187950"/>
            <a:chOff x="1728" y="860"/>
            <a:chExt cx="4896" cy="3268"/>
          </a:xfrm>
        </p:grpSpPr>
        <p:graphicFrame>
          <p:nvGraphicFramePr>
            <p:cNvPr id="422916" name="Object 4">
              <a:extLst>
                <a:ext uri="{FF2B5EF4-FFF2-40B4-BE49-F238E27FC236}">
                  <a16:creationId xmlns:a16="http://schemas.microsoft.com/office/drawing/2014/main" id="{4EA88360-26DC-7C43-9D18-1D2066E0B89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28" y="860"/>
            <a:ext cx="4896" cy="3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933" name="Diagramm" r:id="rId3" imgW="7213600" imgH="4813300" progId="MSGraph.Chart.8">
                    <p:embed followColorScheme="full"/>
                  </p:oleObj>
                </mc:Choice>
                <mc:Fallback>
                  <p:oleObj name="Diagramm" r:id="rId3" imgW="7213600" imgH="4813300" progId="MSGraph.Chart.8">
                    <p:embed followColorScheme="full"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860"/>
                          <a:ext cx="4896" cy="3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22927" name="Group 15">
              <a:extLst>
                <a:ext uri="{FF2B5EF4-FFF2-40B4-BE49-F238E27FC236}">
                  <a16:creationId xmlns:a16="http://schemas.microsoft.com/office/drawing/2014/main" id="{02A0E1E3-D63D-484E-B326-B26BBF3706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3" y="1737"/>
              <a:ext cx="2189" cy="1786"/>
              <a:chOff x="3103" y="1737"/>
              <a:chExt cx="2189" cy="1786"/>
            </a:xfrm>
          </p:grpSpPr>
          <p:sp>
            <p:nvSpPr>
              <p:cNvPr id="422918" name="Text Box 6">
                <a:extLst>
                  <a:ext uri="{FF2B5EF4-FFF2-40B4-BE49-F238E27FC236}">
                    <a16:creationId xmlns:a16="http://schemas.microsoft.com/office/drawing/2014/main" id="{50357EAC-B81F-4E4A-83FA-5F9FAD080E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3" y="1747"/>
                <a:ext cx="934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 b="1"/>
                  <a:t>Funktions-</a:t>
                </a:r>
              </a:p>
              <a:p>
                <a:r>
                  <a:rPr lang="de-DE" altLang="de-DE" sz="2000" b="1"/>
                  <a:t>Leistungs-</a:t>
                </a:r>
              </a:p>
              <a:p>
                <a:r>
                  <a:rPr lang="de-DE" altLang="de-DE" sz="2000" b="1"/>
                  <a:t>bezüge</a:t>
                </a:r>
              </a:p>
            </p:txBody>
          </p:sp>
          <p:sp>
            <p:nvSpPr>
              <p:cNvPr id="422919" name="Text Box 7">
                <a:extLst>
                  <a:ext uri="{FF2B5EF4-FFF2-40B4-BE49-F238E27FC236}">
                    <a16:creationId xmlns:a16="http://schemas.microsoft.com/office/drawing/2014/main" id="{FE1F94C1-B316-1240-AC94-E9B1138D5B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2" y="1737"/>
                <a:ext cx="970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 b="1"/>
                  <a:t>Berufungs-</a:t>
                </a:r>
              </a:p>
              <a:p>
                <a:r>
                  <a:rPr lang="de-DE" altLang="de-DE" sz="2000" b="1"/>
                  <a:t>Bleibe-</a:t>
                </a:r>
              </a:p>
              <a:p>
                <a:r>
                  <a:rPr lang="de-DE" altLang="de-DE" sz="2000" b="1"/>
                  <a:t>L.-bezüge</a:t>
                </a:r>
              </a:p>
            </p:txBody>
          </p:sp>
          <p:sp>
            <p:nvSpPr>
              <p:cNvPr id="422920" name="Text Box 8">
                <a:extLst>
                  <a:ext uri="{FF2B5EF4-FFF2-40B4-BE49-F238E27FC236}">
                    <a16:creationId xmlns:a16="http://schemas.microsoft.com/office/drawing/2014/main" id="{8D5248EB-3896-6147-8471-9C1AC14C1D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0" y="2889"/>
                <a:ext cx="944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 b="1"/>
                  <a:t>Besondere</a:t>
                </a:r>
              </a:p>
              <a:p>
                <a:r>
                  <a:rPr lang="de-DE" altLang="de-DE" sz="2000" b="1"/>
                  <a:t>Leistungs-</a:t>
                </a:r>
              </a:p>
              <a:p>
                <a:r>
                  <a:rPr lang="de-DE" altLang="de-DE" sz="2000" b="1"/>
                  <a:t>bezüge</a:t>
                </a:r>
              </a:p>
            </p:txBody>
          </p:sp>
        </p:grpSp>
      </p:grpSp>
      <p:sp>
        <p:nvSpPr>
          <p:cNvPr id="422931" name="AutoShape 19">
            <a:extLst>
              <a:ext uri="{FF2B5EF4-FFF2-40B4-BE49-F238E27FC236}">
                <a16:creationId xmlns:a16="http://schemas.microsoft.com/office/drawing/2014/main" id="{3AD9E930-D896-1447-8F66-1D0AE4AD2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1701800"/>
            <a:ext cx="3876675" cy="4391025"/>
          </a:xfrm>
          <a:prstGeom prst="wedgeRoundRectCallout">
            <a:avLst>
              <a:gd name="adj1" fmla="val -118880"/>
              <a:gd name="adj2" fmla="val 361"/>
              <a:gd name="adj3" fmla="val 16667"/>
            </a:avLst>
          </a:prstGeom>
          <a:solidFill>
            <a:srgbClr val="0066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Verzicht auf Detail-</a:t>
            </a:r>
            <a:br>
              <a:rPr lang="de-DE" altLang="de-DE" sz="2000" b="1"/>
            </a:br>
            <a:r>
              <a:rPr lang="de-DE" altLang="de-DE" sz="2000" b="1"/>
              <a:t>  steuerung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Delegation v. Entschei-</a:t>
            </a:r>
            <a:br>
              <a:rPr lang="de-DE" altLang="de-DE" sz="2000" b="1"/>
            </a:br>
            <a:r>
              <a:rPr lang="de-DE" altLang="de-DE" sz="2000" b="1"/>
              <a:t>  dungskompetenzen an HS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Keine Kontingentierung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Keine Vorgaben für </a:t>
            </a:r>
            <a:br>
              <a:rPr lang="de-DE" altLang="de-DE" sz="2000" b="1"/>
            </a:br>
            <a:r>
              <a:rPr lang="de-DE" altLang="de-DE" sz="2000" b="1"/>
              <a:t>  nebenamtl. Fkt.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Keine Befristung bei BuB-</a:t>
            </a:r>
            <a:br>
              <a:rPr lang="de-DE" altLang="de-DE" sz="2000" b="1"/>
            </a:br>
            <a:r>
              <a:rPr lang="de-DE" altLang="de-DE" sz="2000" b="1"/>
              <a:t>  LB und bes. LB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Kumulation möglich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Mittelschöpfung</a:t>
            </a:r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</p:txBody>
      </p:sp>
      <p:sp>
        <p:nvSpPr>
          <p:cNvPr id="422932" name="Oval 20">
            <a:extLst>
              <a:ext uri="{FF2B5EF4-FFF2-40B4-BE49-F238E27FC236}">
                <a16:creationId xmlns:a16="http://schemas.microsoft.com/office/drawing/2014/main" id="{CEA7DC5D-1291-0E4B-9A84-E66A3C77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734050"/>
            <a:ext cx="4752975" cy="792163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 sz="2400" b="1"/>
              <a:t>10 Punkte HRK 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2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31" grpId="0" animBg="1"/>
      <p:bldP spid="4229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50816BD0-87A4-FF49-8096-A578BD998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905-3273-5341-BF50-C6B50DAA42F7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475138" name="Rectangle 2">
            <a:extLst>
              <a:ext uri="{FF2B5EF4-FFF2-40B4-BE49-F238E27FC236}">
                <a16:creationId xmlns:a16="http://schemas.microsoft.com/office/drawing/2014/main" id="{F0840090-37A3-6E4D-B78E-4AA156EA5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1: Umsetzung NSa – Spielräume für HS</a:t>
            </a:r>
          </a:p>
        </p:txBody>
      </p:sp>
      <p:grpSp>
        <p:nvGrpSpPr>
          <p:cNvPr id="475145" name="Group 9">
            <a:extLst>
              <a:ext uri="{FF2B5EF4-FFF2-40B4-BE49-F238E27FC236}">
                <a16:creationId xmlns:a16="http://schemas.microsoft.com/office/drawing/2014/main" id="{7E43AC44-3BF5-DE44-BCE2-FEC380061882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558925"/>
            <a:ext cx="3816350" cy="4486275"/>
            <a:chOff x="340" y="982"/>
            <a:chExt cx="2404" cy="2826"/>
          </a:xfrm>
        </p:grpSpPr>
        <p:sp>
          <p:nvSpPr>
            <p:cNvPr id="475140" name="Rectangle 4">
              <a:extLst>
                <a:ext uri="{FF2B5EF4-FFF2-40B4-BE49-F238E27FC236}">
                  <a16:creationId xmlns:a16="http://schemas.microsoft.com/office/drawing/2014/main" id="{C0C8EF31-3B9F-204E-B0C1-AB1176C4B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Entscheidungen an HS </a:t>
              </a:r>
              <a:br>
                <a:rPr lang="de-DE" altLang="de-DE" sz="2400"/>
              </a:br>
              <a:r>
                <a:rPr lang="de-DE" altLang="de-DE" sz="2400"/>
                <a:t>  (Verfahren, Modelle etc.)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(Nach erstmaliger </a:t>
              </a:r>
              <a:br>
                <a:rPr lang="de-DE" altLang="de-DE" sz="2400"/>
              </a:br>
              <a:r>
                <a:rPr lang="de-DE" altLang="de-DE" sz="2400"/>
                <a:t>  Befristung) unbefristete </a:t>
              </a:r>
              <a:br>
                <a:rPr lang="de-DE" altLang="de-DE" sz="2400"/>
              </a:br>
              <a:r>
                <a:rPr lang="de-DE" altLang="de-DE" sz="2400"/>
                <a:t>  Vergabe bes. LB mögl.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Regelbsp. nicht </a:t>
              </a:r>
              <a:br>
                <a:rPr lang="de-DE" altLang="de-DE" sz="2400"/>
              </a:br>
              <a:r>
                <a:rPr lang="de-DE" altLang="de-DE" sz="2400"/>
                <a:t>  abschließend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Nebenamtl. Fkt. nicht </a:t>
              </a:r>
              <a:br>
                <a:rPr lang="de-DE" altLang="de-DE" sz="2400"/>
              </a:br>
              <a:r>
                <a:rPr lang="de-DE" altLang="de-DE" sz="2400"/>
                <a:t>  abschließend geregelt </a:t>
              </a:r>
            </a:p>
            <a:p>
              <a:pPr algn="l"/>
              <a:endParaRPr lang="de-DE" altLang="de-DE" sz="2400"/>
            </a:p>
          </p:txBody>
        </p:sp>
        <p:sp>
          <p:nvSpPr>
            <p:cNvPr id="475142" name="Oval 6">
              <a:extLst>
                <a:ext uri="{FF2B5EF4-FFF2-40B4-BE49-F238E27FC236}">
                  <a16:creationId xmlns:a16="http://schemas.microsoft.com/office/drawing/2014/main" id="{85513FEC-569D-554B-949F-F255E6B7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" y="98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75146" name="Group 10">
            <a:extLst>
              <a:ext uri="{FF2B5EF4-FFF2-40B4-BE49-F238E27FC236}">
                <a16:creationId xmlns:a16="http://schemas.microsoft.com/office/drawing/2014/main" id="{49516923-FE09-3C46-B27D-F0AA7EDD1244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557338"/>
            <a:ext cx="3816350" cy="4487862"/>
            <a:chOff x="2925" y="981"/>
            <a:chExt cx="2404" cy="2827"/>
          </a:xfrm>
        </p:grpSpPr>
        <p:sp>
          <p:nvSpPr>
            <p:cNvPr id="475141" name="Rectangle 5">
              <a:extLst>
                <a:ext uri="{FF2B5EF4-FFF2-40B4-BE49-F238E27FC236}">
                  <a16:creationId xmlns:a16="http://schemas.microsoft.com/office/drawing/2014/main" id="{394BB3FE-93E2-FC4F-B762-15E71F63C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Kontingentierung (20 – </a:t>
              </a:r>
              <a:br>
                <a:rPr lang="de-DE" altLang="de-DE" sz="2400"/>
              </a:br>
              <a:r>
                <a:rPr lang="de-DE" altLang="de-DE" sz="2400"/>
                <a:t>  60% für bes. LB)</a:t>
              </a:r>
            </a:p>
          </p:txBody>
        </p:sp>
        <p:sp>
          <p:nvSpPr>
            <p:cNvPr id="475143" name="Oval 7">
              <a:extLst>
                <a:ext uri="{FF2B5EF4-FFF2-40B4-BE49-F238E27FC236}">
                  <a16:creationId xmlns:a16="http://schemas.microsoft.com/office/drawing/2014/main" id="{8B593F23-92B2-6243-B632-70783FF3D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981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75144" name="Oval 8">
            <a:extLst>
              <a:ext uri="{FF2B5EF4-FFF2-40B4-BE49-F238E27FC236}">
                <a16:creationId xmlns:a16="http://schemas.microsoft.com/office/drawing/2014/main" id="{4EB70AC3-71B4-D249-AC63-53C160E8B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3417888"/>
            <a:ext cx="5473700" cy="268605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++</a:t>
            </a:r>
            <a:r>
              <a:rPr lang="de-DE" altLang="de-DE" sz="2400" b="1"/>
              <a:t>HH und Bremen: Orientiert an NSa, aber KEINE Kontingentierung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rgbClr val="FF0000"/>
                </a:solidFill>
              </a:rPr>
              <a:t>--</a:t>
            </a:r>
            <a:r>
              <a:rPr lang="de-DE" altLang="de-DE" sz="2400" b="1"/>
              <a:t>Bremen: über BuB-LB entscheidet Behörde und „erheblich über </a:t>
            </a:r>
            <a:r>
              <a:rPr lang="de-DE" altLang="de-DE"/>
              <a:t>Ø…“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56B0733B-FA7F-C14B-B2B0-7597E1722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B6CCC-D209-864E-8BA6-AB69466EB3F3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477186" name="Rectangle 2">
            <a:extLst>
              <a:ext uri="{FF2B5EF4-FFF2-40B4-BE49-F238E27FC236}">
                <a16:creationId xmlns:a16="http://schemas.microsoft.com/office/drawing/2014/main" id="{222D0E9D-32DE-6D49-8F4C-524FD4DEA9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2: Umsetzung BaWü – Licht und Schatten</a:t>
            </a:r>
          </a:p>
        </p:txBody>
      </p:sp>
      <p:grpSp>
        <p:nvGrpSpPr>
          <p:cNvPr id="477196" name="Group 12">
            <a:extLst>
              <a:ext uri="{FF2B5EF4-FFF2-40B4-BE49-F238E27FC236}">
                <a16:creationId xmlns:a16="http://schemas.microsoft.com/office/drawing/2014/main" id="{C113D3FB-6EA8-6C4C-B175-35D619C7825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558925"/>
            <a:ext cx="3816350" cy="4486275"/>
            <a:chOff x="340" y="982"/>
            <a:chExt cx="2404" cy="2826"/>
          </a:xfrm>
        </p:grpSpPr>
        <p:sp>
          <p:nvSpPr>
            <p:cNvPr id="477188" name="Rectangle 4">
              <a:extLst>
                <a:ext uri="{FF2B5EF4-FFF2-40B4-BE49-F238E27FC236}">
                  <a16:creationId xmlns:a16="http://schemas.microsoft.com/office/drawing/2014/main" id="{CBCB8E7C-9698-FA4A-B6FC-71E4DD613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Option Anhebung der Ruhe-</a:t>
              </a:r>
              <a:br>
                <a:rPr lang="de-DE" altLang="de-DE" sz="2000"/>
              </a:br>
              <a:r>
                <a:rPr lang="de-DE" altLang="de-DE" sz="2000"/>
                <a:t>  gehaltsfähigkeit (bis 80%)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Möglichkeit Entfristung bes. </a:t>
              </a:r>
              <a:br>
                <a:rPr lang="de-DE" altLang="de-DE" sz="2000"/>
              </a:br>
              <a:r>
                <a:rPr lang="de-DE" altLang="de-DE" sz="2000"/>
                <a:t>  LB (nach erstmaliger </a:t>
              </a:r>
              <a:br>
                <a:rPr lang="de-DE" altLang="de-DE" sz="2000"/>
              </a:br>
              <a:r>
                <a:rPr lang="de-DE" altLang="de-DE" sz="2000"/>
                <a:t>  Befristung)</a:t>
              </a:r>
            </a:p>
            <a:p>
              <a:pPr algn="l">
                <a:lnSpc>
                  <a:spcPct val="50000"/>
                </a:lnSpc>
                <a:buFontTx/>
                <a:buChar char="•"/>
              </a:pPr>
              <a:endParaRPr lang="de-DE" altLang="de-DE" sz="2000"/>
            </a:p>
            <a:p>
              <a:pPr algn="l"/>
              <a:r>
                <a:rPr lang="de-DE" altLang="de-DE" sz="2000" i="1"/>
                <a:t>(Lt. Eckpunkte-Papier</a:t>
              </a:r>
              <a:r>
                <a:rPr lang="de-DE" altLang="de-DE" sz="2000" i="1">
                  <a:sym typeface="Wingdings" pitchFamily="2" charset="2"/>
                </a:rPr>
                <a:t>:)</a:t>
              </a:r>
            </a:p>
            <a:p>
              <a:pPr algn="l">
                <a:buFontTx/>
                <a:buChar char="•"/>
              </a:pPr>
              <a:r>
                <a:rPr lang="de-DE" altLang="de-DE" sz="2000" i="1"/>
                <a:t> Katalog nebenamtl. Fkt. nicht </a:t>
              </a:r>
              <a:br>
                <a:rPr lang="de-DE" altLang="de-DE" sz="2000" i="1"/>
              </a:br>
              <a:r>
                <a:rPr lang="de-DE" altLang="de-DE" sz="2000" i="1"/>
                <a:t>  abschließend</a:t>
              </a:r>
            </a:p>
            <a:p>
              <a:pPr algn="l">
                <a:buFontTx/>
                <a:buChar char="•"/>
              </a:pPr>
              <a:r>
                <a:rPr lang="de-DE" altLang="de-DE" sz="2000" i="1"/>
                <a:t> Nicht abschließende </a:t>
              </a:r>
              <a:br>
                <a:rPr lang="de-DE" altLang="de-DE" sz="2000" i="1"/>
              </a:br>
              <a:r>
                <a:rPr lang="de-DE" altLang="de-DE" sz="2000" i="1"/>
                <a:t>  Regelbsp. </a:t>
              </a:r>
            </a:p>
            <a:p>
              <a:pPr algn="l">
                <a:buFontTx/>
                <a:buChar char="•"/>
              </a:pPr>
              <a:r>
                <a:rPr lang="de-DE" altLang="de-DE" sz="2000" i="1"/>
                <a:t> Entscheidung über bes. LB </a:t>
              </a:r>
              <a:br>
                <a:rPr lang="de-DE" altLang="de-DE" sz="2000" i="1"/>
              </a:br>
              <a:r>
                <a:rPr lang="de-DE" altLang="de-DE" sz="2000" i="1"/>
                <a:t>  und BuB-LB bei HS</a:t>
              </a:r>
            </a:p>
            <a:p>
              <a:pPr algn="l"/>
              <a:endParaRPr lang="de-DE" altLang="de-DE" sz="2000" i="1"/>
            </a:p>
            <a:p>
              <a:pPr algn="l"/>
              <a:endParaRPr lang="de-DE" altLang="de-DE" sz="2000"/>
            </a:p>
          </p:txBody>
        </p:sp>
        <p:sp>
          <p:nvSpPr>
            <p:cNvPr id="477190" name="Oval 6">
              <a:extLst>
                <a:ext uri="{FF2B5EF4-FFF2-40B4-BE49-F238E27FC236}">
                  <a16:creationId xmlns:a16="http://schemas.microsoft.com/office/drawing/2014/main" id="{42B0E125-EACA-5645-A07A-664153460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" y="98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77197" name="Group 13">
            <a:extLst>
              <a:ext uri="{FF2B5EF4-FFF2-40B4-BE49-F238E27FC236}">
                <a16:creationId xmlns:a16="http://schemas.microsoft.com/office/drawing/2014/main" id="{DC769B7E-825F-BF45-B1C1-DD0119AE995D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557338"/>
            <a:ext cx="3816350" cy="4487862"/>
            <a:chOff x="2925" y="981"/>
            <a:chExt cx="2404" cy="2827"/>
          </a:xfrm>
        </p:grpSpPr>
        <p:sp>
          <p:nvSpPr>
            <p:cNvPr id="477189" name="Rectangle 5">
              <a:extLst>
                <a:ext uri="{FF2B5EF4-FFF2-40B4-BE49-F238E27FC236}">
                  <a16:creationId xmlns:a16="http://schemas.microsoft.com/office/drawing/2014/main" id="{5F452B28-8BC4-E84C-A58F-B978B6343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Verfügungsreserve (vs. </a:t>
              </a:r>
              <a:br>
                <a:rPr lang="de-DE" altLang="de-DE" sz="2000"/>
              </a:br>
              <a:r>
                <a:rPr lang="de-DE" altLang="de-DE" sz="2000"/>
                <a:t>  Dynamisierung)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Kontingentierung – Vorgabe </a:t>
              </a:r>
              <a:br>
                <a:rPr lang="de-DE" altLang="de-DE" sz="2000"/>
              </a:br>
              <a:r>
                <a:rPr lang="de-DE" altLang="de-DE" sz="2000"/>
                <a:t>  durch HS-Räte?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W3-“Upgrading“ schmälert </a:t>
              </a:r>
              <a:br>
                <a:rPr lang="de-DE" altLang="de-DE" sz="2000"/>
              </a:br>
              <a:r>
                <a:rPr lang="de-DE" altLang="de-DE" sz="2000"/>
                <a:t>  VR</a:t>
              </a:r>
            </a:p>
            <a:p>
              <a:pPr algn="l"/>
              <a:endParaRPr lang="de-DE" altLang="de-DE" sz="2000"/>
            </a:p>
          </p:txBody>
        </p:sp>
        <p:sp>
          <p:nvSpPr>
            <p:cNvPr id="477191" name="Oval 7">
              <a:extLst>
                <a:ext uri="{FF2B5EF4-FFF2-40B4-BE49-F238E27FC236}">
                  <a16:creationId xmlns:a16="http://schemas.microsoft.com/office/drawing/2014/main" id="{68765F22-38F6-5442-9BB1-DF3E09250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981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77192" name="Oval 8">
            <a:extLst>
              <a:ext uri="{FF2B5EF4-FFF2-40B4-BE49-F238E27FC236}">
                <a16:creationId xmlns:a16="http://schemas.microsoft.com/office/drawing/2014/main" id="{68ADF76E-5946-F74A-A33D-17C93C172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292600"/>
            <a:ext cx="4029075" cy="197802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000" b="1"/>
              <a:t>Noch im Abstimmungsprozess – mit Umsetzung vor Ende 2004 ist nicht zu rechnen</a:t>
            </a:r>
          </a:p>
        </p:txBody>
      </p:sp>
      <p:sp>
        <p:nvSpPr>
          <p:cNvPr id="477195" name="Text Box 11">
            <a:extLst>
              <a:ext uri="{FF2B5EF4-FFF2-40B4-BE49-F238E27FC236}">
                <a16:creationId xmlns:a16="http://schemas.microsoft.com/office/drawing/2014/main" id="{144FE2B5-9ADE-DE48-82BD-6ED3D9F6D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6453188"/>
            <a:ext cx="8577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folHlink"/>
                </a:solidFill>
              </a:rPr>
              <a:t>Quelle: Gesetzentwurf (u. Begründung) </a:t>
            </a:r>
            <a:r>
              <a:rPr lang="de-DE" altLang="de-DE" sz="1400" b="1" u="sng">
                <a:solidFill>
                  <a:schemeClr val="folHlink"/>
                </a:solidFill>
              </a:rPr>
              <a:t>und Eckpunktepapier</a:t>
            </a:r>
            <a:r>
              <a:rPr lang="de-DE" altLang="de-DE" sz="1400" b="1">
                <a:solidFill>
                  <a:schemeClr val="folHlink"/>
                </a:solidFill>
              </a:rPr>
              <a:t> (da voraussichtlich Grundlage für 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92" grpId="0" animBg="1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1416</Words>
  <Application>Microsoft Macintosh PowerPoint</Application>
  <PresentationFormat>Bildschirmpräsentation (4:3)</PresentationFormat>
  <Paragraphs>269</Paragraphs>
  <Slides>20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Times New Roman</vt:lpstr>
      <vt:lpstr>Arial</vt:lpstr>
      <vt:lpstr>Webdings</vt:lpstr>
      <vt:lpstr>Wingdings</vt:lpstr>
      <vt:lpstr>Leere Präsentation</vt:lpstr>
      <vt:lpstr>Microsoft Graph 97-Diagramm</vt:lpstr>
      <vt:lpstr>Microsoft Excel-Diagramm</vt:lpstr>
      <vt:lpstr>PowerPoint-Präsentation</vt:lpstr>
      <vt:lpstr>Stand der Umsetzung - Länder</vt:lpstr>
      <vt:lpstr>Entscheidungsgegenstände bei der Reform der ProfBes</vt:lpstr>
      <vt:lpstr>Anteile W2/W3</vt:lpstr>
      <vt:lpstr>Vergaberahmen – Verteilung</vt:lpstr>
      <vt:lpstr>Besoldungsdurchschnitt und  Überschreitungsoption (Land)</vt:lpstr>
      <vt:lpstr>Anforderungen an eine  HS-freundliche Umsetzung</vt:lpstr>
      <vt:lpstr>Beispiel 1: Umsetzung NSa – Spielräume für HS</vt:lpstr>
      <vt:lpstr>Beispiel 2: Umsetzung BaWü – Licht und Schatten</vt:lpstr>
      <vt:lpstr>Beispiel 3: Umsetzung R-Pfalz – Problematische Weichenstellung</vt:lpstr>
      <vt:lpstr>Beispiel 4: Umsetzung Thüringen – Kaum Positives</vt:lpstr>
      <vt:lpstr>Übersicht Umsetzungsstand Länder</vt:lpstr>
      <vt:lpstr>Modell Uni Konstanz</vt:lpstr>
      <vt:lpstr>Leistungsniveaus Uni Konstanz</vt:lpstr>
      <vt:lpstr>Modell Uni Bremen</vt:lpstr>
      <vt:lpstr>Leistungsniveaus Uni Bremen</vt:lpstr>
      <vt:lpstr>Berechnungsbeispiel Uni X – Ansteigende Stufen</vt:lpstr>
      <vt:lpstr>Berechnungsbeispiel Uni X – Ansteigende Stufen</vt:lpstr>
      <vt:lpstr>Zusammenfassung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448</cp:revision>
  <cp:lastPrinted>2003-03-28T13:48:07Z</cp:lastPrinted>
  <dcterms:created xsi:type="dcterms:W3CDTF">2001-03-08T15:06:45Z</dcterms:created>
  <dcterms:modified xsi:type="dcterms:W3CDTF">2022-02-09T14:52:36Z</dcterms:modified>
</cp:coreProperties>
</file>