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52" r:id="rId1"/>
  </p:sldMasterIdLst>
  <p:notesMasterIdLst>
    <p:notesMasterId r:id="rId21"/>
  </p:notesMasterIdLst>
  <p:sldIdLst>
    <p:sldId id="282" r:id="rId2"/>
    <p:sldId id="281" r:id="rId3"/>
    <p:sldId id="267" r:id="rId4"/>
    <p:sldId id="287" r:id="rId5"/>
    <p:sldId id="278" r:id="rId6"/>
    <p:sldId id="288" r:id="rId7"/>
    <p:sldId id="273" r:id="rId8"/>
    <p:sldId id="274" r:id="rId9"/>
    <p:sldId id="283" r:id="rId10"/>
    <p:sldId id="289" r:id="rId11"/>
    <p:sldId id="285" r:id="rId12"/>
    <p:sldId id="291" r:id="rId13"/>
    <p:sldId id="276" r:id="rId14"/>
    <p:sldId id="272" r:id="rId15"/>
    <p:sldId id="292" r:id="rId16"/>
    <p:sldId id="286" r:id="rId17"/>
    <p:sldId id="275" r:id="rId18"/>
    <p:sldId id="269" r:id="rId19"/>
    <p:sldId id="290" r:id="rId20"/>
  </p:sldIdLst>
  <p:sldSz cx="9144000" cy="6858000" type="screen4x3"/>
  <p:notesSz cx="6858000" cy="9144000"/>
  <p:custShowLst>
    <p:custShow name="Studiengebühren u. Ranking" id="0">
      <p:sldLst>
        <p:sld r:id="rId4"/>
        <p:sld r:id="rId19"/>
        <p:sld r:id="rId10"/>
        <p:sld r:id="rId12"/>
        <p:sld r:id="rId3"/>
      </p:sldLst>
    </p:custShow>
    <p:custShow name="CHE-Präsentation" id="1">
      <p:sldLst>
        <p:sld r:id="rId7"/>
        <p:sld r:id="rId11"/>
        <p:sld r:id="rId8"/>
        <p:sld r:id="rId9"/>
        <p:sld r:id="rId18"/>
        <p:sld r:id="rId14"/>
        <p:sld r:id="rId6"/>
        <p:sld r:id="rId15"/>
        <p:sld r:id="rId5"/>
      </p:sldLst>
    </p:custShow>
  </p:custShowLst>
  <p:defaultTextStyle>
    <a:defPPr>
      <a:defRPr lang="de-DE"/>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32" autoAdjust="0"/>
  </p:normalViewPr>
  <p:slideViewPr>
    <p:cSldViewPr>
      <p:cViewPr varScale="1">
        <p:scale>
          <a:sx n="106" d="100"/>
          <a:sy n="106" d="100"/>
        </p:scale>
        <p:origin x="180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7919351-9518-514A-8464-A285D633BA4F}"/>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de-DE" altLang="de-DE"/>
          </a:p>
        </p:txBody>
      </p:sp>
      <p:sp>
        <p:nvSpPr>
          <p:cNvPr id="18435" name="Rectangle 3">
            <a:extLst>
              <a:ext uri="{FF2B5EF4-FFF2-40B4-BE49-F238E27FC236}">
                <a16:creationId xmlns:a16="http://schemas.microsoft.com/office/drawing/2014/main" id="{42025A71-3C8A-F642-A087-7F81E6302FAC}"/>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de-DE" altLang="de-DE"/>
          </a:p>
        </p:txBody>
      </p:sp>
      <p:sp>
        <p:nvSpPr>
          <p:cNvPr id="18436" name="Rectangle 4">
            <a:extLst>
              <a:ext uri="{FF2B5EF4-FFF2-40B4-BE49-F238E27FC236}">
                <a16:creationId xmlns:a16="http://schemas.microsoft.com/office/drawing/2014/main" id="{9CA80F66-152B-594A-A2EA-9C9FB8C4A0E1}"/>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a:extLst>
              <a:ext uri="{FF2B5EF4-FFF2-40B4-BE49-F238E27FC236}">
                <a16:creationId xmlns:a16="http://schemas.microsoft.com/office/drawing/2014/main" id="{A925A5E6-0FB3-3341-9240-452A6A03A1CF}"/>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8438" name="Rectangle 6">
            <a:extLst>
              <a:ext uri="{FF2B5EF4-FFF2-40B4-BE49-F238E27FC236}">
                <a16:creationId xmlns:a16="http://schemas.microsoft.com/office/drawing/2014/main" id="{F34E419F-5A32-F545-8002-4E9C603B02D9}"/>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de-DE" altLang="de-DE"/>
          </a:p>
        </p:txBody>
      </p:sp>
      <p:sp>
        <p:nvSpPr>
          <p:cNvPr id="18439" name="Rectangle 7">
            <a:extLst>
              <a:ext uri="{FF2B5EF4-FFF2-40B4-BE49-F238E27FC236}">
                <a16:creationId xmlns:a16="http://schemas.microsoft.com/office/drawing/2014/main" id="{76A6759C-1655-7342-B86E-A1C97AA412E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9D4EC85-24A4-364B-AC2C-B09EFB4D0E36}"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24379F0-429B-8246-89C7-CC72F56E838C}"/>
              </a:ext>
            </a:extLst>
          </p:cNvPr>
          <p:cNvSpPr>
            <a:spLocks noGrp="1" noChangeArrowheads="1"/>
          </p:cNvSpPr>
          <p:nvPr>
            <p:ph type="sldNum" sz="quarter" idx="5"/>
          </p:nvPr>
        </p:nvSpPr>
        <p:spPr>
          <a:ln/>
        </p:spPr>
        <p:txBody>
          <a:bodyPr/>
          <a:lstStyle/>
          <a:p>
            <a:fld id="{0B7CC2BC-888C-AA40-92FE-0A7EA39D0188}" type="slidenum">
              <a:rPr lang="de-DE" altLang="de-DE"/>
              <a:pPr/>
              <a:t>1</a:t>
            </a:fld>
            <a:endParaRPr lang="de-DE" altLang="de-DE"/>
          </a:p>
        </p:txBody>
      </p:sp>
      <p:sp>
        <p:nvSpPr>
          <p:cNvPr id="103426" name="Rectangle 2">
            <a:extLst>
              <a:ext uri="{FF2B5EF4-FFF2-40B4-BE49-F238E27FC236}">
                <a16:creationId xmlns:a16="http://schemas.microsoft.com/office/drawing/2014/main" id="{31069F65-6C30-5942-BB8F-C91F13812077}"/>
              </a:ext>
            </a:extLst>
          </p:cNvPr>
          <p:cNvSpPr>
            <a:spLocks noRot="1" noChangeArrowheads="1" noTextEdit="1"/>
          </p:cNvSpPr>
          <p:nvPr>
            <p:ph type="sldImg"/>
          </p:nvPr>
        </p:nvSpPr>
        <p:spPr>
          <a:ln/>
        </p:spPr>
      </p:sp>
      <p:sp>
        <p:nvSpPr>
          <p:cNvPr id="103427" name="Rectangle 3">
            <a:extLst>
              <a:ext uri="{FF2B5EF4-FFF2-40B4-BE49-F238E27FC236}">
                <a16:creationId xmlns:a16="http://schemas.microsoft.com/office/drawing/2014/main" id="{49419A36-8ADE-B142-9146-55C59832B7C6}"/>
              </a:ext>
            </a:extLst>
          </p:cNvPr>
          <p:cNvSpPr>
            <a:spLocks noGrp="1" noChangeArrowheads="1"/>
          </p:cNvSpPr>
          <p:nvPr>
            <p:ph type="body" idx="1"/>
          </p:nvPr>
        </p:nvSpPr>
        <p:spPr>
          <a:xfrm>
            <a:off x="914400" y="4343400"/>
            <a:ext cx="5029200" cy="4114800"/>
          </a:xfrm>
        </p:spPr>
        <p:txBody>
          <a:bodyPr/>
          <a:lstStyle/>
          <a:p>
            <a:endParaRPr lang="de-DE" altLang="de-DE"/>
          </a:p>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D2D57C4-D05D-A446-86D2-CC5C9D71B62B}"/>
              </a:ext>
            </a:extLst>
          </p:cNvPr>
          <p:cNvSpPr>
            <a:spLocks noGrp="1" noChangeArrowheads="1"/>
          </p:cNvSpPr>
          <p:nvPr>
            <p:ph type="sldNum" sz="quarter" idx="5"/>
          </p:nvPr>
        </p:nvSpPr>
        <p:spPr>
          <a:ln/>
        </p:spPr>
        <p:txBody>
          <a:bodyPr/>
          <a:lstStyle/>
          <a:p>
            <a:fld id="{7272F608-18E5-CC40-9F16-DB4F4A9161AC}" type="slidenum">
              <a:rPr lang="de-DE" altLang="de-DE"/>
              <a:pPr/>
              <a:t>19</a:t>
            </a:fld>
            <a:endParaRPr lang="de-DE" altLang="de-DE"/>
          </a:p>
        </p:txBody>
      </p:sp>
      <p:sp>
        <p:nvSpPr>
          <p:cNvPr id="112642" name="Rectangle 2">
            <a:extLst>
              <a:ext uri="{FF2B5EF4-FFF2-40B4-BE49-F238E27FC236}">
                <a16:creationId xmlns:a16="http://schemas.microsoft.com/office/drawing/2014/main" id="{367D8CCD-E561-C54C-B801-B9232A70629A}"/>
              </a:ext>
            </a:extLst>
          </p:cNvPr>
          <p:cNvSpPr>
            <a:spLocks noRot="1" noChangeArrowheads="1" noTextEdit="1"/>
          </p:cNvSpPr>
          <p:nvPr>
            <p:ph type="sldImg"/>
          </p:nvPr>
        </p:nvSpPr>
        <p:spPr>
          <a:ln/>
        </p:spPr>
      </p:sp>
      <p:sp>
        <p:nvSpPr>
          <p:cNvPr id="112643" name="Rectangle 3">
            <a:extLst>
              <a:ext uri="{FF2B5EF4-FFF2-40B4-BE49-F238E27FC236}">
                <a16:creationId xmlns:a16="http://schemas.microsoft.com/office/drawing/2014/main" id="{C58BE60B-C7A1-134C-85AE-66D36E2EBD9A}"/>
              </a:ext>
            </a:extLst>
          </p:cNvPr>
          <p:cNvSpPr>
            <a:spLocks noGrp="1" noChangeArrowheads="1"/>
          </p:cNvSpPr>
          <p:nvPr>
            <p:ph type="body" idx="1"/>
          </p:nvPr>
        </p:nvSpPr>
        <p:spPr>
          <a:xfrm>
            <a:off x="914400" y="4343400"/>
            <a:ext cx="5029200" cy="4114800"/>
          </a:xfrm>
        </p:spPr>
        <p:txBody>
          <a:bodyPr/>
          <a:lstStyle/>
          <a:p>
            <a:endParaRPr lang="de-DE" altLang="de-DE"/>
          </a:p>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A0931F-CFE1-9441-ABE3-29CB8A1DD4A8}"/>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BFCA398-910E-BE41-9620-52D94B96968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0FF3CBAB-9036-634B-BCD5-D08F3B967080}"/>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5" name="Foliennummernplatzhalter 4">
            <a:extLst>
              <a:ext uri="{FF2B5EF4-FFF2-40B4-BE49-F238E27FC236}">
                <a16:creationId xmlns:a16="http://schemas.microsoft.com/office/drawing/2014/main" id="{EB095844-EEC7-F847-A919-0D7B9CAA81DA}"/>
              </a:ext>
            </a:extLst>
          </p:cNvPr>
          <p:cNvSpPr>
            <a:spLocks noGrp="1"/>
          </p:cNvSpPr>
          <p:nvPr>
            <p:ph type="sldNum" sz="quarter" idx="11"/>
          </p:nvPr>
        </p:nvSpPr>
        <p:spPr/>
        <p:txBody>
          <a:bodyPr/>
          <a:lstStyle>
            <a:lvl1pPr>
              <a:defRPr/>
            </a:lvl1pPr>
          </a:lstStyle>
          <a:p>
            <a:fld id="{9B1F9275-F417-E14B-A541-5FA33D02D36C}"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56198913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A8E569-95B6-FB46-A162-F0AFA1E1BD3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05C4AD6-B47E-0241-8505-1264E20020D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98E1107-ADA6-F447-8C72-6F74836C75F3}"/>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5" name="Foliennummernplatzhalter 4">
            <a:extLst>
              <a:ext uri="{FF2B5EF4-FFF2-40B4-BE49-F238E27FC236}">
                <a16:creationId xmlns:a16="http://schemas.microsoft.com/office/drawing/2014/main" id="{E44AA99A-76B9-C448-9045-80B6D9D404FD}"/>
              </a:ext>
            </a:extLst>
          </p:cNvPr>
          <p:cNvSpPr>
            <a:spLocks noGrp="1"/>
          </p:cNvSpPr>
          <p:nvPr>
            <p:ph type="sldNum" sz="quarter" idx="11"/>
          </p:nvPr>
        </p:nvSpPr>
        <p:spPr/>
        <p:txBody>
          <a:bodyPr/>
          <a:lstStyle>
            <a:lvl1pPr>
              <a:defRPr/>
            </a:lvl1pPr>
          </a:lstStyle>
          <a:p>
            <a:fld id="{03E723C7-F3CC-C24A-994C-7A3B1688ED54}"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390760125"/>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DCDC8F2-570A-0C49-B744-805A1A0826B8}"/>
              </a:ext>
            </a:extLst>
          </p:cNvPr>
          <p:cNvSpPr>
            <a:spLocks noGrp="1"/>
          </p:cNvSpPr>
          <p:nvPr>
            <p:ph type="title" orient="vert"/>
          </p:nvPr>
        </p:nvSpPr>
        <p:spPr>
          <a:xfrm>
            <a:off x="6686550" y="0"/>
            <a:ext cx="2228850" cy="60960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6587A3C-D02B-D247-852B-08735E6F97DB}"/>
              </a:ext>
            </a:extLst>
          </p:cNvPr>
          <p:cNvSpPr>
            <a:spLocks noGrp="1"/>
          </p:cNvSpPr>
          <p:nvPr>
            <p:ph type="body" orient="vert" idx="1"/>
          </p:nvPr>
        </p:nvSpPr>
        <p:spPr>
          <a:xfrm>
            <a:off x="0" y="0"/>
            <a:ext cx="6534150" cy="60960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0C28C9-C596-A744-9748-CE492AEFA3ED}"/>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5" name="Foliennummernplatzhalter 4">
            <a:extLst>
              <a:ext uri="{FF2B5EF4-FFF2-40B4-BE49-F238E27FC236}">
                <a16:creationId xmlns:a16="http://schemas.microsoft.com/office/drawing/2014/main" id="{E3FB98EE-0CF9-3A4C-93BC-BA14616A1DD0}"/>
              </a:ext>
            </a:extLst>
          </p:cNvPr>
          <p:cNvSpPr>
            <a:spLocks noGrp="1"/>
          </p:cNvSpPr>
          <p:nvPr>
            <p:ph type="sldNum" sz="quarter" idx="11"/>
          </p:nvPr>
        </p:nvSpPr>
        <p:spPr/>
        <p:txBody>
          <a:bodyPr/>
          <a:lstStyle>
            <a:lvl1pPr>
              <a:defRPr/>
            </a:lvl1pPr>
          </a:lstStyle>
          <a:p>
            <a:fld id="{1D41CD0D-9F36-E54E-BAAA-647AD720124D}"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238977348"/>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4A6B3E-1731-F44C-B14F-F9E98442339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969846A-A635-9B40-A243-61DD85FE72E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F34D45B-0BF7-FD44-BC47-BD5FD6EAB4BC}"/>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5" name="Foliennummernplatzhalter 4">
            <a:extLst>
              <a:ext uri="{FF2B5EF4-FFF2-40B4-BE49-F238E27FC236}">
                <a16:creationId xmlns:a16="http://schemas.microsoft.com/office/drawing/2014/main" id="{40197EE3-A5AD-E444-8B1F-57504C261D5A}"/>
              </a:ext>
            </a:extLst>
          </p:cNvPr>
          <p:cNvSpPr>
            <a:spLocks noGrp="1"/>
          </p:cNvSpPr>
          <p:nvPr>
            <p:ph type="sldNum" sz="quarter" idx="11"/>
          </p:nvPr>
        </p:nvSpPr>
        <p:spPr/>
        <p:txBody>
          <a:bodyPr/>
          <a:lstStyle>
            <a:lvl1pPr>
              <a:defRPr/>
            </a:lvl1pPr>
          </a:lstStyle>
          <a:p>
            <a:fld id="{18A1655B-4842-4B4C-96EF-4696867F5F3E}"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1115988480"/>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BFE216-C070-5346-A58B-72AC048DBD8A}"/>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7FA634C-9823-604F-9182-B218CC139AE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3ADA3BC3-AA7F-4C45-878A-2150EBD3AF2E}"/>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5" name="Foliennummernplatzhalter 4">
            <a:extLst>
              <a:ext uri="{FF2B5EF4-FFF2-40B4-BE49-F238E27FC236}">
                <a16:creationId xmlns:a16="http://schemas.microsoft.com/office/drawing/2014/main" id="{489496C1-FF23-0F4C-9FC0-AEC38A687295}"/>
              </a:ext>
            </a:extLst>
          </p:cNvPr>
          <p:cNvSpPr>
            <a:spLocks noGrp="1"/>
          </p:cNvSpPr>
          <p:nvPr>
            <p:ph type="sldNum" sz="quarter" idx="11"/>
          </p:nvPr>
        </p:nvSpPr>
        <p:spPr/>
        <p:txBody>
          <a:bodyPr/>
          <a:lstStyle>
            <a:lvl1pPr>
              <a:defRPr/>
            </a:lvl1pPr>
          </a:lstStyle>
          <a:p>
            <a:fld id="{4111CB5A-B702-4443-82A9-3808FDB986CA}"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634386734"/>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98B939-B4E5-E34A-B64E-9B316DA5D23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45228D5-71BE-5849-922A-7C9335BC5EB4}"/>
              </a:ext>
            </a:extLst>
          </p:cNvPr>
          <p:cNvSpPr>
            <a:spLocks noGrp="1"/>
          </p:cNvSpPr>
          <p:nvPr>
            <p:ph sz="half" idx="1"/>
          </p:nvPr>
        </p:nvSpPr>
        <p:spPr>
          <a:xfrm>
            <a:off x="762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EE937FB-F079-8E49-A324-6FA219363FAE}"/>
              </a:ext>
            </a:extLst>
          </p:cNvPr>
          <p:cNvSpPr>
            <a:spLocks noGrp="1"/>
          </p:cNvSpPr>
          <p:nvPr>
            <p:ph sz="half" idx="2"/>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7573C503-91D3-9E40-950D-9BEE6C251C74}"/>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6" name="Foliennummernplatzhalter 5">
            <a:extLst>
              <a:ext uri="{FF2B5EF4-FFF2-40B4-BE49-F238E27FC236}">
                <a16:creationId xmlns:a16="http://schemas.microsoft.com/office/drawing/2014/main" id="{632B592E-F919-7242-B94B-0303D2CEDA37}"/>
              </a:ext>
            </a:extLst>
          </p:cNvPr>
          <p:cNvSpPr>
            <a:spLocks noGrp="1"/>
          </p:cNvSpPr>
          <p:nvPr>
            <p:ph type="sldNum" sz="quarter" idx="11"/>
          </p:nvPr>
        </p:nvSpPr>
        <p:spPr/>
        <p:txBody>
          <a:bodyPr/>
          <a:lstStyle>
            <a:lvl1pPr>
              <a:defRPr/>
            </a:lvl1pPr>
          </a:lstStyle>
          <a:p>
            <a:fld id="{D7B40908-5629-A148-A19A-CD97C047E192}"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1193309941"/>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47897A-40D5-A640-A98B-2CDDF533665C}"/>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C3B7D87-FBD8-FB42-A6B3-5A787D118AA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1A10B2E-C60A-F34F-85FA-B592AE7657B1}"/>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E683F8D6-61B9-D14C-8562-488E81123C3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0A04912-E2FD-3142-BE59-1E2D30F235AC}"/>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542F364-CB0D-DB44-B4C7-94E5461D9ED3}"/>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8" name="Foliennummernplatzhalter 7">
            <a:extLst>
              <a:ext uri="{FF2B5EF4-FFF2-40B4-BE49-F238E27FC236}">
                <a16:creationId xmlns:a16="http://schemas.microsoft.com/office/drawing/2014/main" id="{92BB3522-7EDF-894C-B9C3-17CC8DD68B18}"/>
              </a:ext>
            </a:extLst>
          </p:cNvPr>
          <p:cNvSpPr>
            <a:spLocks noGrp="1"/>
          </p:cNvSpPr>
          <p:nvPr>
            <p:ph type="sldNum" sz="quarter" idx="11"/>
          </p:nvPr>
        </p:nvSpPr>
        <p:spPr/>
        <p:txBody>
          <a:bodyPr/>
          <a:lstStyle>
            <a:lvl1pPr>
              <a:defRPr/>
            </a:lvl1pPr>
          </a:lstStyle>
          <a:p>
            <a:fld id="{54F67849-73B2-EC43-87D6-199711535263}"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95010373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4B616B-996A-CB41-B198-DEC40A4999F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EB2CFF9-368E-3A49-8526-96CC9BF1234D}"/>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4" name="Foliennummernplatzhalter 3">
            <a:extLst>
              <a:ext uri="{FF2B5EF4-FFF2-40B4-BE49-F238E27FC236}">
                <a16:creationId xmlns:a16="http://schemas.microsoft.com/office/drawing/2014/main" id="{44B1941E-C9DB-964C-BCB0-1F729ADF2D3A}"/>
              </a:ext>
            </a:extLst>
          </p:cNvPr>
          <p:cNvSpPr>
            <a:spLocks noGrp="1"/>
          </p:cNvSpPr>
          <p:nvPr>
            <p:ph type="sldNum" sz="quarter" idx="11"/>
          </p:nvPr>
        </p:nvSpPr>
        <p:spPr/>
        <p:txBody>
          <a:bodyPr/>
          <a:lstStyle>
            <a:lvl1pPr>
              <a:defRPr/>
            </a:lvl1pPr>
          </a:lstStyle>
          <a:p>
            <a:fld id="{D410A39B-5306-6E46-8D16-6D06A2836010}"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02654607"/>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F0582BE-8C57-C74C-AB96-5713D35FBC0A}"/>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3" name="Foliennummernplatzhalter 2">
            <a:extLst>
              <a:ext uri="{FF2B5EF4-FFF2-40B4-BE49-F238E27FC236}">
                <a16:creationId xmlns:a16="http://schemas.microsoft.com/office/drawing/2014/main" id="{067FAE55-4B14-0140-92A8-4D01F3B1D718}"/>
              </a:ext>
            </a:extLst>
          </p:cNvPr>
          <p:cNvSpPr>
            <a:spLocks noGrp="1"/>
          </p:cNvSpPr>
          <p:nvPr>
            <p:ph type="sldNum" sz="quarter" idx="11"/>
          </p:nvPr>
        </p:nvSpPr>
        <p:spPr/>
        <p:txBody>
          <a:bodyPr/>
          <a:lstStyle>
            <a:lvl1pPr>
              <a:defRPr/>
            </a:lvl1pPr>
          </a:lstStyle>
          <a:p>
            <a:fld id="{0FA4713F-CEDA-9F48-B48F-918A1AE6D736}"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020520587"/>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C3A9C-2E91-7F4D-B16B-476397B019CE}"/>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A810969-3948-DB48-9F03-22EECAC4F0B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34B8946-18B6-2244-9941-CAE89FD8B4C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25F0B0E-4E9F-264E-BFF6-9A6D2A9A93B1}"/>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6" name="Foliennummernplatzhalter 5">
            <a:extLst>
              <a:ext uri="{FF2B5EF4-FFF2-40B4-BE49-F238E27FC236}">
                <a16:creationId xmlns:a16="http://schemas.microsoft.com/office/drawing/2014/main" id="{E2299CA2-E876-AB4F-873A-DDD21368F84C}"/>
              </a:ext>
            </a:extLst>
          </p:cNvPr>
          <p:cNvSpPr>
            <a:spLocks noGrp="1"/>
          </p:cNvSpPr>
          <p:nvPr>
            <p:ph type="sldNum" sz="quarter" idx="11"/>
          </p:nvPr>
        </p:nvSpPr>
        <p:spPr/>
        <p:txBody>
          <a:bodyPr/>
          <a:lstStyle>
            <a:lvl1pPr>
              <a:defRPr/>
            </a:lvl1pPr>
          </a:lstStyle>
          <a:p>
            <a:fld id="{3AE86FEF-B8E8-B94C-8061-4B818D44A3DF}"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328092629"/>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8EA39B-229B-E740-B7D0-B0A332A97D4B}"/>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4FE3A7C-88D6-124D-B593-341C3E8ECEF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6905054-A983-3B48-B9FC-A464855D433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1C794E5-E064-E143-94BA-05203A860BDA}"/>
              </a:ext>
            </a:extLst>
          </p:cNvPr>
          <p:cNvSpPr>
            <a:spLocks noGrp="1"/>
          </p:cNvSpPr>
          <p:nvPr>
            <p:ph type="dt" sz="half" idx="10"/>
          </p:nvPr>
        </p:nvSpPr>
        <p:spPr/>
        <p:txBody>
          <a:bodyPr/>
          <a:lstStyle>
            <a:lvl1pPr>
              <a:defRPr/>
            </a:lvl1pPr>
          </a:lstStyle>
          <a:p>
            <a:r>
              <a:rPr lang="de-DE" altLang="de-DE"/>
              <a:t>Darmstadt, 02.10.03</a:t>
            </a:r>
            <a:endParaRPr lang="en-US" altLang="de-DE"/>
          </a:p>
        </p:txBody>
      </p:sp>
      <p:sp>
        <p:nvSpPr>
          <p:cNvPr id="6" name="Foliennummernplatzhalter 5">
            <a:extLst>
              <a:ext uri="{FF2B5EF4-FFF2-40B4-BE49-F238E27FC236}">
                <a16:creationId xmlns:a16="http://schemas.microsoft.com/office/drawing/2014/main" id="{7D5166E8-45E7-344B-8426-4B71937F88B3}"/>
              </a:ext>
            </a:extLst>
          </p:cNvPr>
          <p:cNvSpPr>
            <a:spLocks noGrp="1"/>
          </p:cNvSpPr>
          <p:nvPr>
            <p:ph type="sldNum" sz="quarter" idx="11"/>
          </p:nvPr>
        </p:nvSpPr>
        <p:spPr/>
        <p:txBody>
          <a:bodyPr/>
          <a:lstStyle>
            <a:lvl1pPr>
              <a:defRPr/>
            </a:lvl1pPr>
          </a:lstStyle>
          <a:p>
            <a:fld id="{8AEEB471-AB96-F448-8DDA-2792A7E193A3}"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273624707"/>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C5C9448-E994-0F44-B725-578C41CAC0B8}"/>
              </a:ext>
            </a:extLst>
          </p:cNvPr>
          <p:cNvSpPr>
            <a:spLocks noChangeArrowheads="1"/>
          </p:cNvSpPr>
          <p:nvPr/>
        </p:nvSpPr>
        <p:spPr bwMode="auto">
          <a:xfrm>
            <a:off x="0" y="0"/>
            <a:ext cx="9144000" cy="1143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43" name="Rectangle 3">
            <a:extLst>
              <a:ext uri="{FF2B5EF4-FFF2-40B4-BE49-F238E27FC236}">
                <a16:creationId xmlns:a16="http://schemas.microsoft.com/office/drawing/2014/main" id="{F5A56E0F-C9D2-2C4B-BD20-E72F6A76B077}"/>
              </a:ext>
            </a:extLst>
          </p:cNvPr>
          <p:cNvSpPr>
            <a:spLocks noGrp="1" noChangeArrowheads="1"/>
          </p:cNvSpPr>
          <p:nvPr>
            <p:ph type="title"/>
          </p:nvPr>
        </p:nvSpPr>
        <p:spPr bwMode="auto">
          <a:xfrm>
            <a:off x="0" y="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Hier klicken, um Master-</a:t>
            </a:r>
          </a:p>
        </p:txBody>
      </p:sp>
      <p:sp>
        <p:nvSpPr>
          <p:cNvPr id="10244" name="Rectangle 4">
            <a:extLst>
              <a:ext uri="{FF2B5EF4-FFF2-40B4-BE49-F238E27FC236}">
                <a16:creationId xmlns:a16="http://schemas.microsoft.com/office/drawing/2014/main" id="{FB28DF09-EEDC-AD47-BB79-F69B06C09124}"/>
              </a:ext>
            </a:extLst>
          </p:cNvPr>
          <p:cNvSpPr>
            <a:spLocks noGrp="1" noChangeArrowheads="1"/>
          </p:cNvSpPr>
          <p:nvPr>
            <p:ph type="body" idx="1"/>
          </p:nvPr>
        </p:nvSpPr>
        <p:spPr bwMode="auto">
          <a:xfrm>
            <a:off x="76200" y="1295400"/>
            <a:ext cx="8839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10245" name="Rectangle 5">
            <a:extLst>
              <a:ext uri="{FF2B5EF4-FFF2-40B4-BE49-F238E27FC236}">
                <a16:creationId xmlns:a16="http://schemas.microsoft.com/office/drawing/2014/main" id="{CB11AAE3-CB2A-5047-9D4F-715F1907853C}"/>
              </a:ext>
            </a:extLst>
          </p:cNvPr>
          <p:cNvSpPr>
            <a:spLocks noGrp="1" noChangeArrowheads="1"/>
          </p:cNvSpPr>
          <p:nvPr>
            <p:ph type="dt" sz="half" idx="2"/>
          </p:nvPr>
        </p:nvSpPr>
        <p:spPr bwMode="auto">
          <a:xfrm>
            <a:off x="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r>
              <a:rPr lang="de-DE" altLang="de-DE"/>
              <a:t>Darmstadt, 02.10.03</a:t>
            </a:r>
            <a:endParaRPr lang="en-US" altLang="de-DE"/>
          </a:p>
        </p:txBody>
      </p:sp>
      <p:sp>
        <p:nvSpPr>
          <p:cNvPr id="10246" name="Rectangle 6">
            <a:extLst>
              <a:ext uri="{FF2B5EF4-FFF2-40B4-BE49-F238E27FC236}">
                <a16:creationId xmlns:a16="http://schemas.microsoft.com/office/drawing/2014/main" id="{C9629055-6ED3-524D-809B-C43BC7037D70}"/>
              </a:ext>
            </a:extLst>
          </p:cNvPr>
          <p:cNvSpPr>
            <a:spLocks noChangeArrowheads="1"/>
          </p:cNvSpPr>
          <p:nvPr/>
        </p:nvSpPr>
        <p:spPr bwMode="auto">
          <a:xfrm>
            <a:off x="-9525" y="990600"/>
            <a:ext cx="7248525" cy="1524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47" name="Rectangle 7">
            <a:extLst>
              <a:ext uri="{FF2B5EF4-FFF2-40B4-BE49-F238E27FC236}">
                <a16:creationId xmlns:a16="http://schemas.microsoft.com/office/drawing/2014/main" id="{66546D85-8B65-EF41-938E-5341FF5F56B2}"/>
              </a:ext>
            </a:extLst>
          </p:cNvPr>
          <p:cNvSpPr>
            <a:spLocks noGrp="1" noChangeArrowheads="1"/>
          </p:cNvSpPr>
          <p:nvPr>
            <p:ph type="sldNum" sz="quarter" idx="4"/>
          </p:nvPr>
        </p:nvSpPr>
        <p:spPr bwMode="auto">
          <a:xfrm>
            <a:off x="8305800" y="6324600"/>
            <a:ext cx="838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3D94D2C-940B-9948-8589-82F73DE62A1E}" type="slidenum">
              <a:rPr lang="en-US" altLang="de-DE"/>
              <a:pPr/>
              <a:t>‹Nr.›</a:t>
            </a:fld>
            <a:endParaRPr lang="en-US" altLang="de-DE">
              <a:latin typeface="Times New Roman" panose="02020603050405020304" pitchFamily="18" charset="0"/>
            </a:endParaRPr>
          </a:p>
        </p:txBody>
      </p:sp>
      <p:sp>
        <p:nvSpPr>
          <p:cNvPr id="10248" name="Text Box 8">
            <a:extLst>
              <a:ext uri="{FF2B5EF4-FFF2-40B4-BE49-F238E27FC236}">
                <a16:creationId xmlns:a16="http://schemas.microsoft.com/office/drawing/2014/main" id="{8FF5D670-C39D-7D4E-9EC0-17DBED4C86F0}"/>
              </a:ext>
            </a:extLst>
          </p:cNvPr>
          <p:cNvSpPr txBox="1">
            <a:spLocks noChangeArrowheads="1"/>
          </p:cNvSpPr>
          <p:nvPr/>
        </p:nvSpPr>
        <p:spPr bwMode="auto">
          <a:xfrm>
            <a:off x="7467600" y="85725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1800">
                <a:solidFill>
                  <a:srgbClr val="000000"/>
                </a:solidFill>
              </a:rPr>
              <a:t>www.che.de</a:t>
            </a:r>
            <a:endParaRPr lang="de-DE" altLang="de-DE" sz="1400"/>
          </a:p>
        </p:txBody>
      </p:sp>
      <p:pic>
        <p:nvPicPr>
          <p:cNvPr id="10249" name="Picture 9">
            <a:extLst>
              <a:ext uri="{FF2B5EF4-FFF2-40B4-BE49-F238E27FC236}">
                <a16:creationId xmlns:a16="http://schemas.microsoft.com/office/drawing/2014/main" id="{428E062B-D724-944E-9600-C29B1FC3500F}"/>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16813" y="169863"/>
            <a:ext cx="1295400" cy="696912"/>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spd="slow"/>
  <p:hf hdr="0" ftr="0"/>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eaLnBrk="0" fontAlgn="base" hangingPunct="0">
        <a:spcBef>
          <a:spcPct val="0"/>
        </a:spcBef>
        <a:spcAft>
          <a:spcPct val="0"/>
        </a:spcAft>
        <a:defRPr sz="3600">
          <a:solidFill>
            <a:schemeClr val="tx2"/>
          </a:solidFill>
          <a:latin typeface="Arial" panose="020B0604020202020204" pitchFamily="34" charset="0"/>
        </a:defRPr>
      </a:lvl6pPr>
      <a:lvl7pPr marL="914400" algn="l" rtl="0" eaLnBrk="0" fontAlgn="base" hangingPunct="0">
        <a:spcBef>
          <a:spcPct val="0"/>
        </a:spcBef>
        <a:spcAft>
          <a:spcPct val="0"/>
        </a:spcAft>
        <a:defRPr sz="3600">
          <a:solidFill>
            <a:schemeClr val="tx2"/>
          </a:solidFill>
          <a:latin typeface="Arial" panose="020B0604020202020204" pitchFamily="34" charset="0"/>
        </a:defRPr>
      </a:lvl7pPr>
      <a:lvl8pPr marL="1371600" algn="l" rtl="0" eaLnBrk="0" fontAlgn="base" hangingPunct="0">
        <a:spcBef>
          <a:spcPct val="0"/>
        </a:spcBef>
        <a:spcAft>
          <a:spcPct val="0"/>
        </a:spcAft>
        <a:defRPr sz="3600">
          <a:solidFill>
            <a:schemeClr val="tx2"/>
          </a:solidFill>
          <a:latin typeface="Arial" panose="020B0604020202020204" pitchFamily="34" charset="0"/>
        </a:defRPr>
      </a:lvl8pPr>
      <a:lvl9pPr marL="1828800" algn="l" rtl="0" eaLnBrk="0" fontAlgn="base" hangingPunct="0">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ebdings" pitchFamily="2" charset="2"/>
        <a:buChar char="&l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ebdings" pitchFamily="2" charset="2"/>
        <a:buChar char="&l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ebdings" pitchFamily="2" charset="2"/>
        <a:buChar char="&l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BFCE11C7-BDA5-B848-9EC7-2F5B34425537}"/>
              </a:ext>
            </a:extLst>
          </p:cNvPr>
          <p:cNvSpPr>
            <a:spLocks noGrp="1"/>
          </p:cNvSpPr>
          <p:nvPr>
            <p:ph type="dt" sz="half" idx="10"/>
          </p:nvPr>
        </p:nvSpPr>
        <p:spPr/>
        <p:txBody>
          <a:bodyPr/>
          <a:lstStyle/>
          <a:p>
            <a:r>
              <a:rPr lang="de-DE" altLang="de-DE"/>
              <a:t>Darmstadt, 02.10.03</a:t>
            </a:r>
            <a:endParaRPr lang="en-US" altLang="de-DE"/>
          </a:p>
        </p:txBody>
      </p:sp>
      <p:sp>
        <p:nvSpPr>
          <p:cNvPr id="9" name="Foliennummernplatzhalter 3">
            <a:extLst>
              <a:ext uri="{FF2B5EF4-FFF2-40B4-BE49-F238E27FC236}">
                <a16:creationId xmlns:a16="http://schemas.microsoft.com/office/drawing/2014/main" id="{F0D0F628-4D0C-FE41-98EF-EACCD02273A4}"/>
              </a:ext>
            </a:extLst>
          </p:cNvPr>
          <p:cNvSpPr>
            <a:spLocks noGrp="1"/>
          </p:cNvSpPr>
          <p:nvPr>
            <p:ph type="sldNum" sz="quarter" idx="11"/>
          </p:nvPr>
        </p:nvSpPr>
        <p:spPr/>
        <p:txBody>
          <a:bodyPr/>
          <a:lstStyle/>
          <a:p>
            <a:fld id="{216C99FE-699D-5F4C-B054-288A050D5B76}" type="slidenum">
              <a:rPr lang="en-US" altLang="de-DE"/>
              <a:pPr/>
              <a:t>1</a:t>
            </a:fld>
            <a:endParaRPr lang="en-US" altLang="de-DE">
              <a:latin typeface="Times New Roman" panose="02020603050405020304" pitchFamily="18" charset="0"/>
            </a:endParaRPr>
          </a:p>
        </p:txBody>
      </p:sp>
      <p:sp>
        <p:nvSpPr>
          <p:cNvPr id="102402" name="Text Box 2">
            <a:extLst>
              <a:ext uri="{FF2B5EF4-FFF2-40B4-BE49-F238E27FC236}">
                <a16:creationId xmlns:a16="http://schemas.microsoft.com/office/drawing/2014/main" id="{5FDE0400-8F9B-B244-96B6-F551088586D0}"/>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02403" name="Text Box 3">
            <a:extLst>
              <a:ext uri="{FF2B5EF4-FFF2-40B4-BE49-F238E27FC236}">
                <a16:creationId xmlns:a16="http://schemas.microsoft.com/office/drawing/2014/main" id="{20A4647A-2339-6A49-A7A2-38ADFFBBD6E0}"/>
              </a:ext>
            </a:extLst>
          </p:cNvPr>
          <p:cNvSpPr txBox="1">
            <a:spLocks noChangeArrowheads="1"/>
          </p:cNvSpPr>
          <p:nvPr/>
        </p:nvSpPr>
        <p:spPr bwMode="auto">
          <a:xfrm>
            <a:off x="7847013" y="304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02404" name="Text Box 4">
            <a:extLst>
              <a:ext uri="{FF2B5EF4-FFF2-40B4-BE49-F238E27FC236}">
                <a16:creationId xmlns:a16="http://schemas.microsoft.com/office/drawing/2014/main" id="{C5E4C67F-D2A9-7040-A341-DA1AEF4E6720}"/>
              </a:ext>
            </a:extLst>
          </p:cNvPr>
          <p:cNvSpPr txBox="1">
            <a:spLocks noChangeArrowheads="1"/>
          </p:cNvSpPr>
          <p:nvPr/>
        </p:nvSpPr>
        <p:spPr bwMode="auto">
          <a:xfrm>
            <a:off x="1219200" y="1524000"/>
            <a:ext cx="6934200" cy="179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de-DE" altLang="de-DE" sz="4000" b="1">
              <a:solidFill>
                <a:schemeClr val="folHlink"/>
              </a:solidFill>
            </a:endParaRPr>
          </a:p>
          <a:p>
            <a:pPr algn="ctr">
              <a:spcBef>
                <a:spcPct val="50000"/>
              </a:spcBef>
            </a:pPr>
            <a:endParaRPr lang="de-DE" altLang="de-DE" b="1">
              <a:solidFill>
                <a:schemeClr val="folHlink"/>
              </a:solidFill>
            </a:endParaRPr>
          </a:p>
          <a:p>
            <a:pPr algn="ctr">
              <a:spcBef>
                <a:spcPct val="50000"/>
              </a:spcBef>
            </a:pPr>
            <a:endParaRPr lang="de-DE" altLang="de-DE">
              <a:latin typeface="Times New Roman" panose="02020603050405020304" pitchFamily="18" charset="0"/>
            </a:endParaRPr>
          </a:p>
        </p:txBody>
      </p:sp>
      <p:sp>
        <p:nvSpPr>
          <p:cNvPr id="102405" name="Text Box 5">
            <a:extLst>
              <a:ext uri="{FF2B5EF4-FFF2-40B4-BE49-F238E27FC236}">
                <a16:creationId xmlns:a16="http://schemas.microsoft.com/office/drawing/2014/main" id="{13033C7A-5023-0749-AD1E-7E636823727E}"/>
              </a:ext>
            </a:extLst>
          </p:cNvPr>
          <p:cNvSpPr txBox="1">
            <a:spLocks noChangeArrowheads="1"/>
          </p:cNvSpPr>
          <p:nvPr/>
        </p:nvSpPr>
        <p:spPr bwMode="auto">
          <a:xfrm>
            <a:off x="1547813" y="1773238"/>
            <a:ext cx="5781675" cy="210185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4400"/>
              <a:t>Personalentwicklung in Verantwortung der Fachbereiche</a:t>
            </a:r>
          </a:p>
        </p:txBody>
      </p:sp>
      <p:sp>
        <p:nvSpPr>
          <p:cNvPr id="102406" name="Text Box 6">
            <a:extLst>
              <a:ext uri="{FF2B5EF4-FFF2-40B4-BE49-F238E27FC236}">
                <a16:creationId xmlns:a16="http://schemas.microsoft.com/office/drawing/2014/main" id="{99071EB9-E337-4A40-B875-FC63EEFC1158}"/>
              </a:ext>
            </a:extLst>
          </p:cNvPr>
          <p:cNvSpPr txBox="1">
            <a:spLocks noChangeArrowheads="1"/>
          </p:cNvSpPr>
          <p:nvPr/>
        </p:nvSpPr>
        <p:spPr bwMode="auto">
          <a:xfrm>
            <a:off x="2411413" y="4508500"/>
            <a:ext cx="41084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2000"/>
              <a:t>Prof. Dr. Detlef Müller-Böling, </a:t>
            </a:r>
          </a:p>
          <a:p>
            <a:pPr algn="ctr"/>
            <a:r>
              <a:rPr lang="de-DE" altLang="de-DE" sz="2000"/>
              <a:t>Centrum für Hochschulentwicklung</a:t>
            </a:r>
          </a:p>
        </p:txBody>
      </p:sp>
      <p:sp>
        <p:nvSpPr>
          <p:cNvPr id="102407" name="Text Box 7">
            <a:extLst>
              <a:ext uri="{FF2B5EF4-FFF2-40B4-BE49-F238E27FC236}">
                <a16:creationId xmlns:a16="http://schemas.microsoft.com/office/drawing/2014/main" id="{2A36AEF1-33E5-ED4A-97C4-2DDAC9542607}"/>
              </a:ext>
            </a:extLst>
          </p:cNvPr>
          <p:cNvSpPr txBox="1">
            <a:spLocks noChangeArrowheads="1"/>
          </p:cNvSpPr>
          <p:nvPr/>
        </p:nvSpPr>
        <p:spPr bwMode="auto">
          <a:xfrm>
            <a:off x="0" y="5734050"/>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1800"/>
              <a:t>12. Workshop der Darmstadt-Kassel-Runde</a:t>
            </a:r>
          </a:p>
          <a:p>
            <a:pPr algn="ctr"/>
            <a:r>
              <a:rPr lang="de-DE" altLang="de-DE" sz="1800"/>
              <a:t>„Wissenschaftlerkarrieren: Neue Aspekte der Personalentwicklung in Fachbereichen“. </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umsplatzhalter 3">
            <a:extLst>
              <a:ext uri="{FF2B5EF4-FFF2-40B4-BE49-F238E27FC236}">
                <a16:creationId xmlns:a16="http://schemas.microsoft.com/office/drawing/2014/main" id="{8A1FDC45-4004-A940-9CC8-09C67B1A515E}"/>
              </a:ext>
            </a:extLst>
          </p:cNvPr>
          <p:cNvSpPr>
            <a:spLocks noGrp="1"/>
          </p:cNvSpPr>
          <p:nvPr>
            <p:ph type="dt" sz="half" idx="10"/>
          </p:nvPr>
        </p:nvSpPr>
        <p:spPr/>
        <p:txBody>
          <a:bodyPr/>
          <a:lstStyle/>
          <a:p>
            <a:r>
              <a:rPr lang="de-DE" altLang="de-DE"/>
              <a:t>Darmstadt, 02.10.03</a:t>
            </a:r>
            <a:endParaRPr lang="en-US" altLang="de-DE"/>
          </a:p>
        </p:txBody>
      </p:sp>
      <p:sp>
        <p:nvSpPr>
          <p:cNvPr id="23" name="Foliennummernplatzhalter 4">
            <a:extLst>
              <a:ext uri="{FF2B5EF4-FFF2-40B4-BE49-F238E27FC236}">
                <a16:creationId xmlns:a16="http://schemas.microsoft.com/office/drawing/2014/main" id="{16B1EEDD-6419-B442-957B-B65F2A269B8E}"/>
              </a:ext>
            </a:extLst>
          </p:cNvPr>
          <p:cNvSpPr>
            <a:spLocks noGrp="1"/>
          </p:cNvSpPr>
          <p:nvPr>
            <p:ph type="sldNum" sz="quarter" idx="11"/>
          </p:nvPr>
        </p:nvSpPr>
        <p:spPr/>
        <p:txBody>
          <a:bodyPr/>
          <a:lstStyle/>
          <a:p>
            <a:fld id="{1251C057-A870-2649-8607-42CF7D410E69}" type="slidenum">
              <a:rPr lang="en-US" altLang="de-DE"/>
              <a:pPr/>
              <a:t>10</a:t>
            </a:fld>
            <a:endParaRPr lang="en-US" altLang="de-DE">
              <a:latin typeface="Times New Roman" panose="02020603050405020304" pitchFamily="18" charset="0"/>
            </a:endParaRPr>
          </a:p>
        </p:txBody>
      </p:sp>
      <p:sp>
        <p:nvSpPr>
          <p:cNvPr id="110624" name="Text Box 32">
            <a:extLst>
              <a:ext uri="{FF2B5EF4-FFF2-40B4-BE49-F238E27FC236}">
                <a16:creationId xmlns:a16="http://schemas.microsoft.com/office/drawing/2014/main" id="{D96DBF48-FA92-4045-A948-4E63ADDBE4E2}"/>
              </a:ext>
            </a:extLst>
          </p:cNvPr>
          <p:cNvSpPr txBox="1">
            <a:spLocks noChangeArrowheads="1"/>
          </p:cNvSpPr>
          <p:nvPr/>
        </p:nvSpPr>
        <p:spPr bwMode="auto">
          <a:xfrm>
            <a:off x="1403350" y="1989138"/>
            <a:ext cx="6264275" cy="396875"/>
          </a:xfrm>
          <a:prstGeom prst="rect">
            <a:avLst/>
          </a:prstGeom>
          <a:solidFill>
            <a:srgbClr val="FF0066"/>
          </a:solidFill>
          <a:ln>
            <a:noFill/>
          </a:ln>
          <a:effectLst/>
          <a:scene3d>
            <a:camera prst="legacyPerspectiveTopRight"/>
            <a:lightRig rig="legacyFlat3" dir="b"/>
          </a:scene3d>
          <a:sp3d extrusionH="887400" prstMaterial="legacyMatte">
            <a:bevelT w="13500" h="13500" prst="angle"/>
            <a:bevelB w="13500" h="13500" prst="angle"/>
            <a:extrusionClr>
              <a:srgbClr val="FF0066"/>
            </a:extrusionClr>
            <a:contourClr>
              <a:srgbClr val="FF0066"/>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Fakultätsrat (FR) bildet Evaluationskommission (EK)</a:t>
            </a:r>
          </a:p>
        </p:txBody>
      </p:sp>
      <p:sp>
        <p:nvSpPr>
          <p:cNvPr id="110625" name="Text Box 33">
            <a:extLst>
              <a:ext uri="{FF2B5EF4-FFF2-40B4-BE49-F238E27FC236}">
                <a16:creationId xmlns:a16="http://schemas.microsoft.com/office/drawing/2014/main" id="{1C5B45A6-E9ED-1A4B-979F-78C4C421FF06}"/>
              </a:ext>
            </a:extLst>
          </p:cNvPr>
          <p:cNvSpPr txBox="1">
            <a:spLocks noChangeArrowheads="1"/>
          </p:cNvSpPr>
          <p:nvPr/>
        </p:nvSpPr>
        <p:spPr bwMode="auto">
          <a:xfrm>
            <a:off x="2124075" y="2565400"/>
            <a:ext cx="4678363" cy="701675"/>
          </a:xfrm>
          <a:prstGeom prst="rect">
            <a:avLst/>
          </a:prstGeom>
          <a:solidFill>
            <a:srgbClr val="FF3300"/>
          </a:solidFill>
          <a:ln>
            <a:noFill/>
          </a:ln>
          <a:effectLst/>
          <a:scene3d>
            <a:camera prst="legacyPerspectiveTopRight"/>
            <a:lightRig rig="legacyFlat3" dir="b"/>
          </a:scene3d>
          <a:sp3d extrusionH="887400" prstMaterial="legacyMatte">
            <a:bevelT w="13500" h="13500" prst="angle"/>
            <a:bevelB w="13500" h="13500" prst="angle"/>
            <a:extrusionClr>
              <a:srgbClr val="FF3300"/>
            </a:extrusionClr>
            <a:contourClr>
              <a:srgbClr val="FF33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EK (3 Prof., 1 Mittelbau, 1 Stud.)</a:t>
            </a:r>
          </a:p>
          <a:p>
            <a:pPr algn="ctr"/>
            <a:r>
              <a:rPr lang="de-DE" altLang="de-DE" sz="2000"/>
              <a:t>benennt, FR beauftragt Gutachter</a:t>
            </a:r>
          </a:p>
        </p:txBody>
      </p:sp>
      <p:sp>
        <p:nvSpPr>
          <p:cNvPr id="110627" name="Text Box 35">
            <a:extLst>
              <a:ext uri="{FF2B5EF4-FFF2-40B4-BE49-F238E27FC236}">
                <a16:creationId xmlns:a16="http://schemas.microsoft.com/office/drawing/2014/main" id="{EFC89E75-A832-8D49-82EA-556C86167EB2}"/>
              </a:ext>
            </a:extLst>
          </p:cNvPr>
          <p:cNvSpPr txBox="1">
            <a:spLocks noChangeArrowheads="1"/>
          </p:cNvSpPr>
          <p:nvPr/>
        </p:nvSpPr>
        <p:spPr bwMode="auto">
          <a:xfrm>
            <a:off x="1403350" y="3573463"/>
            <a:ext cx="6264275" cy="396875"/>
          </a:xfrm>
          <a:prstGeom prst="rect">
            <a:avLst/>
          </a:prstGeom>
          <a:solidFill>
            <a:srgbClr val="66FF66"/>
          </a:solidFill>
          <a:ln>
            <a:noFill/>
          </a:ln>
          <a:effectLst/>
          <a:scene3d>
            <a:camera prst="legacyPerspectiveTopRight"/>
            <a:lightRig rig="legacyFlat3" dir="b"/>
          </a:scene3d>
          <a:sp3d extrusionH="887400" prstMaterial="legacyMatte">
            <a:bevelT w="13500" h="13500" prst="angle"/>
            <a:bevelB w="13500" h="13500" prst="angle"/>
            <a:extrusionClr>
              <a:srgbClr val="66FF66"/>
            </a:extrusionClr>
            <a:contourClr>
              <a:srgbClr val="66FF66"/>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Mind. 2 externe Gutachter berichten über JP an EK</a:t>
            </a:r>
          </a:p>
        </p:txBody>
      </p:sp>
      <p:sp>
        <p:nvSpPr>
          <p:cNvPr id="110629" name="Text Box 37">
            <a:extLst>
              <a:ext uri="{FF2B5EF4-FFF2-40B4-BE49-F238E27FC236}">
                <a16:creationId xmlns:a16="http://schemas.microsoft.com/office/drawing/2014/main" id="{4D431803-F7D0-174A-A8D6-44E802DD3E33}"/>
              </a:ext>
            </a:extLst>
          </p:cNvPr>
          <p:cNvSpPr txBox="1">
            <a:spLocks noChangeArrowheads="1"/>
          </p:cNvSpPr>
          <p:nvPr/>
        </p:nvSpPr>
        <p:spPr bwMode="auto">
          <a:xfrm>
            <a:off x="3059113" y="4294188"/>
            <a:ext cx="2787650" cy="396875"/>
          </a:xfrm>
          <a:prstGeom prst="rect">
            <a:avLst/>
          </a:prstGeom>
          <a:solidFill>
            <a:srgbClr val="FF3300"/>
          </a:solidFill>
          <a:ln>
            <a:noFill/>
          </a:ln>
          <a:effectLst/>
          <a:scene3d>
            <a:camera prst="legacyPerspectiveTopRight"/>
            <a:lightRig rig="legacyFlat3" dir="b"/>
          </a:scene3d>
          <a:sp3d extrusionH="887400" prstMaterial="legacyMatte">
            <a:bevelT w="13500" h="13500" prst="angle"/>
            <a:bevelB w="13500" h="13500" prst="angle"/>
            <a:extrusionClr>
              <a:srgbClr val="FF3300"/>
            </a:extrusionClr>
            <a:contourClr>
              <a:srgbClr val="FF33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EK erstattet Bericht</a:t>
            </a:r>
          </a:p>
        </p:txBody>
      </p:sp>
      <p:sp>
        <p:nvSpPr>
          <p:cNvPr id="110630" name="Text Box 38">
            <a:extLst>
              <a:ext uri="{FF2B5EF4-FFF2-40B4-BE49-F238E27FC236}">
                <a16:creationId xmlns:a16="http://schemas.microsoft.com/office/drawing/2014/main" id="{465A1CBD-78DF-224D-A3AA-CE2BA24974D8}"/>
              </a:ext>
            </a:extLst>
          </p:cNvPr>
          <p:cNvSpPr txBox="1">
            <a:spLocks noChangeArrowheads="1"/>
          </p:cNvSpPr>
          <p:nvPr/>
        </p:nvSpPr>
        <p:spPr bwMode="auto">
          <a:xfrm>
            <a:off x="2916238" y="5014913"/>
            <a:ext cx="3303587" cy="396875"/>
          </a:xfrm>
          <a:prstGeom prst="rect">
            <a:avLst/>
          </a:prstGeom>
          <a:solidFill>
            <a:srgbClr val="3399FF"/>
          </a:solidFill>
          <a:ln>
            <a:noFill/>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JP kommentiert Bericht</a:t>
            </a:r>
          </a:p>
        </p:txBody>
      </p:sp>
      <p:sp>
        <p:nvSpPr>
          <p:cNvPr id="110631" name="Text Box 39">
            <a:extLst>
              <a:ext uri="{FF2B5EF4-FFF2-40B4-BE49-F238E27FC236}">
                <a16:creationId xmlns:a16="http://schemas.microsoft.com/office/drawing/2014/main" id="{6A262A61-EDF7-2C4C-81AB-7B4908046547}"/>
              </a:ext>
            </a:extLst>
          </p:cNvPr>
          <p:cNvSpPr txBox="1">
            <a:spLocks noChangeArrowheads="1"/>
          </p:cNvSpPr>
          <p:nvPr/>
        </p:nvSpPr>
        <p:spPr bwMode="auto">
          <a:xfrm>
            <a:off x="2700338" y="5734050"/>
            <a:ext cx="3649662" cy="39687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Institutsrat nimmt Stellung</a:t>
            </a:r>
          </a:p>
        </p:txBody>
      </p:sp>
      <p:sp>
        <p:nvSpPr>
          <p:cNvPr id="110632" name="Text Box 40">
            <a:extLst>
              <a:ext uri="{FF2B5EF4-FFF2-40B4-BE49-F238E27FC236}">
                <a16:creationId xmlns:a16="http://schemas.microsoft.com/office/drawing/2014/main" id="{09C3C491-211E-504A-AA36-72E506DD3F8E}"/>
              </a:ext>
            </a:extLst>
          </p:cNvPr>
          <p:cNvSpPr txBox="1">
            <a:spLocks noChangeArrowheads="1"/>
          </p:cNvSpPr>
          <p:nvPr/>
        </p:nvSpPr>
        <p:spPr bwMode="auto">
          <a:xfrm>
            <a:off x="1835150" y="6308725"/>
            <a:ext cx="5497513" cy="396875"/>
          </a:xfrm>
          <a:prstGeom prst="rect">
            <a:avLst/>
          </a:prstGeom>
          <a:solidFill>
            <a:srgbClr val="FF0066"/>
          </a:solidFill>
          <a:ln>
            <a:noFill/>
          </a:ln>
          <a:effectLst/>
          <a:scene3d>
            <a:camera prst="legacyPerspectiveTopRight"/>
            <a:lightRig rig="legacyFlat3" dir="b"/>
          </a:scene3d>
          <a:sp3d extrusionH="887400" prstMaterial="legacyMatte">
            <a:bevelT w="13500" h="13500" prst="angle"/>
            <a:bevelB w="13500" h="13500" prst="angle"/>
            <a:extrusionClr>
              <a:srgbClr val="FF0066"/>
            </a:extrusionClr>
            <a:contourClr>
              <a:srgbClr val="FF0066"/>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FR entscheidet über Verlängerung um 3 Jahre</a:t>
            </a:r>
          </a:p>
        </p:txBody>
      </p:sp>
      <p:sp>
        <p:nvSpPr>
          <p:cNvPr id="110633" name="Text Box 41">
            <a:extLst>
              <a:ext uri="{FF2B5EF4-FFF2-40B4-BE49-F238E27FC236}">
                <a16:creationId xmlns:a16="http://schemas.microsoft.com/office/drawing/2014/main" id="{243F41C6-735F-D445-902C-19E853F12B3B}"/>
              </a:ext>
            </a:extLst>
          </p:cNvPr>
          <p:cNvSpPr txBox="1">
            <a:spLocks noChangeArrowheads="1"/>
          </p:cNvSpPr>
          <p:nvPr/>
        </p:nvSpPr>
        <p:spPr bwMode="auto">
          <a:xfrm>
            <a:off x="1908175" y="1268413"/>
            <a:ext cx="5329238" cy="396875"/>
          </a:xfrm>
          <a:prstGeom prst="rect">
            <a:avLst/>
          </a:prstGeom>
          <a:solidFill>
            <a:srgbClr val="3399FF"/>
          </a:solidFill>
          <a:ln>
            <a:noFill/>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JP gibt nach 29 Monaten Selbstbericht</a:t>
            </a:r>
          </a:p>
        </p:txBody>
      </p:sp>
      <p:sp>
        <p:nvSpPr>
          <p:cNvPr id="110646" name="Line 54">
            <a:extLst>
              <a:ext uri="{FF2B5EF4-FFF2-40B4-BE49-F238E27FC236}">
                <a16:creationId xmlns:a16="http://schemas.microsoft.com/office/drawing/2014/main" id="{626BA9F0-A061-E540-AACC-3FB9F71F8FA4}"/>
              </a:ext>
            </a:extLst>
          </p:cNvPr>
          <p:cNvSpPr>
            <a:spLocks noChangeShapeType="1"/>
          </p:cNvSpPr>
          <p:nvPr/>
        </p:nvSpPr>
        <p:spPr bwMode="auto">
          <a:xfrm>
            <a:off x="611188" y="1773238"/>
            <a:ext cx="784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0648" name="Line 56">
            <a:extLst>
              <a:ext uri="{FF2B5EF4-FFF2-40B4-BE49-F238E27FC236}">
                <a16:creationId xmlns:a16="http://schemas.microsoft.com/office/drawing/2014/main" id="{26677536-520A-1942-A535-C20BA814A96A}"/>
              </a:ext>
            </a:extLst>
          </p:cNvPr>
          <p:cNvSpPr>
            <a:spLocks noChangeShapeType="1"/>
          </p:cNvSpPr>
          <p:nvPr/>
        </p:nvSpPr>
        <p:spPr bwMode="auto">
          <a:xfrm>
            <a:off x="611188" y="3357563"/>
            <a:ext cx="784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0649" name="Line 57">
            <a:extLst>
              <a:ext uri="{FF2B5EF4-FFF2-40B4-BE49-F238E27FC236}">
                <a16:creationId xmlns:a16="http://schemas.microsoft.com/office/drawing/2014/main" id="{CD59E8AD-9EF2-2841-AA03-EC90E4E959BA}"/>
              </a:ext>
            </a:extLst>
          </p:cNvPr>
          <p:cNvSpPr>
            <a:spLocks noChangeShapeType="1"/>
          </p:cNvSpPr>
          <p:nvPr/>
        </p:nvSpPr>
        <p:spPr bwMode="auto">
          <a:xfrm>
            <a:off x="611188" y="4078288"/>
            <a:ext cx="784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0650" name="Line 58">
            <a:extLst>
              <a:ext uri="{FF2B5EF4-FFF2-40B4-BE49-F238E27FC236}">
                <a16:creationId xmlns:a16="http://schemas.microsoft.com/office/drawing/2014/main" id="{266B2CAF-3BA3-B84D-BE20-50E46D5CC3C8}"/>
              </a:ext>
            </a:extLst>
          </p:cNvPr>
          <p:cNvSpPr>
            <a:spLocks noChangeShapeType="1"/>
          </p:cNvSpPr>
          <p:nvPr/>
        </p:nvSpPr>
        <p:spPr bwMode="auto">
          <a:xfrm>
            <a:off x="684213" y="4799013"/>
            <a:ext cx="784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0651" name="Line 59">
            <a:extLst>
              <a:ext uri="{FF2B5EF4-FFF2-40B4-BE49-F238E27FC236}">
                <a16:creationId xmlns:a16="http://schemas.microsoft.com/office/drawing/2014/main" id="{5620D47E-5989-674E-9503-A86C8E252AFB}"/>
              </a:ext>
            </a:extLst>
          </p:cNvPr>
          <p:cNvSpPr>
            <a:spLocks noChangeShapeType="1"/>
          </p:cNvSpPr>
          <p:nvPr/>
        </p:nvSpPr>
        <p:spPr bwMode="auto">
          <a:xfrm>
            <a:off x="684213" y="5519738"/>
            <a:ext cx="784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0653" name="Text Box 61">
            <a:extLst>
              <a:ext uri="{FF2B5EF4-FFF2-40B4-BE49-F238E27FC236}">
                <a16:creationId xmlns:a16="http://schemas.microsoft.com/office/drawing/2014/main" id="{5B7B1FA0-AD6C-FD43-A7F7-787576F817CF}"/>
              </a:ext>
            </a:extLst>
          </p:cNvPr>
          <p:cNvSpPr txBox="1">
            <a:spLocks noChangeArrowheads="1"/>
          </p:cNvSpPr>
          <p:nvPr/>
        </p:nvSpPr>
        <p:spPr bwMode="auto">
          <a:xfrm>
            <a:off x="7812088" y="1341438"/>
            <a:ext cx="8112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1800"/>
              <a:t>4 Wo.</a:t>
            </a:r>
          </a:p>
        </p:txBody>
      </p:sp>
      <p:sp>
        <p:nvSpPr>
          <p:cNvPr id="110654" name="Text Box 62">
            <a:extLst>
              <a:ext uri="{FF2B5EF4-FFF2-40B4-BE49-F238E27FC236}">
                <a16:creationId xmlns:a16="http://schemas.microsoft.com/office/drawing/2014/main" id="{236E890C-582D-B748-9CB4-62EEF196BE0F}"/>
              </a:ext>
            </a:extLst>
          </p:cNvPr>
          <p:cNvSpPr txBox="1">
            <a:spLocks noChangeArrowheads="1"/>
          </p:cNvSpPr>
          <p:nvPr/>
        </p:nvSpPr>
        <p:spPr bwMode="auto">
          <a:xfrm>
            <a:off x="7812088" y="2492375"/>
            <a:ext cx="781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800"/>
              <a:t>4 Wo.</a:t>
            </a:r>
          </a:p>
        </p:txBody>
      </p:sp>
      <p:sp>
        <p:nvSpPr>
          <p:cNvPr id="110655" name="Text Box 63">
            <a:extLst>
              <a:ext uri="{FF2B5EF4-FFF2-40B4-BE49-F238E27FC236}">
                <a16:creationId xmlns:a16="http://schemas.microsoft.com/office/drawing/2014/main" id="{6B22480A-71E9-5748-815D-0B1A149348AF}"/>
              </a:ext>
            </a:extLst>
          </p:cNvPr>
          <p:cNvSpPr txBox="1">
            <a:spLocks noChangeArrowheads="1"/>
          </p:cNvSpPr>
          <p:nvPr/>
        </p:nvSpPr>
        <p:spPr bwMode="auto">
          <a:xfrm>
            <a:off x="7812088" y="3500438"/>
            <a:ext cx="781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800"/>
              <a:t>8 Wo.</a:t>
            </a:r>
          </a:p>
        </p:txBody>
      </p:sp>
      <p:sp>
        <p:nvSpPr>
          <p:cNvPr id="110656" name="Text Box 64">
            <a:extLst>
              <a:ext uri="{FF2B5EF4-FFF2-40B4-BE49-F238E27FC236}">
                <a16:creationId xmlns:a16="http://schemas.microsoft.com/office/drawing/2014/main" id="{E346F6F1-EAD8-1344-9814-720F91644294}"/>
              </a:ext>
            </a:extLst>
          </p:cNvPr>
          <p:cNvSpPr txBox="1">
            <a:spLocks noChangeArrowheads="1"/>
          </p:cNvSpPr>
          <p:nvPr/>
        </p:nvSpPr>
        <p:spPr bwMode="auto">
          <a:xfrm>
            <a:off x="7812088" y="4221163"/>
            <a:ext cx="781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800"/>
              <a:t>3 Wo.</a:t>
            </a:r>
          </a:p>
        </p:txBody>
      </p:sp>
      <p:sp>
        <p:nvSpPr>
          <p:cNvPr id="110657" name="Text Box 65">
            <a:extLst>
              <a:ext uri="{FF2B5EF4-FFF2-40B4-BE49-F238E27FC236}">
                <a16:creationId xmlns:a16="http://schemas.microsoft.com/office/drawing/2014/main" id="{190D660F-2C99-6E43-9D2A-586787DEAE84}"/>
              </a:ext>
            </a:extLst>
          </p:cNvPr>
          <p:cNvSpPr txBox="1">
            <a:spLocks noChangeArrowheads="1"/>
          </p:cNvSpPr>
          <p:nvPr/>
        </p:nvSpPr>
        <p:spPr bwMode="auto">
          <a:xfrm>
            <a:off x="7812088" y="4941888"/>
            <a:ext cx="781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800"/>
              <a:t>1 Wo.</a:t>
            </a:r>
          </a:p>
        </p:txBody>
      </p:sp>
      <p:sp>
        <p:nvSpPr>
          <p:cNvPr id="110658" name="Text Box 66">
            <a:extLst>
              <a:ext uri="{FF2B5EF4-FFF2-40B4-BE49-F238E27FC236}">
                <a16:creationId xmlns:a16="http://schemas.microsoft.com/office/drawing/2014/main" id="{A429F098-DD15-9E4F-84DE-9A9BA8C61A74}"/>
              </a:ext>
            </a:extLst>
          </p:cNvPr>
          <p:cNvSpPr txBox="1">
            <a:spLocks noChangeArrowheads="1"/>
          </p:cNvSpPr>
          <p:nvPr/>
        </p:nvSpPr>
        <p:spPr bwMode="auto">
          <a:xfrm>
            <a:off x="7812088" y="5734050"/>
            <a:ext cx="781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800"/>
              <a:t>4 Wo.</a:t>
            </a:r>
          </a:p>
        </p:txBody>
      </p:sp>
      <p:sp>
        <p:nvSpPr>
          <p:cNvPr id="110662" name="Text Box 70">
            <a:extLst>
              <a:ext uri="{FF2B5EF4-FFF2-40B4-BE49-F238E27FC236}">
                <a16:creationId xmlns:a16="http://schemas.microsoft.com/office/drawing/2014/main" id="{1EEFE110-1C49-8149-AF42-81E600CCAB40}"/>
              </a:ext>
            </a:extLst>
          </p:cNvPr>
          <p:cNvSpPr txBox="1">
            <a:spLocks noChangeArrowheads="1"/>
          </p:cNvSpPr>
          <p:nvPr/>
        </p:nvSpPr>
        <p:spPr bwMode="auto">
          <a:xfrm>
            <a:off x="250825" y="260350"/>
            <a:ext cx="6842125" cy="519113"/>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800"/>
              <a:t>Ablauf Zwischenevaluation JP HU Berlin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0633"/>
                                        </p:tgtEl>
                                        <p:attrNameLst>
                                          <p:attrName>style.visibility</p:attrName>
                                        </p:attrNameLst>
                                      </p:cBhvr>
                                      <p:to>
                                        <p:strVal val="visible"/>
                                      </p:to>
                                    </p:set>
                                    <p:anim calcmode="lin" valueType="num">
                                      <p:cBhvr additive="base">
                                        <p:cTn id="7" dur="500" fill="hold"/>
                                        <p:tgtEl>
                                          <p:spTgt spid="110633"/>
                                        </p:tgtEl>
                                        <p:attrNameLst>
                                          <p:attrName>ppt_x</p:attrName>
                                        </p:attrNameLst>
                                      </p:cBhvr>
                                      <p:tavLst>
                                        <p:tav tm="0">
                                          <p:val>
                                            <p:strVal val="#ppt_x"/>
                                          </p:val>
                                        </p:tav>
                                        <p:tav tm="100000">
                                          <p:val>
                                            <p:strVal val="#ppt_x"/>
                                          </p:val>
                                        </p:tav>
                                      </p:tavLst>
                                    </p:anim>
                                    <p:anim calcmode="lin" valueType="num">
                                      <p:cBhvr additive="base">
                                        <p:cTn id="8" dur="500" fill="hold"/>
                                        <p:tgtEl>
                                          <p:spTgt spid="11063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110646"/>
                                        </p:tgtEl>
                                        <p:attrNameLst>
                                          <p:attrName>style.visibility</p:attrName>
                                        </p:attrNameLst>
                                      </p:cBhvr>
                                      <p:to>
                                        <p:strVal val="visible"/>
                                      </p:to>
                                    </p:set>
                                    <p:animEffect transition="in" filter="blinds(horizontal)">
                                      <p:cBhvr>
                                        <p:cTn id="12" dur="500"/>
                                        <p:tgtEl>
                                          <p:spTgt spid="11064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10653"/>
                                        </p:tgtEl>
                                        <p:attrNameLst>
                                          <p:attrName>style.visibility</p:attrName>
                                        </p:attrNameLst>
                                      </p:cBhvr>
                                      <p:to>
                                        <p:strVal val="visible"/>
                                      </p:to>
                                    </p:set>
                                    <p:animEffect transition="in" filter="blinds(horizontal)">
                                      <p:cBhvr>
                                        <p:cTn id="15" dur="500"/>
                                        <p:tgtEl>
                                          <p:spTgt spid="11065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10624"/>
                                        </p:tgtEl>
                                        <p:attrNameLst>
                                          <p:attrName>style.visibility</p:attrName>
                                        </p:attrNameLst>
                                      </p:cBhvr>
                                      <p:to>
                                        <p:strVal val="visible"/>
                                      </p:to>
                                    </p:set>
                                    <p:anim calcmode="lin" valueType="num">
                                      <p:cBhvr additive="base">
                                        <p:cTn id="20" dur="500" fill="hold"/>
                                        <p:tgtEl>
                                          <p:spTgt spid="110624"/>
                                        </p:tgtEl>
                                        <p:attrNameLst>
                                          <p:attrName>ppt_x</p:attrName>
                                        </p:attrNameLst>
                                      </p:cBhvr>
                                      <p:tavLst>
                                        <p:tav tm="0">
                                          <p:val>
                                            <p:strVal val="#ppt_x"/>
                                          </p:val>
                                        </p:tav>
                                        <p:tav tm="100000">
                                          <p:val>
                                            <p:strVal val="#ppt_x"/>
                                          </p:val>
                                        </p:tav>
                                      </p:tavLst>
                                    </p:anim>
                                    <p:anim calcmode="lin" valueType="num">
                                      <p:cBhvr additive="base">
                                        <p:cTn id="21" dur="500" fill="hold"/>
                                        <p:tgtEl>
                                          <p:spTgt spid="110624"/>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500"/>
                            </p:stCondLst>
                            <p:childTnLst>
                              <p:par>
                                <p:cTn id="23" presetID="2" presetClass="entr" presetSubtype="4" fill="hold" grpId="0" nodeType="afterEffect">
                                  <p:stCondLst>
                                    <p:cond delay="0"/>
                                  </p:stCondLst>
                                  <p:childTnLst>
                                    <p:set>
                                      <p:cBhvr>
                                        <p:cTn id="24" dur="1" fill="hold">
                                          <p:stCondLst>
                                            <p:cond delay="0"/>
                                          </p:stCondLst>
                                        </p:cTn>
                                        <p:tgtEl>
                                          <p:spTgt spid="110625"/>
                                        </p:tgtEl>
                                        <p:attrNameLst>
                                          <p:attrName>style.visibility</p:attrName>
                                        </p:attrNameLst>
                                      </p:cBhvr>
                                      <p:to>
                                        <p:strVal val="visible"/>
                                      </p:to>
                                    </p:set>
                                    <p:anim calcmode="lin" valueType="num">
                                      <p:cBhvr additive="base">
                                        <p:cTn id="25" dur="500" fill="hold"/>
                                        <p:tgtEl>
                                          <p:spTgt spid="110625"/>
                                        </p:tgtEl>
                                        <p:attrNameLst>
                                          <p:attrName>ppt_x</p:attrName>
                                        </p:attrNameLst>
                                      </p:cBhvr>
                                      <p:tavLst>
                                        <p:tav tm="0">
                                          <p:val>
                                            <p:strVal val="#ppt_x"/>
                                          </p:val>
                                        </p:tav>
                                        <p:tav tm="100000">
                                          <p:val>
                                            <p:strVal val="#ppt_x"/>
                                          </p:val>
                                        </p:tav>
                                      </p:tavLst>
                                    </p:anim>
                                    <p:anim calcmode="lin" valueType="num">
                                      <p:cBhvr additive="base">
                                        <p:cTn id="26" dur="500" fill="hold"/>
                                        <p:tgtEl>
                                          <p:spTgt spid="110625"/>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1000"/>
                            </p:stCondLst>
                            <p:childTnLst>
                              <p:par>
                                <p:cTn id="28" presetID="3" presetClass="entr" presetSubtype="10" fill="hold" grpId="0" nodeType="afterEffect">
                                  <p:stCondLst>
                                    <p:cond delay="0"/>
                                  </p:stCondLst>
                                  <p:childTnLst>
                                    <p:set>
                                      <p:cBhvr>
                                        <p:cTn id="29" dur="1" fill="hold">
                                          <p:stCondLst>
                                            <p:cond delay="0"/>
                                          </p:stCondLst>
                                        </p:cTn>
                                        <p:tgtEl>
                                          <p:spTgt spid="110654"/>
                                        </p:tgtEl>
                                        <p:attrNameLst>
                                          <p:attrName>style.visibility</p:attrName>
                                        </p:attrNameLst>
                                      </p:cBhvr>
                                      <p:to>
                                        <p:strVal val="visible"/>
                                      </p:to>
                                    </p:set>
                                    <p:animEffect transition="in" filter="blinds(horizontal)">
                                      <p:cBhvr>
                                        <p:cTn id="30" dur="500"/>
                                        <p:tgtEl>
                                          <p:spTgt spid="110654"/>
                                        </p:tgtEl>
                                      </p:cBhvr>
                                    </p:animEffect>
                                  </p:childTnLst>
                                </p:cTn>
                              </p:par>
                              <p:par>
                                <p:cTn id="31" presetID="3" presetClass="entr" presetSubtype="10" fill="hold" nodeType="withEffect">
                                  <p:stCondLst>
                                    <p:cond delay="0"/>
                                  </p:stCondLst>
                                  <p:childTnLst>
                                    <p:set>
                                      <p:cBhvr>
                                        <p:cTn id="32" dur="1" fill="hold">
                                          <p:stCondLst>
                                            <p:cond delay="0"/>
                                          </p:stCondLst>
                                        </p:cTn>
                                        <p:tgtEl>
                                          <p:spTgt spid="110648"/>
                                        </p:tgtEl>
                                        <p:attrNameLst>
                                          <p:attrName>style.visibility</p:attrName>
                                        </p:attrNameLst>
                                      </p:cBhvr>
                                      <p:to>
                                        <p:strVal val="visible"/>
                                      </p:to>
                                    </p:set>
                                    <p:animEffect transition="in" filter="blinds(horizontal)">
                                      <p:cBhvr>
                                        <p:cTn id="33" dur="500"/>
                                        <p:tgtEl>
                                          <p:spTgt spid="11064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10627"/>
                                        </p:tgtEl>
                                        <p:attrNameLst>
                                          <p:attrName>style.visibility</p:attrName>
                                        </p:attrNameLst>
                                      </p:cBhvr>
                                      <p:to>
                                        <p:strVal val="visible"/>
                                      </p:to>
                                    </p:set>
                                    <p:anim calcmode="lin" valueType="num">
                                      <p:cBhvr additive="base">
                                        <p:cTn id="38" dur="500" fill="hold"/>
                                        <p:tgtEl>
                                          <p:spTgt spid="110627"/>
                                        </p:tgtEl>
                                        <p:attrNameLst>
                                          <p:attrName>ppt_x</p:attrName>
                                        </p:attrNameLst>
                                      </p:cBhvr>
                                      <p:tavLst>
                                        <p:tav tm="0">
                                          <p:val>
                                            <p:strVal val="#ppt_x"/>
                                          </p:val>
                                        </p:tav>
                                        <p:tav tm="100000">
                                          <p:val>
                                            <p:strVal val="#ppt_x"/>
                                          </p:val>
                                        </p:tav>
                                      </p:tavLst>
                                    </p:anim>
                                    <p:anim calcmode="lin" valueType="num">
                                      <p:cBhvr additive="base">
                                        <p:cTn id="39" dur="500" fill="hold"/>
                                        <p:tgtEl>
                                          <p:spTgt spid="110627"/>
                                        </p:tgtEl>
                                        <p:attrNameLst>
                                          <p:attrName>ppt_y</p:attrName>
                                        </p:attrNameLst>
                                      </p:cBhvr>
                                      <p:tavLst>
                                        <p:tav tm="0">
                                          <p:val>
                                            <p:strVal val="1+#ppt_h/2"/>
                                          </p:val>
                                        </p:tav>
                                        <p:tav tm="100000">
                                          <p:val>
                                            <p:strVal val="#ppt_y"/>
                                          </p:val>
                                        </p:tav>
                                      </p:tavLst>
                                    </p:anim>
                                  </p:childTnLst>
                                </p:cTn>
                              </p:par>
                            </p:childTnLst>
                          </p:cTn>
                        </p:par>
                        <p:par>
                          <p:cTn id="40" fill="hold" nodeType="afterGroup">
                            <p:stCondLst>
                              <p:cond delay="500"/>
                            </p:stCondLst>
                            <p:childTnLst>
                              <p:par>
                                <p:cTn id="41" presetID="3" presetClass="entr" presetSubtype="10" fill="hold" nodeType="afterEffect">
                                  <p:stCondLst>
                                    <p:cond delay="0"/>
                                  </p:stCondLst>
                                  <p:childTnLst>
                                    <p:set>
                                      <p:cBhvr>
                                        <p:cTn id="42" dur="1" fill="hold">
                                          <p:stCondLst>
                                            <p:cond delay="0"/>
                                          </p:stCondLst>
                                        </p:cTn>
                                        <p:tgtEl>
                                          <p:spTgt spid="110649"/>
                                        </p:tgtEl>
                                        <p:attrNameLst>
                                          <p:attrName>style.visibility</p:attrName>
                                        </p:attrNameLst>
                                      </p:cBhvr>
                                      <p:to>
                                        <p:strVal val="visible"/>
                                      </p:to>
                                    </p:set>
                                    <p:animEffect transition="in" filter="blinds(horizontal)">
                                      <p:cBhvr>
                                        <p:cTn id="43" dur="500"/>
                                        <p:tgtEl>
                                          <p:spTgt spid="110649"/>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10655"/>
                                        </p:tgtEl>
                                        <p:attrNameLst>
                                          <p:attrName>style.visibility</p:attrName>
                                        </p:attrNameLst>
                                      </p:cBhvr>
                                      <p:to>
                                        <p:strVal val="visible"/>
                                      </p:to>
                                    </p:set>
                                    <p:animEffect transition="in" filter="blinds(horizontal)">
                                      <p:cBhvr>
                                        <p:cTn id="46" dur="500"/>
                                        <p:tgtEl>
                                          <p:spTgt spid="110655"/>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10629"/>
                                        </p:tgtEl>
                                        <p:attrNameLst>
                                          <p:attrName>style.visibility</p:attrName>
                                        </p:attrNameLst>
                                      </p:cBhvr>
                                      <p:to>
                                        <p:strVal val="visible"/>
                                      </p:to>
                                    </p:set>
                                    <p:anim calcmode="lin" valueType="num">
                                      <p:cBhvr additive="base">
                                        <p:cTn id="51" dur="500" fill="hold"/>
                                        <p:tgtEl>
                                          <p:spTgt spid="110629"/>
                                        </p:tgtEl>
                                        <p:attrNameLst>
                                          <p:attrName>ppt_x</p:attrName>
                                        </p:attrNameLst>
                                      </p:cBhvr>
                                      <p:tavLst>
                                        <p:tav tm="0">
                                          <p:val>
                                            <p:strVal val="#ppt_x"/>
                                          </p:val>
                                        </p:tav>
                                        <p:tav tm="100000">
                                          <p:val>
                                            <p:strVal val="#ppt_x"/>
                                          </p:val>
                                        </p:tav>
                                      </p:tavLst>
                                    </p:anim>
                                    <p:anim calcmode="lin" valueType="num">
                                      <p:cBhvr additive="base">
                                        <p:cTn id="52" dur="500" fill="hold"/>
                                        <p:tgtEl>
                                          <p:spTgt spid="110629"/>
                                        </p:tgtEl>
                                        <p:attrNameLst>
                                          <p:attrName>ppt_y</p:attrName>
                                        </p:attrNameLst>
                                      </p:cBhvr>
                                      <p:tavLst>
                                        <p:tav tm="0">
                                          <p:val>
                                            <p:strVal val="1+#ppt_h/2"/>
                                          </p:val>
                                        </p:tav>
                                        <p:tav tm="100000">
                                          <p:val>
                                            <p:strVal val="#ppt_y"/>
                                          </p:val>
                                        </p:tav>
                                      </p:tavLst>
                                    </p:anim>
                                  </p:childTnLst>
                                </p:cTn>
                              </p:par>
                            </p:childTnLst>
                          </p:cTn>
                        </p:par>
                        <p:par>
                          <p:cTn id="53" fill="hold" nodeType="afterGroup">
                            <p:stCondLst>
                              <p:cond delay="500"/>
                            </p:stCondLst>
                            <p:childTnLst>
                              <p:par>
                                <p:cTn id="54" presetID="3" presetClass="entr" presetSubtype="10" fill="hold" nodeType="afterEffect">
                                  <p:stCondLst>
                                    <p:cond delay="0"/>
                                  </p:stCondLst>
                                  <p:childTnLst>
                                    <p:set>
                                      <p:cBhvr>
                                        <p:cTn id="55" dur="1" fill="hold">
                                          <p:stCondLst>
                                            <p:cond delay="0"/>
                                          </p:stCondLst>
                                        </p:cTn>
                                        <p:tgtEl>
                                          <p:spTgt spid="110650"/>
                                        </p:tgtEl>
                                        <p:attrNameLst>
                                          <p:attrName>style.visibility</p:attrName>
                                        </p:attrNameLst>
                                      </p:cBhvr>
                                      <p:to>
                                        <p:strVal val="visible"/>
                                      </p:to>
                                    </p:set>
                                    <p:animEffect transition="in" filter="blinds(horizontal)">
                                      <p:cBhvr>
                                        <p:cTn id="56" dur="500"/>
                                        <p:tgtEl>
                                          <p:spTgt spid="110650"/>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110656"/>
                                        </p:tgtEl>
                                        <p:attrNameLst>
                                          <p:attrName>style.visibility</p:attrName>
                                        </p:attrNameLst>
                                      </p:cBhvr>
                                      <p:to>
                                        <p:strVal val="visible"/>
                                      </p:to>
                                    </p:set>
                                    <p:animEffect transition="in" filter="blinds(horizontal)">
                                      <p:cBhvr>
                                        <p:cTn id="59" dur="500"/>
                                        <p:tgtEl>
                                          <p:spTgt spid="11065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ntr" presetSubtype="4" fill="hold" grpId="1" nodeType="clickEffect">
                                  <p:stCondLst>
                                    <p:cond delay="0"/>
                                  </p:stCondLst>
                                  <p:childTnLst>
                                    <p:set>
                                      <p:cBhvr>
                                        <p:cTn id="63" dur="1" fill="hold">
                                          <p:stCondLst>
                                            <p:cond delay="0"/>
                                          </p:stCondLst>
                                        </p:cTn>
                                        <p:tgtEl>
                                          <p:spTgt spid="110630"/>
                                        </p:tgtEl>
                                        <p:attrNameLst>
                                          <p:attrName>style.visibility</p:attrName>
                                        </p:attrNameLst>
                                      </p:cBhvr>
                                      <p:to>
                                        <p:strVal val="visible"/>
                                      </p:to>
                                    </p:set>
                                    <p:anim calcmode="lin" valueType="num">
                                      <p:cBhvr additive="base">
                                        <p:cTn id="64" dur="500" fill="hold"/>
                                        <p:tgtEl>
                                          <p:spTgt spid="110630"/>
                                        </p:tgtEl>
                                        <p:attrNameLst>
                                          <p:attrName>ppt_x</p:attrName>
                                        </p:attrNameLst>
                                      </p:cBhvr>
                                      <p:tavLst>
                                        <p:tav tm="0">
                                          <p:val>
                                            <p:strVal val="#ppt_x"/>
                                          </p:val>
                                        </p:tav>
                                        <p:tav tm="100000">
                                          <p:val>
                                            <p:strVal val="#ppt_x"/>
                                          </p:val>
                                        </p:tav>
                                      </p:tavLst>
                                    </p:anim>
                                    <p:anim calcmode="lin" valueType="num">
                                      <p:cBhvr additive="base">
                                        <p:cTn id="65" dur="500" fill="hold"/>
                                        <p:tgtEl>
                                          <p:spTgt spid="110630"/>
                                        </p:tgtEl>
                                        <p:attrNameLst>
                                          <p:attrName>ppt_y</p:attrName>
                                        </p:attrNameLst>
                                      </p:cBhvr>
                                      <p:tavLst>
                                        <p:tav tm="0">
                                          <p:val>
                                            <p:strVal val="1+#ppt_h/2"/>
                                          </p:val>
                                        </p:tav>
                                        <p:tav tm="100000">
                                          <p:val>
                                            <p:strVal val="#ppt_y"/>
                                          </p:val>
                                        </p:tav>
                                      </p:tavLst>
                                    </p:anim>
                                  </p:childTnLst>
                                </p:cTn>
                              </p:par>
                            </p:childTnLst>
                          </p:cTn>
                        </p:par>
                        <p:par>
                          <p:cTn id="66" fill="hold" nodeType="afterGroup">
                            <p:stCondLst>
                              <p:cond delay="500"/>
                            </p:stCondLst>
                            <p:childTnLst>
                              <p:par>
                                <p:cTn id="67" presetID="3" presetClass="entr" presetSubtype="10" fill="hold" grpId="0" nodeType="afterEffect">
                                  <p:stCondLst>
                                    <p:cond delay="0"/>
                                  </p:stCondLst>
                                  <p:childTnLst>
                                    <p:set>
                                      <p:cBhvr>
                                        <p:cTn id="68" dur="1" fill="hold">
                                          <p:stCondLst>
                                            <p:cond delay="0"/>
                                          </p:stCondLst>
                                        </p:cTn>
                                        <p:tgtEl>
                                          <p:spTgt spid="110657"/>
                                        </p:tgtEl>
                                        <p:attrNameLst>
                                          <p:attrName>style.visibility</p:attrName>
                                        </p:attrNameLst>
                                      </p:cBhvr>
                                      <p:to>
                                        <p:strVal val="visible"/>
                                      </p:to>
                                    </p:set>
                                    <p:animEffect transition="in" filter="blinds(horizontal)">
                                      <p:cBhvr>
                                        <p:cTn id="69" dur="500"/>
                                        <p:tgtEl>
                                          <p:spTgt spid="110657"/>
                                        </p:tgtEl>
                                      </p:cBhvr>
                                    </p:animEffect>
                                  </p:childTnLst>
                                </p:cTn>
                              </p:par>
                              <p:par>
                                <p:cTn id="70" presetID="3" presetClass="entr" presetSubtype="10" fill="hold" nodeType="withEffect">
                                  <p:stCondLst>
                                    <p:cond delay="0"/>
                                  </p:stCondLst>
                                  <p:childTnLst>
                                    <p:set>
                                      <p:cBhvr>
                                        <p:cTn id="71" dur="1" fill="hold">
                                          <p:stCondLst>
                                            <p:cond delay="0"/>
                                          </p:stCondLst>
                                        </p:cTn>
                                        <p:tgtEl>
                                          <p:spTgt spid="110651"/>
                                        </p:tgtEl>
                                        <p:attrNameLst>
                                          <p:attrName>style.visibility</p:attrName>
                                        </p:attrNameLst>
                                      </p:cBhvr>
                                      <p:to>
                                        <p:strVal val="visible"/>
                                      </p:to>
                                    </p:set>
                                    <p:animEffect transition="in" filter="blinds(horizontal)">
                                      <p:cBhvr>
                                        <p:cTn id="72" dur="500"/>
                                        <p:tgtEl>
                                          <p:spTgt spid="11065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1" nodeType="clickEffect">
                                  <p:stCondLst>
                                    <p:cond delay="0"/>
                                  </p:stCondLst>
                                  <p:childTnLst>
                                    <p:set>
                                      <p:cBhvr>
                                        <p:cTn id="76" dur="1" fill="hold">
                                          <p:stCondLst>
                                            <p:cond delay="0"/>
                                          </p:stCondLst>
                                        </p:cTn>
                                        <p:tgtEl>
                                          <p:spTgt spid="110631"/>
                                        </p:tgtEl>
                                        <p:attrNameLst>
                                          <p:attrName>style.visibility</p:attrName>
                                        </p:attrNameLst>
                                      </p:cBhvr>
                                      <p:to>
                                        <p:strVal val="visible"/>
                                      </p:to>
                                    </p:set>
                                    <p:anim calcmode="lin" valueType="num">
                                      <p:cBhvr additive="base">
                                        <p:cTn id="77" dur="500" fill="hold"/>
                                        <p:tgtEl>
                                          <p:spTgt spid="110631"/>
                                        </p:tgtEl>
                                        <p:attrNameLst>
                                          <p:attrName>ppt_x</p:attrName>
                                        </p:attrNameLst>
                                      </p:cBhvr>
                                      <p:tavLst>
                                        <p:tav tm="0">
                                          <p:val>
                                            <p:strVal val="#ppt_x"/>
                                          </p:val>
                                        </p:tav>
                                        <p:tav tm="100000">
                                          <p:val>
                                            <p:strVal val="#ppt_x"/>
                                          </p:val>
                                        </p:tav>
                                      </p:tavLst>
                                    </p:anim>
                                    <p:anim calcmode="lin" valueType="num">
                                      <p:cBhvr additive="base">
                                        <p:cTn id="78" dur="500" fill="hold"/>
                                        <p:tgtEl>
                                          <p:spTgt spid="110631"/>
                                        </p:tgtEl>
                                        <p:attrNameLst>
                                          <p:attrName>ppt_y</p:attrName>
                                        </p:attrNameLst>
                                      </p:cBhvr>
                                      <p:tavLst>
                                        <p:tav tm="0">
                                          <p:val>
                                            <p:strVal val="1+#ppt_h/2"/>
                                          </p:val>
                                        </p:tav>
                                        <p:tav tm="100000">
                                          <p:val>
                                            <p:strVal val="#ppt_y"/>
                                          </p:val>
                                        </p:tav>
                                      </p:tavLst>
                                    </p:anim>
                                  </p:childTnLst>
                                </p:cTn>
                              </p:par>
                            </p:childTnLst>
                          </p:cTn>
                        </p:par>
                        <p:par>
                          <p:cTn id="79" fill="hold" nodeType="afterGroup">
                            <p:stCondLst>
                              <p:cond delay="500"/>
                            </p:stCondLst>
                            <p:childTnLst>
                              <p:par>
                                <p:cTn id="80" presetID="2" presetClass="entr" presetSubtype="4" fill="hold" grpId="0" nodeType="afterEffect">
                                  <p:stCondLst>
                                    <p:cond delay="0"/>
                                  </p:stCondLst>
                                  <p:childTnLst>
                                    <p:set>
                                      <p:cBhvr>
                                        <p:cTn id="81" dur="1" fill="hold">
                                          <p:stCondLst>
                                            <p:cond delay="0"/>
                                          </p:stCondLst>
                                        </p:cTn>
                                        <p:tgtEl>
                                          <p:spTgt spid="110632"/>
                                        </p:tgtEl>
                                        <p:attrNameLst>
                                          <p:attrName>style.visibility</p:attrName>
                                        </p:attrNameLst>
                                      </p:cBhvr>
                                      <p:to>
                                        <p:strVal val="visible"/>
                                      </p:to>
                                    </p:set>
                                    <p:anim calcmode="lin" valueType="num">
                                      <p:cBhvr additive="base">
                                        <p:cTn id="82" dur="500" fill="hold"/>
                                        <p:tgtEl>
                                          <p:spTgt spid="110632"/>
                                        </p:tgtEl>
                                        <p:attrNameLst>
                                          <p:attrName>ppt_x</p:attrName>
                                        </p:attrNameLst>
                                      </p:cBhvr>
                                      <p:tavLst>
                                        <p:tav tm="0">
                                          <p:val>
                                            <p:strVal val="#ppt_x"/>
                                          </p:val>
                                        </p:tav>
                                        <p:tav tm="100000">
                                          <p:val>
                                            <p:strVal val="#ppt_x"/>
                                          </p:val>
                                        </p:tav>
                                      </p:tavLst>
                                    </p:anim>
                                    <p:anim calcmode="lin" valueType="num">
                                      <p:cBhvr additive="base">
                                        <p:cTn id="83" dur="500" fill="hold"/>
                                        <p:tgtEl>
                                          <p:spTgt spid="110632"/>
                                        </p:tgtEl>
                                        <p:attrNameLst>
                                          <p:attrName>ppt_y</p:attrName>
                                        </p:attrNameLst>
                                      </p:cBhvr>
                                      <p:tavLst>
                                        <p:tav tm="0">
                                          <p:val>
                                            <p:strVal val="1+#ppt_h/2"/>
                                          </p:val>
                                        </p:tav>
                                        <p:tav tm="100000">
                                          <p:val>
                                            <p:strVal val="#ppt_y"/>
                                          </p:val>
                                        </p:tav>
                                      </p:tavLst>
                                    </p:anim>
                                  </p:childTnLst>
                                </p:cTn>
                              </p:par>
                            </p:childTnLst>
                          </p:cTn>
                        </p:par>
                        <p:par>
                          <p:cTn id="84" fill="hold" nodeType="afterGroup">
                            <p:stCondLst>
                              <p:cond delay="1000"/>
                            </p:stCondLst>
                            <p:childTnLst>
                              <p:par>
                                <p:cTn id="85" presetID="3" presetClass="entr" presetSubtype="10" fill="hold" grpId="0" nodeType="afterEffect">
                                  <p:stCondLst>
                                    <p:cond delay="0"/>
                                  </p:stCondLst>
                                  <p:childTnLst>
                                    <p:set>
                                      <p:cBhvr>
                                        <p:cTn id="86" dur="1" fill="hold">
                                          <p:stCondLst>
                                            <p:cond delay="0"/>
                                          </p:stCondLst>
                                        </p:cTn>
                                        <p:tgtEl>
                                          <p:spTgt spid="110658"/>
                                        </p:tgtEl>
                                        <p:attrNameLst>
                                          <p:attrName>style.visibility</p:attrName>
                                        </p:attrNameLst>
                                      </p:cBhvr>
                                      <p:to>
                                        <p:strVal val="visible"/>
                                      </p:to>
                                    </p:set>
                                    <p:animEffect transition="in" filter="blinds(horizontal)">
                                      <p:cBhvr>
                                        <p:cTn id="87" dur="500"/>
                                        <p:tgtEl>
                                          <p:spTgt spid="110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24" grpId="0" animBg="1"/>
      <p:bldP spid="110625" grpId="0" animBg="1"/>
      <p:bldP spid="110627" grpId="0" animBg="1"/>
      <p:bldP spid="110629" grpId="0" animBg="1"/>
      <p:bldP spid="110630" grpId="1" animBg="1"/>
      <p:bldP spid="110631" grpId="1" animBg="1"/>
      <p:bldP spid="110632" grpId="0" animBg="1"/>
      <p:bldP spid="110633" grpId="0" animBg="1"/>
      <p:bldP spid="110653" grpId="0"/>
      <p:bldP spid="110654" grpId="0"/>
      <p:bldP spid="110655" grpId="0"/>
      <p:bldP spid="110656" grpId="0"/>
      <p:bldP spid="110657" grpId="0"/>
      <p:bldP spid="11065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a:extLst>
              <a:ext uri="{FF2B5EF4-FFF2-40B4-BE49-F238E27FC236}">
                <a16:creationId xmlns:a16="http://schemas.microsoft.com/office/drawing/2014/main" id="{3658E5B3-B19A-6F40-BE63-EDAF096725BC}"/>
              </a:ext>
            </a:extLst>
          </p:cNvPr>
          <p:cNvSpPr>
            <a:spLocks noGrp="1"/>
          </p:cNvSpPr>
          <p:nvPr>
            <p:ph type="dt" sz="half" idx="10"/>
          </p:nvPr>
        </p:nvSpPr>
        <p:spPr/>
        <p:txBody>
          <a:bodyPr/>
          <a:lstStyle/>
          <a:p>
            <a:r>
              <a:rPr lang="de-DE" altLang="de-DE"/>
              <a:t>Darmstadt, 02.10.03</a:t>
            </a:r>
            <a:endParaRPr lang="en-US" altLang="de-DE"/>
          </a:p>
        </p:txBody>
      </p:sp>
      <p:sp>
        <p:nvSpPr>
          <p:cNvPr id="6" name="Foliennummernplatzhalter 4">
            <a:extLst>
              <a:ext uri="{FF2B5EF4-FFF2-40B4-BE49-F238E27FC236}">
                <a16:creationId xmlns:a16="http://schemas.microsoft.com/office/drawing/2014/main" id="{F9926C26-3ED8-4648-AD07-4FC3D9D2DA8A}"/>
              </a:ext>
            </a:extLst>
          </p:cNvPr>
          <p:cNvSpPr>
            <a:spLocks noGrp="1"/>
          </p:cNvSpPr>
          <p:nvPr>
            <p:ph type="sldNum" sz="quarter" idx="11"/>
          </p:nvPr>
        </p:nvSpPr>
        <p:spPr/>
        <p:txBody>
          <a:bodyPr/>
          <a:lstStyle/>
          <a:p>
            <a:fld id="{15772A1F-F7DA-B74F-8AA1-DE58763FA49B}" type="slidenum">
              <a:rPr lang="en-US" altLang="de-DE"/>
              <a:pPr/>
              <a:t>11</a:t>
            </a:fld>
            <a:endParaRPr lang="en-US" altLang="de-DE">
              <a:latin typeface="Times New Roman" panose="02020603050405020304" pitchFamily="18" charset="0"/>
            </a:endParaRPr>
          </a:p>
        </p:txBody>
      </p:sp>
      <p:sp>
        <p:nvSpPr>
          <p:cNvPr id="106500" name="Text Box 4">
            <a:extLst>
              <a:ext uri="{FF2B5EF4-FFF2-40B4-BE49-F238E27FC236}">
                <a16:creationId xmlns:a16="http://schemas.microsoft.com/office/drawing/2014/main" id="{2B016D85-98E6-4C42-A816-88A3A6E75E7D}"/>
              </a:ext>
            </a:extLst>
          </p:cNvPr>
          <p:cNvSpPr txBox="1">
            <a:spLocks noChangeArrowheads="1"/>
          </p:cNvSpPr>
          <p:nvPr/>
        </p:nvSpPr>
        <p:spPr bwMode="auto">
          <a:xfrm>
            <a:off x="323850" y="1557338"/>
            <a:ext cx="8424863" cy="4473575"/>
          </a:xfrm>
          <a:prstGeom prst="rect">
            <a:avLst/>
          </a:prstGeom>
          <a:solidFill>
            <a:srgbClr val="990000"/>
          </a:solidFill>
          <a:ln>
            <a:noFill/>
          </a:ln>
          <a:effectLst/>
          <a:scene3d>
            <a:camera prst="legacyPerspectiveTopRight"/>
            <a:lightRig rig="legacyFlat3" dir="b"/>
          </a:scene3d>
          <a:sp3d extrusionH="887400" prstMaterial="legacyMatte">
            <a:bevelT w="13500" h="13500" prst="angle"/>
            <a:bevelB w="13500" h="13500" prst="angle"/>
            <a:extrusionClr>
              <a:srgbClr val="990000"/>
            </a:extrusionClr>
            <a:contourClr>
              <a:srgbClr val="990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„Für die Bewertung der Leistung in Forschung, Lehre und Gremienarbeit gilt: ... Die positive Bewertung der Lehre ist daher für die Evaluation wesentlich: Ohne eine positive Lehrevaluation kann eine Juniorprofessur nicht verlängert werden. </a:t>
            </a:r>
            <a:r>
              <a:rPr lang="de-DE" altLang="de-DE" b="1"/>
              <a:t>Forschung ist jedoch das sine qua non.</a:t>
            </a:r>
            <a:r>
              <a:rPr lang="de-DE" altLang="de-DE"/>
              <a:t> Dabei gilt der Grundsatz, dass exzellente Forschung Defizite in der Lehre in begrenztem Umfang ausgleichen kann, nicht aber eine exzellente Lehre eine weniger gute Forschungsevaluation.“</a:t>
            </a:r>
          </a:p>
          <a:p>
            <a:endParaRPr lang="de-DE" altLang="de-DE"/>
          </a:p>
          <a:p>
            <a:pPr algn="r"/>
            <a:r>
              <a:rPr lang="de-DE" altLang="de-DE"/>
              <a:t>Leitfaden für die Zwischenevaluation von Juniorprofessuren HU Berlin</a:t>
            </a:r>
          </a:p>
        </p:txBody>
      </p:sp>
      <p:sp>
        <p:nvSpPr>
          <p:cNvPr id="106502" name="Oval 6">
            <a:extLst>
              <a:ext uri="{FF2B5EF4-FFF2-40B4-BE49-F238E27FC236}">
                <a16:creationId xmlns:a16="http://schemas.microsoft.com/office/drawing/2014/main" id="{68BB52D4-8524-5D43-8EBD-E01D7608C157}"/>
              </a:ext>
            </a:extLst>
          </p:cNvPr>
          <p:cNvSpPr>
            <a:spLocks noChangeArrowheads="1"/>
          </p:cNvSpPr>
          <p:nvPr/>
        </p:nvSpPr>
        <p:spPr bwMode="auto">
          <a:xfrm>
            <a:off x="395288" y="1844675"/>
            <a:ext cx="8353425" cy="4105275"/>
          </a:xfrm>
          <a:prstGeom prst="ellipse">
            <a:avLst/>
          </a:prstGeom>
          <a:solidFill>
            <a:schemeClr val="accent1">
              <a:alpha val="75000"/>
            </a:schemeClr>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3600" b="1">
                <a:solidFill>
                  <a:schemeClr val="folHlink"/>
                </a:solidFill>
              </a:rPr>
              <a:t>Teil einer </a:t>
            </a:r>
            <a:r>
              <a:rPr lang="de-DE" altLang="de-DE" sz="3600" b="1" u="sng">
                <a:solidFill>
                  <a:schemeClr val="folHlink"/>
                </a:solidFill>
              </a:rPr>
              <a:t>bewussten</a:t>
            </a:r>
            <a:r>
              <a:rPr lang="de-DE" altLang="de-DE" sz="3600" b="1">
                <a:solidFill>
                  <a:schemeClr val="folHlink"/>
                </a:solidFill>
              </a:rPr>
              <a:t> Profilbildung</a:t>
            </a:r>
          </a:p>
        </p:txBody>
      </p:sp>
      <p:sp>
        <p:nvSpPr>
          <p:cNvPr id="106505" name="Text Box 9">
            <a:extLst>
              <a:ext uri="{FF2B5EF4-FFF2-40B4-BE49-F238E27FC236}">
                <a16:creationId xmlns:a16="http://schemas.microsoft.com/office/drawing/2014/main" id="{2052854F-35EF-D543-9155-EF1D6E84A175}"/>
              </a:ext>
            </a:extLst>
          </p:cNvPr>
          <p:cNvSpPr txBox="1">
            <a:spLocks noChangeArrowheads="1"/>
          </p:cNvSpPr>
          <p:nvPr/>
        </p:nvSpPr>
        <p:spPr bwMode="auto">
          <a:xfrm>
            <a:off x="250825" y="260350"/>
            <a:ext cx="6842125" cy="519113"/>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800"/>
              <a:t>Forschung u. Lehre an der HU Berlin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06500"/>
                                        </p:tgtEl>
                                        <p:attrNameLst>
                                          <p:attrName>style.visibility</p:attrName>
                                        </p:attrNameLst>
                                      </p:cBhvr>
                                      <p:to>
                                        <p:strVal val="visible"/>
                                      </p:to>
                                    </p:set>
                                    <p:anim from="(-#ppt_w/2)" to="(#ppt_x)" calcmode="lin" valueType="num">
                                      <p:cBhvr>
                                        <p:cTn id="7" dur="600" fill="hold">
                                          <p:stCondLst>
                                            <p:cond delay="0"/>
                                          </p:stCondLst>
                                        </p:cTn>
                                        <p:tgtEl>
                                          <p:spTgt spid="106500"/>
                                        </p:tgtEl>
                                        <p:attrNameLst>
                                          <p:attrName>ppt_x</p:attrName>
                                        </p:attrNameLst>
                                      </p:cBhvr>
                                    </p:anim>
                                    <p:anim from="0" to="-1.0" calcmode="lin" valueType="num">
                                      <p:cBhvr>
                                        <p:cTn id="8" dur="200" decel="50000" autoRev="1" fill="hold">
                                          <p:stCondLst>
                                            <p:cond delay="600"/>
                                          </p:stCondLst>
                                        </p:cTn>
                                        <p:tgtEl>
                                          <p:spTgt spid="106500"/>
                                        </p:tgtEl>
                                        <p:attrNameLst>
                                          <p:attrName>xshear</p:attrName>
                                        </p:attrNameLst>
                                      </p:cBhvr>
                                    </p:anim>
                                    <p:animScale>
                                      <p:cBhvr>
                                        <p:cTn id="9" dur="200" decel="100000" autoRev="1" fill="hold">
                                          <p:stCondLst>
                                            <p:cond delay="600"/>
                                          </p:stCondLst>
                                        </p:cTn>
                                        <p:tgtEl>
                                          <p:spTgt spid="106500"/>
                                        </p:tgtEl>
                                      </p:cBhvr>
                                      <p:from x="100000" y="100000"/>
                                      <p:to x="80000" y="100000"/>
                                    </p:animScale>
                                    <p:anim by="(#ppt_h/3+#ppt_w*0.1)" calcmode="lin" valueType="num">
                                      <p:cBhvr additive="sum">
                                        <p:cTn id="10" dur="200" decel="100000" autoRev="1" fill="hold">
                                          <p:stCondLst>
                                            <p:cond delay="600"/>
                                          </p:stCondLst>
                                        </p:cTn>
                                        <p:tgtEl>
                                          <p:spTgt spid="106500"/>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106502"/>
                                        </p:tgtEl>
                                        <p:attrNameLst>
                                          <p:attrName>style.visibility</p:attrName>
                                        </p:attrNameLst>
                                      </p:cBhvr>
                                      <p:to>
                                        <p:strVal val="visible"/>
                                      </p:to>
                                    </p:set>
                                    <p:anim calcmode="lin" valueType="num">
                                      <p:cBhvr>
                                        <p:cTn id="15" dur="1000" fill="hold"/>
                                        <p:tgtEl>
                                          <p:spTgt spid="106502"/>
                                        </p:tgtEl>
                                        <p:attrNameLst>
                                          <p:attrName>ppt_w</p:attrName>
                                        </p:attrNameLst>
                                      </p:cBhvr>
                                      <p:tavLst>
                                        <p:tav tm="0">
                                          <p:val>
                                            <p:strVal val="#ppt_w*0.70"/>
                                          </p:val>
                                        </p:tav>
                                        <p:tav tm="100000">
                                          <p:val>
                                            <p:strVal val="#ppt_w"/>
                                          </p:val>
                                        </p:tav>
                                      </p:tavLst>
                                    </p:anim>
                                    <p:anim calcmode="lin" valueType="num">
                                      <p:cBhvr>
                                        <p:cTn id="16" dur="1000" fill="hold"/>
                                        <p:tgtEl>
                                          <p:spTgt spid="106502"/>
                                        </p:tgtEl>
                                        <p:attrNameLst>
                                          <p:attrName>ppt_h</p:attrName>
                                        </p:attrNameLst>
                                      </p:cBhvr>
                                      <p:tavLst>
                                        <p:tav tm="0">
                                          <p:val>
                                            <p:strVal val="#ppt_h"/>
                                          </p:val>
                                        </p:tav>
                                        <p:tav tm="100000">
                                          <p:val>
                                            <p:strVal val="#ppt_h"/>
                                          </p:val>
                                        </p:tav>
                                      </p:tavLst>
                                    </p:anim>
                                    <p:animEffect transition="in" filter="fade">
                                      <p:cBhvr>
                                        <p:cTn id="17" dur="1000"/>
                                        <p:tgtEl>
                                          <p:spTgt spid="1065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 grpId="0" animBg="1"/>
      <p:bldP spid="10650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3">
            <a:extLst>
              <a:ext uri="{FF2B5EF4-FFF2-40B4-BE49-F238E27FC236}">
                <a16:creationId xmlns:a16="http://schemas.microsoft.com/office/drawing/2014/main" id="{6CB72922-4D83-7A45-8711-3381DA60899A}"/>
              </a:ext>
            </a:extLst>
          </p:cNvPr>
          <p:cNvSpPr>
            <a:spLocks noGrp="1"/>
          </p:cNvSpPr>
          <p:nvPr>
            <p:ph type="dt" sz="half" idx="10"/>
          </p:nvPr>
        </p:nvSpPr>
        <p:spPr/>
        <p:txBody>
          <a:bodyPr/>
          <a:lstStyle/>
          <a:p>
            <a:r>
              <a:rPr lang="de-DE" altLang="de-DE"/>
              <a:t>Darmstadt, 02.10.03</a:t>
            </a:r>
            <a:endParaRPr lang="en-US" altLang="de-DE"/>
          </a:p>
        </p:txBody>
      </p:sp>
      <p:sp>
        <p:nvSpPr>
          <p:cNvPr id="9" name="Foliennummernplatzhalter 4">
            <a:extLst>
              <a:ext uri="{FF2B5EF4-FFF2-40B4-BE49-F238E27FC236}">
                <a16:creationId xmlns:a16="http://schemas.microsoft.com/office/drawing/2014/main" id="{5EC463B6-7A14-5D44-8820-00880A5D444E}"/>
              </a:ext>
            </a:extLst>
          </p:cNvPr>
          <p:cNvSpPr>
            <a:spLocks noGrp="1"/>
          </p:cNvSpPr>
          <p:nvPr>
            <p:ph type="sldNum" sz="quarter" idx="11"/>
          </p:nvPr>
        </p:nvSpPr>
        <p:spPr/>
        <p:txBody>
          <a:bodyPr/>
          <a:lstStyle/>
          <a:p>
            <a:fld id="{4BA4C867-9CB9-494F-B61E-4C0C0354C1C8}" type="slidenum">
              <a:rPr lang="en-US" altLang="de-DE"/>
              <a:pPr/>
              <a:t>12</a:t>
            </a:fld>
            <a:endParaRPr lang="en-US" altLang="de-DE">
              <a:latin typeface="Times New Roman" panose="02020603050405020304" pitchFamily="18" charset="0"/>
            </a:endParaRPr>
          </a:p>
        </p:txBody>
      </p:sp>
      <p:sp>
        <p:nvSpPr>
          <p:cNvPr id="114690" name="Rectangle 2">
            <a:extLst>
              <a:ext uri="{FF2B5EF4-FFF2-40B4-BE49-F238E27FC236}">
                <a16:creationId xmlns:a16="http://schemas.microsoft.com/office/drawing/2014/main" id="{A36E3413-8150-A64C-AD3F-FDC5DD614CC1}"/>
              </a:ext>
            </a:extLst>
          </p:cNvPr>
          <p:cNvSpPr>
            <a:spLocks noGrp="1" noChangeArrowheads="1"/>
          </p:cNvSpPr>
          <p:nvPr>
            <p:ph type="title"/>
          </p:nvPr>
        </p:nvSpPr>
        <p:spPr/>
        <p:txBody>
          <a:bodyPr/>
          <a:lstStyle/>
          <a:p>
            <a:r>
              <a:rPr lang="de-DE" altLang="de-DE" b="1">
                <a:solidFill>
                  <a:schemeClr val="folHlink"/>
                </a:solidFill>
              </a:rPr>
              <a:t>Leitfragen für den Vortrag</a:t>
            </a:r>
          </a:p>
        </p:txBody>
      </p:sp>
      <p:sp>
        <p:nvSpPr>
          <p:cNvPr id="114691" name="Text Box 3">
            <a:extLst>
              <a:ext uri="{FF2B5EF4-FFF2-40B4-BE49-F238E27FC236}">
                <a16:creationId xmlns:a16="http://schemas.microsoft.com/office/drawing/2014/main" id="{EBE2A4D8-306E-D341-AD47-3998D0073956}"/>
              </a:ext>
            </a:extLst>
          </p:cNvPr>
          <p:cNvSpPr txBox="1">
            <a:spLocks noChangeArrowheads="1"/>
          </p:cNvSpPr>
          <p:nvPr/>
        </p:nvSpPr>
        <p:spPr bwMode="auto">
          <a:xfrm>
            <a:off x="468313" y="2636838"/>
            <a:ext cx="8280400" cy="519112"/>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800"/>
              <a:t>Was heißt ‚Personalentwicklung‘?</a:t>
            </a:r>
          </a:p>
        </p:txBody>
      </p:sp>
      <p:sp>
        <p:nvSpPr>
          <p:cNvPr id="114692" name="Text Box 4">
            <a:extLst>
              <a:ext uri="{FF2B5EF4-FFF2-40B4-BE49-F238E27FC236}">
                <a16:creationId xmlns:a16="http://schemas.microsoft.com/office/drawing/2014/main" id="{5D78BBEC-0A9A-D048-A1EA-CE79DFAB540A}"/>
              </a:ext>
            </a:extLst>
          </p:cNvPr>
          <p:cNvSpPr txBox="1">
            <a:spLocks noChangeArrowheads="1"/>
          </p:cNvSpPr>
          <p:nvPr/>
        </p:nvSpPr>
        <p:spPr bwMode="auto">
          <a:xfrm>
            <a:off x="468313" y="3644900"/>
            <a:ext cx="8280400" cy="519113"/>
          </a:xfrm>
          <a:prstGeom prst="rect">
            <a:avLst/>
          </a:prstGeom>
          <a:solidFill>
            <a:srgbClr val="33CC33"/>
          </a:solidFill>
          <a:ln>
            <a:noFill/>
          </a:ln>
          <a:effectLst/>
          <a:scene3d>
            <a:camera prst="legacyPerspectiveTopRight"/>
            <a:lightRig rig="legacyFlat3" dir="b"/>
          </a:scene3d>
          <a:sp3d extrusionH="887400" prstMaterial="legacyMatte">
            <a:bevelT w="13500" h="13500" prst="angle"/>
            <a:bevelB w="13500" h="13500" prst="angle"/>
            <a:extrusionClr>
              <a:srgbClr val="33CC33"/>
            </a:extrusionClr>
            <a:contourClr>
              <a:srgbClr val="33CC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kx="3284103" algn="bl" rotWithShape="0">
                    <a:schemeClr val="bg2">
                      <a:alpha val="50000"/>
                    </a:schemeClr>
                  </a:outerShdw>
                </a:effectLst>
              </a14:hiddenEffects>
            </a:ext>
          </a:extLst>
        </p:spPr>
        <p:txBody>
          <a:bodyPr>
            <a:spAutoFit/>
            <a:flatTx/>
          </a:bodyPr>
          <a:lstStyle/>
          <a:p>
            <a:pPr algn="ctr"/>
            <a:r>
              <a:rPr lang="de-DE" altLang="de-DE" sz="2800"/>
              <a:t>Was bedeutet dabei ‚Verantwortung‘?</a:t>
            </a:r>
          </a:p>
        </p:txBody>
      </p:sp>
      <p:sp>
        <p:nvSpPr>
          <p:cNvPr id="114693" name="Text Box 5">
            <a:extLst>
              <a:ext uri="{FF2B5EF4-FFF2-40B4-BE49-F238E27FC236}">
                <a16:creationId xmlns:a16="http://schemas.microsoft.com/office/drawing/2014/main" id="{94CD1D77-65C3-1248-8AC0-EB2B5793B52A}"/>
              </a:ext>
            </a:extLst>
          </p:cNvPr>
          <p:cNvSpPr txBox="1">
            <a:spLocks noChangeArrowheads="1"/>
          </p:cNvSpPr>
          <p:nvPr/>
        </p:nvSpPr>
        <p:spPr bwMode="auto">
          <a:xfrm>
            <a:off x="468313" y="4652963"/>
            <a:ext cx="8280400" cy="519112"/>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800"/>
              <a:t>Welche Rolle sollen hier die Fachbereiche spielen?</a:t>
            </a:r>
          </a:p>
        </p:txBody>
      </p:sp>
      <p:sp>
        <p:nvSpPr>
          <p:cNvPr id="114694" name="Rectangle 6">
            <a:extLst>
              <a:ext uri="{FF2B5EF4-FFF2-40B4-BE49-F238E27FC236}">
                <a16:creationId xmlns:a16="http://schemas.microsoft.com/office/drawing/2014/main" id="{215B9DF3-3C7C-3046-A9E2-15E415D166B5}"/>
              </a:ext>
            </a:extLst>
          </p:cNvPr>
          <p:cNvSpPr>
            <a:spLocks noChangeArrowheads="1"/>
          </p:cNvSpPr>
          <p:nvPr/>
        </p:nvSpPr>
        <p:spPr bwMode="auto">
          <a:xfrm>
            <a:off x="395288" y="2349500"/>
            <a:ext cx="8569325" cy="936625"/>
          </a:xfrm>
          <a:prstGeom prst="rect">
            <a:avLst/>
          </a:prstGeom>
          <a:solidFill>
            <a:schemeClr val="folHlink">
              <a:alpha val="2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4695" name="Rectangle 7">
            <a:extLst>
              <a:ext uri="{FF2B5EF4-FFF2-40B4-BE49-F238E27FC236}">
                <a16:creationId xmlns:a16="http://schemas.microsoft.com/office/drawing/2014/main" id="{2BCFBFA6-A643-3B4E-9D31-A1C7E907F631}"/>
              </a:ext>
            </a:extLst>
          </p:cNvPr>
          <p:cNvSpPr>
            <a:spLocks noChangeArrowheads="1"/>
          </p:cNvSpPr>
          <p:nvPr/>
        </p:nvSpPr>
        <p:spPr bwMode="auto">
          <a:xfrm>
            <a:off x="395288" y="4437063"/>
            <a:ext cx="8569325" cy="936625"/>
          </a:xfrm>
          <a:prstGeom prst="rect">
            <a:avLst/>
          </a:prstGeom>
          <a:solidFill>
            <a:schemeClr val="folHlink">
              <a:alpha val="2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14694"/>
                                        </p:tgtEl>
                                        <p:attrNameLst>
                                          <p:attrName>style.visibility</p:attrName>
                                        </p:attrNameLst>
                                      </p:cBhvr>
                                      <p:to>
                                        <p:strVal val="visible"/>
                                      </p:to>
                                    </p:set>
                                    <p:animEffect transition="in" filter="dissolve">
                                      <p:cBhvr>
                                        <p:cTn id="7" dur="500"/>
                                        <p:tgtEl>
                                          <p:spTgt spid="114694"/>
                                        </p:tgtEl>
                                      </p:cBhvr>
                                    </p:animEffect>
                                  </p:childTnLst>
                                </p:cTn>
                              </p:par>
                              <p:par>
                                <p:cTn id="8" presetID="9" presetClass="entr" presetSubtype="0" fill="hold" nodeType="withEffect">
                                  <p:stCondLst>
                                    <p:cond delay="0"/>
                                  </p:stCondLst>
                                  <p:childTnLst>
                                    <p:set>
                                      <p:cBhvr>
                                        <p:cTn id="9" dur="1" fill="hold">
                                          <p:stCondLst>
                                            <p:cond delay="0"/>
                                          </p:stCondLst>
                                        </p:cTn>
                                        <p:tgtEl>
                                          <p:spTgt spid="114695"/>
                                        </p:tgtEl>
                                        <p:attrNameLst>
                                          <p:attrName>style.visibility</p:attrName>
                                        </p:attrNameLst>
                                      </p:cBhvr>
                                      <p:to>
                                        <p:strVal val="visible"/>
                                      </p:to>
                                    </p:set>
                                    <p:animEffect transition="in" filter="dissolve">
                                      <p:cBhvr>
                                        <p:cTn id="10" dur="500"/>
                                        <p:tgtEl>
                                          <p:spTgt spid="1146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a:extLst>
              <a:ext uri="{FF2B5EF4-FFF2-40B4-BE49-F238E27FC236}">
                <a16:creationId xmlns:a16="http://schemas.microsoft.com/office/drawing/2014/main" id="{A9026ADD-963A-514C-87E9-D4308FF8D3A2}"/>
              </a:ext>
            </a:extLst>
          </p:cNvPr>
          <p:cNvSpPr>
            <a:spLocks noGrp="1"/>
          </p:cNvSpPr>
          <p:nvPr>
            <p:ph type="dt" sz="half" idx="10"/>
          </p:nvPr>
        </p:nvSpPr>
        <p:spPr/>
        <p:txBody>
          <a:bodyPr/>
          <a:lstStyle/>
          <a:p>
            <a:r>
              <a:rPr lang="de-DE" altLang="de-DE"/>
              <a:t>Darmstadt, 02.10.03</a:t>
            </a:r>
            <a:endParaRPr lang="en-US" altLang="de-DE"/>
          </a:p>
        </p:txBody>
      </p:sp>
      <p:sp>
        <p:nvSpPr>
          <p:cNvPr id="6" name="Foliennummernplatzhalter 4">
            <a:extLst>
              <a:ext uri="{FF2B5EF4-FFF2-40B4-BE49-F238E27FC236}">
                <a16:creationId xmlns:a16="http://schemas.microsoft.com/office/drawing/2014/main" id="{C6425A39-ED93-4F41-A5FC-7B50B23858E9}"/>
              </a:ext>
            </a:extLst>
          </p:cNvPr>
          <p:cNvSpPr>
            <a:spLocks noGrp="1"/>
          </p:cNvSpPr>
          <p:nvPr>
            <p:ph type="sldNum" sz="quarter" idx="11"/>
          </p:nvPr>
        </p:nvSpPr>
        <p:spPr/>
        <p:txBody>
          <a:bodyPr/>
          <a:lstStyle/>
          <a:p>
            <a:fld id="{5C2492F2-908B-8D49-B429-86270DD1CB1C}" type="slidenum">
              <a:rPr lang="en-US" altLang="de-DE"/>
              <a:pPr/>
              <a:t>13</a:t>
            </a:fld>
            <a:endParaRPr lang="en-US" altLang="de-DE">
              <a:latin typeface="Times New Roman" panose="02020603050405020304" pitchFamily="18" charset="0"/>
            </a:endParaRPr>
          </a:p>
        </p:txBody>
      </p:sp>
      <p:sp>
        <p:nvSpPr>
          <p:cNvPr id="94215" name="Text Box 7">
            <a:extLst>
              <a:ext uri="{FF2B5EF4-FFF2-40B4-BE49-F238E27FC236}">
                <a16:creationId xmlns:a16="http://schemas.microsoft.com/office/drawing/2014/main" id="{0A8223DE-6691-FE46-846F-CEABB1BBE7AA}"/>
              </a:ext>
            </a:extLst>
          </p:cNvPr>
          <p:cNvSpPr txBox="1">
            <a:spLocks noChangeArrowheads="1"/>
          </p:cNvSpPr>
          <p:nvPr/>
        </p:nvSpPr>
        <p:spPr bwMode="auto">
          <a:xfrm>
            <a:off x="250825" y="2708275"/>
            <a:ext cx="8207375" cy="1917700"/>
          </a:xfrm>
          <a:prstGeom prst="rect">
            <a:avLst/>
          </a:prstGeom>
          <a:solidFill>
            <a:srgbClr val="33CC33"/>
          </a:solidFill>
          <a:ln>
            <a:noFill/>
          </a:ln>
          <a:effectLst/>
          <a:scene3d>
            <a:camera prst="legacyPerspectiveTopRight"/>
            <a:lightRig rig="legacyFlat3" dir="b"/>
          </a:scene3d>
          <a:sp3d extrusionH="887400" prstMaterial="legacyMatte">
            <a:bevelT w="13500" h="13500" prst="angle"/>
            <a:bevelB w="13500" h="13500" prst="angle"/>
            <a:extrusionClr>
              <a:srgbClr val="33CC33"/>
            </a:extrusionClr>
            <a:contourClr>
              <a:srgbClr val="33CC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„Unsicherheitsabsorption hat eine Beziehung zu Verantwortung. Sie kann geradezu als die Quintessenz der Verantwortung angesehen werden.“</a:t>
            </a:r>
          </a:p>
          <a:p>
            <a:endParaRPr lang="de-DE" altLang="de-DE"/>
          </a:p>
          <a:p>
            <a:pPr algn="r"/>
            <a:r>
              <a:rPr lang="de-DE" altLang="de-DE"/>
              <a:t>Niklas Luhmann</a:t>
            </a:r>
          </a:p>
        </p:txBody>
      </p:sp>
      <p:sp>
        <p:nvSpPr>
          <p:cNvPr id="94216" name="Oval 8">
            <a:extLst>
              <a:ext uri="{FF2B5EF4-FFF2-40B4-BE49-F238E27FC236}">
                <a16:creationId xmlns:a16="http://schemas.microsoft.com/office/drawing/2014/main" id="{0E9CC6F4-B9ED-1347-9F9E-5D988192C944}"/>
              </a:ext>
            </a:extLst>
          </p:cNvPr>
          <p:cNvSpPr>
            <a:spLocks noChangeArrowheads="1"/>
          </p:cNvSpPr>
          <p:nvPr/>
        </p:nvSpPr>
        <p:spPr bwMode="auto">
          <a:xfrm>
            <a:off x="250825" y="2708275"/>
            <a:ext cx="8135938" cy="1943100"/>
          </a:xfrm>
          <a:prstGeom prst="ellipse">
            <a:avLst/>
          </a:prstGeom>
          <a:solidFill>
            <a:schemeClr val="accent1">
              <a:alpha val="75000"/>
            </a:schemeClr>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DE" altLang="de-DE" b="1">
              <a:solidFill>
                <a:schemeClr val="folHlink"/>
              </a:solidFill>
            </a:endParaRPr>
          </a:p>
          <a:p>
            <a:pPr algn="ctr"/>
            <a:r>
              <a:rPr lang="de-DE" altLang="de-DE" sz="2800" b="1">
                <a:solidFill>
                  <a:schemeClr val="folHlink"/>
                </a:solidFill>
              </a:rPr>
              <a:t>eindeutige Verantwortungsallokation </a:t>
            </a:r>
          </a:p>
          <a:p>
            <a:pPr algn="ctr"/>
            <a:r>
              <a:rPr lang="de-DE" altLang="de-DE" sz="2800" b="1">
                <a:solidFill>
                  <a:schemeClr val="folHlink"/>
                </a:solidFill>
              </a:rPr>
              <a:t>vermindert Unsicherheiten </a:t>
            </a:r>
          </a:p>
          <a:p>
            <a:pPr algn="ctr"/>
            <a:r>
              <a:rPr lang="de-DE" altLang="de-DE" sz="2800" b="1">
                <a:solidFill>
                  <a:schemeClr val="folHlink"/>
                </a:solidFill>
              </a:rPr>
              <a:t>und wirkt vertrauensbildend</a:t>
            </a:r>
          </a:p>
          <a:p>
            <a:pPr algn="ctr"/>
            <a:endParaRPr lang="de-DE" altLang="de-DE" sz="2800" b="1"/>
          </a:p>
        </p:txBody>
      </p:sp>
      <p:sp>
        <p:nvSpPr>
          <p:cNvPr id="94218" name="Text Box 10">
            <a:extLst>
              <a:ext uri="{FF2B5EF4-FFF2-40B4-BE49-F238E27FC236}">
                <a16:creationId xmlns:a16="http://schemas.microsoft.com/office/drawing/2014/main" id="{C0BBE51A-16AC-ED48-83C7-914E1CE10646}"/>
              </a:ext>
            </a:extLst>
          </p:cNvPr>
          <p:cNvSpPr txBox="1">
            <a:spLocks noChangeArrowheads="1"/>
          </p:cNvSpPr>
          <p:nvPr/>
        </p:nvSpPr>
        <p:spPr bwMode="auto">
          <a:xfrm>
            <a:off x="250825" y="260350"/>
            <a:ext cx="6842125" cy="519113"/>
          </a:xfrm>
          <a:prstGeom prst="rect">
            <a:avLst/>
          </a:prstGeom>
          <a:solidFill>
            <a:srgbClr val="33CC33"/>
          </a:solidFill>
          <a:ln>
            <a:noFill/>
          </a:ln>
          <a:effectLst/>
          <a:scene3d>
            <a:camera prst="legacyPerspectiveTopRight"/>
            <a:lightRig rig="legacyFlat3" dir="b"/>
          </a:scene3d>
          <a:sp3d extrusionH="887400" prstMaterial="legacyMatte">
            <a:bevelT w="13500" h="13500" prst="angle"/>
            <a:bevelB w="13500" h="13500" prst="angle"/>
            <a:extrusionClr>
              <a:srgbClr val="33CC33"/>
            </a:extrusionClr>
            <a:contourClr>
              <a:srgbClr val="33CC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800"/>
              <a:t>Verantwortung aus Sicht der Mitarbeiter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94215"/>
                                        </p:tgtEl>
                                        <p:attrNameLst>
                                          <p:attrName>style.visibility</p:attrName>
                                        </p:attrNameLst>
                                      </p:cBhvr>
                                      <p:to>
                                        <p:strVal val="visible"/>
                                      </p:to>
                                    </p:set>
                                    <p:anim from="(-#ppt_w/2)" to="(#ppt_x)" calcmode="lin" valueType="num">
                                      <p:cBhvr>
                                        <p:cTn id="7" dur="600" fill="hold">
                                          <p:stCondLst>
                                            <p:cond delay="0"/>
                                          </p:stCondLst>
                                        </p:cTn>
                                        <p:tgtEl>
                                          <p:spTgt spid="94215"/>
                                        </p:tgtEl>
                                        <p:attrNameLst>
                                          <p:attrName>ppt_x</p:attrName>
                                        </p:attrNameLst>
                                      </p:cBhvr>
                                    </p:anim>
                                    <p:anim from="0" to="-1.0" calcmode="lin" valueType="num">
                                      <p:cBhvr>
                                        <p:cTn id="8" dur="200" decel="50000" autoRev="1" fill="hold">
                                          <p:stCondLst>
                                            <p:cond delay="600"/>
                                          </p:stCondLst>
                                        </p:cTn>
                                        <p:tgtEl>
                                          <p:spTgt spid="94215"/>
                                        </p:tgtEl>
                                        <p:attrNameLst>
                                          <p:attrName>xshear</p:attrName>
                                        </p:attrNameLst>
                                      </p:cBhvr>
                                    </p:anim>
                                    <p:animScale>
                                      <p:cBhvr>
                                        <p:cTn id="9" dur="200" decel="100000" autoRev="1" fill="hold">
                                          <p:stCondLst>
                                            <p:cond delay="600"/>
                                          </p:stCondLst>
                                        </p:cTn>
                                        <p:tgtEl>
                                          <p:spTgt spid="94215"/>
                                        </p:tgtEl>
                                      </p:cBhvr>
                                      <p:from x="100000" y="100000"/>
                                      <p:to x="80000" y="100000"/>
                                    </p:animScale>
                                    <p:anim by="(#ppt_h/3+#ppt_w*0.1)" calcmode="lin" valueType="num">
                                      <p:cBhvr additive="sum">
                                        <p:cTn id="10" dur="200" decel="100000" autoRev="1" fill="hold">
                                          <p:stCondLst>
                                            <p:cond delay="600"/>
                                          </p:stCondLst>
                                        </p:cTn>
                                        <p:tgtEl>
                                          <p:spTgt spid="94215"/>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94216"/>
                                        </p:tgtEl>
                                        <p:attrNameLst>
                                          <p:attrName>style.visibility</p:attrName>
                                        </p:attrNameLst>
                                      </p:cBhvr>
                                      <p:to>
                                        <p:strVal val="visible"/>
                                      </p:to>
                                    </p:set>
                                    <p:anim calcmode="lin" valueType="num">
                                      <p:cBhvr>
                                        <p:cTn id="15" dur="1000" fill="hold"/>
                                        <p:tgtEl>
                                          <p:spTgt spid="94216"/>
                                        </p:tgtEl>
                                        <p:attrNameLst>
                                          <p:attrName>ppt_w</p:attrName>
                                        </p:attrNameLst>
                                      </p:cBhvr>
                                      <p:tavLst>
                                        <p:tav tm="0">
                                          <p:val>
                                            <p:strVal val="#ppt_w*0.70"/>
                                          </p:val>
                                        </p:tav>
                                        <p:tav tm="100000">
                                          <p:val>
                                            <p:strVal val="#ppt_w"/>
                                          </p:val>
                                        </p:tav>
                                      </p:tavLst>
                                    </p:anim>
                                    <p:anim calcmode="lin" valueType="num">
                                      <p:cBhvr>
                                        <p:cTn id="16" dur="1000" fill="hold"/>
                                        <p:tgtEl>
                                          <p:spTgt spid="94216"/>
                                        </p:tgtEl>
                                        <p:attrNameLst>
                                          <p:attrName>ppt_h</p:attrName>
                                        </p:attrNameLst>
                                      </p:cBhvr>
                                      <p:tavLst>
                                        <p:tav tm="0">
                                          <p:val>
                                            <p:strVal val="#ppt_h"/>
                                          </p:val>
                                        </p:tav>
                                        <p:tav tm="100000">
                                          <p:val>
                                            <p:strVal val="#ppt_h"/>
                                          </p:val>
                                        </p:tav>
                                      </p:tavLst>
                                    </p:anim>
                                    <p:animEffect transition="in" filter="fade">
                                      <p:cBhvr>
                                        <p:cTn id="17" dur="1000"/>
                                        <p:tgtEl>
                                          <p:spTgt spid="94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5" grpId="0" animBg="1"/>
      <p:bldP spid="942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a:extLst>
              <a:ext uri="{FF2B5EF4-FFF2-40B4-BE49-F238E27FC236}">
                <a16:creationId xmlns:a16="http://schemas.microsoft.com/office/drawing/2014/main" id="{6C199038-049F-AA4C-94FA-945EA61227FB}"/>
              </a:ext>
            </a:extLst>
          </p:cNvPr>
          <p:cNvSpPr>
            <a:spLocks noGrp="1"/>
          </p:cNvSpPr>
          <p:nvPr>
            <p:ph type="dt" sz="half" idx="10"/>
          </p:nvPr>
        </p:nvSpPr>
        <p:spPr/>
        <p:txBody>
          <a:bodyPr/>
          <a:lstStyle/>
          <a:p>
            <a:r>
              <a:rPr lang="de-DE" altLang="de-DE"/>
              <a:t>Darmstadt, 02.10.03</a:t>
            </a:r>
            <a:endParaRPr lang="en-US" altLang="de-DE"/>
          </a:p>
        </p:txBody>
      </p:sp>
      <p:sp>
        <p:nvSpPr>
          <p:cNvPr id="6" name="Foliennummernplatzhalter 4">
            <a:extLst>
              <a:ext uri="{FF2B5EF4-FFF2-40B4-BE49-F238E27FC236}">
                <a16:creationId xmlns:a16="http://schemas.microsoft.com/office/drawing/2014/main" id="{6E6F02AD-4692-1E46-804D-D7BE535533DE}"/>
              </a:ext>
            </a:extLst>
          </p:cNvPr>
          <p:cNvSpPr>
            <a:spLocks noGrp="1"/>
          </p:cNvSpPr>
          <p:nvPr>
            <p:ph type="sldNum" sz="quarter" idx="11"/>
          </p:nvPr>
        </p:nvSpPr>
        <p:spPr/>
        <p:txBody>
          <a:bodyPr/>
          <a:lstStyle/>
          <a:p>
            <a:fld id="{3B55CF44-AEF3-8047-9FD4-D03DACCEF96A}" type="slidenum">
              <a:rPr lang="en-US" altLang="de-DE"/>
              <a:pPr/>
              <a:t>14</a:t>
            </a:fld>
            <a:endParaRPr lang="en-US" altLang="de-DE">
              <a:latin typeface="Times New Roman" panose="02020603050405020304" pitchFamily="18" charset="0"/>
            </a:endParaRPr>
          </a:p>
        </p:txBody>
      </p:sp>
      <p:sp>
        <p:nvSpPr>
          <p:cNvPr id="89093" name="Text Box 5">
            <a:extLst>
              <a:ext uri="{FF2B5EF4-FFF2-40B4-BE49-F238E27FC236}">
                <a16:creationId xmlns:a16="http://schemas.microsoft.com/office/drawing/2014/main" id="{45445F66-7664-DD4D-90ED-903AD49F6A7F}"/>
              </a:ext>
            </a:extLst>
          </p:cNvPr>
          <p:cNvSpPr txBox="1">
            <a:spLocks noChangeArrowheads="1"/>
          </p:cNvSpPr>
          <p:nvPr/>
        </p:nvSpPr>
        <p:spPr bwMode="auto">
          <a:xfrm>
            <a:off x="611188" y="1628775"/>
            <a:ext cx="7777162" cy="3743325"/>
          </a:xfrm>
          <a:prstGeom prst="rect">
            <a:avLst/>
          </a:prstGeom>
          <a:solidFill>
            <a:srgbClr val="33CC33"/>
          </a:solidFill>
          <a:ln>
            <a:noFill/>
          </a:ln>
          <a:effectLst/>
          <a:scene3d>
            <a:camera prst="legacyPerspectiveTopRight"/>
            <a:lightRig rig="legacyFlat3" dir="b"/>
          </a:scene3d>
          <a:sp3d extrusionH="887400" prstMaterial="legacyMatte">
            <a:bevelT w="13500" h="13500" prst="angle"/>
            <a:bevelB w="13500" h="13500" prst="angle"/>
            <a:extrusionClr>
              <a:srgbClr val="33CC33"/>
            </a:extrusionClr>
            <a:contourClr>
              <a:srgbClr val="33CC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„Die Vorstellung von ‚Verantwortlichkeit‘ (‚accountability‘) liefert im Umgangsenglisch einen treffenden Ausdruck für die Überschneidung von interpretativen Schemata und Normen. Für die eigenen Handlungen ‚verantwortlich‘ zu sein, heißt sowohl die Gründe für sie zu explizieren, als auch die normativen Fundamente zu liefern, durch die sie ‚gerechtfertigt‘ werden können.“</a:t>
            </a:r>
          </a:p>
          <a:p>
            <a:endParaRPr lang="de-DE" altLang="de-DE"/>
          </a:p>
          <a:p>
            <a:pPr algn="r"/>
            <a:r>
              <a:rPr lang="de-DE" altLang="de-DE"/>
              <a:t>Anthony Giddens</a:t>
            </a:r>
          </a:p>
        </p:txBody>
      </p:sp>
      <p:sp>
        <p:nvSpPr>
          <p:cNvPr id="89095" name="Text Box 7">
            <a:extLst>
              <a:ext uri="{FF2B5EF4-FFF2-40B4-BE49-F238E27FC236}">
                <a16:creationId xmlns:a16="http://schemas.microsoft.com/office/drawing/2014/main" id="{0311DBF1-1B2E-D141-BECE-6C2902916D23}"/>
              </a:ext>
            </a:extLst>
          </p:cNvPr>
          <p:cNvSpPr txBox="1">
            <a:spLocks noChangeArrowheads="1"/>
          </p:cNvSpPr>
          <p:nvPr/>
        </p:nvSpPr>
        <p:spPr bwMode="auto">
          <a:xfrm>
            <a:off x="179388" y="260350"/>
            <a:ext cx="6842125" cy="519113"/>
          </a:xfrm>
          <a:prstGeom prst="rect">
            <a:avLst/>
          </a:prstGeom>
          <a:solidFill>
            <a:srgbClr val="33CC33"/>
          </a:solidFill>
          <a:ln>
            <a:noFill/>
          </a:ln>
          <a:effectLst/>
          <a:scene3d>
            <a:camera prst="legacyPerspectiveTopRight"/>
            <a:lightRig rig="legacyFlat3" dir="b"/>
          </a:scene3d>
          <a:sp3d extrusionH="887400" prstMaterial="legacyMatte">
            <a:bevelT w="13500" h="13500" prst="angle"/>
            <a:bevelB w="13500" h="13500" prst="angle"/>
            <a:extrusionClr>
              <a:srgbClr val="33CC33"/>
            </a:extrusionClr>
            <a:contourClr>
              <a:srgbClr val="33CC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800"/>
              <a:t>Verantwortung aus Sicht des FBs</a:t>
            </a:r>
          </a:p>
        </p:txBody>
      </p:sp>
      <p:sp>
        <p:nvSpPr>
          <p:cNvPr id="89097" name="Oval 9">
            <a:extLst>
              <a:ext uri="{FF2B5EF4-FFF2-40B4-BE49-F238E27FC236}">
                <a16:creationId xmlns:a16="http://schemas.microsoft.com/office/drawing/2014/main" id="{49C43C55-2648-2048-AB46-BC46BCB6E2B1}"/>
              </a:ext>
            </a:extLst>
          </p:cNvPr>
          <p:cNvSpPr>
            <a:spLocks noChangeArrowheads="1"/>
          </p:cNvSpPr>
          <p:nvPr/>
        </p:nvSpPr>
        <p:spPr bwMode="auto">
          <a:xfrm>
            <a:off x="684213" y="1628775"/>
            <a:ext cx="7704137" cy="3744913"/>
          </a:xfrm>
          <a:prstGeom prst="ellipse">
            <a:avLst/>
          </a:prstGeom>
          <a:solidFill>
            <a:schemeClr val="accent1">
              <a:alpha val="75000"/>
            </a:schemeClr>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800" b="1">
                <a:solidFill>
                  <a:schemeClr val="folHlink"/>
                </a:solidFill>
              </a:rPr>
              <a:t>Verantwortlichkeiten dienen der </a:t>
            </a:r>
          </a:p>
          <a:p>
            <a:pPr algn="ctr"/>
            <a:r>
              <a:rPr lang="de-DE" altLang="de-DE" sz="2800" b="1">
                <a:solidFill>
                  <a:schemeClr val="folHlink"/>
                </a:solidFill>
              </a:rPr>
              <a:t>Selbstvergewisserung </a:t>
            </a:r>
          </a:p>
          <a:p>
            <a:pPr algn="ctr"/>
            <a:r>
              <a:rPr lang="de-DE" altLang="de-DE" sz="2800" b="1">
                <a:solidFill>
                  <a:schemeClr val="folHlink"/>
                </a:solidFill>
              </a:rPr>
              <a:t>und der Qualitätssicherung</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89093"/>
                                        </p:tgtEl>
                                        <p:attrNameLst>
                                          <p:attrName>style.visibility</p:attrName>
                                        </p:attrNameLst>
                                      </p:cBhvr>
                                      <p:to>
                                        <p:strVal val="visible"/>
                                      </p:to>
                                    </p:set>
                                    <p:anim from="(-#ppt_w/2)" to="(#ppt_x)" calcmode="lin" valueType="num">
                                      <p:cBhvr>
                                        <p:cTn id="7" dur="600" fill="hold">
                                          <p:stCondLst>
                                            <p:cond delay="0"/>
                                          </p:stCondLst>
                                        </p:cTn>
                                        <p:tgtEl>
                                          <p:spTgt spid="89093"/>
                                        </p:tgtEl>
                                        <p:attrNameLst>
                                          <p:attrName>ppt_x</p:attrName>
                                        </p:attrNameLst>
                                      </p:cBhvr>
                                    </p:anim>
                                    <p:anim from="0" to="-1.0" calcmode="lin" valueType="num">
                                      <p:cBhvr>
                                        <p:cTn id="8" dur="200" decel="50000" autoRev="1" fill="hold">
                                          <p:stCondLst>
                                            <p:cond delay="600"/>
                                          </p:stCondLst>
                                        </p:cTn>
                                        <p:tgtEl>
                                          <p:spTgt spid="89093"/>
                                        </p:tgtEl>
                                        <p:attrNameLst>
                                          <p:attrName>xshear</p:attrName>
                                        </p:attrNameLst>
                                      </p:cBhvr>
                                    </p:anim>
                                    <p:animScale>
                                      <p:cBhvr>
                                        <p:cTn id="9" dur="200" decel="100000" autoRev="1" fill="hold">
                                          <p:stCondLst>
                                            <p:cond delay="600"/>
                                          </p:stCondLst>
                                        </p:cTn>
                                        <p:tgtEl>
                                          <p:spTgt spid="89093"/>
                                        </p:tgtEl>
                                      </p:cBhvr>
                                      <p:from x="100000" y="100000"/>
                                      <p:to x="80000" y="100000"/>
                                    </p:animScale>
                                    <p:anim by="(#ppt_h/3+#ppt_w*0.1)" calcmode="lin" valueType="num">
                                      <p:cBhvr additive="sum">
                                        <p:cTn id="10" dur="200" decel="100000" autoRev="1" fill="hold">
                                          <p:stCondLst>
                                            <p:cond delay="600"/>
                                          </p:stCondLst>
                                        </p:cTn>
                                        <p:tgtEl>
                                          <p:spTgt spid="89093"/>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89097"/>
                                        </p:tgtEl>
                                        <p:attrNameLst>
                                          <p:attrName>style.visibility</p:attrName>
                                        </p:attrNameLst>
                                      </p:cBhvr>
                                      <p:to>
                                        <p:strVal val="visible"/>
                                      </p:to>
                                    </p:set>
                                    <p:anim calcmode="lin" valueType="num">
                                      <p:cBhvr>
                                        <p:cTn id="15" dur="1000" fill="hold"/>
                                        <p:tgtEl>
                                          <p:spTgt spid="89097"/>
                                        </p:tgtEl>
                                        <p:attrNameLst>
                                          <p:attrName>ppt_w</p:attrName>
                                        </p:attrNameLst>
                                      </p:cBhvr>
                                      <p:tavLst>
                                        <p:tav tm="0">
                                          <p:val>
                                            <p:strVal val="#ppt_w*0.70"/>
                                          </p:val>
                                        </p:tav>
                                        <p:tav tm="100000">
                                          <p:val>
                                            <p:strVal val="#ppt_w"/>
                                          </p:val>
                                        </p:tav>
                                      </p:tavLst>
                                    </p:anim>
                                    <p:anim calcmode="lin" valueType="num">
                                      <p:cBhvr>
                                        <p:cTn id="16" dur="1000" fill="hold"/>
                                        <p:tgtEl>
                                          <p:spTgt spid="89097"/>
                                        </p:tgtEl>
                                        <p:attrNameLst>
                                          <p:attrName>ppt_h</p:attrName>
                                        </p:attrNameLst>
                                      </p:cBhvr>
                                      <p:tavLst>
                                        <p:tav tm="0">
                                          <p:val>
                                            <p:strVal val="#ppt_h"/>
                                          </p:val>
                                        </p:tav>
                                        <p:tav tm="100000">
                                          <p:val>
                                            <p:strVal val="#ppt_h"/>
                                          </p:val>
                                        </p:tav>
                                      </p:tavLst>
                                    </p:anim>
                                    <p:animEffect transition="in" filter="fade">
                                      <p:cBhvr>
                                        <p:cTn id="17" dur="1000"/>
                                        <p:tgtEl>
                                          <p:spTgt spid="89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3" grpId="0" animBg="1"/>
      <p:bldP spid="8909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3">
            <a:extLst>
              <a:ext uri="{FF2B5EF4-FFF2-40B4-BE49-F238E27FC236}">
                <a16:creationId xmlns:a16="http://schemas.microsoft.com/office/drawing/2014/main" id="{3313201B-8057-BF4D-BB9B-2C62848B7E3E}"/>
              </a:ext>
            </a:extLst>
          </p:cNvPr>
          <p:cNvSpPr>
            <a:spLocks noGrp="1"/>
          </p:cNvSpPr>
          <p:nvPr>
            <p:ph type="dt" sz="half" idx="10"/>
          </p:nvPr>
        </p:nvSpPr>
        <p:spPr/>
        <p:txBody>
          <a:bodyPr/>
          <a:lstStyle/>
          <a:p>
            <a:r>
              <a:rPr lang="de-DE" altLang="de-DE"/>
              <a:t>Darmstadt, 02.10.03</a:t>
            </a:r>
            <a:endParaRPr lang="en-US" altLang="de-DE"/>
          </a:p>
        </p:txBody>
      </p:sp>
      <p:sp>
        <p:nvSpPr>
          <p:cNvPr id="8" name="Foliennummernplatzhalter 4">
            <a:extLst>
              <a:ext uri="{FF2B5EF4-FFF2-40B4-BE49-F238E27FC236}">
                <a16:creationId xmlns:a16="http://schemas.microsoft.com/office/drawing/2014/main" id="{D9B8944B-394B-CD47-8FDB-6A802217BAA6}"/>
              </a:ext>
            </a:extLst>
          </p:cNvPr>
          <p:cNvSpPr>
            <a:spLocks noGrp="1"/>
          </p:cNvSpPr>
          <p:nvPr>
            <p:ph type="sldNum" sz="quarter" idx="11"/>
          </p:nvPr>
        </p:nvSpPr>
        <p:spPr/>
        <p:txBody>
          <a:bodyPr/>
          <a:lstStyle/>
          <a:p>
            <a:fld id="{BBD94F6E-28FF-214C-80F0-4B9C4570CCEE}" type="slidenum">
              <a:rPr lang="en-US" altLang="de-DE"/>
              <a:pPr/>
              <a:t>15</a:t>
            </a:fld>
            <a:endParaRPr lang="en-US" altLang="de-DE">
              <a:latin typeface="Times New Roman" panose="02020603050405020304" pitchFamily="18" charset="0"/>
            </a:endParaRPr>
          </a:p>
        </p:txBody>
      </p:sp>
      <p:sp>
        <p:nvSpPr>
          <p:cNvPr id="115714" name="Rectangle 2">
            <a:extLst>
              <a:ext uri="{FF2B5EF4-FFF2-40B4-BE49-F238E27FC236}">
                <a16:creationId xmlns:a16="http://schemas.microsoft.com/office/drawing/2014/main" id="{1D101227-8100-4841-8B1F-81DC5710E9C5}"/>
              </a:ext>
            </a:extLst>
          </p:cNvPr>
          <p:cNvSpPr>
            <a:spLocks noGrp="1" noChangeArrowheads="1"/>
          </p:cNvSpPr>
          <p:nvPr>
            <p:ph type="title"/>
          </p:nvPr>
        </p:nvSpPr>
        <p:spPr/>
        <p:txBody>
          <a:bodyPr/>
          <a:lstStyle/>
          <a:p>
            <a:r>
              <a:rPr lang="de-DE" altLang="de-DE" b="1">
                <a:solidFill>
                  <a:schemeClr val="folHlink"/>
                </a:solidFill>
              </a:rPr>
              <a:t>Leitfragen für den Vortrag</a:t>
            </a:r>
          </a:p>
        </p:txBody>
      </p:sp>
      <p:sp>
        <p:nvSpPr>
          <p:cNvPr id="115715" name="Text Box 3">
            <a:extLst>
              <a:ext uri="{FF2B5EF4-FFF2-40B4-BE49-F238E27FC236}">
                <a16:creationId xmlns:a16="http://schemas.microsoft.com/office/drawing/2014/main" id="{59FDA0BB-8F82-3340-BB8C-53792FF3A30B}"/>
              </a:ext>
            </a:extLst>
          </p:cNvPr>
          <p:cNvSpPr txBox="1">
            <a:spLocks noChangeArrowheads="1"/>
          </p:cNvSpPr>
          <p:nvPr/>
        </p:nvSpPr>
        <p:spPr bwMode="auto">
          <a:xfrm>
            <a:off x="468313" y="2636838"/>
            <a:ext cx="8280400" cy="519112"/>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800"/>
              <a:t>Was heißt ‚Personalentwicklung‘?</a:t>
            </a:r>
          </a:p>
        </p:txBody>
      </p:sp>
      <p:sp>
        <p:nvSpPr>
          <p:cNvPr id="115716" name="Text Box 4">
            <a:extLst>
              <a:ext uri="{FF2B5EF4-FFF2-40B4-BE49-F238E27FC236}">
                <a16:creationId xmlns:a16="http://schemas.microsoft.com/office/drawing/2014/main" id="{9872924C-1E97-0246-BF0E-9C739CED78CA}"/>
              </a:ext>
            </a:extLst>
          </p:cNvPr>
          <p:cNvSpPr txBox="1">
            <a:spLocks noChangeArrowheads="1"/>
          </p:cNvSpPr>
          <p:nvPr/>
        </p:nvSpPr>
        <p:spPr bwMode="auto">
          <a:xfrm>
            <a:off x="468313" y="3644900"/>
            <a:ext cx="8280400" cy="519113"/>
          </a:xfrm>
          <a:prstGeom prst="rect">
            <a:avLst/>
          </a:prstGeom>
          <a:solidFill>
            <a:srgbClr val="33CC33"/>
          </a:solidFill>
          <a:ln>
            <a:noFill/>
          </a:ln>
          <a:effectLst/>
          <a:scene3d>
            <a:camera prst="legacyPerspectiveTopRight"/>
            <a:lightRig rig="legacyFlat3" dir="b"/>
          </a:scene3d>
          <a:sp3d extrusionH="887400" prstMaterial="legacyMatte">
            <a:bevelT w="13500" h="13500" prst="angle"/>
            <a:bevelB w="13500" h="13500" prst="angle"/>
            <a:extrusionClr>
              <a:srgbClr val="33CC33"/>
            </a:extrusionClr>
            <a:contourClr>
              <a:srgbClr val="33CC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kx="3284103" algn="bl" rotWithShape="0">
                    <a:schemeClr val="bg2">
                      <a:alpha val="50000"/>
                    </a:schemeClr>
                  </a:outerShdw>
                </a:effectLst>
              </a14:hiddenEffects>
            </a:ext>
          </a:extLst>
        </p:spPr>
        <p:txBody>
          <a:bodyPr>
            <a:spAutoFit/>
            <a:flatTx/>
          </a:bodyPr>
          <a:lstStyle/>
          <a:p>
            <a:pPr algn="ctr"/>
            <a:r>
              <a:rPr lang="de-DE" altLang="de-DE" sz="2800"/>
              <a:t>Was bedeutet dabei ‚Verantwortung‘?</a:t>
            </a:r>
          </a:p>
        </p:txBody>
      </p:sp>
      <p:sp>
        <p:nvSpPr>
          <p:cNvPr id="115717" name="Text Box 5">
            <a:extLst>
              <a:ext uri="{FF2B5EF4-FFF2-40B4-BE49-F238E27FC236}">
                <a16:creationId xmlns:a16="http://schemas.microsoft.com/office/drawing/2014/main" id="{CE715AD3-BD61-DB4A-A9E5-A7E32AC4BAE3}"/>
              </a:ext>
            </a:extLst>
          </p:cNvPr>
          <p:cNvSpPr txBox="1">
            <a:spLocks noChangeArrowheads="1"/>
          </p:cNvSpPr>
          <p:nvPr/>
        </p:nvSpPr>
        <p:spPr bwMode="auto">
          <a:xfrm>
            <a:off x="468313" y="4652963"/>
            <a:ext cx="8280400" cy="519112"/>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800"/>
              <a:t>Welche Rolle sollen hier die Fachbereiche spielen?</a:t>
            </a:r>
          </a:p>
        </p:txBody>
      </p:sp>
      <p:sp>
        <p:nvSpPr>
          <p:cNvPr id="115718" name="Rectangle 6">
            <a:extLst>
              <a:ext uri="{FF2B5EF4-FFF2-40B4-BE49-F238E27FC236}">
                <a16:creationId xmlns:a16="http://schemas.microsoft.com/office/drawing/2014/main" id="{35F7AFBC-979D-E440-ABCC-0EABD759FD46}"/>
              </a:ext>
            </a:extLst>
          </p:cNvPr>
          <p:cNvSpPr>
            <a:spLocks noChangeArrowheads="1"/>
          </p:cNvSpPr>
          <p:nvPr/>
        </p:nvSpPr>
        <p:spPr bwMode="auto">
          <a:xfrm>
            <a:off x="395288" y="2420938"/>
            <a:ext cx="8569325" cy="1800225"/>
          </a:xfrm>
          <a:prstGeom prst="rect">
            <a:avLst/>
          </a:prstGeom>
          <a:solidFill>
            <a:schemeClr val="folHlink">
              <a:alpha val="2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15718"/>
                                        </p:tgtEl>
                                        <p:attrNameLst>
                                          <p:attrName>style.visibility</p:attrName>
                                        </p:attrNameLst>
                                      </p:cBhvr>
                                      <p:to>
                                        <p:strVal val="visible"/>
                                      </p:to>
                                    </p:set>
                                    <p:animEffect transition="in" filter="dissolve">
                                      <p:cBhvr>
                                        <p:cTn id="7" dur="500"/>
                                        <p:tgtEl>
                                          <p:spTgt spid="115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umsplatzhalter 3">
            <a:extLst>
              <a:ext uri="{FF2B5EF4-FFF2-40B4-BE49-F238E27FC236}">
                <a16:creationId xmlns:a16="http://schemas.microsoft.com/office/drawing/2014/main" id="{B031C125-BA92-6E47-B2D3-E176F2C52CAB}"/>
              </a:ext>
            </a:extLst>
          </p:cNvPr>
          <p:cNvSpPr>
            <a:spLocks noGrp="1"/>
          </p:cNvSpPr>
          <p:nvPr>
            <p:ph type="dt" sz="half" idx="10"/>
          </p:nvPr>
        </p:nvSpPr>
        <p:spPr/>
        <p:txBody>
          <a:bodyPr/>
          <a:lstStyle/>
          <a:p>
            <a:r>
              <a:rPr lang="de-DE" altLang="de-DE"/>
              <a:t>Darmstadt, 02.10.03</a:t>
            </a:r>
            <a:endParaRPr lang="en-US" altLang="de-DE"/>
          </a:p>
        </p:txBody>
      </p:sp>
      <p:sp>
        <p:nvSpPr>
          <p:cNvPr id="24" name="Foliennummernplatzhalter 4">
            <a:extLst>
              <a:ext uri="{FF2B5EF4-FFF2-40B4-BE49-F238E27FC236}">
                <a16:creationId xmlns:a16="http://schemas.microsoft.com/office/drawing/2014/main" id="{9A6F57C6-7572-A948-9BB1-D5EC40EABF8A}"/>
              </a:ext>
            </a:extLst>
          </p:cNvPr>
          <p:cNvSpPr>
            <a:spLocks noGrp="1"/>
          </p:cNvSpPr>
          <p:nvPr>
            <p:ph type="sldNum" sz="quarter" idx="11"/>
          </p:nvPr>
        </p:nvSpPr>
        <p:spPr/>
        <p:txBody>
          <a:bodyPr/>
          <a:lstStyle/>
          <a:p>
            <a:fld id="{64AC87F9-8406-2E46-A680-1A55EF97EDC7}" type="slidenum">
              <a:rPr lang="en-US" altLang="de-DE"/>
              <a:pPr/>
              <a:t>16</a:t>
            </a:fld>
            <a:endParaRPr lang="en-US" altLang="de-DE">
              <a:latin typeface="Times New Roman" panose="02020603050405020304" pitchFamily="18" charset="0"/>
            </a:endParaRPr>
          </a:p>
        </p:txBody>
      </p:sp>
      <p:sp>
        <p:nvSpPr>
          <p:cNvPr id="107524" name="AutoShape 4">
            <a:extLst>
              <a:ext uri="{FF2B5EF4-FFF2-40B4-BE49-F238E27FC236}">
                <a16:creationId xmlns:a16="http://schemas.microsoft.com/office/drawing/2014/main" id="{E60C9F7D-A575-3341-BA66-CC685D36A95C}"/>
              </a:ext>
            </a:extLst>
          </p:cNvPr>
          <p:cNvSpPr>
            <a:spLocks noChangeArrowheads="1"/>
          </p:cNvSpPr>
          <p:nvPr/>
        </p:nvSpPr>
        <p:spPr bwMode="auto">
          <a:xfrm>
            <a:off x="3635375" y="1412875"/>
            <a:ext cx="1368425" cy="1296988"/>
          </a:xfrm>
          <a:prstGeom prst="triangle">
            <a:avLst>
              <a:gd name="adj" fmla="val 50000"/>
            </a:avLst>
          </a:prstGeom>
          <a:solidFill>
            <a:schemeClr val="accent1"/>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7527" name="AutoShape 7">
            <a:extLst>
              <a:ext uri="{FF2B5EF4-FFF2-40B4-BE49-F238E27FC236}">
                <a16:creationId xmlns:a16="http://schemas.microsoft.com/office/drawing/2014/main" id="{76A58A24-F456-4B4D-BE17-1DE7463B7C34}"/>
              </a:ext>
            </a:extLst>
          </p:cNvPr>
          <p:cNvSpPr>
            <a:spLocks noChangeArrowheads="1"/>
          </p:cNvSpPr>
          <p:nvPr/>
        </p:nvSpPr>
        <p:spPr bwMode="auto">
          <a:xfrm rot="10800000">
            <a:off x="2771775" y="3068638"/>
            <a:ext cx="3097213" cy="129698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33CC33"/>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33CC33"/>
            </a:extrusionClr>
            <a:contourClr>
              <a:srgbClr val="33CC3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7528" name="AutoShape 8">
            <a:extLst>
              <a:ext uri="{FF2B5EF4-FFF2-40B4-BE49-F238E27FC236}">
                <a16:creationId xmlns:a16="http://schemas.microsoft.com/office/drawing/2014/main" id="{257980FE-6F30-5845-AA1D-39E09CA1080D}"/>
              </a:ext>
            </a:extLst>
          </p:cNvPr>
          <p:cNvSpPr>
            <a:spLocks noChangeArrowheads="1"/>
          </p:cNvSpPr>
          <p:nvPr/>
        </p:nvSpPr>
        <p:spPr bwMode="auto">
          <a:xfrm rot="10800000">
            <a:off x="1116013" y="4868863"/>
            <a:ext cx="6408737" cy="180022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3399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7529" name="Line 9">
            <a:extLst>
              <a:ext uri="{FF2B5EF4-FFF2-40B4-BE49-F238E27FC236}">
                <a16:creationId xmlns:a16="http://schemas.microsoft.com/office/drawing/2014/main" id="{7CC5D0A0-5FCC-5443-A019-1F6C71861A74}"/>
              </a:ext>
            </a:extLst>
          </p:cNvPr>
          <p:cNvSpPr>
            <a:spLocks noChangeShapeType="1"/>
          </p:cNvSpPr>
          <p:nvPr/>
        </p:nvSpPr>
        <p:spPr bwMode="auto">
          <a:xfrm>
            <a:off x="900113" y="2781300"/>
            <a:ext cx="741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7530" name="Line 10">
            <a:extLst>
              <a:ext uri="{FF2B5EF4-FFF2-40B4-BE49-F238E27FC236}">
                <a16:creationId xmlns:a16="http://schemas.microsoft.com/office/drawing/2014/main" id="{54D43C92-302E-A346-B580-1F24376D01DC}"/>
              </a:ext>
            </a:extLst>
          </p:cNvPr>
          <p:cNvSpPr>
            <a:spLocks noChangeShapeType="1"/>
          </p:cNvSpPr>
          <p:nvPr/>
        </p:nvSpPr>
        <p:spPr bwMode="auto">
          <a:xfrm>
            <a:off x="900113" y="4581525"/>
            <a:ext cx="74882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7531" name="Text Box 11">
            <a:extLst>
              <a:ext uri="{FF2B5EF4-FFF2-40B4-BE49-F238E27FC236}">
                <a16:creationId xmlns:a16="http://schemas.microsoft.com/office/drawing/2014/main" id="{01C75E8B-F86F-9B42-9856-FF387E7FD1B8}"/>
              </a:ext>
            </a:extLst>
          </p:cNvPr>
          <p:cNvSpPr txBox="1">
            <a:spLocks noChangeArrowheads="1"/>
          </p:cNvSpPr>
          <p:nvPr/>
        </p:nvSpPr>
        <p:spPr bwMode="auto">
          <a:xfrm>
            <a:off x="250825" y="1317625"/>
            <a:ext cx="1198563" cy="336550"/>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600"/>
              <a:t>HS-Leitung</a:t>
            </a:r>
          </a:p>
        </p:txBody>
      </p:sp>
      <p:sp>
        <p:nvSpPr>
          <p:cNvPr id="107532" name="Text Box 12">
            <a:extLst>
              <a:ext uri="{FF2B5EF4-FFF2-40B4-BE49-F238E27FC236}">
                <a16:creationId xmlns:a16="http://schemas.microsoft.com/office/drawing/2014/main" id="{FFB9C705-FFA0-194A-A40D-FEEE0EEB7167}"/>
              </a:ext>
            </a:extLst>
          </p:cNvPr>
          <p:cNvSpPr txBox="1">
            <a:spLocks noChangeArrowheads="1"/>
          </p:cNvSpPr>
          <p:nvPr/>
        </p:nvSpPr>
        <p:spPr bwMode="auto">
          <a:xfrm>
            <a:off x="250825" y="4797425"/>
            <a:ext cx="1019175" cy="3365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600"/>
              <a:t>Lehrstuhl</a:t>
            </a:r>
          </a:p>
        </p:txBody>
      </p:sp>
      <p:sp>
        <p:nvSpPr>
          <p:cNvPr id="107533" name="Text Box 13">
            <a:extLst>
              <a:ext uri="{FF2B5EF4-FFF2-40B4-BE49-F238E27FC236}">
                <a16:creationId xmlns:a16="http://schemas.microsoft.com/office/drawing/2014/main" id="{20833FF2-BE76-0242-ACBD-CA30799D19E6}"/>
              </a:ext>
            </a:extLst>
          </p:cNvPr>
          <p:cNvSpPr txBox="1">
            <a:spLocks noChangeArrowheads="1"/>
          </p:cNvSpPr>
          <p:nvPr/>
        </p:nvSpPr>
        <p:spPr bwMode="auto">
          <a:xfrm>
            <a:off x="250825" y="2924175"/>
            <a:ext cx="1300163" cy="33655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600"/>
              <a:t>Fachbereich</a:t>
            </a:r>
          </a:p>
        </p:txBody>
      </p:sp>
      <p:sp>
        <p:nvSpPr>
          <p:cNvPr id="107534" name="Text Box 14">
            <a:extLst>
              <a:ext uri="{FF2B5EF4-FFF2-40B4-BE49-F238E27FC236}">
                <a16:creationId xmlns:a16="http://schemas.microsoft.com/office/drawing/2014/main" id="{F9A5A66A-B6BD-DA47-B9CE-1168CD7203C6}"/>
              </a:ext>
            </a:extLst>
          </p:cNvPr>
          <p:cNvSpPr txBox="1">
            <a:spLocks noChangeArrowheads="1"/>
          </p:cNvSpPr>
          <p:nvPr/>
        </p:nvSpPr>
        <p:spPr bwMode="auto">
          <a:xfrm>
            <a:off x="7667625" y="5516563"/>
            <a:ext cx="1225550" cy="336550"/>
          </a:xfrm>
          <a:prstGeom prst="rec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1600"/>
              <a:t>Hilfskräfte</a:t>
            </a:r>
          </a:p>
        </p:txBody>
      </p:sp>
      <p:sp>
        <p:nvSpPr>
          <p:cNvPr id="107535" name="Text Box 15">
            <a:extLst>
              <a:ext uri="{FF2B5EF4-FFF2-40B4-BE49-F238E27FC236}">
                <a16:creationId xmlns:a16="http://schemas.microsoft.com/office/drawing/2014/main" id="{ABAAB455-7EDB-E64E-942C-54B1AC923DD0}"/>
              </a:ext>
            </a:extLst>
          </p:cNvPr>
          <p:cNvSpPr txBox="1">
            <a:spLocks noChangeArrowheads="1"/>
          </p:cNvSpPr>
          <p:nvPr/>
        </p:nvSpPr>
        <p:spPr bwMode="auto">
          <a:xfrm>
            <a:off x="7956550" y="1844675"/>
            <a:ext cx="769938" cy="336550"/>
          </a:xfrm>
          <a:prstGeom prst="rect">
            <a:avLst/>
          </a:prstGeom>
          <a:solidFill>
            <a:srgbClr val="CA0C2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600"/>
              <a:t>Dekan</a:t>
            </a:r>
          </a:p>
        </p:txBody>
      </p:sp>
      <p:sp>
        <p:nvSpPr>
          <p:cNvPr id="107536" name="Text Box 16">
            <a:extLst>
              <a:ext uri="{FF2B5EF4-FFF2-40B4-BE49-F238E27FC236}">
                <a16:creationId xmlns:a16="http://schemas.microsoft.com/office/drawing/2014/main" id="{8E24928A-747E-DC45-9487-20D6FAC64FDF}"/>
              </a:ext>
            </a:extLst>
          </p:cNvPr>
          <p:cNvSpPr txBox="1">
            <a:spLocks noChangeArrowheads="1"/>
          </p:cNvSpPr>
          <p:nvPr/>
        </p:nvSpPr>
        <p:spPr bwMode="auto">
          <a:xfrm>
            <a:off x="4500563" y="4437063"/>
            <a:ext cx="2232025" cy="33655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1600">
                <a:cs typeface="Arial" panose="020B0604020202020204" pitchFamily="34" charset="0"/>
              </a:rPr>
              <a:t>↕</a:t>
            </a:r>
            <a:r>
              <a:rPr lang="de-DE" altLang="de-DE" sz="1600"/>
              <a:t>wiss.-techn. Personal</a:t>
            </a:r>
          </a:p>
        </p:txBody>
      </p:sp>
      <p:sp>
        <p:nvSpPr>
          <p:cNvPr id="107537" name="Text Box 17">
            <a:extLst>
              <a:ext uri="{FF2B5EF4-FFF2-40B4-BE49-F238E27FC236}">
                <a16:creationId xmlns:a16="http://schemas.microsoft.com/office/drawing/2014/main" id="{A79637E4-DE24-2549-8FE3-000B735C5C6C}"/>
              </a:ext>
            </a:extLst>
          </p:cNvPr>
          <p:cNvSpPr txBox="1">
            <a:spLocks noChangeArrowheads="1"/>
          </p:cNvSpPr>
          <p:nvPr/>
        </p:nvSpPr>
        <p:spPr bwMode="auto">
          <a:xfrm>
            <a:off x="6732588" y="3141663"/>
            <a:ext cx="2232025" cy="33655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1600"/>
              <a:t>Professoren</a:t>
            </a:r>
          </a:p>
        </p:txBody>
      </p:sp>
      <p:sp>
        <p:nvSpPr>
          <p:cNvPr id="107538" name="Text Box 18">
            <a:extLst>
              <a:ext uri="{FF2B5EF4-FFF2-40B4-BE49-F238E27FC236}">
                <a16:creationId xmlns:a16="http://schemas.microsoft.com/office/drawing/2014/main" id="{9CF432DF-D421-0A46-BE8C-D613151602DF}"/>
              </a:ext>
            </a:extLst>
          </p:cNvPr>
          <p:cNvSpPr txBox="1">
            <a:spLocks noChangeArrowheads="1"/>
          </p:cNvSpPr>
          <p:nvPr/>
        </p:nvSpPr>
        <p:spPr bwMode="auto">
          <a:xfrm>
            <a:off x="6732588" y="3573463"/>
            <a:ext cx="1079500" cy="33655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1600"/>
              <a:t>Jun. Prof.</a:t>
            </a:r>
          </a:p>
        </p:txBody>
      </p:sp>
      <p:sp>
        <p:nvSpPr>
          <p:cNvPr id="107539" name="Text Box 19">
            <a:extLst>
              <a:ext uri="{FF2B5EF4-FFF2-40B4-BE49-F238E27FC236}">
                <a16:creationId xmlns:a16="http://schemas.microsoft.com/office/drawing/2014/main" id="{AA6EDDE7-7B66-4540-8FCA-C90EFD81BAEF}"/>
              </a:ext>
            </a:extLst>
          </p:cNvPr>
          <p:cNvSpPr txBox="1">
            <a:spLocks noChangeArrowheads="1"/>
          </p:cNvSpPr>
          <p:nvPr/>
        </p:nvSpPr>
        <p:spPr bwMode="auto">
          <a:xfrm>
            <a:off x="7885113" y="3573463"/>
            <a:ext cx="1081087" cy="33655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1600"/>
              <a:t>‚Lecturer‘</a:t>
            </a:r>
          </a:p>
        </p:txBody>
      </p:sp>
      <p:sp>
        <p:nvSpPr>
          <p:cNvPr id="107540" name="Text Box 20">
            <a:extLst>
              <a:ext uri="{FF2B5EF4-FFF2-40B4-BE49-F238E27FC236}">
                <a16:creationId xmlns:a16="http://schemas.microsoft.com/office/drawing/2014/main" id="{BBC92E48-77D5-E043-9F99-1997D74C2941}"/>
              </a:ext>
            </a:extLst>
          </p:cNvPr>
          <p:cNvSpPr txBox="1">
            <a:spLocks noChangeArrowheads="1"/>
          </p:cNvSpPr>
          <p:nvPr/>
        </p:nvSpPr>
        <p:spPr bwMode="auto">
          <a:xfrm>
            <a:off x="7092950" y="4437063"/>
            <a:ext cx="1871663" cy="33655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1600">
                <a:cs typeface="Arial" panose="020B0604020202020204" pitchFamily="34" charset="0"/>
              </a:rPr>
              <a:t>↕</a:t>
            </a:r>
            <a:r>
              <a:rPr lang="de-DE" altLang="de-DE" sz="1600"/>
              <a:t>Doktoranden</a:t>
            </a:r>
          </a:p>
        </p:txBody>
      </p:sp>
      <p:sp>
        <p:nvSpPr>
          <p:cNvPr id="107541" name="Text Box 21">
            <a:extLst>
              <a:ext uri="{FF2B5EF4-FFF2-40B4-BE49-F238E27FC236}">
                <a16:creationId xmlns:a16="http://schemas.microsoft.com/office/drawing/2014/main" id="{770501D3-3BA9-AF42-95E1-427A6A4B36D7}"/>
              </a:ext>
            </a:extLst>
          </p:cNvPr>
          <p:cNvSpPr txBox="1">
            <a:spLocks noChangeArrowheads="1"/>
          </p:cNvSpPr>
          <p:nvPr/>
        </p:nvSpPr>
        <p:spPr bwMode="auto">
          <a:xfrm>
            <a:off x="7667625" y="5013325"/>
            <a:ext cx="1225550" cy="336550"/>
          </a:xfrm>
          <a:prstGeom prst="rec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1600"/>
              <a:t>Projekt-MA</a:t>
            </a:r>
          </a:p>
        </p:txBody>
      </p:sp>
      <p:sp>
        <p:nvSpPr>
          <p:cNvPr id="107542" name="Text Box 22">
            <a:extLst>
              <a:ext uri="{FF2B5EF4-FFF2-40B4-BE49-F238E27FC236}">
                <a16:creationId xmlns:a16="http://schemas.microsoft.com/office/drawing/2014/main" id="{A64BAABF-CAEB-CE4A-B310-8BA449C0B2B4}"/>
              </a:ext>
            </a:extLst>
          </p:cNvPr>
          <p:cNvSpPr txBox="1">
            <a:spLocks noChangeArrowheads="1"/>
          </p:cNvSpPr>
          <p:nvPr/>
        </p:nvSpPr>
        <p:spPr bwMode="auto">
          <a:xfrm>
            <a:off x="6588125" y="1844675"/>
            <a:ext cx="1198563" cy="336550"/>
          </a:xfrm>
          <a:prstGeom prst="rect">
            <a:avLst/>
          </a:prstGeom>
          <a:solidFill>
            <a:srgbClr val="CA0C2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600"/>
              <a:t>Verwaltung</a:t>
            </a:r>
          </a:p>
        </p:txBody>
      </p:sp>
      <p:sp>
        <p:nvSpPr>
          <p:cNvPr id="107545" name="Text Box 25">
            <a:extLst>
              <a:ext uri="{FF2B5EF4-FFF2-40B4-BE49-F238E27FC236}">
                <a16:creationId xmlns:a16="http://schemas.microsoft.com/office/drawing/2014/main" id="{B80E13BA-CCF7-D04C-92D7-C7A6CDCC463D}"/>
              </a:ext>
            </a:extLst>
          </p:cNvPr>
          <p:cNvSpPr txBox="1">
            <a:spLocks noChangeArrowheads="1"/>
          </p:cNvSpPr>
          <p:nvPr/>
        </p:nvSpPr>
        <p:spPr bwMode="auto">
          <a:xfrm>
            <a:off x="179388" y="260350"/>
            <a:ext cx="6842125" cy="519113"/>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800"/>
              <a:t>Wer ist verantwortlich für wessen PE?</a:t>
            </a:r>
          </a:p>
        </p:txBody>
      </p:sp>
      <p:sp>
        <p:nvSpPr>
          <p:cNvPr id="107546" name="Text Box 26">
            <a:extLst>
              <a:ext uri="{FF2B5EF4-FFF2-40B4-BE49-F238E27FC236}">
                <a16:creationId xmlns:a16="http://schemas.microsoft.com/office/drawing/2014/main" id="{DB12FCC3-9E8D-5945-BDFC-94B330479C00}"/>
              </a:ext>
            </a:extLst>
          </p:cNvPr>
          <p:cNvSpPr txBox="1">
            <a:spLocks noChangeArrowheads="1"/>
          </p:cNvSpPr>
          <p:nvPr/>
        </p:nvSpPr>
        <p:spPr bwMode="auto">
          <a:xfrm>
            <a:off x="1258888" y="1773238"/>
            <a:ext cx="1851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a:t>Rahmenregeln</a:t>
            </a:r>
          </a:p>
        </p:txBody>
      </p:sp>
      <p:sp>
        <p:nvSpPr>
          <p:cNvPr id="107548" name="Text Box 28">
            <a:extLst>
              <a:ext uri="{FF2B5EF4-FFF2-40B4-BE49-F238E27FC236}">
                <a16:creationId xmlns:a16="http://schemas.microsoft.com/office/drawing/2014/main" id="{3C79F5F7-3B15-614B-9ADD-156996BE8330}"/>
              </a:ext>
            </a:extLst>
          </p:cNvPr>
          <p:cNvSpPr txBox="1">
            <a:spLocks noChangeArrowheads="1"/>
          </p:cNvSpPr>
          <p:nvPr/>
        </p:nvSpPr>
        <p:spPr bwMode="auto">
          <a:xfrm>
            <a:off x="1258888" y="2205038"/>
            <a:ext cx="21859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a:t>Gehaltsstrukturen</a:t>
            </a:r>
          </a:p>
        </p:txBody>
      </p:sp>
      <p:sp>
        <p:nvSpPr>
          <p:cNvPr id="107549" name="Oval 29">
            <a:extLst>
              <a:ext uri="{FF2B5EF4-FFF2-40B4-BE49-F238E27FC236}">
                <a16:creationId xmlns:a16="http://schemas.microsoft.com/office/drawing/2014/main" id="{CA3D76DA-AC38-0E47-B2B2-1ABD1CEE1DDF}"/>
              </a:ext>
            </a:extLst>
          </p:cNvPr>
          <p:cNvSpPr>
            <a:spLocks noChangeArrowheads="1"/>
          </p:cNvSpPr>
          <p:nvPr/>
        </p:nvSpPr>
        <p:spPr bwMode="auto">
          <a:xfrm>
            <a:off x="755650" y="1989138"/>
            <a:ext cx="7704138" cy="3744912"/>
          </a:xfrm>
          <a:prstGeom prst="ellipse">
            <a:avLst/>
          </a:prstGeom>
          <a:solidFill>
            <a:schemeClr val="accent1">
              <a:alpha val="75000"/>
            </a:schemeClr>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3200" b="1"/>
              <a:t>von der </a:t>
            </a:r>
          </a:p>
          <a:p>
            <a:pPr algn="ctr"/>
            <a:r>
              <a:rPr lang="de-DE" altLang="de-DE" sz="3200" b="1"/>
              <a:t>nur </a:t>
            </a:r>
            <a:r>
              <a:rPr lang="de-DE" altLang="de-DE" sz="3200" b="1" i="1"/>
              <a:t>individuellen</a:t>
            </a:r>
          </a:p>
          <a:p>
            <a:pPr algn="ctr"/>
            <a:r>
              <a:rPr lang="de-DE" altLang="de-DE" sz="3200" b="1"/>
              <a:t> zur </a:t>
            </a:r>
          </a:p>
          <a:p>
            <a:pPr algn="ctr"/>
            <a:r>
              <a:rPr lang="de-DE" altLang="de-DE" sz="3200" b="1"/>
              <a:t>auch </a:t>
            </a:r>
            <a:r>
              <a:rPr lang="de-DE" altLang="de-DE" sz="3200" b="1" i="1"/>
              <a:t>institutionellen</a:t>
            </a:r>
          </a:p>
          <a:p>
            <a:pPr algn="ctr"/>
            <a:r>
              <a:rPr lang="de-DE" altLang="de-DE" sz="3200" b="1"/>
              <a:t> Verantwortung</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7524"/>
                                        </p:tgtEl>
                                        <p:attrNameLst>
                                          <p:attrName>style.visibility</p:attrName>
                                        </p:attrNameLst>
                                      </p:cBhvr>
                                      <p:to>
                                        <p:strVal val="visible"/>
                                      </p:to>
                                    </p:set>
                                    <p:animEffect transition="in" filter="blinds(horizontal)">
                                      <p:cBhvr>
                                        <p:cTn id="7" dur="500"/>
                                        <p:tgtEl>
                                          <p:spTgt spid="107524"/>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107527"/>
                                        </p:tgtEl>
                                        <p:attrNameLst>
                                          <p:attrName>style.visibility</p:attrName>
                                        </p:attrNameLst>
                                      </p:cBhvr>
                                      <p:to>
                                        <p:strVal val="visible"/>
                                      </p:to>
                                    </p:set>
                                    <p:animEffect transition="in" filter="blinds(horizontal)">
                                      <p:cBhvr>
                                        <p:cTn id="11" dur="500"/>
                                        <p:tgtEl>
                                          <p:spTgt spid="107527"/>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107528"/>
                                        </p:tgtEl>
                                        <p:attrNameLst>
                                          <p:attrName>style.visibility</p:attrName>
                                        </p:attrNameLst>
                                      </p:cBhvr>
                                      <p:to>
                                        <p:strVal val="visible"/>
                                      </p:to>
                                    </p:set>
                                    <p:animEffect transition="in" filter="blinds(horizontal)">
                                      <p:cBhvr>
                                        <p:cTn id="15" dur="500"/>
                                        <p:tgtEl>
                                          <p:spTgt spid="107528"/>
                                        </p:tgtEl>
                                      </p:cBhvr>
                                    </p:animEffect>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107531"/>
                                        </p:tgtEl>
                                        <p:attrNameLst>
                                          <p:attrName>style.visibility</p:attrName>
                                        </p:attrNameLst>
                                      </p:cBhvr>
                                      <p:to>
                                        <p:strVal val="visible"/>
                                      </p:to>
                                    </p:set>
                                    <p:animEffect transition="in" filter="blinds(horizontal)">
                                      <p:cBhvr>
                                        <p:cTn id="19" dur="500"/>
                                        <p:tgtEl>
                                          <p:spTgt spid="107531"/>
                                        </p:tgtEl>
                                      </p:cBhvr>
                                    </p:animEffect>
                                  </p:childTnLst>
                                </p:cTn>
                              </p:par>
                            </p:childTnLst>
                          </p:cTn>
                        </p:par>
                        <p:par>
                          <p:cTn id="20" fill="hold" nodeType="afterGroup">
                            <p:stCondLst>
                              <p:cond delay="2000"/>
                            </p:stCondLst>
                            <p:childTnLst>
                              <p:par>
                                <p:cTn id="21" presetID="3" presetClass="entr" presetSubtype="10" fill="hold" nodeType="afterEffect">
                                  <p:stCondLst>
                                    <p:cond delay="0"/>
                                  </p:stCondLst>
                                  <p:childTnLst>
                                    <p:set>
                                      <p:cBhvr>
                                        <p:cTn id="22" dur="1" fill="hold">
                                          <p:stCondLst>
                                            <p:cond delay="0"/>
                                          </p:stCondLst>
                                        </p:cTn>
                                        <p:tgtEl>
                                          <p:spTgt spid="107529"/>
                                        </p:tgtEl>
                                        <p:attrNameLst>
                                          <p:attrName>style.visibility</p:attrName>
                                        </p:attrNameLst>
                                      </p:cBhvr>
                                      <p:to>
                                        <p:strVal val="visible"/>
                                      </p:to>
                                    </p:set>
                                    <p:animEffect transition="in" filter="blinds(horizontal)">
                                      <p:cBhvr>
                                        <p:cTn id="23" dur="500"/>
                                        <p:tgtEl>
                                          <p:spTgt spid="107529"/>
                                        </p:tgtEl>
                                      </p:cBhvr>
                                    </p:animEffect>
                                  </p:childTnLst>
                                </p:cTn>
                              </p:par>
                            </p:childTnLst>
                          </p:cTn>
                        </p:par>
                        <p:par>
                          <p:cTn id="24" fill="hold" nodeType="afterGroup">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107533"/>
                                        </p:tgtEl>
                                        <p:attrNameLst>
                                          <p:attrName>style.visibility</p:attrName>
                                        </p:attrNameLst>
                                      </p:cBhvr>
                                      <p:to>
                                        <p:strVal val="visible"/>
                                      </p:to>
                                    </p:set>
                                    <p:animEffect transition="in" filter="blinds(horizontal)">
                                      <p:cBhvr>
                                        <p:cTn id="27" dur="500"/>
                                        <p:tgtEl>
                                          <p:spTgt spid="107533"/>
                                        </p:tgtEl>
                                      </p:cBhvr>
                                    </p:animEffect>
                                  </p:childTnLst>
                                </p:cTn>
                              </p:par>
                            </p:childTnLst>
                          </p:cTn>
                        </p:par>
                        <p:par>
                          <p:cTn id="28" fill="hold" nodeType="afterGroup">
                            <p:stCondLst>
                              <p:cond delay="3000"/>
                            </p:stCondLst>
                            <p:childTnLst>
                              <p:par>
                                <p:cTn id="29" presetID="3" presetClass="entr" presetSubtype="10" fill="hold" nodeType="afterEffect">
                                  <p:stCondLst>
                                    <p:cond delay="0"/>
                                  </p:stCondLst>
                                  <p:childTnLst>
                                    <p:set>
                                      <p:cBhvr>
                                        <p:cTn id="30" dur="1" fill="hold">
                                          <p:stCondLst>
                                            <p:cond delay="0"/>
                                          </p:stCondLst>
                                        </p:cTn>
                                        <p:tgtEl>
                                          <p:spTgt spid="107530"/>
                                        </p:tgtEl>
                                        <p:attrNameLst>
                                          <p:attrName>style.visibility</p:attrName>
                                        </p:attrNameLst>
                                      </p:cBhvr>
                                      <p:to>
                                        <p:strVal val="visible"/>
                                      </p:to>
                                    </p:set>
                                    <p:animEffect transition="in" filter="blinds(horizontal)">
                                      <p:cBhvr>
                                        <p:cTn id="31" dur="500"/>
                                        <p:tgtEl>
                                          <p:spTgt spid="107530"/>
                                        </p:tgtEl>
                                      </p:cBhvr>
                                    </p:animEffect>
                                  </p:childTnLst>
                                </p:cTn>
                              </p:par>
                            </p:childTnLst>
                          </p:cTn>
                        </p:par>
                        <p:par>
                          <p:cTn id="32" fill="hold" nodeType="afterGroup">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107532"/>
                                        </p:tgtEl>
                                        <p:attrNameLst>
                                          <p:attrName>style.visibility</p:attrName>
                                        </p:attrNameLst>
                                      </p:cBhvr>
                                      <p:to>
                                        <p:strVal val="visible"/>
                                      </p:to>
                                    </p:set>
                                    <p:animEffect transition="in" filter="blinds(horizontal)">
                                      <p:cBhvr>
                                        <p:cTn id="35" dur="500"/>
                                        <p:tgtEl>
                                          <p:spTgt spid="10753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07548"/>
                                        </p:tgtEl>
                                        <p:attrNameLst>
                                          <p:attrName>style.visibility</p:attrName>
                                        </p:attrNameLst>
                                      </p:cBhvr>
                                      <p:to>
                                        <p:strVal val="visible"/>
                                      </p:to>
                                    </p:set>
                                    <p:animEffect transition="in" filter="blinds(horizontal)">
                                      <p:cBhvr>
                                        <p:cTn id="40" dur="500"/>
                                        <p:tgtEl>
                                          <p:spTgt spid="10754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07546"/>
                                        </p:tgtEl>
                                        <p:attrNameLst>
                                          <p:attrName>style.visibility</p:attrName>
                                        </p:attrNameLst>
                                      </p:cBhvr>
                                      <p:to>
                                        <p:strVal val="visible"/>
                                      </p:to>
                                    </p:set>
                                    <p:animEffect transition="in" filter="blinds(horizontal)">
                                      <p:cBhvr>
                                        <p:cTn id="43" dur="500"/>
                                        <p:tgtEl>
                                          <p:spTgt spid="10754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07542"/>
                                        </p:tgtEl>
                                        <p:attrNameLst>
                                          <p:attrName>style.visibility</p:attrName>
                                        </p:attrNameLst>
                                      </p:cBhvr>
                                      <p:to>
                                        <p:strVal val="visible"/>
                                      </p:to>
                                    </p:set>
                                    <p:animEffect transition="in" filter="blinds(horizontal)">
                                      <p:cBhvr>
                                        <p:cTn id="48" dur="500"/>
                                        <p:tgtEl>
                                          <p:spTgt spid="107542"/>
                                        </p:tgtEl>
                                      </p:cBhvr>
                                    </p:animEffect>
                                  </p:childTnLst>
                                </p:cTn>
                              </p:par>
                            </p:childTnLst>
                          </p:cTn>
                        </p:par>
                        <p:par>
                          <p:cTn id="49" fill="hold" nodeType="afterGroup">
                            <p:stCondLst>
                              <p:cond delay="500"/>
                            </p:stCondLst>
                            <p:childTnLst>
                              <p:par>
                                <p:cTn id="50" presetID="3" presetClass="entr" presetSubtype="10" fill="hold" grpId="0" nodeType="afterEffect">
                                  <p:stCondLst>
                                    <p:cond delay="0"/>
                                  </p:stCondLst>
                                  <p:childTnLst>
                                    <p:set>
                                      <p:cBhvr>
                                        <p:cTn id="51" dur="1" fill="hold">
                                          <p:stCondLst>
                                            <p:cond delay="0"/>
                                          </p:stCondLst>
                                        </p:cTn>
                                        <p:tgtEl>
                                          <p:spTgt spid="107535"/>
                                        </p:tgtEl>
                                        <p:attrNameLst>
                                          <p:attrName>style.visibility</p:attrName>
                                        </p:attrNameLst>
                                      </p:cBhvr>
                                      <p:to>
                                        <p:strVal val="visible"/>
                                      </p:to>
                                    </p:set>
                                    <p:animEffect transition="in" filter="blinds(horizontal)">
                                      <p:cBhvr>
                                        <p:cTn id="52" dur="500"/>
                                        <p:tgtEl>
                                          <p:spTgt spid="1075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7537"/>
                                        </p:tgtEl>
                                        <p:attrNameLst>
                                          <p:attrName>style.visibility</p:attrName>
                                        </p:attrNameLst>
                                      </p:cBhvr>
                                      <p:to>
                                        <p:strVal val="visible"/>
                                      </p:to>
                                    </p:set>
                                    <p:animEffect transition="in" filter="blinds(horizontal)">
                                      <p:cBhvr>
                                        <p:cTn id="57" dur="500"/>
                                        <p:tgtEl>
                                          <p:spTgt spid="10753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07538"/>
                                        </p:tgtEl>
                                        <p:attrNameLst>
                                          <p:attrName>style.visibility</p:attrName>
                                        </p:attrNameLst>
                                      </p:cBhvr>
                                      <p:to>
                                        <p:strVal val="visible"/>
                                      </p:to>
                                    </p:set>
                                    <p:animEffect transition="in" filter="blinds(horizontal)">
                                      <p:cBhvr>
                                        <p:cTn id="62" dur="500"/>
                                        <p:tgtEl>
                                          <p:spTgt spid="10753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07539"/>
                                        </p:tgtEl>
                                        <p:attrNameLst>
                                          <p:attrName>style.visibility</p:attrName>
                                        </p:attrNameLst>
                                      </p:cBhvr>
                                      <p:to>
                                        <p:strVal val="visible"/>
                                      </p:to>
                                    </p:set>
                                    <p:animEffect transition="in" filter="blinds(horizontal)">
                                      <p:cBhvr>
                                        <p:cTn id="67" dur="500"/>
                                        <p:tgtEl>
                                          <p:spTgt spid="10753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07536"/>
                                        </p:tgtEl>
                                        <p:attrNameLst>
                                          <p:attrName>style.visibility</p:attrName>
                                        </p:attrNameLst>
                                      </p:cBhvr>
                                      <p:to>
                                        <p:strVal val="visible"/>
                                      </p:to>
                                    </p:set>
                                    <p:animEffect transition="in" filter="blinds(horizontal)">
                                      <p:cBhvr>
                                        <p:cTn id="72" dur="500"/>
                                        <p:tgtEl>
                                          <p:spTgt spid="10753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07540"/>
                                        </p:tgtEl>
                                        <p:attrNameLst>
                                          <p:attrName>style.visibility</p:attrName>
                                        </p:attrNameLst>
                                      </p:cBhvr>
                                      <p:to>
                                        <p:strVal val="visible"/>
                                      </p:to>
                                    </p:set>
                                    <p:animEffect transition="in" filter="blinds(horizontal)">
                                      <p:cBhvr>
                                        <p:cTn id="77" dur="500"/>
                                        <p:tgtEl>
                                          <p:spTgt spid="107540"/>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07541"/>
                                        </p:tgtEl>
                                        <p:attrNameLst>
                                          <p:attrName>style.visibility</p:attrName>
                                        </p:attrNameLst>
                                      </p:cBhvr>
                                      <p:to>
                                        <p:strVal val="visible"/>
                                      </p:to>
                                    </p:set>
                                    <p:animEffect transition="in" filter="blinds(horizontal)">
                                      <p:cBhvr>
                                        <p:cTn id="82" dur="500"/>
                                        <p:tgtEl>
                                          <p:spTgt spid="10754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07534"/>
                                        </p:tgtEl>
                                        <p:attrNameLst>
                                          <p:attrName>style.visibility</p:attrName>
                                        </p:attrNameLst>
                                      </p:cBhvr>
                                      <p:to>
                                        <p:strVal val="visible"/>
                                      </p:to>
                                    </p:set>
                                    <p:animEffect transition="in" filter="blinds(horizontal)">
                                      <p:cBhvr>
                                        <p:cTn id="87" dur="500"/>
                                        <p:tgtEl>
                                          <p:spTgt spid="107534"/>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55" presetClass="entr" presetSubtype="0" fill="hold" grpId="0" nodeType="clickEffect">
                                  <p:stCondLst>
                                    <p:cond delay="0"/>
                                  </p:stCondLst>
                                  <p:childTnLst>
                                    <p:set>
                                      <p:cBhvr>
                                        <p:cTn id="91" dur="1" fill="hold">
                                          <p:stCondLst>
                                            <p:cond delay="0"/>
                                          </p:stCondLst>
                                        </p:cTn>
                                        <p:tgtEl>
                                          <p:spTgt spid="107549"/>
                                        </p:tgtEl>
                                        <p:attrNameLst>
                                          <p:attrName>style.visibility</p:attrName>
                                        </p:attrNameLst>
                                      </p:cBhvr>
                                      <p:to>
                                        <p:strVal val="visible"/>
                                      </p:to>
                                    </p:set>
                                    <p:anim calcmode="lin" valueType="num">
                                      <p:cBhvr>
                                        <p:cTn id="92" dur="1000" fill="hold"/>
                                        <p:tgtEl>
                                          <p:spTgt spid="107549"/>
                                        </p:tgtEl>
                                        <p:attrNameLst>
                                          <p:attrName>ppt_w</p:attrName>
                                        </p:attrNameLst>
                                      </p:cBhvr>
                                      <p:tavLst>
                                        <p:tav tm="0">
                                          <p:val>
                                            <p:strVal val="#ppt_w*0.70"/>
                                          </p:val>
                                        </p:tav>
                                        <p:tav tm="100000">
                                          <p:val>
                                            <p:strVal val="#ppt_w"/>
                                          </p:val>
                                        </p:tav>
                                      </p:tavLst>
                                    </p:anim>
                                    <p:anim calcmode="lin" valueType="num">
                                      <p:cBhvr>
                                        <p:cTn id="93" dur="1000" fill="hold"/>
                                        <p:tgtEl>
                                          <p:spTgt spid="107549"/>
                                        </p:tgtEl>
                                        <p:attrNameLst>
                                          <p:attrName>ppt_h</p:attrName>
                                        </p:attrNameLst>
                                      </p:cBhvr>
                                      <p:tavLst>
                                        <p:tav tm="0">
                                          <p:val>
                                            <p:strVal val="#ppt_h"/>
                                          </p:val>
                                        </p:tav>
                                        <p:tav tm="100000">
                                          <p:val>
                                            <p:strVal val="#ppt_h"/>
                                          </p:val>
                                        </p:tav>
                                      </p:tavLst>
                                    </p:anim>
                                    <p:animEffect transition="in" filter="fade">
                                      <p:cBhvr>
                                        <p:cTn id="94" dur="1000"/>
                                        <p:tgtEl>
                                          <p:spTgt spid="107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31" grpId="0" animBg="1"/>
      <p:bldP spid="107532" grpId="0" animBg="1"/>
      <p:bldP spid="107533" grpId="0" animBg="1"/>
      <p:bldP spid="107534" grpId="0" animBg="1"/>
      <p:bldP spid="107535" grpId="0" animBg="1"/>
      <p:bldP spid="107536" grpId="0" animBg="1"/>
      <p:bldP spid="107537" grpId="0" animBg="1"/>
      <p:bldP spid="107538" grpId="0" animBg="1"/>
      <p:bldP spid="107539" grpId="0" animBg="1"/>
      <p:bldP spid="107540" grpId="0" animBg="1"/>
      <p:bldP spid="107541" grpId="0" animBg="1"/>
      <p:bldP spid="107542" grpId="0" animBg="1"/>
      <p:bldP spid="107546" grpId="0"/>
      <p:bldP spid="107548" grpId="0"/>
      <p:bldP spid="10754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umsplatzhalter 3">
            <a:extLst>
              <a:ext uri="{FF2B5EF4-FFF2-40B4-BE49-F238E27FC236}">
                <a16:creationId xmlns:a16="http://schemas.microsoft.com/office/drawing/2014/main" id="{844BBBBE-94F6-2A47-9A43-C819DE8F8971}"/>
              </a:ext>
            </a:extLst>
          </p:cNvPr>
          <p:cNvSpPr>
            <a:spLocks noGrp="1"/>
          </p:cNvSpPr>
          <p:nvPr>
            <p:ph type="dt" sz="half" idx="10"/>
          </p:nvPr>
        </p:nvSpPr>
        <p:spPr/>
        <p:txBody>
          <a:bodyPr/>
          <a:lstStyle/>
          <a:p>
            <a:r>
              <a:rPr lang="de-DE" altLang="de-DE"/>
              <a:t>Darmstadt, 02.10.03</a:t>
            </a:r>
            <a:endParaRPr lang="en-US" altLang="de-DE"/>
          </a:p>
        </p:txBody>
      </p:sp>
      <p:sp>
        <p:nvSpPr>
          <p:cNvPr id="12" name="Foliennummernplatzhalter 4">
            <a:extLst>
              <a:ext uri="{FF2B5EF4-FFF2-40B4-BE49-F238E27FC236}">
                <a16:creationId xmlns:a16="http://schemas.microsoft.com/office/drawing/2014/main" id="{D8142E3B-C566-7C49-B201-D125300EAC18}"/>
              </a:ext>
            </a:extLst>
          </p:cNvPr>
          <p:cNvSpPr>
            <a:spLocks noGrp="1"/>
          </p:cNvSpPr>
          <p:nvPr>
            <p:ph type="sldNum" sz="quarter" idx="11"/>
          </p:nvPr>
        </p:nvSpPr>
        <p:spPr/>
        <p:txBody>
          <a:bodyPr/>
          <a:lstStyle/>
          <a:p>
            <a:fld id="{8AC71D81-4FD8-394E-93EB-008D7C6FCDCF}" type="slidenum">
              <a:rPr lang="en-US" altLang="de-DE"/>
              <a:pPr/>
              <a:t>17</a:t>
            </a:fld>
            <a:endParaRPr lang="en-US" altLang="de-DE">
              <a:latin typeface="Times New Roman" panose="02020603050405020304" pitchFamily="18" charset="0"/>
            </a:endParaRPr>
          </a:p>
        </p:txBody>
      </p:sp>
      <p:sp>
        <p:nvSpPr>
          <p:cNvPr id="93198" name="Rectangle 14">
            <a:extLst>
              <a:ext uri="{FF2B5EF4-FFF2-40B4-BE49-F238E27FC236}">
                <a16:creationId xmlns:a16="http://schemas.microsoft.com/office/drawing/2014/main" id="{0B961B3C-D9EB-A743-BE8E-3EA1C330AD39}"/>
              </a:ext>
            </a:extLst>
          </p:cNvPr>
          <p:cNvSpPr>
            <a:spLocks noChangeArrowheads="1"/>
          </p:cNvSpPr>
          <p:nvPr/>
        </p:nvSpPr>
        <p:spPr bwMode="auto">
          <a:xfrm>
            <a:off x="7164388" y="1412875"/>
            <a:ext cx="1800225" cy="4824413"/>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93188" name="Text Box 4">
            <a:extLst>
              <a:ext uri="{FF2B5EF4-FFF2-40B4-BE49-F238E27FC236}">
                <a16:creationId xmlns:a16="http://schemas.microsoft.com/office/drawing/2014/main" id="{5F813182-371D-D142-91A5-113372257724}"/>
              </a:ext>
            </a:extLst>
          </p:cNvPr>
          <p:cNvSpPr txBox="1">
            <a:spLocks noChangeArrowheads="1"/>
          </p:cNvSpPr>
          <p:nvPr/>
        </p:nvSpPr>
        <p:spPr bwMode="auto">
          <a:xfrm>
            <a:off x="468313" y="1484313"/>
            <a:ext cx="6480175" cy="39687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‚doppelte Legitimation‘ </a:t>
            </a:r>
          </a:p>
        </p:txBody>
      </p:sp>
      <p:sp>
        <p:nvSpPr>
          <p:cNvPr id="93190" name="Text Box 6">
            <a:extLst>
              <a:ext uri="{FF2B5EF4-FFF2-40B4-BE49-F238E27FC236}">
                <a16:creationId xmlns:a16="http://schemas.microsoft.com/office/drawing/2014/main" id="{0D4E810C-1B33-9340-A844-BCBCBDBB3D78}"/>
              </a:ext>
            </a:extLst>
          </p:cNvPr>
          <p:cNvSpPr txBox="1">
            <a:spLocks noChangeArrowheads="1"/>
          </p:cNvSpPr>
          <p:nvPr/>
        </p:nvSpPr>
        <p:spPr bwMode="auto">
          <a:xfrm>
            <a:off x="468313" y="2420938"/>
            <a:ext cx="6480175" cy="39687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Zielvereinbarungen mit der HS-Leitung + Lehrstühlen</a:t>
            </a:r>
          </a:p>
        </p:txBody>
      </p:sp>
      <p:sp>
        <p:nvSpPr>
          <p:cNvPr id="93192" name="Text Box 8">
            <a:extLst>
              <a:ext uri="{FF2B5EF4-FFF2-40B4-BE49-F238E27FC236}">
                <a16:creationId xmlns:a16="http://schemas.microsoft.com/office/drawing/2014/main" id="{69FF359E-4B54-E945-A8B2-A49CA7D0AF44}"/>
              </a:ext>
            </a:extLst>
          </p:cNvPr>
          <p:cNvSpPr txBox="1">
            <a:spLocks noChangeArrowheads="1"/>
          </p:cNvSpPr>
          <p:nvPr/>
        </p:nvSpPr>
        <p:spPr bwMode="auto">
          <a:xfrm>
            <a:off x="468313" y="3284538"/>
            <a:ext cx="6480175" cy="39687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Personal- und Finanzverantwortung</a:t>
            </a:r>
          </a:p>
        </p:txBody>
      </p:sp>
      <p:sp>
        <p:nvSpPr>
          <p:cNvPr id="93194" name="Text Box 10">
            <a:extLst>
              <a:ext uri="{FF2B5EF4-FFF2-40B4-BE49-F238E27FC236}">
                <a16:creationId xmlns:a16="http://schemas.microsoft.com/office/drawing/2014/main" id="{D8B24139-B9C4-564C-8254-0CB93EB291F8}"/>
              </a:ext>
            </a:extLst>
          </p:cNvPr>
          <p:cNvSpPr txBox="1">
            <a:spLocks noChangeArrowheads="1"/>
          </p:cNvSpPr>
          <p:nvPr/>
        </p:nvSpPr>
        <p:spPr bwMode="auto">
          <a:xfrm>
            <a:off x="7164388" y="2636838"/>
            <a:ext cx="1800225" cy="17399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1800"/>
              <a:t>unterstützt von Mitarbeitern (Geschäfts-führer, Assistenten, Sekretäre).</a:t>
            </a:r>
          </a:p>
        </p:txBody>
      </p:sp>
      <p:sp>
        <p:nvSpPr>
          <p:cNvPr id="93196" name="Text Box 12">
            <a:extLst>
              <a:ext uri="{FF2B5EF4-FFF2-40B4-BE49-F238E27FC236}">
                <a16:creationId xmlns:a16="http://schemas.microsoft.com/office/drawing/2014/main" id="{CE8042D3-9B9F-C34A-B400-E1188A13A979}"/>
              </a:ext>
            </a:extLst>
          </p:cNvPr>
          <p:cNvSpPr txBox="1">
            <a:spLocks noChangeArrowheads="1"/>
          </p:cNvSpPr>
          <p:nvPr/>
        </p:nvSpPr>
        <p:spPr bwMode="auto">
          <a:xfrm>
            <a:off x="468313" y="4149725"/>
            <a:ext cx="6480175" cy="39687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Qualitätsmanagement</a:t>
            </a:r>
          </a:p>
        </p:txBody>
      </p:sp>
      <p:sp>
        <p:nvSpPr>
          <p:cNvPr id="93199" name="Text Box 15">
            <a:extLst>
              <a:ext uri="{FF2B5EF4-FFF2-40B4-BE49-F238E27FC236}">
                <a16:creationId xmlns:a16="http://schemas.microsoft.com/office/drawing/2014/main" id="{1FDF712F-D0AE-F54D-9722-80E7621C3FD6}"/>
              </a:ext>
            </a:extLst>
          </p:cNvPr>
          <p:cNvSpPr txBox="1">
            <a:spLocks noChangeArrowheads="1"/>
          </p:cNvSpPr>
          <p:nvPr/>
        </p:nvSpPr>
        <p:spPr bwMode="auto">
          <a:xfrm>
            <a:off x="468313" y="5084763"/>
            <a:ext cx="6480175" cy="39687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Akquise von Stipendien und Drittmitteln</a:t>
            </a:r>
            <a:endParaRPr lang="de-DE" altLang="de-DE" sz="1600"/>
          </a:p>
        </p:txBody>
      </p:sp>
      <p:sp>
        <p:nvSpPr>
          <p:cNvPr id="93200" name="Text Box 16">
            <a:extLst>
              <a:ext uri="{FF2B5EF4-FFF2-40B4-BE49-F238E27FC236}">
                <a16:creationId xmlns:a16="http://schemas.microsoft.com/office/drawing/2014/main" id="{6C2BE8BC-0BD4-B246-8202-2A9224AC64B2}"/>
              </a:ext>
            </a:extLst>
          </p:cNvPr>
          <p:cNvSpPr txBox="1">
            <a:spLocks noChangeArrowheads="1"/>
          </p:cNvSpPr>
          <p:nvPr/>
        </p:nvSpPr>
        <p:spPr bwMode="auto">
          <a:xfrm>
            <a:off x="468313" y="5876925"/>
            <a:ext cx="6480175" cy="39687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000"/>
              <a:t>Profil und Vernetzung des Fachbereichs</a:t>
            </a:r>
          </a:p>
        </p:txBody>
      </p:sp>
      <p:sp>
        <p:nvSpPr>
          <p:cNvPr id="93201" name="Text Box 17">
            <a:extLst>
              <a:ext uri="{FF2B5EF4-FFF2-40B4-BE49-F238E27FC236}">
                <a16:creationId xmlns:a16="http://schemas.microsoft.com/office/drawing/2014/main" id="{9E0DDC4F-72B8-394B-9015-F0E80D35BCB9}"/>
              </a:ext>
            </a:extLst>
          </p:cNvPr>
          <p:cNvSpPr txBox="1">
            <a:spLocks noChangeArrowheads="1"/>
          </p:cNvSpPr>
          <p:nvPr/>
        </p:nvSpPr>
        <p:spPr bwMode="auto">
          <a:xfrm>
            <a:off x="179388" y="260350"/>
            <a:ext cx="6842125" cy="519113"/>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800"/>
              <a:t>Rolle des Dekans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3188"/>
                                        </p:tgtEl>
                                        <p:attrNameLst>
                                          <p:attrName>style.visibility</p:attrName>
                                        </p:attrNameLst>
                                      </p:cBhvr>
                                      <p:to>
                                        <p:strVal val="visible"/>
                                      </p:to>
                                    </p:set>
                                    <p:animEffect transition="in" filter="blinds(horizontal)">
                                      <p:cBhvr>
                                        <p:cTn id="7" dur="500"/>
                                        <p:tgtEl>
                                          <p:spTgt spid="931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3190"/>
                                        </p:tgtEl>
                                        <p:attrNameLst>
                                          <p:attrName>style.visibility</p:attrName>
                                        </p:attrNameLst>
                                      </p:cBhvr>
                                      <p:to>
                                        <p:strVal val="visible"/>
                                      </p:to>
                                    </p:set>
                                    <p:animEffect transition="in" filter="blinds(horizontal)">
                                      <p:cBhvr>
                                        <p:cTn id="12" dur="500"/>
                                        <p:tgtEl>
                                          <p:spTgt spid="931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3192"/>
                                        </p:tgtEl>
                                        <p:attrNameLst>
                                          <p:attrName>style.visibility</p:attrName>
                                        </p:attrNameLst>
                                      </p:cBhvr>
                                      <p:to>
                                        <p:strVal val="visible"/>
                                      </p:to>
                                    </p:set>
                                    <p:animEffect transition="in" filter="blinds(horizontal)">
                                      <p:cBhvr>
                                        <p:cTn id="17" dur="500"/>
                                        <p:tgtEl>
                                          <p:spTgt spid="931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3196"/>
                                        </p:tgtEl>
                                        <p:attrNameLst>
                                          <p:attrName>style.visibility</p:attrName>
                                        </p:attrNameLst>
                                      </p:cBhvr>
                                      <p:to>
                                        <p:strVal val="visible"/>
                                      </p:to>
                                    </p:set>
                                    <p:animEffect transition="in" filter="blinds(horizontal)">
                                      <p:cBhvr>
                                        <p:cTn id="22" dur="500"/>
                                        <p:tgtEl>
                                          <p:spTgt spid="931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3199"/>
                                        </p:tgtEl>
                                        <p:attrNameLst>
                                          <p:attrName>style.visibility</p:attrName>
                                        </p:attrNameLst>
                                      </p:cBhvr>
                                      <p:to>
                                        <p:strVal val="visible"/>
                                      </p:to>
                                    </p:set>
                                    <p:animEffect transition="in" filter="blinds(horizontal)">
                                      <p:cBhvr>
                                        <p:cTn id="27" dur="500"/>
                                        <p:tgtEl>
                                          <p:spTgt spid="931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3200"/>
                                        </p:tgtEl>
                                        <p:attrNameLst>
                                          <p:attrName>style.visibility</p:attrName>
                                        </p:attrNameLst>
                                      </p:cBhvr>
                                      <p:to>
                                        <p:strVal val="visible"/>
                                      </p:to>
                                    </p:set>
                                    <p:animEffect transition="in" filter="blinds(horizontal)">
                                      <p:cBhvr>
                                        <p:cTn id="32" dur="500"/>
                                        <p:tgtEl>
                                          <p:spTgt spid="9320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3194"/>
                                        </p:tgtEl>
                                        <p:attrNameLst>
                                          <p:attrName>style.visibility</p:attrName>
                                        </p:attrNameLst>
                                      </p:cBhvr>
                                      <p:to>
                                        <p:strVal val="visible"/>
                                      </p:to>
                                    </p:set>
                                    <p:animEffect transition="in" filter="blinds(horizontal)">
                                      <p:cBhvr>
                                        <p:cTn id="37" dur="500"/>
                                        <p:tgtEl>
                                          <p:spTgt spid="93194"/>
                                        </p:tgtEl>
                                      </p:cBhvr>
                                    </p:animEffect>
                                  </p:childTnLst>
                                </p:cTn>
                              </p:par>
                              <p:par>
                                <p:cTn id="38" presetID="3" presetClass="entr" presetSubtype="10" fill="hold" nodeType="withEffect">
                                  <p:stCondLst>
                                    <p:cond delay="0"/>
                                  </p:stCondLst>
                                  <p:childTnLst>
                                    <p:set>
                                      <p:cBhvr>
                                        <p:cTn id="39" dur="1" fill="hold">
                                          <p:stCondLst>
                                            <p:cond delay="0"/>
                                          </p:stCondLst>
                                        </p:cTn>
                                        <p:tgtEl>
                                          <p:spTgt spid="93198"/>
                                        </p:tgtEl>
                                        <p:attrNameLst>
                                          <p:attrName>style.visibility</p:attrName>
                                        </p:attrNameLst>
                                      </p:cBhvr>
                                      <p:to>
                                        <p:strVal val="visible"/>
                                      </p:to>
                                    </p:set>
                                    <p:animEffect transition="in" filter="blinds(horizontal)">
                                      <p:cBhvr>
                                        <p:cTn id="40" dur="500"/>
                                        <p:tgtEl>
                                          <p:spTgt spid="93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8" grpId="0" animBg="1"/>
      <p:bldP spid="93190" grpId="0" animBg="1"/>
      <p:bldP spid="93192" grpId="0" animBg="1"/>
      <p:bldP spid="93194" grpId="0" animBg="1"/>
      <p:bldP spid="93196" grpId="0" animBg="1"/>
      <p:bldP spid="93199" grpId="0" animBg="1"/>
      <p:bldP spid="9320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3">
            <a:extLst>
              <a:ext uri="{FF2B5EF4-FFF2-40B4-BE49-F238E27FC236}">
                <a16:creationId xmlns:a16="http://schemas.microsoft.com/office/drawing/2014/main" id="{8909FE92-B689-9648-A6A5-86420AC58A9D}"/>
              </a:ext>
            </a:extLst>
          </p:cNvPr>
          <p:cNvSpPr>
            <a:spLocks noGrp="1"/>
          </p:cNvSpPr>
          <p:nvPr>
            <p:ph type="dt" sz="half" idx="10"/>
          </p:nvPr>
        </p:nvSpPr>
        <p:spPr/>
        <p:txBody>
          <a:bodyPr/>
          <a:lstStyle/>
          <a:p>
            <a:r>
              <a:rPr lang="de-DE" altLang="de-DE"/>
              <a:t>Darmstadt, 02.10.03</a:t>
            </a:r>
            <a:endParaRPr lang="en-US" altLang="de-DE"/>
          </a:p>
        </p:txBody>
      </p:sp>
      <p:sp>
        <p:nvSpPr>
          <p:cNvPr id="9" name="Foliennummernplatzhalter 4">
            <a:extLst>
              <a:ext uri="{FF2B5EF4-FFF2-40B4-BE49-F238E27FC236}">
                <a16:creationId xmlns:a16="http://schemas.microsoft.com/office/drawing/2014/main" id="{D8446FDD-D6D7-8342-8347-70298F653208}"/>
              </a:ext>
            </a:extLst>
          </p:cNvPr>
          <p:cNvSpPr>
            <a:spLocks noGrp="1"/>
          </p:cNvSpPr>
          <p:nvPr>
            <p:ph type="sldNum" sz="quarter" idx="11"/>
          </p:nvPr>
        </p:nvSpPr>
        <p:spPr/>
        <p:txBody>
          <a:bodyPr/>
          <a:lstStyle/>
          <a:p>
            <a:fld id="{4B9FEF75-F6FE-C34D-9757-F44FCD24594D}" type="slidenum">
              <a:rPr lang="en-US" altLang="de-DE"/>
              <a:pPr/>
              <a:t>18</a:t>
            </a:fld>
            <a:endParaRPr lang="en-US" altLang="de-DE">
              <a:latin typeface="Times New Roman" panose="02020603050405020304" pitchFamily="18" charset="0"/>
            </a:endParaRPr>
          </a:p>
        </p:txBody>
      </p:sp>
      <p:sp>
        <p:nvSpPr>
          <p:cNvPr id="84994" name="Rectangle 2">
            <a:extLst>
              <a:ext uri="{FF2B5EF4-FFF2-40B4-BE49-F238E27FC236}">
                <a16:creationId xmlns:a16="http://schemas.microsoft.com/office/drawing/2014/main" id="{C8B2F805-4E63-8942-A573-A0038DF1F461}"/>
              </a:ext>
            </a:extLst>
          </p:cNvPr>
          <p:cNvSpPr>
            <a:spLocks noGrp="1" noChangeArrowheads="1"/>
          </p:cNvSpPr>
          <p:nvPr>
            <p:ph type="title"/>
          </p:nvPr>
        </p:nvSpPr>
        <p:spPr/>
        <p:txBody>
          <a:bodyPr/>
          <a:lstStyle/>
          <a:p>
            <a:r>
              <a:rPr lang="de-DE" altLang="de-DE" sz="3200" b="1">
                <a:solidFill>
                  <a:schemeClr val="folHlink"/>
                </a:solidFill>
              </a:rPr>
              <a:t>Resümee</a:t>
            </a:r>
          </a:p>
        </p:txBody>
      </p:sp>
      <p:sp>
        <p:nvSpPr>
          <p:cNvPr id="84996" name="Text Box 4">
            <a:extLst>
              <a:ext uri="{FF2B5EF4-FFF2-40B4-BE49-F238E27FC236}">
                <a16:creationId xmlns:a16="http://schemas.microsoft.com/office/drawing/2014/main" id="{6F8A6F5E-6E18-F644-8567-2BAB78EDCA09}"/>
              </a:ext>
            </a:extLst>
          </p:cNvPr>
          <p:cNvSpPr txBox="1">
            <a:spLocks noChangeArrowheads="1"/>
          </p:cNvSpPr>
          <p:nvPr/>
        </p:nvSpPr>
        <p:spPr bwMode="auto">
          <a:xfrm>
            <a:off x="539750" y="5805488"/>
            <a:ext cx="8208963" cy="457200"/>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externe Angebote für wiss. und nichtwiss. Personal nutzen</a:t>
            </a:r>
          </a:p>
        </p:txBody>
      </p:sp>
      <p:sp>
        <p:nvSpPr>
          <p:cNvPr id="84998" name="Text Box 6">
            <a:extLst>
              <a:ext uri="{FF2B5EF4-FFF2-40B4-BE49-F238E27FC236}">
                <a16:creationId xmlns:a16="http://schemas.microsoft.com/office/drawing/2014/main" id="{D271E734-22B8-FF4D-9F40-6BBDAA5EC4DF}"/>
              </a:ext>
            </a:extLst>
          </p:cNvPr>
          <p:cNvSpPr txBox="1">
            <a:spLocks noChangeArrowheads="1"/>
          </p:cNvSpPr>
          <p:nvPr/>
        </p:nvSpPr>
        <p:spPr bwMode="auto">
          <a:xfrm>
            <a:off x="539750" y="2708275"/>
            <a:ext cx="8208963" cy="82232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Planungssicherheit: </a:t>
            </a:r>
          </a:p>
          <a:p>
            <a:r>
              <a:rPr lang="de-DE" altLang="de-DE" u="sng"/>
              <a:t>klare</a:t>
            </a:r>
            <a:r>
              <a:rPr lang="de-DE" altLang="de-DE"/>
              <a:t> Vereinbarungen, </a:t>
            </a:r>
            <a:r>
              <a:rPr lang="de-DE" altLang="de-DE" u="sng"/>
              <a:t>verbindliche</a:t>
            </a:r>
            <a:r>
              <a:rPr lang="de-DE" altLang="de-DE"/>
              <a:t> Fixierung</a:t>
            </a:r>
          </a:p>
        </p:txBody>
      </p:sp>
      <p:sp>
        <p:nvSpPr>
          <p:cNvPr id="84999" name="Text Box 7">
            <a:extLst>
              <a:ext uri="{FF2B5EF4-FFF2-40B4-BE49-F238E27FC236}">
                <a16:creationId xmlns:a16="http://schemas.microsoft.com/office/drawing/2014/main" id="{D37386A9-4A05-1241-AD74-4650C4616A56}"/>
              </a:ext>
            </a:extLst>
          </p:cNvPr>
          <p:cNvSpPr txBox="1">
            <a:spLocks noChangeArrowheads="1"/>
          </p:cNvSpPr>
          <p:nvPr/>
        </p:nvSpPr>
        <p:spPr bwMode="auto">
          <a:xfrm>
            <a:off x="539750" y="1557338"/>
            <a:ext cx="8208963" cy="82232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Delegation von Autonomie: PE-Konzepte, Zumessung von Ressourcen und Lehrdeputaten</a:t>
            </a:r>
          </a:p>
        </p:txBody>
      </p:sp>
      <p:sp>
        <p:nvSpPr>
          <p:cNvPr id="85000" name="Text Box 8">
            <a:extLst>
              <a:ext uri="{FF2B5EF4-FFF2-40B4-BE49-F238E27FC236}">
                <a16:creationId xmlns:a16="http://schemas.microsoft.com/office/drawing/2014/main" id="{A7364C11-264F-1443-B8D9-CB4FCA24DE8E}"/>
              </a:ext>
            </a:extLst>
          </p:cNvPr>
          <p:cNvSpPr txBox="1">
            <a:spLocks noChangeArrowheads="1"/>
          </p:cNvSpPr>
          <p:nvPr/>
        </p:nvSpPr>
        <p:spPr bwMode="auto">
          <a:xfrm>
            <a:off x="539750" y="3860800"/>
            <a:ext cx="8208963" cy="82232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in der Qualifizierung zwischen wiss. und nichtwiss. Karriereschritten unterscheiden</a:t>
            </a:r>
          </a:p>
        </p:txBody>
      </p:sp>
      <p:sp>
        <p:nvSpPr>
          <p:cNvPr id="85001" name="Text Box 9">
            <a:extLst>
              <a:ext uri="{FF2B5EF4-FFF2-40B4-BE49-F238E27FC236}">
                <a16:creationId xmlns:a16="http://schemas.microsoft.com/office/drawing/2014/main" id="{13712D19-80D9-854F-913C-D0DD8E943BCD}"/>
              </a:ext>
            </a:extLst>
          </p:cNvPr>
          <p:cNvSpPr txBox="1">
            <a:spLocks noChangeArrowheads="1"/>
          </p:cNvSpPr>
          <p:nvPr/>
        </p:nvSpPr>
        <p:spPr bwMode="auto">
          <a:xfrm>
            <a:off x="539750" y="5013325"/>
            <a:ext cx="8208963" cy="457200"/>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PE in Hinblick auf die nichtwiss. Kompetenzen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4999"/>
                                        </p:tgtEl>
                                        <p:attrNameLst>
                                          <p:attrName>style.visibility</p:attrName>
                                        </p:attrNameLst>
                                      </p:cBhvr>
                                      <p:to>
                                        <p:strVal val="visible"/>
                                      </p:to>
                                    </p:set>
                                    <p:animEffect transition="in" filter="blinds(horizontal)">
                                      <p:cBhvr>
                                        <p:cTn id="7" dur="500"/>
                                        <p:tgtEl>
                                          <p:spTgt spid="849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4998"/>
                                        </p:tgtEl>
                                        <p:attrNameLst>
                                          <p:attrName>style.visibility</p:attrName>
                                        </p:attrNameLst>
                                      </p:cBhvr>
                                      <p:to>
                                        <p:strVal val="visible"/>
                                      </p:to>
                                    </p:set>
                                    <p:animEffect transition="in" filter="blinds(horizontal)">
                                      <p:cBhvr>
                                        <p:cTn id="12" dur="500"/>
                                        <p:tgtEl>
                                          <p:spTgt spid="849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5000"/>
                                        </p:tgtEl>
                                        <p:attrNameLst>
                                          <p:attrName>style.visibility</p:attrName>
                                        </p:attrNameLst>
                                      </p:cBhvr>
                                      <p:to>
                                        <p:strVal val="visible"/>
                                      </p:to>
                                    </p:set>
                                    <p:animEffect transition="in" filter="blinds(horizontal)">
                                      <p:cBhvr>
                                        <p:cTn id="17" dur="500"/>
                                        <p:tgtEl>
                                          <p:spTgt spid="850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5001"/>
                                        </p:tgtEl>
                                        <p:attrNameLst>
                                          <p:attrName>style.visibility</p:attrName>
                                        </p:attrNameLst>
                                      </p:cBhvr>
                                      <p:to>
                                        <p:strVal val="visible"/>
                                      </p:to>
                                    </p:set>
                                    <p:animEffect transition="in" filter="blinds(horizontal)">
                                      <p:cBhvr>
                                        <p:cTn id="22" dur="500"/>
                                        <p:tgtEl>
                                          <p:spTgt spid="8500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4996"/>
                                        </p:tgtEl>
                                        <p:attrNameLst>
                                          <p:attrName>style.visibility</p:attrName>
                                        </p:attrNameLst>
                                      </p:cBhvr>
                                      <p:to>
                                        <p:strVal val="visible"/>
                                      </p:to>
                                    </p:set>
                                    <p:animEffect transition="in" filter="blinds(horizontal)">
                                      <p:cBhvr>
                                        <p:cTn id="27" dur="500"/>
                                        <p:tgtEl>
                                          <p:spTgt spid="84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8" grpId="0" animBg="1"/>
      <p:bldP spid="84999" grpId="0" animBg="1"/>
      <p:bldP spid="85000" grpId="0" animBg="1"/>
      <p:bldP spid="8500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4AA498A3-6C98-3245-9D7A-15134255A70F}"/>
              </a:ext>
            </a:extLst>
          </p:cNvPr>
          <p:cNvSpPr>
            <a:spLocks noGrp="1"/>
          </p:cNvSpPr>
          <p:nvPr>
            <p:ph type="dt" sz="half" idx="10"/>
          </p:nvPr>
        </p:nvSpPr>
        <p:spPr/>
        <p:txBody>
          <a:bodyPr/>
          <a:lstStyle/>
          <a:p>
            <a:r>
              <a:rPr lang="de-DE" altLang="de-DE"/>
              <a:t>Darmstadt, 02.10.03</a:t>
            </a:r>
            <a:endParaRPr lang="en-US" altLang="de-DE"/>
          </a:p>
        </p:txBody>
      </p:sp>
      <p:sp>
        <p:nvSpPr>
          <p:cNvPr id="9" name="Foliennummernplatzhalter 3">
            <a:extLst>
              <a:ext uri="{FF2B5EF4-FFF2-40B4-BE49-F238E27FC236}">
                <a16:creationId xmlns:a16="http://schemas.microsoft.com/office/drawing/2014/main" id="{A59F49EB-C82B-9E47-B195-2E56C1B7C7AE}"/>
              </a:ext>
            </a:extLst>
          </p:cNvPr>
          <p:cNvSpPr>
            <a:spLocks noGrp="1"/>
          </p:cNvSpPr>
          <p:nvPr>
            <p:ph type="sldNum" sz="quarter" idx="11"/>
          </p:nvPr>
        </p:nvSpPr>
        <p:spPr/>
        <p:txBody>
          <a:bodyPr/>
          <a:lstStyle/>
          <a:p>
            <a:fld id="{41A17C2B-0575-4E4C-BB5B-826C620C99DB}" type="slidenum">
              <a:rPr lang="en-US" altLang="de-DE"/>
              <a:pPr/>
              <a:t>19</a:t>
            </a:fld>
            <a:endParaRPr lang="en-US" altLang="de-DE">
              <a:latin typeface="Times New Roman" panose="02020603050405020304" pitchFamily="18" charset="0"/>
            </a:endParaRPr>
          </a:p>
        </p:txBody>
      </p:sp>
      <p:sp>
        <p:nvSpPr>
          <p:cNvPr id="111618" name="Text Box 2">
            <a:extLst>
              <a:ext uri="{FF2B5EF4-FFF2-40B4-BE49-F238E27FC236}">
                <a16:creationId xmlns:a16="http://schemas.microsoft.com/office/drawing/2014/main" id="{053621CA-58A1-884E-B182-A8DAA851109D}"/>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11619" name="Text Box 3">
            <a:extLst>
              <a:ext uri="{FF2B5EF4-FFF2-40B4-BE49-F238E27FC236}">
                <a16:creationId xmlns:a16="http://schemas.microsoft.com/office/drawing/2014/main" id="{2551778C-419F-1F46-9134-932730CDA7CC}"/>
              </a:ext>
            </a:extLst>
          </p:cNvPr>
          <p:cNvSpPr txBox="1">
            <a:spLocks noChangeArrowheads="1"/>
          </p:cNvSpPr>
          <p:nvPr/>
        </p:nvSpPr>
        <p:spPr bwMode="auto">
          <a:xfrm>
            <a:off x="7847013" y="304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11620" name="Text Box 4">
            <a:extLst>
              <a:ext uri="{FF2B5EF4-FFF2-40B4-BE49-F238E27FC236}">
                <a16:creationId xmlns:a16="http://schemas.microsoft.com/office/drawing/2014/main" id="{904EBE61-B27A-6C44-B463-A840F05D5002}"/>
              </a:ext>
            </a:extLst>
          </p:cNvPr>
          <p:cNvSpPr txBox="1">
            <a:spLocks noChangeArrowheads="1"/>
          </p:cNvSpPr>
          <p:nvPr/>
        </p:nvSpPr>
        <p:spPr bwMode="auto">
          <a:xfrm>
            <a:off x="1219200" y="1524000"/>
            <a:ext cx="6934200" cy="179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de-DE" altLang="de-DE" sz="4000" b="1">
              <a:solidFill>
                <a:schemeClr val="folHlink"/>
              </a:solidFill>
            </a:endParaRPr>
          </a:p>
          <a:p>
            <a:pPr algn="ctr">
              <a:spcBef>
                <a:spcPct val="50000"/>
              </a:spcBef>
            </a:pPr>
            <a:endParaRPr lang="de-DE" altLang="de-DE" b="1">
              <a:solidFill>
                <a:schemeClr val="folHlink"/>
              </a:solidFill>
            </a:endParaRPr>
          </a:p>
          <a:p>
            <a:pPr algn="ctr">
              <a:spcBef>
                <a:spcPct val="50000"/>
              </a:spcBef>
            </a:pPr>
            <a:endParaRPr lang="de-DE" altLang="de-DE">
              <a:latin typeface="Times New Roman" panose="02020603050405020304" pitchFamily="18" charset="0"/>
            </a:endParaRPr>
          </a:p>
        </p:txBody>
      </p:sp>
      <p:sp>
        <p:nvSpPr>
          <p:cNvPr id="111621" name="Text Box 5">
            <a:extLst>
              <a:ext uri="{FF2B5EF4-FFF2-40B4-BE49-F238E27FC236}">
                <a16:creationId xmlns:a16="http://schemas.microsoft.com/office/drawing/2014/main" id="{F26EFD20-9C56-5140-B822-E1F73D3898E6}"/>
              </a:ext>
            </a:extLst>
          </p:cNvPr>
          <p:cNvSpPr txBox="1">
            <a:spLocks noChangeArrowheads="1"/>
          </p:cNvSpPr>
          <p:nvPr/>
        </p:nvSpPr>
        <p:spPr bwMode="auto">
          <a:xfrm>
            <a:off x="1547813" y="1773238"/>
            <a:ext cx="5781675" cy="2101850"/>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4400"/>
              <a:t>Personalentwicklung in Verantwortung der Fachbereiche</a:t>
            </a:r>
          </a:p>
        </p:txBody>
      </p:sp>
      <p:sp>
        <p:nvSpPr>
          <p:cNvPr id="111622" name="Text Box 6">
            <a:extLst>
              <a:ext uri="{FF2B5EF4-FFF2-40B4-BE49-F238E27FC236}">
                <a16:creationId xmlns:a16="http://schemas.microsoft.com/office/drawing/2014/main" id="{5DB6737B-E876-244C-BEF0-B0CECD525F7C}"/>
              </a:ext>
            </a:extLst>
          </p:cNvPr>
          <p:cNvSpPr txBox="1">
            <a:spLocks noChangeArrowheads="1"/>
          </p:cNvSpPr>
          <p:nvPr/>
        </p:nvSpPr>
        <p:spPr bwMode="auto">
          <a:xfrm>
            <a:off x="2411413" y="4508500"/>
            <a:ext cx="41084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2000"/>
              <a:t>Prof. Dr. Detlef Müller-Böling, </a:t>
            </a:r>
          </a:p>
          <a:p>
            <a:pPr algn="ctr"/>
            <a:r>
              <a:rPr lang="de-DE" altLang="de-DE" sz="2000"/>
              <a:t>Centrum für Hochschulentwicklung</a:t>
            </a:r>
          </a:p>
        </p:txBody>
      </p:sp>
      <p:sp>
        <p:nvSpPr>
          <p:cNvPr id="111623" name="Text Box 7">
            <a:extLst>
              <a:ext uri="{FF2B5EF4-FFF2-40B4-BE49-F238E27FC236}">
                <a16:creationId xmlns:a16="http://schemas.microsoft.com/office/drawing/2014/main" id="{4AD72C07-7C79-2F4A-87FF-A532B589314C}"/>
              </a:ext>
            </a:extLst>
          </p:cNvPr>
          <p:cNvSpPr txBox="1">
            <a:spLocks noChangeArrowheads="1"/>
          </p:cNvSpPr>
          <p:nvPr/>
        </p:nvSpPr>
        <p:spPr bwMode="auto">
          <a:xfrm>
            <a:off x="0" y="5734050"/>
            <a:ext cx="9144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1800"/>
              <a:t>12. Workshop der Darmstadt-Kassel-Runde</a:t>
            </a:r>
          </a:p>
          <a:p>
            <a:pPr algn="ctr"/>
            <a:r>
              <a:rPr lang="de-DE" altLang="de-DE" sz="1800"/>
              <a:t>„Wissenschaftlerkarrieren: Neue Aspekte der Personalentwicklung in Fachbereichen“. </a:t>
            </a:r>
          </a:p>
          <a:p>
            <a:pPr algn="ctr"/>
            <a:r>
              <a:rPr lang="de-DE" altLang="de-DE" sz="1800"/>
              <a:t>Darmstadt, 2. Oktober 2003.</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umsplatzhalter 3">
            <a:extLst>
              <a:ext uri="{FF2B5EF4-FFF2-40B4-BE49-F238E27FC236}">
                <a16:creationId xmlns:a16="http://schemas.microsoft.com/office/drawing/2014/main" id="{30935365-BDC0-8948-B0C9-281A4C8FE4A2}"/>
              </a:ext>
            </a:extLst>
          </p:cNvPr>
          <p:cNvSpPr>
            <a:spLocks noGrp="1"/>
          </p:cNvSpPr>
          <p:nvPr>
            <p:ph type="dt" sz="half" idx="10"/>
          </p:nvPr>
        </p:nvSpPr>
        <p:spPr/>
        <p:txBody>
          <a:bodyPr/>
          <a:lstStyle/>
          <a:p>
            <a:r>
              <a:rPr lang="de-DE" altLang="de-DE"/>
              <a:t>Darmstadt, 02.10.03</a:t>
            </a:r>
            <a:endParaRPr lang="en-US" altLang="de-DE"/>
          </a:p>
        </p:txBody>
      </p:sp>
      <p:sp>
        <p:nvSpPr>
          <p:cNvPr id="10" name="Foliennummernplatzhalter 4">
            <a:extLst>
              <a:ext uri="{FF2B5EF4-FFF2-40B4-BE49-F238E27FC236}">
                <a16:creationId xmlns:a16="http://schemas.microsoft.com/office/drawing/2014/main" id="{1C1FED98-E6D9-AE4E-9DDE-CAC3DFCFDD17}"/>
              </a:ext>
            </a:extLst>
          </p:cNvPr>
          <p:cNvSpPr>
            <a:spLocks noGrp="1"/>
          </p:cNvSpPr>
          <p:nvPr>
            <p:ph type="sldNum" sz="quarter" idx="11"/>
          </p:nvPr>
        </p:nvSpPr>
        <p:spPr/>
        <p:txBody>
          <a:bodyPr/>
          <a:lstStyle/>
          <a:p>
            <a:fld id="{A042BFAA-0773-194A-8820-F2A8FC15E89B}" type="slidenum">
              <a:rPr lang="en-US" altLang="de-DE"/>
              <a:pPr/>
              <a:t>2</a:t>
            </a:fld>
            <a:endParaRPr lang="en-US" altLang="de-DE">
              <a:latin typeface="Times New Roman" panose="02020603050405020304" pitchFamily="18" charset="0"/>
            </a:endParaRPr>
          </a:p>
        </p:txBody>
      </p:sp>
      <p:sp>
        <p:nvSpPr>
          <p:cNvPr id="101378" name="Rectangle 2">
            <a:extLst>
              <a:ext uri="{FF2B5EF4-FFF2-40B4-BE49-F238E27FC236}">
                <a16:creationId xmlns:a16="http://schemas.microsoft.com/office/drawing/2014/main" id="{B09FDAA6-DA95-B045-A8DD-085957283A7F}"/>
              </a:ext>
            </a:extLst>
          </p:cNvPr>
          <p:cNvSpPr>
            <a:spLocks noGrp="1" noChangeArrowheads="1"/>
          </p:cNvSpPr>
          <p:nvPr>
            <p:ph type="title"/>
          </p:nvPr>
        </p:nvSpPr>
        <p:spPr/>
        <p:txBody>
          <a:bodyPr/>
          <a:lstStyle/>
          <a:p>
            <a:r>
              <a:rPr lang="de-DE" altLang="de-DE" b="1">
                <a:solidFill>
                  <a:schemeClr val="folHlink"/>
                </a:solidFill>
              </a:rPr>
              <a:t>Trend</a:t>
            </a:r>
          </a:p>
        </p:txBody>
      </p:sp>
      <p:sp>
        <p:nvSpPr>
          <p:cNvPr id="101380" name="Text Box 4">
            <a:extLst>
              <a:ext uri="{FF2B5EF4-FFF2-40B4-BE49-F238E27FC236}">
                <a16:creationId xmlns:a16="http://schemas.microsoft.com/office/drawing/2014/main" id="{D745593D-963C-F540-AB96-DBB78AA806F6}"/>
              </a:ext>
            </a:extLst>
          </p:cNvPr>
          <p:cNvSpPr txBox="1">
            <a:spLocks noChangeArrowheads="1"/>
          </p:cNvSpPr>
          <p:nvPr/>
        </p:nvSpPr>
        <p:spPr bwMode="auto">
          <a:xfrm>
            <a:off x="468313" y="1773238"/>
            <a:ext cx="8351837" cy="579437"/>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3200"/>
              <a:t>Selbstständigkeit</a:t>
            </a:r>
          </a:p>
        </p:txBody>
      </p:sp>
      <p:sp>
        <p:nvSpPr>
          <p:cNvPr id="101381" name="Text Box 5">
            <a:extLst>
              <a:ext uri="{FF2B5EF4-FFF2-40B4-BE49-F238E27FC236}">
                <a16:creationId xmlns:a16="http://schemas.microsoft.com/office/drawing/2014/main" id="{3D990330-93F6-2C4F-BB72-94F79AEDD9A2}"/>
              </a:ext>
            </a:extLst>
          </p:cNvPr>
          <p:cNvSpPr txBox="1">
            <a:spLocks noChangeArrowheads="1"/>
          </p:cNvSpPr>
          <p:nvPr/>
        </p:nvSpPr>
        <p:spPr bwMode="auto">
          <a:xfrm>
            <a:off x="468313" y="4508500"/>
            <a:ext cx="8351837" cy="579438"/>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3200"/>
              <a:t>institutionalisierte PE</a:t>
            </a:r>
          </a:p>
        </p:txBody>
      </p:sp>
      <p:sp>
        <p:nvSpPr>
          <p:cNvPr id="101382" name="Text Box 6">
            <a:extLst>
              <a:ext uri="{FF2B5EF4-FFF2-40B4-BE49-F238E27FC236}">
                <a16:creationId xmlns:a16="http://schemas.microsoft.com/office/drawing/2014/main" id="{DD80DA3D-10FB-134E-BD05-43FF9808E71A}"/>
              </a:ext>
            </a:extLst>
          </p:cNvPr>
          <p:cNvSpPr txBox="1">
            <a:spLocks noChangeArrowheads="1"/>
          </p:cNvSpPr>
          <p:nvPr/>
        </p:nvSpPr>
        <p:spPr bwMode="auto">
          <a:xfrm>
            <a:off x="2124075" y="5876925"/>
            <a:ext cx="6500813" cy="579438"/>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3200"/>
              <a:t>drei Fragen: </a:t>
            </a:r>
          </a:p>
        </p:txBody>
      </p:sp>
      <p:sp>
        <p:nvSpPr>
          <p:cNvPr id="101383" name="Text Box 7">
            <a:extLst>
              <a:ext uri="{FF2B5EF4-FFF2-40B4-BE49-F238E27FC236}">
                <a16:creationId xmlns:a16="http://schemas.microsoft.com/office/drawing/2014/main" id="{106A64D2-D06B-594C-8BD4-D705C39A995E}"/>
              </a:ext>
            </a:extLst>
          </p:cNvPr>
          <p:cNvSpPr txBox="1">
            <a:spLocks noChangeArrowheads="1"/>
          </p:cNvSpPr>
          <p:nvPr/>
        </p:nvSpPr>
        <p:spPr bwMode="auto">
          <a:xfrm>
            <a:off x="468313" y="2708275"/>
            <a:ext cx="8351837" cy="579438"/>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3200"/>
              <a:t>Leistungsmessung und Qualitätssicherung</a:t>
            </a:r>
          </a:p>
        </p:txBody>
      </p:sp>
      <p:sp>
        <p:nvSpPr>
          <p:cNvPr id="101384" name="AutoShape 8">
            <a:extLst>
              <a:ext uri="{FF2B5EF4-FFF2-40B4-BE49-F238E27FC236}">
                <a16:creationId xmlns:a16="http://schemas.microsoft.com/office/drawing/2014/main" id="{B457B47A-1DA9-CC48-970F-D54E2D8C2510}"/>
              </a:ext>
            </a:extLst>
          </p:cNvPr>
          <p:cNvSpPr>
            <a:spLocks noChangeArrowheads="1"/>
          </p:cNvSpPr>
          <p:nvPr/>
        </p:nvSpPr>
        <p:spPr bwMode="auto">
          <a:xfrm rot="5400000">
            <a:off x="1056482" y="5576094"/>
            <a:ext cx="852487" cy="733425"/>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1385" name="Text Box 9">
            <a:extLst>
              <a:ext uri="{FF2B5EF4-FFF2-40B4-BE49-F238E27FC236}">
                <a16:creationId xmlns:a16="http://schemas.microsoft.com/office/drawing/2014/main" id="{0751CE65-EDFB-B74B-9069-D68DE8E82D0C}"/>
              </a:ext>
            </a:extLst>
          </p:cNvPr>
          <p:cNvSpPr txBox="1">
            <a:spLocks noChangeArrowheads="1"/>
          </p:cNvSpPr>
          <p:nvPr/>
        </p:nvSpPr>
        <p:spPr bwMode="auto">
          <a:xfrm>
            <a:off x="468313" y="3573463"/>
            <a:ext cx="8351837" cy="579437"/>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3200"/>
              <a:t>Profilbildung</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1380"/>
                                        </p:tgtEl>
                                        <p:attrNameLst>
                                          <p:attrName>style.visibility</p:attrName>
                                        </p:attrNameLst>
                                      </p:cBhvr>
                                      <p:to>
                                        <p:strVal val="visible"/>
                                      </p:to>
                                    </p:set>
                                    <p:animEffect transition="in" filter="blinds(horizontal)">
                                      <p:cBhvr>
                                        <p:cTn id="7" dur="500"/>
                                        <p:tgtEl>
                                          <p:spTgt spid="1013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1383"/>
                                        </p:tgtEl>
                                        <p:attrNameLst>
                                          <p:attrName>style.visibility</p:attrName>
                                        </p:attrNameLst>
                                      </p:cBhvr>
                                      <p:to>
                                        <p:strVal val="visible"/>
                                      </p:to>
                                    </p:set>
                                    <p:animEffect transition="in" filter="blinds(horizontal)">
                                      <p:cBhvr>
                                        <p:cTn id="12" dur="500"/>
                                        <p:tgtEl>
                                          <p:spTgt spid="1013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1385"/>
                                        </p:tgtEl>
                                        <p:attrNameLst>
                                          <p:attrName>style.visibility</p:attrName>
                                        </p:attrNameLst>
                                      </p:cBhvr>
                                      <p:to>
                                        <p:strVal val="visible"/>
                                      </p:to>
                                    </p:set>
                                    <p:animEffect transition="in" filter="blinds(horizontal)">
                                      <p:cBhvr>
                                        <p:cTn id="17" dur="500"/>
                                        <p:tgtEl>
                                          <p:spTgt spid="1013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1381"/>
                                        </p:tgtEl>
                                        <p:attrNameLst>
                                          <p:attrName>style.visibility</p:attrName>
                                        </p:attrNameLst>
                                      </p:cBhvr>
                                      <p:to>
                                        <p:strVal val="visible"/>
                                      </p:to>
                                    </p:set>
                                    <p:animEffect transition="in" filter="blinds(horizontal)">
                                      <p:cBhvr>
                                        <p:cTn id="22" dur="500"/>
                                        <p:tgtEl>
                                          <p:spTgt spid="10138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01384"/>
                                        </p:tgtEl>
                                        <p:attrNameLst>
                                          <p:attrName>style.visibility</p:attrName>
                                        </p:attrNameLst>
                                      </p:cBhvr>
                                      <p:to>
                                        <p:strVal val="visible"/>
                                      </p:to>
                                    </p:set>
                                    <p:animEffect transition="in" filter="blinds(horizontal)">
                                      <p:cBhvr>
                                        <p:cTn id="27" dur="500"/>
                                        <p:tgtEl>
                                          <p:spTgt spid="10138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1382"/>
                                        </p:tgtEl>
                                        <p:attrNameLst>
                                          <p:attrName>style.visibility</p:attrName>
                                        </p:attrNameLst>
                                      </p:cBhvr>
                                      <p:to>
                                        <p:strVal val="visible"/>
                                      </p:to>
                                    </p:set>
                                    <p:animEffect transition="in" filter="blinds(horizontal)">
                                      <p:cBhvr>
                                        <p:cTn id="32" dur="500"/>
                                        <p:tgtEl>
                                          <p:spTgt spid="1013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animBg="1"/>
      <p:bldP spid="101381" grpId="0" animBg="1"/>
      <p:bldP spid="101382" grpId="0" animBg="1"/>
      <p:bldP spid="101383" grpId="0" animBg="1"/>
      <p:bldP spid="10138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3">
            <a:extLst>
              <a:ext uri="{FF2B5EF4-FFF2-40B4-BE49-F238E27FC236}">
                <a16:creationId xmlns:a16="http://schemas.microsoft.com/office/drawing/2014/main" id="{CA1CA363-D9FF-4C47-983D-2EF1E584601A}"/>
              </a:ext>
            </a:extLst>
          </p:cNvPr>
          <p:cNvSpPr>
            <a:spLocks noGrp="1"/>
          </p:cNvSpPr>
          <p:nvPr>
            <p:ph type="dt" sz="half" idx="10"/>
          </p:nvPr>
        </p:nvSpPr>
        <p:spPr/>
        <p:txBody>
          <a:bodyPr/>
          <a:lstStyle/>
          <a:p>
            <a:r>
              <a:rPr lang="de-DE" altLang="de-DE"/>
              <a:t>Darmstadt, 02.10.03</a:t>
            </a:r>
            <a:endParaRPr lang="en-US" altLang="de-DE"/>
          </a:p>
        </p:txBody>
      </p:sp>
      <p:sp>
        <p:nvSpPr>
          <p:cNvPr id="8" name="Foliennummernplatzhalter 4">
            <a:extLst>
              <a:ext uri="{FF2B5EF4-FFF2-40B4-BE49-F238E27FC236}">
                <a16:creationId xmlns:a16="http://schemas.microsoft.com/office/drawing/2014/main" id="{3D14D9E7-3096-F24C-B355-82A895C1DA56}"/>
              </a:ext>
            </a:extLst>
          </p:cNvPr>
          <p:cNvSpPr>
            <a:spLocks noGrp="1"/>
          </p:cNvSpPr>
          <p:nvPr>
            <p:ph type="sldNum" sz="quarter" idx="11"/>
          </p:nvPr>
        </p:nvSpPr>
        <p:spPr/>
        <p:txBody>
          <a:bodyPr/>
          <a:lstStyle/>
          <a:p>
            <a:fld id="{221B2872-60FF-AE4E-9419-63150BD90C61}" type="slidenum">
              <a:rPr lang="en-US" altLang="de-DE"/>
              <a:pPr/>
              <a:t>3</a:t>
            </a:fld>
            <a:endParaRPr lang="en-US" altLang="de-DE">
              <a:latin typeface="Times New Roman" panose="02020603050405020304" pitchFamily="18" charset="0"/>
            </a:endParaRPr>
          </a:p>
        </p:txBody>
      </p:sp>
      <p:sp>
        <p:nvSpPr>
          <p:cNvPr id="82946" name="Rectangle 2">
            <a:extLst>
              <a:ext uri="{FF2B5EF4-FFF2-40B4-BE49-F238E27FC236}">
                <a16:creationId xmlns:a16="http://schemas.microsoft.com/office/drawing/2014/main" id="{E25ECA62-82B9-3E4E-A58E-C319D2E48C31}"/>
              </a:ext>
            </a:extLst>
          </p:cNvPr>
          <p:cNvSpPr>
            <a:spLocks noGrp="1" noChangeArrowheads="1"/>
          </p:cNvSpPr>
          <p:nvPr>
            <p:ph type="title"/>
          </p:nvPr>
        </p:nvSpPr>
        <p:spPr/>
        <p:txBody>
          <a:bodyPr/>
          <a:lstStyle/>
          <a:p>
            <a:r>
              <a:rPr lang="de-DE" altLang="de-DE" b="1">
                <a:solidFill>
                  <a:schemeClr val="folHlink"/>
                </a:solidFill>
              </a:rPr>
              <a:t>Leitfragen für den Vortrag</a:t>
            </a:r>
          </a:p>
        </p:txBody>
      </p:sp>
      <p:sp>
        <p:nvSpPr>
          <p:cNvPr id="82948" name="Text Box 4">
            <a:extLst>
              <a:ext uri="{FF2B5EF4-FFF2-40B4-BE49-F238E27FC236}">
                <a16:creationId xmlns:a16="http://schemas.microsoft.com/office/drawing/2014/main" id="{07BC82B1-585E-9F44-A34B-B7102B9B9D7A}"/>
              </a:ext>
            </a:extLst>
          </p:cNvPr>
          <p:cNvSpPr txBox="1">
            <a:spLocks noChangeArrowheads="1"/>
          </p:cNvSpPr>
          <p:nvPr/>
        </p:nvSpPr>
        <p:spPr bwMode="auto">
          <a:xfrm>
            <a:off x="468313" y="2636838"/>
            <a:ext cx="8280400" cy="519112"/>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800"/>
              <a:t>Was heißt ‚Personalentwicklung‘?</a:t>
            </a:r>
          </a:p>
        </p:txBody>
      </p:sp>
      <p:sp>
        <p:nvSpPr>
          <p:cNvPr id="82949" name="Text Box 5">
            <a:extLst>
              <a:ext uri="{FF2B5EF4-FFF2-40B4-BE49-F238E27FC236}">
                <a16:creationId xmlns:a16="http://schemas.microsoft.com/office/drawing/2014/main" id="{54465AED-5222-B543-A3AB-547310FEEA28}"/>
              </a:ext>
            </a:extLst>
          </p:cNvPr>
          <p:cNvSpPr txBox="1">
            <a:spLocks noChangeArrowheads="1"/>
          </p:cNvSpPr>
          <p:nvPr/>
        </p:nvSpPr>
        <p:spPr bwMode="auto">
          <a:xfrm>
            <a:off x="468313" y="3644900"/>
            <a:ext cx="8280400" cy="519113"/>
          </a:xfrm>
          <a:prstGeom prst="rect">
            <a:avLst/>
          </a:prstGeom>
          <a:solidFill>
            <a:srgbClr val="33CC33"/>
          </a:solidFill>
          <a:ln>
            <a:noFill/>
          </a:ln>
          <a:effectLst/>
          <a:scene3d>
            <a:camera prst="legacyPerspectiveTopRight"/>
            <a:lightRig rig="legacyFlat3" dir="b"/>
          </a:scene3d>
          <a:sp3d extrusionH="887400" prstMaterial="legacyMatte">
            <a:bevelT w="13500" h="13500" prst="angle"/>
            <a:bevelB w="13500" h="13500" prst="angle"/>
            <a:extrusionClr>
              <a:srgbClr val="33CC33"/>
            </a:extrusionClr>
            <a:contourClr>
              <a:srgbClr val="33CC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kx="3284103" algn="bl" rotWithShape="0">
                    <a:schemeClr val="bg2">
                      <a:alpha val="50000"/>
                    </a:schemeClr>
                  </a:outerShdw>
                </a:effectLst>
              </a14:hiddenEffects>
            </a:ext>
          </a:extLst>
        </p:spPr>
        <p:txBody>
          <a:bodyPr>
            <a:spAutoFit/>
            <a:flatTx/>
          </a:bodyPr>
          <a:lstStyle/>
          <a:p>
            <a:pPr algn="ctr"/>
            <a:r>
              <a:rPr lang="de-DE" altLang="de-DE" sz="2800"/>
              <a:t>Was bedeutet dabei ‚Verantwortung‘?</a:t>
            </a:r>
          </a:p>
        </p:txBody>
      </p:sp>
      <p:sp>
        <p:nvSpPr>
          <p:cNvPr id="82950" name="Text Box 6">
            <a:extLst>
              <a:ext uri="{FF2B5EF4-FFF2-40B4-BE49-F238E27FC236}">
                <a16:creationId xmlns:a16="http://schemas.microsoft.com/office/drawing/2014/main" id="{260EB580-E392-4840-B87F-247B385B5378}"/>
              </a:ext>
            </a:extLst>
          </p:cNvPr>
          <p:cNvSpPr txBox="1">
            <a:spLocks noChangeArrowheads="1"/>
          </p:cNvSpPr>
          <p:nvPr/>
        </p:nvSpPr>
        <p:spPr bwMode="auto">
          <a:xfrm>
            <a:off x="468313" y="4652963"/>
            <a:ext cx="8280400" cy="519112"/>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800"/>
              <a:t>Welche Rolle sollen hier die Fachbereiche spielen?</a:t>
            </a:r>
          </a:p>
        </p:txBody>
      </p:sp>
      <p:sp>
        <p:nvSpPr>
          <p:cNvPr id="82951" name="Rectangle 7">
            <a:extLst>
              <a:ext uri="{FF2B5EF4-FFF2-40B4-BE49-F238E27FC236}">
                <a16:creationId xmlns:a16="http://schemas.microsoft.com/office/drawing/2014/main" id="{D61761C1-8C56-884D-B574-754F39BA732F}"/>
              </a:ext>
            </a:extLst>
          </p:cNvPr>
          <p:cNvSpPr>
            <a:spLocks noChangeArrowheads="1"/>
          </p:cNvSpPr>
          <p:nvPr/>
        </p:nvSpPr>
        <p:spPr bwMode="auto">
          <a:xfrm>
            <a:off x="395288" y="3429000"/>
            <a:ext cx="8569325" cy="1800225"/>
          </a:xfrm>
          <a:prstGeom prst="rect">
            <a:avLst/>
          </a:prstGeom>
          <a:solidFill>
            <a:schemeClr val="folHlink">
              <a:alpha val="2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2948"/>
                                        </p:tgtEl>
                                        <p:attrNameLst>
                                          <p:attrName>style.visibility</p:attrName>
                                        </p:attrNameLst>
                                      </p:cBhvr>
                                      <p:to>
                                        <p:strVal val="visible"/>
                                      </p:to>
                                    </p:set>
                                    <p:anim calcmode="lin" valueType="num">
                                      <p:cBhvr additive="base">
                                        <p:cTn id="7" dur="500" fill="hold"/>
                                        <p:tgtEl>
                                          <p:spTgt spid="82948"/>
                                        </p:tgtEl>
                                        <p:attrNameLst>
                                          <p:attrName>ppt_x</p:attrName>
                                        </p:attrNameLst>
                                      </p:cBhvr>
                                      <p:tavLst>
                                        <p:tav tm="0">
                                          <p:val>
                                            <p:strVal val="0-#ppt_w/2"/>
                                          </p:val>
                                        </p:tav>
                                        <p:tav tm="100000">
                                          <p:val>
                                            <p:strVal val="#ppt_x"/>
                                          </p:val>
                                        </p:tav>
                                      </p:tavLst>
                                    </p:anim>
                                    <p:anim calcmode="lin" valueType="num">
                                      <p:cBhvr additive="base">
                                        <p:cTn id="8" dur="500" fill="hold"/>
                                        <p:tgtEl>
                                          <p:spTgt spid="829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2949"/>
                                        </p:tgtEl>
                                        <p:attrNameLst>
                                          <p:attrName>style.visibility</p:attrName>
                                        </p:attrNameLst>
                                      </p:cBhvr>
                                      <p:to>
                                        <p:strVal val="visible"/>
                                      </p:to>
                                    </p:set>
                                    <p:anim calcmode="lin" valueType="num">
                                      <p:cBhvr additive="base">
                                        <p:cTn id="13" dur="500" fill="hold"/>
                                        <p:tgtEl>
                                          <p:spTgt spid="82949"/>
                                        </p:tgtEl>
                                        <p:attrNameLst>
                                          <p:attrName>ppt_x</p:attrName>
                                        </p:attrNameLst>
                                      </p:cBhvr>
                                      <p:tavLst>
                                        <p:tav tm="0">
                                          <p:val>
                                            <p:strVal val="0-#ppt_w/2"/>
                                          </p:val>
                                        </p:tav>
                                        <p:tav tm="100000">
                                          <p:val>
                                            <p:strVal val="#ppt_x"/>
                                          </p:val>
                                        </p:tav>
                                      </p:tavLst>
                                    </p:anim>
                                    <p:anim calcmode="lin" valueType="num">
                                      <p:cBhvr additive="base">
                                        <p:cTn id="14" dur="500" fill="hold"/>
                                        <p:tgtEl>
                                          <p:spTgt spid="8294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2950"/>
                                        </p:tgtEl>
                                        <p:attrNameLst>
                                          <p:attrName>style.visibility</p:attrName>
                                        </p:attrNameLst>
                                      </p:cBhvr>
                                      <p:to>
                                        <p:strVal val="visible"/>
                                      </p:to>
                                    </p:set>
                                    <p:anim calcmode="lin" valueType="num">
                                      <p:cBhvr additive="base">
                                        <p:cTn id="19" dur="500" fill="hold"/>
                                        <p:tgtEl>
                                          <p:spTgt spid="82950"/>
                                        </p:tgtEl>
                                        <p:attrNameLst>
                                          <p:attrName>ppt_x</p:attrName>
                                        </p:attrNameLst>
                                      </p:cBhvr>
                                      <p:tavLst>
                                        <p:tav tm="0">
                                          <p:val>
                                            <p:strVal val="0-#ppt_w/2"/>
                                          </p:val>
                                        </p:tav>
                                        <p:tav tm="100000">
                                          <p:val>
                                            <p:strVal val="#ppt_x"/>
                                          </p:val>
                                        </p:tav>
                                      </p:tavLst>
                                    </p:anim>
                                    <p:anim calcmode="lin" valueType="num">
                                      <p:cBhvr additive="base">
                                        <p:cTn id="20" dur="500" fill="hold"/>
                                        <p:tgtEl>
                                          <p:spTgt spid="8295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82951"/>
                                        </p:tgtEl>
                                        <p:attrNameLst>
                                          <p:attrName>style.visibility</p:attrName>
                                        </p:attrNameLst>
                                      </p:cBhvr>
                                      <p:to>
                                        <p:strVal val="visible"/>
                                      </p:to>
                                    </p:set>
                                    <p:animEffect transition="in" filter="dissolve">
                                      <p:cBhvr>
                                        <p:cTn id="25" dur="500"/>
                                        <p:tgtEl>
                                          <p:spTgt spid="829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nimBg="1"/>
      <p:bldP spid="82949" grpId="0" animBg="1"/>
      <p:bldP spid="8295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umsplatzhalter 3">
            <a:extLst>
              <a:ext uri="{FF2B5EF4-FFF2-40B4-BE49-F238E27FC236}">
                <a16:creationId xmlns:a16="http://schemas.microsoft.com/office/drawing/2014/main" id="{908DCA6E-9A2F-5843-8286-95D50831BFD7}"/>
              </a:ext>
            </a:extLst>
          </p:cNvPr>
          <p:cNvSpPr>
            <a:spLocks noGrp="1"/>
          </p:cNvSpPr>
          <p:nvPr>
            <p:ph type="dt" sz="half" idx="10"/>
          </p:nvPr>
        </p:nvSpPr>
        <p:spPr/>
        <p:txBody>
          <a:bodyPr/>
          <a:lstStyle/>
          <a:p>
            <a:r>
              <a:rPr lang="de-DE" altLang="de-DE"/>
              <a:t>Darmstadt, 02.10.03</a:t>
            </a:r>
            <a:endParaRPr lang="en-US" altLang="de-DE"/>
          </a:p>
        </p:txBody>
      </p:sp>
      <p:sp>
        <p:nvSpPr>
          <p:cNvPr id="15" name="Foliennummernplatzhalter 4">
            <a:extLst>
              <a:ext uri="{FF2B5EF4-FFF2-40B4-BE49-F238E27FC236}">
                <a16:creationId xmlns:a16="http://schemas.microsoft.com/office/drawing/2014/main" id="{F63F35DC-2905-2F4A-AFCE-1D5DC2B3CB36}"/>
              </a:ext>
            </a:extLst>
          </p:cNvPr>
          <p:cNvSpPr>
            <a:spLocks noGrp="1"/>
          </p:cNvSpPr>
          <p:nvPr>
            <p:ph type="sldNum" sz="quarter" idx="11"/>
          </p:nvPr>
        </p:nvSpPr>
        <p:spPr/>
        <p:txBody>
          <a:bodyPr/>
          <a:lstStyle/>
          <a:p>
            <a:fld id="{643716C0-27E5-B14F-885F-52088FEB179B}" type="slidenum">
              <a:rPr lang="en-US" altLang="de-DE"/>
              <a:pPr/>
              <a:t>4</a:t>
            </a:fld>
            <a:endParaRPr lang="en-US" altLang="de-DE">
              <a:latin typeface="Times New Roman" panose="02020603050405020304" pitchFamily="18" charset="0"/>
            </a:endParaRPr>
          </a:p>
        </p:txBody>
      </p:sp>
      <p:sp>
        <p:nvSpPr>
          <p:cNvPr id="108549" name="Text Box 5">
            <a:extLst>
              <a:ext uri="{FF2B5EF4-FFF2-40B4-BE49-F238E27FC236}">
                <a16:creationId xmlns:a16="http://schemas.microsoft.com/office/drawing/2014/main" id="{9451E328-2F9D-A541-91FF-E8B6B9F8AC2C}"/>
              </a:ext>
            </a:extLst>
          </p:cNvPr>
          <p:cNvSpPr txBox="1">
            <a:spLocks noChangeArrowheads="1"/>
          </p:cNvSpPr>
          <p:nvPr/>
        </p:nvSpPr>
        <p:spPr bwMode="auto">
          <a:xfrm>
            <a:off x="179388" y="1484313"/>
            <a:ext cx="4824412" cy="396875"/>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2000"/>
              <a:t>Lehrer-Schüler-Verhältnis</a:t>
            </a:r>
          </a:p>
        </p:txBody>
      </p:sp>
      <p:sp>
        <p:nvSpPr>
          <p:cNvPr id="108550" name="Text Box 6">
            <a:extLst>
              <a:ext uri="{FF2B5EF4-FFF2-40B4-BE49-F238E27FC236}">
                <a16:creationId xmlns:a16="http://schemas.microsoft.com/office/drawing/2014/main" id="{8BD275DF-231D-1340-A6BA-92B1BC2DAC65}"/>
              </a:ext>
            </a:extLst>
          </p:cNvPr>
          <p:cNvSpPr txBox="1">
            <a:spLocks noChangeArrowheads="1"/>
          </p:cNvSpPr>
          <p:nvPr/>
        </p:nvSpPr>
        <p:spPr bwMode="auto">
          <a:xfrm>
            <a:off x="179388" y="2205038"/>
            <a:ext cx="4824412" cy="396875"/>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2000"/>
              <a:t>Schwerpunktsetzung durch LS-Inhabern</a:t>
            </a:r>
          </a:p>
        </p:txBody>
      </p:sp>
      <p:sp>
        <p:nvSpPr>
          <p:cNvPr id="108551" name="Text Box 7">
            <a:extLst>
              <a:ext uri="{FF2B5EF4-FFF2-40B4-BE49-F238E27FC236}">
                <a16:creationId xmlns:a16="http://schemas.microsoft.com/office/drawing/2014/main" id="{08577724-05BB-6446-AE98-96A6E4E979D2}"/>
              </a:ext>
            </a:extLst>
          </p:cNvPr>
          <p:cNvSpPr txBox="1">
            <a:spLocks noChangeArrowheads="1"/>
          </p:cNvSpPr>
          <p:nvPr/>
        </p:nvSpPr>
        <p:spPr bwMode="auto">
          <a:xfrm>
            <a:off x="179388" y="2852738"/>
            <a:ext cx="4824412" cy="396875"/>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2000"/>
              <a:t>Forschung im Focus der PE</a:t>
            </a:r>
          </a:p>
        </p:txBody>
      </p:sp>
      <p:sp>
        <p:nvSpPr>
          <p:cNvPr id="108552" name="Text Box 8">
            <a:extLst>
              <a:ext uri="{FF2B5EF4-FFF2-40B4-BE49-F238E27FC236}">
                <a16:creationId xmlns:a16="http://schemas.microsoft.com/office/drawing/2014/main" id="{65AC7D39-3647-034D-B9DA-C14948918628}"/>
              </a:ext>
            </a:extLst>
          </p:cNvPr>
          <p:cNvSpPr txBox="1">
            <a:spLocks noChangeArrowheads="1"/>
          </p:cNvSpPr>
          <p:nvPr/>
        </p:nvSpPr>
        <p:spPr bwMode="auto">
          <a:xfrm>
            <a:off x="179388" y="3573463"/>
            <a:ext cx="4824412" cy="396875"/>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2000"/>
              <a:t>etabliertes System</a:t>
            </a:r>
          </a:p>
        </p:txBody>
      </p:sp>
      <p:sp>
        <p:nvSpPr>
          <p:cNvPr id="108553" name="Text Box 9">
            <a:extLst>
              <a:ext uri="{FF2B5EF4-FFF2-40B4-BE49-F238E27FC236}">
                <a16:creationId xmlns:a16="http://schemas.microsoft.com/office/drawing/2014/main" id="{32BEEC50-F05F-0647-A738-4DECB0B5ED8F}"/>
              </a:ext>
            </a:extLst>
          </p:cNvPr>
          <p:cNvSpPr txBox="1">
            <a:spLocks noChangeArrowheads="1"/>
          </p:cNvSpPr>
          <p:nvPr/>
        </p:nvSpPr>
        <p:spPr bwMode="auto">
          <a:xfrm>
            <a:off x="827088" y="5876925"/>
            <a:ext cx="7056437" cy="396875"/>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2000"/>
              <a:t>koordinierte und profilorientierte PE-Planung für den FB fehlt</a:t>
            </a:r>
          </a:p>
        </p:txBody>
      </p:sp>
      <p:sp>
        <p:nvSpPr>
          <p:cNvPr id="108554" name="Text Box 10">
            <a:extLst>
              <a:ext uri="{FF2B5EF4-FFF2-40B4-BE49-F238E27FC236}">
                <a16:creationId xmlns:a16="http://schemas.microsoft.com/office/drawing/2014/main" id="{18C8C6A9-E5A6-1948-B00E-65821AF5D484}"/>
              </a:ext>
            </a:extLst>
          </p:cNvPr>
          <p:cNvSpPr txBox="1">
            <a:spLocks noChangeArrowheads="1"/>
          </p:cNvSpPr>
          <p:nvPr/>
        </p:nvSpPr>
        <p:spPr bwMode="auto">
          <a:xfrm>
            <a:off x="827088" y="4868863"/>
            <a:ext cx="7058025" cy="396875"/>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2000"/>
              <a:t>„hopp oder top-Karriere“</a:t>
            </a:r>
          </a:p>
        </p:txBody>
      </p:sp>
      <p:sp>
        <p:nvSpPr>
          <p:cNvPr id="108555" name="Text Box 11">
            <a:extLst>
              <a:ext uri="{FF2B5EF4-FFF2-40B4-BE49-F238E27FC236}">
                <a16:creationId xmlns:a16="http://schemas.microsoft.com/office/drawing/2014/main" id="{096F882E-2B3E-604B-9707-B760E61F69AE}"/>
              </a:ext>
            </a:extLst>
          </p:cNvPr>
          <p:cNvSpPr txBox="1">
            <a:spLocks noChangeArrowheads="1"/>
          </p:cNvSpPr>
          <p:nvPr/>
        </p:nvSpPr>
        <p:spPr bwMode="auto">
          <a:xfrm>
            <a:off x="5292725" y="2205038"/>
            <a:ext cx="3671888" cy="396875"/>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a:t>Ausscheiden von LS-Inhabern</a:t>
            </a:r>
          </a:p>
        </p:txBody>
      </p:sp>
      <p:sp>
        <p:nvSpPr>
          <p:cNvPr id="108556" name="Text Box 12">
            <a:extLst>
              <a:ext uri="{FF2B5EF4-FFF2-40B4-BE49-F238E27FC236}">
                <a16:creationId xmlns:a16="http://schemas.microsoft.com/office/drawing/2014/main" id="{5EA0FC0E-D903-E345-BBCC-9554BDCA09FE}"/>
              </a:ext>
            </a:extLst>
          </p:cNvPr>
          <p:cNvSpPr txBox="1">
            <a:spLocks noChangeArrowheads="1"/>
          </p:cNvSpPr>
          <p:nvPr/>
        </p:nvSpPr>
        <p:spPr bwMode="auto">
          <a:xfrm>
            <a:off x="5292725" y="1484313"/>
            <a:ext cx="3671888" cy="396875"/>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a:t>mangelnde Transparenz</a:t>
            </a:r>
          </a:p>
        </p:txBody>
      </p:sp>
      <p:sp>
        <p:nvSpPr>
          <p:cNvPr id="108557" name="Text Box 13">
            <a:extLst>
              <a:ext uri="{FF2B5EF4-FFF2-40B4-BE49-F238E27FC236}">
                <a16:creationId xmlns:a16="http://schemas.microsoft.com/office/drawing/2014/main" id="{16A41F01-F2A4-B548-878D-D76C830B3173}"/>
              </a:ext>
            </a:extLst>
          </p:cNvPr>
          <p:cNvSpPr txBox="1">
            <a:spLocks noChangeArrowheads="1"/>
          </p:cNvSpPr>
          <p:nvPr/>
        </p:nvSpPr>
        <p:spPr bwMode="auto">
          <a:xfrm>
            <a:off x="827088" y="5373688"/>
            <a:ext cx="7058025" cy="396875"/>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2000"/>
              <a:t>schwache Ausnutzung des Potenzials</a:t>
            </a:r>
          </a:p>
        </p:txBody>
      </p:sp>
      <p:sp>
        <p:nvSpPr>
          <p:cNvPr id="108558" name="Text Box 14">
            <a:extLst>
              <a:ext uri="{FF2B5EF4-FFF2-40B4-BE49-F238E27FC236}">
                <a16:creationId xmlns:a16="http://schemas.microsoft.com/office/drawing/2014/main" id="{286D37CB-2BD0-0446-A6F7-30559153D319}"/>
              </a:ext>
            </a:extLst>
          </p:cNvPr>
          <p:cNvSpPr txBox="1">
            <a:spLocks noChangeArrowheads="1"/>
          </p:cNvSpPr>
          <p:nvPr/>
        </p:nvSpPr>
        <p:spPr bwMode="auto">
          <a:xfrm>
            <a:off x="827088" y="4365625"/>
            <a:ext cx="7056437" cy="396875"/>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2000"/>
              <a:t>niedriger Institutionalisierungsgrad bedingt Krisenanfälligkeit</a:t>
            </a:r>
          </a:p>
        </p:txBody>
      </p:sp>
      <p:sp>
        <p:nvSpPr>
          <p:cNvPr id="108559" name="Text Box 15">
            <a:extLst>
              <a:ext uri="{FF2B5EF4-FFF2-40B4-BE49-F238E27FC236}">
                <a16:creationId xmlns:a16="http://schemas.microsoft.com/office/drawing/2014/main" id="{BD67CAA1-4709-7D4D-9ECA-FED9C47C04C3}"/>
              </a:ext>
            </a:extLst>
          </p:cNvPr>
          <p:cNvSpPr txBox="1">
            <a:spLocks noChangeArrowheads="1"/>
          </p:cNvSpPr>
          <p:nvPr/>
        </p:nvSpPr>
        <p:spPr bwMode="auto">
          <a:xfrm>
            <a:off x="5292725" y="2852738"/>
            <a:ext cx="3671888" cy="396875"/>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a:t>erschwerte Qualitätssicherung</a:t>
            </a:r>
          </a:p>
        </p:txBody>
      </p:sp>
      <p:sp>
        <p:nvSpPr>
          <p:cNvPr id="108560" name="Text Box 16">
            <a:extLst>
              <a:ext uri="{FF2B5EF4-FFF2-40B4-BE49-F238E27FC236}">
                <a16:creationId xmlns:a16="http://schemas.microsoft.com/office/drawing/2014/main" id="{3D2EB96B-F3BE-C543-BEA6-3BE2063EFFCA}"/>
              </a:ext>
            </a:extLst>
          </p:cNvPr>
          <p:cNvSpPr txBox="1">
            <a:spLocks noChangeArrowheads="1"/>
          </p:cNvSpPr>
          <p:nvPr/>
        </p:nvSpPr>
        <p:spPr bwMode="auto">
          <a:xfrm>
            <a:off x="250825" y="260350"/>
            <a:ext cx="6842125" cy="519113"/>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800"/>
              <a:t>Personalentwicklung bisher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8549"/>
                                        </p:tgtEl>
                                        <p:attrNameLst>
                                          <p:attrName>style.visibility</p:attrName>
                                        </p:attrNameLst>
                                      </p:cBhvr>
                                      <p:to>
                                        <p:strVal val="visible"/>
                                      </p:to>
                                    </p:set>
                                    <p:animEffect transition="in" filter="box(in)">
                                      <p:cBhvr>
                                        <p:cTn id="7" dur="500"/>
                                        <p:tgtEl>
                                          <p:spTgt spid="1085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8550"/>
                                        </p:tgtEl>
                                        <p:attrNameLst>
                                          <p:attrName>style.visibility</p:attrName>
                                        </p:attrNameLst>
                                      </p:cBhvr>
                                      <p:to>
                                        <p:strVal val="visible"/>
                                      </p:to>
                                    </p:set>
                                    <p:animEffect transition="in" filter="box(in)">
                                      <p:cBhvr>
                                        <p:cTn id="12" dur="500"/>
                                        <p:tgtEl>
                                          <p:spTgt spid="1085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8551"/>
                                        </p:tgtEl>
                                        <p:attrNameLst>
                                          <p:attrName>style.visibility</p:attrName>
                                        </p:attrNameLst>
                                      </p:cBhvr>
                                      <p:to>
                                        <p:strVal val="visible"/>
                                      </p:to>
                                    </p:set>
                                    <p:animEffect transition="in" filter="box(in)">
                                      <p:cBhvr>
                                        <p:cTn id="17" dur="500"/>
                                        <p:tgtEl>
                                          <p:spTgt spid="1085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8552"/>
                                        </p:tgtEl>
                                        <p:attrNameLst>
                                          <p:attrName>style.visibility</p:attrName>
                                        </p:attrNameLst>
                                      </p:cBhvr>
                                      <p:to>
                                        <p:strVal val="visible"/>
                                      </p:to>
                                    </p:set>
                                    <p:animEffect transition="in" filter="box(in)">
                                      <p:cBhvr>
                                        <p:cTn id="22" dur="500"/>
                                        <p:tgtEl>
                                          <p:spTgt spid="10855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8556"/>
                                        </p:tgtEl>
                                        <p:attrNameLst>
                                          <p:attrName>style.visibility</p:attrName>
                                        </p:attrNameLst>
                                      </p:cBhvr>
                                      <p:to>
                                        <p:strVal val="visible"/>
                                      </p:to>
                                    </p:set>
                                    <p:animEffect transition="in" filter="box(in)">
                                      <p:cBhvr>
                                        <p:cTn id="27" dur="500"/>
                                        <p:tgtEl>
                                          <p:spTgt spid="1085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8555"/>
                                        </p:tgtEl>
                                        <p:attrNameLst>
                                          <p:attrName>style.visibility</p:attrName>
                                        </p:attrNameLst>
                                      </p:cBhvr>
                                      <p:to>
                                        <p:strVal val="visible"/>
                                      </p:to>
                                    </p:set>
                                    <p:animEffect transition="in" filter="box(in)">
                                      <p:cBhvr>
                                        <p:cTn id="32" dur="500"/>
                                        <p:tgtEl>
                                          <p:spTgt spid="10855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08559"/>
                                        </p:tgtEl>
                                        <p:attrNameLst>
                                          <p:attrName>style.visibility</p:attrName>
                                        </p:attrNameLst>
                                      </p:cBhvr>
                                      <p:to>
                                        <p:strVal val="visible"/>
                                      </p:to>
                                    </p:set>
                                    <p:animEffect transition="in" filter="box(in)">
                                      <p:cBhvr>
                                        <p:cTn id="37" dur="500"/>
                                        <p:tgtEl>
                                          <p:spTgt spid="10855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08558"/>
                                        </p:tgtEl>
                                        <p:attrNameLst>
                                          <p:attrName>style.visibility</p:attrName>
                                        </p:attrNameLst>
                                      </p:cBhvr>
                                      <p:to>
                                        <p:strVal val="visible"/>
                                      </p:to>
                                    </p:set>
                                    <p:animEffect transition="in" filter="box(in)">
                                      <p:cBhvr>
                                        <p:cTn id="42" dur="500"/>
                                        <p:tgtEl>
                                          <p:spTgt spid="10855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08554"/>
                                        </p:tgtEl>
                                        <p:attrNameLst>
                                          <p:attrName>style.visibility</p:attrName>
                                        </p:attrNameLst>
                                      </p:cBhvr>
                                      <p:to>
                                        <p:strVal val="visible"/>
                                      </p:to>
                                    </p:set>
                                    <p:animEffect transition="in" filter="box(in)">
                                      <p:cBhvr>
                                        <p:cTn id="47" dur="500"/>
                                        <p:tgtEl>
                                          <p:spTgt spid="10855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08557"/>
                                        </p:tgtEl>
                                        <p:attrNameLst>
                                          <p:attrName>style.visibility</p:attrName>
                                        </p:attrNameLst>
                                      </p:cBhvr>
                                      <p:to>
                                        <p:strVal val="visible"/>
                                      </p:to>
                                    </p:set>
                                    <p:animEffect transition="in" filter="box(in)">
                                      <p:cBhvr>
                                        <p:cTn id="52" dur="500"/>
                                        <p:tgtEl>
                                          <p:spTgt spid="10855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08553"/>
                                        </p:tgtEl>
                                        <p:attrNameLst>
                                          <p:attrName>style.visibility</p:attrName>
                                        </p:attrNameLst>
                                      </p:cBhvr>
                                      <p:to>
                                        <p:strVal val="visible"/>
                                      </p:to>
                                    </p:set>
                                    <p:animEffect transition="in" filter="box(in)">
                                      <p:cBhvr>
                                        <p:cTn id="57" dur="500"/>
                                        <p:tgtEl>
                                          <p:spTgt spid="108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9" grpId="0" animBg="1"/>
      <p:bldP spid="108550" grpId="0" animBg="1"/>
      <p:bldP spid="108551" grpId="0" animBg="1"/>
      <p:bldP spid="108552" grpId="0" animBg="1"/>
      <p:bldP spid="108553" grpId="0" animBg="1"/>
      <p:bldP spid="108554" grpId="0" animBg="1"/>
      <p:bldP spid="108555" grpId="0" animBg="1"/>
      <p:bldP spid="108556" grpId="0" animBg="1"/>
      <p:bldP spid="108557" grpId="0" animBg="1"/>
      <p:bldP spid="108558" grpId="0" animBg="1"/>
      <p:bldP spid="10855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umsplatzhalter 3">
            <a:extLst>
              <a:ext uri="{FF2B5EF4-FFF2-40B4-BE49-F238E27FC236}">
                <a16:creationId xmlns:a16="http://schemas.microsoft.com/office/drawing/2014/main" id="{F76B4B60-1187-1849-9E88-339FB9533015}"/>
              </a:ext>
            </a:extLst>
          </p:cNvPr>
          <p:cNvSpPr>
            <a:spLocks noGrp="1"/>
          </p:cNvSpPr>
          <p:nvPr>
            <p:ph type="dt" sz="half" idx="10"/>
          </p:nvPr>
        </p:nvSpPr>
        <p:spPr/>
        <p:txBody>
          <a:bodyPr/>
          <a:lstStyle/>
          <a:p>
            <a:r>
              <a:rPr lang="de-DE" altLang="de-DE"/>
              <a:t>Darmstadt, 02.10.03</a:t>
            </a:r>
            <a:endParaRPr lang="en-US" altLang="de-DE"/>
          </a:p>
        </p:txBody>
      </p:sp>
      <p:sp>
        <p:nvSpPr>
          <p:cNvPr id="18" name="Foliennummernplatzhalter 4">
            <a:extLst>
              <a:ext uri="{FF2B5EF4-FFF2-40B4-BE49-F238E27FC236}">
                <a16:creationId xmlns:a16="http://schemas.microsoft.com/office/drawing/2014/main" id="{81584054-34CE-904E-9CEB-218E53BACA1C}"/>
              </a:ext>
            </a:extLst>
          </p:cNvPr>
          <p:cNvSpPr>
            <a:spLocks noGrp="1"/>
          </p:cNvSpPr>
          <p:nvPr>
            <p:ph type="sldNum" sz="quarter" idx="11"/>
          </p:nvPr>
        </p:nvSpPr>
        <p:spPr/>
        <p:txBody>
          <a:bodyPr/>
          <a:lstStyle/>
          <a:p>
            <a:fld id="{227E37B2-B6BA-1E49-B19C-03102DCF4833}" type="slidenum">
              <a:rPr lang="en-US" altLang="de-DE"/>
              <a:pPr/>
              <a:t>5</a:t>
            </a:fld>
            <a:endParaRPr lang="en-US" altLang="de-DE">
              <a:latin typeface="Times New Roman" panose="02020603050405020304" pitchFamily="18" charset="0"/>
            </a:endParaRPr>
          </a:p>
        </p:txBody>
      </p:sp>
      <p:sp>
        <p:nvSpPr>
          <p:cNvPr id="96262" name="Text Box 6">
            <a:extLst>
              <a:ext uri="{FF2B5EF4-FFF2-40B4-BE49-F238E27FC236}">
                <a16:creationId xmlns:a16="http://schemas.microsoft.com/office/drawing/2014/main" id="{D575074B-487A-314E-9F70-435EC67DF110}"/>
              </a:ext>
            </a:extLst>
          </p:cNvPr>
          <p:cNvSpPr txBox="1">
            <a:spLocks noChangeArrowheads="1"/>
          </p:cNvSpPr>
          <p:nvPr/>
        </p:nvSpPr>
        <p:spPr bwMode="auto">
          <a:xfrm>
            <a:off x="179388" y="1916113"/>
            <a:ext cx="4392612" cy="396875"/>
          </a:xfrm>
          <a:prstGeom prst="rect">
            <a:avLst/>
          </a:prstGeom>
          <a:solidFill>
            <a:srgbClr val="3399FF"/>
          </a:solidFill>
          <a:ln>
            <a:noFill/>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Sicherheiten schaffen</a:t>
            </a:r>
          </a:p>
        </p:txBody>
      </p:sp>
      <p:sp>
        <p:nvSpPr>
          <p:cNvPr id="96263" name="Text Box 7">
            <a:extLst>
              <a:ext uri="{FF2B5EF4-FFF2-40B4-BE49-F238E27FC236}">
                <a16:creationId xmlns:a16="http://schemas.microsoft.com/office/drawing/2014/main" id="{C89C3040-1734-EB4B-A75A-9475A27D168B}"/>
              </a:ext>
            </a:extLst>
          </p:cNvPr>
          <p:cNvSpPr txBox="1">
            <a:spLocks noChangeArrowheads="1"/>
          </p:cNvSpPr>
          <p:nvPr/>
        </p:nvSpPr>
        <p:spPr bwMode="auto">
          <a:xfrm>
            <a:off x="4932363" y="3644900"/>
            <a:ext cx="3743325" cy="396875"/>
          </a:xfrm>
          <a:prstGeom prst="rect">
            <a:avLst/>
          </a:prstGeom>
          <a:solidFill>
            <a:srgbClr val="66FF66"/>
          </a:solidFill>
          <a:ln>
            <a:noFill/>
          </a:ln>
          <a:effectLst/>
          <a:scene3d>
            <a:camera prst="legacyPerspectiveTopRight"/>
            <a:lightRig rig="legacyFlat3" dir="b"/>
          </a:scene3d>
          <a:sp3d extrusionH="887400" prstMaterial="legacyMatte">
            <a:bevelT w="13500" h="13500" prst="angle"/>
            <a:bevelB w="13500" h="13500" prst="angle"/>
            <a:extrusionClr>
              <a:srgbClr val="66FF66"/>
            </a:extrusionClr>
            <a:contourClr>
              <a:srgbClr val="66FF66"/>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Qualitätsmanagement fördern</a:t>
            </a:r>
          </a:p>
        </p:txBody>
      </p:sp>
      <p:sp>
        <p:nvSpPr>
          <p:cNvPr id="96264" name="Text Box 8">
            <a:extLst>
              <a:ext uri="{FF2B5EF4-FFF2-40B4-BE49-F238E27FC236}">
                <a16:creationId xmlns:a16="http://schemas.microsoft.com/office/drawing/2014/main" id="{EDEC5A50-F182-7A4F-878B-5FB0811C5110}"/>
              </a:ext>
            </a:extLst>
          </p:cNvPr>
          <p:cNvSpPr txBox="1">
            <a:spLocks noChangeArrowheads="1"/>
          </p:cNvSpPr>
          <p:nvPr/>
        </p:nvSpPr>
        <p:spPr bwMode="auto">
          <a:xfrm>
            <a:off x="179388" y="2492375"/>
            <a:ext cx="4392612" cy="396875"/>
          </a:xfrm>
          <a:prstGeom prst="rect">
            <a:avLst/>
          </a:prstGeom>
          <a:solidFill>
            <a:srgbClr val="3399FF"/>
          </a:solidFill>
          <a:ln>
            <a:noFill/>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Qualitätsbewusstsein fördern</a:t>
            </a:r>
          </a:p>
        </p:txBody>
      </p:sp>
      <p:sp>
        <p:nvSpPr>
          <p:cNvPr id="96265" name="Text Box 9">
            <a:extLst>
              <a:ext uri="{FF2B5EF4-FFF2-40B4-BE49-F238E27FC236}">
                <a16:creationId xmlns:a16="http://schemas.microsoft.com/office/drawing/2014/main" id="{F486257A-1C80-C345-89F3-84BD1829EEAA}"/>
              </a:ext>
            </a:extLst>
          </p:cNvPr>
          <p:cNvSpPr txBox="1">
            <a:spLocks noChangeArrowheads="1"/>
          </p:cNvSpPr>
          <p:nvPr/>
        </p:nvSpPr>
        <p:spPr bwMode="auto">
          <a:xfrm>
            <a:off x="4932363" y="5084763"/>
            <a:ext cx="3743325" cy="396875"/>
          </a:xfrm>
          <a:prstGeom prst="rect">
            <a:avLst/>
          </a:prstGeom>
          <a:solidFill>
            <a:srgbClr val="66FF66"/>
          </a:solidFill>
          <a:ln>
            <a:noFill/>
          </a:ln>
          <a:effectLst/>
          <a:scene3d>
            <a:camera prst="legacyPerspectiveTopRight"/>
            <a:lightRig rig="legacyFlat3" dir="b"/>
          </a:scene3d>
          <a:sp3d extrusionH="887400" prstMaterial="legacyMatte">
            <a:bevelT w="13500" h="13500" prst="angle"/>
            <a:bevelB w="13500" h="13500" prst="angle"/>
            <a:extrusionClr>
              <a:srgbClr val="66FF66"/>
            </a:extrusionClr>
            <a:contourClr>
              <a:srgbClr val="66FF66"/>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Profilbildung unterstützen</a:t>
            </a:r>
          </a:p>
        </p:txBody>
      </p:sp>
      <p:sp>
        <p:nvSpPr>
          <p:cNvPr id="96266" name="Text Box 10">
            <a:extLst>
              <a:ext uri="{FF2B5EF4-FFF2-40B4-BE49-F238E27FC236}">
                <a16:creationId xmlns:a16="http://schemas.microsoft.com/office/drawing/2014/main" id="{4F470090-C070-C742-B3AE-A12732FE856A}"/>
              </a:ext>
            </a:extLst>
          </p:cNvPr>
          <p:cNvSpPr txBox="1">
            <a:spLocks noChangeArrowheads="1"/>
          </p:cNvSpPr>
          <p:nvPr/>
        </p:nvSpPr>
        <p:spPr bwMode="auto">
          <a:xfrm>
            <a:off x="179388" y="1341438"/>
            <a:ext cx="4392612" cy="39687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 des Mitarbeiters</a:t>
            </a:r>
          </a:p>
        </p:txBody>
      </p:sp>
      <p:sp>
        <p:nvSpPr>
          <p:cNvPr id="96267" name="Text Box 11">
            <a:extLst>
              <a:ext uri="{FF2B5EF4-FFF2-40B4-BE49-F238E27FC236}">
                <a16:creationId xmlns:a16="http://schemas.microsoft.com/office/drawing/2014/main" id="{C77FADAA-2D11-E548-826D-C5110548C65E}"/>
              </a:ext>
            </a:extLst>
          </p:cNvPr>
          <p:cNvSpPr txBox="1">
            <a:spLocks noChangeArrowheads="1"/>
          </p:cNvSpPr>
          <p:nvPr/>
        </p:nvSpPr>
        <p:spPr bwMode="auto">
          <a:xfrm>
            <a:off x="179388" y="3068638"/>
            <a:ext cx="4392612" cy="396875"/>
          </a:xfrm>
          <a:prstGeom prst="rect">
            <a:avLst/>
          </a:prstGeom>
          <a:solidFill>
            <a:srgbClr val="3399FF"/>
          </a:solidFill>
          <a:ln>
            <a:noFill/>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Leistungsanreize gewähren</a:t>
            </a:r>
          </a:p>
        </p:txBody>
      </p:sp>
      <p:sp>
        <p:nvSpPr>
          <p:cNvPr id="96268" name="Text Box 12">
            <a:extLst>
              <a:ext uri="{FF2B5EF4-FFF2-40B4-BE49-F238E27FC236}">
                <a16:creationId xmlns:a16="http://schemas.microsoft.com/office/drawing/2014/main" id="{7ED62B80-6188-314D-B583-C116C1330CEB}"/>
              </a:ext>
            </a:extLst>
          </p:cNvPr>
          <p:cNvSpPr txBox="1">
            <a:spLocks noChangeArrowheads="1"/>
          </p:cNvSpPr>
          <p:nvPr/>
        </p:nvSpPr>
        <p:spPr bwMode="auto">
          <a:xfrm>
            <a:off x="4932363" y="1341438"/>
            <a:ext cx="3743325" cy="396875"/>
          </a:xfrm>
          <a:prstGeom prst="rect">
            <a:avLst/>
          </a:prstGeom>
          <a:solidFill>
            <a:srgbClr val="33CC33"/>
          </a:solidFill>
          <a:ln>
            <a:noFill/>
          </a:ln>
          <a:effectLst/>
          <a:scene3d>
            <a:camera prst="legacyPerspectiveTopRight"/>
            <a:lightRig rig="legacyFlat3" dir="b"/>
          </a:scene3d>
          <a:sp3d extrusionH="887400" prstMaterial="legacyMatte">
            <a:bevelT w="13500" h="13500" prst="angle"/>
            <a:bevelB w="13500" h="13500" prst="angle"/>
            <a:extrusionClr>
              <a:srgbClr val="33CC33"/>
            </a:extrusionClr>
            <a:contourClr>
              <a:srgbClr val="33CC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 der Hochschule</a:t>
            </a:r>
          </a:p>
        </p:txBody>
      </p:sp>
      <p:sp>
        <p:nvSpPr>
          <p:cNvPr id="96269" name="Text Box 13">
            <a:extLst>
              <a:ext uri="{FF2B5EF4-FFF2-40B4-BE49-F238E27FC236}">
                <a16:creationId xmlns:a16="http://schemas.microsoft.com/office/drawing/2014/main" id="{E8EDE3FA-62F0-5148-9A3E-57A307703AFE}"/>
              </a:ext>
            </a:extLst>
          </p:cNvPr>
          <p:cNvSpPr txBox="1">
            <a:spLocks noChangeArrowheads="1"/>
          </p:cNvSpPr>
          <p:nvPr/>
        </p:nvSpPr>
        <p:spPr bwMode="auto">
          <a:xfrm>
            <a:off x="4932363" y="2781300"/>
            <a:ext cx="3743325" cy="701675"/>
          </a:xfrm>
          <a:prstGeom prst="rect">
            <a:avLst/>
          </a:prstGeom>
          <a:solidFill>
            <a:srgbClr val="66FF66"/>
          </a:solidFill>
          <a:ln>
            <a:noFill/>
          </a:ln>
          <a:effectLst/>
          <a:scene3d>
            <a:camera prst="legacyPerspectiveTopRight"/>
            <a:lightRig rig="legacyFlat3" dir="b"/>
          </a:scene3d>
          <a:sp3d extrusionH="887400" prstMaterial="legacyMatte">
            <a:bevelT w="13500" h="13500" prst="angle"/>
            <a:bevelB w="13500" h="13500" prst="angle"/>
            <a:extrusionClr>
              <a:srgbClr val="66FF66"/>
            </a:extrusionClr>
            <a:contourClr>
              <a:srgbClr val="66FF66"/>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Entscheidungsautonomie gewährleisten</a:t>
            </a:r>
          </a:p>
        </p:txBody>
      </p:sp>
      <p:sp>
        <p:nvSpPr>
          <p:cNvPr id="96270" name="Text Box 14">
            <a:extLst>
              <a:ext uri="{FF2B5EF4-FFF2-40B4-BE49-F238E27FC236}">
                <a16:creationId xmlns:a16="http://schemas.microsoft.com/office/drawing/2014/main" id="{F43992D0-C8CE-934A-9F3E-CD7EC6718F48}"/>
              </a:ext>
            </a:extLst>
          </p:cNvPr>
          <p:cNvSpPr txBox="1">
            <a:spLocks noChangeArrowheads="1"/>
          </p:cNvSpPr>
          <p:nvPr/>
        </p:nvSpPr>
        <p:spPr bwMode="auto">
          <a:xfrm>
            <a:off x="179388" y="4221163"/>
            <a:ext cx="4392612" cy="396875"/>
          </a:xfrm>
          <a:prstGeom prst="rect">
            <a:avLst/>
          </a:prstGeom>
          <a:solidFill>
            <a:srgbClr val="3399FF"/>
          </a:solidFill>
          <a:ln>
            <a:noFill/>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Stärken/Schwächen fördern/abbauen</a:t>
            </a:r>
          </a:p>
        </p:txBody>
      </p:sp>
      <p:sp>
        <p:nvSpPr>
          <p:cNvPr id="96271" name="Text Box 15">
            <a:extLst>
              <a:ext uri="{FF2B5EF4-FFF2-40B4-BE49-F238E27FC236}">
                <a16:creationId xmlns:a16="http://schemas.microsoft.com/office/drawing/2014/main" id="{281BDD34-25D0-A84F-BE49-5A81BE8ED41C}"/>
              </a:ext>
            </a:extLst>
          </p:cNvPr>
          <p:cNvSpPr txBox="1">
            <a:spLocks noChangeArrowheads="1"/>
          </p:cNvSpPr>
          <p:nvPr/>
        </p:nvSpPr>
        <p:spPr bwMode="auto">
          <a:xfrm>
            <a:off x="179388" y="4797425"/>
            <a:ext cx="4392612" cy="396875"/>
          </a:xfrm>
          <a:prstGeom prst="rect">
            <a:avLst/>
          </a:prstGeom>
          <a:solidFill>
            <a:srgbClr val="3399FF"/>
          </a:solidFill>
          <a:ln>
            <a:noFill/>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Alternativen schaffen</a:t>
            </a:r>
          </a:p>
        </p:txBody>
      </p:sp>
      <p:sp>
        <p:nvSpPr>
          <p:cNvPr id="96272" name="Text Box 16">
            <a:extLst>
              <a:ext uri="{FF2B5EF4-FFF2-40B4-BE49-F238E27FC236}">
                <a16:creationId xmlns:a16="http://schemas.microsoft.com/office/drawing/2014/main" id="{415B6854-6C81-154D-A3E0-80ADF023E77D}"/>
              </a:ext>
            </a:extLst>
          </p:cNvPr>
          <p:cNvSpPr txBox="1">
            <a:spLocks noChangeArrowheads="1"/>
          </p:cNvSpPr>
          <p:nvPr/>
        </p:nvSpPr>
        <p:spPr bwMode="auto">
          <a:xfrm>
            <a:off x="179388" y="3644900"/>
            <a:ext cx="4392612" cy="396875"/>
          </a:xfrm>
          <a:prstGeom prst="rect">
            <a:avLst/>
          </a:prstGeom>
          <a:solidFill>
            <a:srgbClr val="3399FF"/>
          </a:solidFill>
          <a:ln>
            <a:noFill/>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Karrierestrategien entwickeln</a:t>
            </a:r>
          </a:p>
        </p:txBody>
      </p:sp>
      <p:sp>
        <p:nvSpPr>
          <p:cNvPr id="96273" name="Text Box 17">
            <a:extLst>
              <a:ext uri="{FF2B5EF4-FFF2-40B4-BE49-F238E27FC236}">
                <a16:creationId xmlns:a16="http://schemas.microsoft.com/office/drawing/2014/main" id="{0B5D1220-7EEF-0B42-87D2-89E1531379A6}"/>
              </a:ext>
            </a:extLst>
          </p:cNvPr>
          <p:cNvSpPr txBox="1">
            <a:spLocks noChangeArrowheads="1"/>
          </p:cNvSpPr>
          <p:nvPr/>
        </p:nvSpPr>
        <p:spPr bwMode="auto">
          <a:xfrm>
            <a:off x="4932363" y="1916113"/>
            <a:ext cx="3743325" cy="701675"/>
          </a:xfrm>
          <a:prstGeom prst="rect">
            <a:avLst/>
          </a:prstGeom>
          <a:solidFill>
            <a:srgbClr val="66FF66"/>
          </a:solidFill>
          <a:ln>
            <a:noFill/>
          </a:ln>
          <a:effectLst/>
          <a:scene3d>
            <a:camera prst="legacyPerspectiveTopRight"/>
            <a:lightRig rig="legacyFlat3" dir="b"/>
          </a:scene3d>
          <a:sp3d extrusionH="887400" prstMaterial="legacyMatte">
            <a:bevelT w="13500" h="13500" prst="angle"/>
            <a:bevelB w="13500" h="13500" prst="angle"/>
            <a:extrusionClr>
              <a:srgbClr val="66FF66"/>
            </a:extrusionClr>
            <a:contourClr>
              <a:srgbClr val="66FF66"/>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Mitarbeiter </a:t>
            </a:r>
          </a:p>
          <a:p>
            <a:r>
              <a:rPr lang="de-DE" altLang="de-DE" sz="2000"/>
              <a:t>wettbewerblich rekrutieren</a:t>
            </a:r>
          </a:p>
        </p:txBody>
      </p:sp>
      <p:sp>
        <p:nvSpPr>
          <p:cNvPr id="96274" name="Text Box 18">
            <a:extLst>
              <a:ext uri="{FF2B5EF4-FFF2-40B4-BE49-F238E27FC236}">
                <a16:creationId xmlns:a16="http://schemas.microsoft.com/office/drawing/2014/main" id="{B87382E3-DC91-8B46-A2AB-C0D938DBB3EE}"/>
              </a:ext>
            </a:extLst>
          </p:cNvPr>
          <p:cNvSpPr txBox="1">
            <a:spLocks noChangeArrowheads="1"/>
          </p:cNvSpPr>
          <p:nvPr/>
        </p:nvSpPr>
        <p:spPr bwMode="auto">
          <a:xfrm>
            <a:off x="4932363" y="4221163"/>
            <a:ext cx="3743325" cy="701675"/>
          </a:xfrm>
          <a:prstGeom prst="rect">
            <a:avLst/>
          </a:prstGeom>
          <a:solidFill>
            <a:srgbClr val="66FF66"/>
          </a:solidFill>
          <a:ln>
            <a:noFill/>
          </a:ln>
          <a:effectLst/>
          <a:scene3d>
            <a:camera prst="legacyPerspectiveTopRight"/>
            <a:lightRig rig="legacyFlat3" dir="b"/>
          </a:scene3d>
          <a:sp3d extrusionH="887400" prstMaterial="legacyMatte">
            <a:bevelT w="13500" h="13500" prst="angle"/>
            <a:bevelB w="13500" h="13500" prst="angle"/>
            <a:extrusionClr>
              <a:srgbClr val="66FF66"/>
            </a:extrusionClr>
            <a:contourClr>
              <a:srgbClr val="66FF66"/>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langfristige Planung ermöglichen</a:t>
            </a:r>
          </a:p>
        </p:txBody>
      </p:sp>
      <p:sp>
        <p:nvSpPr>
          <p:cNvPr id="96275" name="Text Box 19">
            <a:extLst>
              <a:ext uri="{FF2B5EF4-FFF2-40B4-BE49-F238E27FC236}">
                <a16:creationId xmlns:a16="http://schemas.microsoft.com/office/drawing/2014/main" id="{5BCE33F6-D5DA-6646-83C6-048D103CD842}"/>
              </a:ext>
            </a:extLst>
          </p:cNvPr>
          <p:cNvSpPr txBox="1">
            <a:spLocks noChangeArrowheads="1"/>
          </p:cNvSpPr>
          <p:nvPr/>
        </p:nvSpPr>
        <p:spPr bwMode="auto">
          <a:xfrm>
            <a:off x="179388" y="5373688"/>
            <a:ext cx="4392612" cy="396875"/>
          </a:xfrm>
          <a:prstGeom prst="rect">
            <a:avLst/>
          </a:prstGeom>
          <a:solidFill>
            <a:srgbClr val="3399FF"/>
          </a:solidFill>
          <a:ln>
            <a:noFill/>
          </a:ln>
          <a:effectLst/>
          <a:scene3d>
            <a:camera prst="legacyPerspectiveTopRight"/>
            <a:lightRig rig="legacyFlat3" dir="b"/>
          </a:scene3d>
          <a:sp3d extrusionH="887400" prstMaterial="legacyMatte">
            <a:bevelT w="13500" h="13500" prst="angle"/>
            <a:bevelB w="13500" h="13500" prst="angle"/>
            <a:extrusionClr>
              <a:srgbClr val="3399FF"/>
            </a:extrusionClr>
            <a:contourClr>
              <a:srgbClr val="3399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außerakademische Kontakte bieten</a:t>
            </a:r>
          </a:p>
        </p:txBody>
      </p:sp>
      <p:sp>
        <p:nvSpPr>
          <p:cNvPr id="96276" name="Text Box 20">
            <a:extLst>
              <a:ext uri="{FF2B5EF4-FFF2-40B4-BE49-F238E27FC236}">
                <a16:creationId xmlns:a16="http://schemas.microsoft.com/office/drawing/2014/main" id="{CC8D4540-784D-7046-9BA3-97E5D8A41B85}"/>
              </a:ext>
            </a:extLst>
          </p:cNvPr>
          <p:cNvSpPr txBox="1">
            <a:spLocks noChangeArrowheads="1"/>
          </p:cNvSpPr>
          <p:nvPr/>
        </p:nvSpPr>
        <p:spPr bwMode="auto">
          <a:xfrm>
            <a:off x="250825" y="260350"/>
            <a:ext cx="6842125" cy="519113"/>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800"/>
              <a:t>Personalentwicklung im Interesse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6266"/>
                                        </p:tgtEl>
                                        <p:attrNameLst>
                                          <p:attrName>style.visibility</p:attrName>
                                        </p:attrNameLst>
                                      </p:cBhvr>
                                      <p:to>
                                        <p:strVal val="visible"/>
                                      </p:to>
                                    </p:set>
                                    <p:animEffect transition="in" filter="blinds(horizontal)">
                                      <p:cBhvr>
                                        <p:cTn id="7" dur="500"/>
                                        <p:tgtEl>
                                          <p:spTgt spid="96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6262"/>
                                        </p:tgtEl>
                                        <p:attrNameLst>
                                          <p:attrName>style.visibility</p:attrName>
                                        </p:attrNameLst>
                                      </p:cBhvr>
                                      <p:to>
                                        <p:strVal val="visible"/>
                                      </p:to>
                                    </p:set>
                                    <p:animEffect transition="in" filter="blinds(horizontal)">
                                      <p:cBhvr>
                                        <p:cTn id="12" dur="500"/>
                                        <p:tgtEl>
                                          <p:spTgt spid="9626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6264"/>
                                        </p:tgtEl>
                                        <p:attrNameLst>
                                          <p:attrName>style.visibility</p:attrName>
                                        </p:attrNameLst>
                                      </p:cBhvr>
                                      <p:to>
                                        <p:strVal val="visible"/>
                                      </p:to>
                                    </p:set>
                                    <p:animEffect transition="in" filter="blinds(horizontal)">
                                      <p:cBhvr>
                                        <p:cTn id="17" dur="500"/>
                                        <p:tgtEl>
                                          <p:spTgt spid="9626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6267"/>
                                        </p:tgtEl>
                                        <p:attrNameLst>
                                          <p:attrName>style.visibility</p:attrName>
                                        </p:attrNameLst>
                                      </p:cBhvr>
                                      <p:to>
                                        <p:strVal val="visible"/>
                                      </p:to>
                                    </p:set>
                                    <p:animEffect transition="in" filter="blinds(horizontal)">
                                      <p:cBhvr>
                                        <p:cTn id="22" dur="500"/>
                                        <p:tgtEl>
                                          <p:spTgt spid="9626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6272"/>
                                        </p:tgtEl>
                                        <p:attrNameLst>
                                          <p:attrName>style.visibility</p:attrName>
                                        </p:attrNameLst>
                                      </p:cBhvr>
                                      <p:to>
                                        <p:strVal val="visible"/>
                                      </p:to>
                                    </p:set>
                                    <p:animEffect transition="in" filter="blinds(horizontal)">
                                      <p:cBhvr>
                                        <p:cTn id="27" dur="500"/>
                                        <p:tgtEl>
                                          <p:spTgt spid="9627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6270"/>
                                        </p:tgtEl>
                                        <p:attrNameLst>
                                          <p:attrName>style.visibility</p:attrName>
                                        </p:attrNameLst>
                                      </p:cBhvr>
                                      <p:to>
                                        <p:strVal val="visible"/>
                                      </p:to>
                                    </p:set>
                                    <p:animEffect transition="in" filter="blinds(horizontal)">
                                      <p:cBhvr>
                                        <p:cTn id="32" dur="500"/>
                                        <p:tgtEl>
                                          <p:spTgt spid="9627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6271"/>
                                        </p:tgtEl>
                                        <p:attrNameLst>
                                          <p:attrName>style.visibility</p:attrName>
                                        </p:attrNameLst>
                                      </p:cBhvr>
                                      <p:to>
                                        <p:strVal val="visible"/>
                                      </p:to>
                                    </p:set>
                                    <p:animEffect transition="in" filter="blinds(horizontal)">
                                      <p:cBhvr>
                                        <p:cTn id="37" dur="500"/>
                                        <p:tgtEl>
                                          <p:spTgt spid="9627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6275"/>
                                        </p:tgtEl>
                                        <p:attrNameLst>
                                          <p:attrName>style.visibility</p:attrName>
                                        </p:attrNameLst>
                                      </p:cBhvr>
                                      <p:to>
                                        <p:strVal val="visible"/>
                                      </p:to>
                                    </p:set>
                                    <p:animEffect transition="in" filter="blinds(horizontal)">
                                      <p:cBhvr>
                                        <p:cTn id="42" dur="500"/>
                                        <p:tgtEl>
                                          <p:spTgt spid="9627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6268"/>
                                        </p:tgtEl>
                                        <p:attrNameLst>
                                          <p:attrName>style.visibility</p:attrName>
                                        </p:attrNameLst>
                                      </p:cBhvr>
                                      <p:to>
                                        <p:strVal val="visible"/>
                                      </p:to>
                                    </p:set>
                                    <p:animEffect transition="in" filter="blinds(horizontal)">
                                      <p:cBhvr>
                                        <p:cTn id="47" dur="500"/>
                                        <p:tgtEl>
                                          <p:spTgt spid="9626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1" nodeType="clickEffect">
                                  <p:stCondLst>
                                    <p:cond delay="0"/>
                                  </p:stCondLst>
                                  <p:childTnLst>
                                    <p:set>
                                      <p:cBhvr>
                                        <p:cTn id="51" dur="1" fill="hold">
                                          <p:stCondLst>
                                            <p:cond delay="0"/>
                                          </p:stCondLst>
                                        </p:cTn>
                                        <p:tgtEl>
                                          <p:spTgt spid="96273"/>
                                        </p:tgtEl>
                                        <p:attrNameLst>
                                          <p:attrName>style.visibility</p:attrName>
                                        </p:attrNameLst>
                                      </p:cBhvr>
                                      <p:to>
                                        <p:strVal val="visible"/>
                                      </p:to>
                                    </p:set>
                                    <p:animEffect transition="in" filter="blinds(horizontal)">
                                      <p:cBhvr>
                                        <p:cTn id="52" dur="500"/>
                                        <p:tgtEl>
                                          <p:spTgt spid="9627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96269"/>
                                        </p:tgtEl>
                                        <p:attrNameLst>
                                          <p:attrName>style.visibility</p:attrName>
                                        </p:attrNameLst>
                                      </p:cBhvr>
                                      <p:to>
                                        <p:strVal val="visible"/>
                                      </p:to>
                                    </p:set>
                                    <p:animEffect transition="in" filter="blinds(horizontal)">
                                      <p:cBhvr>
                                        <p:cTn id="57" dur="500"/>
                                        <p:tgtEl>
                                          <p:spTgt spid="9626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96263"/>
                                        </p:tgtEl>
                                        <p:attrNameLst>
                                          <p:attrName>style.visibility</p:attrName>
                                        </p:attrNameLst>
                                      </p:cBhvr>
                                      <p:to>
                                        <p:strVal val="visible"/>
                                      </p:to>
                                    </p:set>
                                    <p:animEffect transition="in" filter="blinds(horizontal)">
                                      <p:cBhvr>
                                        <p:cTn id="62" dur="500"/>
                                        <p:tgtEl>
                                          <p:spTgt spid="9626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96274"/>
                                        </p:tgtEl>
                                        <p:attrNameLst>
                                          <p:attrName>style.visibility</p:attrName>
                                        </p:attrNameLst>
                                      </p:cBhvr>
                                      <p:to>
                                        <p:strVal val="visible"/>
                                      </p:to>
                                    </p:set>
                                    <p:animEffect transition="in" filter="blinds(horizontal)">
                                      <p:cBhvr>
                                        <p:cTn id="67" dur="500"/>
                                        <p:tgtEl>
                                          <p:spTgt spid="9627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96265"/>
                                        </p:tgtEl>
                                        <p:attrNameLst>
                                          <p:attrName>style.visibility</p:attrName>
                                        </p:attrNameLst>
                                      </p:cBhvr>
                                      <p:to>
                                        <p:strVal val="visible"/>
                                      </p:to>
                                    </p:set>
                                    <p:animEffect transition="in" filter="blinds(horizontal)">
                                      <p:cBhvr>
                                        <p:cTn id="72" dur="500"/>
                                        <p:tgtEl>
                                          <p:spTgt spid="962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2" grpId="0" animBg="1"/>
      <p:bldP spid="96263" grpId="0" animBg="1"/>
      <p:bldP spid="96264" grpId="0" animBg="1"/>
      <p:bldP spid="96265" grpId="0" animBg="1"/>
      <p:bldP spid="96266" grpId="0" animBg="1"/>
      <p:bldP spid="96267" grpId="0" animBg="1"/>
      <p:bldP spid="96268" grpId="0" animBg="1"/>
      <p:bldP spid="96269" grpId="0" animBg="1"/>
      <p:bldP spid="96270" grpId="0" animBg="1"/>
      <p:bldP spid="96271" grpId="0" animBg="1"/>
      <p:bldP spid="96272" grpId="0" animBg="1"/>
      <p:bldP spid="96273" grpId="1" animBg="1"/>
      <p:bldP spid="96274" grpId="0" animBg="1"/>
      <p:bldP spid="9627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3">
            <a:extLst>
              <a:ext uri="{FF2B5EF4-FFF2-40B4-BE49-F238E27FC236}">
                <a16:creationId xmlns:a16="http://schemas.microsoft.com/office/drawing/2014/main" id="{6B29D6BB-82DB-6244-99C3-8932DFBD6880}"/>
              </a:ext>
            </a:extLst>
          </p:cNvPr>
          <p:cNvSpPr>
            <a:spLocks noGrp="1"/>
          </p:cNvSpPr>
          <p:nvPr>
            <p:ph type="dt" sz="half" idx="10"/>
          </p:nvPr>
        </p:nvSpPr>
        <p:spPr/>
        <p:txBody>
          <a:bodyPr/>
          <a:lstStyle/>
          <a:p>
            <a:r>
              <a:rPr lang="de-DE" altLang="de-DE"/>
              <a:t>Darmstadt, 02.10.03</a:t>
            </a:r>
            <a:endParaRPr lang="en-US" altLang="de-DE"/>
          </a:p>
        </p:txBody>
      </p:sp>
      <p:sp>
        <p:nvSpPr>
          <p:cNvPr id="11" name="Foliennummernplatzhalter 4">
            <a:extLst>
              <a:ext uri="{FF2B5EF4-FFF2-40B4-BE49-F238E27FC236}">
                <a16:creationId xmlns:a16="http://schemas.microsoft.com/office/drawing/2014/main" id="{D211F13D-00AF-044F-A909-5E2A36DF05B9}"/>
              </a:ext>
            </a:extLst>
          </p:cNvPr>
          <p:cNvSpPr>
            <a:spLocks noGrp="1"/>
          </p:cNvSpPr>
          <p:nvPr>
            <p:ph type="sldNum" sz="quarter" idx="11"/>
          </p:nvPr>
        </p:nvSpPr>
        <p:spPr/>
        <p:txBody>
          <a:bodyPr/>
          <a:lstStyle/>
          <a:p>
            <a:fld id="{87494F96-A294-C041-A291-F378777813FF}" type="slidenum">
              <a:rPr lang="en-US" altLang="de-DE"/>
              <a:pPr/>
              <a:t>6</a:t>
            </a:fld>
            <a:endParaRPr lang="en-US" altLang="de-DE">
              <a:latin typeface="Times New Roman" panose="02020603050405020304" pitchFamily="18" charset="0"/>
            </a:endParaRPr>
          </a:p>
        </p:txBody>
      </p:sp>
      <p:sp>
        <p:nvSpPr>
          <p:cNvPr id="109573" name="Text Box 5">
            <a:extLst>
              <a:ext uri="{FF2B5EF4-FFF2-40B4-BE49-F238E27FC236}">
                <a16:creationId xmlns:a16="http://schemas.microsoft.com/office/drawing/2014/main" id="{3F82C863-DD4D-2B4D-B47F-F10D71215FA4}"/>
              </a:ext>
            </a:extLst>
          </p:cNvPr>
          <p:cNvSpPr txBox="1">
            <a:spLocks noChangeArrowheads="1"/>
          </p:cNvSpPr>
          <p:nvPr/>
        </p:nvSpPr>
        <p:spPr bwMode="auto">
          <a:xfrm>
            <a:off x="900113" y="1341438"/>
            <a:ext cx="7148512" cy="82232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u="sng"/>
              <a:t>alle</a:t>
            </a:r>
            <a:r>
              <a:rPr lang="de-DE" altLang="de-DE"/>
              <a:t> Mitarbeiter eines FBs mit/bei polyvalenten Karrierestrategien unterstützen</a:t>
            </a:r>
          </a:p>
        </p:txBody>
      </p:sp>
      <p:sp>
        <p:nvSpPr>
          <p:cNvPr id="109575" name="Text Box 7">
            <a:extLst>
              <a:ext uri="{FF2B5EF4-FFF2-40B4-BE49-F238E27FC236}">
                <a16:creationId xmlns:a16="http://schemas.microsoft.com/office/drawing/2014/main" id="{4AC84D1F-3C4C-EE48-A782-4747AA7985D8}"/>
              </a:ext>
            </a:extLst>
          </p:cNvPr>
          <p:cNvSpPr txBox="1">
            <a:spLocks noChangeArrowheads="1"/>
          </p:cNvSpPr>
          <p:nvPr/>
        </p:nvSpPr>
        <p:spPr bwMode="auto">
          <a:xfrm>
            <a:off x="1476375" y="3284538"/>
            <a:ext cx="6551613" cy="82232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durch Kooperationen außeruniversitäre Angebote und Anforderungen einbeziehen</a:t>
            </a:r>
          </a:p>
        </p:txBody>
      </p:sp>
      <p:sp>
        <p:nvSpPr>
          <p:cNvPr id="109577" name="Text Box 9">
            <a:extLst>
              <a:ext uri="{FF2B5EF4-FFF2-40B4-BE49-F238E27FC236}">
                <a16:creationId xmlns:a16="http://schemas.microsoft.com/office/drawing/2014/main" id="{8238E77E-2499-FF4D-A37F-8FB97EAF6D7B}"/>
              </a:ext>
            </a:extLst>
          </p:cNvPr>
          <p:cNvSpPr txBox="1">
            <a:spLocks noChangeArrowheads="1"/>
          </p:cNvSpPr>
          <p:nvPr/>
        </p:nvSpPr>
        <p:spPr bwMode="auto">
          <a:xfrm>
            <a:off x="1476375" y="6021388"/>
            <a:ext cx="6551613" cy="457200"/>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Befangenheiten offen problematisieren</a:t>
            </a:r>
          </a:p>
        </p:txBody>
      </p:sp>
      <p:sp>
        <p:nvSpPr>
          <p:cNvPr id="109578" name="Text Box 10">
            <a:extLst>
              <a:ext uri="{FF2B5EF4-FFF2-40B4-BE49-F238E27FC236}">
                <a16:creationId xmlns:a16="http://schemas.microsoft.com/office/drawing/2014/main" id="{5C97D16E-ADF9-A14C-9D69-38D303BFCA51}"/>
              </a:ext>
            </a:extLst>
          </p:cNvPr>
          <p:cNvSpPr txBox="1">
            <a:spLocks noChangeArrowheads="1"/>
          </p:cNvSpPr>
          <p:nvPr/>
        </p:nvSpPr>
        <p:spPr bwMode="auto">
          <a:xfrm>
            <a:off x="1476375" y="2349500"/>
            <a:ext cx="6551613" cy="82232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HSen als Arbeitgeber mit hochqualifizierten AN auf dem Arbeitsmarkt positionieren</a:t>
            </a:r>
            <a:endParaRPr lang="de-DE" altLang="de-DE">
              <a:cs typeface="Arial" panose="020B0604020202020204" pitchFamily="34" charset="0"/>
            </a:endParaRPr>
          </a:p>
        </p:txBody>
      </p:sp>
      <p:sp>
        <p:nvSpPr>
          <p:cNvPr id="109579" name="Text Box 11">
            <a:extLst>
              <a:ext uri="{FF2B5EF4-FFF2-40B4-BE49-F238E27FC236}">
                <a16:creationId xmlns:a16="http://schemas.microsoft.com/office/drawing/2014/main" id="{6C9F3FCB-ADE7-0A4D-896C-0707BCACA87C}"/>
              </a:ext>
            </a:extLst>
          </p:cNvPr>
          <p:cNvSpPr txBox="1">
            <a:spLocks noChangeArrowheads="1"/>
          </p:cNvSpPr>
          <p:nvPr/>
        </p:nvSpPr>
        <p:spPr bwMode="auto">
          <a:xfrm>
            <a:off x="900113" y="4292600"/>
            <a:ext cx="7148512" cy="457200"/>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PE an Strategie der HS/des FB ausrichten</a:t>
            </a:r>
          </a:p>
        </p:txBody>
      </p:sp>
      <p:sp>
        <p:nvSpPr>
          <p:cNvPr id="109580" name="Text Box 12">
            <a:extLst>
              <a:ext uri="{FF2B5EF4-FFF2-40B4-BE49-F238E27FC236}">
                <a16:creationId xmlns:a16="http://schemas.microsoft.com/office/drawing/2014/main" id="{AADBC359-6C81-954A-A0F9-4E242D5E9855}"/>
              </a:ext>
            </a:extLst>
          </p:cNvPr>
          <p:cNvSpPr txBox="1">
            <a:spLocks noChangeArrowheads="1"/>
          </p:cNvSpPr>
          <p:nvPr/>
        </p:nvSpPr>
        <p:spPr bwMode="auto">
          <a:xfrm>
            <a:off x="1476375" y="4868863"/>
            <a:ext cx="6551613" cy="457200"/>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Forschung oder Lehrorientierung</a:t>
            </a:r>
          </a:p>
        </p:txBody>
      </p:sp>
      <p:sp>
        <p:nvSpPr>
          <p:cNvPr id="109581" name="Text Box 13">
            <a:extLst>
              <a:ext uri="{FF2B5EF4-FFF2-40B4-BE49-F238E27FC236}">
                <a16:creationId xmlns:a16="http://schemas.microsoft.com/office/drawing/2014/main" id="{05FBC576-D5E1-7343-8A97-8ABCAEE8E362}"/>
              </a:ext>
            </a:extLst>
          </p:cNvPr>
          <p:cNvSpPr txBox="1">
            <a:spLocks noChangeArrowheads="1"/>
          </p:cNvSpPr>
          <p:nvPr/>
        </p:nvSpPr>
        <p:spPr bwMode="auto">
          <a:xfrm>
            <a:off x="1476375" y="5445125"/>
            <a:ext cx="6551613" cy="457200"/>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regional oder überregional</a:t>
            </a:r>
          </a:p>
        </p:txBody>
      </p:sp>
      <p:sp>
        <p:nvSpPr>
          <p:cNvPr id="109582" name="Text Box 14">
            <a:extLst>
              <a:ext uri="{FF2B5EF4-FFF2-40B4-BE49-F238E27FC236}">
                <a16:creationId xmlns:a16="http://schemas.microsoft.com/office/drawing/2014/main" id="{C3EE0E62-29D9-714A-89CC-A32C52B56DA9}"/>
              </a:ext>
            </a:extLst>
          </p:cNvPr>
          <p:cNvSpPr txBox="1">
            <a:spLocks noChangeArrowheads="1"/>
          </p:cNvSpPr>
          <p:nvPr/>
        </p:nvSpPr>
        <p:spPr bwMode="auto">
          <a:xfrm>
            <a:off x="250825" y="260350"/>
            <a:ext cx="6842125" cy="519113"/>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800"/>
              <a:t>Leitlinien der PE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9573"/>
                                        </p:tgtEl>
                                        <p:attrNameLst>
                                          <p:attrName>style.visibility</p:attrName>
                                        </p:attrNameLst>
                                      </p:cBhvr>
                                      <p:to>
                                        <p:strVal val="visible"/>
                                      </p:to>
                                    </p:set>
                                    <p:animEffect transition="in" filter="blinds(horizontal)">
                                      <p:cBhvr>
                                        <p:cTn id="7" dur="500"/>
                                        <p:tgtEl>
                                          <p:spTgt spid="1095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9578"/>
                                        </p:tgtEl>
                                        <p:attrNameLst>
                                          <p:attrName>style.visibility</p:attrName>
                                        </p:attrNameLst>
                                      </p:cBhvr>
                                      <p:to>
                                        <p:strVal val="visible"/>
                                      </p:to>
                                    </p:set>
                                    <p:animEffect transition="in" filter="blinds(horizontal)">
                                      <p:cBhvr>
                                        <p:cTn id="12" dur="500"/>
                                        <p:tgtEl>
                                          <p:spTgt spid="1095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9575"/>
                                        </p:tgtEl>
                                        <p:attrNameLst>
                                          <p:attrName>style.visibility</p:attrName>
                                        </p:attrNameLst>
                                      </p:cBhvr>
                                      <p:to>
                                        <p:strVal val="visible"/>
                                      </p:to>
                                    </p:set>
                                    <p:animEffect transition="in" filter="blinds(horizontal)">
                                      <p:cBhvr>
                                        <p:cTn id="17" dur="500"/>
                                        <p:tgtEl>
                                          <p:spTgt spid="10957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9579"/>
                                        </p:tgtEl>
                                        <p:attrNameLst>
                                          <p:attrName>style.visibility</p:attrName>
                                        </p:attrNameLst>
                                      </p:cBhvr>
                                      <p:to>
                                        <p:strVal val="visible"/>
                                      </p:to>
                                    </p:set>
                                    <p:animEffect transition="in" filter="blinds(horizontal)">
                                      <p:cBhvr>
                                        <p:cTn id="22" dur="500"/>
                                        <p:tgtEl>
                                          <p:spTgt spid="10957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9580"/>
                                        </p:tgtEl>
                                        <p:attrNameLst>
                                          <p:attrName>style.visibility</p:attrName>
                                        </p:attrNameLst>
                                      </p:cBhvr>
                                      <p:to>
                                        <p:strVal val="visible"/>
                                      </p:to>
                                    </p:set>
                                    <p:animEffect transition="in" filter="blinds(horizontal)">
                                      <p:cBhvr>
                                        <p:cTn id="27" dur="500"/>
                                        <p:tgtEl>
                                          <p:spTgt spid="10958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9581"/>
                                        </p:tgtEl>
                                        <p:attrNameLst>
                                          <p:attrName>style.visibility</p:attrName>
                                        </p:attrNameLst>
                                      </p:cBhvr>
                                      <p:to>
                                        <p:strVal val="visible"/>
                                      </p:to>
                                    </p:set>
                                    <p:animEffect transition="in" filter="blinds(horizontal)">
                                      <p:cBhvr>
                                        <p:cTn id="32" dur="500"/>
                                        <p:tgtEl>
                                          <p:spTgt spid="10958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9577"/>
                                        </p:tgtEl>
                                        <p:attrNameLst>
                                          <p:attrName>style.visibility</p:attrName>
                                        </p:attrNameLst>
                                      </p:cBhvr>
                                      <p:to>
                                        <p:strVal val="visible"/>
                                      </p:to>
                                    </p:set>
                                    <p:animEffect transition="in" filter="blinds(horizontal)">
                                      <p:cBhvr>
                                        <p:cTn id="37" dur="500"/>
                                        <p:tgtEl>
                                          <p:spTgt spid="109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3" grpId="0" animBg="1"/>
      <p:bldP spid="109575" grpId="0" animBg="1"/>
      <p:bldP spid="109577" grpId="0" animBg="1"/>
      <p:bldP spid="109578" grpId="0" animBg="1"/>
      <p:bldP spid="109579" grpId="0" animBg="1"/>
      <p:bldP spid="109580" grpId="0" animBg="1"/>
      <p:bldP spid="10958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3">
            <a:extLst>
              <a:ext uri="{FF2B5EF4-FFF2-40B4-BE49-F238E27FC236}">
                <a16:creationId xmlns:a16="http://schemas.microsoft.com/office/drawing/2014/main" id="{FCA291E6-8FAB-3346-ABDD-3F9005D8F7E4}"/>
              </a:ext>
            </a:extLst>
          </p:cNvPr>
          <p:cNvSpPr>
            <a:spLocks noGrp="1"/>
          </p:cNvSpPr>
          <p:nvPr>
            <p:ph type="dt" sz="half" idx="10"/>
          </p:nvPr>
        </p:nvSpPr>
        <p:spPr/>
        <p:txBody>
          <a:bodyPr/>
          <a:lstStyle/>
          <a:p>
            <a:r>
              <a:rPr lang="de-DE" altLang="de-DE"/>
              <a:t>Darmstadt, 02.10.03</a:t>
            </a:r>
            <a:endParaRPr lang="en-US" altLang="de-DE"/>
          </a:p>
        </p:txBody>
      </p:sp>
      <p:sp>
        <p:nvSpPr>
          <p:cNvPr id="7" name="Foliennummernplatzhalter 4">
            <a:extLst>
              <a:ext uri="{FF2B5EF4-FFF2-40B4-BE49-F238E27FC236}">
                <a16:creationId xmlns:a16="http://schemas.microsoft.com/office/drawing/2014/main" id="{5478E749-2DFA-A84F-B30F-74956D1ED913}"/>
              </a:ext>
            </a:extLst>
          </p:cNvPr>
          <p:cNvSpPr>
            <a:spLocks noGrp="1"/>
          </p:cNvSpPr>
          <p:nvPr>
            <p:ph type="sldNum" sz="quarter" idx="11"/>
          </p:nvPr>
        </p:nvSpPr>
        <p:spPr/>
        <p:txBody>
          <a:bodyPr/>
          <a:lstStyle/>
          <a:p>
            <a:fld id="{EF9F3D9E-BCEA-0E42-A4D4-146259342DD7}" type="slidenum">
              <a:rPr lang="en-US" altLang="de-DE"/>
              <a:pPr/>
              <a:t>7</a:t>
            </a:fld>
            <a:endParaRPr lang="en-US" altLang="de-DE">
              <a:latin typeface="Times New Roman" panose="02020603050405020304" pitchFamily="18" charset="0"/>
            </a:endParaRPr>
          </a:p>
        </p:txBody>
      </p:sp>
      <p:sp>
        <p:nvSpPr>
          <p:cNvPr id="91140" name="Text Box 4">
            <a:extLst>
              <a:ext uri="{FF2B5EF4-FFF2-40B4-BE49-F238E27FC236}">
                <a16:creationId xmlns:a16="http://schemas.microsoft.com/office/drawing/2014/main" id="{D1CCC399-7D50-7D4D-A260-A37C9733A68F}"/>
              </a:ext>
            </a:extLst>
          </p:cNvPr>
          <p:cNvSpPr txBox="1">
            <a:spLocks noChangeArrowheads="1"/>
          </p:cNvSpPr>
          <p:nvPr/>
        </p:nvSpPr>
        <p:spPr bwMode="auto">
          <a:xfrm>
            <a:off x="827088" y="1989138"/>
            <a:ext cx="7559675" cy="82232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Chance, Gesamtstrategie für die Neuordnung der Personalstruktur anzustoßen</a:t>
            </a:r>
          </a:p>
        </p:txBody>
      </p:sp>
      <p:sp>
        <p:nvSpPr>
          <p:cNvPr id="91142" name="Text Box 6">
            <a:extLst>
              <a:ext uri="{FF2B5EF4-FFF2-40B4-BE49-F238E27FC236}">
                <a16:creationId xmlns:a16="http://schemas.microsoft.com/office/drawing/2014/main" id="{7B89ED89-CD96-BE47-A350-33CA003D7401}"/>
              </a:ext>
            </a:extLst>
          </p:cNvPr>
          <p:cNvSpPr txBox="1">
            <a:spLocks noChangeArrowheads="1"/>
          </p:cNvSpPr>
          <p:nvPr/>
        </p:nvSpPr>
        <p:spPr bwMode="auto">
          <a:xfrm>
            <a:off x="827088" y="4724400"/>
            <a:ext cx="7559675" cy="1187450"/>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Frage nach der Schaffung unbefristeter wissenschaftlicher Positionen unterhalb der Professur, die </a:t>
            </a:r>
            <a:r>
              <a:rPr lang="de-DE" altLang="de-DE" u="sng"/>
              <a:t>nicht</a:t>
            </a:r>
            <a:r>
              <a:rPr lang="de-DE" altLang="de-DE"/>
              <a:t> der Qualifikation dienen (‚Lecturer‘)</a:t>
            </a:r>
          </a:p>
        </p:txBody>
      </p:sp>
      <p:sp>
        <p:nvSpPr>
          <p:cNvPr id="91145" name="Text Box 9">
            <a:extLst>
              <a:ext uri="{FF2B5EF4-FFF2-40B4-BE49-F238E27FC236}">
                <a16:creationId xmlns:a16="http://schemas.microsoft.com/office/drawing/2014/main" id="{2D9281C7-8B69-8341-BDEE-8CF706FABABC}"/>
              </a:ext>
            </a:extLst>
          </p:cNvPr>
          <p:cNvSpPr txBox="1">
            <a:spLocks noChangeArrowheads="1"/>
          </p:cNvSpPr>
          <p:nvPr/>
        </p:nvSpPr>
        <p:spPr bwMode="auto">
          <a:xfrm>
            <a:off x="827088" y="3357563"/>
            <a:ext cx="7559675" cy="82232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Voraussetzungen für die effizientere und unabhängigere Ausbildung von Professoren schaffen</a:t>
            </a:r>
          </a:p>
        </p:txBody>
      </p:sp>
      <p:sp>
        <p:nvSpPr>
          <p:cNvPr id="91146" name="Text Box 10">
            <a:extLst>
              <a:ext uri="{FF2B5EF4-FFF2-40B4-BE49-F238E27FC236}">
                <a16:creationId xmlns:a16="http://schemas.microsoft.com/office/drawing/2014/main" id="{013CF323-7040-7949-8595-4494D2042418}"/>
              </a:ext>
            </a:extLst>
          </p:cNvPr>
          <p:cNvSpPr txBox="1">
            <a:spLocks noChangeArrowheads="1"/>
          </p:cNvSpPr>
          <p:nvPr/>
        </p:nvSpPr>
        <p:spPr bwMode="auto">
          <a:xfrm>
            <a:off x="250825" y="260350"/>
            <a:ext cx="6842125" cy="519113"/>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800"/>
              <a:t>Bedeutung der Juniorprofessuren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1140"/>
                                        </p:tgtEl>
                                        <p:attrNameLst>
                                          <p:attrName>style.visibility</p:attrName>
                                        </p:attrNameLst>
                                      </p:cBhvr>
                                      <p:to>
                                        <p:strVal val="visible"/>
                                      </p:to>
                                    </p:set>
                                    <p:animEffect transition="in" filter="blinds(horizontal)">
                                      <p:cBhvr>
                                        <p:cTn id="7" dur="500"/>
                                        <p:tgtEl>
                                          <p:spTgt spid="911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1145"/>
                                        </p:tgtEl>
                                        <p:attrNameLst>
                                          <p:attrName>style.visibility</p:attrName>
                                        </p:attrNameLst>
                                      </p:cBhvr>
                                      <p:to>
                                        <p:strVal val="visible"/>
                                      </p:to>
                                    </p:set>
                                    <p:animEffect transition="in" filter="blinds(horizontal)">
                                      <p:cBhvr>
                                        <p:cTn id="12" dur="500"/>
                                        <p:tgtEl>
                                          <p:spTgt spid="911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1142"/>
                                        </p:tgtEl>
                                        <p:attrNameLst>
                                          <p:attrName>style.visibility</p:attrName>
                                        </p:attrNameLst>
                                      </p:cBhvr>
                                      <p:to>
                                        <p:strVal val="visible"/>
                                      </p:to>
                                    </p:set>
                                    <p:animEffect transition="in" filter="blinds(horizontal)">
                                      <p:cBhvr>
                                        <p:cTn id="17" dur="500"/>
                                        <p:tgtEl>
                                          <p:spTgt spid="91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nimBg="1"/>
      <p:bldP spid="91142" grpId="0" animBg="1"/>
      <p:bldP spid="9114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3">
            <a:extLst>
              <a:ext uri="{FF2B5EF4-FFF2-40B4-BE49-F238E27FC236}">
                <a16:creationId xmlns:a16="http://schemas.microsoft.com/office/drawing/2014/main" id="{31CFA8BE-C74B-9D4D-B755-DF0B14CD1AC4}"/>
              </a:ext>
            </a:extLst>
          </p:cNvPr>
          <p:cNvSpPr>
            <a:spLocks noGrp="1"/>
          </p:cNvSpPr>
          <p:nvPr>
            <p:ph type="dt" sz="half" idx="10"/>
          </p:nvPr>
        </p:nvSpPr>
        <p:spPr/>
        <p:txBody>
          <a:bodyPr/>
          <a:lstStyle/>
          <a:p>
            <a:r>
              <a:rPr lang="de-DE" altLang="de-DE"/>
              <a:t>Darmstadt, 02.10.03</a:t>
            </a:r>
            <a:endParaRPr lang="en-US" altLang="de-DE"/>
          </a:p>
        </p:txBody>
      </p:sp>
      <p:sp>
        <p:nvSpPr>
          <p:cNvPr id="9" name="Foliennummernplatzhalter 4">
            <a:extLst>
              <a:ext uri="{FF2B5EF4-FFF2-40B4-BE49-F238E27FC236}">
                <a16:creationId xmlns:a16="http://schemas.microsoft.com/office/drawing/2014/main" id="{ADE51F31-FE15-FE44-AA4B-8BBA5ED1BDDB}"/>
              </a:ext>
            </a:extLst>
          </p:cNvPr>
          <p:cNvSpPr>
            <a:spLocks noGrp="1"/>
          </p:cNvSpPr>
          <p:nvPr>
            <p:ph type="sldNum" sz="quarter" idx="11"/>
          </p:nvPr>
        </p:nvSpPr>
        <p:spPr/>
        <p:txBody>
          <a:bodyPr/>
          <a:lstStyle/>
          <a:p>
            <a:fld id="{E847537B-0B01-8F4C-97EB-DF79C3A95414}" type="slidenum">
              <a:rPr lang="en-US" altLang="de-DE"/>
              <a:pPr/>
              <a:t>8</a:t>
            </a:fld>
            <a:endParaRPr lang="en-US" altLang="de-DE">
              <a:latin typeface="Times New Roman" panose="02020603050405020304" pitchFamily="18" charset="0"/>
            </a:endParaRPr>
          </a:p>
        </p:txBody>
      </p:sp>
      <p:sp>
        <p:nvSpPr>
          <p:cNvPr id="92164" name="Text Box 4">
            <a:extLst>
              <a:ext uri="{FF2B5EF4-FFF2-40B4-BE49-F238E27FC236}">
                <a16:creationId xmlns:a16="http://schemas.microsoft.com/office/drawing/2014/main" id="{99221E76-AA64-C24E-80D0-63B818956CE9}"/>
              </a:ext>
            </a:extLst>
          </p:cNvPr>
          <p:cNvSpPr txBox="1">
            <a:spLocks noChangeArrowheads="1"/>
          </p:cNvSpPr>
          <p:nvPr/>
        </p:nvSpPr>
        <p:spPr bwMode="auto">
          <a:xfrm>
            <a:off x="755650" y="1341438"/>
            <a:ext cx="7345363" cy="82232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klare Verfahren und fachspezifische Kriterien der Auswahl und Anstellung</a:t>
            </a:r>
          </a:p>
        </p:txBody>
      </p:sp>
      <p:sp>
        <p:nvSpPr>
          <p:cNvPr id="92169" name="Text Box 9">
            <a:extLst>
              <a:ext uri="{FF2B5EF4-FFF2-40B4-BE49-F238E27FC236}">
                <a16:creationId xmlns:a16="http://schemas.microsoft.com/office/drawing/2014/main" id="{26AB1533-5A28-AA42-832A-0AE68A8F5883}"/>
              </a:ext>
            </a:extLst>
          </p:cNvPr>
          <p:cNvSpPr txBox="1">
            <a:spLocks noChangeArrowheads="1"/>
          </p:cNvSpPr>
          <p:nvPr/>
        </p:nvSpPr>
        <p:spPr bwMode="auto">
          <a:xfrm>
            <a:off x="755650" y="2349500"/>
            <a:ext cx="7345363" cy="1187450"/>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präzise Stellenbeschreibungen; Definition von Ressourcen, Verpflichtungen und künftigen Perspektiven (</a:t>
            </a:r>
            <a:r>
              <a:rPr lang="de-DE" altLang="de-DE">
                <a:cs typeface="Arial" panose="020B0604020202020204" pitchFamily="34" charset="0"/>
              </a:rPr>
              <a:t>→tenure)</a:t>
            </a:r>
            <a:endParaRPr lang="de-DE" altLang="de-DE"/>
          </a:p>
        </p:txBody>
      </p:sp>
      <p:sp>
        <p:nvSpPr>
          <p:cNvPr id="92170" name="Text Box 10">
            <a:extLst>
              <a:ext uri="{FF2B5EF4-FFF2-40B4-BE49-F238E27FC236}">
                <a16:creationId xmlns:a16="http://schemas.microsoft.com/office/drawing/2014/main" id="{FF9254CA-B638-BF4A-89A4-5D0F6656FBD4}"/>
              </a:ext>
            </a:extLst>
          </p:cNvPr>
          <p:cNvSpPr txBox="1">
            <a:spLocks noChangeArrowheads="1"/>
          </p:cNvSpPr>
          <p:nvPr/>
        </p:nvSpPr>
        <p:spPr bwMode="auto">
          <a:xfrm>
            <a:off x="755650" y="3716338"/>
            <a:ext cx="7345363" cy="82232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Doktoranden u. Projekte von Juniorprofessoren müssen gesichert werden</a:t>
            </a:r>
          </a:p>
        </p:txBody>
      </p:sp>
      <p:sp>
        <p:nvSpPr>
          <p:cNvPr id="92171" name="Text Box 11">
            <a:extLst>
              <a:ext uri="{FF2B5EF4-FFF2-40B4-BE49-F238E27FC236}">
                <a16:creationId xmlns:a16="http://schemas.microsoft.com/office/drawing/2014/main" id="{B0DD7AC0-5B5E-6E4A-8FE0-940501EFD9C2}"/>
              </a:ext>
            </a:extLst>
          </p:cNvPr>
          <p:cNvSpPr txBox="1">
            <a:spLocks noChangeArrowheads="1"/>
          </p:cNvSpPr>
          <p:nvPr/>
        </p:nvSpPr>
        <p:spPr bwMode="auto">
          <a:xfrm>
            <a:off x="755650" y="4724400"/>
            <a:ext cx="7345363" cy="82232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Juniorprofessoren müssen auch für den Fall des Ausscheidens aus der HS qualifiziert werden</a:t>
            </a:r>
          </a:p>
        </p:txBody>
      </p:sp>
      <p:sp>
        <p:nvSpPr>
          <p:cNvPr id="92172" name="Text Box 12">
            <a:extLst>
              <a:ext uri="{FF2B5EF4-FFF2-40B4-BE49-F238E27FC236}">
                <a16:creationId xmlns:a16="http://schemas.microsoft.com/office/drawing/2014/main" id="{0B825AD2-7E06-0C4A-A8D5-F04AD8CB07B1}"/>
              </a:ext>
            </a:extLst>
          </p:cNvPr>
          <p:cNvSpPr txBox="1">
            <a:spLocks noChangeArrowheads="1"/>
          </p:cNvSpPr>
          <p:nvPr/>
        </p:nvSpPr>
        <p:spPr bwMode="auto">
          <a:xfrm>
            <a:off x="755650" y="5734050"/>
            <a:ext cx="7345363" cy="457200"/>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a:t>kein Deckmantel für die Einsparung von Ressourcen</a:t>
            </a:r>
          </a:p>
        </p:txBody>
      </p:sp>
      <p:sp>
        <p:nvSpPr>
          <p:cNvPr id="92173" name="Text Box 13">
            <a:extLst>
              <a:ext uri="{FF2B5EF4-FFF2-40B4-BE49-F238E27FC236}">
                <a16:creationId xmlns:a16="http://schemas.microsoft.com/office/drawing/2014/main" id="{BDC76875-ECAF-9E46-86C4-A903267B3836}"/>
              </a:ext>
            </a:extLst>
          </p:cNvPr>
          <p:cNvSpPr txBox="1">
            <a:spLocks noChangeArrowheads="1"/>
          </p:cNvSpPr>
          <p:nvPr/>
        </p:nvSpPr>
        <p:spPr bwMode="auto">
          <a:xfrm>
            <a:off x="250825" y="260350"/>
            <a:ext cx="6842125" cy="519113"/>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800"/>
              <a:t>Anforderungen an die Ordnung der JP</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164"/>
                                        </p:tgtEl>
                                        <p:attrNameLst>
                                          <p:attrName>style.visibility</p:attrName>
                                        </p:attrNameLst>
                                      </p:cBhvr>
                                      <p:to>
                                        <p:strVal val="visible"/>
                                      </p:to>
                                    </p:set>
                                    <p:animEffect transition="in" filter="blinds(horizontal)">
                                      <p:cBhvr>
                                        <p:cTn id="7" dur="500"/>
                                        <p:tgtEl>
                                          <p:spTgt spid="921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169"/>
                                        </p:tgtEl>
                                        <p:attrNameLst>
                                          <p:attrName>style.visibility</p:attrName>
                                        </p:attrNameLst>
                                      </p:cBhvr>
                                      <p:to>
                                        <p:strVal val="visible"/>
                                      </p:to>
                                    </p:set>
                                    <p:animEffect transition="in" filter="blinds(horizontal)">
                                      <p:cBhvr>
                                        <p:cTn id="12" dur="500"/>
                                        <p:tgtEl>
                                          <p:spTgt spid="921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2170"/>
                                        </p:tgtEl>
                                        <p:attrNameLst>
                                          <p:attrName>style.visibility</p:attrName>
                                        </p:attrNameLst>
                                      </p:cBhvr>
                                      <p:to>
                                        <p:strVal val="visible"/>
                                      </p:to>
                                    </p:set>
                                    <p:animEffect transition="in" filter="blinds(horizontal)">
                                      <p:cBhvr>
                                        <p:cTn id="17" dur="500"/>
                                        <p:tgtEl>
                                          <p:spTgt spid="921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2171"/>
                                        </p:tgtEl>
                                        <p:attrNameLst>
                                          <p:attrName>style.visibility</p:attrName>
                                        </p:attrNameLst>
                                      </p:cBhvr>
                                      <p:to>
                                        <p:strVal val="visible"/>
                                      </p:to>
                                    </p:set>
                                    <p:animEffect transition="in" filter="blinds(horizontal)">
                                      <p:cBhvr>
                                        <p:cTn id="22" dur="500"/>
                                        <p:tgtEl>
                                          <p:spTgt spid="9217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2172"/>
                                        </p:tgtEl>
                                        <p:attrNameLst>
                                          <p:attrName>style.visibility</p:attrName>
                                        </p:attrNameLst>
                                      </p:cBhvr>
                                      <p:to>
                                        <p:strVal val="visible"/>
                                      </p:to>
                                    </p:set>
                                    <p:animEffect transition="in" filter="blinds(horizontal)">
                                      <p:cBhvr>
                                        <p:cTn id="27" dur="500"/>
                                        <p:tgtEl>
                                          <p:spTgt spid="92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animBg="1"/>
      <p:bldP spid="92169" grpId="0" animBg="1"/>
      <p:bldP spid="92170" grpId="0" animBg="1"/>
      <p:bldP spid="92171" grpId="0" animBg="1"/>
      <p:bldP spid="9217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3">
            <a:extLst>
              <a:ext uri="{FF2B5EF4-FFF2-40B4-BE49-F238E27FC236}">
                <a16:creationId xmlns:a16="http://schemas.microsoft.com/office/drawing/2014/main" id="{B14ECB1E-74EA-144A-A45E-789E31A0A4EE}"/>
              </a:ext>
            </a:extLst>
          </p:cNvPr>
          <p:cNvSpPr>
            <a:spLocks noGrp="1"/>
          </p:cNvSpPr>
          <p:nvPr>
            <p:ph type="dt" sz="half" idx="10"/>
          </p:nvPr>
        </p:nvSpPr>
        <p:spPr/>
        <p:txBody>
          <a:bodyPr/>
          <a:lstStyle/>
          <a:p>
            <a:r>
              <a:rPr lang="de-DE" altLang="de-DE"/>
              <a:t>Darmstadt, 02.10.03</a:t>
            </a:r>
            <a:endParaRPr lang="en-US" altLang="de-DE"/>
          </a:p>
        </p:txBody>
      </p:sp>
      <p:sp>
        <p:nvSpPr>
          <p:cNvPr id="11" name="Foliennummernplatzhalter 4">
            <a:extLst>
              <a:ext uri="{FF2B5EF4-FFF2-40B4-BE49-F238E27FC236}">
                <a16:creationId xmlns:a16="http://schemas.microsoft.com/office/drawing/2014/main" id="{30949AD0-80DF-6C46-8773-79328721A376}"/>
              </a:ext>
            </a:extLst>
          </p:cNvPr>
          <p:cNvSpPr>
            <a:spLocks noGrp="1"/>
          </p:cNvSpPr>
          <p:nvPr>
            <p:ph type="sldNum" sz="quarter" idx="11"/>
          </p:nvPr>
        </p:nvSpPr>
        <p:spPr/>
        <p:txBody>
          <a:bodyPr/>
          <a:lstStyle/>
          <a:p>
            <a:fld id="{4F381923-2346-874D-85F4-A9A43A3C9191}" type="slidenum">
              <a:rPr lang="en-US" altLang="de-DE"/>
              <a:pPr/>
              <a:t>9</a:t>
            </a:fld>
            <a:endParaRPr lang="en-US" altLang="de-DE">
              <a:latin typeface="Times New Roman" panose="02020603050405020304" pitchFamily="18" charset="0"/>
            </a:endParaRPr>
          </a:p>
        </p:txBody>
      </p:sp>
      <p:sp>
        <p:nvSpPr>
          <p:cNvPr id="104452" name="Text Box 4">
            <a:extLst>
              <a:ext uri="{FF2B5EF4-FFF2-40B4-BE49-F238E27FC236}">
                <a16:creationId xmlns:a16="http://schemas.microsoft.com/office/drawing/2014/main" id="{5FDC6EAE-3CD4-FA41-8975-396F8F00DDCF}"/>
              </a:ext>
            </a:extLst>
          </p:cNvPr>
          <p:cNvSpPr txBox="1">
            <a:spLocks noChangeArrowheads="1"/>
          </p:cNvSpPr>
          <p:nvPr/>
        </p:nvSpPr>
        <p:spPr bwMode="auto">
          <a:xfrm>
            <a:off x="395288" y="1341438"/>
            <a:ext cx="7975600" cy="396875"/>
          </a:xfrm>
          <a:prstGeom prst="rect">
            <a:avLst/>
          </a:prstGeom>
          <a:solidFill>
            <a:srgbClr val="990000"/>
          </a:solidFill>
          <a:ln>
            <a:noFill/>
          </a:ln>
          <a:effectLst/>
          <a:scene3d>
            <a:camera prst="legacyPerspectiveTopRight"/>
            <a:lightRig rig="legacyFlat3" dir="b"/>
          </a:scene3d>
          <a:sp3d extrusionH="887400" prstMaterial="legacyMatte">
            <a:bevelT w="13500" h="13500" prst="angle"/>
            <a:bevelB w="13500" h="13500" prst="angle"/>
            <a:extrusionClr>
              <a:srgbClr val="990000"/>
            </a:extrusionClr>
            <a:contourClr>
              <a:srgbClr val="990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flatTx/>
          </a:bodyPr>
          <a:lstStyle/>
          <a:p>
            <a:r>
              <a:rPr lang="de-DE" altLang="de-DE" sz="2000"/>
              <a:t>Einstieg Bilanzworkshop: Erfahrungsberichte und Bestandsaufnahme</a:t>
            </a:r>
          </a:p>
        </p:txBody>
      </p:sp>
      <p:sp>
        <p:nvSpPr>
          <p:cNvPr id="104453" name="Text Box 5">
            <a:extLst>
              <a:ext uri="{FF2B5EF4-FFF2-40B4-BE49-F238E27FC236}">
                <a16:creationId xmlns:a16="http://schemas.microsoft.com/office/drawing/2014/main" id="{C96BC3A7-04AB-4047-B92B-F026D719C45F}"/>
              </a:ext>
            </a:extLst>
          </p:cNvPr>
          <p:cNvSpPr txBox="1">
            <a:spLocks noChangeArrowheads="1"/>
          </p:cNvSpPr>
          <p:nvPr/>
        </p:nvSpPr>
        <p:spPr bwMode="auto">
          <a:xfrm>
            <a:off x="395288" y="2060575"/>
            <a:ext cx="5254625" cy="39687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flatTx/>
          </a:bodyPr>
          <a:lstStyle/>
          <a:p>
            <a:r>
              <a:rPr lang="de-DE" altLang="de-DE" sz="2000"/>
              <a:t>Personalentwicklungs-Maßnahmenbausteine</a:t>
            </a:r>
          </a:p>
        </p:txBody>
      </p:sp>
      <p:sp>
        <p:nvSpPr>
          <p:cNvPr id="104454" name="Text Box 6">
            <a:extLst>
              <a:ext uri="{FF2B5EF4-FFF2-40B4-BE49-F238E27FC236}">
                <a16:creationId xmlns:a16="http://schemas.microsoft.com/office/drawing/2014/main" id="{B690DC1F-3C7F-5646-B739-84DE6C799009}"/>
              </a:ext>
            </a:extLst>
          </p:cNvPr>
          <p:cNvSpPr txBox="1">
            <a:spLocks noChangeArrowheads="1"/>
          </p:cNvSpPr>
          <p:nvPr/>
        </p:nvSpPr>
        <p:spPr bwMode="auto">
          <a:xfrm>
            <a:off x="2916238" y="2636838"/>
            <a:ext cx="5472112" cy="1314450"/>
          </a:xfrm>
          <a:prstGeom prst="rect">
            <a:avLst/>
          </a:prstGeom>
          <a:solidFill>
            <a:srgbClr val="FF3300"/>
          </a:solidFill>
          <a:ln>
            <a:noFill/>
          </a:ln>
          <a:effectLst/>
          <a:scene3d>
            <a:camera prst="legacyPerspectiveTopRight"/>
            <a:lightRig rig="legacyFlat3" dir="b"/>
          </a:scene3d>
          <a:sp3d extrusionH="887400" prstMaterial="legacyMatte">
            <a:bevelT w="13500" h="13500" prst="angle"/>
            <a:bevelB w="13500" h="13500" prst="angle"/>
            <a:extrusionClr>
              <a:srgbClr val="FF3300"/>
            </a:extrusionClr>
            <a:contourClr>
              <a:srgbClr val="FF33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1600"/>
              <a:t>2 bis 3:</a:t>
            </a:r>
          </a:p>
          <a:p>
            <a:r>
              <a:rPr lang="de-DE" altLang="de-DE" sz="1600"/>
              <a:t>Kommunikation, Zeit- und Selbstmanagement, Konfliktmanagement, Führung, Projektmanagement, Präsentieren, Teamführung, Informationswerkstatt (z.B. Dienstrecht, Verwaltungsstrukturen), Drittmittelakquise</a:t>
            </a:r>
          </a:p>
        </p:txBody>
      </p:sp>
      <p:sp>
        <p:nvSpPr>
          <p:cNvPr id="104455" name="Text Box 7">
            <a:extLst>
              <a:ext uri="{FF2B5EF4-FFF2-40B4-BE49-F238E27FC236}">
                <a16:creationId xmlns:a16="http://schemas.microsoft.com/office/drawing/2014/main" id="{CF7A0EA9-BDDE-ED48-9638-D1C5DFF2CEF0}"/>
              </a:ext>
            </a:extLst>
          </p:cNvPr>
          <p:cNvSpPr txBox="1">
            <a:spLocks noChangeArrowheads="1"/>
          </p:cNvSpPr>
          <p:nvPr/>
        </p:nvSpPr>
        <p:spPr bwMode="auto">
          <a:xfrm>
            <a:off x="323850" y="4149725"/>
            <a:ext cx="5472113" cy="39687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Coaching</a:t>
            </a:r>
          </a:p>
        </p:txBody>
      </p:sp>
      <p:sp>
        <p:nvSpPr>
          <p:cNvPr id="104456" name="Text Box 8">
            <a:extLst>
              <a:ext uri="{FF2B5EF4-FFF2-40B4-BE49-F238E27FC236}">
                <a16:creationId xmlns:a16="http://schemas.microsoft.com/office/drawing/2014/main" id="{DA3DA229-8CCD-854E-9A3D-428ABC063FD5}"/>
              </a:ext>
            </a:extLst>
          </p:cNvPr>
          <p:cNvSpPr txBox="1">
            <a:spLocks noChangeArrowheads="1"/>
          </p:cNvSpPr>
          <p:nvPr/>
        </p:nvSpPr>
        <p:spPr bwMode="auto">
          <a:xfrm>
            <a:off x="395288" y="5300663"/>
            <a:ext cx="5472112" cy="396875"/>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bedarfsorientierte Impulsveranstaltungen</a:t>
            </a:r>
          </a:p>
        </p:txBody>
      </p:sp>
      <p:sp>
        <p:nvSpPr>
          <p:cNvPr id="104457" name="Text Box 9">
            <a:extLst>
              <a:ext uri="{FF2B5EF4-FFF2-40B4-BE49-F238E27FC236}">
                <a16:creationId xmlns:a16="http://schemas.microsoft.com/office/drawing/2014/main" id="{0A042CC8-794A-814B-AFF1-801DE69E57FF}"/>
              </a:ext>
            </a:extLst>
          </p:cNvPr>
          <p:cNvSpPr txBox="1">
            <a:spLocks noChangeArrowheads="1"/>
          </p:cNvSpPr>
          <p:nvPr/>
        </p:nvSpPr>
        <p:spPr bwMode="auto">
          <a:xfrm>
            <a:off x="395288" y="5949950"/>
            <a:ext cx="8064500" cy="396875"/>
          </a:xfrm>
          <a:prstGeom prst="rect">
            <a:avLst/>
          </a:prstGeom>
          <a:solidFill>
            <a:srgbClr val="990000"/>
          </a:solidFill>
          <a:ln>
            <a:noFill/>
          </a:ln>
          <a:effectLst/>
          <a:scene3d>
            <a:camera prst="legacyPerspectiveTopRight"/>
            <a:lightRig rig="legacyFlat3" dir="b"/>
          </a:scene3d>
          <a:sp3d extrusionH="887400" prstMaterial="legacyMatte">
            <a:bevelT w="13500" h="13500" prst="angle"/>
            <a:bevelB w="13500" h="13500" prst="angle"/>
            <a:extrusionClr>
              <a:srgbClr val="990000"/>
            </a:extrusionClr>
            <a:contourClr>
              <a:srgbClr val="990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2000"/>
              <a:t>Bilanzworkshop zum Abschluss</a:t>
            </a:r>
          </a:p>
        </p:txBody>
      </p:sp>
      <p:sp>
        <p:nvSpPr>
          <p:cNvPr id="104458" name="Text Box 10">
            <a:extLst>
              <a:ext uri="{FF2B5EF4-FFF2-40B4-BE49-F238E27FC236}">
                <a16:creationId xmlns:a16="http://schemas.microsoft.com/office/drawing/2014/main" id="{C249F410-8CBB-E840-8E52-5430B2BC2D41}"/>
              </a:ext>
            </a:extLst>
          </p:cNvPr>
          <p:cNvSpPr txBox="1">
            <a:spLocks noChangeArrowheads="1"/>
          </p:cNvSpPr>
          <p:nvPr/>
        </p:nvSpPr>
        <p:spPr bwMode="auto">
          <a:xfrm>
            <a:off x="2916238" y="4724400"/>
            <a:ext cx="5472112" cy="336550"/>
          </a:xfrm>
          <a:prstGeom prst="rect">
            <a:avLst/>
          </a:prstGeom>
          <a:solidFill>
            <a:srgbClr val="FF3300"/>
          </a:solidFill>
          <a:ln>
            <a:noFill/>
          </a:ln>
          <a:effectLst/>
          <a:scene3d>
            <a:camera prst="legacyPerspectiveTopRight"/>
            <a:lightRig rig="legacyFlat3" dir="b"/>
          </a:scene3d>
          <a:sp3d extrusionH="887400" prstMaterial="legacyMatte">
            <a:bevelT w="13500" h="13500" prst="angle"/>
            <a:bevelB w="13500" h="13500" prst="angle"/>
            <a:extrusionClr>
              <a:srgbClr val="FF3300"/>
            </a:extrusionClr>
            <a:contourClr>
              <a:srgbClr val="FF33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r>
              <a:rPr lang="de-DE" altLang="de-DE" sz="1600"/>
              <a:t>Feedback bei Lehrveranstaltungen</a:t>
            </a:r>
          </a:p>
        </p:txBody>
      </p:sp>
      <p:sp>
        <p:nvSpPr>
          <p:cNvPr id="104459" name="Text Box 11">
            <a:extLst>
              <a:ext uri="{FF2B5EF4-FFF2-40B4-BE49-F238E27FC236}">
                <a16:creationId xmlns:a16="http://schemas.microsoft.com/office/drawing/2014/main" id="{1017ABFD-3597-B244-8CB3-AD9D4582182C}"/>
              </a:ext>
            </a:extLst>
          </p:cNvPr>
          <p:cNvSpPr txBox="1">
            <a:spLocks noChangeArrowheads="1"/>
          </p:cNvSpPr>
          <p:nvPr/>
        </p:nvSpPr>
        <p:spPr bwMode="auto">
          <a:xfrm>
            <a:off x="250825" y="260350"/>
            <a:ext cx="6842125" cy="519113"/>
          </a:xfrm>
          <a:prstGeom prst="rect">
            <a:avLst/>
          </a:prstGeom>
          <a:solidFill>
            <a:schemeClr val="accent1"/>
          </a:solidFill>
          <a:ln>
            <a:noFill/>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sz="2800"/>
              <a:t>PE für JP an der Universität Bremen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4452"/>
                                        </p:tgtEl>
                                        <p:attrNameLst>
                                          <p:attrName>style.visibility</p:attrName>
                                        </p:attrNameLst>
                                      </p:cBhvr>
                                      <p:to>
                                        <p:strVal val="visible"/>
                                      </p:to>
                                    </p:set>
                                    <p:animEffect transition="in" filter="blinds(horizontal)">
                                      <p:cBhvr>
                                        <p:cTn id="7" dur="500"/>
                                        <p:tgtEl>
                                          <p:spTgt spid="1044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4453"/>
                                        </p:tgtEl>
                                        <p:attrNameLst>
                                          <p:attrName>style.visibility</p:attrName>
                                        </p:attrNameLst>
                                      </p:cBhvr>
                                      <p:to>
                                        <p:strVal val="visible"/>
                                      </p:to>
                                    </p:set>
                                    <p:animEffect transition="in" filter="blinds(horizontal)">
                                      <p:cBhvr>
                                        <p:cTn id="12" dur="500"/>
                                        <p:tgtEl>
                                          <p:spTgt spid="104453"/>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104454"/>
                                        </p:tgtEl>
                                        <p:attrNameLst>
                                          <p:attrName>style.visibility</p:attrName>
                                        </p:attrNameLst>
                                      </p:cBhvr>
                                      <p:to>
                                        <p:strVal val="visible"/>
                                      </p:to>
                                    </p:set>
                                    <p:animEffect transition="in" filter="blinds(horizontal)">
                                      <p:cBhvr>
                                        <p:cTn id="16" dur="500"/>
                                        <p:tgtEl>
                                          <p:spTgt spid="10445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4455"/>
                                        </p:tgtEl>
                                        <p:attrNameLst>
                                          <p:attrName>style.visibility</p:attrName>
                                        </p:attrNameLst>
                                      </p:cBhvr>
                                      <p:to>
                                        <p:strVal val="visible"/>
                                      </p:to>
                                    </p:set>
                                    <p:animEffect transition="in" filter="blinds(horizontal)">
                                      <p:cBhvr>
                                        <p:cTn id="21" dur="500"/>
                                        <p:tgtEl>
                                          <p:spTgt spid="104455"/>
                                        </p:tgtEl>
                                      </p:cBhvr>
                                    </p:animEffect>
                                  </p:childTnLst>
                                </p:cTn>
                              </p:par>
                            </p:childTnLst>
                          </p:cTn>
                        </p:par>
                        <p:par>
                          <p:cTn id="22" fill="hold" nodeType="afterGroup">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104458"/>
                                        </p:tgtEl>
                                        <p:attrNameLst>
                                          <p:attrName>style.visibility</p:attrName>
                                        </p:attrNameLst>
                                      </p:cBhvr>
                                      <p:to>
                                        <p:strVal val="visible"/>
                                      </p:to>
                                    </p:set>
                                    <p:animEffect transition="in" filter="blinds(horizontal)">
                                      <p:cBhvr>
                                        <p:cTn id="25" dur="500"/>
                                        <p:tgtEl>
                                          <p:spTgt spid="10445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04456"/>
                                        </p:tgtEl>
                                        <p:attrNameLst>
                                          <p:attrName>style.visibility</p:attrName>
                                        </p:attrNameLst>
                                      </p:cBhvr>
                                      <p:to>
                                        <p:strVal val="visible"/>
                                      </p:to>
                                    </p:set>
                                    <p:animEffect transition="in" filter="blinds(horizontal)">
                                      <p:cBhvr>
                                        <p:cTn id="30" dur="500"/>
                                        <p:tgtEl>
                                          <p:spTgt spid="10445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04457"/>
                                        </p:tgtEl>
                                        <p:attrNameLst>
                                          <p:attrName>style.visibility</p:attrName>
                                        </p:attrNameLst>
                                      </p:cBhvr>
                                      <p:to>
                                        <p:strVal val="visible"/>
                                      </p:to>
                                    </p:set>
                                    <p:animEffect transition="in" filter="blinds(horizontal)">
                                      <p:cBhvr>
                                        <p:cTn id="35" dur="500"/>
                                        <p:tgtEl>
                                          <p:spTgt spid="104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2" grpId="0" animBg="1"/>
      <p:bldP spid="104453" grpId="0" animBg="1"/>
      <p:bldP spid="104454" grpId="0" animBg="1"/>
      <p:bldP spid="104455" grpId="0" animBg="1"/>
      <p:bldP spid="104456" grpId="0" animBg="1"/>
      <p:bldP spid="104457" grpId="0" animBg="1"/>
      <p:bldP spid="104458" grpId="0" animBg="1"/>
    </p:bldLst>
  </p:timing>
</p:sld>
</file>

<file path=ppt/theme/theme1.xml><?xml version="1.0" encoding="utf-8"?>
<a:theme xmlns:a="http://schemas.openxmlformats.org/drawingml/2006/main" name="CHE">
  <a:themeElements>
    <a:clrScheme name="CHE 10">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003300"/>
      </a:hlink>
      <a:folHlink>
        <a:srgbClr val="000000"/>
      </a:folHlink>
    </a:clrScheme>
    <a:fontScheme name="CH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CH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HE 8">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FFFFFF"/>
        </a:folHlink>
      </a:clrScheme>
      <a:clrMap bg1="dk2" tx1="lt1" bg2="dk1" tx2="lt2" accent1="accent1" accent2="accent2" accent3="accent3" accent4="accent4" accent5="accent5" accent6="accent6" hlink="hlink" folHlink="folHlink"/>
    </a:extraClrScheme>
    <a:extraClrScheme>
      <a:clrScheme name="CHE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clrMap bg1="dk2" tx1="lt1" bg2="dk1" tx2="lt2" accent1="accent1" accent2="accent2" accent3="accent3" accent4="accent4" accent5="accent5" accent6="accent6" hlink="hlink" folHlink="folHlink"/>
    </a:extraClrScheme>
    <a:extraClrScheme>
      <a:clrScheme name="CHE 10">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003300"/>
        </a:hlink>
        <a:folHlink>
          <a:srgbClr val="000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CHE</Template>
  <TotalTime>0</TotalTime>
  <Words>918</Words>
  <Application>Microsoft Macintosh PowerPoint</Application>
  <PresentationFormat>Bildschirmpräsentation (4:3)</PresentationFormat>
  <Paragraphs>197</Paragraphs>
  <Slides>19</Slides>
  <Notes>2</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Folientitel</vt:lpstr>
      </vt:variant>
      <vt:variant>
        <vt:i4>19</vt:i4>
      </vt:variant>
      <vt:variant>
        <vt:lpstr>Zielgruppenorientierte Präsentationen</vt:lpstr>
      </vt:variant>
      <vt:variant>
        <vt:i4>2</vt:i4>
      </vt:variant>
    </vt:vector>
  </HeadingPairs>
  <TitlesOfParts>
    <vt:vector size="25" baseType="lpstr">
      <vt:lpstr>Arial</vt:lpstr>
      <vt:lpstr>Times New Roman</vt:lpstr>
      <vt:lpstr>Webdings</vt:lpstr>
      <vt:lpstr>CHE</vt:lpstr>
      <vt:lpstr>PowerPoint-Präsentation</vt:lpstr>
      <vt:lpstr>Trend</vt:lpstr>
      <vt:lpstr>Leitfragen für den Vortrag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Leitfragen für den Vortrag</vt:lpstr>
      <vt:lpstr>PowerPoint-Präsentation</vt:lpstr>
      <vt:lpstr>PowerPoint-Präsentation</vt:lpstr>
      <vt:lpstr>Leitfragen für den Vortrag</vt:lpstr>
      <vt:lpstr>PowerPoint-Präsentation</vt:lpstr>
      <vt:lpstr>PowerPoint-Präsentation</vt:lpstr>
      <vt:lpstr>Resümee</vt:lpstr>
      <vt:lpstr>PowerPoint-Präsentation</vt:lpstr>
      <vt:lpstr>Studiengebühren u. Ranking</vt:lpstr>
      <vt:lpstr>CHE-Präsentation</vt:lpstr>
    </vt:vector>
  </TitlesOfParts>
  <Company>CHE - Centrum für Hochschulentwicklung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Florian Buch</dc:creator>
  <cp:lastModifiedBy>Detlef Müller-Böling</cp:lastModifiedBy>
  <cp:revision>21</cp:revision>
  <dcterms:created xsi:type="dcterms:W3CDTF">2003-09-04T06:51:12Z</dcterms:created>
  <dcterms:modified xsi:type="dcterms:W3CDTF">2022-02-05T15:15:21Z</dcterms:modified>
</cp:coreProperties>
</file>