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913328-E247-B845-A9A4-9DFA79C0CE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279E0BD-C36C-5041-95A8-BC8A0E379F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2A49DA0-CACC-F34F-8916-50D5145975A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F3AC903-EE66-2346-9D24-4C3CE2432C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9F64F59-BC9D-7C4B-9C09-313D1CD111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5841A1E-10A1-CD42-A1EF-72624BC9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6354EC-11DB-BC4A-BF1C-2E3E41A666E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EC688-C8B6-4D40-86AA-679E192AF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3493302-B07C-C248-9AC0-F194BA2F7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B8BF33-4C58-6F4E-8C35-874F93D4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E31973-79A2-D045-97AC-4106594D5A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F25AE-A62E-414D-AD6E-77B35B85AFA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3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23B57-278A-394E-86B9-6C4DF05F7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AB7781-012E-C943-B9DA-D1C618A89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FD7044-FC1E-DD4E-8FA2-F28D8DD5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A2DEB8-8134-6F4F-BF1A-8588BE61B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74A48F-738B-8240-B452-C3DFDDAAC5A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6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652821E-AC46-CC47-83EE-704BB11BA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81CC4A-E140-2E44-B20C-E8C31AB2D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53F1C7-F04D-DD47-AA2B-C922BA95E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E54604-EA12-D747-BF7A-3BFDF0BD1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0BD138-DF9F-BD40-BDBD-1D9DF5BC9DF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53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E87D6-8A5F-2E46-BE54-EA68E649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FE261-3DE9-BA4C-AD3C-9382C4AA2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3E940D-FCE0-7E41-B681-D74E9842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0A16DA-CE0D-F64A-9011-9FAE3686A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CEF96F-D8D7-3C42-9969-9A2149EB4D4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2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64C6F-421E-D74C-AB36-470B2546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4419AA-DDDA-404C-9CC9-18B27A6F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C4038C-ACB9-D746-9107-34DAFBC8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641676-8E08-5E46-A56B-6B8191D06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FCB06-7422-A441-99F8-269F4734D01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1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A319B-1464-4E47-9DC3-992A4448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214779-0A6A-2A45-988D-D5A22553F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A1E7BB-2739-7748-9833-6EA51DED4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A5D3BA-366F-064A-B4A1-D7533D1A9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776095-D159-484D-91A8-3E6EA4D71A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300B10-D601-2344-B531-A5342AC33A9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3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B70CB-C556-F247-A33E-D41D74B8D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0401D7-F665-3A4E-8391-FEDBBE3ED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EBB389-4B2E-3640-B51E-D082BBB16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37CCB1-0BA2-4248-9DA4-4BD6B9A23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095871-20A4-1E44-BD8A-5533CB3BC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65FE44-5121-0049-89B0-D9A00F59A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04F0B48-3FA7-F74C-BD9C-7DFA23FF2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3EE092-C28C-5D44-926B-D2C5349E735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1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86CC4-6457-854B-BEF2-5DC04373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018BC6-D66C-A242-BA7D-DDD21538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DB96F0-08D0-DC4B-9198-8FDC4E5322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581BAB-0B9C-D642-811C-86A5DD4FB9E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52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E7BDBA-2D1C-8048-A97A-FEA321D3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87BB6C5-D841-774D-B9AF-936C39660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AECB42-720C-E646-AB84-BF267D6CCE1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4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200BE-2E56-274B-99E2-C4D6FCB5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202ED3-266D-6246-9989-6C8AF851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58C439-9F82-F149-9014-B5B21A91D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53929B-1859-084F-80CD-948DD64E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F389F4-9DF2-394E-A5A7-808FD4BCC1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6A6B93-B47C-2247-9266-136464FD58A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38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3BEDF-2C17-3D4B-BCD8-E7988B734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BE9C7CF-5615-B74E-B0CD-F33DAC94D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506215-4D03-F74A-9D0A-C6BD23D6C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AC98C4-54CD-314A-A734-9C29C150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DC7F24-681C-9949-9DF7-371B11BEEA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E1896F-6DB3-E04A-A790-78B7CD166BC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5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87FEAF41-9857-7746-BD7E-8D366C02D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72CE1F2-32DE-EF42-B839-7D5D7067C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E17E1D-7488-4A40-BC3A-0AC45B271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Mastertextformat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8ED301-F800-F748-A1C8-1FE578BE4C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42031D0-33AE-934F-A52C-C4D3EABBC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36FCE3-7F02-CD40-979B-A653AB5707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CC18FA9-8FBD-BC45-8511-B8474C3DA02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FCE7FF50-D023-7A4E-87E3-AA05EE6BB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1" name="Picture 17">
            <a:extLst>
              <a:ext uri="{FF2B5EF4-FFF2-40B4-BE49-F238E27FC236}">
                <a16:creationId xmlns:a16="http://schemas.microsoft.com/office/drawing/2014/main" id="{E9FC4CF6-BB48-4147-A204-AFFB32752C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25C45D2A-350B-9440-ADAF-464873B643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D95444-CB7D-4544-912E-B46898A50759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CB9FB48A-E99D-D64E-9B2D-C5115078F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824038"/>
            <a:ext cx="778827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4600">
                <a:latin typeface="Arial" panose="020B0604020202020204" pitchFamily="34" charset="0"/>
              </a:rPr>
              <a:t>Die neue Rolle </a:t>
            </a:r>
          </a:p>
          <a:p>
            <a:pPr algn="ctr"/>
            <a:r>
              <a:rPr lang="de-DE" altLang="de-DE" sz="4600">
                <a:latin typeface="Arial" panose="020B0604020202020204" pitchFamily="34" charset="0"/>
              </a:rPr>
              <a:t>der Wissenschaftsministerien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A213A557-FA2C-C244-BD80-4F2A60C46C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7F4FED-AB5B-A943-B2F3-70B5646262EF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0C640938-33D0-7A41-9455-D0E9C4865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Problemdiagnose I: </a:t>
            </a:r>
            <a:br>
              <a:rPr lang="de-DE" altLang="de-DE"/>
            </a:br>
            <a:r>
              <a:rPr lang="de-DE" altLang="de-DE"/>
              <a:t>beobachtbare Phänomene</a:t>
            </a:r>
          </a:p>
        </p:txBody>
      </p:sp>
      <p:graphicFrame>
        <p:nvGraphicFramePr>
          <p:cNvPr id="7171" name="Object 3">
            <a:extLst>
              <a:ext uri="{FF2B5EF4-FFF2-40B4-BE49-F238E27FC236}">
                <a16:creationId xmlns:a16="http://schemas.microsoft.com/office/drawing/2014/main" id="{E641B38E-A688-4A48-A12B-CBF223A83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1435100"/>
          <a:ext cx="8572500" cy="542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kument" r:id="rId3" imgW="36410900" imgH="26644600" progId="Word.Document.8">
                  <p:embed/>
                </p:oleObj>
              </mc:Choice>
              <mc:Fallback>
                <p:oleObj name="Dokument" r:id="rId3" imgW="36410900" imgH="266446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35100"/>
                        <a:ext cx="8572500" cy="542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FCEA28E-4B65-A349-8C62-76FEBED30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046DB1-3E25-F548-BCEE-ADE9E31AA102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595E2F03-A4CE-7A40-B019-A0E940895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Problemdiagnose II: </a:t>
            </a:r>
            <a:br>
              <a:rPr lang="de-DE" altLang="de-DE"/>
            </a:br>
            <a:r>
              <a:rPr lang="de-DE" altLang="de-DE"/>
              <a:t>dahinter stehende Ursachen</a:t>
            </a:r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id="{2EAF44E9-2B94-6F47-9E4F-04847F2BB4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981200"/>
          <a:ext cx="75057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kument" r:id="rId3" imgW="36347400" imgH="19138900" progId="Word.Document.8">
                  <p:embed/>
                </p:oleObj>
              </mc:Choice>
              <mc:Fallback>
                <p:oleObj name="Dokument" r:id="rId3" imgW="36347400" imgH="191389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7505700" cy="394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3">
            <a:extLst>
              <a:ext uri="{FF2B5EF4-FFF2-40B4-BE49-F238E27FC236}">
                <a16:creationId xmlns:a16="http://schemas.microsoft.com/office/drawing/2014/main" id="{B665339D-53B4-E444-829D-E447968C0B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CAC77B-191A-BD4B-A32E-3244D4173C0F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2696C93-8B2D-3D40-A85E-47CA60480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Ansatzpunkte für Reformprojekte: 3 Ebenen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562936-9DB7-104C-B32E-98BB59EF9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25600"/>
            <a:ext cx="3505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Bezugsrahmen/Leitbild</a:t>
            </a:r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B38E8BD0-A510-404C-9DDA-5EB6ABEF2DB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387600"/>
            <a:ext cx="3429000" cy="1905000"/>
            <a:chOff x="240" y="1504"/>
            <a:chExt cx="2112" cy="1200"/>
          </a:xfrm>
        </p:grpSpPr>
        <p:sp>
          <p:nvSpPr>
            <p:cNvPr id="9221" name="Rectangle 5">
              <a:extLst>
                <a:ext uri="{FF2B5EF4-FFF2-40B4-BE49-F238E27FC236}">
                  <a16:creationId xmlns:a16="http://schemas.microsoft.com/office/drawing/2014/main" id="{395B594D-6D86-B24E-982B-42D4659A5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72"/>
              <a:ext cx="2112" cy="43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b="1">
                  <a:latin typeface="Arial" panose="020B0604020202020204" pitchFamily="34" charset="0"/>
                </a:rPr>
                <a:t>Evaluation/Vergleich</a:t>
              </a:r>
            </a:p>
          </p:txBody>
        </p:sp>
        <p:sp>
          <p:nvSpPr>
            <p:cNvPr id="9222" name="AutoShape 6">
              <a:extLst>
                <a:ext uri="{FF2B5EF4-FFF2-40B4-BE49-F238E27FC236}">
                  <a16:creationId xmlns:a16="http://schemas.microsoft.com/office/drawing/2014/main" id="{E18E7309-0EB0-DF4E-844D-DA1182C81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504"/>
              <a:ext cx="864" cy="71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grpSp>
        <p:nvGrpSpPr>
          <p:cNvPr id="9223" name="Group 7">
            <a:extLst>
              <a:ext uri="{FF2B5EF4-FFF2-40B4-BE49-F238E27FC236}">
                <a16:creationId xmlns:a16="http://schemas.microsoft.com/office/drawing/2014/main" id="{A0E05553-4E23-5644-86C6-7D77160E8C5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368800"/>
            <a:ext cx="3429000" cy="1930400"/>
            <a:chOff x="240" y="2752"/>
            <a:chExt cx="2112" cy="1216"/>
          </a:xfrm>
        </p:grpSpPr>
        <p:sp>
          <p:nvSpPr>
            <p:cNvPr id="9224" name="Rectangle 8">
              <a:extLst>
                <a:ext uri="{FF2B5EF4-FFF2-40B4-BE49-F238E27FC236}">
                  <a16:creationId xmlns:a16="http://schemas.microsoft.com/office/drawing/2014/main" id="{0756832D-B555-A04B-8F98-52DA52779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536"/>
              <a:ext cx="2112" cy="43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b="1">
                  <a:latin typeface="Arial" panose="020B0604020202020204" pitchFamily="34" charset="0"/>
                </a:rPr>
                <a:t>Umsetzung</a:t>
              </a:r>
            </a:p>
          </p:txBody>
        </p:sp>
        <p:sp>
          <p:nvSpPr>
            <p:cNvPr id="9225" name="AutoShape 9">
              <a:extLst>
                <a:ext uri="{FF2B5EF4-FFF2-40B4-BE49-F238E27FC236}">
                  <a16:creationId xmlns:a16="http://schemas.microsoft.com/office/drawing/2014/main" id="{CDBB6824-3C44-FB44-A169-2398F0C6C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752"/>
              <a:ext cx="864" cy="71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altLang="de-DE" b="1">
                <a:latin typeface="Arial" panose="020B0604020202020204" pitchFamily="34" charset="0"/>
              </a:endParaRPr>
            </a:p>
          </p:txBody>
        </p:sp>
      </p:grpSp>
      <p:grpSp>
        <p:nvGrpSpPr>
          <p:cNvPr id="9226" name="Group 10">
            <a:extLst>
              <a:ext uri="{FF2B5EF4-FFF2-40B4-BE49-F238E27FC236}">
                <a16:creationId xmlns:a16="http://schemas.microsoft.com/office/drawing/2014/main" id="{86853935-7F99-5C4F-99FA-CF205F7569F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295400"/>
            <a:ext cx="4572000" cy="762000"/>
            <a:chOff x="2400" y="816"/>
            <a:chExt cx="2880" cy="480"/>
          </a:xfrm>
        </p:grpSpPr>
        <p:sp>
          <p:nvSpPr>
            <p:cNvPr id="9227" name="Oval 11">
              <a:extLst>
                <a:ext uri="{FF2B5EF4-FFF2-40B4-BE49-F238E27FC236}">
                  <a16:creationId xmlns:a16="http://schemas.microsoft.com/office/drawing/2014/main" id="{EF3F7D2A-9DBC-094B-9CCC-BD608693F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816"/>
              <a:ext cx="1824" cy="48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Denkfabrik: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Modellentwicklung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9228" name="Line 12">
              <a:extLst>
                <a:ext uri="{FF2B5EF4-FFF2-40B4-BE49-F238E27FC236}">
                  <a16:creationId xmlns:a16="http://schemas.microsoft.com/office/drawing/2014/main" id="{BB93C592-8E0F-3F46-9123-7520609C3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1008"/>
              <a:ext cx="1008" cy="14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29" name="Group 13">
            <a:extLst>
              <a:ext uri="{FF2B5EF4-FFF2-40B4-BE49-F238E27FC236}">
                <a16:creationId xmlns:a16="http://schemas.microsoft.com/office/drawing/2014/main" id="{E84B4C58-F9C5-7C48-96E2-576BBB7CD62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057400"/>
            <a:ext cx="4495800" cy="762000"/>
            <a:chOff x="2400" y="1296"/>
            <a:chExt cx="2832" cy="480"/>
          </a:xfrm>
        </p:grpSpPr>
        <p:sp>
          <p:nvSpPr>
            <p:cNvPr id="9230" name="Oval 14">
              <a:extLst>
                <a:ext uri="{FF2B5EF4-FFF2-40B4-BE49-F238E27FC236}">
                  <a16:creationId xmlns:a16="http://schemas.microsoft.com/office/drawing/2014/main" id="{7E26D331-9474-C247-B848-CDA63C0B2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392"/>
              <a:ext cx="1728" cy="38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Dialog: Symposium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9231" name="Line 15">
              <a:extLst>
                <a:ext uri="{FF2B5EF4-FFF2-40B4-BE49-F238E27FC236}">
                  <a16:creationId xmlns:a16="http://schemas.microsoft.com/office/drawing/2014/main" id="{DAC6B8EF-2DAF-C24E-BED9-E24979B2D8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00" y="1296"/>
              <a:ext cx="1056" cy="288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32" name="Group 16">
            <a:extLst>
              <a:ext uri="{FF2B5EF4-FFF2-40B4-BE49-F238E27FC236}">
                <a16:creationId xmlns:a16="http://schemas.microsoft.com/office/drawing/2014/main" id="{A3174294-87A6-F74C-99D4-2BA6534FEC3C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124200"/>
            <a:ext cx="3581400" cy="609600"/>
            <a:chOff x="2400" y="1968"/>
            <a:chExt cx="2256" cy="384"/>
          </a:xfrm>
        </p:grpSpPr>
        <p:sp>
          <p:nvSpPr>
            <p:cNvPr id="9233" name="Oval 17">
              <a:extLst>
                <a:ext uri="{FF2B5EF4-FFF2-40B4-BE49-F238E27FC236}">
                  <a16:creationId xmlns:a16="http://schemas.microsoft.com/office/drawing/2014/main" id="{DF8229C0-939F-F14B-9D4E-8BD1CB218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968"/>
              <a:ext cx="1968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Denkfabrik: Analyse</a:t>
              </a:r>
              <a:endParaRPr lang="de-DE" altLang="de-DE">
                <a:latin typeface="Arial" panose="020B0604020202020204" pitchFamily="34" charset="0"/>
              </a:endParaRPr>
            </a:p>
          </p:txBody>
        </p:sp>
        <p:sp>
          <p:nvSpPr>
            <p:cNvPr id="9234" name="Line 18">
              <a:extLst>
                <a:ext uri="{FF2B5EF4-FFF2-40B4-BE49-F238E27FC236}">
                  <a16:creationId xmlns:a16="http://schemas.microsoft.com/office/drawing/2014/main" id="{6C130419-007B-B749-84CE-A863E75C5E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2208"/>
              <a:ext cx="288" cy="14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35" name="Group 19">
            <a:extLst>
              <a:ext uri="{FF2B5EF4-FFF2-40B4-BE49-F238E27FC236}">
                <a16:creationId xmlns:a16="http://schemas.microsoft.com/office/drawing/2014/main" id="{4CA41122-CC84-4C4C-A577-4A0A5D78F009}"/>
              </a:ext>
            </a:extLst>
          </p:cNvPr>
          <p:cNvGrpSpPr>
            <a:grpSpLocks/>
          </p:cNvGrpSpPr>
          <p:nvPr/>
        </p:nvGrpSpPr>
        <p:grpSpPr bwMode="auto">
          <a:xfrm>
            <a:off x="3759200" y="3810000"/>
            <a:ext cx="3632200" cy="838200"/>
            <a:chOff x="2368" y="2400"/>
            <a:chExt cx="2288" cy="528"/>
          </a:xfrm>
        </p:grpSpPr>
        <p:sp>
          <p:nvSpPr>
            <p:cNvPr id="9236" name="Oval 20">
              <a:extLst>
                <a:ext uri="{FF2B5EF4-FFF2-40B4-BE49-F238E27FC236}">
                  <a16:creationId xmlns:a16="http://schemas.microsoft.com/office/drawing/2014/main" id="{4A656FB9-C98A-0E47-B2FA-DA6777C72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400"/>
              <a:ext cx="1968" cy="52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Dialog: Kommuni-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kationspolitik</a:t>
              </a:r>
            </a:p>
          </p:txBody>
        </p:sp>
        <p:sp>
          <p:nvSpPr>
            <p:cNvPr id="9237" name="Line 21">
              <a:extLst>
                <a:ext uri="{FF2B5EF4-FFF2-40B4-BE49-F238E27FC236}">
                  <a16:creationId xmlns:a16="http://schemas.microsoft.com/office/drawing/2014/main" id="{5783D21E-0C16-9E46-964A-0D978A41B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8" y="2544"/>
              <a:ext cx="288" cy="14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38" name="Group 22">
            <a:extLst>
              <a:ext uri="{FF2B5EF4-FFF2-40B4-BE49-F238E27FC236}">
                <a16:creationId xmlns:a16="http://schemas.microsoft.com/office/drawing/2014/main" id="{D17EDD9C-2E7E-B54E-BF2B-9BFA4F2602EA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4876800"/>
            <a:ext cx="4724400" cy="914400"/>
            <a:chOff x="2448" y="3072"/>
            <a:chExt cx="2976" cy="576"/>
          </a:xfrm>
        </p:grpSpPr>
        <p:sp>
          <p:nvSpPr>
            <p:cNvPr id="9239" name="Oval 23">
              <a:extLst>
                <a:ext uri="{FF2B5EF4-FFF2-40B4-BE49-F238E27FC236}">
                  <a16:creationId xmlns:a16="http://schemas.microsoft.com/office/drawing/2014/main" id="{3207C0CC-34DD-5941-9EA1-2C22AD40C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72"/>
              <a:ext cx="2400" cy="48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Organisationsentwicklung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Pilot-Kooperationsprojekte</a:t>
              </a:r>
            </a:p>
          </p:txBody>
        </p:sp>
        <p:sp>
          <p:nvSpPr>
            <p:cNvPr id="9240" name="Line 24">
              <a:extLst>
                <a:ext uri="{FF2B5EF4-FFF2-40B4-BE49-F238E27FC236}">
                  <a16:creationId xmlns:a16="http://schemas.microsoft.com/office/drawing/2014/main" id="{1CBE152A-AD28-B743-8AEA-8E3E122D48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3408"/>
              <a:ext cx="576" cy="24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241" name="Group 25">
            <a:extLst>
              <a:ext uri="{FF2B5EF4-FFF2-40B4-BE49-F238E27FC236}">
                <a16:creationId xmlns:a16="http://schemas.microsoft.com/office/drawing/2014/main" id="{B3E29626-E7CB-1448-A504-223CFFA0A01C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791200"/>
            <a:ext cx="4724400" cy="914400"/>
            <a:chOff x="2448" y="3648"/>
            <a:chExt cx="2976" cy="576"/>
          </a:xfrm>
        </p:grpSpPr>
        <p:sp>
          <p:nvSpPr>
            <p:cNvPr id="9242" name="Oval 26">
              <a:extLst>
                <a:ext uri="{FF2B5EF4-FFF2-40B4-BE49-F238E27FC236}">
                  <a16:creationId xmlns:a16="http://schemas.microsoft.com/office/drawing/2014/main" id="{E5E367CF-D80A-C341-9E88-331CA65BC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648"/>
              <a:ext cx="2400" cy="57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Dialog: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Hochschulkurs, Kommunikation</a:t>
              </a:r>
            </a:p>
            <a:p>
              <a:pPr algn="ctr"/>
              <a:r>
                <a:rPr lang="de-DE" altLang="de-DE" sz="2000">
                  <a:latin typeface="Arial" panose="020B0604020202020204" pitchFamily="34" charset="0"/>
                </a:rPr>
                <a:t>Erfahrungen</a:t>
              </a:r>
            </a:p>
          </p:txBody>
        </p:sp>
        <p:sp>
          <p:nvSpPr>
            <p:cNvPr id="9243" name="Line 27">
              <a:extLst>
                <a:ext uri="{FF2B5EF4-FFF2-40B4-BE49-F238E27FC236}">
                  <a16:creationId xmlns:a16="http://schemas.microsoft.com/office/drawing/2014/main" id="{6FD6189F-E7E7-CF47-9D09-D903BA773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48" y="3840"/>
              <a:ext cx="528" cy="14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B17087E1-38F4-0641-AF96-F34D318CE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A6179D-478E-1046-AFF4-E7EEC6B02B62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D25070F-68AB-A040-8AAC-A4FA93575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Handlungsempfehlungen </a:t>
            </a:r>
            <a:br>
              <a:rPr lang="de-DE" altLang="de-DE"/>
            </a:br>
            <a:r>
              <a:rPr lang="de-DE" altLang="de-DE"/>
              <a:t>für das CHE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7301EAE-8ADE-2141-B3B1-306D569EA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460500"/>
            <a:ext cx="31242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Bezugsrahmen/Leitbild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BA39092-1CF6-3148-8E6E-006FC6F0A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41700"/>
            <a:ext cx="3048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Evaluation/Vergleich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E1379572-6037-B341-9FAA-37D0E3153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48300"/>
            <a:ext cx="30480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Umsetzung</a:t>
            </a:r>
          </a:p>
        </p:txBody>
      </p:sp>
      <p:grpSp>
        <p:nvGrpSpPr>
          <p:cNvPr id="10246" name="Group 6">
            <a:extLst>
              <a:ext uri="{FF2B5EF4-FFF2-40B4-BE49-F238E27FC236}">
                <a16:creationId xmlns:a16="http://schemas.microsoft.com/office/drawing/2014/main" id="{194F51A3-53E1-6E49-90B9-0D3782789056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217613"/>
            <a:ext cx="4827588" cy="1311275"/>
            <a:chOff x="2736" y="767"/>
            <a:chExt cx="3041" cy="826"/>
          </a:xfrm>
        </p:grpSpPr>
        <p:sp>
          <p:nvSpPr>
            <p:cNvPr id="10247" name="AutoShape 7">
              <a:extLst>
                <a:ext uri="{FF2B5EF4-FFF2-40B4-BE49-F238E27FC236}">
                  <a16:creationId xmlns:a16="http://schemas.microsoft.com/office/drawing/2014/main" id="{ECB01642-DF4A-A14A-A5C9-3D6425089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000"/>
              <a:ext cx="288" cy="28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1C1BDEAD-3A23-8B40-88F5-43EF2B1DB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767"/>
              <a:ext cx="2715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agenda setting: Leitbildentwicklung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(mit Partnern)</a:t>
              </a:r>
            </a:p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Symposium, Workshop, 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Publikation, PR</a:t>
              </a:r>
              <a:endParaRPr lang="de-DE" altLang="de-DE" sz="2200">
                <a:latin typeface="Arial" panose="020B0604020202020204" pitchFamily="34" charset="0"/>
              </a:endParaRPr>
            </a:p>
          </p:txBody>
        </p:sp>
      </p:grpSp>
      <p:grpSp>
        <p:nvGrpSpPr>
          <p:cNvPr id="10249" name="Group 9">
            <a:extLst>
              <a:ext uri="{FF2B5EF4-FFF2-40B4-BE49-F238E27FC236}">
                <a16:creationId xmlns:a16="http://schemas.microsoft.com/office/drawing/2014/main" id="{A8445B3D-0BFD-1548-8F65-B9DFCD1B9EEC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108325"/>
            <a:ext cx="4613275" cy="1920875"/>
            <a:chOff x="2736" y="1958"/>
            <a:chExt cx="2906" cy="1210"/>
          </a:xfrm>
        </p:grpSpPr>
        <p:sp>
          <p:nvSpPr>
            <p:cNvPr id="10250" name="AutoShape 10">
              <a:extLst>
                <a:ext uri="{FF2B5EF4-FFF2-40B4-BE49-F238E27FC236}">
                  <a16:creationId xmlns:a16="http://schemas.microsoft.com/office/drawing/2014/main" id="{F25E879C-FC15-BD4E-BFEE-88752B94A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24"/>
              <a:ext cx="288" cy="28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1" name="Text Box 11">
              <a:extLst>
                <a:ext uri="{FF2B5EF4-FFF2-40B4-BE49-F238E27FC236}">
                  <a16:creationId xmlns:a16="http://schemas.microsoft.com/office/drawing/2014/main" id="{1AAE120F-144D-144A-82FC-BE85DC7E8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4" y="1958"/>
              <a:ext cx="2578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Mitwirkung bei Stifterverband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(Länderranking)</a:t>
              </a:r>
            </a:p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Ministeriums-Workshop, 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Landes-Gutachten</a:t>
              </a:r>
            </a:p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fallweise PR: aufdecken Fehl-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entwicklungen (z.B. CHEckpoint)</a:t>
              </a:r>
              <a:endParaRPr lang="de-DE" altLang="de-DE" sz="2200">
                <a:latin typeface="Arial" panose="020B0604020202020204" pitchFamily="34" charset="0"/>
              </a:endParaRPr>
            </a:p>
          </p:txBody>
        </p:sp>
      </p:grpSp>
      <p:grpSp>
        <p:nvGrpSpPr>
          <p:cNvPr id="10252" name="Group 12">
            <a:extLst>
              <a:ext uri="{FF2B5EF4-FFF2-40B4-BE49-F238E27FC236}">
                <a16:creationId xmlns:a16="http://schemas.microsoft.com/office/drawing/2014/main" id="{475979CE-EF16-7C4A-B984-01A79783805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5343525"/>
            <a:ext cx="4935538" cy="1311275"/>
            <a:chOff x="2736" y="3366"/>
            <a:chExt cx="3109" cy="826"/>
          </a:xfrm>
        </p:grpSpPr>
        <p:sp>
          <p:nvSpPr>
            <p:cNvPr id="10253" name="AutoShape 13">
              <a:extLst>
                <a:ext uri="{FF2B5EF4-FFF2-40B4-BE49-F238E27FC236}">
                  <a16:creationId xmlns:a16="http://schemas.microsoft.com/office/drawing/2014/main" id="{8CB78C34-3384-6241-A8CE-1A5C68494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496"/>
              <a:ext cx="288" cy="28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4" name="Text Box 14">
              <a:extLst>
                <a:ext uri="{FF2B5EF4-FFF2-40B4-BE49-F238E27FC236}">
                  <a16:creationId xmlns:a16="http://schemas.microsoft.com/office/drawing/2014/main" id="{D435359C-892C-DE41-B4E9-F24201798D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4" y="3366"/>
              <a:ext cx="2781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Pilotprojekte</a:t>
              </a:r>
            </a:p>
            <a:p>
              <a:pPr>
                <a:buSzPct val="60000"/>
                <a:buFont typeface="Monotype Sorts" pitchFamily="2" charset="2"/>
                <a:buChar char="n"/>
              </a:pPr>
              <a:r>
                <a:rPr lang="de-DE" altLang="de-DE" sz="2000">
                  <a:latin typeface="Arial" panose="020B0604020202020204" pitchFamily="34" charset="0"/>
                </a:rPr>
                <a:t> Mischung „weiche“ und „harte“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Themen (Kommunikation/Vertrauen</a:t>
              </a:r>
              <a:br>
                <a:rPr lang="de-DE" altLang="de-DE" sz="2000">
                  <a:latin typeface="Arial" panose="020B0604020202020204" pitchFamily="34" charset="0"/>
                </a:rPr>
              </a:br>
              <a:r>
                <a:rPr lang="de-DE" altLang="de-DE" sz="2000">
                  <a:latin typeface="Arial" panose="020B0604020202020204" pitchFamily="34" charset="0"/>
                </a:rPr>
                <a:t>   vs. Instrumentenentwicklung)</a:t>
              </a:r>
              <a:endParaRPr lang="de-DE" altLang="de-DE" sz="2200">
                <a:latin typeface="Arial" panose="020B0604020202020204" pitchFamily="34" charset="0"/>
              </a:endParaRPr>
            </a:p>
          </p:txBody>
        </p:sp>
      </p:grpSp>
      <p:grpSp>
        <p:nvGrpSpPr>
          <p:cNvPr id="10255" name="Group 15">
            <a:extLst>
              <a:ext uri="{FF2B5EF4-FFF2-40B4-BE49-F238E27FC236}">
                <a16:creationId xmlns:a16="http://schemas.microsoft.com/office/drawing/2014/main" id="{10C91469-8FD5-7748-8F40-D44ABB868053}"/>
              </a:ext>
            </a:extLst>
          </p:cNvPr>
          <p:cNvGrpSpPr>
            <a:grpSpLocks/>
          </p:cNvGrpSpPr>
          <p:nvPr/>
        </p:nvGrpSpPr>
        <p:grpSpPr bwMode="auto">
          <a:xfrm>
            <a:off x="0" y="1447800"/>
            <a:ext cx="1066800" cy="4648200"/>
            <a:chOff x="48" y="912"/>
            <a:chExt cx="672" cy="2928"/>
          </a:xfrm>
        </p:grpSpPr>
        <p:sp>
          <p:nvSpPr>
            <p:cNvPr id="10256" name="Oval 16">
              <a:extLst>
                <a:ext uri="{FF2B5EF4-FFF2-40B4-BE49-F238E27FC236}">
                  <a16:creationId xmlns:a16="http://schemas.microsoft.com/office/drawing/2014/main" id="{467355B6-6DC5-0745-9FB4-376DB893F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912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 b="1">
                  <a:latin typeface="Arial" panose="020B0604020202020204" pitchFamily="34" charset="0"/>
                </a:rPr>
                <a:t>Priorität</a:t>
              </a:r>
            </a:p>
          </p:txBody>
        </p:sp>
        <p:sp>
          <p:nvSpPr>
            <p:cNvPr id="10257" name="Oval 17">
              <a:extLst>
                <a:ext uri="{FF2B5EF4-FFF2-40B4-BE49-F238E27FC236}">
                  <a16:creationId xmlns:a16="http://schemas.microsoft.com/office/drawing/2014/main" id="{83DA00F7-2D28-0F45-95BA-329DB222B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3456"/>
              <a:ext cx="67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 b="1">
                  <a:latin typeface="Arial" panose="020B0604020202020204" pitchFamily="34" charset="0"/>
                </a:rPr>
                <a:t>Priorität</a:t>
              </a:r>
            </a:p>
          </p:txBody>
        </p:sp>
      </p:grpSp>
      <p:sp>
        <p:nvSpPr>
          <p:cNvPr id="10258" name="WordArt 18">
            <a:extLst>
              <a:ext uri="{FF2B5EF4-FFF2-40B4-BE49-F238E27FC236}">
                <a16:creationId xmlns:a16="http://schemas.microsoft.com/office/drawing/2014/main" id="{3C562C9E-2AD4-3646-B156-5B52496C96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9388" y="2060575"/>
            <a:ext cx="64770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2137B69D-95AF-6240-95C9-59DADB9A9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7C205A-B71B-874A-AA27-2C599CD75956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18A8BE7-58ED-884D-9E0C-DBCD0E995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0CE5E17A-5636-6B44-94A6-4B21B806E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24000"/>
            <a:ext cx="2514600" cy="9144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Dienstrechts-</a:t>
            </a:r>
          </a:p>
          <a:p>
            <a:pPr algn="ctr"/>
            <a:r>
              <a:rPr lang="de-DE" altLang="de-DE" sz="2800" b="1"/>
              <a:t>reform</a:t>
            </a:r>
            <a:endParaRPr lang="de-DE" altLang="de-DE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09662C73-F96C-B749-B473-8635FA71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21000"/>
            <a:ext cx="2514600" cy="8382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Ziel-</a:t>
            </a:r>
          </a:p>
          <a:p>
            <a:pPr algn="ctr"/>
            <a:r>
              <a:rPr lang="de-DE" altLang="de-DE" sz="2800" b="1"/>
              <a:t>vereinbarungen</a:t>
            </a:r>
          </a:p>
        </p:txBody>
      </p:sp>
      <p:sp>
        <p:nvSpPr>
          <p:cNvPr id="13319" name="Oval 7">
            <a:extLst>
              <a:ext uri="{FF2B5EF4-FFF2-40B4-BE49-F238E27FC236}">
                <a16:creationId xmlns:a16="http://schemas.microsoft.com/office/drawing/2014/main" id="{858644EE-5348-4446-A90F-3FDF2338E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544638"/>
            <a:ext cx="2828925" cy="914400"/>
          </a:xfrm>
          <a:prstGeom prst="ellipse">
            <a:avLst/>
          </a:prstGeom>
          <a:solidFill>
            <a:schemeClr val="tx2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  <a:contourClr>
              <a:schemeClr val="tx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Niedersachen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Hamburg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BW, RP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0" name="Oval 8">
            <a:extLst>
              <a:ext uri="{FF2B5EF4-FFF2-40B4-BE49-F238E27FC236}">
                <a16:creationId xmlns:a16="http://schemas.microsoft.com/office/drawing/2014/main" id="{AD1C0990-2960-6B4A-A1DC-E8B60D5B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06713"/>
            <a:ext cx="2828925" cy="922337"/>
          </a:xfrm>
          <a:prstGeom prst="ellipse">
            <a:avLst/>
          </a:prstGeom>
          <a:solidFill>
            <a:schemeClr val="tx2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  <a:contourClr>
              <a:schemeClr val="tx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etliche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A193FAD1-4E74-8C4A-A896-FCE7E1E04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241800"/>
            <a:ext cx="2514600" cy="8382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Gesetze</a:t>
            </a:r>
          </a:p>
        </p:txBody>
      </p:sp>
      <p:sp>
        <p:nvSpPr>
          <p:cNvPr id="13323" name="Oval 11">
            <a:extLst>
              <a:ext uri="{FF2B5EF4-FFF2-40B4-BE49-F238E27FC236}">
                <a16:creationId xmlns:a16="http://schemas.microsoft.com/office/drawing/2014/main" id="{B9291170-7607-384C-A86D-56C02AABF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76725"/>
            <a:ext cx="2828925" cy="838200"/>
          </a:xfrm>
          <a:prstGeom prst="ellipse">
            <a:avLst/>
          </a:prstGeom>
          <a:solidFill>
            <a:schemeClr val="tx2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  <a:contourClr>
              <a:schemeClr val="tx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BW, NSa, HH, Saar </a:t>
            </a:r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4E8FECC0-87FC-F941-9B43-4C9B59184BAC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4800600" cy="685800"/>
          </a:xfrm>
          <a:solidFill>
            <a:srgbClr val="FF0000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>
                <a:noFil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de-DE" altLang="de-DE" sz="3200" b="1"/>
              <a:t>Umsetzungsprojekte</a:t>
            </a:r>
            <a:endParaRPr lang="de-DE" altLang="de-DE" sz="4000" b="1"/>
          </a:p>
        </p:txBody>
      </p:sp>
      <p:sp>
        <p:nvSpPr>
          <p:cNvPr id="13327" name="AutoShape 15">
            <a:extLst>
              <a:ext uri="{FF2B5EF4-FFF2-40B4-BE49-F238E27FC236}">
                <a16:creationId xmlns:a16="http://schemas.microsoft.com/office/drawing/2014/main" id="{7DFAA5B4-E089-BD43-87E5-3428F7253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962400"/>
            <a:ext cx="2438400" cy="711200"/>
          </a:xfrm>
          <a:prstGeom prst="wedgeRectCallout">
            <a:avLst>
              <a:gd name="adj1" fmla="val 50588"/>
              <a:gd name="adj2" fmla="val -146875"/>
            </a:avLst>
          </a:prstGeom>
          <a:solidFill>
            <a:srgbClr val="F3F905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000" b="1">
                <a:solidFill>
                  <a:schemeClr val="accent1"/>
                </a:solidFill>
              </a:rPr>
              <a:t>Rheinland-Pfalz</a:t>
            </a:r>
          </a:p>
          <a:p>
            <a:pPr algn="ctr"/>
            <a:r>
              <a:rPr lang="de-DE" altLang="de-DE" sz="2000">
                <a:solidFill>
                  <a:schemeClr val="accent1"/>
                </a:solidFill>
              </a:rPr>
              <a:t>Globalhaushalt, ZV</a:t>
            </a:r>
            <a:endParaRPr lang="de-DE" altLang="de-DE" sz="2000" b="1">
              <a:solidFill>
                <a:schemeClr val="accent1"/>
              </a:solidFill>
            </a:endParaRPr>
          </a:p>
        </p:txBody>
      </p:sp>
      <p:sp>
        <p:nvSpPr>
          <p:cNvPr id="13328" name="AutoShape 16">
            <a:extLst>
              <a:ext uri="{FF2B5EF4-FFF2-40B4-BE49-F238E27FC236}">
                <a16:creationId xmlns:a16="http://schemas.microsoft.com/office/drawing/2014/main" id="{908FBB7F-4E86-2F47-A8C2-CE476F541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00600"/>
            <a:ext cx="2286000" cy="711200"/>
          </a:xfrm>
          <a:prstGeom prst="wedgeRectCallout">
            <a:avLst>
              <a:gd name="adj1" fmla="val 33472"/>
              <a:gd name="adj2" fmla="val -235269"/>
            </a:avLst>
          </a:prstGeom>
          <a:solidFill>
            <a:srgbClr val="F3F905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000" b="1">
                <a:solidFill>
                  <a:schemeClr val="accent1"/>
                </a:solidFill>
              </a:rPr>
              <a:t>NRW</a:t>
            </a:r>
          </a:p>
          <a:p>
            <a:pPr algn="ctr"/>
            <a:r>
              <a:rPr lang="de-DE" altLang="de-DE" sz="2000">
                <a:solidFill>
                  <a:schemeClr val="accent1"/>
                </a:solidFill>
              </a:rPr>
              <a:t>Zielvereinbarung</a:t>
            </a:r>
            <a:endParaRPr lang="de-DE" altLang="de-DE" sz="2000" b="1">
              <a:solidFill>
                <a:schemeClr val="accent1"/>
              </a:solidFill>
            </a:endParaRPr>
          </a:p>
        </p:txBody>
      </p:sp>
      <p:sp>
        <p:nvSpPr>
          <p:cNvPr id="13329" name="AutoShape 17">
            <a:extLst>
              <a:ext uri="{FF2B5EF4-FFF2-40B4-BE49-F238E27FC236}">
                <a16:creationId xmlns:a16="http://schemas.microsoft.com/office/drawing/2014/main" id="{6FBD7D33-5910-EF45-9EDA-38E4D85DE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29200"/>
            <a:ext cx="1600200" cy="1016000"/>
          </a:xfrm>
          <a:prstGeom prst="wedgeRectCallout">
            <a:avLst>
              <a:gd name="adj1" fmla="val -4565"/>
              <a:gd name="adj2" fmla="val -250894"/>
            </a:avLst>
          </a:prstGeom>
          <a:solidFill>
            <a:srgbClr val="F3F905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000" b="1">
                <a:solidFill>
                  <a:schemeClr val="accent1"/>
                </a:solidFill>
              </a:rPr>
              <a:t>Hamburg</a:t>
            </a:r>
          </a:p>
          <a:p>
            <a:pPr algn="ctr"/>
            <a:r>
              <a:rPr lang="de-DE" altLang="de-DE" sz="2000">
                <a:solidFill>
                  <a:schemeClr val="accent1"/>
                </a:solidFill>
              </a:rPr>
              <a:t>Struktur-kommission</a:t>
            </a:r>
            <a:endParaRPr lang="de-DE" altLang="de-DE" sz="2000" b="1">
              <a:solidFill>
                <a:schemeClr val="accent1"/>
              </a:solidFill>
            </a:endParaRPr>
          </a:p>
        </p:txBody>
      </p:sp>
      <p:sp>
        <p:nvSpPr>
          <p:cNvPr id="13330" name="AutoShape 18">
            <a:extLst>
              <a:ext uri="{FF2B5EF4-FFF2-40B4-BE49-F238E27FC236}">
                <a16:creationId xmlns:a16="http://schemas.microsoft.com/office/drawing/2014/main" id="{1283F1FF-6618-2F49-9456-F9F55D323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191000"/>
            <a:ext cx="1752600" cy="711200"/>
          </a:xfrm>
          <a:prstGeom prst="wedgeRectCallout">
            <a:avLst>
              <a:gd name="adj1" fmla="val -68296"/>
              <a:gd name="adj2" fmla="val -146653"/>
            </a:avLst>
          </a:prstGeom>
          <a:solidFill>
            <a:srgbClr val="F3F905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000" b="1">
                <a:solidFill>
                  <a:schemeClr val="accent1"/>
                </a:solidFill>
              </a:rPr>
              <a:t>Brandenburg</a:t>
            </a:r>
          </a:p>
          <a:p>
            <a:pPr algn="ctr"/>
            <a:r>
              <a:rPr lang="de-DE" altLang="de-DE" sz="2000">
                <a:solidFill>
                  <a:schemeClr val="accent1"/>
                </a:solidFill>
              </a:rPr>
              <a:t>MV, ZV</a:t>
            </a:r>
            <a:endParaRPr lang="de-DE" altLang="de-DE" sz="20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 autoUpdateAnimBg="0"/>
      <p:bldP spid="13318" grpId="0" animBg="1" autoUpdateAnimBg="0"/>
      <p:bldP spid="13319" grpId="0" animBg="1" autoUpdateAnimBg="0"/>
      <p:bldP spid="13320" grpId="0" animBg="1" autoUpdateAnimBg="0"/>
      <p:bldP spid="13322" grpId="0" animBg="1" autoUpdateAnimBg="0"/>
      <p:bldP spid="13323" grpId="0" animBg="1" autoUpdateAnimBg="0"/>
      <p:bldP spid="13327" grpId="0" animBg="1" autoUpdateAnimBg="0"/>
      <p:bldP spid="13328" grpId="0" animBg="1" autoUpdateAnimBg="0"/>
      <p:bldP spid="13329" grpId="0" animBg="1" autoUpdateAnimBg="0"/>
      <p:bldP spid="13330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180</Words>
  <Application>Microsoft Macintosh PowerPoint</Application>
  <PresentationFormat>Bildschirmpräsentation (4:3)</PresentationFormat>
  <Paragraphs>58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Webdings</vt:lpstr>
      <vt:lpstr>Monotype Sorts</vt:lpstr>
      <vt:lpstr>Leere Präsentation</vt:lpstr>
      <vt:lpstr>Microsoft Word-Dokument</vt:lpstr>
      <vt:lpstr>PowerPoint-Präsentation</vt:lpstr>
      <vt:lpstr>Problemdiagnose I:  beobachtbare Phänomene</vt:lpstr>
      <vt:lpstr>Problemdiagnose II:  dahinter stehende Ursachen</vt:lpstr>
      <vt:lpstr>Ansatzpunkte für Reformprojekte: 3 Ebenen</vt:lpstr>
      <vt:lpstr>Handlungsempfehlungen  für das CHE</vt:lpstr>
      <vt:lpstr>Umsetzungsprojekte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10</cp:revision>
  <dcterms:created xsi:type="dcterms:W3CDTF">2001-03-08T15:06:45Z</dcterms:created>
  <dcterms:modified xsi:type="dcterms:W3CDTF">2022-02-10T12:28:35Z</dcterms:modified>
</cp:coreProperties>
</file>