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0" r:id="rId2"/>
    <p:sldId id="279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91" r:id="rId12"/>
    <p:sldId id="29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C3BF30A4-5DB2-A04D-8BEA-0F4E3DDFFA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82D4864-3C1F-E740-A764-490239F2DF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489CA8B6-A3A0-364B-A1A5-456F67504CA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67F9830D-86B1-7F47-92C6-D7A44FE7A15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B3018A-D41F-3A48-B57A-105EAC61EA1B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3E15F62-B76E-484C-AA42-F2245CD1F2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7A02F22-3ABC-8041-A8C0-C85570C419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4A7F4B6-417C-E147-99D2-2977EF45737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B393D05-6BA1-4146-848F-DCCC3B54FC8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788AA1B-2354-724A-A452-CD6D03E3B0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196B540-788A-2B42-BBE8-A391EB7972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BB69CA-DFE3-D240-9C29-C339D3D69E1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7496E3-79A2-F445-81CC-CB33E7B4D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6A0C4A0-8F6C-104D-ADB3-1EB3DF59B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511521-2A68-AE4C-B14F-24B95FE42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A9ECE2-7F35-314E-9840-91980083D2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50CE42-9DE8-844C-87CE-7C87E0BAF93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0165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B94EE6-9B52-0844-8B05-29BFA084E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08B869C-4D67-0744-A327-7803E7128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E3CCFE-1871-324A-A165-C06CA82C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874B6E-1E33-7D42-BEEA-68BB12D089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3BEA53-D305-6B42-A2D9-438B502A7ABD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16384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8668FEF-B790-6041-B7A6-D737EEAA1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9D2CCB-5E6C-9E4E-8DD3-10699B4AD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FCE42F-7AA9-5648-9F8E-71766B71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58DC35-B8A4-FD46-8400-3EB2456708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48BA66-003C-2E44-B479-77BCB06D140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6013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33080-EB0A-954F-B572-5A70D454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5525B0-2C74-3540-BD31-C85CDF9CD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8850A-B1BF-C244-A439-22176BA3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513F65-7B85-844A-95A8-E0A2EA9815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009EFF-5EB8-724D-BDA6-64C96143E67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7893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2236E2-F8AD-8146-9248-19F6BBA72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320CBD-B951-A64B-BBB2-980513E0F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5DBAC0-6B58-CC4D-A32E-2D0107E7B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E134FE-2559-F94C-86A7-B85B3A82A5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35731F-E982-3D43-91A9-D76B40E8C9B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84890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36205-8A59-2548-BEB0-6E3E22AB1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C0B54-9264-844C-8C6D-3B2745B5A5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B6D970-134A-F747-B1C9-C9A8850AA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5B0038-A852-2847-86CF-3051F91F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BACE8D-EB80-5341-AC23-166F75AD6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03ADBF-44C0-4543-9695-A104F39DCE1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03987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7D867-9D50-9D45-9BB1-43165D7E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66BD90-2C0B-914E-B1BF-FA2C8A3F7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B87CF2-4807-FF46-BE8B-FAC0C8C98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9163D5-CC3F-3146-8B1E-1E39B397A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8C3D946-EEB7-F042-A4F7-18BECB4260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03F49C0-09D3-C240-B1A1-F1A132C1C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1DAC434-5582-AE4D-877E-8E85B5C89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AE0DA6-3573-8847-A7C3-B0494FEF313F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2416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2208E7-B049-C145-AFE7-E851B524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6CE253-6520-834F-84EB-83B19F868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5A8F78-286A-2744-BEC6-12A90F8D9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A8E8B5-A86A-3347-A377-47CDEEBD9B18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83195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F037ED-D27E-9848-913B-B875B5836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8F93CEE-DBD7-DA4E-BA86-E60613E805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6809C4-4CFB-D343-8443-A9297252A84B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8812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BDD51-223F-484B-81B0-99DE74B8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6A0761-8A60-C248-886F-4D2C826CE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1D25AC-9E88-534D-9CC6-64518E8BC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057340-1931-E34A-AB18-C7682B36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36F6FE-86EF-D048-8E80-57D0250DCA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2FF312-161B-9A4C-A23F-3B63210AFFC3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34436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0D2717-13C3-BC46-A882-71BDF986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37A9968-BB66-DD40-B7D1-57819C105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8F69A7-F278-E94E-B360-8859080C8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67D9E2-14FA-C543-8854-CEC3A1E35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3B0B7A-542B-5141-BE26-655AAB8B2A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BB0E89-3C6C-244A-BAD8-5FFD4AF15BFD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77388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35DD09B6-EFFB-DE4E-BDDC-20F519E42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FAFB3D2-134C-E742-A8CA-37C7CCA9F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7ADE717-3022-6F4A-8D2C-FD5369B1F5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B358BB3-7D3E-2A40-95D6-EF748239E5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+mn-lt"/>
              </a:defRPr>
            </a:lvl1pPr>
          </a:lstStyle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37E12B68-C6DF-6B41-86CA-11B29CC42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290F68E-979B-124D-A11B-D7854DF37F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5675" y="6503988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DE6DF104-95A6-E247-9415-D92C21DFFFD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88AF5892-DF88-094E-9659-B489E0E67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1" name="Picture 17">
            <a:extLst>
              <a:ext uri="{FF2B5EF4-FFF2-40B4-BE49-F238E27FC236}">
                <a16:creationId xmlns:a16="http://schemas.microsoft.com/office/drawing/2014/main" id="{C8DACF6E-2D08-1542-B840-4081EB780B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88913"/>
            <a:ext cx="1290638" cy="69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43EB2-4563-BC4F-A652-5F6662730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A06DEF2-DB14-DB44-8403-5476993833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B44EFC-AEBE-C340-BA75-C284412613C0}" type="slidenum">
              <a:rPr lang="en-US" altLang="de-DE"/>
              <a:pPr/>
              <a:t>1</a:t>
            </a:fld>
            <a:endParaRPr lang="en-US" altLang="de-DE"/>
          </a:p>
        </p:txBody>
      </p:sp>
      <p:sp>
        <p:nvSpPr>
          <p:cNvPr id="95236" name="Rectangle 4">
            <a:extLst>
              <a:ext uri="{FF2B5EF4-FFF2-40B4-BE49-F238E27FC236}">
                <a16:creationId xmlns:a16="http://schemas.microsoft.com/office/drawing/2014/main" id="{6F828F2E-A46A-AB47-B8FE-0ECF1E6236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de-DE" altLang="de-DE" sz="3600" b="1"/>
              <a:t>Was muss ein </a:t>
            </a:r>
            <a:br>
              <a:rPr lang="de-DE" altLang="de-DE" sz="3600" b="1"/>
            </a:br>
            <a:r>
              <a:rPr lang="de-DE" altLang="de-DE" sz="3600" b="1"/>
              <a:t>Universitätsgesetz</a:t>
            </a:r>
            <a:br>
              <a:rPr lang="de-DE" altLang="de-DE" sz="3600" b="1"/>
            </a:br>
            <a:r>
              <a:rPr lang="de-DE" altLang="de-DE" sz="3600" b="1"/>
              <a:t>leisten?</a:t>
            </a:r>
          </a:p>
        </p:txBody>
      </p:sp>
      <p:sp>
        <p:nvSpPr>
          <p:cNvPr id="95237" name="Rectangle 5">
            <a:extLst>
              <a:ext uri="{FF2B5EF4-FFF2-40B4-BE49-F238E27FC236}">
                <a16:creationId xmlns:a16="http://schemas.microsoft.com/office/drawing/2014/main" id="{1D4B5741-B21A-0D42-AEED-425F9AAF58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19588"/>
            <a:ext cx="6400800" cy="838200"/>
          </a:xfrm>
        </p:spPr>
        <p:txBody>
          <a:bodyPr/>
          <a:lstStyle/>
          <a:p>
            <a:r>
              <a:rPr lang="de-DE" altLang="de-DE" sz="3200">
                <a:solidFill>
                  <a:schemeClr val="folHlink"/>
                </a:solidFill>
              </a:rPr>
              <a:t>Professor Dr. Detlef Müller-Böling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D1E67FE6-F88A-7340-84AE-763D6994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F859A6DD-FDDF-3C40-9C78-79CCDA8BC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C5A444-F590-544F-B5EE-83521BF7B4B5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E955F166-49F2-CF4F-9CEA-2C7A62B3E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Handlungsfähigkeit durch neue Leitungsstrukturen</a:t>
            </a:r>
          </a:p>
        </p:txBody>
      </p:sp>
      <p:sp>
        <p:nvSpPr>
          <p:cNvPr id="106501" name="AutoShape 5">
            <a:extLst>
              <a:ext uri="{FF2B5EF4-FFF2-40B4-BE49-F238E27FC236}">
                <a16:creationId xmlns:a16="http://schemas.microsoft.com/office/drawing/2014/main" id="{46235CD0-C40B-E84F-9334-823BF014A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088" y="2565400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02" name="AutoShape 6">
            <a:extLst>
              <a:ext uri="{FF2B5EF4-FFF2-40B4-BE49-F238E27FC236}">
                <a16:creationId xmlns:a16="http://schemas.microsoft.com/office/drawing/2014/main" id="{1F2BE136-7200-1B4E-8ABA-AB2DD1CCD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75" y="4105275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04" name="Rectangle 8">
            <a:extLst>
              <a:ext uri="{FF2B5EF4-FFF2-40B4-BE49-F238E27FC236}">
                <a16:creationId xmlns:a16="http://schemas.microsoft.com/office/drawing/2014/main" id="{5DD9FD5A-8F43-124E-95D4-946CEE15B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2349500"/>
            <a:ext cx="3816350" cy="13668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Senat + Präsidium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gemeinsam bei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Berufung</a:t>
            </a:r>
          </a:p>
        </p:txBody>
      </p:sp>
      <p:sp>
        <p:nvSpPr>
          <p:cNvPr id="106505" name="Rectangle 9">
            <a:extLst>
              <a:ext uri="{FF2B5EF4-FFF2-40B4-BE49-F238E27FC236}">
                <a16:creationId xmlns:a16="http://schemas.microsoft.com/office/drawing/2014/main" id="{A48EBFDF-4624-FD4F-8E68-6EDBCE286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2349500"/>
            <a:ext cx="3816350" cy="13668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Personalpolitik: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Qualitätssicherung + 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Profilbildung</a:t>
            </a:r>
          </a:p>
        </p:txBody>
      </p:sp>
      <p:sp>
        <p:nvSpPr>
          <p:cNvPr id="106506" name="Rectangle 10">
            <a:extLst>
              <a:ext uri="{FF2B5EF4-FFF2-40B4-BE49-F238E27FC236}">
                <a16:creationId xmlns:a16="http://schemas.microsoft.com/office/drawing/2014/main" id="{03EEB259-6FDD-554A-BEFB-F12C74EF7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860800"/>
            <a:ext cx="3816350" cy="13684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dezentrale Verantwortung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bei zentraler Koordination</a:t>
            </a:r>
          </a:p>
        </p:txBody>
      </p:sp>
      <p:sp>
        <p:nvSpPr>
          <p:cNvPr id="106510" name="Oval 14">
            <a:extLst>
              <a:ext uri="{FF2B5EF4-FFF2-40B4-BE49-F238E27FC236}">
                <a16:creationId xmlns:a16="http://schemas.microsoft.com/office/drawing/2014/main" id="{11B30BAD-B103-1740-A099-545402291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1341438"/>
            <a:ext cx="2520950" cy="863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Anforderung</a:t>
            </a:r>
          </a:p>
        </p:txBody>
      </p:sp>
      <p:sp>
        <p:nvSpPr>
          <p:cNvPr id="106511" name="Oval 15">
            <a:extLst>
              <a:ext uri="{FF2B5EF4-FFF2-40B4-BE49-F238E27FC236}">
                <a16:creationId xmlns:a16="http://schemas.microsoft.com/office/drawing/2014/main" id="{10B30A15-D6E9-024F-8585-E66B04986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1341438"/>
            <a:ext cx="2520950" cy="863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Lösung</a:t>
            </a:r>
          </a:p>
        </p:txBody>
      </p:sp>
      <p:sp>
        <p:nvSpPr>
          <p:cNvPr id="106512" name="Rectangle 16">
            <a:extLst>
              <a:ext uri="{FF2B5EF4-FFF2-40B4-BE49-F238E27FC236}">
                <a16:creationId xmlns:a16="http://schemas.microsoft.com/office/drawing/2014/main" id="{D2B7DE26-251E-A840-AEED-E5AE1FDFA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3860800"/>
            <a:ext cx="3816350" cy="13684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erweiterte Universitäts-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leitung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4BD7F4ED-1ACB-2846-9C39-1F816216F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8D8E673D-DD32-6345-A4CF-15DFE547B3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E54015-2B51-834A-8DB2-3FF74985D2BB}" type="slidenum">
              <a:rPr lang="en-US" altLang="de-DE"/>
              <a:pPr/>
              <a:t>11</a:t>
            </a:fld>
            <a:endParaRPr lang="en-US" altLang="de-DE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C64E15A0-CE7D-0F42-A700-8071EDBEC6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Universitätsrat intern - extern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913668B5-262E-E244-ACC4-68655E483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321050"/>
            <a:ext cx="8280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in jedem Fall Organ der Universität</a:t>
            </a:r>
          </a:p>
        </p:txBody>
      </p:sp>
      <p:sp>
        <p:nvSpPr>
          <p:cNvPr id="114692" name="Rectangle 4">
            <a:extLst>
              <a:ext uri="{FF2B5EF4-FFF2-40B4-BE49-F238E27FC236}">
                <a16:creationId xmlns:a16="http://schemas.microsoft.com/office/drawing/2014/main" id="{46D710D4-25B3-4A46-9751-6B725A318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557338"/>
            <a:ext cx="8280400" cy="863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britisches council vs. amerikanisches board</a:t>
            </a:r>
          </a:p>
        </p:txBody>
      </p:sp>
      <p:sp>
        <p:nvSpPr>
          <p:cNvPr id="114693" name="Rectangle 5">
            <a:extLst>
              <a:ext uri="{FF2B5EF4-FFF2-40B4-BE49-F238E27FC236}">
                <a16:creationId xmlns:a16="http://schemas.microsoft.com/office/drawing/2014/main" id="{2153B20C-DE62-D64B-B7F7-A29679C26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013325"/>
            <a:ext cx="8280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„Anwalt“ der Universität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5E8EC904-1E13-224F-861B-C9FB935C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65D089F4-9A54-3249-8A2B-E73EED66D9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1CE70D-4945-2242-82FC-2357790DC8A5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9486F5AD-3B94-4340-B133-80C08997F2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Ergebnisse</a:t>
            </a:r>
          </a:p>
        </p:txBody>
      </p:sp>
      <p:sp>
        <p:nvSpPr>
          <p:cNvPr id="111620" name="Rectangle 4">
            <a:extLst>
              <a:ext uri="{FF2B5EF4-FFF2-40B4-BE49-F238E27FC236}">
                <a16:creationId xmlns:a16="http://schemas.microsoft.com/office/drawing/2014/main" id="{1132BF57-D61D-854F-9CA3-C125A5145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844675"/>
            <a:ext cx="8280400" cy="3600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 algn="ctr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austariertes System </a:t>
            </a:r>
          </a:p>
          <a:p>
            <a:pPr lvl="1" algn="ctr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von </a:t>
            </a:r>
          </a:p>
          <a:p>
            <a:pPr lvl="1" algn="ctr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„checks and balances“ </a:t>
            </a:r>
          </a:p>
          <a:p>
            <a:pPr lvl="1" algn="ctr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mit klaren Zuständigkeiten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37EA2B19-0F75-1448-A422-04848D39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F6C46327-4ECA-BB47-A8A2-7882BA8343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8AF526-4F2C-6D47-A08D-784AFDFE10A1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94218" name="Rectangle 10">
            <a:extLst>
              <a:ext uri="{FF2B5EF4-FFF2-40B4-BE49-F238E27FC236}">
                <a16:creationId xmlns:a16="http://schemas.microsoft.com/office/drawing/2014/main" id="{0C1491C5-1020-0242-A757-20F14FE25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Universitätsgesetz soll ...</a:t>
            </a:r>
          </a:p>
        </p:txBody>
      </p:sp>
      <p:sp>
        <p:nvSpPr>
          <p:cNvPr id="94219" name="Rectangle 11">
            <a:extLst>
              <a:ext uri="{FF2B5EF4-FFF2-40B4-BE49-F238E27FC236}">
                <a16:creationId xmlns:a16="http://schemas.microsoft.com/office/drawing/2014/main" id="{B96615AA-39F5-7444-B923-43E94907D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844675"/>
            <a:ext cx="7559675" cy="12969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20000"/>
              </a:lnSpc>
            </a:pPr>
            <a:r>
              <a:rPr lang="de-DE" altLang="de-DE" sz="3200">
                <a:latin typeface="Arial" panose="020B0604020202020204" pitchFamily="34" charset="0"/>
              </a:rPr>
              <a:t>... die Autonomie der Universität</a:t>
            </a:r>
          </a:p>
          <a:p>
            <a:pPr lvl="1">
              <a:lnSpc>
                <a:spcPct val="120000"/>
              </a:lnSpc>
            </a:pPr>
            <a:r>
              <a:rPr lang="de-DE" altLang="de-DE" sz="3200">
                <a:latin typeface="Arial" panose="020B0604020202020204" pitchFamily="34" charset="0"/>
              </a:rPr>
              <a:t>konsequent verankern.</a:t>
            </a:r>
          </a:p>
        </p:txBody>
      </p:sp>
      <p:sp>
        <p:nvSpPr>
          <p:cNvPr id="94221" name="Oval 13">
            <a:extLst>
              <a:ext uri="{FF2B5EF4-FFF2-40B4-BE49-F238E27FC236}">
                <a16:creationId xmlns:a16="http://schemas.microsoft.com/office/drawing/2014/main" id="{9C0CE370-0C0A-964D-8C4F-BE8E469AB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" y="3343275"/>
            <a:ext cx="1655763" cy="17272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Global-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haushalt</a:t>
            </a:r>
          </a:p>
        </p:txBody>
      </p:sp>
      <p:sp>
        <p:nvSpPr>
          <p:cNvPr id="94230" name="Oval 22">
            <a:extLst>
              <a:ext uri="{FF2B5EF4-FFF2-40B4-BE49-F238E27FC236}">
                <a16:creationId xmlns:a16="http://schemas.microsoft.com/office/drawing/2014/main" id="{58DCE91C-ED12-DC4B-BAC2-53CFB5A01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3271838"/>
            <a:ext cx="1655763" cy="17272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Ziel-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findung,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strat.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Planung</a:t>
            </a:r>
          </a:p>
        </p:txBody>
      </p:sp>
      <p:sp>
        <p:nvSpPr>
          <p:cNvPr id="94232" name="Oval 24">
            <a:extLst>
              <a:ext uri="{FF2B5EF4-FFF2-40B4-BE49-F238E27FC236}">
                <a16:creationId xmlns:a16="http://schemas.microsoft.com/office/drawing/2014/main" id="{84E0CA15-A422-8B46-869D-7FCA95D51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988" y="3430588"/>
            <a:ext cx="1655762" cy="17272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Berufungs-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verfahren</a:t>
            </a:r>
          </a:p>
        </p:txBody>
      </p:sp>
      <p:sp>
        <p:nvSpPr>
          <p:cNvPr id="94235" name="Oval 27">
            <a:extLst>
              <a:ext uri="{FF2B5EF4-FFF2-40B4-BE49-F238E27FC236}">
                <a16:creationId xmlns:a16="http://schemas.microsoft.com/office/drawing/2014/main" id="{B926A811-62DC-3F43-8115-1B7A6B6D9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5013325"/>
            <a:ext cx="1655763" cy="17272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Organi-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sations-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autono-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mie</a:t>
            </a:r>
          </a:p>
        </p:txBody>
      </p:sp>
      <p:sp>
        <p:nvSpPr>
          <p:cNvPr id="94236" name="Oval 28">
            <a:extLst>
              <a:ext uri="{FF2B5EF4-FFF2-40B4-BE49-F238E27FC236}">
                <a16:creationId xmlns:a16="http://schemas.microsoft.com/office/drawing/2014/main" id="{C8C18C45-63A0-4443-BAF5-026898B1B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425" y="5014913"/>
            <a:ext cx="1655763" cy="17272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Hoch-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schul-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zugang</a:t>
            </a:r>
          </a:p>
        </p:txBody>
      </p:sp>
      <p:sp>
        <p:nvSpPr>
          <p:cNvPr id="94237" name="Oval 29">
            <a:extLst>
              <a:ext uri="{FF2B5EF4-FFF2-40B4-BE49-F238E27FC236}">
                <a16:creationId xmlns:a16="http://schemas.microsoft.com/office/drawing/2014/main" id="{2325A3F5-38C0-A24E-BB1D-579795E83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4811713"/>
            <a:ext cx="2665413" cy="1944687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Grundsätze/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Bandbreiten statt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genauer Verfahren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(Amtszeiten,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Mitgliederzahl)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8A79CC6F-81DD-9D4A-BDA5-EBB7AFE3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848B052D-B79D-2E4D-94FB-A9DA8FADE7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64F70B-AA45-A643-91AF-421D53147671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73E7E58C-C4E1-6B4E-B695-3DD9B7106B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Universitätsgesetz soll ...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D8068027-41D1-6043-A708-64FC93FFB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268413"/>
            <a:ext cx="7559675" cy="230505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</a:pPr>
            <a:r>
              <a:rPr lang="de-DE" altLang="de-DE" sz="3200">
                <a:latin typeface="Arial" panose="020B0604020202020204" pitchFamily="34" charset="0"/>
              </a:rPr>
              <a:t>... von überflüssigen Regularien befreit</a:t>
            </a:r>
          </a:p>
          <a:p>
            <a:pPr lvl="1">
              <a:lnSpc>
                <a:spcPct val="110000"/>
              </a:lnSpc>
            </a:pPr>
            <a:r>
              <a:rPr lang="de-DE" altLang="de-DE" sz="3200">
                <a:latin typeface="Arial" panose="020B0604020202020204" pitchFamily="34" charset="0"/>
              </a:rPr>
              <a:t>werden und staatliche Genehmigungs-</a:t>
            </a:r>
          </a:p>
          <a:p>
            <a:pPr lvl="1">
              <a:lnSpc>
                <a:spcPct val="110000"/>
              </a:lnSpc>
            </a:pPr>
            <a:r>
              <a:rPr lang="de-DE" altLang="de-DE" sz="3200">
                <a:latin typeface="Arial" panose="020B0604020202020204" pitchFamily="34" charset="0"/>
              </a:rPr>
              <a:t>vorbehalte auf ein Minimum</a:t>
            </a:r>
          </a:p>
          <a:p>
            <a:pPr lvl="1">
              <a:lnSpc>
                <a:spcPct val="110000"/>
              </a:lnSpc>
            </a:pPr>
            <a:r>
              <a:rPr lang="de-DE" altLang="de-DE" sz="3200">
                <a:latin typeface="Arial" panose="020B0604020202020204" pitchFamily="34" charset="0"/>
              </a:rPr>
              <a:t>beschränken.</a:t>
            </a:r>
          </a:p>
        </p:txBody>
      </p:sp>
      <p:sp>
        <p:nvSpPr>
          <p:cNvPr id="97284" name="Oval 4">
            <a:extLst>
              <a:ext uri="{FF2B5EF4-FFF2-40B4-BE49-F238E27FC236}">
                <a16:creationId xmlns:a16="http://schemas.microsoft.com/office/drawing/2014/main" id="{70C39CB8-F90E-304C-982F-2B1AF67D6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" y="3716338"/>
            <a:ext cx="2132013" cy="21590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Prüfungs-/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Studien-/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Promotions-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ordnungen</a:t>
            </a:r>
          </a:p>
        </p:txBody>
      </p:sp>
      <p:sp>
        <p:nvSpPr>
          <p:cNvPr id="97289" name="Oval 9">
            <a:extLst>
              <a:ext uri="{FF2B5EF4-FFF2-40B4-BE49-F238E27FC236}">
                <a16:creationId xmlns:a16="http://schemas.microsoft.com/office/drawing/2014/main" id="{55CDC961-0EC2-A54A-B1B8-C45C21AC6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488" y="4868863"/>
            <a:ext cx="1873250" cy="1871662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Berufungs-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verfahren</a:t>
            </a:r>
          </a:p>
        </p:txBody>
      </p:sp>
      <p:sp>
        <p:nvSpPr>
          <p:cNvPr id="97290" name="Oval 10">
            <a:extLst>
              <a:ext uri="{FF2B5EF4-FFF2-40B4-BE49-F238E27FC236}">
                <a16:creationId xmlns:a16="http://schemas.microsoft.com/office/drawing/2014/main" id="{73CF4053-A77A-E04C-9FF8-5904DC202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3933825"/>
            <a:ext cx="2132012" cy="244792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Gremien-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zusammen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setzung/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-wahl,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Verfahrens-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grundsätze</a:t>
            </a:r>
          </a:p>
        </p:txBody>
      </p:sp>
      <p:sp>
        <p:nvSpPr>
          <p:cNvPr id="97291" name="Oval 11">
            <a:extLst>
              <a:ext uri="{FF2B5EF4-FFF2-40B4-BE49-F238E27FC236}">
                <a16:creationId xmlns:a16="http://schemas.microsoft.com/office/drawing/2014/main" id="{06F52384-52DF-B240-99B9-157A1E99C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8250" y="3716338"/>
            <a:ext cx="1873250" cy="144145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Kooperatio-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nen</a:t>
            </a:r>
          </a:p>
        </p:txBody>
      </p:sp>
      <p:sp>
        <p:nvSpPr>
          <p:cNvPr id="97292" name="Oval 12">
            <a:extLst>
              <a:ext uri="{FF2B5EF4-FFF2-40B4-BE49-F238E27FC236}">
                <a16:creationId xmlns:a16="http://schemas.microsoft.com/office/drawing/2014/main" id="{E5499B72-291C-6D4C-894F-BCAB22607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227638"/>
            <a:ext cx="2160588" cy="144145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Struktur-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u. Entwick-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lungsplan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CA79443C-BC97-8147-BB08-B53B92C7E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36DA6B5A-ED7F-BD40-946E-113C69E3D9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642B6B-62CE-AA47-AA14-E817211DFFF1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B47C638B-F852-8445-91C5-6BE05ECE2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Universitätsgesetz soll ...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64C64055-1BEB-AC4D-91F2-521D4347B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773238"/>
            <a:ext cx="7559675" cy="18002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20000"/>
              </a:lnSpc>
            </a:pPr>
            <a:r>
              <a:rPr lang="de-DE" altLang="de-DE" sz="3200">
                <a:latin typeface="Arial" panose="020B0604020202020204" pitchFamily="34" charset="0"/>
              </a:rPr>
              <a:t>... den neuen, ordnungspolitischen</a:t>
            </a:r>
          </a:p>
          <a:p>
            <a:pPr lvl="1">
              <a:lnSpc>
                <a:spcPct val="120000"/>
              </a:lnSpc>
            </a:pPr>
            <a:r>
              <a:rPr lang="de-DE" altLang="de-DE" sz="3200">
                <a:latin typeface="Arial" panose="020B0604020202020204" pitchFamily="34" charset="0"/>
              </a:rPr>
              <a:t>Steuerungsansatz konsequent </a:t>
            </a:r>
          </a:p>
          <a:p>
            <a:pPr lvl="1">
              <a:lnSpc>
                <a:spcPct val="120000"/>
              </a:lnSpc>
            </a:pPr>
            <a:r>
              <a:rPr lang="de-DE" altLang="de-DE" sz="3200">
                <a:latin typeface="Arial" panose="020B0604020202020204" pitchFamily="34" charset="0"/>
              </a:rPr>
              <a:t>verankern.</a:t>
            </a:r>
          </a:p>
        </p:txBody>
      </p:sp>
      <p:sp>
        <p:nvSpPr>
          <p:cNvPr id="99332" name="Oval 4">
            <a:extLst>
              <a:ext uri="{FF2B5EF4-FFF2-40B4-BE49-F238E27FC236}">
                <a16:creationId xmlns:a16="http://schemas.microsoft.com/office/drawing/2014/main" id="{5F1EF9B6-FDB5-DD49-9A04-98B22A11A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221163"/>
            <a:ext cx="2808287" cy="19431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Ziel- und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Leistungs-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verein-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barungen</a:t>
            </a:r>
          </a:p>
        </p:txBody>
      </p:sp>
      <p:sp>
        <p:nvSpPr>
          <p:cNvPr id="99337" name="Oval 9">
            <a:extLst>
              <a:ext uri="{FF2B5EF4-FFF2-40B4-BE49-F238E27FC236}">
                <a16:creationId xmlns:a16="http://schemas.microsoft.com/office/drawing/2014/main" id="{E8AB7AD6-8247-3C43-9B81-D16497703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4222750"/>
            <a:ext cx="2808288" cy="19431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Berichts-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wesen (inkl. Über-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flüssiges abschaffen,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z.B. Lehr-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bericht)</a:t>
            </a:r>
          </a:p>
        </p:txBody>
      </p:sp>
      <p:sp>
        <p:nvSpPr>
          <p:cNvPr id="99338" name="Oval 10">
            <a:extLst>
              <a:ext uri="{FF2B5EF4-FFF2-40B4-BE49-F238E27FC236}">
                <a16:creationId xmlns:a16="http://schemas.microsoft.com/office/drawing/2014/main" id="{A6428562-F620-D14F-A7C8-35FD30D0B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4221163"/>
            <a:ext cx="2808287" cy="19431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Grund-, 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Leistungs- und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Innovations-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budget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514E88F3-2F87-7842-9733-DCD2655C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CA96A644-69E6-E648-8F0D-9F1724444F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A75B-54D0-3041-B0D9-5F4428236744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91F32C9B-9B85-5844-8E6E-270888327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Universitätsgesetz soll ...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97A415E0-F7EC-A646-BC6A-A9686A987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341438"/>
            <a:ext cx="7559675" cy="25193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/>
            <a:r>
              <a:rPr lang="de-DE" altLang="de-DE" sz="3200">
                <a:latin typeface="Arial" panose="020B0604020202020204" pitchFamily="34" charset="0"/>
              </a:rPr>
              <a:t>... hochschulpolitische Entwicklungen </a:t>
            </a:r>
          </a:p>
          <a:p>
            <a:pPr lvl="1"/>
            <a:r>
              <a:rPr lang="de-DE" altLang="de-DE" sz="3200">
                <a:latin typeface="Arial" panose="020B0604020202020204" pitchFamily="34" charset="0"/>
              </a:rPr>
              <a:t>aufgreifen und der Universität</a:t>
            </a:r>
          </a:p>
          <a:p>
            <a:pPr lvl="1"/>
            <a:r>
              <a:rPr lang="de-DE" altLang="de-DE" sz="3200">
                <a:latin typeface="Arial" panose="020B0604020202020204" pitchFamily="34" charset="0"/>
              </a:rPr>
              <a:t>Wettbewerbsvorsprünge in Europa</a:t>
            </a:r>
          </a:p>
          <a:p>
            <a:pPr lvl="1"/>
            <a:r>
              <a:rPr lang="de-DE" altLang="de-DE" sz="3200">
                <a:latin typeface="Arial" panose="020B0604020202020204" pitchFamily="34" charset="0"/>
              </a:rPr>
              <a:t>verschaffen.</a:t>
            </a:r>
          </a:p>
        </p:txBody>
      </p:sp>
      <p:sp>
        <p:nvSpPr>
          <p:cNvPr id="100356" name="Oval 4">
            <a:extLst>
              <a:ext uri="{FF2B5EF4-FFF2-40B4-BE49-F238E27FC236}">
                <a16:creationId xmlns:a16="http://schemas.microsoft.com/office/drawing/2014/main" id="{BEE70EC1-4A93-D343-AE76-063341D10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4149725"/>
            <a:ext cx="2132013" cy="244792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Möglichkeit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zu private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public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partner-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ships</a:t>
            </a:r>
          </a:p>
        </p:txBody>
      </p:sp>
      <p:sp>
        <p:nvSpPr>
          <p:cNvPr id="100357" name="Oval 5">
            <a:extLst>
              <a:ext uri="{FF2B5EF4-FFF2-40B4-BE49-F238E27FC236}">
                <a16:creationId xmlns:a16="http://schemas.microsoft.com/office/drawing/2014/main" id="{8C49528C-25A4-4D44-B65C-43E59CDB2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838" y="4149725"/>
            <a:ext cx="2132012" cy="244792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Umsetzung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BMS</a:t>
            </a:r>
          </a:p>
        </p:txBody>
      </p:sp>
      <p:sp>
        <p:nvSpPr>
          <p:cNvPr id="100358" name="Oval 6">
            <a:extLst>
              <a:ext uri="{FF2B5EF4-FFF2-40B4-BE49-F238E27FC236}">
                <a16:creationId xmlns:a16="http://schemas.microsoft.com/office/drawing/2014/main" id="{BBD9A3E2-EF71-E741-A9E9-C3D0BF5D3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4149725"/>
            <a:ext cx="2132012" cy="244792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Studien-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gebühren</a:t>
            </a:r>
          </a:p>
        </p:txBody>
      </p:sp>
      <p:sp>
        <p:nvSpPr>
          <p:cNvPr id="100359" name="Oval 7">
            <a:extLst>
              <a:ext uri="{FF2B5EF4-FFF2-40B4-BE49-F238E27FC236}">
                <a16:creationId xmlns:a16="http://schemas.microsoft.com/office/drawing/2014/main" id="{59CE70B8-5403-8349-A0A3-EFF2DD7D7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4149725"/>
            <a:ext cx="2132012" cy="244792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Modularisie-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rung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9D939ADF-449A-DC4D-9B00-97F7933AB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A5C4727B-A6CB-6044-9716-326464CB21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282920-4933-1546-9E84-5D944AB0FF98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ED5400E8-E85E-6741-B541-C1011092B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Das Universitätsgesetz soll ...</a:t>
            </a:r>
          </a:p>
        </p:txBody>
      </p:sp>
      <p:sp>
        <p:nvSpPr>
          <p:cNvPr id="101380" name="Oval 4">
            <a:extLst>
              <a:ext uri="{FF2B5EF4-FFF2-40B4-BE49-F238E27FC236}">
                <a16:creationId xmlns:a16="http://schemas.microsoft.com/office/drawing/2014/main" id="{804AD800-F283-D64E-8350-FF61EBF45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429000"/>
            <a:ext cx="2132013" cy="3024188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2300">
                <a:latin typeface="Arial" panose="020B0604020202020204" pitchFamily="34" charset="0"/>
              </a:rPr>
              <a:t>Trennung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Leitungs-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und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Aufsichts-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kompeten-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zen</a:t>
            </a:r>
          </a:p>
        </p:txBody>
      </p:sp>
      <p:sp>
        <p:nvSpPr>
          <p:cNvPr id="101381" name="Oval 5">
            <a:extLst>
              <a:ext uri="{FF2B5EF4-FFF2-40B4-BE49-F238E27FC236}">
                <a16:creationId xmlns:a16="http://schemas.microsoft.com/office/drawing/2014/main" id="{116C6144-70B1-384A-93A6-F35C55BA9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838" y="3429000"/>
            <a:ext cx="2132012" cy="3024188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2300">
                <a:latin typeface="Arial" panose="020B0604020202020204" pitchFamily="34" charset="0"/>
              </a:rPr>
              <a:t>Trennung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politischer,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strategischer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und opera-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tiver Ver-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antwor-</a:t>
            </a:r>
          </a:p>
          <a:p>
            <a:pPr algn="ctr"/>
            <a:r>
              <a:rPr lang="de-DE" altLang="de-DE" sz="2300">
                <a:latin typeface="Arial" panose="020B0604020202020204" pitchFamily="34" charset="0"/>
              </a:rPr>
              <a:t>tung</a:t>
            </a:r>
          </a:p>
        </p:txBody>
      </p:sp>
      <p:sp>
        <p:nvSpPr>
          <p:cNvPr id="101382" name="Oval 6">
            <a:extLst>
              <a:ext uri="{FF2B5EF4-FFF2-40B4-BE49-F238E27FC236}">
                <a16:creationId xmlns:a16="http://schemas.microsoft.com/office/drawing/2014/main" id="{AC4B5994-D4E9-0D4B-B9E8-3BE031E0B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3429000"/>
            <a:ext cx="2132012" cy="3024188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doppelte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Legitimation</a:t>
            </a:r>
          </a:p>
        </p:txBody>
      </p:sp>
      <p:sp>
        <p:nvSpPr>
          <p:cNvPr id="101383" name="Oval 7">
            <a:extLst>
              <a:ext uri="{FF2B5EF4-FFF2-40B4-BE49-F238E27FC236}">
                <a16:creationId xmlns:a16="http://schemas.microsoft.com/office/drawing/2014/main" id="{91CE4903-7033-714A-B515-E35C5447E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3429000"/>
            <a:ext cx="2132012" cy="3024188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Verknüpfung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Zuständigkeit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und Verant-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wortung,</a:t>
            </a:r>
          </a:p>
        </p:txBody>
      </p:sp>
      <p:sp>
        <p:nvSpPr>
          <p:cNvPr id="101385" name="Rectangle 9">
            <a:extLst>
              <a:ext uri="{FF2B5EF4-FFF2-40B4-BE49-F238E27FC236}">
                <a16:creationId xmlns:a16="http://schemas.microsoft.com/office/drawing/2014/main" id="{1CCEE1F8-98BF-3E47-90B5-C61D691E6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557338"/>
            <a:ext cx="7559675" cy="12969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20000"/>
              </a:lnSpc>
            </a:pPr>
            <a:r>
              <a:rPr lang="de-DE" altLang="de-DE" sz="3200">
                <a:latin typeface="Arial" panose="020B0604020202020204" pitchFamily="34" charset="0"/>
              </a:rPr>
              <a:t>... die Hochschule handlungs- und</a:t>
            </a:r>
          </a:p>
          <a:p>
            <a:pPr lvl="1">
              <a:lnSpc>
                <a:spcPct val="120000"/>
              </a:lnSpc>
            </a:pPr>
            <a:r>
              <a:rPr lang="de-DE" altLang="de-DE" sz="3200">
                <a:latin typeface="Arial" panose="020B0604020202020204" pitchFamily="34" charset="0"/>
              </a:rPr>
              <a:t>entscheidungsfähig machen.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2">
            <a:extLst>
              <a:ext uri="{FF2B5EF4-FFF2-40B4-BE49-F238E27FC236}">
                <a16:creationId xmlns:a16="http://schemas.microsoft.com/office/drawing/2014/main" id="{C4FF7A60-6397-C34F-BE2F-857FE30E3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8EC7F794-8F9F-7447-AA92-DB965C19EC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7055C6-D723-B347-8B2D-031A243A06FE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A5A3D348-7F8E-8247-9B8C-AE3A63FFE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Handlungsfähigkeit durch neue Leitungsstrukturen</a:t>
            </a:r>
          </a:p>
        </p:txBody>
      </p:sp>
      <p:sp>
        <p:nvSpPr>
          <p:cNvPr id="102405" name="Oval 5">
            <a:extLst>
              <a:ext uri="{FF2B5EF4-FFF2-40B4-BE49-F238E27FC236}">
                <a16:creationId xmlns:a16="http://schemas.microsoft.com/office/drawing/2014/main" id="{C25CB1AE-3CBE-FA40-87AA-F7B18A1EE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1268413"/>
            <a:ext cx="2520950" cy="863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Anforderung</a:t>
            </a:r>
          </a:p>
        </p:txBody>
      </p:sp>
      <p:sp>
        <p:nvSpPr>
          <p:cNvPr id="102407" name="Oval 7">
            <a:extLst>
              <a:ext uri="{FF2B5EF4-FFF2-40B4-BE49-F238E27FC236}">
                <a16:creationId xmlns:a16="http://schemas.microsoft.com/office/drawing/2014/main" id="{A8DE1CE4-D1A3-5A41-BAA8-DEEED211A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1268413"/>
            <a:ext cx="2520950" cy="863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Lösung</a:t>
            </a:r>
          </a:p>
        </p:txBody>
      </p:sp>
      <p:sp>
        <p:nvSpPr>
          <p:cNvPr id="102408" name="Rectangle 8">
            <a:extLst>
              <a:ext uri="{FF2B5EF4-FFF2-40B4-BE49-F238E27FC236}">
                <a16:creationId xmlns:a16="http://schemas.microsoft.com/office/drawing/2014/main" id="{0CD289EF-FFDC-7343-A6F8-0B62277DC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349500"/>
            <a:ext cx="3816350" cy="5762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Profilbildung</a:t>
            </a:r>
          </a:p>
        </p:txBody>
      </p:sp>
      <p:sp>
        <p:nvSpPr>
          <p:cNvPr id="102412" name="Rectangle 12">
            <a:extLst>
              <a:ext uri="{FF2B5EF4-FFF2-40B4-BE49-F238E27FC236}">
                <a16:creationId xmlns:a16="http://schemas.microsoft.com/office/drawing/2014/main" id="{A26F960B-EE38-A84B-B0A7-4954A4E25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2349500"/>
            <a:ext cx="3816350" cy="9350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volle Ressourcenkompe-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tenz bei Präsidium</a:t>
            </a:r>
          </a:p>
        </p:txBody>
      </p:sp>
      <p:sp>
        <p:nvSpPr>
          <p:cNvPr id="102415" name="AutoShape 15">
            <a:extLst>
              <a:ext uri="{FF2B5EF4-FFF2-40B4-BE49-F238E27FC236}">
                <a16:creationId xmlns:a16="http://schemas.microsoft.com/office/drawing/2014/main" id="{E1A2D8EC-8577-D54B-893A-AAC233CA9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063" y="2492375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16" name="AutoShape 16">
            <a:extLst>
              <a:ext uri="{FF2B5EF4-FFF2-40B4-BE49-F238E27FC236}">
                <a16:creationId xmlns:a16="http://schemas.microsoft.com/office/drawing/2014/main" id="{6215DB0C-1F58-D242-B489-82C5A2241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350" y="3860800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17" name="AutoShape 17">
            <a:extLst>
              <a:ext uri="{FF2B5EF4-FFF2-40B4-BE49-F238E27FC236}">
                <a16:creationId xmlns:a16="http://schemas.microsoft.com/office/drawing/2014/main" id="{2B401EF7-EE20-884C-8A85-13A0F76E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350" y="5661025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18" name="Rectangle 18">
            <a:extLst>
              <a:ext uri="{FF2B5EF4-FFF2-40B4-BE49-F238E27FC236}">
                <a16:creationId xmlns:a16="http://schemas.microsoft.com/office/drawing/2014/main" id="{F06FFFE2-5450-CD42-AF4A-F9329B7E9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573463"/>
            <a:ext cx="3816350" cy="12239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Blockaden für Struktur-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entwicklung überwinden 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(Fachegoismen)</a:t>
            </a:r>
          </a:p>
        </p:txBody>
      </p:sp>
      <p:sp>
        <p:nvSpPr>
          <p:cNvPr id="102419" name="Rectangle 19">
            <a:extLst>
              <a:ext uri="{FF2B5EF4-FFF2-40B4-BE49-F238E27FC236}">
                <a16:creationId xmlns:a16="http://schemas.microsoft.com/office/drawing/2014/main" id="{F84AD1BB-2508-424A-B28C-2CCB51D79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3573463"/>
            <a:ext cx="3816350" cy="12239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Planungs-/Struktur-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gestaltungskompetenz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bei Präsidium</a:t>
            </a:r>
          </a:p>
        </p:txBody>
      </p:sp>
      <p:sp>
        <p:nvSpPr>
          <p:cNvPr id="102420" name="Rectangle 20">
            <a:extLst>
              <a:ext uri="{FF2B5EF4-FFF2-40B4-BE49-F238E27FC236}">
                <a16:creationId xmlns:a16="http://schemas.microsoft.com/office/drawing/2014/main" id="{0D54058C-A174-AD46-9741-2D7247CF6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446713"/>
            <a:ext cx="3816350" cy="93503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Flexibilität, 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Reaktionsfähigkeit</a:t>
            </a:r>
          </a:p>
        </p:txBody>
      </p:sp>
      <p:sp>
        <p:nvSpPr>
          <p:cNvPr id="102421" name="Rectangle 21">
            <a:extLst>
              <a:ext uri="{FF2B5EF4-FFF2-40B4-BE49-F238E27FC236}">
                <a16:creationId xmlns:a16="http://schemas.microsoft.com/office/drawing/2014/main" id="{718F7584-3989-8547-97C7-4AEDDD0D7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5446713"/>
            <a:ext cx="3816350" cy="12223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zentrale Ressourcen-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steuerung + dezentrale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Finanzautonomie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2">
            <a:extLst>
              <a:ext uri="{FF2B5EF4-FFF2-40B4-BE49-F238E27FC236}">
                <a16:creationId xmlns:a16="http://schemas.microsoft.com/office/drawing/2014/main" id="{2F6D0E23-07E6-0343-BDC4-4119F143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76C886AC-378D-D446-A9E9-65103BDA80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A2C9B6-308F-2341-B2A9-94919D070441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CFEEBFE8-A5BF-464F-A447-8CBCE032A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Handlungsfähigkeit durch neue Leitungsstrukturen</a:t>
            </a:r>
          </a:p>
        </p:txBody>
      </p:sp>
      <p:sp>
        <p:nvSpPr>
          <p:cNvPr id="104451" name="Oval 3">
            <a:extLst>
              <a:ext uri="{FF2B5EF4-FFF2-40B4-BE49-F238E27FC236}">
                <a16:creationId xmlns:a16="http://schemas.microsoft.com/office/drawing/2014/main" id="{B197A9A1-EC29-B543-8185-754001724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1268413"/>
            <a:ext cx="2520950" cy="863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Anforderung</a:t>
            </a:r>
          </a:p>
        </p:txBody>
      </p:sp>
      <p:sp>
        <p:nvSpPr>
          <p:cNvPr id="104452" name="Oval 4">
            <a:extLst>
              <a:ext uri="{FF2B5EF4-FFF2-40B4-BE49-F238E27FC236}">
                <a16:creationId xmlns:a16="http://schemas.microsoft.com/office/drawing/2014/main" id="{564DA150-80BD-2A4B-BA7B-1EA3B630B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1268413"/>
            <a:ext cx="2520950" cy="863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Lösung</a:t>
            </a:r>
          </a:p>
        </p:txBody>
      </p:sp>
      <p:sp>
        <p:nvSpPr>
          <p:cNvPr id="104459" name="AutoShape 11">
            <a:extLst>
              <a:ext uri="{FF2B5EF4-FFF2-40B4-BE49-F238E27FC236}">
                <a16:creationId xmlns:a16="http://schemas.microsoft.com/office/drawing/2014/main" id="{C18A20B6-88CE-8F48-8EF2-F702AEE4A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063" y="2852738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460" name="AutoShape 12">
            <a:extLst>
              <a:ext uri="{FF2B5EF4-FFF2-40B4-BE49-F238E27FC236}">
                <a16:creationId xmlns:a16="http://schemas.microsoft.com/office/drawing/2014/main" id="{BEE2D070-87BC-7C4E-9C69-F97D6AC06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350" y="3860800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461" name="AutoShape 13">
            <a:extLst>
              <a:ext uri="{FF2B5EF4-FFF2-40B4-BE49-F238E27FC236}">
                <a16:creationId xmlns:a16="http://schemas.microsoft.com/office/drawing/2014/main" id="{70FAB618-F063-E24E-A98D-3CCFCCA11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350" y="5302250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462" name="Rectangle 14">
            <a:extLst>
              <a:ext uri="{FF2B5EF4-FFF2-40B4-BE49-F238E27FC236}">
                <a16:creationId xmlns:a16="http://schemas.microsoft.com/office/drawing/2014/main" id="{5E8A4AB3-E99F-224C-AFDC-6DA4FFA99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6338"/>
            <a:ext cx="3816350" cy="9366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„Anwalt“ der Korporation</a:t>
            </a:r>
          </a:p>
        </p:txBody>
      </p:sp>
      <p:sp>
        <p:nvSpPr>
          <p:cNvPr id="104463" name="Rectangle 15">
            <a:extLst>
              <a:ext uri="{FF2B5EF4-FFF2-40B4-BE49-F238E27FC236}">
                <a16:creationId xmlns:a16="http://schemas.microsoft.com/office/drawing/2014/main" id="{6A42146D-73BF-8948-AFC9-A9D71EF5B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941888"/>
            <a:ext cx="3816350" cy="93503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Legitimation der 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Leitung</a:t>
            </a:r>
          </a:p>
        </p:txBody>
      </p:sp>
      <p:sp>
        <p:nvSpPr>
          <p:cNvPr id="104465" name="Rectangle 17">
            <a:extLst>
              <a:ext uri="{FF2B5EF4-FFF2-40B4-BE49-F238E27FC236}">
                <a16:creationId xmlns:a16="http://schemas.microsoft.com/office/drawing/2014/main" id="{F1F079BC-8ECF-4A40-B15D-5C689304B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3716338"/>
            <a:ext cx="3816350" cy="9366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doppelte Legitimation</a:t>
            </a:r>
          </a:p>
        </p:txBody>
      </p:sp>
      <p:sp>
        <p:nvSpPr>
          <p:cNvPr id="104467" name="Rectangle 19">
            <a:extLst>
              <a:ext uri="{FF2B5EF4-FFF2-40B4-BE49-F238E27FC236}">
                <a16:creationId xmlns:a16="http://schemas.microsoft.com/office/drawing/2014/main" id="{2EA6D4A3-3B32-514A-B8A4-21798A7DD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940300"/>
            <a:ext cx="3816350" cy="9366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de-DE" altLang="de-DE" sz="2600">
                <a:latin typeface="Arial" panose="020B0604020202020204" pitchFamily="34" charset="0"/>
              </a:rPr>
              <a:t>legislative Aufgabe</a:t>
            </a:r>
          </a:p>
          <a:p>
            <a:pPr>
              <a:lnSpc>
                <a:spcPct val="90000"/>
              </a:lnSpc>
            </a:pPr>
            <a:r>
              <a:rPr lang="de-DE" altLang="de-DE" sz="2600">
                <a:latin typeface="Arial" panose="020B0604020202020204" pitchFamily="34" charset="0"/>
              </a:rPr>
              <a:t>Senat (Wahl+Ordnungen)</a:t>
            </a:r>
          </a:p>
        </p:txBody>
      </p:sp>
      <p:sp>
        <p:nvSpPr>
          <p:cNvPr id="104468" name="Rectangle 20">
            <a:extLst>
              <a:ext uri="{FF2B5EF4-FFF2-40B4-BE49-F238E27FC236}">
                <a16:creationId xmlns:a16="http://schemas.microsoft.com/office/drawing/2014/main" id="{7F896C11-AF65-1A42-B91B-6E39FA32A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492375"/>
            <a:ext cx="3816350" cy="9366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„Anwalt“ der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Strategie</a:t>
            </a:r>
          </a:p>
        </p:txBody>
      </p:sp>
      <p:sp>
        <p:nvSpPr>
          <p:cNvPr id="104469" name="Rectangle 21">
            <a:extLst>
              <a:ext uri="{FF2B5EF4-FFF2-40B4-BE49-F238E27FC236}">
                <a16:creationId xmlns:a16="http://schemas.microsoft.com/office/drawing/2014/main" id="{3E9E4661-1161-BD43-B30C-112D348B4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2492375"/>
            <a:ext cx="3816350" cy="9366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Universitätsrat mit klarer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Strategiefokussierung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2">
            <a:extLst>
              <a:ext uri="{FF2B5EF4-FFF2-40B4-BE49-F238E27FC236}">
                <a16:creationId xmlns:a16="http://schemas.microsoft.com/office/drawing/2014/main" id="{CE279366-2B5C-BE40-9C40-BFBB30723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21.11.2003</a:t>
            </a:r>
          </a:p>
          <a:p>
            <a:r>
              <a:rPr lang="de-DE" altLang="de-DE"/>
              <a:t>UdS, Saarbrücken</a:t>
            </a:r>
          </a:p>
        </p:txBody>
      </p:sp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0E951B59-5237-2B4A-8614-A2AB13F00F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F58A00-1160-2949-82EA-C352495BBA03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DA4F410B-E229-3043-900E-D56323072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Handlungsfähigkeit durch neue Leitungsstrukturen</a:t>
            </a:r>
          </a:p>
        </p:txBody>
      </p:sp>
      <p:sp>
        <p:nvSpPr>
          <p:cNvPr id="105475" name="Oval 3">
            <a:extLst>
              <a:ext uri="{FF2B5EF4-FFF2-40B4-BE49-F238E27FC236}">
                <a16:creationId xmlns:a16="http://schemas.microsoft.com/office/drawing/2014/main" id="{4AD738E9-0AB4-874A-A1B9-2E1D4B8CB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1268413"/>
            <a:ext cx="2520950" cy="6477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Anforderung</a:t>
            </a:r>
          </a:p>
        </p:txBody>
      </p:sp>
      <p:sp>
        <p:nvSpPr>
          <p:cNvPr id="105476" name="Oval 4">
            <a:extLst>
              <a:ext uri="{FF2B5EF4-FFF2-40B4-BE49-F238E27FC236}">
                <a16:creationId xmlns:a16="http://schemas.microsoft.com/office/drawing/2014/main" id="{1632D659-2819-014D-9054-3D359B85A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1268413"/>
            <a:ext cx="2520950" cy="6477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Lösung</a:t>
            </a:r>
          </a:p>
        </p:txBody>
      </p:sp>
      <p:sp>
        <p:nvSpPr>
          <p:cNvPr id="105477" name="AutoShape 5">
            <a:extLst>
              <a:ext uri="{FF2B5EF4-FFF2-40B4-BE49-F238E27FC236}">
                <a16:creationId xmlns:a16="http://schemas.microsoft.com/office/drawing/2014/main" id="{0D9D7D13-5691-2640-9DDA-4D9E311DB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063" y="2351088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478" name="AutoShape 6">
            <a:extLst>
              <a:ext uri="{FF2B5EF4-FFF2-40B4-BE49-F238E27FC236}">
                <a16:creationId xmlns:a16="http://schemas.microsoft.com/office/drawing/2014/main" id="{1AF91223-62AF-EC45-B647-B37D0AA24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350" y="3963988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479" name="AutoShape 7">
            <a:extLst>
              <a:ext uri="{FF2B5EF4-FFF2-40B4-BE49-F238E27FC236}">
                <a16:creationId xmlns:a16="http://schemas.microsoft.com/office/drawing/2014/main" id="{B1E94629-4103-3B46-B6BE-6ECF5328C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350" y="5434013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485" name="Rectangle 13">
            <a:extLst>
              <a:ext uri="{FF2B5EF4-FFF2-40B4-BE49-F238E27FC236}">
                <a16:creationId xmlns:a16="http://schemas.microsoft.com/office/drawing/2014/main" id="{F9362599-BD67-2A48-ACA1-DE1703182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2135188"/>
            <a:ext cx="3816350" cy="136683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umfassende Aufsichts-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und Informationsrechte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Senat</a:t>
            </a:r>
          </a:p>
        </p:txBody>
      </p:sp>
      <p:sp>
        <p:nvSpPr>
          <p:cNvPr id="105486" name="Rectangle 14">
            <a:extLst>
              <a:ext uri="{FF2B5EF4-FFF2-40B4-BE49-F238E27FC236}">
                <a16:creationId xmlns:a16="http://schemas.microsoft.com/office/drawing/2014/main" id="{9CC7B8F6-3E42-624B-B717-FFD8C9149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135188"/>
            <a:ext cx="3816350" cy="136683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maximale Transparenz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der Leitungs-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entscheidungen</a:t>
            </a:r>
          </a:p>
        </p:txBody>
      </p:sp>
      <p:sp>
        <p:nvSpPr>
          <p:cNvPr id="105487" name="Rectangle 15">
            <a:extLst>
              <a:ext uri="{FF2B5EF4-FFF2-40B4-BE49-F238E27FC236}">
                <a16:creationId xmlns:a16="http://schemas.microsoft.com/office/drawing/2014/main" id="{86609F03-F86B-8148-8663-6F9F2FB8C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9513"/>
            <a:ext cx="3816350" cy="13684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volle Verantwortung von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Personen für 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Entscheidungen</a:t>
            </a:r>
          </a:p>
        </p:txBody>
      </p:sp>
      <p:sp>
        <p:nvSpPr>
          <p:cNvPr id="105490" name="Rectangle 18">
            <a:extLst>
              <a:ext uri="{FF2B5EF4-FFF2-40B4-BE49-F238E27FC236}">
                <a16:creationId xmlns:a16="http://schemas.microsoft.com/office/drawing/2014/main" id="{570A3C60-EA2A-004D-BA6F-E679C44E0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3716338"/>
            <a:ext cx="3816350" cy="12969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Aufsicht, Abwahl, 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zentrale Rolle Senat</a:t>
            </a:r>
          </a:p>
        </p:txBody>
      </p:sp>
      <p:sp>
        <p:nvSpPr>
          <p:cNvPr id="105491" name="Rectangle 19">
            <a:extLst>
              <a:ext uri="{FF2B5EF4-FFF2-40B4-BE49-F238E27FC236}">
                <a16:creationId xmlns:a16="http://schemas.microsoft.com/office/drawing/2014/main" id="{C147F372-3EED-A14E-9542-ACD59F451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289550"/>
            <a:ext cx="3816350" cy="13684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Sicherung Kompetenz/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know-how auf Leitungs-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ebene</a:t>
            </a:r>
          </a:p>
        </p:txBody>
      </p:sp>
      <p:sp>
        <p:nvSpPr>
          <p:cNvPr id="105492" name="Rectangle 20">
            <a:extLst>
              <a:ext uri="{FF2B5EF4-FFF2-40B4-BE49-F238E27FC236}">
                <a16:creationId xmlns:a16="http://schemas.microsoft.com/office/drawing/2014/main" id="{1AC5C730-C06E-BD4A-8694-F506F84B3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5300663"/>
            <a:ext cx="3816350" cy="12969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600">
                <a:latin typeface="Arial" panose="020B0604020202020204" pitchFamily="34" charset="0"/>
              </a:rPr>
              <a:t>Kollegialmodelle für</a:t>
            </a:r>
          </a:p>
          <a:p>
            <a:r>
              <a:rPr lang="de-DE" altLang="de-DE" sz="2600">
                <a:latin typeface="Arial" panose="020B0604020202020204" pitchFamily="34" charset="0"/>
              </a:rPr>
              <a:t>Präsidium/Dekanate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427</Words>
  <Application>Microsoft Macintosh PowerPoint</Application>
  <PresentationFormat>Bildschirmpräsentation (4:3)</PresentationFormat>
  <Paragraphs>209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Webdings</vt:lpstr>
      <vt:lpstr>Leere Präsentation</vt:lpstr>
      <vt:lpstr>Was muss ein  Universitätsgesetz leisten?</vt:lpstr>
      <vt:lpstr>Das Universitätsgesetz soll ...</vt:lpstr>
      <vt:lpstr>Das Universitätsgesetz soll ...</vt:lpstr>
      <vt:lpstr>Das Universitätsgesetz soll ...</vt:lpstr>
      <vt:lpstr>Das Universitätsgesetz soll ...</vt:lpstr>
      <vt:lpstr>Das Universitätsgesetz soll ...</vt:lpstr>
      <vt:lpstr>Handlungsfähigkeit durch neue Leitungsstrukturen</vt:lpstr>
      <vt:lpstr>Handlungsfähigkeit durch neue Leitungsstrukturen</vt:lpstr>
      <vt:lpstr>Handlungsfähigkeit durch neue Leitungsstrukturen</vt:lpstr>
      <vt:lpstr>Handlungsfähigkeit durch neue Leitungsstrukturen</vt:lpstr>
      <vt:lpstr>Universitätsrat intern - extern</vt:lpstr>
      <vt:lpstr>Ergebnisse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38</cp:revision>
  <dcterms:created xsi:type="dcterms:W3CDTF">2001-03-08T15:06:45Z</dcterms:created>
  <dcterms:modified xsi:type="dcterms:W3CDTF">2022-02-05T15:16:25Z</dcterms:modified>
</cp:coreProperties>
</file>