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514" r:id="rId2"/>
    <p:sldId id="520" r:id="rId3"/>
    <p:sldId id="517" r:id="rId4"/>
    <p:sldId id="519" r:id="rId5"/>
    <p:sldId id="513" r:id="rId6"/>
    <p:sldId id="534" r:id="rId7"/>
    <p:sldId id="505" r:id="rId8"/>
    <p:sldId id="521" r:id="rId9"/>
    <p:sldId id="523" r:id="rId10"/>
    <p:sldId id="524" r:id="rId11"/>
    <p:sldId id="532" r:id="rId12"/>
    <p:sldId id="525" r:id="rId13"/>
    <p:sldId id="526" r:id="rId14"/>
    <p:sldId id="527" r:id="rId15"/>
    <p:sldId id="528" r:id="rId16"/>
    <p:sldId id="529" r:id="rId17"/>
    <p:sldId id="531" r:id="rId18"/>
    <p:sldId id="530" r:id="rId19"/>
    <p:sldId id="533" r:id="rId20"/>
    <p:sldId id="518" r:id="rId21"/>
  </p:sldIdLst>
  <p:sldSz cx="9144000" cy="6858000" type="screen4x3"/>
  <p:notesSz cx="6811963" cy="99425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0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32" autoAdjust="0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40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18" y="-90"/>
      </p:cViewPr>
      <p:guideLst>
        <p:guide orient="horz" pos="3131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1C41FBC-E85C-BB45-90D2-4763E94E5F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D8C0C19-B343-AD47-BA97-7211F4AD98E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6080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990556C5-9629-3646-91D0-D8FC8F3EB72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DAC7FF5-0AC2-394B-8F6C-33898C23D06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2813"/>
            <a:ext cx="4995863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3E87007-1886-6140-86A1-12573916EBB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D9A9EE67-B12D-0F4B-B04C-4A2228F167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800" y="9445625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8717C6F-ED1A-D44B-8AF4-7D54ADAF07B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3B7284E-8815-D445-B286-369FB19D82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AA25E-FF3A-7A4D-A127-922DFD8CF321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455682" name="Rectangle 2">
            <a:extLst>
              <a:ext uri="{FF2B5EF4-FFF2-40B4-BE49-F238E27FC236}">
                <a16:creationId xmlns:a16="http://schemas.microsoft.com/office/drawing/2014/main" id="{3AC646BE-DD0C-A340-B114-EC88C5522AA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>
            <a:extLst>
              <a:ext uri="{FF2B5EF4-FFF2-40B4-BE49-F238E27FC236}">
                <a16:creationId xmlns:a16="http://schemas.microsoft.com/office/drawing/2014/main" id="{71BC1AAC-AEB6-0248-A6D8-879C372A51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F07B72-EBE1-7749-A228-B3F098F53D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328BB1-5EE4-284D-9596-C6351B486682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0E8F9B8D-F53D-6D46-BE02-124E00DD386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E58FF5FB-4AED-E34E-B226-7F3568EE85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C49728-C3D9-7145-91F2-44F38B7686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2C7ABDD-10D4-CB4B-8B5C-5ED57FAE0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6BBA9FA-9EDE-EA46-BF8D-8F4672D734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678D3B-0FDA-7A46-8F11-AA570027866F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554549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2FAA1A-6DB3-8842-88F6-A8EBD0FAF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0BEFAE6-A25F-284E-9E68-49DAAFB8E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0546956-9B1A-B348-89EF-35527A1440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2D070B-DDAC-1A45-AEBF-13B5C6B2B464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305379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D4E8A27-371C-EA46-A204-6481401EA8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6738656-BE51-1448-8C25-95AA461F76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264CDCF-1916-CC49-976F-62D3755D62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BE8D95-BF95-4444-A4A9-AFA68154FE8D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32873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926E71-7A90-FA49-8D44-4A8B11111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74B5E9-5AA6-4C4A-AC1A-AA9F7BE66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778694F-E4E9-4E49-8354-25E91D36A8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8BCEF1-4550-5349-891E-E18CCB0EC5C3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56614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C8A545-BB9F-0047-B9BF-AAF671B6A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4CD652-F807-6345-B52D-2EF26B15A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08C0408-7D4A-9448-8E2B-57F99CF299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42F9EC-BD7C-AC46-962C-EA774D591104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08928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861EE3-0B1B-1B4B-92FF-A77A867C0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4E48B5-F8DF-D542-96F7-E94AA6FB5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9A231A1-C5AF-BA42-925E-08268254E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9255FFB-16CD-4742-A115-1E4B4A355A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FB0454-4F7A-8744-B11F-D911593D66BC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04219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1B9672-48B3-9C47-BEA1-28E782251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3C8697E-8B58-AC49-B701-B19C9ED6B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BF5265-7620-7946-8D48-8219B17A8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685EB82-CBA9-154D-B783-1660CC2784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6818E80-FACB-244D-9916-843C7BBB83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265176-738D-404A-B982-02D23BAA4D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DE5D0C4-75CC-2F4B-9796-20AB0E947B72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76385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E0E964-EB59-8E4E-99C5-F150B9858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39BE1F8-21EC-8D46-9D62-D19390A9A7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00A5A6-A54F-2E48-B49C-DC348D58FBDC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755847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F36E474-0E4C-6E47-8B64-7B4F4DED30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5F1A19-2A33-ED4F-B9D6-CD5D7BABF33D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24457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544237-741A-1141-96FE-95482E396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27037E-C3F4-9D47-99BF-88D430BC1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FA8DB4D-6401-1E47-8A58-1FF07D5CB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8BAE17A-EFE6-AE4C-9DA7-F727CB7776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4B7E3D-627D-8449-BE91-668846046646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655737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4E34D8-D04A-0F45-B0CA-CE132E33A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570AE5B-376E-C74B-8897-5B4ED901F8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88CCE-DF4C-684A-9DA5-254073083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6DB7B42-42D2-CF47-B3A7-992A02E9C1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458C38-7093-684A-8124-4EB4E337937F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862128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B19B5AB9-B186-6E45-A8CA-30BEB3AAB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346214B7-4423-574F-BD74-5F25F1BC25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4055499-C43B-A447-B65A-BCDEA146F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6C604612-8C16-3F49-BEFA-A2B606FDE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70810E3-8DD4-0F44-B52B-3A2B373E32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/>
            </a:lvl1pPr>
          </a:lstStyle>
          <a:p>
            <a:fld id="{D5F35C66-F726-0C49-BF75-AFDAF1078F79}" type="slidenum">
              <a:rPr lang="en-US" altLang="de-DE"/>
              <a:pPr/>
              <a:t>‹Nr.›</a:t>
            </a:fld>
            <a:endParaRPr lang="en-US" altLang="de-DE" b="0"/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6324A59E-3177-6849-BDD5-E030B3C6E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</a:rPr>
              <a:t>www.che.de</a:t>
            </a:r>
            <a:endParaRPr lang="de-DE" altLang="de-DE" sz="1400"/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88E2E428-F331-344A-9ADF-1D7801EE16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60DCBA4-D6D4-D741-BCB5-A15B5D04DF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0CA50-0C25-154F-A3C7-6BB87518BB7C}" type="slidenum">
              <a:rPr lang="en-US" altLang="de-DE"/>
              <a:pPr/>
              <a:t>1</a:t>
            </a:fld>
            <a:endParaRPr lang="en-US" altLang="de-DE" b="0"/>
          </a:p>
        </p:txBody>
      </p:sp>
      <p:sp>
        <p:nvSpPr>
          <p:cNvPr id="454658" name="Text Box 2">
            <a:extLst>
              <a:ext uri="{FF2B5EF4-FFF2-40B4-BE49-F238E27FC236}">
                <a16:creationId xmlns:a16="http://schemas.microsoft.com/office/drawing/2014/main" id="{E0E7BCAA-8DBC-9648-B109-E7481CDF5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2005013"/>
            <a:ext cx="8628063" cy="327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Überblick über den Stand der Einführung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der W-Besoldung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altLang="de-DE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r>
              <a:rPr lang="de-DE" altLang="de-DE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Prof. Dr. Detlef Müller-Böling</a:t>
            </a: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endParaRPr lang="de-DE" altLang="de-DE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r>
              <a:rPr lang="de-DE" altLang="de-DE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Benchmarking Club Technischer Universitäten (BMC), </a:t>
            </a: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r>
              <a:rPr lang="de-DE" altLang="de-DE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Darmstadt, 25.11.2003</a:t>
            </a:r>
          </a:p>
        </p:txBody>
      </p:sp>
    </p:spTree>
  </p:cSld>
  <p:clrMapOvr>
    <a:masterClrMapping/>
  </p:clrMapOvr>
  <p:transition spd="med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9B4BF0AA-CA4F-6A48-B99F-7CD305C2D2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F2E1C-6A47-BB49-9A5B-CCB0CA82F655}" type="slidenum">
              <a:rPr lang="en-US" altLang="de-DE"/>
              <a:pPr/>
              <a:t>10</a:t>
            </a:fld>
            <a:endParaRPr lang="en-US" altLang="de-DE" b="0"/>
          </a:p>
        </p:txBody>
      </p:sp>
      <p:sp>
        <p:nvSpPr>
          <p:cNvPr id="478210" name="Rectangle 2">
            <a:extLst>
              <a:ext uri="{FF2B5EF4-FFF2-40B4-BE49-F238E27FC236}">
                <a16:creationId xmlns:a16="http://schemas.microsoft.com/office/drawing/2014/main" id="{BF959223-AA14-2448-B5C6-637047121E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Beispiel 3: Umsetzung R-Pfalz – Problematische Weichenstellung</a:t>
            </a:r>
          </a:p>
        </p:txBody>
      </p:sp>
      <p:grpSp>
        <p:nvGrpSpPr>
          <p:cNvPr id="478219" name="Group 11">
            <a:extLst>
              <a:ext uri="{FF2B5EF4-FFF2-40B4-BE49-F238E27FC236}">
                <a16:creationId xmlns:a16="http://schemas.microsoft.com/office/drawing/2014/main" id="{BD1551A6-9E6E-D846-8A0D-88F63A7537F5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1751013"/>
            <a:ext cx="4106863" cy="4486275"/>
            <a:chOff x="158" y="1103"/>
            <a:chExt cx="2587" cy="2826"/>
          </a:xfrm>
        </p:grpSpPr>
        <p:sp>
          <p:nvSpPr>
            <p:cNvPr id="478212" name="Rectangle 4">
              <a:extLst>
                <a:ext uri="{FF2B5EF4-FFF2-40B4-BE49-F238E27FC236}">
                  <a16:creationId xmlns:a16="http://schemas.microsoft.com/office/drawing/2014/main" id="{2E7A417C-0FF6-FD43-B1D4-8E1D329F6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1253"/>
              <a:ext cx="2587" cy="2676"/>
            </a:xfrm>
            <a:prstGeom prst="rect">
              <a:avLst/>
            </a:prstGeom>
            <a:solidFill>
              <a:srgbClr val="006699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endParaRPr lang="de-DE" altLang="de-DE" sz="2000"/>
            </a:p>
            <a:p>
              <a:pPr algn="l">
                <a:buFontTx/>
                <a:buChar char="•"/>
              </a:pPr>
              <a:r>
                <a:rPr lang="de-DE" altLang="de-DE" sz="2000"/>
                <a:t> (Nach erstmaliger Befristung) </a:t>
              </a:r>
              <a:br>
                <a:rPr lang="de-DE" altLang="de-DE" sz="2000"/>
              </a:br>
              <a:r>
                <a:rPr lang="de-DE" altLang="de-DE" sz="2000"/>
                <a:t>  unbefristete Vergabe bes. LB </a:t>
              </a:r>
              <a:br>
                <a:rPr lang="de-DE" altLang="de-DE" sz="2000"/>
              </a:br>
              <a:r>
                <a:rPr lang="de-DE" altLang="de-DE" sz="2000"/>
                <a:t>  mögl.</a:t>
              </a:r>
            </a:p>
            <a:p>
              <a:pPr algn="l">
                <a:buFontTx/>
                <a:buChar char="•"/>
              </a:pPr>
              <a:r>
                <a:rPr lang="de-DE" altLang="de-DE" sz="2000"/>
                <a:t> Entscheidung BuB-LB liegt </a:t>
              </a:r>
              <a:br>
                <a:rPr lang="de-DE" altLang="de-DE" sz="2000"/>
              </a:br>
              <a:r>
                <a:rPr lang="de-DE" altLang="de-DE" sz="2000"/>
                <a:t>  bei HS (</a:t>
              </a:r>
              <a:r>
                <a:rPr lang="de-DE" altLang="de-DE" sz="2000" u="sng"/>
                <a:t>aber</a:t>
              </a:r>
              <a:r>
                <a:rPr lang="de-DE" altLang="de-DE" sz="2000"/>
                <a:t>: in bes. Fällen </a:t>
              </a:r>
              <a:br>
                <a:rPr lang="de-DE" altLang="de-DE" sz="2000"/>
              </a:br>
              <a:r>
                <a:rPr lang="de-DE" altLang="de-DE" sz="2000"/>
                <a:t>  Zustimmung MWWFK)</a:t>
              </a:r>
            </a:p>
            <a:p>
              <a:pPr algn="l"/>
              <a:endParaRPr lang="de-DE" altLang="de-DE" sz="2000"/>
            </a:p>
          </p:txBody>
        </p:sp>
        <p:sp>
          <p:nvSpPr>
            <p:cNvPr id="478214" name="Oval 6">
              <a:extLst>
                <a:ext uri="{FF2B5EF4-FFF2-40B4-BE49-F238E27FC236}">
                  <a16:creationId xmlns:a16="http://schemas.microsoft.com/office/drawing/2014/main" id="{555BA77C-1CD0-C040-82C6-71D4B6A90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" y="1103"/>
              <a:ext cx="332" cy="33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+</a:t>
              </a:r>
            </a:p>
          </p:txBody>
        </p:sp>
      </p:grpSp>
      <p:grpSp>
        <p:nvGrpSpPr>
          <p:cNvPr id="478218" name="Group 10">
            <a:extLst>
              <a:ext uri="{FF2B5EF4-FFF2-40B4-BE49-F238E27FC236}">
                <a16:creationId xmlns:a16="http://schemas.microsoft.com/office/drawing/2014/main" id="{2CAB76D4-EEE7-EB42-B86A-03ACB085B937}"/>
              </a:ext>
            </a:extLst>
          </p:cNvPr>
          <p:cNvGrpSpPr>
            <a:grpSpLocks/>
          </p:cNvGrpSpPr>
          <p:nvPr/>
        </p:nvGrpSpPr>
        <p:grpSpPr bwMode="auto">
          <a:xfrm>
            <a:off x="4787900" y="1749425"/>
            <a:ext cx="4105275" cy="4487863"/>
            <a:chOff x="2925" y="1102"/>
            <a:chExt cx="2404" cy="2827"/>
          </a:xfrm>
        </p:grpSpPr>
        <p:sp>
          <p:nvSpPr>
            <p:cNvPr id="478213" name="Rectangle 5">
              <a:extLst>
                <a:ext uri="{FF2B5EF4-FFF2-40B4-BE49-F238E27FC236}">
                  <a16:creationId xmlns:a16="http://schemas.microsoft.com/office/drawing/2014/main" id="{62C62282-43BF-5B44-8CC8-D7F5F1FE82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1253"/>
              <a:ext cx="2404" cy="2676"/>
            </a:xfrm>
            <a:prstGeom prst="rect">
              <a:avLst/>
            </a:prstGeom>
            <a:solidFill>
              <a:srgbClr val="006699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endParaRPr lang="de-DE" altLang="de-DE" sz="2000"/>
            </a:p>
            <a:p>
              <a:pPr algn="l">
                <a:buFontTx/>
                <a:buChar char="•"/>
              </a:pPr>
              <a:r>
                <a:rPr lang="de-DE" altLang="de-DE" sz="2000"/>
                <a:t> „Erheblich über dem Ø </a:t>
              </a:r>
              <a:br>
                <a:rPr lang="de-DE" altLang="de-DE" sz="2000"/>
              </a:br>
              <a:r>
                <a:rPr lang="de-DE" altLang="de-DE" sz="2000"/>
                <a:t>  liegende Leistungen”</a:t>
              </a:r>
            </a:p>
            <a:p>
              <a:pPr algn="l">
                <a:buFontTx/>
                <a:buChar char="•"/>
              </a:pPr>
              <a:r>
                <a:rPr lang="de-DE" altLang="de-DE" sz="2000"/>
                <a:t> Strenge Kontingentierung für </a:t>
              </a:r>
              <a:br>
                <a:rPr lang="de-DE" altLang="de-DE" sz="2000"/>
              </a:br>
              <a:r>
                <a:rPr lang="de-DE" altLang="de-DE" sz="2000"/>
                <a:t>  Anhebung Ruhegehaltsfähigkeit</a:t>
              </a:r>
            </a:p>
            <a:p>
              <a:pPr algn="l">
                <a:buFontTx/>
                <a:buChar char="•"/>
              </a:pPr>
              <a:r>
                <a:rPr lang="de-DE" altLang="de-DE" sz="2000"/>
                <a:t> Offener, aber sehr kleinteiliger </a:t>
              </a:r>
              <a:br>
                <a:rPr lang="de-DE" altLang="de-DE" sz="2000"/>
              </a:br>
              <a:r>
                <a:rPr lang="de-DE" altLang="de-DE" sz="2000"/>
                <a:t>  Kriterienkatalog</a:t>
              </a:r>
            </a:p>
            <a:p>
              <a:pPr algn="l">
                <a:buFontTx/>
                <a:buChar char="•"/>
              </a:pPr>
              <a:r>
                <a:rPr lang="de-DE" altLang="de-DE" sz="2000"/>
                <a:t> Verfahrensvorgaben für HS (z. </a:t>
              </a:r>
              <a:br>
                <a:rPr lang="de-DE" altLang="de-DE" sz="2000"/>
              </a:br>
              <a:r>
                <a:rPr lang="de-DE" altLang="de-DE" sz="2000"/>
                <a:t>  B. Präsidentin entscheidet über </a:t>
              </a:r>
              <a:br>
                <a:rPr lang="de-DE" altLang="de-DE" sz="2000"/>
              </a:br>
              <a:r>
                <a:rPr lang="de-DE" altLang="de-DE" sz="2000"/>
                <a:t>  bes. LB u. Fkt-LB auf Vorschlag </a:t>
              </a:r>
              <a:br>
                <a:rPr lang="de-DE" altLang="de-DE" sz="2000"/>
              </a:br>
              <a:r>
                <a:rPr lang="de-DE" altLang="de-DE" sz="2000"/>
                <a:t>  HS-Rat)</a:t>
              </a:r>
            </a:p>
            <a:p>
              <a:pPr algn="l">
                <a:buFontTx/>
                <a:buChar char="•"/>
              </a:pPr>
              <a:r>
                <a:rPr lang="de-DE" altLang="de-DE" sz="2000"/>
                <a:t> Fkt-LB für Selbstverwaltungs-</a:t>
              </a:r>
              <a:br>
                <a:rPr lang="de-DE" altLang="de-DE" sz="2000"/>
              </a:br>
              <a:r>
                <a:rPr lang="de-DE" altLang="de-DE" sz="2000"/>
                <a:t>  aufgaben</a:t>
              </a:r>
            </a:p>
          </p:txBody>
        </p:sp>
        <p:sp>
          <p:nvSpPr>
            <p:cNvPr id="478215" name="Oval 7">
              <a:extLst>
                <a:ext uri="{FF2B5EF4-FFF2-40B4-BE49-F238E27FC236}">
                  <a16:creationId xmlns:a16="http://schemas.microsoft.com/office/drawing/2014/main" id="{2E073EF4-AB85-B049-8136-F857EF2010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" y="1102"/>
              <a:ext cx="332" cy="33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-</a:t>
              </a:r>
            </a:p>
          </p:txBody>
        </p:sp>
      </p:grpSp>
      <p:sp>
        <p:nvSpPr>
          <p:cNvPr id="478216" name="Oval 8">
            <a:extLst>
              <a:ext uri="{FF2B5EF4-FFF2-40B4-BE49-F238E27FC236}">
                <a16:creationId xmlns:a16="http://schemas.microsoft.com/office/drawing/2014/main" id="{B0934CFC-6B95-1449-B974-525E0E763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365625"/>
            <a:ext cx="4032250" cy="1978025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000" b="1"/>
              <a:t>Fkt-LB für „normale“ Selbstverwaltungs-aufgaben führen zu </a:t>
            </a:r>
          </a:p>
          <a:p>
            <a:pPr>
              <a:lnSpc>
                <a:spcPct val="90000"/>
              </a:lnSpc>
            </a:pPr>
            <a:r>
              <a:rPr lang="de-DE" altLang="de-DE" sz="2000" b="1"/>
              <a:t>Anspruchshaltung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C827F929-5E5A-984D-B68E-325A43D140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466AB0-1ED5-8046-B085-3217B9F91192}" type="slidenum">
              <a:rPr lang="en-US" altLang="de-DE"/>
              <a:pPr/>
              <a:t>11</a:t>
            </a:fld>
            <a:endParaRPr lang="en-US" altLang="de-DE" b="0"/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BF1BADD6-8376-BB4C-BB01-0F033E998C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Beispiel 4: Umsetzung Thüringen – Kaum Positives</a:t>
            </a:r>
          </a:p>
        </p:txBody>
      </p:sp>
      <p:grpSp>
        <p:nvGrpSpPr>
          <p:cNvPr id="486408" name="Group 8">
            <a:extLst>
              <a:ext uri="{FF2B5EF4-FFF2-40B4-BE49-F238E27FC236}">
                <a16:creationId xmlns:a16="http://schemas.microsoft.com/office/drawing/2014/main" id="{5F06FCB2-D40A-544F-9AFA-389F162462F8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751013"/>
            <a:ext cx="3816350" cy="4486275"/>
            <a:chOff x="340" y="1103"/>
            <a:chExt cx="2404" cy="2826"/>
          </a:xfrm>
        </p:grpSpPr>
        <p:sp>
          <p:nvSpPr>
            <p:cNvPr id="486403" name="Rectangle 3">
              <a:extLst>
                <a:ext uri="{FF2B5EF4-FFF2-40B4-BE49-F238E27FC236}">
                  <a16:creationId xmlns:a16="http://schemas.microsoft.com/office/drawing/2014/main" id="{A3E6D2B1-6C0F-0043-AFFC-2F9E363AB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1253"/>
              <a:ext cx="2404" cy="2676"/>
            </a:xfrm>
            <a:prstGeom prst="rect">
              <a:avLst/>
            </a:prstGeom>
            <a:solidFill>
              <a:srgbClr val="006699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endParaRPr lang="de-DE" altLang="de-DE" sz="2400"/>
            </a:p>
            <a:p>
              <a:pPr algn="l">
                <a:buFontTx/>
                <a:buChar char="•"/>
              </a:pPr>
              <a:r>
                <a:rPr lang="de-DE" altLang="de-DE" sz="2400"/>
                <a:t> ?  </a:t>
              </a:r>
            </a:p>
            <a:p>
              <a:pPr algn="l"/>
              <a:endParaRPr lang="de-DE" altLang="de-DE" sz="2400"/>
            </a:p>
          </p:txBody>
        </p:sp>
        <p:sp>
          <p:nvSpPr>
            <p:cNvPr id="486405" name="Oval 5">
              <a:extLst>
                <a:ext uri="{FF2B5EF4-FFF2-40B4-BE49-F238E27FC236}">
                  <a16:creationId xmlns:a16="http://schemas.microsoft.com/office/drawing/2014/main" id="{8BC17C75-FF12-174B-B526-91A7E2E35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4" y="1103"/>
              <a:ext cx="332" cy="33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+</a:t>
              </a:r>
            </a:p>
          </p:txBody>
        </p:sp>
      </p:grpSp>
      <p:grpSp>
        <p:nvGrpSpPr>
          <p:cNvPr id="486409" name="Group 9">
            <a:extLst>
              <a:ext uri="{FF2B5EF4-FFF2-40B4-BE49-F238E27FC236}">
                <a16:creationId xmlns:a16="http://schemas.microsoft.com/office/drawing/2014/main" id="{BABDE8C0-1485-6341-AE0F-865E74FFA8A2}"/>
              </a:ext>
            </a:extLst>
          </p:cNvPr>
          <p:cNvGrpSpPr>
            <a:grpSpLocks/>
          </p:cNvGrpSpPr>
          <p:nvPr/>
        </p:nvGrpSpPr>
        <p:grpSpPr bwMode="auto">
          <a:xfrm>
            <a:off x="4643438" y="1749425"/>
            <a:ext cx="3816350" cy="4487863"/>
            <a:chOff x="2925" y="1102"/>
            <a:chExt cx="2404" cy="2827"/>
          </a:xfrm>
        </p:grpSpPr>
        <p:sp>
          <p:nvSpPr>
            <p:cNvPr id="486404" name="Rectangle 4">
              <a:extLst>
                <a:ext uri="{FF2B5EF4-FFF2-40B4-BE49-F238E27FC236}">
                  <a16:creationId xmlns:a16="http://schemas.microsoft.com/office/drawing/2014/main" id="{383E1FD0-D064-534F-A619-7C54DBF0C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1253"/>
              <a:ext cx="2404" cy="2676"/>
            </a:xfrm>
            <a:prstGeom prst="rect">
              <a:avLst/>
            </a:prstGeom>
            <a:solidFill>
              <a:srgbClr val="006699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endParaRPr lang="de-DE" altLang="de-DE" sz="2400"/>
            </a:p>
            <a:p>
              <a:pPr algn="l">
                <a:buFontTx/>
                <a:buChar char="•"/>
              </a:pPr>
              <a:r>
                <a:rPr lang="de-DE" altLang="de-DE" sz="2400"/>
                <a:t> Detailfragen im Gesetz </a:t>
              </a:r>
              <a:br>
                <a:rPr lang="de-DE" altLang="de-DE" sz="2400"/>
              </a:br>
              <a:r>
                <a:rPr lang="de-DE" altLang="de-DE" sz="2400"/>
                <a:t>  geregelt</a:t>
              </a:r>
            </a:p>
            <a:p>
              <a:pPr algn="l">
                <a:buFontTx/>
                <a:buChar char="•"/>
              </a:pPr>
              <a:r>
                <a:rPr lang="de-DE" altLang="de-DE" sz="2400"/>
                <a:t> Bleibe-LB vs. </a:t>
              </a:r>
              <a:br>
                <a:rPr lang="de-DE" altLang="de-DE" sz="2400"/>
              </a:br>
              <a:r>
                <a:rPr lang="de-DE" altLang="de-DE" sz="2400"/>
                <a:t>  Abwanderung aus </a:t>
              </a:r>
              <a:r>
                <a:rPr lang="de-DE" altLang="de-DE" sz="2400" u="sng"/>
                <a:t>Land </a:t>
              </a:r>
              <a:br>
                <a:rPr lang="de-DE" altLang="de-DE" sz="2400" u="sng"/>
              </a:br>
              <a:r>
                <a:rPr lang="de-DE" altLang="de-DE" sz="2400"/>
                <a:t>  (bleibt Dienstherr)</a:t>
              </a:r>
            </a:p>
            <a:p>
              <a:pPr algn="l">
                <a:buFontTx/>
                <a:buChar char="•"/>
              </a:pPr>
              <a:r>
                <a:rPr lang="de-DE" altLang="de-DE" sz="2400"/>
                <a:t> Sperrklausel für BuB-LB</a:t>
              </a:r>
            </a:p>
            <a:p>
              <a:pPr algn="l">
                <a:buFontTx/>
                <a:buChar char="•"/>
              </a:pPr>
              <a:r>
                <a:rPr lang="de-DE" altLang="de-DE" sz="2400"/>
                <a:t> „Erheblich über dem </a:t>
              </a:r>
              <a:r>
                <a:rPr lang="en-US" altLang="de-DE" sz="2400"/>
                <a:t>Ø </a:t>
              </a:r>
              <a:br>
                <a:rPr lang="en-US" altLang="de-DE" sz="2400"/>
              </a:br>
              <a:r>
                <a:rPr lang="en-US" altLang="de-DE" sz="2400"/>
                <a:t>  liegende Leistungen”</a:t>
              </a:r>
            </a:p>
            <a:p>
              <a:pPr algn="l">
                <a:buFontTx/>
                <a:buChar char="•"/>
              </a:pPr>
              <a:r>
                <a:rPr lang="en-US" altLang="de-DE" sz="2400"/>
                <a:t> Befristung von bes. LB</a:t>
              </a:r>
            </a:p>
            <a:p>
              <a:pPr algn="l">
                <a:buFontTx/>
                <a:buChar char="•"/>
              </a:pPr>
              <a:r>
                <a:rPr lang="en-US" altLang="de-DE" sz="2400"/>
                <a:t> Kumulationsverbot</a:t>
              </a:r>
              <a:endParaRPr lang="de-DE" altLang="de-DE" sz="2400"/>
            </a:p>
          </p:txBody>
        </p:sp>
        <p:sp>
          <p:nvSpPr>
            <p:cNvPr id="486406" name="Oval 6">
              <a:extLst>
                <a:ext uri="{FF2B5EF4-FFF2-40B4-BE49-F238E27FC236}">
                  <a16:creationId xmlns:a16="http://schemas.microsoft.com/office/drawing/2014/main" id="{C6762AF3-CE74-5E49-B091-F8A9448D5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" y="1102"/>
              <a:ext cx="332" cy="33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-</a:t>
              </a:r>
            </a:p>
          </p:txBody>
        </p:sp>
      </p:grpSp>
      <p:sp>
        <p:nvSpPr>
          <p:cNvPr id="486407" name="Oval 7">
            <a:extLst>
              <a:ext uri="{FF2B5EF4-FFF2-40B4-BE49-F238E27FC236}">
                <a16:creationId xmlns:a16="http://schemas.microsoft.com/office/drawing/2014/main" id="{BE660065-6526-7647-B247-0433CE28D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221163"/>
            <a:ext cx="4175125" cy="2047875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400" b="1"/>
              <a:t>Misstrauen gegenüber HS und Professoren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liennummernplatzhalter 3">
            <a:extLst>
              <a:ext uri="{FF2B5EF4-FFF2-40B4-BE49-F238E27FC236}">
                <a16:creationId xmlns:a16="http://schemas.microsoft.com/office/drawing/2014/main" id="{93E07B64-8844-8F44-80BE-80B41233D7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15AA0-739E-014B-A2DB-41E5AC9BFF9A}" type="slidenum">
              <a:rPr lang="en-US" altLang="de-DE"/>
              <a:pPr/>
              <a:t>12</a:t>
            </a:fld>
            <a:endParaRPr lang="en-US" altLang="de-DE" b="0"/>
          </a:p>
        </p:txBody>
      </p:sp>
      <p:sp>
        <p:nvSpPr>
          <p:cNvPr id="479234" name="Rectangle 2">
            <a:extLst>
              <a:ext uri="{FF2B5EF4-FFF2-40B4-BE49-F238E27FC236}">
                <a16:creationId xmlns:a16="http://schemas.microsoft.com/office/drawing/2014/main" id="{3A6D8EAD-C628-A845-BE67-54BBEF95C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1913"/>
            <a:ext cx="7391400" cy="99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3600"/>
              <a:t>Übersicht Umsetzungsstand</a:t>
            </a:r>
            <a:br>
              <a:rPr lang="de-DE" altLang="de-DE" sz="3600"/>
            </a:br>
            <a:r>
              <a:rPr lang="de-DE" altLang="de-DE" sz="3600"/>
              <a:t>Länder</a:t>
            </a:r>
          </a:p>
        </p:txBody>
      </p:sp>
      <p:grpSp>
        <p:nvGrpSpPr>
          <p:cNvPr id="479264" name="Group 32">
            <a:extLst>
              <a:ext uri="{FF2B5EF4-FFF2-40B4-BE49-F238E27FC236}">
                <a16:creationId xmlns:a16="http://schemas.microsoft.com/office/drawing/2014/main" id="{817E2A67-D728-9442-BAF9-043FD48AAD4B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1557338"/>
            <a:ext cx="8139112" cy="4967287"/>
            <a:chOff x="295" y="981"/>
            <a:chExt cx="5127" cy="3129"/>
          </a:xfrm>
        </p:grpSpPr>
        <p:grpSp>
          <p:nvGrpSpPr>
            <p:cNvPr id="479240" name="Group 8">
              <a:extLst>
                <a:ext uri="{FF2B5EF4-FFF2-40B4-BE49-F238E27FC236}">
                  <a16:creationId xmlns:a16="http://schemas.microsoft.com/office/drawing/2014/main" id="{87658168-1E31-234D-94AF-34EA924925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7" y="1064"/>
              <a:ext cx="3358" cy="2456"/>
              <a:chOff x="1291" y="1013"/>
              <a:chExt cx="3358" cy="2384"/>
            </a:xfrm>
          </p:grpSpPr>
          <p:sp>
            <p:nvSpPr>
              <p:cNvPr id="479241" name="Rectangle 9">
                <a:extLst>
                  <a:ext uri="{FF2B5EF4-FFF2-40B4-BE49-F238E27FC236}">
                    <a16:creationId xmlns:a16="http://schemas.microsoft.com/office/drawing/2014/main" id="{F51ABBE3-6440-0142-AC82-4604BB94E1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1" y="1013"/>
                <a:ext cx="1679" cy="1192"/>
              </a:xfrm>
              <a:prstGeom prst="rect">
                <a:avLst/>
              </a:prstGeom>
              <a:solidFill>
                <a:srgbClr val="99FFCC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de-DE" altLang="de-DE" sz="180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479242" name="Rectangle 10">
                <a:extLst>
                  <a:ext uri="{FF2B5EF4-FFF2-40B4-BE49-F238E27FC236}">
                    <a16:creationId xmlns:a16="http://schemas.microsoft.com/office/drawing/2014/main" id="{0CE8825F-2F3A-5447-8A17-795C713199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0" y="2205"/>
                <a:ext cx="1679" cy="1192"/>
              </a:xfrm>
              <a:prstGeom prst="rect">
                <a:avLst/>
              </a:prstGeom>
              <a:solidFill>
                <a:srgbClr val="99FFCC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de-DE" altLang="de-DE" sz="180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479243" name="Rectangle 11">
                <a:extLst>
                  <a:ext uri="{FF2B5EF4-FFF2-40B4-BE49-F238E27FC236}">
                    <a16:creationId xmlns:a16="http://schemas.microsoft.com/office/drawing/2014/main" id="{7408AA9B-7184-D443-B1FE-56942CC23A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1" y="2205"/>
                <a:ext cx="1679" cy="1192"/>
              </a:xfrm>
              <a:prstGeom prst="rect">
                <a:avLst/>
              </a:prstGeom>
              <a:solidFill>
                <a:srgbClr val="99FFCC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r>
                  <a:rPr lang="de-DE" altLang="de-DE" sz="1800">
                    <a:solidFill>
                      <a:schemeClr val="folHlink"/>
                    </a:solidFill>
                  </a:rPr>
                  <a:t> </a:t>
                </a:r>
              </a:p>
            </p:txBody>
          </p:sp>
          <p:sp>
            <p:nvSpPr>
              <p:cNvPr id="479244" name="Rectangle 12">
                <a:extLst>
                  <a:ext uri="{FF2B5EF4-FFF2-40B4-BE49-F238E27FC236}">
                    <a16:creationId xmlns:a16="http://schemas.microsoft.com/office/drawing/2014/main" id="{4DDF9B40-8240-1247-BAB2-F22E7F7CC1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0" y="1013"/>
                <a:ext cx="1679" cy="1192"/>
              </a:xfrm>
              <a:prstGeom prst="rect">
                <a:avLst/>
              </a:prstGeom>
              <a:solidFill>
                <a:srgbClr val="99FFCC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de-DE" altLang="de-DE" sz="1800">
                  <a:solidFill>
                    <a:schemeClr val="folHlink"/>
                  </a:solidFill>
                </a:endParaRPr>
              </a:p>
            </p:txBody>
          </p:sp>
        </p:grpSp>
        <p:sp>
          <p:nvSpPr>
            <p:cNvPr id="479245" name="Text Box 13">
              <a:extLst>
                <a:ext uri="{FF2B5EF4-FFF2-40B4-BE49-F238E27FC236}">
                  <a16:creationId xmlns:a16="http://schemas.microsoft.com/office/drawing/2014/main" id="{767EA31A-F7DD-D24F-87D0-F6481BE38F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" y="2074"/>
              <a:ext cx="9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de-DE" altLang="de-DE" sz="1800" b="1"/>
                <a:t>Regelungs-</a:t>
              </a:r>
            </a:p>
            <a:p>
              <a:pPr eaLnBrk="1" hangingPunct="1"/>
              <a:r>
                <a:rPr lang="de-DE" altLang="de-DE" sz="1800" b="1"/>
                <a:t>dichte</a:t>
              </a:r>
            </a:p>
          </p:txBody>
        </p:sp>
        <p:sp>
          <p:nvSpPr>
            <p:cNvPr id="479246" name="Text Box 14">
              <a:extLst>
                <a:ext uri="{FF2B5EF4-FFF2-40B4-BE49-F238E27FC236}">
                  <a16:creationId xmlns:a16="http://schemas.microsoft.com/office/drawing/2014/main" id="{E6D07035-3818-9342-A8A1-8FFAE1101E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" y="3879"/>
              <a:ext cx="4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de-DE" altLang="de-DE" sz="1800" b="1"/>
                <a:t>HS-“Freundlichkeit“ (Befristung, Def. bes. L., Kumulation etc.)</a:t>
              </a:r>
            </a:p>
          </p:txBody>
        </p:sp>
        <p:sp>
          <p:nvSpPr>
            <p:cNvPr id="479247" name="Line 15">
              <a:extLst>
                <a:ext uri="{FF2B5EF4-FFF2-40B4-BE49-F238E27FC236}">
                  <a16:creationId xmlns:a16="http://schemas.microsoft.com/office/drawing/2014/main" id="{AB9AA3C3-7156-644E-B286-6072FD3B9F6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8123412">
              <a:off x="1383" y="981"/>
              <a:ext cx="91" cy="91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9248" name="Line 16">
              <a:extLst>
                <a:ext uri="{FF2B5EF4-FFF2-40B4-BE49-F238E27FC236}">
                  <a16:creationId xmlns:a16="http://schemas.microsoft.com/office/drawing/2014/main" id="{2CBB9816-2371-BA43-824F-A8D7C70095D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2723412">
              <a:off x="4788" y="3475"/>
              <a:ext cx="91" cy="91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9249" name="Text Box 17">
              <a:extLst>
                <a:ext uri="{FF2B5EF4-FFF2-40B4-BE49-F238E27FC236}">
                  <a16:creationId xmlns:a16="http://schemas.microsoft.com/office/drawing/2014/main" id="{F8018F3A-2DD4-C248-A77F-42025FFBB9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8" y="1570"/>
              <a:ext cx="4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800" b="1" i="1"/>
                <a:t>hoch</a:t>
              </a:r>
            </a:p>
          </p:txBody>
        </p:sp>
        <p:sp>
          <p:nvSpPr>
            <p:cNvPr id="479250" name="Text Box 18">
              <a:extLst>
                <a:ext uri="{FF2B5EF4-FFF2-40B4-BE49-F238E27FC236}">
                  <a16:creationId xmlns:a16="http://schemas.microsoft.com/office/drawing/2014/main" id="{1124D151-4D39-8D47-970C-2920FC902A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1" y="2791"/>
              <a:ext cx="5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800" b="1" i="1"/>
                <a:t>niedrig</a:t>
              </a:r>
            </a:p>
          </p:txBody>
        </p:sp>
        <p:sp>
          <p:nvSpPr>
            <p:cNvPr id="479253" name="Oval 21">
              <a:extLst>
                <a:ext uri="{FF2B5EF4-FFF2-40B4-BE49-F238E27FC236}">
                  <a16:creationId xmlns:a16="http://schemas.microsoft.com/office/drawing/2014/main" id="{0B52D285-BD82-E04D-9E3D-8BF9852EA3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3611"/>
              <a:ext cx="212" cy="21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+</a:t>
              </a:r>
            </a:p>
          </p:txBody>
        </p:sp>
        <p:sp>
          <p:nvSpPr>
            <p:cNvPr id="479254" name="Oval 22">
              <a:extLst>
                <a:ext uri="{FF2B5EF4-FFF2-40B4-BE49-F238E27FC236}">
                  <a16:creationId xmlns:a16="http://schemas.microsoft.com/office/drawing/2014/main" id="{E54DDC32-4E6C-4E49-8F51-DFFABFC81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8" y="3626"/>
              <a:ext cx="212" cy="21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-</a:t>
              </a:r>
            </a:p>
          </p:txBody>
        </p:sp>
      </p:grpSp>
      <p:grpSp>
        <p:nvGrpSpPr>
          <p:cNvPr id="479266" name="Group 34">
            <a:extLst>
              <a:ext uri="{FF2B5EF4-FFF2-40B4-BE49-F238E27FC236}">
                <a16:creationId xmlns:a16="http://schemas.microsoft.com/office/drawing/2014/main" id="{64F5C39C-F4D8-2244-B071-F7D5E226111A}"/>
              </a:ext>
            </a:extLst>
          </p:cNvPr>
          <p:cNvGrpSpPr>
            <a:grpSpLocks/>
          </p:cNvGrpSpPr>
          <p:nvPr/>
        </p:nvGrpSpPr>
        <p:grpSpPr bwMode="auto">
          <a:xfrm>
            <a:off x="4879975" y="1989138"/>
            <a:ext cx="2355850" cy="1295400"/>
            <a:chOff x="3074" y="1253"/>
            <a:chExt cx="1484" cy="816"/>
          </a:xfrm>
        </p:grpSpPr>
        <p:sp>
          <p:nvSpPr>
            <p:cNvPr id="479257" name="Oval 25">
              <a:extLst>
                <a:ext uri="{FF2B5EF4-FFF2-40B4-BE49-F238E27FC236}">
                  <a16:creationId xmlns:a16="http://schemas.microsoft.com/office/drawing/2014/main" id="{187BC050-5A40-394D-BDC5-2969975EB2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2" y="1253"/>
              <a:ext cx="396" cy="40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800" b="1"/>
                <a:t>Thü</a:t>
              </a:r>
            </a:p>
          </p:txBody>
        </p:sp>
        <p:sp>
          <p:nvSpPr>
            <p:cNvPr id="479258" name="Oval 26">
              <a:extLst>
                <a:ext uri="{FF2B5EF4-FFF2-40B4-BE49-F238E27FC236}">
                  <a16:creationId xmlns:a16="http://schemas.microsoft.com/office/drawing/2014/main" id="{5619F103-8D05-9148-B6CE-E0FAF39A6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344"/>
              <a:ext cx="396" cy="40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800" b="1"/>
                <a:t>R-P</a:t>
              </a:r>
            </a:p>
          </p:txBody>
        </p:sp>
        <p:sp>
          <p:nvSpPr>
            <p:cNvPr id="479259" name="Oval 27">
              <a:extLst>
                <a:ext uri="{FF2B5EF4-FFF2-40B4-BE49-F238E27FC236}">
                  <a16:creationId xmlns:a16="http://schemas.microsoft.com/office/drawing/2014/main" id="{60CC0E71-C3EF-2045-80C7-CE12B5DCF2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4" y="1661"/>
              <a:ext cx="396" cy="40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800" b="1"/>
                <a:t>BaWü</a:t>
              </a:r>
            </a:p>
          </p:txBody>
        </p:sp>
      </p:grpSp>
      <p:grpSp>
        <p:nvGrpSpPr>
          <p:cNvPr id="479265" name="Group 33">
            <a:extLst>
              <a:ext uri="{FF2B5EF4-FFF2-40B4-BE49-F238E27FC236}">
                <a16:creationId xmlns:a16="http://schemas.microsoft.com/office/drawing/2014/main" id="{AD6B1FED-343B-B649-9FC8-9EC96540E01C}"/>
              </a:ext>
            </a:extLst>
          </p:cNvPr>
          <p:cNvGrpSpPr>
            <a:grpSpLocks/>
          </p:cNvGrpSpPr>
          <p:nvPr/>
        </p:nvGrpSpPr>
        <p:grpSpPr bwMode="auto">
          <a:xfrm>
            <a:off x="3059113" y="3213100"/>
            <a:ext cx="1944687" cy="1079500"/>
            <a:chOff x="1927" y="2024"/>
            <a:chExt cx="1225" cy="680"/>
          </a:xfrm>
        </p:grpSpPr>
        <p:sp>
          <p:nvSpPr>
            <p:cNvPr id="479261" name="Oval 29">
              <a:extLst>
                <a:ext uri="{FF2B5EF4-FFF2-40B4-BE49-F238E27FC236}">
                  <a16:creationId xmlns:a16="http://schemas.microsoft.com/office/drawing/2014/main" id="{FDC893F7-68BB-6041-8621-40CB1B624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6" y="2024"/>
              <a:ext cx="396" cy="408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800" b="1"/>
                <a:t>HH</a:t>
              </a:r>
            </a:p>
          </p:txBody>
        </p:sp>
        <p:sp>
          <p:nvSpPr>
            <p:cNvPr id="479262" name="Oval 30">
              <a:extLst>
                <a:ext uri="{FF2B5EF4-FFF2-40B4-BE49-F238E27FC236}">
                  <a16:creationId xmlns:a16="http://schemas.microsoft.com/office/drawing/2014/main" id="{AAB2FE37-9D8A-914A-9E69-ADAE1332B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6" y="2024"/>
              <a:ext cx="396" cy="40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800" b="1"/>
                <a:t>Bre</a:t>
              </a:r>
            </a:p>
          </p:txBody>
        </p:sp>
        <p:sp>
          <p:nvSpPr>
            <p:cNvPr id="479260" name="Oval 28">
              <a:extLst>
                <a:ext uri="{FF2B5EF4-FFF2-40B4-BE49-F238E27FC236}">
                  <a16:creationId xmlns:a16="http://schemas.microsoft.com/office/drawing/2014/main" id="{79C73EFD-FD4A-824A-B95C-DD4D43A7F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2296"/>
              <a:ext cx="396" cy="408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800" b="1"/>
                <a:t>NSa</a:t>
              </a:r>
            </a:p>
          </p:txBody>
        </p:sp>
      </p:grpSp>
      <p:sp>
        <p:nvSpPr>
          <p:cNvPr id="479263" name="Oval 31">
            <a:extLst>
              <a:ext uri="{FF2B5EF4-FFF2-40B4-BE49-F238E27FC236}">
                <a16:creationId xmlns:a16="http://schemas.microsoft.com/office/drawing/2014/main" id="{6D573766-5C7B-524D-8B69-D0FEF6CE1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3284538"/>
            <a:ext cx="4175125" cy="2047875"/>
          </a:xfrm>
          <a:prstGeom prst="ellipse">
            <a:avLst/>
          </a:prstGeom>
          <a:solidFill>
            <a:srgbClr val="006699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400" b="1"/>
              <a:t>Vorläufige Aussagen: z. T. fehlt noch VO bzw.</a:t>
            </a:r>
          </a:p>
          <a:p>
            <a:pPr>
              <a:lnSpc>
                <a:spcPct val="90000"/>
              </a:lnSpc>
            </a:pPr>
            <a:r>
              <a:rPr lang="de-DE" altLang="de-DE" sz="2400" b="1"/>
              <a:t>work in progress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C0728E3F-80A2-A648-A02E-8C4C67E2D9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5E49C-40E5-5449-8B20-2D4746B62844}" type="slidenum">
              <a:rPr lang="en-US" altLang="de-DE"/>
              <a:pPr/>
              <a:t>13</a:t>
            </a:fld>
            <a:endParaRPr lang="en-US" altLang="de-DE" b="0"/>
          </a:p>
        </p:txBody>
      </p:sp>
      <p:sp>
        <p:nvSpPr>
          <p:cNvPr id="480258" name="Rectangle 2">
            <a:extLst>
              <a:ext uri="{FF2B5EF4-FFF2-40B4-BE49-F238E27FC236}">
                <a16:creationId xmlns:a16="http://schemas.microsoft.com/office/drawing/2014/main" id="{FB407C5C-0798-2449-AC33-8A592C924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Modell Uni Konstanz</a:t>
            </a:r>
          </a:p>
        </p:txBody>
      </p:sp>
      <p:sp>
        <p:nvSpPr>
          <p:cNvPr id="480259" name="Rectangle 3">
            <a:extLst>
              <a:ext uri="{FF2B5EF4-FFF2-40B4-BE49-F238E27FC236}">
                <a16:creationId xmlns:a16="http://schemas.microsoft.com/office/drawing/2014/main" id="{2D98C310-E4B6-944F-BF70-833BB29D6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2800"/>
              <a:t>Fünf Leistungsstufen (gleicher Abstand)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BuB-LB integriert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„weiche“ Kriterien, Ermessen (vs. Algorithmus)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Leistungsindikatoren: z. B. Betreuung von wiss. Arbeiten; Lehrevaluation; Publikationen; Drittmittel; Preise; Gutachtertätigkeiten; Forschungsstipendien; Leitung von wissenschaftlichen Gesellschaften usw.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Antragsverfahren: Turnus (ein bis zwei J.), Stellungnahme FB-Sprecher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Beratende Kommission: Rektorat u. Sektionsleiter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Entscheidung: Rektorat</a:t>
            </a:r>
          </a:p>
        </p:txBody>
      </p:sp>
      <p:sp>
        <p:nvSpPr>
          <p:cNvPr id="480260" name="Oval 4">
            <a:extLst>
              <a:ext uri="{FF2B5EF4-FFF2-40B4-BE49-F238E27FC236}">
                <a16:creationId xmlns:a16="http://schemas.microsoft.com/office/drawing/2014/main" id="{7F15B192-F44A-2248-8F6D-57E865808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005263"/>
            <a:ext cx="4175125" cy="2047875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400" b="1"/>
              <a:t>Stufenmodell: gleicher Stufen-abstand; BuB-LB integriert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6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B14CBCBD-05B4-E040-BA7B-3D6EB29E9F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4D477-083C-BF45-8790-268E1A4D7EF5}" type="slidenum">
              <a:rPr lang="en-US" altLang="de-DE"/>
              <a:pPr/>
              <a:t>14</a:t>
            </a:fld>
            <a:endParaRPr lang="en-US" altLang="de-DE" b="0"/>
          </a:p>
        </p:txBody>
      </p:sp>
      <p:sp>
        <p:nvSpPr>
          <p:cNvPr id="481282" name="Rectangle 2">
            <a:extLst>
              <a:ext uri="{FF2B5EF4-FFF2-40B4-BE49-F238E27FC236}">
                <a16:creationId xmlns:a16="http://schemas.microsoft.com/office/drawing/2014/main" id="{6FB42799-599D-3D4F-9E57-ADEA370A58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Leistungsniveaus Uni Konstanz</a:t>
            </a:r>
          </a:p>
        </p:txBody>
      </p:sp>
      <p:grpSp>
        <p:nvGrpSpPr>
          <p:cNvPr id="481301" name="Group 21">
            <a:extLst>
              <a:ext uri="{FF2B5EF4-FFF2-40B4-BE49-F238E27FC236}">
                <a16:creationId xmlns:a16="http://schemas.microsoft.com/office/drawing/2014/main" id="{FA27FFFB-9F18-E645-A24F-46847ABB4BCB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1296988"/>
            <a:ext cx="8077200" cy="5372100"/>
            <a:chOff x="295" y="817"/>
            <a:chExt cx="5088" cy="3384"/>
          </a:xfrm>
        </p:grpSpPr>
        <p:sp>
          <p:nvSpPr>
            <p:cNvPr id="481285" name="Rectangle 5">
              <a:extLst>
                <a:ext uri="{FF2B5EF4-FFF2-40B4-BE49-F238E27FC236}">
                  <a16:creationId xmlns:a16="http://schemas.microsoft.com/office/drawing/2014/main" id="{63850769-B5AD-9045-A8D3-7A528BBED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817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 5</a:t>
              </a:r>
            </a:p>
          </p:txBody>
        </p:sp>
        <p:sp>
          <p:nvSpPr>
            <p:cNvPr id="481286" name="Rectangle 6">
              <a:extLst>
                <a:ext uri="{FF2B5EF4-FFF2-40B4-BE49-F238E27FC236}">
                  <a16:creationId xmlns:a16="http://schemas.microsoft.com/office/drawing/2014/main" id="{A2839BF3-31A5-D541-A1CA-19BE32222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817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>
                <a:lnSpc>
                  <a:spcPct val="80000"/>
                </a:lnSpc>
              </a:pPr>
              <a:r>
                <a:rPr lang="de-DE" altLang="de-DE" sz="1600" b="1"/>
                <a:t>Herausragende, international beachtete und maßgebliche Beiträge in Forschung und/oder Lehre, Nachwuchsförderung und Weiterbildung von herausragenden Wissenschaftlern von internationaler und fachüberschreitender Reputation</a:t>
              </a:r>
              <a:endParaRPr lang="en-GB" altLang="de-DE" sz="1600" b="1"/>
            </a:p>
          </p:txBody>
        </p:sp>
        <p:sp>
          <p:nvSpPr>
            <p:cNvPr id="481288" name="Rectangle 8">
              <a:extLst>
                <a:ext uri="{FF2B5EF4-FFF2-40B4-BE49-F238E27FC236}">
                  <a16:creationId xmlns:a16="http://schemas.microsoft.com/office/drawing/2014/main" id="{2C29E684-9840-CC49-A72F-C0C2221B7C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1513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 4</a:t>
              </a:r>
            </a:p>
          </p:txBody>
        </p:sp>
        <p:sp>
          <p:nvSpPr>
            <p:cNvPr id="481289" name="Rectangle 9">
              <a:extLst>
                <a:ext uri="{FF2B5EF4-FFF2-40B4-BE49-F238E27FC236}">
                  <a16:creationId xmlns:a16="http://schemas.microsoft.com/office/drawing/2014/main" id="{68C11481-DE5D-CD48-AA50-06CBB474C0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1537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 eaLnBrk="1" hangingPunct="1">
                <a:lnSpc>
                  <a:spcPct val="90000"/>
                </a:lnSpc>
              </a:pPr>
              <a:endParaRPr lang="de-DE" altLang="de-DE" sz="1600" b="1"/>
            </a:p>
            <a:p>
              <a:pPr eaLnBrk="1" hangingPunct="1">
                <a:lnSpc>
                  <a:spcPct val="90000"/>
                </a:lnSpc>
              </a:pPr>
              <a:r>
                <a:rPr lang="de-DE" altLang="de-DE" sz="1600" b="1"/>
                <a:t>Beiträge in Forschung, Lehre, Nachwuchsförderung und/oder Weiterbildung von sehr hohen Standards und/oder herausragender Bedeutung für deren Pflege und Entwicklung </a:t>
              </a:r>
              <a:br>
                <a:rPr lang="de-DE" altLang="de-DE" sz="1600" b="1"/>
              </a:br>
              <a:r>
                <a:rPr lang="de-DE" altLang="de-DE" sz="1600" b="1"/>
                <a:t>an der Universität</a:t>
              </a:r>
            </a:p>
            <a:p>
              <a:pPr>
                <a:lnSpc>
                  <a:spcPct val="90000"/>
                </a:lnSpc>
              </a:pPr>
              <a:endParaRPr lang="en-GB" altLang="de-DE" sz="1600" b="1"/>
            </a:p>
          </p:txBody>
        </p:sp>
        <p:sp>
          <p:nvSpPr>
            <p:cNvPr id="481291" name="Rectangle 11">
              <a:extLst>
                <a:ext uri="{FF2B5EF4-FFF2-40B4-BE49-F238E27FC236}">
                  <a16:creationId xmlns:a16="http://schemas.microsoft.com/office/drawing/2014/main" id="{20105CC0-CFAE-1241-85DE-BD50BC0157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2209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 3</a:t>
              </a:r>
            </a:p>
          </p:txBody>
        </p:sp>
        <p:sp>
          <p:nvSpPr>
            <p:cNvPr id="481292" name="Rectangle 12">
              <a:extLst>
                <a:ext uri="{FF2B5EF4-FFF2-40B4-BE49-F238E27FC236}">
                  <a16:creationId xmlns:a16="http://schemas.microsoft.com/office/drawing/2014/main" id="{6263DFA5-9610-DA41-86D7-AF287CFB9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2225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 eaLnBrk="1" hangingPunct="1">
                <a:lnSpc>
                  <a:spcPct val="80000"/>
                </a:lnSpc>
              </a:pPr>
              <a:endParaRPr lang="de-DE" altLang="de-DE" sz="1600" b="1"/>
            </a:p>
            <a:p>
              <a:pPr eaLnBrk="1" hangingPunct="1">
                <a:lnSpc>
                  <a:spcPct val="80000"/>
                </a:lnSpc>
              </a:pPr>
              <a:r>
                <a:rPr lang="de-DE" altLang="de-DE" sz="1600" b="1"/>
                <a:t>Dauerhaft sehr gute Beiträge zur Entwicklung von Forschung, Lehre, Nachwuchsförderung und/oder Weiterbildung </a:t>
              </a:r>
            </a:p>
            <a:p>
              <a:pPr>
                <a:lnSpc>
                  <a:spcPct val="80000"/>
                </a:lnSpc>
              </a:pPr>
              <a:endParaRPr lang="de-DE" altLang="de-DE" sz="1600" b="1"/>
            </a:p>
          </p:txBody>
        </p:sp>
        <p:sp>
          <p:nvSpPr>
            <p:cNvPr id="481294" name="Rectangle 14">
              <a:extLst>
                <a:ext uri="{FF2B5EF4-FFF2-40B4-BE49-F238E27FC236}">
                  <a16:creationId xmlns:a16="http://schemas.microsoft.com/office/drawing/2014/main" id="{F1A728D3-3F71-B841-8ED9-0056E914E9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2905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</a:t>
              </a:r>
              <a:r>
                <a:rPr lang="de-DE" altLang="de-DE" sz="1600" b="1"/>
                <a:t> </a:t>
              </a:r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481295" name="Rectangle 15">
              <a:extLst>
                <a:ext uri="{FF2B5EF4-FFF2-40B4-BE49-F238E27FC236}">
                  <a16:creationId xmlns:a16="http://schemas.microsoft.com/office/drawing/2014/main" id="{E6209CEE-6A7A-6147-8782-0F427991C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2929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 algn="l" eaLnBrk="1" hangingPunct="1">
                <a:lnSpc>
                  <a:spcPct val="80000"/>
                </a:lnSpc>
              </a:pPr>
              <a:endParaRPr lang="de-DE" altLang="de-DE" sz="1600" b="1"/>
            </a:p>
            <a:p>
              <a:pPr eaLnBrk="1" hangingPunct="1">
                <a:lnSpc>
                  <a:spcPct val="80000"/>
                </a:lnSpc>
              </a:pPr>
              <a:r>
                <a:rPr lang="de-DE" altLang="de-DE" sz="1600" b="1"/>
                <a:t>Besondere Beiträge in Forschung, Lehre, Nachwuchsförderung und/oder Weiterbildung und ein bemerkenswertes Engagement für deren Pflege und Entwicklung an der Universität</a:t>
              </a:r>
            </a:p>
            <a:p>
              <a:pPr>
                <a:lnSpc>
                  <a:spcPct val="80000"/>
                </a:lnSpc>
              </a:pPr>
              <a:endParaRPr lang="de-DE" altLang="de-DE" sz="1600" b="1"/>
            </a:p>
          </p:txBody>
        </p:sp>
        <p:sp>
          <p:nvSpPr>
            <p:cNvPr id="481297" name="Rectangle 17">
              <a:extLst>
                <a:ext uri="{FF2B5EF4-FFF2-40B4-BE49-F238E27FC236}">
                  <a16:creationId xmlns:a16="http://schemas.microsoft.com/office/drawing/2014/main" id="{DEB6FA0B-16E4-1043-AD46-2F0A35AF32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3601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 1</a:t>
              </a:r>
            </a:p>
          </p:txBody>
        </p:sp>
        <p:sp>
          <p:nvSpPr>
            <p:cNvPr id="481298" name="Rectangle 18">
              <a:extLst>
                <a:ext uri="{FF2B5EF4-FFF2-40B4-BE49-F238E27FC236}">
                  <a16:creationId xmlns:a16="http://schemas.microsoft.com/office/drawing/2014/main" id="{DA36A462-EE87-4145-AAC0-87B845EBA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3625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 eaLnBrk="1" hangingPunct="1">
                <a:lnSpc>
                  <a:spcPct val="90000"/>
                </a:lnSpc>
              </a:pPr>
              <a:endParaRPr lang="de-DE" altLang="de-DE" sz="1600" b="1"/>
            </a:p>
            <a:p>
              <a:pPr eaLnBrk="1" hangingPunct="1">
                <a:lnSpc>
                  <a:spcPct val="90000"/>
                </a:lnSpc>
              </a:pPr>
              <a:r>
                <a:rPr lang="de-DE" altLang="de-DE" sz="1600" b="1"/>
                <a:t>Leistungen in Forschung, Lehre, Nachwuchsförderung und/oder Weiterbildung, die über üblicherweise zu erwartenden Leistungen von Professoren hinausgehen</a:t>
              </a:r>
            </a:p>
            <a:p>
              <a:pPr>
                <a:lnSpc>
                  <a:spcPct val="90000"/>
                </a:lnSpc>
              </a:pPr>
              <a:endParaRPr lang="de-DE" altLang="de-DE" sz="1600" b="1"/>
            </a:p>
          </p:txBody>
        </p:sp>
      </p:grpSp>
      <p:sp>
        <p:nvSpPr>
          <p:cNvPr id="481300" name="Oval 20">
            <a:extLst>
              <a:ext uri="{FF2B5EF4-FFF2-40B4-BE49-F238E27FC236}">
                <a16:creationId xmlns:a16="http://schemas.microsoft.com/office/drawing/2014/main" id="{1731D2B2-D87E-0342-92D8-B065D1A44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149725"/>
            <a:ext cx="3600450" cy="1765300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400" b="1"/>
              <a:t>Aufstieg über alle Leistungs-dimensionen möglich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5041243F-5CA4-9D43-B741-A314E22F1D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C0FE9-5F0C-DE47-8D7B-2BC081EC1266}" type="slidenum">
              <a:rPr lang="en-US" altLang="de-DE"/>
              <a:pPr/>
              <a:t>15</a:t>
            </a:fld>
            <a:endParaRPr lang="en-US" altLang="de-DE" b="0"/>
          </a:p>
        </p:txBody>
      </p:sp>
      <p:sp>
        <p:nvSpPr>
          <p:cNvPr id="482306" name="Rectangle 2">
            <a:extLst>
              <a:ext uri="{FF2B5EF4-FFF2-40B4-BE49-F238E27FC236}">
                <a16:creationId xmlns:a16="http://schemas.microsoft.com/office/drawing/2014/main" id="{A013481A-E338-CA4D-94F7-13BACEC5C6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Modell Uni Bremen</a:t>
            </a:r>
          </a:p>
        </p:txBody>
      </p:sp>
      <p:sp>
        <p:nvSpPr>
          <p:cNvPr id="482307" name="Rectangle 3">
            <a:extLst>
              <a:ext uri="{FF2B5EF4-FFF2-40B4-BE49-F238E27FC236}">
                <a16:creationId xmlns:a16="http://schemas.microsoft.com/office/drawing/2014/main" id="{5EED8425-F44C-B440-A872-62BF80AFBD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2800"/>
              <a:t>Fünf Leistungsstufen (ansteigend)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BuB-LB </a:t>
            </a:r>
            <a:r>
              <a:rPr lang="de-DE" altLang="de-DE" sz="2800" u="sng"/>
              <a:t>nicht</a:t>
            </a:r>
            <a:r>
              <a:rPr lang="de-DE" altLang="de-DE" sz="2800"/>
              <a:t> integriert („Markt vs. interne Leistungs-gerechtigkeit“)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Kopplung von Leistungsdimensionen (vs. erheblicher Leistungsabfall in anderen Bereichen)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Offener Kriterienkatalog (Regelbeispiele für Leistungsdimensionen des Bundesgesetzes)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Befristung bei erstmaliger Gewährung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Antragsverfahren; Stellungnahme Dekan; Entscheidung Rektor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Fristen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Möglichkeit zu Gespräch bei Nichtgewährung</a:t>
            </a:r>
          </a:p>
        </p:txBody>
      </p:sp>
      <p:sp>
        <p:nvSpPr>
          <p:cNvPr id="482308" name="Oval 4">
            <a:extLst>
              <a:ext uri="{FF2B5EF4-FFF2-40B4-BE49-F238E27FC236}">
                <a16:creationId xmlns:a16="http://schemas.microsoft.com/office/drawing/2014/main" id="{263DC182-E196-404B-A9EC-4043DA529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3860800"/>
            <a:ext cx="4175125" cy="2047875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400" b="1"/>
              <a:t>Stufenmodell: ansteigende Stufen; BuB-LB nicht integiert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63550432-D3A5-4241-A7E4-4AF27D7B6A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76856-EC16-9241-91F5-879F72E4A167}" type="slidenum">
              <a:rPr lang="en-US" altLang="de-DE"/>
              <a:pPr/>
              <a:t>16</a:t>
            </a:fld>
            <a:endParaRPr lang="en-US" altLang="de-DE" b="0"/>
          </a:p>
        </p:txBody>
      </p:sp>
      <p:sp>
        <p:nvSpPr>
          <p:cNvPr id="483330" name="Rectangle 2">
            <a:extLst>
              <a:ext uri="{FF2B5EF4-FFF2-40B4-BE49-F238E27FC236}">
                <a16:creationId xmlns:a16="http://schemas.microsoft.com/office/drawing/2014/main" id="{18590354-289E-CB48-B494-5C1FFF9216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Leistungsniveaus Uni Bremen</a:t>
            </a:r>
          </a:p>
        </p:txBody>
      </p:sp>
      <p:grpSp>
        <p:nvGrpSpPr>
          <p:cNvPr id="483343" name="Group 15">
            <a:extLst>
              <a:ext uri="{FF2B5EF4-FFF2-40B4-BE49-F238E27FC236}">
                <a16:creationId xmlns:a16="http://schemas.microsoft.com/office/drawing/2014/main" id="{E8892AFB-455C-D248-9D64-E33AF4053051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1296988"/>
            <a:ext cx="8077200" cy="5372100"/>
            <a:chOff x="295" y="817"/>
            <a:chExt cx="5088" cy="3384"/>
          </a:xfrm>
        </p:grpSpPr>
        <p:sp>
          <p:nvSpPr>
            <p:cNvPr id="483332" name="Rectangle 4">
              <a:extLst>
                <a:ext uri="{FF2B5EF4-FFF2-40B4-BE49-F238E27FC236}">
                  <a16:creationId xmlns:a16="http://schemas.microsoft.com/office/drawing/2014/main" id="{D734F33A-C320-6240-BD05-8B1161F71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817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 5</a:t>
              </a:r>
            </a:p>
          </p:txBody>
        </p:sp>
        <p:sp>
          <p:nvSpPr>
            <p:cNvPr id="483333" name="Rectangle 5">
              <a:extLst>
                <a:ext uri="{FF2B5EF4-FFF2-40B4-BE49-F238E27FC236}">
                  <a16:creationId xmlns:a16="http://schemas.microsoft.com/office/drawing/2014/main" id="{11A0DDAA-AD49-D944-B23E-F61F1C84E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817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>
                <a:lnSpc>
                  <a:spcPct val="80000"/>
                </a:lnSpc>
              </a:pPr>
              <a:r>
                <a:rPr lang="de-DE" altLang="de-DE" sz="1600" b="1"/>
                <a:t>Leistungen, die die internationale Reputation der Universität entscheidend mitprägen</a:t>
              </a:r>
            </a:p>
          </p:txBody>
        </p:sp>
        <p:sp>
          <p:nvSpPr>
            <p:cNvPr id="483334" name="Rectangle 6">
              <a:extLst>
                <a:ext uri="{FF2B5EF4-FFF2-40B4-BE49-F238E27FC236}">
                  <a16:creationId xmlns:a16="http://schemas.microsoft.com/office/drawing/2014/main" id="{59AACAC4-CB90-7044-9588-0AB584212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1513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 4</a:t>
              </a:r>
            </a:p>
          </p:txBody>
        </p:sp>
        <p:sp>
          <p:nvSpPr>
            <p:cNvPr id="483335" name="Rectangle 7">
              <a:extLst>
                <a:ext uri="{FF2B5EF4-FFF2-40B4-BE49-F238E27FC236}">
                  <a16:creationId xmlns:a16="http://schemas.microsoft.com/office/drawing/2014/main" id="{EF5C3039-44B5-F843-9672-D61E6C6AC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1537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>
                <a:lnSpc>
                  <a:spcPct val="90000"/>
                </a:lnSpc>
              </a:pPr>
              <a:r>
                <a:rPr lang="de-DE" altLang="de-DE" sz="1600" b="1"/>
                <a:t>Leistungen, die zur Erhöhung der internationalen Reputation der Universität beitragen </a:t>
              </a:r>
            </a:p>
          </p:txBody>
        </p:sp>
        <p:sp>
          <p:nvSpPr>
            <p:cNvPr id="483336" name="Rectangle 8">
              <a:extLst>
                <a:ext uri="{FF2B5EF4-FFF2-40B4-BE49-F238E27FC236}">
                  <a16:creationId xmlns:a16="http://schemas.microsoft.com/office/drawing/2014/main" id="{831CCB95-A44A-3149-9FAC-5D8A6D6C9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2209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 3</a:t>
              </a:r>
            </a:p>
          </p:txBody>
        </p:sp>
        <p:sp>
          <p:nvSpPr>
            <p:cNvPr id="483337" name="Rectangle 9">
              <a:extLst>
                <a:ext uri="{FF2B5EF4-FFF2-40B4-BE49-F238E27FC236}">
                  <a16:creationId xmlns:a16="http://schemas.microsoft.com/office/drawing/2014/main" id="{9BF7C7ED-825C-8E42-8814-D740B1BFD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2225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>
                <a:lnSpc>
                  <a:spcPct val="80000"/>
                </a:lnSpc>
              </a:pPr>
              <a:r>
                <a:rPr lang="de-DE" altLang="de-DE" sz="1600" b="1"/>
                <a:t>Leistungen, die das Profil der Universität als Lehrinstitution mindestens im regionalen Rahmen und/oder als Forschungsinstitution im nationalen Rahmen mitprägen</a:t>
              </a:r>
            </a:p>
          </p:txBody>
        </p:sp>
        <p:sp>
          <p:nvSpPr>
            <p:cNvPr id="483338" name="Rectangle 10">
              <a:extLst>
                <a:ext uri="{FF2B5EF4-FFF2-40B4-BE49-F238E27FC236}">
                  <a16:creationId xmlns:a16="http://schemas.microsoft.com/office/drawing/2014/main" id="{AD4A3822-AFC1-9842-9834-65362082B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2905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</a:t>
              </a:r>
              <a:r>
                <a:rPr lang="de-DE" altLang="de-DE" sz="1600" b="1"/>
                <a:t> </a:t>
              </a:r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483339" name="Rectangle 11">
              <a:extLst>
                <a:ext uri="{FF2B5EF4-FFF2-40B4-BE49-F238E27FC236}">
                  <a16:creationId xmlns:a16="http://schemas.microsoft.com/office/drawing/2014/main" id="{BF570585-8868-E745-A1E4-18ED3B9DE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2929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 eaLnBrk="1" hangingPunct="1">
                <a:lnSpc>
                  <a:spcPct val="80000"/>
                </a:lnSpc>
              </a:pPr>
              <a:r>
                <a:rPr lang="de-DE" altLang="de-DE" sz="1600" b="1"/>
                <a:t>Leistungen, die das Profil des Faches/FB als Forschungs- und/oder Lehrinstitution nachhaltig mitprägen</a:t>
              </a:r>
            </a:p>
          </p:txBody>
        </p:sp>
        <p:sp>
          <p:nvSpPr>
            <p:cNvPr id="483340" name="Rectangle 12">
              <a:extLst>
                <a:ext uri="{FF2B5EF4-FFF2-40B4-BE49-F238E27FC236}">
                  <a16:creationId xmlns:a16="http://schemas.microsoft.com/office/drawing/2014/main" id="{B6D9B58A-C193-3F4A-A989-9259E370CB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3601"/>
              <a:ext cx="960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Stufe 1</a:t>
              </a:r>
            </a:p>
          </p:txBody>
        </p:sp>
        <p:sp>
          <p:nvSpPr>
            <p:cNvPr id="483341" name="Rectangle 13">
              <a:extLst>
                <a:ext uri="{FF2B5EF4-FFF2-40B4-BE49-F238E27FC236}">
                  <a16:creationId xmlns:a16="http://schemas.microsoft.com/office/drawing/2014/main" id="{8DC52570-E672-7E4D-86B4-2D0A34C74D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3625"/>
              <a:ext cx="3960" cy="576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/>
            <a:p>
              <a:pPr eaLnBrk="1" hangingPunct="1">
                <a:lnSpc>
                  <a:spcPct val="90000"/>
                </a:lnSpc>
              </a:pPr>
              <a:r>
                <a:rPr lang="de-DE" altLang="de-DE" sz="1600" b="1"/>
                <a:t>Leistungen, die über die Erfüllung der Dienstpflicht in Lehre, Forschung, Weiterbildung oder in der Nachwuchsförderung deutlich hinausgehen</a:t>
              </a:r>
            </a:p>
          </p:txBody>
        </p:sp>
      </p:grpSp>
      <p:sp>
        <p:nvSpPr>
          <p:cNvPr id="483342" name="Oval 14">
            <a:extLst>
              <a:ext uri="{FF2B5EF4-FFF2-40B4-BE49-F238E27FC236}">
                <a16:creationId xmlns:a16="http://schemas.microsoft.com/office/drawing/2014/main" id="{CE73ECDF-8202-0F45-942A-7BC9B5E0B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4221163"/>
            <a:ext cx="3600450" cy="1765300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400" b="1"/>
              <a:t>Beitrag zur Profilbildung der Uni wichtig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55514A4C-EFA5-114B-B62A-6AE6F1EB9D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32510-2D9B-594D-9E15-B85862475E43}" type="slidenum">
              <a:rPr lang="en-US" altLang="de-DE"/>
              <a:pPr/>
              <a:t>17</a:t>
            </a:fld>
            <a:endParaRPr lang="en-US" altLang="de-DE" b="0"/>
          </a:p>
        </p:txBody>
      </p:sp>
      <p:sp>
        <p:nvSpPr>
          <p:cNvPr id="485378" name="Rectangle 2">
            <a:extLst>
              <a:ext uri="{FF2B5EF4-FFF2-40B4-BE49-F238E27FC236}">
                <a16:creationId xmlns:a16="http://schemas.microsoft.com/office/drawing/2014/main" id="{0138D9D2-BBE3-1B4F-99B3-EBB62B9796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Berechnungsbeispiel Uni X –</a:t>
            </a:r>
            <a:br>
              <a:rPr lang="de-DE" altLang="de-DE" sz="3600"/>
            </a:br>
            <a:r>
              <a:rPr lang="de-DE" altLang="de-DE" sz="3600"/>
              <a:t>Ansteigende Stufen</a:t>
            </a:r>
          </a:p>
        </p:txBody>
      </p:sp>
      <p:graphicFrame>
        <p:nvGraphicFramePr>
          <p:cNvPr id="485383" name="Object 7">
            <a:extLst>
              <a:ext uri="{FF2B5EF4-FFF2-40B4-BE49-F238E27FC236}">
                <a16:creationId xmlns:a16="http://schemas.microsoft.com/office/drawing/2014/main" id="{94347E3D-02EF-1C41-8EEB-DA8FB90F3B11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603250" y="1341438"/>
          <a:ext cx="7785100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386" name="Diagramm" r:id="rId3" imgW="6883400" imgH="3759200" progId="Excel.Chart.8">
                  <p:embed/>
                </p:oleObj>
              </mc:Choice>
              <mc:Fallback>
                <p:oleObj name="Diagramm" r:id="rId3" imgW="6883400" imgH="3759200" progId="Excel.Char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1341438"/>
                        <a:ext cx="7785100" cy="424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5385" name="Rectangle 9">
            <a:extLst>
              <a:ext uri="{FF2B5EF4-FFF2-40B4-BE49-F238E27FC236}">
                <a16:creationId xmlns:a16="http://schemas.microsoft.com/office/drawing/2014/main" id="{EE34C83D-55FD-384D-9EA3-CCFD24B6B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805488"/>
            <a:ext cx="7632700" cy="574675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000"/>
              <a:t> 10% der Prof.: Stufe „0“; Rücklagen für BuB- und Fkt-LB ca. 20%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9D5547-FF00-204D-946C-4972DDBD4A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915B1-7325-3746-A2E2-AD3CFA2DA8C3}" type="slidenum">
              <a:rPr lang="en-US" altLang="de-DE"/>
              <a:pPr/>
              <a:t>18</a:t>
            </a:fld>
            <a:endParaRPr lang="en-US" altLang="de-DE" b="0"/>
          </a:p>
        </p:txBody>
      </p:sp>
      <p:sp>
        <p:nvSpPr>
          <p:cNvPr id="484354" name="Rectangle 2">
            <a:extLst>
              <a:ext uri="{FF2B5EF4-FFF2-40B4-BE49-F238E27FC236}">
                <a16:creationId xmlns:a16="http://schemas.microsoft.com/office/drawing/2014/main" id="{D1823C5C-334C-F245-9EB1-934F180E5B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Zusammenfassung</a:t>
            </a:r>
          </a:p>
        </p:txBody>
      </p:sp>
      <p:sp>
        <p:nvSpPr>
          <p:cNvPr id="484355" name="Rectangle 3">
            <a:extLst>
              <a:ext uri="{FF2B5EF4-FFF2-40B4-BE49-F238E27FC236}">
                <a16:creationId xmlns:a16="http://schemas.microsoft.com/office/drawing/2014/main" id="{F88431C4-AC77-EF4B-8CA4-31507D8E02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557338"/>
            <a:ext cx="88392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/>
              <a:t>Große Unterschiede in der Umsetzung in den Ländern hinsichtlich W2/W3-Ausbringung, Befristung, Verfahrensvorgaben etc. </a:t>
            </a:r>
          </a:p>
          <a:p>
            <a:pPr>
              <a:lnSpc>
                <a:spcPct val="90000"/>
              </a:lnSpc>
            </a:pPr>
            <a:endParaRPr lang="de-DE" altLang="de-DE"/>
          </a:p>
          <a:p>
            <a:pPr>
              <a:lnSpc>
                <a:spcPct val="90000"/>
              </a:lnSpc>
            </a:pPr>
            <a:r>
              <a:rPr lang="de-DE" altLang="de-DE"/>
              <a:t>Gefahr für HS durch kleinteilige Landesvorgaben</a:t>
            </a:r>
          </a:p>
          <a:p>
            <a:pPr>
              <a:lnSpc>
                <a:spcPct val="90000"/>
              </a:lnSpc>
            </a:pPr>
            <a:endParaRPr lang="de-DE" altLang="de-DE"/>
          </a:p>
          <a:p>
            <a:pPr>
              <a:lnSpc>
                <a:spcPct val="90000"/>
              </a:lnSpc>
            </a:pPr>
            <a:r>
              <a:rPr lang="de-DE" altLang="de-DE"/>
              <a:t>HS: Tendenz zu Stufenmodellen, aber Modellvielfalt hinsichtlich Ausgestaltung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D2F3AFC-B5D8-E048-88A8-93279F0EE7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796A2-BE7D-5244-8E9C-A3A712448C52}" type="slidenum">
              <a:rPr lang="en-US" altLang="de-DE"/>
              <a:pPr/>
              <a:t>19</a:t>
            </a:fld>
            <a:endParaRPr lang="en-US" altLang="de-DE" b="0"/>
          </a:p>
        </p:txBody>
      </p:sp>
      <p:sp>
        <p:nvSpPr>
          <p:cNvPr id="491522" name="Text Box 2">
            <a:extLst>
              <a:ext uri="{FF2B5EF4-FFF2-40B4-BE49-F238E27FC236}">
                <a16:creationId xmlns:a16="http://schemas.microsoft.com/office/drawing/2014/main" id="{0C020A85-1A60-6645-9B8B-C5FAA29A5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2005013"/>
            <a:ext cx="8628063" cy="327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Überblick über den Stand der Einführung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der W-Besoldung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altLang="de-DE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r>
              <a:rPr lang="de-DE" altLang="de-DE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Prof. Dr. Detlef Müller-Böling</a:t>
            </a: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endParaRPr lang="de-DE" altLang="de-DE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r>
              <a:rPr lang="de-DE" altLang="de-DE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Benchmarking Club Technischer Universitäten (BMC), </a:t>
            </a:r>
          </a:p>
          <a:p>
            <a:pPr>
              <a:lnSpc>
                <a:spcPct val="60000"/>
              </a:lnSpc>
              <a:spcBef>
                <a:spcPct val="20000"/>
              </a:spcBef>
              <a:spcAft>
                <a:spcPts val="600"/>
              </a:spcAft>
            </a:pPr>
            <a:r>
              <a:rPr lang="de-DE" altLang="de-DE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Darmstadt, 25.11.2003</a:t>
            </a:r>
          </a:p>
        </p:txBody>
      </p:sp>
    </p:spTree>
  </p:cSld>
  <p:clrMapOvr>
    <a:masterClrMapping/>
  </p:clrMapOvr>
  <p:transition spd="med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2A6F72-9749-5641-9062-D5A60A1263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F0A1B-C23A-264C-BC83-0BD47DBDA63C}" type="slidenum">
              <a:rPr lang="en-US" altLang="de-DE"/>
              <a:pPr/>
              <a:t>2</a:t>
            </a:fld>
            <a:endParaRPr lang="en-US" altLang="de-DE" b="0"/>
          </a:p>
        </p:txBody>
      </p:sp>
      <p:sp>
        <p:nvSpPr>
          <p:cNvPr id="474114" name="Rectangle 2">
            <a:extLst>
              <a:ext uri="{FF2B5EF4-FFF2-40B4-BE49-F238E27FC236}">
                <a16:creationId xmlns:a16="http://schemas.microsoft.com/office/drawing/2014/main" id="{F0D5F208-1768-3A4F-85F1-E698001DE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Stand der Umsetzung </a:t>
            </a:r>
            <a:br>
              <a:rPr lang="de-DE" altLang="de-DE" sz="3600"/>
            </a:br>
            <a:r>
              <a:rPr lang="de-DE" altLang="de-DE" sz="3600"/>
              <a:t>in den Ländern</a:t>
            </a:r>
          </a:p>
        </p:txBody>
      </p:sp>
      <p:sp>
        <p:nvSpPr>
          <p:cNvPr id="474115" name="Rectangle 3">
            <a:extLst>
              <a:ext uri="{FF2B5EF4-FFF2-40B4-BE49-F238E27FC236}">
                <a16:creationId xmlns:a16="http://schemas.microsoft.com/office/drawing/2014/main" id="{CD77291C-4BD0-484A-969B-8B029A837B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839200" cy="573405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de-DE" altLang="de-DE" sz="2200" b="1"/>
              <a:t>NSa:</a:t>
            </a:r>
            <a:r>
              <a:rPr lang="de-DE" altLang="de-DE" sz="2200"/>
              <a:t> Gesetz und VO: für FH seit SS 03, für Unis ab WS 03/04 in Kraft</a:t>
            </a:r>
          </a:p>
          <a:p>
            <a:pPr>
              <a:lnSpc>
                <a:spcPct val="120000"/>
              </a:lnSpc>
            </a:pPr>
            <a:r>
              <a:rPr lang="de-DE" altLang="de-DE" sz="2200" b="1"/>
              <a:t>BaWü</a:t>
            </a:r>
            <a:r>
              <a:rPr lang="de-DE" altLang="de-DE" sz="2200"/>
              <a:t>: Gesetzentwurf. FM federführend, erste Überlegungen bereits seit Sommer 02 („Eckpunkte“; AG FM, MWK, HS). Späte Umsetzung</a:t>
            </a:r>
          </a:p>
          <a:p>
            <a:pPr>
              <a:lnSpc>
                <a:spcPct val="120000"/>
              </a:lnSpc>
            </a:pPr>
            <a:r>
              <a:rPr lang="de-DE" altLang="de-DE" sz="2200" b="1"/>
              <a:t>Bremen</a:t>
            </a:r>
            <a:r>
              <a:rPr lang="de-DE" altLang="de-DE" sz="2200"/>
              <a:t>: Ab 01.06. Gesetz und ~ ab WS VO in Kraft</a:t>
            </a:r>
          </a:p>
          <a:p>
            <a:pPr>
              <a:lnSpc>
                <a:spcPct val="120000"/>
              </a:lnSpc>
            </a:pPr>
            <a:r>
              <a:rPr lang="de-DE" altLang="de-DE" sz="2200" b="1"/>
              <a:t>HH</a:t>
            </a:r>
            <a:r>
              <a:rPr lang="de-DE" altLang="de-DE" sz="2200"/>
              <a:t>: Referentenentwurf Gesetz, VO. Personalamt federführend (Abstimmung mit BWF)</a:t>
            </a:r>
          </a:p>
          <a:p>
            <a:pPr>
              <a:lnSpc>
                <a:spcPct val="120000"/>
              </a:lnSpc>
            </a:pPr>
            <a:r>
              <a:rPr lang="de-DE" altLang="de-DE" sz="2200" b="1"/>
              <a:t>Rheinland-Pfalz</a:t>
            </a:r>
            <a:r>
              <a:rPr lang="de-DE" altLang="de-DE" sz="2200"/>
              <a:t>: Gesetz verabschiedet (tritt 01.07.2004 in Kraft), Referentenentwurf VO</a:t>
            </a:r>
          </a:p>
          <a:p>
            <a:pPr>
              <a:lnSpc>
                <a:spcPct val="120000"/>
              </a:lnSpc>
            </a:pPr>
            <a:r>
              <a:rPr lang="de-DE" altLang="de-DE" sz="2200" b="1"/>
              <a:t>Thüringen</a:t>
            </a:r>
            <a:r>
              <a:rPr lang="de-DE" altLang="de-DE" sz="2200"/>
              <a:t>: Referentenentwurf Gesetz</a:t>
            </a:r>
          </a:p>
          <a:p>
            <a:pPr>
              <a:lnSpc>
                <a:spcPct val="120000"/>
              </a:lnSpc>
            </a:pPr>
            <a:r>
              <a:rPr lang="de-DE" altLang="de-DE" sz="2200"/>
              <a:t>…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253D193D-E874-934D-931C-999C99CC40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326D2-5FD4-C949-8C6F-017D493A1F9C}" type="slidenum">
              <a:rPr lang="en-US" altLang="de-DE"/>
              <a:pPr/>
              <a:t>20</a:t>
            </a:fld>
            <a:endParaRPr lang="en-US" altLang="de-DE" b="0"/>
          </a:p>
        </p:txBody>
      </p:sp>
      <p:sp>
        <p:nvSpPr>
          <p:cNvPr id="472066" name="Rectangle 2">
            <a:extLst>
              <a:ext uri="{FF2B5EF4-FFF2-40B4-BE49-F238E27FC236}">
                <a16:creationId xmlns:a16="http://schemas.microsoft.com/office/drawing/2014/main" id="{668E36A9-0A8A-0D4E-94E5-78E04C298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Besoldungsdurchschnitt und </a:t>
            </a:r>
            <a:br>
              <a:rPr lang="de-DE" altLang="de-DE" sz="3600"/>
            </a:br>
            <a:r>
              <a:rPr lang="de-DE" altLang="de-DE" sz="3600"/>
              <a:t>Überschreitungsoption (Land)</a:t>
            </a:r>
          </a:p>
        </p:txBody>
      </p:sp>
      <p:sp>
        <p:nvSpPr>
          <p:cNvPr id="472068" name="Rectangle 4">
            <a:extLst>
              <a:ext uri="{FF2B5EF4-FFF2-40B4-BE49-F238E27FC236}">
                <a16:creationId xmlns:a16="http://schemas.microsoft.com/office/drawing/2014/main" id="{367F161B-6393-9044-BAA9-5B18BAF7D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557338"/>
            <a:ext cx="3744912" cy="4608512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b="1">
                <a:solidFill>
                  <a:schemeClr val="accent1"/>
                </a:solidFill>
                <a:latin typeface="Arial" panose="020B0604020202020204" pitchFamily="34" charset="0"/>
              </a:rPr>
              <a:t>Universitäten:</a:t>
            </a:r>
          </a:p>
          <a:p>
            <a:endParaRPr lang="de-DE" altLang="de-DE" b="1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BaWü (74)</a:t>
            </a: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Bayern, Saarland (73)</a:t>
            </a: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Berlin, R-Pfalz (72)</a:t>
            </a:r>
          </a:p>
          <a:p>
            <a:r>
              <a:rPr lang="de-DE" altLang="de-DE" b="1">
                <a:latin typeface="Arial" panose="020B0604020202020204" pitchFamily="34" charset="0"/>
              </a:rPr>
              <a:t>.</a:t>
            </a:r>
          </a:p>
          <a:p>
            <a:r>
              <a:rPr lang="de-DE" altLang="de-DE" b="1">
                <a:latin typeface="Arial" panose="020B0604020202020204" pitchFamily="34" charset="0"/>
              </a:rPr>
              <a:t>.</a:t>
            </a:r>
          </a:p>
          <a:p>
            <a:pPr>
              <a:buFontTx/>
              <a:buAutoNum type="arabicPeriod" startAt="9"/>
            </a:pPr>
            <a:r>
              <a:rPr lang="de-DE" altLang="de-DE" b="1">
                <a:latin typeface="Arial" panose="020B0604020202020204" pitchFamily="34" charset="0"/>
              </a:rPr>
              <a:t>S-H und Bund (65)</a:t>
            </a:r>
          </a:p>
          <a:p>
            <a:pPr>
              <a:buFontTx/>
              <a:buAutoNum type="arabicPeriod" startAt="9"/>
            </a:pPr>
            <a:r>
              <a:rPr lang="de-DE" altLang="de-DE" b="1">
                <a:latin typeface="Arial" panose="020B0604020202020204" pitchFamily="34" charset="0"/>
              </a:rPr>
              <a:t>Sachsen (64)</a:t>
            </a:r>
          </a:p>
          <a:p>
            <a:pPr>
              <a:buFontTx/>
              <a:buAutoNum type="arabicPeriod" startAt="9"/>
            </a:pPr>
            <a:r>
              <a:rPr lang="de-DE" altLang="de-DE" b="1">
                <a:latin typeface="Arial" panose="020B0604020202020204" pitchFamily="34" charset="0"/>
              </a:rPr>
              <a:t>Sa-A (56)</a:t>
            </a:r>
          </a:p>
        </p:txBody>
      </p:sp>
      <p:sp>
        <p:nvSpPr>
          <p:cNvPr id="472069" name="Rectangle 5">
            <a:extLst>
              <a:ext uri="{FF2B5EF4-FFF2-40B4-BE49-F238E27FC236}">
                <a16:creationId xmlns:a16="http://schemas.microsoft.com/office/drawing/2014/main" id="{A1420280-DE71-5547-A3F0-D110ED49A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1557338"/>
            <a:ext cx="3744912" cy="4608512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b="1">
                <a:solidFill>
                  <a:schemeClr val="accent1"/>
                </a:solidFill>
                <a:latin typeface="Arial" panose="020B0604020202020204" pitchFamily="34" charset="0"/>
              </a:rPr>
              <a:t>FHs:</a:t>
            </a:r>
          </a:p>
          <a:p>
            <a:endParaRPr lang="de-DE" altLang="de-DE" b="1"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HH (61)</a:t>
            </a: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Bremen, BaWü, Hessen und Bund (60)</a:t>
            </a: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Berlin, S-H, Saarland und R-P (59)</a:t>
            </a:r>
          </a:p>
          <a:p>
            <a:r>
              <a:rPr lang="de-DE" altLang="de-DE" b="1">
                <a:latin typeface="Arial" panose="020B0604020202020204" pitchFamily="34" charset="0"/>
              </a:rPr>
              <a:t>.</a:t>
            </a:r>
          </a:p>
          <a:p>
            <a:r>
              <a:rPr lang="de-DE" altLang="de-DE" b="1">
                <a:latin typeface="Arial" panose="020B0604020202020204" pitchFamily="34" charset="0"/>
              </a:rPr>
              <a:t>.</a:t>
            </a:r>
          </a:p>
          <a:p>
            <a:pPr>
              <a:buFontTx/>
              <a:buAutoNum type="arabicPeriod" startAt="7"/>
            </a:pPr>
            <a:r>
              <a:rPr lang="de-DE" altLang="de-DE" b="1">
                <a:latin typeface="Arial" panose="020B0604020202020204" pitchFamily="34" charset="0"/>
              </a:rPr>
              <a:t>Sachsen (54)</a:t>
            </a:r>
          </a:p>
          <a:p>
            <a:pPr>
              <a:buFontTx/>
              <a:buAutoNum type="arabicPeriod" startAt="7"/>
            </a:pPr>
            <a:r>
              <a:rPr lang="de-DE" altLang="de-DE" b="1">
                <a:latin typeface="Arial" panose="020B0604020202020204" pitchFamily="34" charset="0"/>
              </a:rPr>
              <a:t>Sa-A (49)</a:t>
            </a:r>
          </a:p>
        </p:txBody>
      </p:sp>
      <p:sp>
        <p:nvSpPr>
          <p:cNvPr id="472070" name="Oval 6">
            <a:extLst>
              <a:ext uri="{FF2B5EF4-FFF2-40B4-BE49-F238E27FC236}">
                <a16:creationId xmlns:a16="http://schemas.microsoft.com/office/drawing/2014/main" id="{2CF26897-28B3-0F4A-A1FF-8937D3986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644900"/>
            <a:ext cx="4752975" cy="1944688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 sz="2400" b="1"/>
              <a:t>Länder halten sich Überschreitungs-option offen </a:t>
            </a:r>
          </a:p>
          <a:p>
            <a:r>
              <a:rPr lang="de-DE" altLang="de-DE" sz="2400" b="1"/>
              <a:t>(vs. BaWü?)</a:t>
            </a:r>
          </a:p>
        </p:txBody>
      </p:sp>
      <p:sp>
        <p:nvSpPr>
          <p:cNvPr id="472071" name="Text Box 7">
            <a:extLst>
              <a:ext uri="{FF2B5EF4-FFF2-40B4-BE49-F238E27FC236}">
                <a16:creationId xmlns:a16="http://schemas.microsoft.com/office/drawing/2014/main" id="{D54332D5-B982-4F42-9009-C45A3628A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453188"/>
            <a:ext cx="3549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folHlink"/>
                </a:solidFill>
              </a:rPr>
              <a:t>Quelle: Forschung &amp; Lehre 3/2003  et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8" grpId="0" animBg="1"/>
      <p:bldP spid="472069" grpId="0" animBg="1"/>
      <p:bldP spid="4720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AC721C21-1565-E84E-8A86-0F403080F6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1A5B4-EA18-994F-830A-3D7B8CA503EA}" type="slidenum">
              <a:rPr lang="en-US" altLang="de-DE"/>
              <a:pPr/>
              <a:t>3</a:t>
            </a:fld>
            <a:endParaRPr lang="en-US" altLang="de-DE" b="0"/>
          </a:p>
        </p:txBody>
      </p:sp>
      <p:sp>
        <p:nvSpPr>
          <p:cNvPr id="458754" name="Rectangle 2">
            <a:extLst>
              <a:ext uri="{FF2B5EF4-FFF2-40B4-BE49-F238E27FC236}">
                <a16:creationId xmlns:a16="http://schemas.microsoft.com/office/drawing/2014/main" id="{8C64A364-6B73-1040-81CD-B00631959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Entscheidungsgegenstände</a:t>
            </a:r>
            <a:br>
              <a:rPr lang="de-DE" altLang="de-DE" sz="3600"/>
            </a:br>
            <a:r>
              <a:rPr lang="de-DE" altLang="de-DE" sz="3600"/>
              <a:t>bei der Reform der ProfBes</a:t>
            </a:r>
          </a:p>
        </p:txBody>
      </p:sp>
      <p:sp>
        <p:nvSpPr>
          <p:cNvPr id="458755" name="Oval 3">
            <a:extLst>
              <a:ext uri="{FF2B5EF4-FFF2-40B4-BE49-F238E27FC236}">
                <a16:creationId xmlns:a16="http://schemas.microsoft.com/office/drawing/2014/main" id="{75E158B7-7FA7-6841-ADF2-6100AA3F4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447800"/>
            <a:ext cx="6858000" cy="10668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de-DE" altLang="de-DE" sz="2200" b="1"/>
              <a:t>Von Ländern und Hochschulen zu entscheiden:</a:t>
            </a:r>
            <a:endParaRPr lang="de-DE" altLang="de-DE" b="1"/>
          </a:p>
        </p:txBody>
      </p:sp>
      <p:sp>
        <p:nvSpPr>
          <p:cNvPr id="458757" name="Rectangle 5">
            <a:extLst>
              <a:ext uri="{FF2B5EF4-FFF2-40B4-BE49-F238E27FC236}">
                <a16:creationId xmlns:a16="http://schemas.microsoft.com/office/drawing/2014/main" id="{86C8C9CC-1046-804E-934D-B4691B857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" y="2819400"/>
            <a:ext cx="2352675" cy="3657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spcBef>
                <a:spcPct val="50000"/>
              </a:spcBef>
            </a:pPr>
            <a:endParaRPr lang="de-DE" altLang="de-DE" sz="2000" b="1"/>
          </a:p>
          <a:p>
            <a:pPr>
              <a:spcBef>
                <a:spcPct val="50000"/>
              </a:spcBef>
            </a:pPr>
            <a:r>
              <a:rPr lang="de-DE" altLang="de-DE" sz="2200" b="1"/>
              <a:t>Ämter W2/W3</a:t>
            </a:r>
            <a:endParaRPr lang="de-DE" altLang="de-DE" sz="2000" b="1"/>
          </a:p>
          <a:p>
            <a:pPr>
              <a:spcBef>
                <a:spcPct val="50000"/>
              </a:spcBef>
            </a:pPr>
            <a:endParaRPr lang="de-DE" altLang="de-DE" sz="2000" b="1"/>
          </a:p>
          <a:p>
            <a:pPr>
              <a:spcBef>
                <a:spcPct val="50000"/>
              </a:spcBef>
            </a:pPr>
            <a:r>
              <a:rPr lang="de-DE" altLang="de-DE" sz="2000"/>
              <a:t>Anteile pro</a:t>
            </a:r>
          </a:p>
          <a:p>
            <a:pPr>
              <a:spcBef>
                <a:spcPct val="50000"/>
              </a:spcBef>
            </a:pPr>
            <a:r>
              <a:rPr lang="de-DE" altLang="de-DE" sz="2000"/>
              <a:t>Hochschul(art)</a:t>
            </a:r>
          </a:p>
        </p:txBody>
      </p:sp>
      <p:sp>
        <p:nvSpPr>
          <p:cNvPr id="458758" name="Rectangle 6">
            <a:extLst>
              <a:ext uri="{FF2B5EF4-FFF2-40B4-BE49-F238E27FC236}">
                <a16:creationId xmlns:a16="http://schemas.microsoft.com/office/drawing/2014/main" id="{466DE4AC-1123-5D4C-84A4-E20F7CDFE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9775" y="2819400"/>
            <a:ext cx="2432050" cy="3657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spcBef>
                <a:spcPct val="50000"/>
              </a:spcBef>
            </a:pPr>
            <a:endParaRPr lang="de-DE" altLang="de-DE" sz="2000" b="1"/>
          </a:p>
          <a:p>
            <a:pPr>
              <a:spcBef>
                <a:spcPct val="50000"/>
              </a:spcBef>
            </a:pPr>
            <a:r>
              <a:rPr lang="de-DE" altLang="de-DE" sz="2200" b="1"/>
              <a:t>Vergaberahmen</a:t>
            </a:r>
            <a:endParaRPr lang="de-DE" altLang="de-DE" sz="2000" b="1"/>
          </a:p>
          <a:p>
            <a:pPr>
              <a:spcBef>
                <a:spcPct val="50000"/>
              </a:spcBef>
            </a:pPr>
            <a:endParaRPr lang="de-DE" altLang="de-DE" sz="2000" b="1"/>
          </a:p>
          <a:p>
            <a:pPr>
              <a:spcBef>
                <a:spcPct val="50000"/>
              </a:spcBef>
            </a:pPr>
            <a:r>
              <a:rPr lang="de-DE" altLang="de-DE" sz="2000"/>
              <a:t>Festlegung</a:t>
            </a:r>
          </a:p>
          <a:p>
            <a:pPr>
              <a:spcBef>
                <a:spcPct val="50000"/>
              </a:spcBef>
            </a:pPr>
            <a:r>
              <a:rPr lang="de-DE" altLang="de-DE" sz="2000"/>
              <a:t>und</a:t>
            </a:r>
          </a:p>
          <a:p>
            <a:pPr>
              <a:spcBef>
                <a:spcPct val="50000"/>
              </a:spcBef>
            </a:pPr>
            <a:r>
              <a:rPr lang="de-DE" altLang="de-DE" sz="2000"/>
              <a:t>Verteilung</a:t>
            </a:r>
          </a:p>
        </p:txBody>
      </p:sp>
      <p:sp>
        <p:nvSpPr>
          <p:cNvPr id="458759" name="Rectangle 7">
            <a:extLst>
              <a:ext uri="{FF2B5EF4-FFF2-40B4-BE49-F238E27FC236}">
                <a16:creationId xmlns:a16="http://schemas.microsoft.com/office/drawing/2014/main" id="{436A4F4D-91A9-9D4C-8007-4E6F5C216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819400"/>
            <a:ext cx="2514600" cy="3657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spcBef>
                <a:spcPct val="50000"/>
              </a:spcBef>
            </a:pPr>
            <a:endParaRPr lang="de-DE" altLang="de-DE" sz="2000" b="1"/>
          </a:p>
          <a:p>
            <a:pPr>
              <a:spcBef>
                <a:spcPct val="50000"/>
              </a:spcBef>
            </a:pPr>
            <a:r>
              <a:rPr lang="de-DE" altLang="de-DE" sz="2200" b="1"/>
              <a:t>Leistungsbezüge</a:t>
            </a:r>
            <a:endParaRPr lang="de-DE" altLang="de-DE" sz="2000"/>
          </a:p>
          <a:p>
            <a:pPr>
              <a:spcBef>
                <a:spcPct val="50000"/>
              </a:spcBef>
            </a:pPr>
            <a:endParaRPr lang="de-DE" altLang="de-DE" sz="2000" b="1"/>
          </a:p>
          <a:p>
            <a:pPr>
              <a:spcBef>
                <a:spcPct val="50000"/>
              </a:spcBef>
            </a:pPr>
            <a:r>
              <a:rPr lang="de-DE" altLang="de-DE" sz="2000"/>
              <a:t>Art, Kriterien</a:t>
            </a:r>
          </a:p>
          <a:p>
            <a:pPr>
              <a:spcBef>
                <a:spcPct val="50000"/>
              </a:spcBef>
            </a:pPr>
            <a:r>
              <a:rPr lang="de-DE" altLang="de-DE" sz="2000"/>
              <a:t>befristet/unbefr.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de-DE" altLang="de-DE" sz="2000"/>
              <a:t>Ruhegehalts-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de-DE" altLang="de-DE" sz="2000"/>
              <a:t>fähigkeit,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de-DE" altLang="de-DE" sz="2000"/>
              <a:t>Verfahren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5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5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58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58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5" grpId="0" animBg="1" autoUpdateAnimBg="0"/>
      <p:bldP spid="458757" grpId="0" animBg="1" autoUpdateAnimBg="0"/>
      <p:bldP spid="458758" grpId="0" animBg="1" autoUpdateAnimBg="0"/>
      <p:bldP spid="458759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C086AECA-2B53-574C-B5E6-3CB3185052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A4A74-C611-FF45-8A8B-6E3F301DA1D9}" type="slidenum">
              <a:rPr lang="en-US" altLang="de-DE"/>
              <a:pPr/>
              <a:t>4</a:t>
            </a:fld>
            <a:endParaRPr lang="en-US" altLang="de-DE" b="0"/>
          </a:p>
        </p:txBody>
      </p:sp>
      <p:sp>
        <p:nvSpPr>
          <p:cNvPr id="473090" name="Rectangle 2">
            <a:extLst>
              <a:ext uri="{FF2B5EF4-FFF2-40B4-BE49-F238E27FC236}">
                <a16:creationId xmlns:a16="http://schemas.microsoft.com/office/drawing/2014/main" id="{138E8888-54A3-5E42-9B79-9F59A124ED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Anteile W2/W3</a:t>
            </a:r>
          </a:p>
        </p:txBody>
      </p:sp>
      <p:grpSp>
        <p:nvGrpSpPr>
          <p:cNvPr id="473104" name="Group 16">
            <a:extLst>
              <a:ext uri="{FF2B5EF4-FFF2-40B4-BE49-F238E27FC236}">
                <a16:creationId xmlns:a16="http://schemas.microsoft.com/office/drawing/2014/main" id="{DC5A56BA-88C6-7943-89DE-C5C216BA7C85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627188"/>
            <a:ext cx="7920038" cy="1366837"/>
            <a:chOff x="340" y="1025"/>
            <a:chExt cx="4989" cy="861"/>
          </a:xfrm>
        </p:grpSpPr>
        <p:sp>
          <p:nvSpPr>
            <p:cNvPr id="473092" name="Rectangle 4">
              <a:extLst>
                <a:ext uri="{FF2B5EF4-FFF2-40B4-BE49-F238E27FC236}">
                  <a16:creationId xmlns:a16="http://schemas.microsoft.com/office/drawing/2014/main" id="{8261DFAC-91DA-7444-9579-55EABD5F6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1026"/>
              <a:ext cx="1451" cy="817"/>
            </a:xfrm>
            <a:prstGeom prst="rect">
              <a:avLst/>
            </a:prstGeom>
            <a:solidFill>
              <a:schemeClr val="accent1"/>
            </a:solidFill>
            <a:ln w="762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de-DE" altLang="de-DE" sz="1800" b="1"/>
                <a:t>Universitäten</a:t>
              </a:r>
            </a:p>
          </p:txBody>
        </p:sp>
        <p:sp>
          <p:nvSpPr>
            <p:cNvPr id="473095" name="Rectangle 7">
              <a:extLst>
                <a:ext uri="{FF2B5EF4-FFF2-40B4-BE49-F238E27FC236}">
                  <a16:creationId xmlns:a16="http://schemas.microsoft.com/office/drawing/2014/main" id="{3429886A-8828-834A-923B-4626EDCA52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1025"/>
              <a:ext cx="3221" cy="86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l">
                <a:buFontTx/>
                <a:buChar char="•"/>
              </a:pPr>
              <a:r>
                <a:rPr lang="de-DE" altLang="de-DE" sz="1800" b="1"/>
                <a:t> BaWü: Ausschließlich W3 – auch an PH </a:t>
              </a:r>
              <a:br>
                <a:rPr lang="de-DE" altLang="de-DE" sz="1800" b="1"/>
              </a:br>
              <a:r>
                <a:rPr lang="de-DE" altLang="de-DE" sz="1800" b="1"/>
                <a:t>  (W2 zur Überbrückung für Nachwuchswiss.)</a:t>
              </a:r>
            </a:p>
            <a:p>
              <a:pPr algn="l">
                <a:buFontTx/>
                <a:buChar char="•"/>
              </a:pPr>
              <a:r>
                <a:rPr lang="de-DE" altLang="de-DE" sz="1800" b="1"/>
                <a:t> Andere: Tendenz entsprechend C3/C4</a:t>
              </a:r>
            </a:p>
          </p:txBody>
        </p:sp>
      </p:grpSp>
      <p:grpSp>
        <p:nvGrpSpPr>
          <p:cNvPr id="473107" name="Group 19">
            <a:extLst>
              <a:ext uri="{FF2B5EF4-FFF2-40B4-BE49-F238E27FC236}">
                <a16:creationId xmlns:a16="http://schemas.microsoft.com/office/drawing/2014/main" id="{28671B5F-7A3F-BC4F-BBDE-B1F8B432B3B2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3211513"/>
            <a:ext cx="7920038" cy="1366837"/>
            <a:chOff x="340" y="2023"/>
            <a:chExt cx="4989" cy="861"/>
          </a:xfrm>
        </p:grpSpPr>
        <p:sp>
          <p:nvSpPr>
            <p:cNvPr id="473093" name="Rectangle 5">
              <a:extLst>
                <a:ext uri="{FF2B5EF4-FFF2-40B4-BE49-F238E27FC236}">
                  <a16:creationId xmlns:a16="http://schemas.microsoft.com/office/drawing/2014/main" id="{E88E26CD-FE12-4749-9065-D63ECE9D0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2023"/>
              <a:ext cx="1451" cy="817"/>
            </a:xfrm>
            <a:prstGeom prst="rect">
              <a:avLst/>
            </a:prstGeom>
            <a:solidFill>
              <a:schemeClr val="accent1"/>
            </a:solidFill>
            <a:ln w="762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de-DE" altLang="de-DE" sz="1800" b="1"/>
                <a:t>FH</a:t>
              </a:r>
            </a:p>
          </p:txBody>
        </p:sp>
        <p:sp>
          <p:nvSpPr>
            <p:cNvPr id="473096" name="Rectangle 8">
              <a:extLst>
                <a:ext uri="{FF2B5EF4-FFF2-40B4-BE49-F238E27FC236}">
                  <a16:creationId xmlns:a16="http://schemas.microsoft.com/office/drawing/2014/main" id="{5050444F-17E7-8E43-82FD-6EE189AAB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2023"/>
              <a:ext cx="3221" cy="86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l">
                <a:buFontTx/>
                <a:buChar char="•"/>
              </a:pPr>
              <a:r>
                <a:rPr lang="de-DE" altLang="de-DE" sz="1800" b="1"/>
                <a:t> BaWü: 25% W3 </a:t>
              </a:r>
            </a:p>
            <a:p>
              <a:pPr algn="l">
                <a:buFontTx/>
                <a:buChar char="•"/>
              </a:pPr>
              <a:r>
                <a:rPr lang="de-DE" altLang="de-DE" sz="1800" b="1"/>
                <a:t> NSa, HH, Bremen: 10% W3</a:t>
              </a:r>
            </a:p>
            <a:p>
              <a:pPr algn="l">
                <a:buFontTx/>
                <a:buChar char="•"/>
              </a:pPr>
              <a:r>
                <a:rPr lang="de-DE" altLang="de-DE" sz="1800" b="1"/>
                <a:t> R-Pfalz: 5% W3</a:t>
              </a:r>
            </a:p>
            <a:p>
              <a:pPr algn="l">
                <a:buFontTx/>
                <a:buChar char="•"/>
              </a:pPr>
              <a:r>
                <a:rPr lang="de-DE" altLang="de-DE" sz="1800" b="1"/>
                <a:t> Andere: Entsprechend C3/C4 (?)</a:t>
              </a:r>
            </a:p>
          </p:txBody>
        </p:sp>
      </p:grpSp>
      <p:grpSp>
        <p:nvGrpSpPr>
          <p:cNvPr id="473108" name="Group 20">
            <a:extLst>
              <a:ext uri="{FF2B5EF4-FFF2-40B4-BE49-F238E27FC236}">
                <a16:creationId xmlns:a16="http://schemas.microsoft.com/office/drawing/2014/main" id="{6B3C1B06-F4C4-ED4E-AB93-860BDBDBD42A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4795838"/>
            <a:ext cx="7920038" cy="1366837"/>
            <a:chOff x="340" y="3021"/>
            <a:chExt cx="4989" cy="861"/>
          </a:xfrm>
        </p:grpSpPr>
        <p:sp>
          <p:nvSpPr>
            <p:cNvPr id="473094" name="Rectangle 6">
              <a:extLst>
                <a:ext uri="{FF2B5EF4-FFF2-40B4-BE49-F238E27FC236}">
                  <a16:creationId xmlns:a16="http://schemas.microsoft.com/office/drawing/2014/main" id="{27F23CDB-E066-E241-BC25-07294BF43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3021"/>
              <a:ext cx="1451" cy="817"/>
            </a:xfrm>
            <a:prstGeom prst="rect">
              <a:avLst/>
            </a:prstGeom>
            <a:solidFill>
              <a:schemeClr val="accent1"/>
            </a:solidFill>
            <a:ln w="762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de-DE" altLang="de-DE" sz="1800" b="1"/>
                <a:t>KunstHS</a:t>
              </a:r>
            </a:p>
          </p:txBody>
        </p:sp>
        <p:sp>
          <p:nvSpPr>
            <p:cNvPr id="473097" name="Rectangle 9">
              <a:extLst>
                <a:ext uri="{FF2B5EF4-FFF2-40B4-BE49-F238E27FC236}">
                  <a16:creationId xmlns:a16="http://schemas.microsoft.com/office/drawing/2014/main" id="{59DBF11C-4253-6447-BF87-E499D04EE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3021"/>
              <a:ext cx="3221" cy="86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l">
                <a:buFontTx/>
                <a:buChar char="•"/>
              </a:pPr>
              <a:r>
                <a:rPr lang="de-DE" altLang="de-DE" sz="1800" b="1"/>
                <a:t> BaWü: 80% W3</a:t>
              </a:r>
            </a:p>
            <a:p>
              <a:pPr algn="l">
                <a:buFontTx/>
                <a:buChar char="•"/>
              </a:pPr>
              <a:r>
                <a:rPr lang="de-DE" altLang="de-DE" sz="1800" b="1"/>
                <a:t> </a:t>
              </a:r>
              <a:r>
                <a:rPr lang="de-DE" altLang="de-DE" sz="1800"/>
                <a:t> </a:t>
              </a:r>
              <a:r>
                <a:rPr lang="de-DE" altLang="de-DE" sz="1800" b="1"/>
                <a:t>Andere: Entsprechend C3/C4 (?)</a:t>
              </a:r>
            </a:p>
          </p:txBody>
        </p:sp>
      </p:grpSp>
      <p:sp>
        <p:nvSpPr>
          <p:cNvPr id="473099" name="Oval 11">
            <a:extLst>
              <a:ext uri="{FF2B5EF4-FFF2-40B4-BE49-F238E27FC236}">
                <a16:creationId xmlns:a16="http://schemas.microsoft.com/office/drawing/2014/main" id="{17A348A6-CA8B-A14E-9244-162377A43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3860800"/>
            <a:ext cx="3938587" cy="1924050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 sz="1800" b="1"/>
              <a:t>Veränderte Stellenanteile erfordern strategische Entscheidungen von HS!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6502EA5C-30A8-2843-8A80-6BDCF78D3F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70017-D41A-D24C-8790-982683DEE7CA}" type="slidenum">
              <a:rPr lang="en-US" altLang="de-DE"/>
              <a:pPr/>
              <a:t>5</a:t>
            </a:fld>
            <a:endParaRPr lang="en-US" altLang="de-DE" b="0"/>
          </a:p>
        </p:txBody>
      </p:sp>
      <p:sp>
        <p:nvSpPr>
          <p:cNvPr id="431106" name="Rectangle 2">
            <a:extLst>
              <a:ext uri="{FF2B5EF4-FFF2-40B4-BE49-F238E27FC236}">
                <a16:creationId xmlns:a16="http://schemas.microsoft.com/office/drawing/2014/main" id="{6F4F49A2-B182-E447-803F-2D1302F82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3600"/>
              <a:t>Vergaberahmen – Verteilung</a:t>
            </a:r>
          </a:p>
        </p:txBody>
      </p:sp>
      <p:sp>
        <p:nvSpPr>
          <p:cNvPr id="431120" name="Oval 16">
            <a:extLst>
              <a:ext uri="{FF2B5EF4-FFF2-40B4-BE49-F238E27FC236}">
                <a16:creationId xmlns:a16="http://schemas.microsoft.com/office/drawing/2014/main" id="{1AA9BAB8-8364-0E4C-8804-0409C67BD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041525"/>
            <a:ext cx="2986087" cy="2838450"/>
          </a:xfrm>
          <a:prstGeom prst="ellipse">
            <a:avLst/>
          </a:prstGeom>
          <a:solidFill>
            <a:schemeClr val="accent2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400" b="1"/>
              <a:t>Land gibt </a:t>
            </a:r>
          </a:p>
          <a:p>
            <a:r>
              <a:rPr lang="de-DE" altLang="de-DE" sz="2400" b="1"/>
              <a:t>Besoldungs-</a:t>
            </a:r>
          </a:p>
          <a:p>
            <a:r>
              <a:rPr lang="de-DE" altLang="de-DE" sz="2400" b="1"/>
              <a:t>durchschnitt an</a:t>
            </a:r>
          </a:p>
          <a:p>
            <a:r>
              <a:rPr lang="de-DE" altLang="de-DE" sz="2400" b="1"/>
              <a:t>HS weiter...</a:t>
            </a:r>
          </a:p>
        </p:txBody>
      </p:sp>
      <p:grpSp>
        <p:nvGrpSpPr>
          <p:cNvPr id="431131" name="Group 27">
            <a:extLst>
              <a:ext uri="{FF2B5EF4-FFF2-40B4-BE49-F238E27FC236}">
                <a16:creationId xmlns:a16="http://schemas.microsoft.com/office/drawing/2014/main" id="{846EE645-3CBA-844B-808B-513BB967FEED}"/>
              </a:ext>
            </a:extLst>
          </p:cNvPr>
          <p:cNvGrpSpPr>
            <a:grpSpLocks/>
          </p:cNvGrpSpPr>
          <p:nvPr/>
        </p:nvGrpSpPr>
        <p:grpSpPr bwMode="auto">
          <a:xfrm>
            <a:off x="3895725" y="2892425"/>
            <a:ext cx="4256088" cy="1136650"/>
            <a:chOff x="2423" y="2107"/>
            <a:chExt cx="2953" cy="788"/>
          </a:xfrm>
        </p:grpSpPr>
        <p:sp>
          <p:nvSpPr>
            <p:cNvPr id="431121" name="AutoShape 17">
              <a:extLst>
                <a:ext uri="{FF2B5EF4-FFF2-40B4-BE49-F238E27FC236}">
                  <a16:creationId xmlns:a16="http://schemas.microsoft.com/office/drawing/2014/main" id="{29AAD2E1-528D-264C-947B-C1EEF8E87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" y="2335"/>
              <a:ext cx="664" cy="314"/>
            </a:xfrm>
            <a:prstGeom prst="rightArrow">
              <a:avLst>
                <a:gd name="adj1" fmla="val 50000"/>
                <a:gd name="adj2" fmla="val 52866"/>
              </a:avLst>
            </a:prstGeom>
            <a:solidFill>
              <a:schemeClr val="accent1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123" name="Rectangle 19">
              <a:extLst>
                <a:ext uri="{FF2B5EF4-FFF2-40B4-BE49-F238E27FC236}">
                  <a16:creationId xmlns:a16="http://schemas.microsoft.com/office/drawing/2014/main" id="{A5861B4E-8DF2-4547-8846-08E23C5A6E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4" y="2107"/>
              <a:ext cx="2072" cy="788"/>
            </a:xfrm>
            <a:prstGeom prst="rect">
              <a:avLst/>
            </a:prstGeom>
            <a:solidFill>
              <a:schemeClr val="accent2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2400" b="1"/>
                <a:t>Durchschnittswert</a:t>
              </a:r>
            </a:p>
            <a:p>
              <a:r>
                <a:rPr lang="de-DE" altLang="de-DE" sz="2400" b="1"/>
                <a:t>(Unis vs. FHs)</a:t>
              </a:r>
            </a:p>
          </p:txBody>
        </p:sp>
      </p:grpSp>
      <p:grpSp>
        <p:nvGrpSpPr>
          <p:cNvPr id="431130" name="Group 26">
            <a:extLst>
              <a:ext uri="{FF2B5EF4-FFF2-40B4-BE49-F238E27FC236}">
                <a16:creationId xmlns:a16="http://schemas.microsoft.com/office/drawing/2014/main" id="{A3451C5E-FE77-FA40-88DE-79E79F8FCF17}"/>
              </a:ext>
            </a:extLst>
          </p:cNvPr>
          <p:cNvGrpSpPr>
            <a:grpSpLocks/>
          </p:cNvGrpSpPr>
          <p:nvPr/>
        </p:nvGrpSpPr>
        <p:grpSpPr bwMode="auto">
          <a:xfrm>
            <a:off x="3511550" y="1331913"/>
            <a:ext cx="4640263" cy="1135062"/>
            <a:chOff x="2156" y="1024"/>
            <a:chExt cx="3220" cy="788"/>
          </a:xfrm>
        </p:grpSpPr>
        <p:sp>
          <p:nvSpPr>
            <p:cNvPr id="431122" name="Rectangle 18">
              <a:extLst>
                <a:ext uri="{FF2B5EF4-FFF2-40B4-BE49-F238E27FC236}">
                  <a16:creationId xmlns:a16="http://schemas.microsoft.com/office/drawing/2014/main" id="{F14DAD55-8374-3849-8729-E9F1B536D1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4" y="1024"/>
              <a:ext cx="2072" cy="788"/>
            </a:xfrm>
            <a:prstGeom prst="rect">
              <a:avLst/>
            </a:prstGeom>
            <a:solidFill>
              <a:schemeClr val="accent2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2400" b="1"/>
                <a:t>Ist-Verteilung 2001</a:t>
              </a:r>
            </a:p>
          </p:txBody>
        </p:sp>
        <p:sp>
          <p:nvSpPr>
            <p:cNvPr id="431125" name="AutoShape 21">
              <a:extLst>
                <a:ext uri="{FF2B5EF4-FFF2-40B4-BE49-F238E27FC236}">
                  <a16:creationId xmlns:a16="http://schemas.microsoft.com/office/drawing/2014/main" id="{7F55D32B-C93F-9E40-9278-515E9B9418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131843">
              <a:off x="2156" y="1369"/>
              <a:ext cx="984" cy="313"/>
            </a:xfrm>
            <a:prstGeom prst="rightArrow">
              <a:avLst>
                <a:gd name="adj1" fmla="val 50000"/>
                <a:gd name="adj2" fmla="val 78594"/>
              </a:avLst>
            </a:prstGeom>
            <a:solidFill>
              <a:schemeClr val="accent1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132" name="Group 28">
            <a:extLst>
              <a:ext uri="{FF2B5EF4-FFF2-40B4-BE49-F238E27FC236}">
                <a16:creationId xmlns:a16="http://schemas.microsoft.com/office/drawing/2014/main" id="{EF72BDB1-2978-EE43-8CAB-39D69EADD378}"/>
              </a:ext>
            </a:extLst>
          </p:cNvPr>
          <p:cNvGrpSpPr>
            <a:grpSpLocks/>
          </p:cNvGrpSpPr>
          <p:nvPr/>
        </p:nvGrpSpPr>
        <p:grpSpPr bwMode="auto">
          <a:xfrm>
            <a:off x="3522663" y="4454525"/>
            <a:ext cx="4629150" cy="1135063"/>
            <a:chOff x="2164" y="3190"/>
            <a:chExt cx="3212" cy="788"/>
          </a:xfrm>
        </p:grpSpPr>
        <p:sp>
          <p:nvSpPr>
            <p:cNvPr id="431124" name="Rectangle 20">
              <a:extLst>
                <a:ext uri="{FF2B5EF4-FFF2-40B4-BE49-F238E27FC236}">
                  <a16:creationId xmlns:a16="http://schemas.microsoft.com/office/drawing/2014/main" id="{C06F682F-A0DF-1D43-AAC2-BDD38ECFA9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4" y="3190"/>
              <a:ext cx="2072" cy="788"/>
            </a:xfrm>
            <a:prstGeom prst="rect">
              <a:avLst/>
            </a:prstGeom>
            <a:solidFill>
              <a:schemeClr val="accent2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 sz="2400" b="1"/>
                <a:t>Leistungsorientierte</a:t>
              </a:r>
            </a:p>
            <a:p>
              <a:r>
                <a:rPr lang="de-DE" altLang="de-DE" sz="2400" b="1"/>
                <a:t>Mittelzuweisung</a:t>
              </a:r>
            </a:p>
          </p:txBody>
        </p:sp>
        <p:sp>
          <p:nvSpPr>
            <p:cNvPr id="431126" name="AutoShape 22">
              <a:extLst>
                <a:ext uri="{FF2B5EF4-FFF2-40B4-BE49-F238E27FC236}">
                  <a16:creationId xmlns:a16="http://schemas.microsoft.com/office/drawing/2014/main" id="{C888D42B-4C2C-404A-997A-CBC380D5A6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1843" flipV="1">
              <a:off x="2164" y="3270"/>
              <a:ext cx="985" cy="314"/>
            </a:xfrm>
            <a:prstGeom prst="rightArrow">
              <a:avLst>
                <a:gd name="adj1" fmla="val 50000"/>
                <a:gd name="adj2" fmla="val 78424"/>
              </a:avLst>
            </a:prstGeom>
            <a:solidFill>
              <a:schemeClr val="accent1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31134" name="Rectangle 30">
            <a:extLst>
              <a:ext uri="{FF2B5EF4-FFF2-40B4-BE49-F238E27FC236}">
                <a16:creationId xmlns:a16="http://schemas.microsoft.com/office/drawing/2014/main" id="{4B27765D-B53A-8148-B284-3AEEEA3E3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876925"/>
            <a:ext cx="7488237" cy="720725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400" b="1"/>
              <a:t>Tendenz zur Orientierung am Status quo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1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1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1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20" grpId="0" animBg="1"/>
      <p:bldP spid="4311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855669F9-E022-6749-A468-2B011B830F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C803E-5901-9848-8037-749395C8839B}" type="slidenum">
              <a:rPr lang="en-US" altLang="de-DE"/>
              <a:pPr/>
              <a:t>6</a:t>
            </a:fld>
            <a:endParaRPr lang="en-US" altLang="de-DE" b="0"/>
          </a:p>
        </p:txBody>
      </p:sp>
      <p:sp>
        <p:nvSpPr>
          <p:cNvPr id="493570" name="Rectangle 2">
            <a:extLst>
              <a:ext uri="{FF2B5EF4-FFF2-40B4-BE49-F238E27FC236}">
                <a16:creationId xmlns:a16="http://schemas.microsoft.com/office/drawing/2014/main" id="{A81437CD-A135-0D4F-B8F1-72980D409E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Besoldungsdurchschnitt und </a:t>
            </a:r>
            <a:br>
              <a:rPr lang="de-DE" altLang="de-DE" sz="3600"/>
            </a:br>
            <a:r>
              <a:rPr lang="de-DE" altLang="de-DE" sz="3600"/>
              <a:t>Überschreitungsoption (Land)</a:t>
            </a:r>
          </a:p>
        </p:txBody>
      </p:sp>
      <p:sp>
        <p:nvSpPr>
          <p:cNvPr id="493571" name="Rectangle 3">
            <a:extLst>
              <a:ext uri="{FF2B5EF4-FFF2-40B4-BE49-F238E27FC236}">
                <a16:creationId xmlns:a16="http://schemas.microsoft.com/office/drawing/2014/main" id="{E0885ED4-0138-D54B-A4F5-503AA724F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557338"/>
            <a:ext cx="3744912" cy="4608512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b="1">
                <a:solidFill>
                  <a:schemeClr val="accent1"/>
                </a:solidFill>
                <a:latin typeface="Arial" panose="020B0604020202020204" pitchFamily="34" charset="0"/>
              </a:rPr>
              <a:t>Universitäten:</a:t>
            </a: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BaWü		(74)</a:t>
            </a: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Bay, Saarl	(73)</a:t>
            </a: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Berlin, R-Pfalz	(72)</a:t>
            </a:r>
          </a:p>
          <a:p>
            <a:r>
              <a:rPr lang="de-DE" altLang="de-DE" b="1">
                <a:latin typeface="Arial" panose="020B0604020202020204" pitchFamily="34" charset="0"/>
              </a:rPr>
              <a:t>4.  HB, HH, Hess	(71)</a:t>
            </a:r>
          </a:p>
          <a:p>
            <a:pPr>
              <a:buFontTx/>
              <a:buAutoNum type="arabicPeriod" startAt="5"/>
            </a:pPr>
            <a:r>
              <a:rPr lang="de-DE" altLang="de-DE" b="1">
                <a:latin typeface="Arial" panose="020B0604020202020204" pitchFamily="34" charset="0"/>
              </a:rPr>
              <a:t>NRW 		(69)</a:t>
            </a:r>
          </a:p>
          <a:p>
            <a:pPr>
              <a:buFontTx/>
              <a:buAutoNum type="arabicPeriod" startAt="5"/>
            </a:pPr>
            <a:r>
              <a:rPr lang="de-DE" altLang="de-DE" b="1">
                <a:latin typeface="Arial" panose="020B0604020202020204" pitchFamily="34" charset="0"/>
              </a:rPr>
              <a:t>Nieders 		(68)</a:t>
            </a:r>
          </a:p>
          <a:p>
            <a:pPr>
              <a:buFontTx/>
              <a:buAutoNum type="arabicPeriod" startAt="5"/>
            </a:pPr>
            <a:r>
              <a:rPr lang="de-DE" altLang="de-DE" b="1">
                <a:latin typeface="Arial" panose="020B0604020202020204" pitchFamily="34" charset="0"/>
              </a:rPr>
              <a:t>Brandenburg	(67)</a:t>
            </a:r>
          </a:p>
          <a:p>
            <a:pPr>
              <a:buFontTx/>
              <a:buAutoNum type="arabicPeriod" startAt="5"/>
            </a:pPr>
            <a:r>
              <a:rPr lang="de-DE" altLang="de-DE" b="1">
                <a:latin typeface="Arial" panose="020B0604020202020204" pitchFamily="34" charset="0"/>
              </a:rPr>
              <a:t>Thüringen	(66)</a:t>
            </a:r>
          </a:p>
          <a:p>
            <a:pPr>
              <a:buFontTx/>
              <a:buAutoNum type="arabicPeriod" startAt="9"/>
            </a:pPr>
            <a:r>
              <a:rPr lang="de-DE" altLang="de-DE" b="1">
                <a:latin typeface="Arial" panose="020B0604020202020204" pitchFamily="34" charset="0"/>
              </a:rPr>
              <a:t>S-H, Bund	(65)</a:t>
            </a:r>
          </a:p>
          <a:p>
            <a:pPr>
              <a:buFontTx/>
              <a:buAutoNum type="arabicPeriod" startAt="9"/>
            </a:pPr>
            <a:r>
              <a:rPr lang="de-DE" altLang="de-DE" b="1">
                <a:latin typeface="Arial" panose="020B0604020202020204" pitchFamily="34" charset="0"/>
              </a:rPr>
              <a:t>Sachsen		(64)</a:t>
            </a:r>
          </a:p>
          <a:p>
            <a:pPr>
              <a:buFontTx/>
              <a:buAutoNum type="arabicPeriod" startAt="9"/>
            </a:pPr>
            <a:r>
              <a:rPr lang="de-DE" altLang="de-DE" b="1">
                <a:latin typeface="Arial" panose="020B0604020202020204" pitchFamily="34" charset="0"/>
              </a:rPr>
              <a:t>Sa-A		(56)</a:t>
            </a:r>
          </a:p>
        </p:txBody>
      </p:sp>
      <p:sp>
        <p:nvSpPr>
          <p:cNvPr id="493572" name="Rectangle 4">
            <a:extLst>
              <a:ext uri="{FF2B5EF4-FFF2-40B4-BE49-F238E27FC236}">
                <a16:creationId xmlns:a16="http://schemas.microsoft.com/office/drawing/2014/main" id="{3C5FC213-6FA6-7048-A6EE-4095834DC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1557338"/>
            <a:ext cx="3744912" cy="4608512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b="1">
                <a:solidFill>
                  <a:schemeClr val="accent1"/>
                </a:solidFill>
                <a:latin typeface="Arial" panose="020B0604020202020204" pitchFamily="34" charset="0"/>
              </a:rPr>
              <a:t>FHs:</a:t>
            </a: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HH (61)</a:t>
            </a: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Bremen, BaWü, Hessen und Bund (60)</a:t>
            </a:r>
          </a:p>
          <a:p>
            <a:pPr>
              <a:buFontTx/>
              <a:buAutoNum type="arabicPeriod"/>
            </a:pPr>
            <a:r>
              <a:rPr lang="de-DE" altLang="de-DE" b="1">
                <a:latin typeface="Arial" panose="020B0604020202020204" pitchFamily="34" charset="0"/>
              </a:rPr>
              <a:t>Berlin, S-H, Saarland und R-P (59)</a:t>
            </a:r>
          </a:p>
          <a:p>
            <a:r>
              <a:rPr lang="de-DE" altLang="de-DE" b="1">
                <a:latin typeface="Arial" panose="020B0604020202020204" pitchFamily="34" charset="0"/>
              </a:rPr>
              <a:t>.</a:t>
            </a:r>
          </a:p>
          <a:p>
            <a:r>
              <a:rPr lang="de-DE" altLang="de-DE" b="1">
                <a:latin typeface="Arial" panose="020B0604020202020204" pitchFamily="34" charset="0"/>
              </a:rPr>
              <a:t>.</a:t>
            </a:r>
          </a:p>
          <a:p>
            <a:pPr>
              <a:buFontTx/>
              <a:buAutoNum type="arabicPeriod" startAt="7"/>
            </a:pPr>
            <a:r>
              <a:rPr lang="de-DE" altLang="de-DE" b="1">
                <a:latin typeface="Arial" panose="020B0604020202020204" pitchFamily="34" charset="0"/>
              </a:rPr>
              <a:t>Sachsen (54)</a:t>
            </a:r>
          </a:p>
          <a:p>
            <a:pPr>
              <a:buFontTx/>
              <a:buAutoNum type="arabicPeriod" startAt="7"/>
            </a:pPr>
            <a:r>
              <a:rPr lang="de-DE" altLang="de-DE" b="1">
                <a:latin typeface="Arial" panose="020B0604020202020204" pitchFamily="34" charset="0"/>
              </a:rPr>
              <a:t>Sa-A (49)</a:t>
            </a:r>
          </a:p>
        </p:txBody>
      </p:sp>
      <p:sp>
        <p:nvSpPr>
          <p:cNvPr id="493573" name="Oval 5">
            <a:extLst>
              <a:ext uri="{FF2B5EF4-FFF2-40B4-BE49-F238E27FC236}">
                <a16:creationId xmlns:a16="http://schemas.microsoft.com/office/drawing/2014/main" id="{F384FD96-65E4-5444-A36F-664907D40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644900"/>
            <a:ext cx="4752975" cy="1944688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 sz="2400" b="1"/>
              <a:t>Länder halten sich Überschreitungs-option offen </a:t>
            </a:r>
          </a:p>
          <a:p>
            <a:r>
              <a:rPr lang="de-DE" altLang="de-DE" sz="2400" b="1"/>
              <a:t>(vs. BaWü?)</a:t>
            </a:r>
          </a:p>
        </p:txBody>
      </p:sp>
      <p:sp>
        <p:nvSpPr>
          <p:cNvPr id="493574" name="Text Box 6">
            <a:extLst>
              <a:ext uri="{FF2B5EF4-FFF2-40B4-BE49-F238E27FC236}">
                <a16:creationId xmlns:a16="http://schemas.microsoft.com/office/drawing/2014/main" id="{CF29CF42-00C6-5441-BDCD-6C0B87EA9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453188"/>
            <a:ext cx="3549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folHlink"/>
                </a:solidFill>
              </a:rPr>
              <a:t>Quelle: Forschung &amp; Lehre 3/2003  et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1" grpId="0" animBg="1"/>
      <p:bldP spid="493572" grpId="0" animBg="1"/>
      <p:bldP spid="4935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1334A337-C154-954B-AD09-9BF33F0434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5A005-DA96-1B43-8326-E3BC0831705E}" type="slidenum">
              <a:rPr lang="en-US" altLang="de-DE"/>
              <a:pPr/>
              <a:t>7</a:t>
            </a:fld>
            <a:endParaRPr lang="en-US" altLang="de-DE" b="0"/>
          </a:p>
        </p:txBody>
      </p:sp>
      <p:sp>
        <p:nvSpPr>
          <p:cNvPr id="422914" name="Rectangle 2">
            <a:extLst>
              <a:ext uri="{FF2B5EF4-FFF2-40B4-BE49-F238E27FC236}">
                <a16:creationId xmlns:a16="http://schemas.microsoft.com/office/drawing/2014/main" id="{B6FDB346-B036-DD46-AB11-A0F29C7B61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Anforderungen an eine </a:t>
            </a:r>
            <a:br>
              <a:rPr lang="de-DE" altLang="de-DE" sz="3600"/>
            </a:br>
            <a:r>
              <a:rPr lang="de-DE" altLang="de-DE" sz="3600"/>
              <a:t>HS-freundliche Umsetzung</a:t>
            </a:r>
          </a:p>
        </p:txBody>
      </p:sp>
      <p:grpSp>
        <p:nvGrpSpPr>
          <p:cNvPr id="422928" name="Group 16">
            <a:extLst>
              <a:ext uri="{FF2B5EF4-FFF2-40B4-BE49-F238E27FC236}">
                <a16:creationId xmlns:a16="http://schemas.microsoft.com/office/drawing/2014/main" id="{98E16B58-033B-9E45-B91D-ABF0D37765DC}"/>
              </a:ext>
            </a:extLst>
          </p:cNvPr>
          <p:cNvGrpSpPr>
            <a:grpSpLocks/>
          </p:cNvGrpSpPr>
          <p:nvPr/>
        </p:nvGrpSpPr>
        <p:grpSpPr bwMode="auto">
          <a:xfrm>
            <a:off x="-1476375" y="1268413"/>
            <a:ext cx="7772400" cy="5187950"/>
            <a:chOff x="1728" y="860"/>
            <a:chExt cx="4896" cy="3268"/>
          </a:xfrm>
        </p:grpSpPr>
        <p:graphicFrame>
          <p:nvGraphicFramePr>
            <p:cNvPr id="422916" name="Object 4">
              <a:extLst>
                <a:ext uri="{FF2B5EF4-FFF2-40B4-BE49-F238E27FC236}">
                  <a16:creationId xmlns:a16="http://schemas.microsoft.com/office/drawing/2014/main" id="{1574F6A0-AA1D-B444-AF47-2C611F0590D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728" y="860"/>
            <a:ext cx="4896" cy="32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932" name="Diagramm" r:id="rId3" imgW="7213600" imgH="4813300" progId="MSGraph.Chart.8">
                    <p:embed followColorScheme="full"/>
                  </p:oleObj>
                </mc:Choice>
                <mc:Fallback>
                  <p:oleObj name="Diagramm" r:id="rId3" imgW="7213600" imgH="4813300" progId="MSGraph.Chart.8">
                    <p:embed followColorScheme="full"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860"/>
                          <a:ext cx="4896" cy="32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22927" name="Group 15">
              <a:extLst>
                <a:ext uri="{FF2B5EF4-FFF2-40B4-BE49-F238E27FC236}">
                  <a16:creationId xmlns:a16="http://schemas.microsoft.com/office/drawing/2014/main" id="{9E5C1449-2761-7E41-8E98-7A79FAFAF2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3" y="1737"/>
              <a:ext cx="2189" cy="1786"/>
              <a:chOff x="3103" y="1737"/>
              <a:chExt cx="2189" cy="1786"/>
            </a:xfrm>
          </p:grpSpPr>
          <p:sp>
            <p:nvSpPr>
              <p:cNvPr id="422918" name="Text Box 6">
                <a:extLst>
                  <a:ext uri="{FF2B5EF4-FFF2-40B4-BE49-F238E27FC236}">
                    <a16:creationId xmlns:a16="http://schemas.microsoft.com/office/drawing/2014/main" id="{A74E5F53-80B5-6F45-8155-8BC7C00B46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03" y="1747"/>
                <a:ext cx="934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de-DE" altLang="de-DE" sz="2000" b="1"/>
                  <a:t>Funktions-</a:t>
                </a:r>
              </a:p>
              <a:p>
                <a:r>
                  <a:rPr lang="de-DE" altLang="de-DE" sz="2000" b="1"/>
                  <a:t>Leistungs-</a:t>
                </a:r>
              </a:p>
              <a:p>
                <a:r>
                  <a:rPr lang="de-DE" altLang="de-DE" sz="2000" b="1"/>
                  <a:t>bezüge</a:t>
                </a:r>
              </a:p>
            </p:txBody>
          </p:sp>
          <p:sp>
            <p:nvSpPr>
              <p:cNvPr id="422919" name="Text Box 7">
                <a:extLst>
                  <a:ext uri="{FF2B5EF4-FFF2-40B4-BE49-F238E27FC236}">
                    <a16:creationId xmlns:a16="http://schemas.microsoft.com/office/drawing/2014/main" id="{A4D44FF1-F143-4D44-90D9-753D8118CE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2" y="1737"/>
                <a:ext cx="970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de-DE" altLang="de-DE" sz="2000" b="1"/>
                  <a:t>Berufungs-</a:t>
                </a:r>
              </a:p>
              <a:p>
                <a:r>
                  <a:rPr lang="de-DE" altLang="de-DE" sz="2000" b="1"/>
                  <a:t>Bleibe-</a:t>
                </a:r>
              </a:p>
              <a:p>
                <a:r>
                  <a:rPr lang="de-DE" altLang="de-DE" sz="2000" b="1"/>
                  <a:t>L.-bezüge</a:t>
                </a:r>
              </a:p>
            </p:txBody>
          </p:sp>
          <p:sp>
            <p:nvSpPr>
              <p:cNvPr id="422920" name="Text Box 8">
                <a:extLst>
                  <a:ext uri="{FF2B5EF4-FFF2-40B4-BE49-F238E27FC236}">
                    <a16:creationId xmlns:a16="http://schemas.microsoft.com/office/drawing/2014/main" id="{CC503661-6132-FE42-912F-82D244BE32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20" y="2889"/>
                <a:ext cx="944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de-DE" altLang="de-DE" sz="2000" b="1"/>
                  <a:t>Besondere</a:t>
                </a:r>
              </a:p>
              <a:p>
                <a:r>
                  <a:rPr lang="de-DE" altLang="de-DE" sz="2000" b="1"/>
                  <a:t>Leistungs-</a:t>
                </a:r>
              </a:p>
              <a:p>
                <a:r>
                  <a:rPr lang="de-DE" altLang="de-DE" sz="2000" b="1"/>
                  <a:t>bezüge</a:t>
                </a:r>
              </a:p>
            </p:txBody>
          </p:sp>
        </p:grpSp>
      </p:grpSp>
      <p:sp>
        <p:nvSpPr>
          <p:cNvPr id="422931" name="AutoShape 19">
            <a:extLst>
              <a:ext uri="{FF2B5EF4-FFF2-40B4-BE49-F238E27FC236}">
                <a16:creationId xmlns:a16="http://schemas.microsoft.com/office/drawing/2014/main" id="{799CDC0A-FE83-6345-BA81-2CF69180C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8" y="1701800"/>
            <a:ext cx="3876675" cy="4391025"/>
          </a:xfrm>
          <a:prstGeom prst="wedgeRoundRectCallout">
            <a:avLst>
              <a:gd name="adj1" fmla="val -73995"/>
              <a:gd name="adj2" fmla="val -25380"/>
              <a:gd name="adj3" fmla="val 16667"/>
            </a:avLst>
          </a:prstGeom>
          <a:solidFill>
            <a:srgbClr val="0066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lnSpc>
                <a:spcPct val="110000"/>
              </a:lnSpc>
              <a:buFontTx/>
              <a:buChar char="•"/>
            </a:pPr>
            <a:r>
              <a:rPr lang="de-DE" altLang="de-DE" sz="2000" b="1"/>
              <a:t> Verzicht auf Detail-</a:t>
            </a:r>
            <a:br>
              <a:rPr lang="de-DE" altLang="de-DE" sz="2000" b="1"/>
            </a:br>
            <a:r>
              <a:rPr lang="de-DE" altLang="de-DE" sz="2000" b="1"/>
              <a:t>  steuerung</a:t>
            </a:r>
          </a:p>
          <a:p>
            <a:pPr algn="l">
              <a:lnSpc>
                <a:spcPct val="110000"/>
              </a:lnSpc>
              <a:buFontTx/>
              <a:buChar char="•"/>
            </a:pPr>
            <a:r>
              <a:rPr lang="de-DE" altLang="de-DE" sz="2000" b="1"/>
              <a:t> Delegation v. Entschei-</a:t>
            </a:r>
            <a:br>
              <a:rPr lang="de-DE" altLang="de-DE" sz="2000" b="1"/>
            </a:br>
            <a:r>
              <a:rPr lang="de-DE" altLang="de-DE" sz="2000" b="1"/>
              <a:t>  dungskompetenzen an HS</a:t>
            </a:r>
          </a:p>
          <a:p>
            <a:pPr algn="l">
              <a:lnSpc>
                <a:spcPct val="110000"/>
              </a:lnSpc>
              <a:buFontTx/>
              <a:buChar char="•"/>
            </a:pPr>
            <a:r>
              <a:rPr lang="de-DE" altLang="de-DE" sz="2000" b="1"/>
              <a:t> Keine Kontingentierung</a:t>
            </a:r>
          </a:p>
          <a:p>
            <a:pPr algn="l">
              <a:lnSpc>
                <a:spcPct val="110000"/>
              </a:lnSpc>
              <a:buFontTx/>
              <a:buChar char="•"/>
            </a:pPr>
            <a:r>
              <a:rPr lang="de-DE" altLang="de-DE" sz="2000" b="1"/>
              <a:t> Keine Vorgaben für </a:t>
            </a:r>
            <a:br>
              <a:rPr lang="de-DE" altLang="de-DE" sz="2000" b="1"/>
            </a:br>
            <a:r>
              <a:rPr lang="de-DE" altLang="de-DE" sz="2000" b="1"/>
              <a:t>  nebenamtl. Fkt.</a:t>
            </a:r>
          </a:p>
          <a:p>
            <a:pPr algn="l">
              <a:lnSpc>
                <a:spcPct val="110000"/>
              </a:lnSpc>
              <a:buFontTx/>
              <a:buChar char="•"/>
            </a:pPr>
            <a:r>
              <a:rPr lang="de-DE" altLang="de-DE" sz="2000" b="1"/>
              <a:t> Keine Befristung bei BuB-</a:t>
            </a:r>
            <a:br>
              <a:rPr lang="de-DE" altLang="de-DE" sz="2000" b="1"/>
            </a:br>
            <a:r>
              <a:rPr lang="de-DE" altLang="de-DE" sz="2000" b="1"/>
              <a:t>  LB und bes. LB</a:t>
            </a:r>
          </a:p>
          <a:p>
            <a:pPr algn="l">
              <a:lnSpc>
                <a:spcPct val="110000"/>
              </a:lnSpc>
              <a:buFontTx/>
              <a:buChar char="•"/>
            </a:pPr>
            <a:r>
              <a:rPr lang="de-DE" altLang="de-DE" sz="2000" b="1"/>
              <a:t> Kumulation möglich</a:t>
            </a:r>
          </a:p>
          <a:p>
            <a:pPr algn="l">
              <a:lnSpc>
                <a:spcPct val="110000"/>
              </a:lnSpc>
              <a:buFontTx/>
              <a:buChar char="•"/>
            </a:pPr>
            <a:r>
              <a:rPr lang="de-DE" altLang="de-DE" sz="2000" b="1"/>
              <a:t> Mittelschöpfung</a:t>
            </a:r>
          </a:p>
          <a:p>
            <a:pPr algn="l"/>
            <a:endParaRPr lang="de-DE" altLang="de-DE" sz="2000" b="1"/>
          </a:p>
          <a:p>
            <a:pPr algn="l"/>
            <a:endParaRPr lang="de-DE" altLang="de-DE" sz="2000" b="1"/>
          </a:p>
          <a:p>
            <a:pPr algn="l"/>
            <a:endParaRPr lang="de-DE" altLang="de-DE" sz="2000" b="1"/>
          </a:p>
          <a:p>
            <a:pPr algn="l"/>
            <a:endParaRPr lang="de-DE" altLang="de-DE" sz="2000" b="1"/>
          </a:p>
          <a:p>
            <a:pPr algn="l"/>
            <a:endParaRPr lang="de-DE" altLang="de-DE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22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2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F28AD2AB-63AC-2642-B1FA-D40A61DFB5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4E987-54A8-7E4C-8A5D-CB0ACDBC32B3}" type="slidenum">
              <a:rPr lang="en-US" altLang="de-DE"/>
              <a:pPr/>
              <a:t>8</a:t>
            </a:fld>
            <a:endParaRPr lang="en-US" altLang="de-DE" b="0"/>
          </a:p>
        </p:txBody>
      </p:sp>
      <p:sp>
        <p:nvSpPr>
          <p:cNvPr id="475138" name="Rectangle 2">
            <a:extLst>
              <a:ext uri="{FF2B5EF4-FFF2-40B4-BE49-F238E27FC236}">
                <a16:creationId xmlns:a16="http://schemas.microsoft.com/office/drawing/2014/main" id="{58007736-7BF5-DC40-9D7F-4A0181434B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Beispiel 1: Umsetzung NSa – Spielräume für HS</a:t>
            </a:r>
          </a:p>
        </p:txBody>
      </p:sp>
      <p:grpSp>
        <p:nvGrpSpPr>
          <p:cNvPr id="475145" name="Group 9">
            <a:extLst>
              <a:ext uri="{FF2B5EF4-FFF2-40B4-BE49-F238E27FC236}">
                <a16:creationId xmlns:a16="http://schemas.microsoft.com/office/drawing/2014/main" id="{BF437166-25CD-BA4B-AA8F-17935D6C993A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558925"/>
            <a:ext cx="3816350" cy="4486275"/>
            <a:chOff x="340" y="982"/>
            <a:chExt cx="2404" cy="2826"/>
          </a:xfrm>
        </p:grpSpPr>
        <p:sp>
          <p:nvSpPr>
            <p:cNvPr id="475140" name="Rectangle 4">
              <a:extLst>
                <a:ext uri="{FF2B5EF4-FFF2-40B4-BE49-F238E27FC236}">
                  <a16:creationId xmlns:a16="http://schemas.microsoft.com/office/drawing/2014/main" id="{A4573BF8-424A-1F43-94C7-DE86F92E4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1132"/>
              <a:ext cx="2404" cy="2676"/>
            </a:xfrm>
            <a:prstGeom prst="rect">
              <a:avLst/>
            </a:prstGeom>
            <a:solidFill>
              <a:srgbClr val="006699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endParaRPr lang="de-DE" altLang="de-DE" sz="2400"/>
            </a:p>
            <a:p>
              <a:pPr algn="l">
                <a:buFontTx/>
                <a:buChar char="•"/>
              </a:pPr>
              <a:r>
                <a:rPr lang="de-DE" altLang="de-DE" sz="2400"/>
                <a:t> Entscheidungen an HS </a:t>
              </a:r>
              <a:br>
                <a:rPr lang="de-DE" altLang="de-DE" sz="2400"/>
              </a:br>
              <a:r>
                <a:rPr lang="de-DE" altLang="de-DE" sz="2400"/>
                <a:t>  (Verfahren, Modelle etc.)</a:t>
              </a:r>
            </a:p>
            <a:p>
              <a:pPr algn="l">
                <a:buFontTx/>
                <a:buChar char="•"/>
              </a:pPr>
              <a:r>
                <a:rPr lang="de-DE" altLang="de-DE" sz="2400"/>
                <a:t> (Nach erstmaliger </a:t>
              </a:r>
              <a:br>
                <a:rPr lang="de-DE" altLang="de-DE" sz="2400"/>
              </a:br>
              <a:r>
                <a:rPr lang="de-DE" altLang="de-DE" sz="2400"/>
                <a:t>  Befristung) unbefristete </a:t>
              </a:r>
              <a:br>
                <a:rPr lang="de-DE" altLang="de-DE" sz="2400"/>
              </a:br>
              <a:r>
                <a:rPr lang="de-DE" altLang="de-DE" sz="2400"/>
                <a:t>  Vergabe bes. LB mögl.</a:t>
              </a:r>
            </a:p>
            <a:p>
              <a:pPr algn="l">
                <a:buFontTx/>
                <a:buChar char="•"/>
              </a:pPr>
              <a:r>
                <a:rPr lang="de-DE" altLang="de-DE" sz="2400"/>
                <a:t> Regelbsp. nicht </a:t>
              </a:r>
              <a:br>
                <a:rPr lang="de-DE" altLang="de-DE" sz="2400"/>
              </a:br>
              <a:r>
                <a:rPr lang="de-DE" altLang="de-DE" sz="2400"/>
                <a:t>  abschließend</a:t>
              </a:r>
            </a:p>
            <a:p>
              <a:pPr algn="l">
                <a:buFontTx/>
                <a:buChar char="•"/>
              </a:pPr>
              <a:r>
                <a:rPr lang="de-DE" altLang="de-DE" sz="2400"/>
                <a:t> Nebenamtl. Fkt. nicht </a:t>
              </a:r>
              <a:br>
                <a:rPr lang="de-DE" altLang="de-DE" sz="2400"/>
              </a:br>
              <a:r>
                <a:rPr lang="de-DE" altLang="de-DE" sz="2400"/>
                <a:t>  abschließend geregelt </a:t>
              </a:r>
            </a:p>
            <a:p>
              <a:pPr algn="l"/>
              <a:endParaRPr lang="de-DE" altLang="de-DE" sz="2400"/>
            </a:p>
          </p:txBody>
        </p:sp>
        <p:sp>
          <p:nvSpPr>
            <p:cNvPr id="475142" name="Oval 6">
              <a:extLst>
                <a:ext uri="{FF2B5EF4-FFF2-40B4-BE49-F238E27FC236}">
                  <a16:creationId xmlns:a16="http://schemas.microsoft.com/office/drawing/2014/main" id="{90E19A8F-2DE1-CA4F-A071-DAF5DD754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4" y="982"/>
              <a:ext cx="332" cy="33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+</a:t>
              </a:r>
            </a:p>
          </p:txBody>
        </p:sp>
      </p:grpSp>
      <p:grpSp>
        <p:nvGrpSpPr>
          <p:cNvPr id="475146" name="Group 10">
            <a:extLst>
              <a:ext uri="{FF2B5EF4-FFF2-40B4-BE49-F238E27FC236}">
                <a16:creationId xmlns:a16="http://schemas.microsoft.com/office/drawing/2014/main" id="{24DB0AA8-D420-204E-B8AD-726E0400363E}"/>
              </a:ext>
            </a:extLst>
          </p:cNvPr>
          <p:cNvGrpSpPr>
            <a:grpSpLocks/>
          </p:cNvGrpSpPr>
          <p:nvPr/>
        </p:nvGrpSpPr>
        <p:grpSpPr bwMode="auto">
          <a:xfrm>
            <a:off x="4643438" y="1557338"/>
            <a:ext cx="3816350" cy="4487862"/>
            <a:chOff x="2925" y="981"/>
            <a:chExt cx="2404" cy="2827"/>
          </a:xfrm>
        </p:grpSpPr>
        <p:sp>
          <p:nvSpPr>
            <p:cNvPr id="475141" name="Rectangle 5">
              <a:extLst>
                <a:ext uri="{FF2B5EF4-FFF2-40B4-BE49-F238E27FC236}">
                  <a16:creationId xmlns:a16="http://schemas.microsoft.com/office/drawing/2014/main" id="{6E8C2482-3218-184B-A6A9-1834631F67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1132"/>
              <a:ext cx="2404" cy="2676"/>
            </a:xfrm>
            <a:prstGeom prst="rect">
              <a:avLst/>
            </a:prstGeom>
            <a:solidFill>
              <a:srgbClr val="006699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endParaRPr lang="de-DE" altLang="de-DE" sz="2400"/>
            </a:p>
            <a:p>
              <a:pPr algn="l">
                <a:buFontTx/>
                <a:buChar char="•"/>
              </a:pPr>
              <a:r>
                <a:rPr lang="de-DE" altLang="de-DE" sz="2400"/>
                <a:t> Kontingentierung (20 – </a:t>
              </a:r>
              <a:br>
                <a:rPr lang="de-DE" altLang="de-DE" sz="2400"/>
              </a:br>
              <a:r>
                <a:rPr lang="de-DE" altLang="de-DE" sz="2400"/>
                <a:t>  60% für bes. LB)</a:t>
              </a:r>
            </a:p>
          </p:txBody>
        </p:sp>
        <p:sp>
          <p:nvSpPr>
            <p:cNvPr id="475143" name="Oval 7">
              <a:extLst>
                <a:ext uri="{FF2B5EF4-FFF2-40B4-BE49-F238E27FC236}">
                  <a16:creationId xmlns:a16="http://schemas.microsoft.com/office/drawing/2014/main" id="{56CEF8DF-D9DD-1F4F-8029-A32538B01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" y="981"/>
              <a:ext cx="332" cy="33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-</a:t>
              </a:r>
            </a:p>
          </p:txBody>
        </p:sp>
      </p:grpSp>
      <p:sp>
        <p:nvSpPr>
          <p:cNvPr id="475144" name="Oval 8">
            <a:extLst>
              <a:ext uri="{FF2B5EF4-FFF2-40B4-BE49-F238E27FC236}">
                <a16:creationId xmlns:a16="http://schemas.microsoft.com/office/drawing/2014/main" id="{5D84E454-0BCB-FE49-A4CE-AF376F735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3417888"/>
            <a:ext cx="5473700" cy="2686050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altLang="de-DE" sz="2400" b="1"/>
              <a:t>HH und Bremen: Orientiert an NSa, aber KEINE Kontingentierung</a:t>
            </a:r>
          </a:p>
          <a:p>
            <a:pPr>
              <a:lnSpc>
                <a:spcPct val="90000"/>
              </a:lnSpc>
            </a:pPr>
            <a:r>
              <a:rPr lang="de-DE" altLang="de-DE" sz="2400" b="1"/>
              <a:t>Bremen: über BuB-LB entscheidet Behörde und „erheblich über </a:t>
            </a:r>
            <a:r>
              <a:rPr lang="de-DE" altLang="de-DE"/>
              <a:t>Ø…“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39CE78BD-523F-7149-816D-D4496A2723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DCA9A-5C1E-BF41-83CA-0F8F9B235D22}" type="slidenum">
              <a:rPr lang="en-US" altLang="de-DE"/>
              <a:pPr/>
              <a:t>9</a:t>
            </a:fld>
            <a:endParaRPr lang="en-US" altLang="de-DE" b="0"/>
          </a:p>
        </p:txBody>
      </p:sp>
      <p:sp>
        <p:nvSpPr>
          <p:cNvPr id="477186" name="Rectangle 2">
            <a:extLst>
              <a:ext uri="{FF2B5EF4-FFF2-40B4-BE49-F238E27FC236}">
                <a16:creationId xmlns:a16="http://schemas.microsoft.com/office/drawing/2014/main" id="{76B83CDC-A4E0-914A-9224-344BD5850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600"/>
              <a:t>Beispiel 2: Umsetzung BaWü – Licht und Schatten</a:t>
            </a:r>
          </a:p>
        </p:txBody>
      </p:sp>
      <p:grpSp>
        <p:nvGrpSpPr>
          <p:cNvPr id="477196" name="Group 12">
            <a:extLst>
              <a:ext uri="{FF2B5EF4-FFF2-40B4-BE49-F238E27FC236}">
                <a16:creationId xmlns:a16="http://schemas.microsoft.com/office/drawing/2014/main" id="{86197325-215C-D049-8AAA-4A97DCA1A393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558925"/>
            <a:ext cx="3816350" cy="4486275"/>
            <a:chOff x="340" y="982"/>
            <a:chExt cx="2404" cy="2826"/>
          </a:xfrm>
        </p:grpSpPr>
        <p:sp>
          <p:nvSpPr>
            <p:cNvPr id="477188" name="Rectangle 4">
              <a:extLst>
                <a:ext uri="{FF2B5EF4-FFF2-40B4-BE49-F238E27FC236}">
                  <a16:creationId xmlns:a16="http://schemas.microsoft.com/office/drawing/2014/main" id="{B231C1B2-1C6E-3749-8E8F-CA1BDC87C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1132"/>
              <a:ext cx="2404" cy="2676"/>
            </a:xfrm>
            <a:prstGeom prst="rect">
              <a:avLst/>
            </a:prstGeom>
            <a:solidFill>
              <a:srgbClr val="006699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endParaRPr lang="de-DE" altLang="de-DE" sz="2000"/>
            </a:p>
            <a:p>
              <a:pPr algn="l">
                <a:buFontTx/>
                <a:buChar char="•"/>
              </a:pPr>
              <a:r>
                <a:rPr lang="de-DE" altLang="de-DE" sz="2000"/>
                <a:t> Option Anhebung der Ruhe-</a:t>
              </a:r>
              <a:br>
                <a:rPr lang="de-DE" altLang="de-DE" sz="2000"/>
              </a:br>
              <a:r>
                <a:rPr lang="de-DE" altLang="de-DE" sz="2000"/>
                <a:t>  gehaltsfähigkeit (bis 80%)</a:t>
              </a:r>
            </a:p>
            <a:p>
              <a:pPr algn="l">
                <a:buFontTx/>
                <a:buChar char="•"/>
              </a:pPr>
              <a:r>
                <a:rPr lang="de-DE" altLang="de-DE" sz="2000"/>
                <a:t> Möglichkeit Entfristung bes. </a:t>
              </a:r>
              <a:br>
                <a:rPr lang="de-DE" altLang="de-DE" sz="2000"/>
              </a:br>
              <a:r>
                <a:rPr lang="de-DE" altLang="de-DE" sz="2000"/>
                <a:t>  LB (nach erstmaliger </a:t>
              </a:r>
              <a:br>
                <a:rPr lang="de-DE" altLang="de-DE" sz="2000"/>
              </a:br>
              <a:r>
                <a:rPr lang="de-DE" altLang="de-DE" sz="2000"/>
                <a:t>  Befristung)</a:t>
              </a:r>
            </a:p>
            <a:p>
              <a:pPr algn="l">
                <a:lnSpc>
                  <a:spcPct val="50000"/>
                </a:lnSpc>
                <a:buFontTx/>
                <a:buChar char="•"/>
              </a:pPr>
              <a:endParaRPr lang="de-DE" altLang="de-DE" sz="2000"/>
            </a:p>
            <a:p>
              <a:pPr algn="l"/>
              <a:r>
                <a:rPr lang="de-DE" altLang="de-DE" sz="2000" i="1"/>
                <a:t>(Lt. Eckpunkte-Papier</a:t>
              </a:r>
              <a:r>
                <a:rPr lang="de-DE" altLang="de-DE" sz="2000" i="1">
                  <a:sym typeface="Wingdings" pitchFamily="2" charset="2"/>
                </a:rPr>
                <a:t>:)</a:t>
              </a:r>
            </a:p>
            <a:p>
              <a:pPr algn="l">
                <a:buFontTx/>
                <a:buChar char="•"/>
              </a:pPr>
              <a:r>
                <a:rPr lang="de-DE" altLang="de-DE" sz="2000" i="1"/>
                <a:t> Katalog nebenamtl. Fkt. nicht </a:t>
              </a:r>
              <a:br>
                <a:rPr lang="de-DE" altLang="de-DE" sz="2000" i="1"/>
              </a:br>
              <a:r>
                <a:rPr lang="de-DE" altLang="de-DE" sz="2000" i="1"/>
                <a:t>  abschließend</a:t>
              </a:r>
            </a:p>
            <a:p>
              <a:pPr algn="l">
                <a:buFontTx/>
                <a:buChar char="•"/>
              </a:pPr>
              <a:r>
                <a:rPr lang="de-DE" altLang="de-DE" sz="2000" i="1"/>
                <a:t> Nicht abschließende </a:t>
              </a:r>
              <a:br>
                <a:rPr lang="de-DE" altLang="de-DE" sz="2000" i="1"/>
              </a:br>
              <a:r>
                <a:rPr lang="de-DE" altLang="de-DE" sz="2000" i="1"/>
                <a:t>  Regelbsp. </a:t>
              </a:r>
            </a:p>
            <a:p>
              <a:pPr algn="l">
                <a:buFontTx/>
                <a:buChar char="•"/>
              </a:pPr>
              <a:r>
                <a:rPr lang="de-DE" altLang="de-DE" sz="2000" i="1"/>
                <a:t> Entscheidung über bes. LB </a:t>
              </a:r>
              <a:br>
                <a:rPr lang="de-DE" altLang="de-DE" sz="2000" i="1"/>
              </a:br>
              <a:r>
                <a:rPr lang="de-DE" altLang="de-DE" sz="2000" i="1"/>
                <a:t>  und BuB-LB bei HS</a:t>
              </a:r>
            </a:p>
            <a:p>
              <a:pPr algn="l"/>
              <a:endParaRPr lang="de-DE" altLang="de-DE" sz="2000" i="1"/>
            </a:p>
            <a:p>
              <a:pPr algn="l"/>
              <a:endParaRPr lang="de-DE" altLang="de-DE" sz="2000"/>
            </a:p>
          </p:txBody>
        </p:sp>
        <p:sp>
          <p:nvSpPr>
            <p:cNvPr id="477190" name="Oval 6">
              <a:extLst>
                <a:ext uri="{FF2B5EF4-FFF2-40B4-BE49-F238E27FC236}">
                  <a16:creationId xmlns:a16="http://schemas.microsoft.com/office/drawing/2014/main" id="{B8DFC5E3-922D-8643-B07B-A86C93CC02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4" y="982"/>
              <a:ext cx="332" cy="33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+</a:t>
              </a:r>
            </a:p>
          </p:txBody>
        </p:sp>
      </p:grpSp>
      <p:grpSp>
        <p:nvGrpSpPr>
          <p:cNvPr id="477197" name="Group 13">
            <a:extLst>
              <a:ext uri="{FF2B5EF4-FFF2-40B4-BE49-F238E27FC236}">
                <a16:creationId xmlns:a16="http://schemas.microsoft.com/office/drawing/2014/main" id="{09A10EFE-002B-F343-9E31-99848ABDAC79}"/>
              </a:ext>
            </a:extLst>
          </p:cNvPr>
          <p:cNvGrpSpPr>
            <a:grpSpLocks/>
          </p:cNvGrpSpPr>
          <p:nvPr/>
        </p:nvGrpSpPr>
        <p:grpSpPr bwMode="auto">
          <a:xfrm>
            <a:off x="4643438" y="1557338"/>
            <a:ext cx="3816350" cy="4487862"/>
            <a:chOff x="2925" y="981"/>
            <a:chExt cx="2404" cy="2827"/>
          </a:xfrm>
        </p:grpSpPr>
        <p:sp>
          <p:nvSpPr>
            <p:cNvPr id="477189" name="Rectangle 5">
              <a:extLst>
                <a:ext uri="{FF2B5EF4-FFF2-40B4-BE49-F238E27FC236}">
                  <a16:creationId xmlns:a16="http://schemas.microsoft.com/office/drawing/2014/main" id="{F9A285D6-BA9B-C242-9FCE-19AB23AD1D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1132"/>
              <a:ext cx="2404" cy="2676"/>
            </a:xfrm>
            <a:prstGeom prst="rect">
              <a:avLst/>
            </a:prstGeom>
            <a:solidFill>
              <a:srgbClr val="006699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endParaRPr lang="de-DE" altLang="de-DE" sz="2000"/>
            </a:p>
            <a:p>
              <a:pPr algn="l">
                <a:buFontTx/>
                <a:buChar char="•"/>
              </a:pPr>
              <a:r>
                <a:rPr lang="de-DE" altLang="de-DE" sz="2000"/>
                <a:t> Verfügungsreserve (vs. </a:t>
              </a:r>
              <a:br>
                <a:rPr lang="de-DE" altLang="de-DE" sz="2000"/>
              </a:br>
              <a:r>
                <a:rPr lang="de-DE" altLang="de-DE" sz="2000"/>
                <a:t>  Dynamisierung)</a:t>
              </a:r>
            </a:p>
            <a:p>
              <a:pPr algn="l">
                <a:buFontTx/>
                <a:buChar char="•"/>
              </a:pPr>
              <a:r>
                <a:rPr lang="de-DE" altLang="de-DE" sz="2000"/>
                <a:t> Kontingentierung – Vorgabe </a:t>
              </a:r>
              <a:br>
                <a:rPr lang="de-DE" altLang="de-DE" sz="2000"/>
              </a:br>
              <a:r>
                <a:rPr lang="de-DE" altLang="de-DE" sz="2000"/>
                <a:t>  durch HS-Räte?</a:t>
              </a:r>
            </a:p>
            <a:p>
              <a:pPr algn="l">
                <a:buFontTx/>
                <a:buChar char="•"/>
              </a:pPr>
              <a:r>
                <a:rPr lang="de-DE" altLang="de-DE" sz="2000"/>
                <a:t> W3-“Upgrading“ schmälert </a:t>
              </a:r>
              <a:br>
                <a:rPr lang="de-DE" altLang="de-DE" sz="2000"/>
              </a:br>
              <a:r>
                <a:rPr lang="de-DE" altLang="de-DE" sz="2000"/>
                <a:t>  VR</a:t>
              </a:r>
            </a:p>
            <a:p>
              <a:pPr algn="l"/>
              <a:endParaRPr lang="de-DE" altLang="de-DE" sz="2000"/>
            </a:p>
          </p:txBody>
        </p:sp>
        <p:sp>
          <p:nvSpPr>
            <p:cNvPr id="477191" name="Oval 7">
              <a:extLst>
                <a:ext uri="{FF2B5EF4-FFF2-40B4-BE49-F238E27FC236}">
                  <a16:creationId xmlns:a16="http://schemas.microsoft.com/office/drawing/2014/main" id="{EF4B6B83-DD34-1148-8330-52136A276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" y="981"/>
              <a:ext cx="332" cy="33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-</a:t>
              </a:r>
            </a:p>
          </p:txBody>
        </p:sp>
      </p:grpSp>
      <p:sp>
        <p:nvSpPr>
          <p:cNvPr id="477192" name="Oval 8">
            <a:extLst>
              <a:ext uri="{FF2B5EF4-FFF2-40B4-BE49-F238E27FC236}">
                <a16:creationId xmlns:a16="http://schemas.microsoft.com/office/drawing/2014/main" id="{5C75CCB6-DAB1-264A-B7C5-DFA6DDC08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3933825"/>
            <a:ext cx="4103687" cy="2519363"/>
          </a:xfrm>
          <a:prstGeom prst="ellipse">
            <a:avLst/>
          </a:prstGeom>
          <a:solidFill>
            <a:schemeClr val="hlink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/>
          <a:lstStyle/>
          <a:p>
            <a:pPr>
              <a:lnSpc>
                <a:spcPct val="90000"/>
              </a:lnSpc>
            </a:pPr>
            <a:r>
              <a:rPr lang="de-DE" altLang="de-DE" sz="2000" b="1"/>
              <a:t>Anhörungsentwurf G im Kabinett verabschiedet, noch keine VO – mit Umsetzung vor Ende 2004 nicht zu rechnen</a:t>
            </a:r>
          </a:p>
        </p:txBody>
      </p:sp>
      <p:sp>
        <p:nvSpPr>
          <p:cNvPr id="477195" name="Text Box 11">
            <a:extLst>
              <a:ext uri="{FF2B5EF4-FFF2-40B4-BE49-F238E27FC236}">
                <a16:creationId xmlns:a16="http://schemas.microsoft.com/office/drawing/2014/main" id="{219C4D32-2149-A74A-920C-14104D8E9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3" y="6453188"/>
            <a:ext cx="85772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folHlink"/>
                </a:solidFill>
              </a:rPr>
              <a:t>Quelle: Gesetzentwurf (u. Begründung) </a:t>
            </a:r>
            <a:r>
              <a:rPr lang="de-DE" altLang="de-DE" sz="1400" b="1" u="sng">
                <a:solidFill>
                  <a:schemeClr val="folHlink"/>
                </a:solidFill>
              </a:rPr>
              <a:t>und Eckpunktepapier</a:t>
            </a:r>
            <a:r>
              <a:rPr lang="de-DE" altLang="de-DE" sz="1400" b="1">
                <a:solidFill>
                  <a:schemeClr val="folHlink"/>
                </a:solidFill>
              </a:rPr>
              <a:t> (da voraussichtlich Grundlage für VO)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92" grpId="0" animBg="1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1510</Words>
  <Application>Microsoft Macintosh PowerPoint</Application>
  <PresentationFormat>Bildschirmpräsentation (4:3)</PresentationFormat>
  <Paragraphs>284</Paragraphs>
  <Slides>20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20</vt:i4>
      </vt:variant>
    </vt:vector>
  </HeadingPairs>
  <TitlesOfParts>
    <vt:vector size="27" baseType="lpstr">
      <vt:lpstr>Times New Roman</vt:lpstr>
      <vt:lpstr>Arial</vt:lpstr>
      <vt:lpstr>Webdings</vt:lpstr>
      <vt:lpstr>Wingdings</vt:lpstr>
      <vt:lpstr>Leere Präsentation</vt:lpstr>
      <vt:lpstr>Microsoft Graph 97-Diagramm</vt:lpstr>
      <vt:lpstr>Microsoft Excel-Diagramm</vt:lpstr>
      <vt:lpstr>PowerPoint-Präsentation</vt:lpstr>
      <vt:lpstr>Stand der Umsetzung  in den Ländern</vt:lpstr>
      <vt:lpstr>Entscheidungsgegenstände bei der Reform der ProfBes</vt:lpstr>
      <vt:lpstr>Anteile W2/W3</vt:lpstr>
      <vt:lpstr>Vergaberahmen – Verteilung</vt:lpstr>
      <vt:lpstr>Besoldungsdurchschnitt und  Überschreitungsoption (Land)</vt:lpstr>
      <vt:lpstr>Anforderungen an eine  HS-freundliche Umsetzung</vt:lpstr>
      <vt:lpstr>Beispiel 1: Umsetzung NSa – Spielräume für HS</vt:lpstr>
      <vt:lpstr>Beispiel 2: Umsetzung BaWü – Licht und Schatten</vt:lpstr>
      <vt:lpstr>Beispiel 3: Umsetzung R-Pfalz – Problematische Weichenstellung</vt:lpstr>
      <vt:lpstr>Beispiel 4: Umsetzung Thüringen – Kaum Positives</vt:lpstr>
      <vt:lpstr>Übersicht Umsetzungsstand Länder</vt:lpstr>
      <vt:lpstr>Modell Uni Konstanz</vt:lpstr>
      <vt:lpstr>Leistungsniveaus Uni Konstanz</vt:lpstr>
      <vt:lpstr>Modell Uni Bremen</vt:lpstr>
      <vt:lpstr>Leistungsniveaus Uni Bremen</vt:lpstr>
      <vt:lpstr>Berechnungsbeispiel Uni X – Ansteigende Stufen</vt:lpstr>
      <vt:lpstr>Zusammenfassung</vt:lpstr>
      <vt:lpstr>PowerPoint-Präsentation</vt:lpstr>
      <vt:lpstr>Besoldungsdurchschnitt und  Überschreitungsoption (Land)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445</cp:revision>
  <cp:lastPrinted>2003-03-28T13:48:07Z</cp:lastPrinted>
  <dcterms:created xsi:type="dcterms:W3CDTF">2001-03-08T15:06:45Z</dcterms:created>
  <dcterms:modified xsi:type="dcterms:W3CDTF">2022-02-05T15:17:00Z</dcterms:modified>
</cp:coreProperties>
</file>