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52" r:id="rId1"/>
  </p:sldMasterIdLst>
  <p:notesMasterIdLst>
    <p:notesMasterId r:id="rId25"/>
  </p:notesMasterIdLst>
  <p:sldIdLst>
    <p:sldId id="266" r:id="rId2"/>
    <p:sldId id="272" r:id="rId3"/>
    <p:sldId id="305" r:id="rId4"/>
    <p:sldId id="284" r:id="rId5"/>
    <p:sldId id="306" r:id="rId6"/>
    <p:sldId id="307" r:id="rId7"/>
    <p:sldId id="289" r:id="rId8"/>
    <p:sldId id="308" r:id="rId9"/>
    <p:sldId id="268" r:id="rId10"/>
    <p:sldId id="271" r:id="rId11"/>
    <p:sldId id="309" r:id="rId12"/>
    <p:sldId id="310" r:id="rId13"/>
    <p:sldId id="311" r:id="rId14"/>
    <p:sldId id="293" r:id="rId15"/>
    <p:sldId id="294" r:id="rId16"/>
    <p:sldId id="295" r:id="rId17"/>
    <p:sldId id="296" r:id="rId18"/>
    <p:sldId id="302" r:id="rId19"/>
    <p:sldId id="303" r:id="rId20"/>
    <p:sldId id="304" r:id="rId21"/>
    <p:sldId id="279" r:id="rId22"/>
    <p:sldId id="312" r:id="rId23"/>
    <p:sldId id="285" r:id="rId24"/>
  </p:sldIdLst>
  <p:sldSz cx="9144000" cy="6858000" type="screen4x3"/>
  <p:notesSz cx="6858000" cy="9144000"/>
  <p:custShowLst>
    <p:custShow name="Studiengebühren u. Ranking" id="0">
      <p:sldLst>
        <p:sld r:id="rId10"/>
        <p:sld r:id="rId11"/>
        <p:sld r:id="rId5"/>
        <p:sld r:id="rId24"/>
      </p:sldLst>
    </p:custShow>
    <p:custShow name="CHE-Präsentation" id="1">
      <p:sldLst>
        <p:sld r:id="rId2"/>
        <p:sld r:id="rId8"/>
        <p:sld r:id="rId22"/>
        <p:sld r:id="rId3"/>
      </p:sldLst>
    </p:custShow>
  </p:custShowLst>
  <p:defaultTextStyle>
    <a:defPPr>
      <a:defRPr lang="de-DE"/>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autoAdjust="0"/>
    <p:restoredTop sz="74156" autoAdjust="0"/>
  </p:normalViewPr>
  <p:slideViewPr>
    <p:cSldViewPr>
      <p:cViewPr varScale="1">
        <p:scale>
          <a:sx n="82" d="100"/>
          <a:sy n="82" d="100"/>
        </p:scale>
        <p:origin x="2480" y="1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7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97C6576-36FB-4B4D-8292-B5EE045E92A0}"/>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de-DE" altLang="de-DE"/>
          </a:p>
        </p:txBody>
      </p:sp>
      <p:sp>
        <p:nvSpPr>
          <p:cNvPr id="18435" name="Rectangle 3">
            <a:extLst>
              <a:ext uri="{FF2B5EF4-FFF2-40B4-BE49-F238E27FC236}">
                <a16:creationId xmlns:a16="http://schemas.microsoft.com/office/drawing/2014/main" id="{6F975427-1EDA-7746-8E11-6899D762F15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de-DE" altLang="de-DE"/>
          </a:p>
        </p:txBody>
      </p:sp>
      <p:sp>
        <p:nvSpPr>
          <p:cNvPr id="18436" name="Rectangle 4">
            <a:extLst>
              <a:ext uri="{FF2B5EF4-FFF2-40B4-BE49-F238E27FC236}">
                <a16:creationId xmlns:a16="http://schemas.microsoft.com/office/drawing/2014/main" id="{E5A89377-64CC-2D4B-A3C8-6BF4F7D3BB0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a:extLst>
              <a:ext uri="{FF2B5EF4-FFF2-40B4-BE49-F238E27FC236}">
                <a16:creationId xmlns:a16="http://schemas.microsoft.com/office/drawing/2014/main" id="{0A7E6B12-74FB-0E4C-9BE4-2CC4E5FE64A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8438" name="Rectangle 6">
            <a:extLst>
              <a:ext uri="{FF2B5EF4-FFF2-40B4-BE49-F238E27FC236}">
                <a16:creationId xmlns:a16="http://schemas.microsoft.com/office/drawing/2014/main" id="{9A378ACB-2DDE-9E4E-9364-EBAFBC11B1DA}"/>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de-DE" altLang="de-DE"/>
          </a:p>
        </p:txBody>
      </p:sp>
      <p:sp>
        <p:nvSpPr>
          <p:cNvPr id="18439" name="Rectangle 7">
            <a:extLst>
              <a:ext uri="{FF2B5EF4-FFF2-40B4-BE49-F238E27FC236}">
                <a16:creationId xmlns:a16="http://schemas.microsoft.com/office/drawing/2014/main" id="{8C662224-D083-4A43-BD0D-AE46FF48B7A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43735C2-9417-B942-8684-835D3123BBEB}"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771F213-7901-2549-A613-2B6F1DDCC646}"/>
              </a:ext>
            </a:extLst>
          </p:cNvPr>
          <p:cNvSpPr>
            <a:spLocks noGrp="1" noChangeArrowheads="1"/>
          </p:cNvSpPr>
          <p:nvPr>
            <p:ph type="sldNum" sz="quarter" idx="5"/>
          </p:nvPr>
        </p:nvSpPr>
        <p:spPr>
          <a:ln/>
        </p:spPr>
        <p:txBody>
          <a:bodyPr/>
          <a:lstStyle/>
          <a:p>
            <a:fld id="{670AA045-7030-F94A-848B-7E3DC13B25E1}" type="slidenum">
              <a:rPr lang="de-DE" altLang="de-DE"/>
              <a:pPr/>
              <a:t>1</a:t>
            </a:fld>
            <a:endParaRPr lang="de-DE" altLang="de-DE"/>
          </a:p>
        </p:txBody>
      </p:sp>
      <p:sp>
        <p:nvSpPr>
          <p:cNvPr id="37890" name="Rectangle 2">
            <a:extLst>
              <a:ext uri="{FF2B5EF4-FFF2-40B4-BE49-F238E27FC236}">
                <a16:creationId xmlns:a16="http://schemas.microsoft.com/office/drawing/2014/main" id="{835526C6-3F4E-EA4E-8359-331088A0F279}"/>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CC2E1C22-BCCA-D34A-8840-D121D128A556}"/>
              </a:ext>
            </a:extLst>
          </p:cNvPr>
          <p:cNvSpPr>
            <a:spLocks noGrp="1" noChangeArrowheads="1"/>
          </p:cNvSpPr>
          <p:nvPr>
            <p:ph type="body" idx="1"/>
          </p:nvPr>
        </p:nvSpPr>
        <p:spPr>
          <a:xfrm>
            <a:off x="914400" y="4343400"/>
            <a:ext cx="5029200" cy="4114800"/>
          </a:xfrm>
        </p:spPr>
        <p:txBody>
          <a:bodyPr/>
          <a:lstStyle/>
          <a:p>
            <a:endParaRPr lang="de-DE" altLang="de-DE"/>
          </a:p>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F4A553-5598-8C4D-A3BE-DC01BC21D5DD}"/>
              </a:ext>
            </a:extLst>
          </p:cNvPr>
          <p:cNvSpPr>
            <a:spLocks noGrp="1" noChangeArrowheads="1"/>
          </p:cNvSpPr>
          <p:nvPr>
            <p:ph type="sldNum" sz="quarter" idx="5"/>
          </p:nvPr>
        </p:nvSpPr>
        <p:spPr>
          <a:ln/>
        </p:spPr>
        <p:txBody>
          <a:bodyPr/>
          <a:lstStyle/>
          <a:p>
            <a:fld id="{EF36FE69-273F-144B-AAF2-3FD3E3530723}" type="slidenum">
              <a:rPr lang="de-DE" altLang="de-DE"/>
              <a:pPr/>
              <a:t>4</a:t>
            </a:fld>
            <a:endParaRPr lang="de-DE" altLang="de-DE"/>
          </a:p>
        </p:txBody>
      </p:sp>
      <p:sp>
        <p:nvSpPr>
          <p:cNvPr id="111618" name="Rectangle 2">
            <a:extLst>
              <a:ext uri="{FF2B5EF4-FFF2-40B4-BE49-F238E27FC236}">
                <a16:creationId xmlns:a16="http://schemas.microsoft.com/office/drawing/2014/main" id="{1F5A38CA-5A4B-9D49-8CC7-FEE8E253B773}"/>
              </a:ext>
            </a:extLst>
          </p:cNvPr>
          <p:cNvSpPr>
            <a:spLocks noRot="1" noChangeArrowheads="1" noTextEdit="1"/>
          </p:cNvSpPr>
          <p:nvPr>
            <p:ph type="sldImg"/>
          </p:nvPr>
        </p:nvSpPr>
        <p:spPr>
          <a:ln/>
        </p:spPr>
      </p:sp>
      <p:sp>
        <p:nvSpPr>
          <p:cNvPr id="111619" name="Rectangle 3">
            <a:extLst>
              <a:ext uri="{FF2B5EF4-FFF2-40B4-BE49-F238E27FC236}">
                <a16:creationId xmlns:a16="http://schemas.microsoft.com/office/drawing/2014/main" id="{5876D1A3-C8AB-0B40-9AC9-3E42D3C188A2}"/>
              </a:ext>
            </a:extLst>
          </p:cNvPr>
          <p:cNvSpPr>
            <a:spLocks noGrp="1" noChangeArrowheads="1"/>
          </p:cNvSpPr>
          <p:nvPr>
            <p:ph type="body" idx="1"/>
          </p:nvPr>
        </p:nvSpPr>
        <p:spPr/>
        <p:txBody>
          <a:bodyPr/>
          <a:lstStyle/>
          <a:p>
            <a:pPr>
              <a:lnSpc>
                <a:spcPct val="80000"/>
              </a:lnSpc>
            </a:pPr>
            <a:r>
              <a:rPr lang="de-DE" altLang="de-DE" sz="700"/>
              <a:t>Durch die gegenwärtigen </a:t>
            </a:r>
            <a:r>
              <a:rPr lang="de-DE" altLang="de-DE" sz="700" b="1"/>
              <a:t>Studierendenproteste</a:t>
            </a:r>
            <a:r>
              <a:rPr lang="de-DE" altLang="de-DE" sz="700"/>
              <a:t>, etwa in Bayern, Hessen und Berlin, werden die Sparorgien noch einmal verdeutlicht.</a:t>
            </a:r>
          </a:p>
          <a:p>
            <a:pPr>
              <a:lnSpc>
                <a:spcPct val="80000"/>
              </a:lnSpc>
            </a:pPr>
            <a:endParaRPr lang="de-DE" altLang="de-DE" sz="700"/>
          </a:p>
          <a:p>
            <a:pPr>
              <a:lnSpc>
                <a:spcPct val="80000"/>
              </a:lnSpc>
            </a:pPr>
            <a:r>
              <a:rPr lang="de-DE" altLang="de-DE" sz="700"/>
              <a:t>In </a:t>
            </a:r>
            <a:r>
              <a:rPr lang="de-DE" altLang="de-DE" sz="700" b="1"/>
              <a:t>Bayern</a:t>
            </a:r>
            <a:r>
              <a:rPr lang="de-DE" altLang="de-DE" sz="700"/>
              <a:t> sind Kürzungsabsichten von 10 Prozent noch nicht vom Tisch, wenn das bayerische Kabinett hiervon wohl abgehen wird. Gegenwärtig wird über 5 Prozent gesprochen. (laut Süddeutsche Zeitung, 25.11.03)</a:t>
            </a:r>
          </a:p>
          <a:p>
            <a:pPr>
              <a:lnSpc>
                <a:spcPct val="80000"/>
              </a:lnSpc>
            </a:pPr>
            <a:endParaRPr lang="de-DE" altLang="de-DE" sz="700"/>
          </a:p>
          <a:p>
            <a:pPr>
              <a:lnSpc>
                <a:spcPct val="80000"/>
              </a:lnSpc>
            </a:pPr>
            <a:r>
              <a:rPr lang="de-DE" altLang="de-DE" sz="700"/>
              <a:t>In </a:t>
            </a:r>
            <a:r>
              <a:rPr lang="de-DE" altLang="de-DE" sz="700" b="1"/>
              <a:t>NRW</a:t>
            </a:r>
            <a:r>
              <a:rPr lang="de-DE" altLang="de-DE" sz="700"/>
              <a:t> werden in 4 Jahren 316 Stellen gestrichen; das Lehrdeputat von Uni-Professoren und wissenschaftlichen Mitarbeitern wird um 1 SWS erhöht. 2004 sollen 334 von 2238 Ausbildungsplätzen nicht wieder besetzt werden.</a:t>
            </a:r>
          </a:p>
          <a:p>
            <a:pPr>
              <a:lnSpc>
                <a:spcPct val="80000"/>
              </a:lnSpc>
            </a:pPr>
            <a:endParaRPr lang="de-DE" altLang="de-DE" sz="700"/>
          </a:p>
          <a:p>
            <a:pPr>
              <a:lnSpc>
                <a:spcPct val="80000"/>
              </a:lnSpc>
            </a:pPr>
            <a:r>
              <a:rPr lang="de-DE" altLang="de-DE" sz="700"/>
              <a:t>Schon 1999 hatte das Sparziel für die folgenden 10 Jahre 2000 Stellen gelautet.</a:t>
            </a:r>
          </a:p>
          <a:p>
            <a:pPr>
              <a:lnSpc>
                <a:spcPct val="80000"/>
              </a:lnSpc>
            </a:pPr>
            <a:endParaRPr lang="de-DE" altLang="de-DE" sz="700"/>
          </a:p>
          <a:p>
            <a:pPr>
              <a:lnSpc>
                <a:spcPct val="80000"/>
              </a:lnSpc>
            </a:pPr>
            <a:r>
              <a:rPr lang="de-DE" altLang="de-DE" sz="700"/>
              <a:t>In </a:t>
            </a:r>
            <a:r>
              <a:rPr lang="de-DE" altLang="de-DE" sz="700" b="1"/>
              <a:t>Sachsen</a:t>
            </a:r>
            <a:r>
              <a:rPr lang="de-DE" altLang="de-DE" sz="700"/>
              <a:t> müssen bis 2008 715 Stellen abgebaut werden; 2003 erhalten die Hochschulen 18,2 Mio. Euro weniger.</a:t>
            </a:r>
          </a:p>
          <a:p>
            <a:pPr>
              <a:lnSpc>
                <a:spcPct val="80000"/>
              </a:lnSpc>
            </a:pPr>
            <a:endParaRPr lang="de-DE" altLang="de-DE" sz="700"/>
          </a:p>
          <a:p>
            <a:pPr>
              <a:lnSpc>
                <a:spcPct val="80000"/>
              </a:lnSpc>
            </a:pPr>
            <a:r>
              <a:rPr lang="de-DE" altLang="de-DE" sz="700"/>
              <a:t>In </a:t>
            </a:r>
            <a:r>
              <a:rPr lang="de-DE" altLang="de-DE" sz="700" b="1"/>
              <a:t>Baden-Württemberg</a:t>
            </a:r>
            <a:r>
              <a:rPr lang="de-DE" altLang="de-DE" sz="700"/>
              <a:t> ist vereinbart, zwischen 1997 und 2007 bei den Universitäten keine Mittel zu streichen; sie müssen aber 1500 Stellen einsparen. Bei den Fachhochschulen werden 2004 17,3 Mio. Euro weniger zur Verfügung stehen.</a:t>
            </a:r>
          </a:p>
          <a:p>
            <a:pPr>
              <a:lnSpc>
                <a:spcPct val="80000"/>
              </a:lnSpc>
            </a:pPr>
            <a:endParaRPr lang="de-DE" altLang="de-DE" sz="700"/>
          </a:p>
          <a:p>
            <a:pPr>
              <a:lnSpc>
                <a:spcPct val="80000"/>
              </a:lnSpc>
            </a:pPr>
            <a:r>
              <a:rPr lang="de-DE" altLang="de-DE" sz="700"/>
              <a:t>Im </a:t>
            </a:r>
            <a:r>
              <a:rPr lang="de-DE" altLang="de-DE" sz="700" b="1"/>
              <a:t>Saarland</a:t>
            </a:r>
            <a:r>
              <a:rPr lang="de-DE" altLang="de-DE" sz="700"/>
              <a:t> gibt es einen jährlichen Fehlbetrag von 8 Mio. Euro zum Ausgabenansatz; in </a:t>
            </a:r>
            <a:r>
              <a:rPr lang="de-DE" altLang="de-DE" sz="700" b="1"/>
              <a:t>Bremen</a:t>
            </a:r>
            <a:r>
              <a:rPr lang="de-DE" altLang="de-DE" sz="700"/>
              <a:t> und </a:t>
            </a:r>
            <a:r>
              <a:rPr lang="de-DE" altLang="de-DE" sz="700" b="1"/>
              <a:t>Sachsen-Anhalt</a:t>
            </a:r>
            <a:r>
              <a:rPr lang="de-DE" altLang="de-DE" sz="700"/>
              <a:t> sind die Hochschulen bis 2010 zu 90% finanziert.</a:t>
            </a:r>
          </a:p>
          <a:p>
            <a:pPr>
              <a:lnSpc>
                <a:spcPct val="80000"/>
              </a:lnSpc>
            </a:pPr>
            <a:endParaRPr lang="de-DE" altLang="de-DE" sz="800"/>
          </a:p>
          <a:p>
            <a:pPr>
              <a:lnSpc>
                <a:spcPct val="80000"/>
              </a:lnSpc>
            </a:pPr>
            <a:r>
              <a:rPr lang="de-DE" altLang="de-DE" sz="800" b="1"/>
              <a:t>Niedersachsen</a:t>
            </a:r>
            <a:r>
              <a:rPr lang="de-DE" altLang="de-DE" sz="800"/>
              <a:t>: Hochschulfusion in Lüneburg; Schließung von FH-Standorten in Buxtehude und Nienburg. Weitere Konzentration und Stellenstreichungen. In Folge des sog. Hochschuloptimierungskonzepts werden beispielsweise an der Uni Hannover 150 Stellen gestrichen.</a:t>
            </a:r>
          </a:p>
          <a:p>
            <a:pPr>
              <a:lnSpc>
                <a:spcPct val="80000"/>
              </a:lnSpc>
            </a:pPr>
            <a:endParaRPr lang="de-DE" altLang="de-DE" sz="700"/>
          </a:p>
          <a:p>
            <a:pPr>
              <a:lnSpc>
                <a:spcPct val="80000"/>
              </a:lnSpc>
            </a:pPr>
            <a:r>
              <a:rPr lang="de-DE" altLang="de-DE" sz="700"/>
              <a:t>In </a:t>
            </a:r>
            <a:r>
              <a:rPr lang="de-DE" altLang="de-DE" sz="700" b="1"/>
              <a:t>Berlin</a:t>
            </a:r>
            <a:r>
              <a:rPr lang="de-DE" altLang="de-DE" sz="700"/>
              <a:t> </a:t>
            </a:r>
            <a:r>
              <a:rPr lang="de-DE" altLang="de-DE" sz="800"/>
              <a:t>spart die FU 20 Millionen Euro bis 2009, indem sie sich von 82 Professuren trennt, weitere 17 Millionen Euro, indem sie beim Botanischen Garten, bei der Verwaltung, dem Service und den Bibliotheken streicht. Im Einzelnen: </a:t>
            </a:r>
            <a:r>
              <a:rPr lang="de-DE" altLang="de-DE" sz="800" b="1"/>
              <a:t>Wo die FU streicht – und was bleibt (laut Tagesspiegel, 25.11.2003): </a:t>
            </a:r>
          </a:p>
          <a:p>
            <a:pPr>
              <a:lnSpc>
                <a:spcPct val="80000"/>
              </a:lnSpc>
            </a:pPr>
            <a:r>
              <a:rPr lang="de-DE" altLang="de-DE" sz="800" b="1"/>
              <a:t>Rechtswissenschaft:</a:t>
            </a:r>
            <a:r>
              <a:rPr lang="de-DE" altLang="de-DE" sz="800"/>
              <a:t> von 23 auf 18 Professuren. W</a:t>
            </a:r>
            <a:r>
              <a:rPr lang="de-DE" altLang="de-DE" sz="800" b="1"/>
              <a:t>irtschaftswissenschaften: </a:t>
            </a:r>
            <a:r>
              <a:rPr lang="de-DE" altLang="de-DE" sz="800"/>
              <a:t>(BWL und VWL): von 22 auf 18 Professuren. </a:t>
            </a:r>
            <a:r>
              <a:rPr lang="de-DE" altLang="de-DE" sz="800" b="1"/>
              <a:t>Erziehungswissenschaften:</a:t>
            </a:r>
            <a:r>
              <a:rPr lang="de-DE" altLang="de-DE" sz="800"/>
              <a:t> von 19 auf 14 Professuren. </a:t>
            </a:r>
            <a:r>
              <a:rPr lang="de-DE" altLang="de-DE" sz="800" b="1"/>
              <a:t>Psychologie:</a:t>
            </a:r>
            <a:r>
              <a:rPr lang="de-DE" altLang="de-DE" sz="800"/>
              <a:t> von 13 auf neun Professuren. </a:t>
            </a:r>
            <a:r>
              <a:rPr lang="de-DE" altLang="de-DE" sz="800" b="1"/>
              <a:t>Politikwissenschaften:</a:t>
            </a:r>
            <a:r>
              <a:rPr lang="de-DE" altLang="de-DE" sz="800"/>
              <a:t> von 18 auf 14 Professuren. </a:t>
            </a:r>
            <a:r>
              <a:rPr lang="de-DE" altLang="de-DE" sz="800" b="1"/>
              <a:t>Soziologie:</a:t>
            </a:r>
            <a:r>
              <a:rPr lang="de-DE" altLang="de-DE" sz="800"/>
              <a:t> von neun auf vier Professuren. </a:t>
            </a:r>
            <a:r>
              <a:rPr lang="de-DE" altLang="de-DE" sz="800" b="1"/>
              <a:t>Publizistik: </a:t>
            </a:r>
            <a:r>
              <a:rPr lang="de-DE" altLang="de-DE" sz="800"/>
              <a:t>von zehn auf acht Professuren. </a:t>
            </a:r>
            <a:r>
              <a:rPr lang="de-DE" altLang="de-DE" sz="800" b="1"/>
              <a:t>Ethnologie:</a:t>
            </a:r>
            <a:r>
              <a:rPr lang="de-DE" altLang="de-DE" sz="800"/>
              <a:t> von drei auf zwei. </a:t>
            </a:r>
            <a:r>
              <a:rPr lang="de-DE" altLang="de-DE" sz="800" b="1"/>
              <a:t>Geschichte:</a:t>
            </a:r>
            <a:r>
              <a:rPr lang="de-DE" altLang="de-DE" sz="800"/>
              <a:t> von 16 auf neun Professuren. </a:t>
            </a:r>
            <a:r>
              <a:rPr lang="de-DE" altLang="de-DE" sz="800" b="1"/>
              <a:t>Kunstgeschichte:</a:t>
            </a:r>
            <a:r>
              <a:rPr lang="de-DE" altLang="de-DE" sz="800"/>
              <a:t> Es bleibt bei sechs Professuren. </a:t>
            </a:r>
            <a:r>
              <a:rPr lang="de-DE" altLang="de-DE" sz="800" b="1"/>
              <a:t>Altertumswissenschaften:</a:t>
            </a:r>
            <a:r>
              <a:rPr lang="de-DE" altLang="de-DE" sz="800"/>
              <a:t> von 12 auf neun (Indogermanistik fällt weg). </a:t>
            </a:r>
            <a:r>
              <a:rPr lang="de-DE" altLang="de-DE" sz="800" b="1"/>
              <a:t>Religion: </a:t>
            </a:r>
            <a:r>
              <a:rPr lang="de-DE" altLang="de-DE" sz="800"/>
              <a:t>von sieben auf fünf Professuren, wobei die eine noch vorhandene Professur für evangelische Theologie wegfällt. </a:t>
            </a:r>
            <a:r>
              <a:rPr lang="de-DE" altLang="de-DE" sz="800" b="1"/>
              <a:t>Germanistik/Niederlandistik:</a:t>
            </a:r>
            <a:r>
              <a:rPr lang="de-DE" altLang="de-DE" sz="800"/>
              <a:t> von 16 auf 12 Professuren, wobei es in der Niederlandistik bei zwei Professuren bleibt. </a:t>
            </a:r>
            <a:r>
              <a:rPr lang="de-DE" altLang="de-DE" sz="800" b="1"/>
              <a:t>Romanistik:</a:t>
            </a:r>
            <a:r>
              <a:rPr lang="de-DE" altLang="de-DE" sz="800"/>
              <a:t> von 13 auf zehn Professuren. </a:t>
            </a:r>
            <a:r>
              <a:rPr lang="de-DE" altLang="de-DE" sz="800" b="1"/>
              <a:t>Anglistik: </a:t>
            </a:r>
            <a:r>
              <a:rPr lang="de-DE" altLang="de-DE" sz="800"/>
              <a:t>von zehn auf neun Professuren. </a:t>
            </a:r>
            <a:r>
              <a:rPr lang="de-DE" altLang="de-DE" sz="800" b="1"/>
              <a:t>Allgemeine und Vergleichende Literaturwissenschaft:</a:t>
            </a:r>
            <a:r>
              <a:rPr lang="de-DE" altLang="de-DE" sz="800"/>
              <a:t> Es bleibt bei vier Professuren. </a:t>
            </a:r>
            <a:r>
              <a:rPr lang="de-DE" altLang="de-DE" sz="800" b="1"/>
              <a:t>Griechische und Lateinische Philologie:</a:t>
            </a:r>
            <a:r>
              <a:rPr lang="de-DE" altLang="de-DE" sz="800"/>
              <a:t> von fünf auf vier Professuren. </a:t>
            </a:r>
            <a:r>
              <a:rPr lang="de-DE" altLang="de-DE" sz="800" b="1"/>
              <a:t>Philosophie:</a:t>
            </a:r>
            <a:r>
              <a:rPr lang="de-DE" altLang="de-DE" sz="800"/>
              <a:t> von sechs auf vier Professuren. </a:t>
            </a:r>
            <a:r>
              <a:rPr lang="de-DE" altLang="de-DE" sz="800" b="1"/>
              <a:t>Theater- und Filmwissenschaften:</a:t>
            </a:r>
            <a:r>
              <a:rPr lang="de-DE" altLang="de-DE" sz="800"/>
              <a:t> Es bleibt bei sechs Professuren. </a:t>
            </a:r>
            <a:r>
              <a:rPr lang="de-DE" altLang="de-DE" sz="800" b="1"/>
              <a:t>Musikwissenschaften:</a:t>
            </a:r>
            <a:r>
              <a:rPr lang="de-DE" altLang="de-DE" sz="800"/>
              <a:t> von zwei auf null Professuren (wird eingestellt). </a:t>
            </a:r>
            <a:r>
              <a:rPr lang="de-DE" altLang="de-DE" sz="800" b="1"/>
              <a:t>Veterinärmedizin:</a:t>
            </a:r>
            <a:r>
              <a:rPr lang="de-DE" altLang="de-DE" sz="800"/>
              <a:t> 15 Prozent der Mittel werden gekürzt, die aber nicht durch Kürzen bei der Ausbildungskapazität erbracht werden dürfen. </a:t>
            </a:r>
            <a:r>
              <a:rPr lang="de-DE" altLang="de-DE" sz="800" b="1"/>
              <a:t>Mathematik:</a:t>
            </a:r>
            <a:r>
              <a:rPr lang="de-DE" altLang="de-DE" sz="800"/>
              <a:t> von 14 auf 12 Professuren. </a:t>
            </a:r>
            <a:r>
              <a:rPr lang="de-DE" altLang="de-DE" sz="800" b="1"/>
              <a:t>Informatik:</a:t>
            </a:r>
            <a:r>
              <a:rPr lang="de-DE" altLang="de-DE" sz="800"/>
              <a:t> Es bleibt bei neun Professuren. </a:t>
            </a:r>
            <a:r>
              <a:rPr lang="de-DE" altLang="de-DE" sz="800" b="1"/>
              <a:t>Physik:</a:t>
            </a:r>
            <a:r>
              <a:rPr lang="de-DE" altLang="de-DE" sz="800"/>
              <a:t> von 21 auf 16 Professuren. </a:t>
            </a:r>
            <a:r>
              <a:rPr lang="de-DE" altLang="de-DE" sz="800" b="1"/>
              <a:t>Biologie:</a:t>
            </a:r>
            <a:r>
              <a:rPr lang="de-DE" altLang="de-DE" sz="800"/>
              <a:t> von 22 auf 16 Professuren. </a:t>
            </a:r>
            <a:r>
              <a:rPr lang="de-DE" altLang="de-DE" sz="800" b="1"/>
              <a:t>Chemie:</a:t>
            </a:r>
            <a:r>
              <a:rPr lang="de-DE" altLang="de-DE" sz="800"/>
              <a:t> von 22 auf 17 Professuren. </a:t>
            </a:r>
            <a:r>
              <a:rPr lang="de-DE" altLang="de-DE" sz="800" b="1"/>
              <a:t>Pharmazie:</a:t>
            </a:r>
            <a:r>
              <a:rPr lang="de-DE" altLang="de-DE" sz="800"/>
              <a:t> von elf auf sieben Professuren. </a:t>
            </a:r>
            <a:r>
              <a:rPr lang="de-DE" altLang="de-DE" sz="800" b="1"/>
              <a:t>Geowissenschaften:</a:t>
            </a:r>
            <a:r>
              <a:rPr lang="de-DE" altLang="de-DE" sz="800"/>
              <a:t> von 21 auf 16 Professuren. </a:t>
            </a:r>
            <a:r>
              <a:rPr lang="de-DE" altLang="de-DE" sz="800" b="1"/>
              <a:t>Latein-Amerika-Institut:</a:t>
            </a:r>
            <a:r>
              <a:rPr lang="de-DE" altLang="de-DE" sz="800"/>
              <a:t> Es bleibt bei sechs Professuren. </a:t>
            </a:r>
            <a:r>
              <a:rPr lang="de-DE" altLang="de-DE" sz="800" b="1"/>
              <a:t>Ostasienwissenschaften: </a:t>
            </a:r>
            <a:r>
              <a:rPr lang="de-DE" altLang="de-DE" sz="800"/>
              <a:t>Es bleibt bei sieben Professuren. </a:t>
            </a:r>
            <a:r>
              <a:rPr lang="de-DE" altLang="de-DE" sz="800" b="1"/>
              <a:t>Bereich Vorderer Orient:</a:t>
            </a:r>
            <a:r>
              <a:rPr lang="de-DE" altLang="de-DE" sz="800"/>
              <a:t> Es bleibt bei sechs Professuren. </a:t>
            </a:r>
            <a:r>
              <a:rPr lang="de-DE" altLang="de-DE" sz="800" b="1"/>
              <a:t>Osteuropa-Institut: </a:t>
            </a:r>
            <a:r>
              <a:rPr lang="de-DE" altLang="de-DE" sz="800"/>
              <a:t>Es bleibt bei sechs Professuren. </a:t>
            </a:r>
            <a:r>
              <a:rPr lang="de-DE" altLang="de-DE" sz="800" b="1"/>
              <a:t>John-F.-Kennedy-Institut für Amerikastudien:</a:t>
            </a:r>
            <a:r>
              <a:rPr lang="de-DE" altLang="de-DE" sz="800"/>
              <a:t> Es bleibt bei sechs Professuren. </a:t>
            </a:r>
          </a:p>
          <a:p>
            <a:pPr>
              <a:lnSpc>
                <a:spcPct val="80000"/>
              </a:lnSpc>
            </a:pPr>
            <a:endParaRPr lang="de-DE" altLang="de-DE" sz="800"/>
          </a:p>
          <a:p>
            <a:pPr>
              <a:lnSpc>
                <a:spcPct val="80000"/>
              </a:lnSpc>
            </a:pPr>
            <a:r>
              <a:rPr lang="de-DE" altLang="de-DE" sz="800"/>
              <a:t>Auch die HU wird etwa 80 Professuren streichen.</a:t>
            </a:r>
            <a:endParaRPr lang="de-DE" altLang="de-DE" sz="700"/>
          </a:p>
          <a:p>
            <a:pPr>
              <a:lnSpc>
                <a:spcPct val="80000"/>
              </a:lnSpc>
            </a:pPr>
            <a:endParaRPr lang="de-DE" altLang="de-DE" sz="800"/>
          </a:p>
          <a:p>
            <a:pPr>
              <a:lnSpc>
                <a:spcPct val="80000"/>
              </a:lnSpc>
            </a:pPr>
            <a:r>
              <a:rPr lang="de-DE" altLang="de-DE" sz="800" b="1"/>
              <a:t>Hessen</a:t>
            </a:r>
            <a:r>
              <a:rPr lang="de-DE" altLang="de-DE" sz="800"/>
              <a:t>: An der TU Darmstadt werden Zuschüsse von 3,6 Mio. Euro gestrichen, was etwa 72 Stellen entspricht. Bei der Uni Frankfurt werden möglicherweise gar 7 Mio. Euro gespart.</a:t>
            </a:r>
          </a:p>
          <a:p>
            <a:pPr>
              <a:lnSpc>
                <a:spcPct val="80000"/>
              </a:lnSpc>
            </a:pPr>
            <a:endParaRPr lang="de-DE" altLang="de-DE" sz="800"/>
          </a:p>
          <a:p>
            <a:pPr>
              <a:lnSpc>
                <a:spcPct val="80000"/>
              </a:lnSpc>
            </a:pPr>
            <a:r>
              <a:rPr lang="de-DE" altLang="de-DE" sz="800"/>
              <a:t>Zusätzlich will der </a:t>
            </a:r>
            <a:r>
              <a:rPr lang="de-DE" altLang="de-DE" sz="800" b="1"/>
              <a:t>Bund</a:t>
            </a:r>
            <a:r>
              <a:rPr lang="de-DE" altLang="de-DE" sz="800"/>
              <a:t> bei der </a:t>
            </a:r>
            <a:r>
              <a:rPr lang="de-DE" altLang="de-DE" sz="800" b="1"/>
              <a:t>Hochschulbauförderung</a:t>
            </a:r>
            <a:r>
              <a:rPr lang="de-DE" altLang="de-DE" sz="800"/>
              <a:t> im nächsten Jahr 135 Mio. Euro einsparen.</a:t>
            </a:r>
          </a:p>
          <a:p>
            <a:pPr>
              <a:lnSpc>
                <a:spcPct val="80000"/>
              </a:lnSpc>
            </a:pPr>
            <a:endParaRPr lang="de-DE" altLang="de-DE" sz="800"/>
          </a:p>
          <a:p>
            <a:pPr>
              <a:lnSpc>
                <a:spcPct val="80000"/>
              </a:lnSpc>
            </a:pPr>
            <a:endParaRPr lang="de-DE" altLang="de-DE" sz="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D4F93EC6-9D8E-1549-A03C-31D944B1765D}"/>
              </a:ext>
            </a:extLst>
          </p:cNvPr>
          <p:cNvSpPr>
            <a:spLocks noGrp="1" noChangeArrowheads="1"/>
          </p:cNvSpPr>
          <p:nvPr>
            <p:ph type="sldNum" sz="quarter" idx="5"/>
          </p:nvPr>
        </p:nvSpPr>
        <p:spPr>
          <a:ln/>
        </p:spPr>
        <p:txBody>
          <a:bodyPr/>
          <a:lstStyle/>
          <a:p>
            <a:fld id="{D0ADB483-E8A1-3543-A421-6808BC725128}" type="slidenum">
              <a:rPr lang="de-DE" altLang="de-DE"/>
              <a:pPr/>
              <a:t>5</a:t>
            </a:fld>
            <a:endParaRPr lang="de-DE" altLang="de-DE"/>
          </a:p>
        </p:txBody>
      </p:sp>
      <p:sp>
        <p:nvSpPr>
          <p:cNvPr id="140290" name="Rectangle 2">
            <a:extLst>
              <a:ext uri="{FF2B5EF4-FFF2-40B4-BE49-F238E27FC236}">
                <a16:creationId xmlns:a16="http://schemas.microsoft.com/office/drawing/2014/main" id="{2589D8A6-D642-B444-B2CB-8496F62EB577}"/>
              </a:ext>
            </a:extLst>
          </p:cNvPr>
          <p:cNvSpPr>
            <a:spLocks noRot="1" noChangeArrowheads="1" noTextEdit="1"/>
          </p:cNvSpPr>
          <p:nvPr>
            <p:ph type="sldImg"/>
          </p:nvPr>
        </p:nvSpPr>
        <p:spPr>
          <a:ln/>
        </p:spPr>
      </p:sp>
      <p:sp>
        <p:nvSpPr>
          <p:cNvPr id="140291" name="Rectangle 3">
            <a:extLst>
              <a:ext uri="{FF2B5EF4-FFF2-40B4-BE49-F238E27FC236}">
                <a16:creationId xmlns:a16="http://schemas.microsoft.com/office/drawing/2014/main" id="{B27B237E-0321-B047-8A86-22064C6DBF1D}"/>
              </a:ext>
            </a:extLst>
          </p:cNvPr>
          <p:cNvSpPr>
            <a:spLocks noGrp="1" noChangeArrowheads="1"/>
          </p:cNvSpPr>
          <p:nvPr>
            <p:ph type="body" idx="1"/>
          </p:nvPr>
        </p:nvSpPr>
        <p:spPr/>
        <p:txBody>
          <a:bodyPr/>
          <a:lstStyle/>
          <a:p>
            <a:pPr>
              <a:lnSpc>
                <a:spcPct val="80000"/>
              </a:lnSpc>
            </a:pPr>
            <a:r>
              <a:rPr lang="de-DE" altLang="de-DE" sz="700"/>
              <a:t>Durch die gegenwärtigen </a:t>
            </a:r>
            <a:r>
              <a:rPr lang="de-DE" altLang="de-DE" sz="700" b="1"/>
              <a:t>Studierendenproteste</a:t>
            </a:r>
            <a:r>
              <a:rPr lang="de-DE" altLang="de-DE" sz="700"/>
              <a:t>, etwa in Bayern, Hessen und Berlin, werden die Sparorgien noch einmal verdeutlicht.</a:t>
            </a:r>
          </a:p>
          <a:p>
            <a:pPr>
              <a:lnSpc>
                <a:spcPct val="80000"/>
              </a:lnSpc>
            </a:pPr>
            <a:endParaRPr lang="de-DE" altLang="de-DE" sz="700"/>
          </a:p>
          <a:p>
            <a:pPr>
              <a:lnSpc>
                <a:spcPct val="80000"/>
              </a:lnSpc>
            </a:pPr>
            <a:r>
              <a:rPr lang="de-DE" altLang="de-DE" sz="700"/>
              <a:t>In </a:t>
            </a:r>
            <a:r>
              <a:rPr lang="de-DE" altLang="de-DE" sz="700" b="1"/>
              <a:t>Bayern</a:t>
            </a:r>
            <a:r>
              <a:rPr lang="de-DE" altLang="de-DE" sz="700"/>
              <a:t> sind Kürzungsabsichten von 10 Prozent noch nicht vom Tisch, wenn das bayerische Kabinett hiervon wohl abgehen wird. Gegenwärtig wird über 5 Prozent gesprochen. (laut Süddeutsche Zeitung, 25.11.03)</a:t>
            </a:r>
          </a:p>
          <a:p>
            <a:pPr>
              <a:lnSpc>
                <a:spcPct val="80000"/>
              </a:lnSpc>
            </a:pPr>
            <a:endParaRPr lang="de-DE" altLang="de-DE" sz="700"/>
          </a:p>
          <a:p>
            <a:pPr>
              <a:lnSpc>
                <a:spcPct val="80000"/>
              </a:lnSpc>
            </a:pPr>
            <a:r>
              <a:rPr lang="de-DE" altLang="de-DE" sz="700"/>
              <a:t>In </a:t>
            </a:r>
            <a:r>
              <a:rPr lang="de-DE" altLang="de-DE" sz="700" b="1"/>
              <a:t>NRW</a:t>
            </a:r>
            <a:r>
              <a:rPr lang="de-DE" altLang="de-DE" sz="700"/>
              <a:t> werden in 4 Jahren 316 Stellen gestrichen; das Lehrdeputat von Uni-Professoren und wissenschaftlichen Mitarbeitern wird um 1 SWS erhöht. 2004 sollen 334 von 2238 Ausbildungsplätzen nicht wieder besetzt werden.</a:t>
            </a:r>
          </a:p>
          <a:p>
            <a:pPr>
              <a:lnSpc>
                <a:spcPct val="80000"/>
              </a:lnSpc>
            </a:pPr>
            <a:endParaRPr lang="de-DE" altLang="de-DE" sz="700"/>
          </a:p>
          <a:p>
            <a:pPr>
              <a:lnSpc>
                <a:spcPct val="80000"/>
              </a:lnSpc>
            </a:pPr>
            <a:r>
              <a:rPr lang="de-DE" altLang="de-DE" sz="700"/>
              <a:t>Schon 1999 hatte das Sparziel für die folgenden 10 Jahre 2000 Stellen gelautet.</a:t>
            </a:r>
          </a:p>
          <a:p>
            <a:pPr>
              <a:lnSpc>
                <a:spcPct val="80000"/>
              </a:lnSpc>
            </a:pPr>
            <a:endParaRPr lang="de-DE" altLang="de-DE" sz="700"/>
          </a:p>
          <a:p>
            <a:pPr>
              <a:lnSpc>
                <a:spcPct val="80000"/>
              </a:lnSpc>
            </a:pPr>
            <a:r>
              <a:rPr lang="de-DE" altLang="de-DE" sz="700"/>
              <a:t>In </a:t>
            </a:r>
            <a:r>
              <a:rPr lang="de-DE" altLang="de-DE" sz="700" b="1"/>
              <a:t>Sachsen</a:t>
            </a:r>
            <a:r>
              <a:rPr lang="de-DE" altLang="de-DE" sz="700"/>
              <a:t> müssen bis 2008 715 Stellen abgebaut werden; 2003 erhalten die Hochschulen 18,2 Mio. Euro weniger.</a:t>
            </a:r>
          </a:p>
          <a:p>
            <a:pPr>
              <a:lnSpc>
                <a:spcPct val="80000"/>
              </a:lnSpc>
            </a:pPr>
            <a:endParaRPr lang="de-DE" altLang="de-DE" sz="700"/>
          </a:p>
          <a:p>
            <a:pPr>
              <a:lnSpc>
                <a:spcPct val="80000"/>
              </a:lnSpc>
            </a:pPr>
            <a:r>
              <a:rPr lang="de-DE" altLang="de-DE" sz="700"/>
              <a:t>In </a:t>
            </a:r>
            <a:r>
              <a:rPr lang="de-DE" altLang="de-DE" sz="700" b="1"/>
              <a:t>Baden-Württemberg</a:t>
            </a:r>
            <a:r>
              <a:rPr lang="de-DE" altLang="de-DE" sz="700"/>
              <a:t> ist vereinbart, zwischen 1997 und 2007 bei den Universitäten keine Mittel zu streichen; sie müssen aber 1500 Stellen einsparen. Bei den Fachhochschulen werden 2004 17,3 Mio. Euro weniger zur Verfügung stehen.</a:t>
            </a:r>
          </a:p>
          <a:p>
            <a:pPr>
              <a:lnSpc>
                <a:spcPct val="80000"/>
              </a:lnSpc>
            </a:pPr>
            <a:endParaRPr lang="de-DE" altLang="de-DE" sz="700"/>
          </a:p>
          <a:p>
            <a:pPr>
              <a:lnSpc>
                <a:spcPct val="80000"/>
              </a:lnSpc>
            </a:pPr>
            <a:r>
              <a:rPr lang="de-DE" altLang="de-DE" sz="700"/>
              <a:t>Im </a:t>
            </a:r>
            <a:r>
              <a:rPr lang="de-DE" altLang="de-DE" sz="700" b="1"/>
              <a:t>Saarland</a:t>
            </a:r>
            <a:r>
              <a:rPr lang="de-DE" altLang="de-DE" sz="700"/>
              <a:t> gibt es einen jährlichen Fehlbetrag von 8 Mio. Euro zum Ausgabenansatz; in </a:t>
            </a:r>
            <a:r>
              <a:rPr lang="de-DE" altLang="de-DE" sz="700" b="1"/>
              <a:t>Bremen</a:t>
            </a:r>
            <a:r>
              <a:rPr lang="de-DE" altLang="de-DE" sz="700"/>
              <a:t> und </a:t>
            </a:r>
            <a:r>
              <a:rPr lang="de-DE" altLang="de-DE" sz="700" b="1"/>
              <a:t>Sachsen-Anhalt</a:t>
            </a:r>
            <a:r>
              <a:rPr lang="de-DE" altLang="de-DE" sz="700"/>
              <a:t> sind die Hochschulen bis 2010 zu 90% finanziert.</a:t>
            </a:r>
          </a:p>
          <a:p>
            <a:pPr>
              <a:lnSpc>
                <a:spcPct val="80000"/>
              </a:lnSpc>
            </a:pPr>
            <a:endParaRPr lang="de-DE" altLang="de-DE" sz="800"/>
          </a:p>
          <a:p>
            <a:pPr>
              <a:lnSpc>
                <a:spcPct val="80000"/>
              </a:lnSpc>
            </a:pPr>
            <a:r>
              <a:rPr lang="de-DE" altLang="de-DE" sz="800" b="1"/>
              <a:t>Niedersachsen</a:t>
            </a:r>
            <a:r>
              <a:rPr lang="de-DE" altLang="de-DE" sz="800"/>
              <a:t>: Hochschulfusion in Lüneburg; Schließung von FH-Standorten in Buxtehude und Nienburg. Weitere Konzentration und Stellenstreichungen. In Folge des sog. Hochschuloptimierungskonzepts werden beispielsweise an der Uni Hannover 150 Stellen gestrichen.</a:t>
            </a:r>
          </a:p>
          <a:p>
            <a:pPr>
              <a:lnSpc>
                <a:spcPct val="80000"/>
              </a:lnSpc>
            </a:pPr>
            <a:endParaRPr lang="de-DE" altLang="de-DE" sz="700"/>
          </a:p>
          <a:p>
            <a:pPr>
              <a:lnSpc>
                <a:spcPct val="80000"/>
              </a:lnSpc>
            </a:pPr>
            <a:r>
              <a:rPr lang="de-DE" altLang="de-DE" sz="700"/>
              <a:t>In </a:t>
            </a:r>
            <a:r>
              <a:rPr lang="de-DE" altLang="de-DE" sz="700" b="1"/>
              <a:t>Berlin</a:t>
            </a:r>
            <a:r>
              <a:rPr lang="de-DE" altLang="de-DE" sz="700"/>
              <a:t> </a:t>
            </a:r>
            <a:r>
              <a:rPr lang="de-DE" altLang="de-DE" sz="800"/>
              <a:t>spart die FU 20 Millionen Euro bis 2009, indem sie sich von 82 Professuren trennt, weitere 17 Millionen Euro, indem sie beim Botanischen Garten, bei der Verwaltung, dem Service und den Bibliotheken streicht. Im Einzelnen: </a:t>
            </a:r>
            <a:r>
              <a:rPr lang="de-DE" altLang="de-DE" sz="800" b="1"/>
              <a:t>Wo die FU streicht – und was bleibt (laut Tagesspiegel, 25.11.2003): </a:t>
            </a:r>
          </a:p>
          <a:p>
            <a:pPr>
              <a:lnSpc>
                <a:spcPct val="80000"/>
              </a:lnSpc>
            </a:pPr>
            <a:r>
              <a:rPr lang="de-DE" altLang="de-DE" sz="800" b="1"/>
              <a:t>Rechtswissenschaft:</a:t>
            </a:r>
            <a:r>
              <a:rPr lang="de-DE" altLang="de-DE" sz="800"/>
              <a:t> von 23 auf 18 Professuren. W</a:t>
            </a:r>
            <a:r>
              <a:rPr lang="de-DE" altLang="de-DE" sz="800" b="1"/>
              <a:t>irtschaftswissenschaften: </a:t>
            </a:r>
            <a:r>
              <a:rPr lang="de-DE" altLang="de-DE" sz="800"/>
              <a:t>(BWL und VWL): von 22 auf 18 Professuren. </a:t>
            </a:r>
            <a:r>
              <a:rPr lang="de-DE" altLang="de-DE" sz="800" b="1"/>
              <a:t>Erziehungswissenschaften:</a:t>
            </a:r>
            <a:r>
              <a:rPr lang="de-DE" altLang="de-DE" sz="800"/>
              <a:t> von 19 auf 14 Professuren. </a:t>
            </a:r>
            <a:r>
              <a:rPr lang="de-DE" altLang="de-DE" sz="800" b="1"/>
              <a:t>Psychologie:</a:t>
            </a:r>
            <a:r>
              <a:rPr lang="de-DE" altLang="de-DE" sz="800"/>
              <a:t> von 13 auf neun Professuren. </a:t>
            </a:r>
            <a:r>
              <a:rPr lang="de-DE" altLang="de-DE" sz="800" b="1"/>
              <a:t>Politikwissenschaften:</a:t>
            </a:r>
            <a:r>
              <a:rPr lang="de-DE" altLang="de-DE" sz="800"/>
              <a:t> von 18 auf 14 Professuren. </a:t>
            </a:r>
            <a:r>
              <a:rPr lang="de-DE" altLang="de-DE" sz="800" b="1"/>
              <a:t>Soziologie:</a:t>
            </a:r>
            <a:r>
              <a:rPr lang="de-DE" altLang="de-DE" sz="800"/>
              <a:t> von neun auf vier Professuren. </a:t>
            </a:r>
            <a:r>
              <a:rPr lang="de-DE" altLang="de-DE" sz="800" b="1"/>
              <a:t>Publizistik: </a:t>
            </a:r>
            <a:r>
              <a:rPr lang="de-DE" altLang="de-DE" sz="800"/>
              <a:t>von zehn auf acht Professuren. </a:t>
            </a:r>
            <a:r>
              <a:rPr lang="de-DE" altLang="de-DE" sz="800" b="1"/>
              <a:t>Ethnologie:</a:t>
            </a:r>
            <a:r>
              <a:rPr lang="de-DE" altLang="de-DE" sz="800"/>
              <a:t> von drei auf zwei. </a:t>
            </a:r>
            <a:r>
              <a:rPr lang="de-DE" altLang="de-DE" sz="800" b="1"/>
              <a:t>Geschichte:</a:t>
            </a:r>
            <a:r>
              <a:rPr lang="de-DE" altLang="de-DE" sz="800"/>
              <a:t> von 16 auf neun Professuren. </a:t>
            </a:r>
            <a:r>
              <a:rPr lang="de-DE" altLang="de-DE" sz="800" b="1"/>
              <a:t>Kunstgeschichte:</a:t>
            </a:r>
            <a:r>
              <a:rPr lang="de-DE" altLang="de-DE" sz="800"/>
              <a:t> Es bleibt bei sechs Professuren. </a:t>
            </a:r>
            <a:r>
              <a:rPr lang="de-DE" altLang="de-DE" sz="800" b="1"/>
              <a:t>Altertumswissenschaften:</a:t>
            </a:r>
            <a:r>
              <a:rPr lang="de-DE" altLang="de-DE" sz="800"/>
              <a:t> von 12 auf neun (Indogermanistik fällt weg). </a:t>
            </a:r>
            <a:r>
              <a:rPr lang="de-DE" altLang="de-DE" sz="800" b="1"/>
              <a:t>Religion: </a:t>
            </a:r>
            <a:r>
              <a:rPr lang="de-DE" altLang="de-DE" sz="800"/>
              <a:t>von sieben auf fünf Professuren, wobei die eine noch vorhandene Professur für evangelische Theologie wegfällt. </a:t>
            </a:r>
            <a:r>
              <a:rPr lang="de-DE" altLang="de-DE" sz="800" b="1"/>
              <a:t>Germanistik/Niederlandistik:</a:t>
            </a:r>
            <a:r>
              <a:rPr lang="de-DE" altLang="de-DE" sz="800"/>
              <a:t> von 16 auf 12 Professuren, wobei es in der Niederlandistik bei zwei Professuren bleibt. </a:t>
            </a:r>
            <a:r>
              <a:rPr lang="de-DE" altLang="de-DE" sz="800" b="1"/>
              <a:t>Romanistik:</a:t>
            </a:r>
            <a:r>
              <a:rPr lang="de-DE" altLang="de-DE" sz="800"/>
              <a:t> von 13 auf zehn Professuren. </a:t>
            </a:r>
            <a:r>
              <a:rPr lang="de-DE" altLang="de-DE" sz="800" b="1"/>
              <a:t>Anglistik: </a:t>
            </a:r>
            <a:r>
              <a:rPr lang="de-DE" altLang="de-DE" sz="800"/>
              <a:t>von zehn auf neun Professuren. </a:t>
            </a:r>
            <a:r>
              <a:rPr lang="de-DE" altLang="de-DE" sz="800" b="1"/>
              <a:t>Allgemeine und Vergleichende Literaturwissenschaft:</a:t>
            </a:r>
            <a:r>
              <a:rPr lang="de-DE" altLang="de-DE" sz="800"/>
              <a:t> Es bleibt bei vier Professuren. </a:t>
            </a:r>
            <a:r>
              <a:rPr lang="de-DE" altLang="de-DE" sz="800" b="1"/>
              <a:t>Griechische und Lateinische Philologie:</a:t>
            </a:r>
            <a:r>
              <a:rPr lang="de-DE" altLang="de-DE" sz="800"/>
              <a:t> von fünf auf vier Professuren. </a:t>
            </a:r>
            <a:r>
              <a:rPr lang="de-DE" altLang="de-DE" sz="800" b="1"/>
              <a:t>Philosophie:</a:t>
            </a:r>
            <a:r>
              <a:rPr lang="de-DE" altLang="de-DE" sz="800"/>
              <a:t> von sechs auf vier Professuren. </a:t>
            </a:r>
            <a:r>
              <a:rPr lang="de-DE" altLang="de-DE" sz="800" b="1"/>
              <a:t>Theater- und Filmwissenschaften:</a:t>
            </a:r>
            <a:r>
              <a:rPr lang="de-DE" altLang="de-DE" sz="800"/>
              <a:t> Es bleibt bei sechs Professuren. </a:t>
            </a:r>
            <a:r>
              <a:rPr lang="de-DE" altLang="de-DE" sz="800" b="1"/>
              <a:t>Musikwissenschaften:</a:t>
            </a:r>
            <a:r>
              <a:rPr lang="de-DE" altLang="de-DE" sz="800"/>
              <a:t> von zwei auf null Professuren (wird eingestellt). </a:t>
            </a:r>
            <a:r>
              <a:rPr lang="de-DE" altLang="de-DE" sz="800" b="1"/>
              <a:t>Veterinärmedizin:</a:t>
            </a:r>
            <a:r>
              <a:rPr lang="de-DE" altLang="de-DE" sz="800"/>
              <a:t> 15 Prozent der Mittel werden gekürzt, die aber nicht durch Kürzen bei der Ausbildungskapazität erbracht werden dürfen. </a:t>
            </a:r>
            <a:r>
              <a:rPr lang="de-DE" altLang="de-DE" sz="800" b="1"/>
              <a:t>Mathematik:</a:t>
            </a:r>
            <a:r>
              <a:rPr lang="de-DE" altLang="de-DE" sz="800"/>
              <a:t> von 14 auf 12 Professuren. </a:t>
            </a:r>
            <a:r>
              <a:rPr lang="de-DE" altLang="de-DE" sz="800" b="1"/>
              <a:t>Informatik:</a:t>
            </a:r>
            <a:r>
              <a:rPr lang="de-DE" altLang="de-DE" sz="800"/>
              <a:t> Es bleibt bei neun Professuren. </a:t>
            </a:r>
            <a:r>
              <a:rPr lang="de-DE" altLang="de-DE" sz="800" b="1"/>
              <a:t>Physik:</a:t>
            </a:r>
            <a:r>
              <a:rPr lang="de-DE" altLang="de-DE" sz="800"/>
              <a:t> von 21 auf 16 Professuren. </a:t>
            </a:r>
            <a:r>
              <a:rPr lang="de-DE" altLang="de-DE" sz="800" b="1"/>
              <a:t>Biologie:</a:t>
            </a:r>
            <a:r>
              <a:rPr lang="de-DE" altLang="de-DE" sz="800"/>
              <a:t> von 22 auf 16 Professuren. </a:t>
            </a:r>
            <a:r>
              <a:rPr lang="de-DE" altLang="de-DE" sz="800" b="1"/>
              <a:t>Chemie:</a:t>
            </a:r>
            <a:r>
              <a:rPr lang="de-DE" altLang="de-DE" sz="800"/>
              <a:t> von 22 auf 17 Professuren. </a:t>
            </a:r>
            <a:r>
              <a:rPr lang="de-DE" altLang="de-DE" sz="800" b="1"/>
              <a:t>Pharmazie:</a:t>
            </a:r>
            <a:r>
              <a:rPr lang="de-DE" altLang="de-DE" sz="800"/>
              <a:t> von elf auf sieben Professuren. </a:t>
            </a:r>
            <a:r>
              <a:rPr lang="de-DE" altLang="de-DE" sz="800" b="1"/>
              <a:t>Geowissenschaften:</a:t>
            </a:r>
            <a:r>
              <a:rPr lang="de-DE" altLang="de-DE" sz="800"/>
              <a:t> von 21 auf 16 Professuren. </a:t>
            </a:r>
            <a:r>
              <a:rPr lang="de-DE" altLang="de-DE" sz="800" b="1"/>
              <a:t>Latein-Amerika-Institut:</a:t>
            </a:r>
            <a:r>
              <a:rPr lang="de-DE" altLang="de-DE" sz="800"/>
              <a:t> Es bleibt bei sechs Professuren. </a:t>
            </a:r>
            <a:r>
              <a:rPr lang="de-DE" altLang="de-DE" sz="800" b="1"/>
              <a:t>Ostasienwissenschaften: </a:t>
            </a:r>
            <a:r>
              <a:rPr lang="de-DE" altLang="de-DE" sz="800"/>
              <a:t>Es bleibt bei sieben Professuren. </a:t>
            </a:r>
            <a:r>
              <a:rPr lang="de-DE" altLang="de-DE" sz="800" b="1"/>
              <a:t>Bereich Vorderer Orient:</a:t>
            </a:r>
            <a:r>
              <a:rPr lang="de-DE" altLang="de-DE" sz="800"/>
              <a:t> Es bleibt bei sechs Professuren. </a:t>
            </a:r>
            <a:r>
              <a:rPr lang="de-DE" altLang="de-DE" sz="800" b="1"/>
              <a:t>Osteuropa-Institut: </a:t>
            </a:r>
            <a:r>
              <a:rPr lang="de-DE" altLang="de-DE" sz="800"/>
              <a:t>Es bleibt bei sechs Professuren. </a:t>
            </a:r>
            <a:r>
              <a:rPr lang="de-DE" altLang="de-DE" sz="800" b="1"/>
              <a:t>John-F.-Kennedy-Institut für Amerikastudien:</a:t>
            </a:r>
            <a:r>
              <a:rPr lang="de-DE" altLang="de-DE" sz="800"/>
              <a:t> Es bleibt bei sechs Professuren. </a:t>
            </a:r>
          </a:p>
          <a:p>
            <a:pPr>
              <a:lnSpc>
                <a:spcPct val="80000"/>
              </a:lnSpc>
            </a:pPr>
            <a:endParaRPr lang="de-DE" altLang="de-DE" sz="800"/>
          </a:p>
          <a:p>
            <a:pPr>
              <a:lnSpc>
                <a:spcPct val="80000"/>
              </a:lnSpc>
            </a:pPr>
            <a:r>
              <a:rPr lang="de-DE" altLang="de-DE" sz="800"/>
              <a:t>Auch die HU wird etwa 80 Professuren streichen.</a:t>
            </a:r>
            <a:endParaRPr lang="de-DE" altLang="de-DE" sz="700"/>
          </a:p>
          <a:p>
            <a:pPr>
              <a:lnSpc>
                <a:spcPct val="80000"/>
              </a:lnSpc>
            </a:pPr>
            <a:endParaRPr lang="de-DE" altLang="de-DE" sz="800"/>
          </a:p>
          <a:p>
            <a:pPr>
              <a:lnSpc>
                <a:spcPct val="80000"/>
              </a:lnSpc>
            </a:pPr>
            <a:r>
              <a:rPr lang="de-DE" altLang="de-DE" sz="800" b="1"/>
              <a:t>Hessen</a:t>
            </a:r>
            <a:r>
              <a:rPr lang="de-DE" altLang="de-DE" sz="800"/>
              <a:t>: An der TU Darmstadt werden Zuschüsse von 3,6 Mio. Euro gestrichen, was etwa 72 Stellen entspricht. Bei der Uni Frankfurt werden möglicherweise gar 7 Mio. Euro gespart.</a:t>
            </a:r>
          </a:p>
          <a:p>
            <a:pPr>
              <a:lnSpc>
                <a:spcPct val="80000"/>
              </a:lnSpc>
            </a:pPr>
            <a:endParaRPr lang="de-DE" altLang="de-DE" sz="800"/>
          </a:p>
          <a:p>
            <a:pPr>
              <a:lnSpc>
                <a:spcPct val="80000"/>
              </a:lnSpc>
            </a:pPr>
            <a:r>
              <a:rPr lang="de-DE" altLang="de-DE" sz="800"/>
              <a:t>Zusätzlich will der </a:t>
            </a:r>
            <a:r>
              <a:rPr lang="de-DE" altLang="de-DE" sz="800" b="1"/>
              <a:t>Bund</a:t>
            </a:r>
            <a:r>
              <a:rPr lang="de-DE" altLang="de-DE" sz="800"/>
              <a:t> bei der </a:t>
            </a:r>
            <a:r>
              <a:rPr lang="de-DE" altLang="de-DE" sz="800" b="1"/>
              <a:t>Hochschulbauförderung</a:t>
            </a:r>
            <a:r>
              <a:rPr lang="de-DE" altLang="de-DE" sz="800"/>
              <a:t> im nächsten Jahr 135 Mio. Euro einsparen.</a:t>
            </a:r>
          </a:p>
          <a:p>
            <a:pPr>
              <a:lnSpc>
                <a:spcPct val="80000"/>
              </a:lnSpc>
            </a:pPr>
            <a:endParaRPr lang="de-DE" altLang="de-DE" sz="800"/>
          </a:p>
          <a:p>
            <a:pPr>
              <a:lnSpc>
                <a:spcPct val="80000"/>
              </a:lnSpc>
            </a:pPr>
            <a:endParaRPr lang="de-DE" altLang="de-DE" sz="8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9E89DC3-EFBD-6E46-B307-49C4A5FC190C}"/>
              </a:ext>
            </a:extLst>
          </p:cNvPr>
          <p:cNvSpPr>
            <a:spLocks noGrp="1" noChangeArrowheads="1"/>
          </p:cNvSpPr>
          <p:nvPr>
            <p:ph type="sldNum" sz="quarter" idx="5"/>
          </p:nvPr>
        </p:nvSpPr>
        <p:spPr>
          <a:ln/>
        </p:spPr>
        <p:txBody>
          <a:bodyPr/>
          <a:lstStyle/>
          <a:p>
            <a:fld id="{071C921B-ADB9-C342-BA96-72B800B29595}" type="slidenum">
              <a:rPr lang="de-DE" altLang="de-DE"/>
              <a:pPr/>
              <a:t>6</a:t>
            </a:fld>
            <a:endParaRPr lang="de-DE" altLang="de-DE"/>
          </a:p>
        </p:txBody>
      </p:sp>
      <p:sp>
        <p:nvSpPr>
          <p:cNvPr id="142338" name="Rectangle 2">
            <a:extLst>
              <a:ext uri="{FF2B5EF4-FFF2-40B4-BE49-F238E27FC236}">
                <a16:creationId xmlns:a16="http://schemas.microsoft.com/office/drawing/2014/main" id="{DB19711B-2FF0-2144-93E0-69DB35A85201}"/>
              </a:ext>
            </a:extLst>
          </p:cNvPr>
          <p:cNvSpPr>
            <a:spLocks noRot="1" noChangeArrowheads="1" noTextEdit="1"/>
          </p:cNvSpPr>
          <p:nvPr>
            <p:ph type="sldImg"/>
          </p:nvPr>
        </p:nvSpPr>
        <p:spPr>
          <a:ln/>
        </p:spPr>
      </p:sp>
      <p:sp>
        <p:nvSpPr>
          <p:cNvPr id="142339" name="Rectangle 3">
            <a:extLst>
              <a:ext uri="{FF2B5EF4-FFF2-40B4-BE49-F238E27FC236}">
                <a16:creationId xmlns:a16="http://schemas.microsoft.com/office/drawing/2014/main" id="{B110A7CB-1C27-5C46-BCC1-2DE9E6FB8CAB}"/>
              </a:ext>
            </a:extLst>
          </p:cNvPr>
          <p:cNvSpPr>
            <a:spLocks noGrp="1" noChangeArrowheads="1"/>
          </p:cNvSpPr>
          <p:nvPr>
            <p:ph type="body" idx="1"/>
          </p:nvPr>
        </p:nvSpPr>
        <p:spPr/>
        <p:txBody>
          <a:bodyPr/>
          <a:lstStyle/>
          <a:p>
            <a:pPr>
              <a:lnSpc>
                <a:spcPct val="80000"/>
              </a:lnSpc>
            </a:pPr>
            <a:r>
              <a:rPr lang="de-DE" altLang="de-DE" sz="700"/>
              <a:t>Durch die gegenwärtigen </a:t>
            </a:r>
            <a:r>
              <a:rPr lang="de-DE" altLang="de-DE" sz="700" b="1"/>
              <a:t>Studierendenproteste</a:t>
            </a:r>
            <a:r>
              <a:rPr lang="de-DE" altLang="de-DE" sz="700"/>
              <a:t>, etwa in Bayern, Hessen und Berlin, werden die Sparorgien noch einmal verdeutlicht.</a:t>
            </a:r>
          </a:p>
          <a:p>
            <a:pPr>
              <a:lnSpc>
                <a:spcPct val="80000"/>
              </a:lnSpc>
            </a:pPr>
            <a:endParaRPr lang="de-DE" altLang="de-DE" sz="700"/>
          </a:p>
          <a:p>
            <a:pPr>
              <a:lnSpc>
                <a:spcPct val="80000"/>
              </a:lnSpc>
            </a:pPr>
            <a:r>
              <a:rPr lang="de-DE" altLang="de-DE" sz="700"/>
              <a:t>In </a:t>
            </a:r>
            <a:r>
              <a:rPr lang="de-DE" altLang="de-DE" sz="700" b="1"/>
              <a:t>Bayern</a:t>
            </a:r>
            <a:r>
              <a:rPr lang="de-DE" altLang="de-DE" sz="700"/>
              <a:t> sind Kürzungsabsichten von 10 Prozent noch nicht vom Tisch, wenn das bayerische Kabinett hiervon wohl abgehen wird. Gegenwärtig wird über 5 Prozent gesprochen. (laut Süddeutsche Zeitung, 25.11.03)</a:t>
            </a:r>
          </a:p>
          <a:p>
            <a:pPr>
              <a:lnSpc>
                <a:spcPct val="80000"/>
              </a:lnSpc>
            </a:pPr>
            <a:endParaRPr lang="de-DE" altLang="de-DE" sz="700"/>
          </a:p>
          <a:p>
            <a:pPr>
              <a:lnSpc>
                <a:spcPct val="80000"/>
              </a:lnSpc>
            </a:pPr>
            <a:r>
              <a:rPr lang="de-DE" altLang="de-DE" sz="700"/>
              <a:t>In </a:t>
            </a:r>
            <a:r>
              <a:rPr lang="de-DE" altLang="de-DE" sz="700" b="1"/>
              <a:t>NRW</a:t>
            </a:r>
            <a:r>
              <a:rPr lang="de-DE" altLang="de-DE" sz="700"/>
              <a:t> werden in 4 Jahren 316 Stellen gestrichen; das Lehrdeputat von Uni-Professoren und wissenschaftlichen Mitarbeitern wird um 1 SWS erhöht. 2004 sollen 334 von 2238 Ausbildungsplätzen nicht wieder besetzt werden.</a:t>
            </a:r>
          </a:p>
          <a:p>
            <a:pPr>
              <a:lnSpc>
                <a:spcPct val="80000"/>
              </a:lnSpc>
            </a:pPr>
            <a:endParaRPr lang="de-DE" altLang="de-DE" sz="700"/>
          </a:p>
          <a:p>
            <a:pPr>
              <a:lnSpc>
                <a:spcPct val="80000"/>
              </a:lnSpc>
            </a:pPr>
            <a:r>
              <a:rPr lang="de-DE" altLang="de-DE" sz="700"/>
              <a:t>Schon 1999 hatte das Sparziel für die folgenden 10 Jahre 2000 Stellen gelautet.</a:t>
            </a:r>
          </a:p>
          <a:p>
            <a:pPr>
              <a:lnSpc>
                <a:spcPct val="80000"/>
              </a:lnSpc>
            </a:pPr>
            <a:endParaRPr lang="de-DE" altLang="de-DE" sz="700"/>
          </a:p>
          <a:p>
            <a:pPr>
              <a:lnSpc>
                <a:spcPct val="80000"/>
              </a:lnSpc>
            </a:pPr>
            <a:r>
              <a:rPr lang="de-DE" altLang="de-DE" sz="700"/>
              <a:t>In </a:t>
            </a:r>
            <a:r>
              <a:rPr lang="de-DE" altLang="de-DE" sz="700" b="1"/>
              <a:t>Sachsen</a:t>
            </a:r>
            <a:r>
              <a:rPr lang="de-DE" altLang="de-DE" sz="700"/>
              <a:t> müssen bis 2008 715 Stellen abgebaut werden; 2003 erhalten die Hochschulen 18,2 Mio. Euro weniger.</a:t>
            </a:r>
          </a:p>
          <a:p>
            <a:pPr>
              <a:lnSpc>
                <a:spcPct val="80000"/>
              </a:lnSpc>
            </a:pPr>
            <a:endParaRPr lang="de-DE" altLang="de-DE" sz="700"/>
          </a:p>
          <a:p>
            <a:pPr>
              <a:lnSpc>
                <a:spcPct val="80000"/>
              </a:lnSpc>
            </a:pPr>
            <a:r>
              <a:rPr lang="de-DE" altLang="de-DE" sz="700"/>
              <a:t>In </a:t>
            </a:r>
            <a:r>
              <a:rPr lang="de-DE" altLang="de-DE" sz="700" b="1"/>
              <a:t>Baden-Württemberg</a:t>
            </a:r>
            <a:r>
              <a:rPr lang="de-DE" altLang="de-DE" sz="700"/>
              <a:t> ist vereinbart, zwischen 1997 und 2007 bei den Universitäten keine Mittel zu streichen; sie müssen aber 1500 Stellen einsparen. Bei den Fachhochschulen werden 2004 17,3 Mio. Euro weniger zur Verfügung stehen.</a:t>
            </a:r>
          </a:p>
          <a:p>
            <a:pPr>
              <a:lnSpc>
                <a:spcPct val="80000"/>
              </a:lnSpc>
            </a:pPr>
            <a:endParaRPr lang="de-DE" altLang="de-DE" sz="700"/>
          </a:p>
          <a:p>
            <a:pPr>
              <a:lnSpc>
                <a:spcPct val="80000"/>
              </a:lnSpc>
            </a:pPr>
            <a:r>
              <a:rPr lang="de-DE" altLang="de-DE" sz="700"/>
              <a:t>Im </a:t>
            </a:r>
            <a:r>
              <a:rPr lang="de-DE" altLang="de-DE" sz="700" b="1"/>
              <a:t>Saarland</a:t>
            </a:r>
            <a:r>
              <a:rPr lang="de-DE" altLang="de-DE" sz="700"/>
              <a:t> gibt es einen jährlichen Fehlbetrag von 8 Mio. Euro zum Ausgabenansatz; in </a:t>
            </a:r>
            <a:r>
              <a:rPr lang="de-DE" altLang="de-DE" sz="700" b="1"/>
              <a:t>Bremen</a:t>
            </a:r>
            <a:r>
              <a:rPr lang="de-DE" altLang="de-DE" sz="700"/>
              <a:t> und </a:t>
            </a:r>
            <a:r>
              <a:rPr lang="de-DE" altLang="de-DE" sz="700" b="1"/>
              <a:t>Sachsen-Anhalt</a:t>
            </a:r>
            <a:r>
              <a:rPr lang="de-DE" altLang="de-DE" sz="700"/>
              <a:t> sind die Hochschulen bis 2010 zu 90% finanziert.</a:t>
            </a:r>
          </a:p>
          <a:p>
            <a:pPr>
              <a:lnSpc>
                <a:spcPct val="80000"/>
              </a:lnSpc>
            </a:pPr>
            <a:endParaRPr lang="de-DE" altLang="de-DE" sz="800"/>
          </a:p>
          <a:p>
            <a:pPr>
              <a:lnSpc>
                <a:spcPct val="80000"/>
              </a:lnSpc>
            </a:pPr>
            <a:r>
              <a:rPr lang="de-DE" altLang="de-DE" sz="800" b="1"/>
              <a:t>Niedersachsen</a:t>
            </a:r>
            <a:r>
              <a:rPr lang="de-DE" altLang="de-DE" sz="800"/>
              <a:t>: Hochschulfusion in Lüneburg; Schließung von FH-Standorten in Buxtehude und Nienburg. Weitere Konzentration und Stellenstreichungen. In Folge des sog. Hochschuloptimierungskonzepts werden beispielsweise an der Uni Hannover 150 Stellen gestrichen.</a:t>
            </a:r>
          </a:p>
          <a:p>
            <a:pPr>
              <a:lnSpc>
                <a:spcPct val="80000"/>
              </a:lnSpc>
            </a:pPr>
            <a:endParaRPr lang="de-DE" altLang="de-DE" sz="700"/>
          </a:p>
          <a:p>
            <a:pPr>
              <a:lnSpc>
                <a:spcPct val="80000"/>
              </a:lnSpc>
            </a:pPr>
            <a:r>
              <a:rPr lang="de-DE" altLang="de-DE" sz="700"/>
              <a:t>In </a:t>
            </a:r>
            <a:r>
              <a:rPr lang="de-DE" altLang="de-DE" sz="700" b="1"/>
              <a:t>Berlin</a:t>
            </a:r>
            <a:r>
              <a:rPr lang="de-DE" altLang="de-DE" sz="700"/>
              <a:t> </a:t>
            </a:r>
            <a:r>
              <a:rPr lang="de-DE" altLang="de-DE" sz="800"/>
              <a:t>spart die FU 20 Millionen Euro bis 2009, indem sie sich von 82 Professuren trennt, weitere 17 Millionen Euro, indem sie beim Botanischen Garten, bei der Verwaltung, dem Service und den Bibliotheken streicht. Im Einzelnen: </a:t>
            </a:r>
            <a:r>
              <a:rPr lang="de-DE" altLang="de-DE" sz="800" b="1"/>
              <a:t>Wo die FU streicht – und was bleibt (laut Tagesspiegel, 25.11.2003): </a:t>
            </a:r>
          </a:p>
          <a:p>
            <a:pPr>
              <a:lnSpc>
                <a:spcPct val="80000"/>
              </a:lnSpc>
            </a:pPr>
            <a:r>
              <a:rPr lang="de-DE" altLang="de-DE" sz="800" b="1"/>
              <a:t>Rechtswissenschaft:</a:t>
            </a:r>
            <a:r>
              <a:rPr lang="de-DE" altLang="de-DE" sz="800"/>
              <a:t> von 23 auf 18 Professuren. W</a:t>
            </a:r>
            <a:r>
              <a:rPr lang="de-DE" altLang="de-DE" sz="800" b="1"/>
              <a:t>irtschaftswissenschaften: </a:t>
            </a:r>
            <a:r>
              <a:rPr lang="de-DE" altLang="de-DE" sz="800"/>
              <a:t>(BWL und VWL): von 22 auf 18 Professuren. </a:t>
            </a:r>
            <a:r>
              <a:rPr lang="de-DE" altLang="de-DE" sz="800" b="1"/>
              <a:t>Erziehungswissenschaften:</a:t>
            </a:r>
            <a:r>
              <a:rPr lang="de-DE" altLang="de-DE" sz="800"/>
              <a:t> von 19 auf 14 Professuren. </a:t>
            </a:r>
            <a:r>
              <a:rPr lang="de-DE" altLang="de-DE" sz="800" b="1"/>
              <a:t>Psychologie:</a:t>
            </a:r>
            <a:r>
              <a:rPr lang="de-DE" altLang="de-DE" sz="800"/>
              <a:t> von 13 auf neun Professuren. </a:t>
            </a:r>
            <a:r>
              <a:rPr lang="de-DE" altLang="de-DE" sz="800" b="1"/>
              <a:t>Politikwissenschaften:</a:t>
            </a:r>
            <a:r>
              <a:rPr lang="de-DE" altLang="de-DE" sz="800"/>
              <a:t> von 18 auf 14 Professuren. </a:t>
            </a:r>
            <a:r>
              <a:rPr lang="de-DE" altLang="de-DE" sz="800" b="1"/>
              <a:t>Soziologie:</a:t>
            </a:r>
            <a:r>
              <a:rPr lang="de-DE" altLang="de-DE" sz="800"/>
              <a:t> von neun auf vier Professuren. </a:t>
            </a:r>
            <a:r>
              <a:rPr lang="de-DE" altLang="de-DE" sz="800" b="1"/>
              <a:t>Publizistik: </a:t>
            </a:r>
            <a:r>
              <a:rPr lang="de-DE" altLang="de-DE" sz="800"/>
              <a:t>von zehn auf acht Professuren. </a:t>
            </a:r>
            <a:r>
              <a:rPr lang="de-DE" altLang="de-DE" sz="800" b="1"/>
              <a:t>Ethnologie:</a:t>
            </a:r>
            <a:r>
              <a:rPr lang="de-DE" altLang="de-DE" sz="800"/>
              <a:t> von drei auf zwei. </a:t>
            </a:r>
            <a:r>
              <a:rPr lang="de-DE" altLang="de-DE" sz="800" b="1"/>
              <a:t>Geschichte:</a:t>
            </a:r>
            <a:r>
              <a:rPr lang="de-DE" altLang="de-DE" sz="800"/>
              <a:t> von 16 auf neun Professuren. </a:t>
            </a:r>
            <a:r>
              <a:rPr lang="de-DE" altLang="de-DE" sz="800" b="1"/>
              <a:t>Kunstgeschichte:</a:t>
            </a:r>
            <a:r>
              <a:rPr lang="de-DE" altLang="de-DE" sz="800"/>
              <a:t> Es bleibt bei sechs Professuren. </a:t>
            </a:r>
            <a:r>
              <a:rPr lang="de-DE" altLang="de-DE" sz="800" b="1"/>
              <a:t>Altertumswissenschaften:</a:t>
            </a:r>
            <a:r>
              <a:rPr lang="de-DE" altLang="de-DE" sz="800"/>
              <a:t> von 12 auf neun (Indogermanistik fällt weg). </a:t>
            </a:r>
            <a:r>
              <a:rPr lang="de-DE" altLang="de-DE" sz="800" b="1"/>
              <a:t>Religion: </a:t>
            </a:r>
            <a:r>
              <a:rPr lang="de-DE" altLang="de-DE" sz="800"/>
              <a:t>von sieben auf fünf Professuren, wobei die eine noch vorhandene Professur für evangelische Theologie wegfällt. </a:t>
            </a:r>
            <a:r>
              <a:rPr lang="de-DE" altLang="de-DE" sz="800" b="1"/>
              <a:t>Germanistik/Niederlandistik:</a:t>
            </a:r>
            <a:r>
              <a:rPr lang="de-DE" altLang="de-DE" sz="800"/>
              <a:t> von 16 auf 12 Professuren, wobei es in der Niederlandistik bei zwei Professuren bleibt. </a:t>
            </a:r>
            <a:r>
              <a:rPr lang="de-DE" altLang="de-DE" sz="800" b="1"/>
              <a:t>Romanistik:</a:t>
            </a:r>
            <a:r>
              <a:rPr lang="de-DE" altLang="de-DE" sz="800"/>
              <a:t> von 13 auf zehn Professuren. </a:t>
            </a:r>
            <a:r>
              <a:rPr lang="de-DE" altLang="de-DE" sz="800" b="1"/>
              <a:t>Anglistik: </a:t>
            </a:r>
            <a:r>
              <a:rPr lang="de-DE" altLang="de-DE" sz="800"/>
              <a:t>von zehn auf neun Professuren. </a:t>
            </a:r>
            <a:r>
              <a:rPr lang="de-DE" altLang="de-DE" sz="800" b="1"/>
              <a:t>Allgemeine und Vergleichende Literaturwissenschaft:</a:t>
            </a:r>
            <a:r>
              <a:rPr lang="de-DE" altLang="de-DE" sz="800"/>
              <a:t> Es bleibt bei vier Professuren. </a:t>
            </a:r>
            <a:r>
              <a:rPr lang="de-DE" altLang="de-DE" sz="800" b="1"/>
              <a:t>Griechische und Lateinische Philologie:</a:t>
            </a:r>
            <a:r>
              <a:rPr lang="de-DE" altLang="de-DE" sz="800"/>
              <a:t> von fünf auf vier Professuren. </a:t>
            </a:r>
            <a:r>
              <a:rPr lang="de-DE" altLang="de-DE" sz="800" b="1"/>
              <a:t>Philosophie:</a:t>
            </a:r>
            <a:r>
              <a:rPr lang="de-DE" altLang="de-DE" sz="800"/>
              <a:t> von sechs auf vier Professuren. </a:t>
            </a:r>
            <a:r>
              <a:rPr lang="de-DE" altLang="de-DE" sz="800" b="1"/>
              <a:t>Theater- und Filmwissenschaften:</a:t>
            </a:r>
            <a:r>
              <a:rPr lang="de-DE" altLang="de-DE" sz="800"/>
              <a:t> Es bleibt bei sechs Professuren. </a:t>
            </a:r>
            <a:r>
              <a:rPr lang="de-DE" altLang="de-DE" sz="800" b="1"/>
              <a:t>Musikwissenschaften:</a:t>
            </a:r>
            <a:r>
              <a:rPr lang="de-DE" altLang="de-DE" sz="800"/>
              <a:t> von zwei auf null Professuren (wird eingestellt). </a:t>
            </a:r>
            <a:r>
              <a:rPr lang="de-DE" altLang="de-DE" sz="800" b="1"/>
              <a:t>Veterinärmedizin:</a:t>
            </a:r>
            <a:r>
              <a:rPr lang="de-DE" altLang="de-DE" sz="800"/>
              <a:t> 15 Prozent der Mittel werden gekürzt, die aber nicht durch Kürzen bei der Ausbildungskapazität erbracht werden dürfen. </a:t>
            </a:r>
            <a:r>
              <a:rPr lang="de-DE" altLang="de-DE" sz="800" b="1"/>
              <a:t>Mathematik:</a:t>
            </a:r>
            <a:r>
              <a:rPr lang="de-DE" altLang="de-DE" sz="800"/>
              <a:t> von 14 auf 12 Professuren. </a:t>
            </a:r>
            <a:r>
              <a:rPr lang="de-DE" altLang="de-DE" sz="800" b="1"/>
              <a:t>Informatik:</a:t>
            </a:r>
            <a:r>
              <a:rPr lang="de-DE" altLang="de-DE" sz="800"/>
              <a:t> Es bleibt bei neun Professuren. </a:t>
            </a:r>
            <a:r>
              <a:rPr lang="de-DE" altLang="de-DE" sz="800" b="1"/>
              <a:t>Physik:</a:t>
            </a:r>
            <a:r>
              <a:rPr lang="de-DE" altLang="de-DE" sz="800"/>
              <a:t> von 21 auf 16 Professuren. </a:t>
            </a:r>
            <a:r>
              <a:rPr lang="de-DE" altLang="de-DE" sz="800" b="1"/>
              <a:t>Biologie:</a:t>
            </a:r>
            <a:r>
              <a:rPr lang="de-DE" altLang="de-DE" sz="800"/>
              <a:t> von 22 auf 16 Professuren. </a:t>
            </a:r>
            <a:r>
              <a:rPr lang="de-DE" altLang="de-DE" sz="800" b="1"/>
              <a:t>Chemie:</a:t>
            </a:r>
            <a:r>
              <a:rPr lang="de-DE" altLang="de-DE" sz="800"/>
              <a:t> von 22 auf 17 Professuren. </a:t>
            </a:r>
            <a:r>
              <a:rPr lang="de-DE" altLang="de-DE" sz="800" b="1"/>
              <a:t>Pharmazie:</a:t>
            </a:r>
            <a:r>
              <a:rPr lang="de-DE" altLang="de-DE" sz="800"/>
              <a:t> von elf auf sieben Professuren. </a:t>
            </a:r>
            <a:r>
              <a:rPr lang="de-DE" altLang="de-DE" sz="800" b="1"/>
              <a:t>Geowissenschaften:</a:t>
            </a:r>
            <a:r>
              <a:rPr lang="de-DE" altLang="de-DE" sz="800"/>
              <a:t> von 21 auf 16 Professuren. </a:t>
            </a:r>
            <a:r>
              <a:rPr lang="de-DE" altLang="de-DE" sz="800" b="1"/>
              <a:t>Latein-Amerika-Institut:</a:t>
            </a:r>
            <a:r>
              <a:rPr lang="de-DE" altLang="de-DE" sz="800"/>
              <a:t> Es bleibt bei sechs Professuren. </a:t>
            </a:r>
            <a:r>
              <a:rPr lang="de-DE" altLang="de-DE" sz="800" b="1"/>
              <a:t>Ostasienwissenschaften: </a:t>
            </a:r>
            <a:r>
              <a:rPr lang="de-DE" altLang="de-DE" sz="800"/>
              <a:t>Es bleibt bei sieben Professuren. </a:t>
            </a:r>
            <a:r>
              <a:rPr lang="de-DE" altLang="de-DE" sz="800" b="1"/>
              <a:t>Bereich Vorderer Orient:</a:t>
            </a:r>
            <a:r>
              <a:rPr lang="de-DE" altLang="de-DE" sz="800"/>
              <a:t> Es bleibt bei sechs Professuren. </a:t>
            </a:r>
            <a:r>
              <a:rPr lang="de-DE" altLang="de-DE" sz="800" b="1"/>
              <a:t>Osteuropa-Institut: </a:t>
            </a:r>
            <a:r>
              <a:rPr lang="de-DE" altLang="de-DE" sz="800"/>
              <a:t>Es bleibt bei sechs Professuren. </a:t>
            </a:r>
            <a:r>
              <a:rPr lang="de-DE" altLang="de-DE" sz="800" b="1"/>
              <a:t>John-F.-Kennedy-Institut für Amerikastudien:</a:t>
            </a:r>
            <a:r>
              <a:rPr lang="de-DE" altLang="de-DE" sz="800"/>
              <a:t> Es bleibt bei sechs Professuren. </a:t>
            </a:r>
          </a:p>
          <a:p>
            <a:pPr>
              <a:lnSpc>
                <a:spcPct val="80000"/>
              </a:lnSpc>
            </a:pPr>
            <a:endParaRPr lang="de-DE" altLang="de-DE" sz="800"/>
          </a:p>
          <a:p>
            <a:pPr>
              <a:lnSpc>
                <a:spcPct val="80000"/>
              </a:lnSpc>
            </a:pPr>
            <a:r>
              <a:rPr lang="de-DE" altLang="de-DE" sz="800"/>
              <a:t>Auch die HU wird etwa 80 Professuren streichen.</a:t>
            </a:r>
            <a:endParaRPr lang="de-DE" altLang="de-DE" sz="700"/>
          </a:p>
          <a:p>
            <a:pPr>
              <a:lnSpc>
                <a:spcPct val="80000"/>
              </a:lnSpc>
            </a:pPr>
            <a:endParaRPr lang="de-DE" altLang="de-DE" sz="800"/>
          </a:p>
          <a:p>
            <a:pPr>
              <a:lnSpc>
                <a:spcPct val="80000"/>
              </a:lnSpc>
            </a:pPr>
            <a:r>
              <a:rPr lang="de-DE" altLang="de-DE" sz="800" b="1"/>
              <a:t>Hessen</a:t>
            </a:r>
            <a:r>
              <a:rPr lang="de-DE" altLang="de-DE" sz="800"/>
              <a:t>: An der TU Darmstadt werden Zuschüsse von 3,6 Mio. Euro gestrichen, was etwa 72 Stellen entspricht. Bei der Uni Frankfurt werden möglicherweise gar 7 Mio. Euro gespart.</a:t>
            </a:r>
          </a:p>
          <a:p>
            <a:pPr>
              <a:lnSpc>
                <a:spcPct val="80000"/>
              </a:lnSpc>
            </a:pPr>
            <a:endParaRPr lang="de-DE" altLang="de-DE" sz="800"/>
          </a:p>
          <a:p>
            <a:pPr>
              <a:lnSpc>
                <a:spcPct val="80000"/>
              </a:lnSpc>
            </a:pPr>
            <a:r>
              <a:rPr lang="de-DE" altLang="de-DE" sz="800"/>
              <a:t>Zusätzlich will der </a:t>
            </a:r>
            <a:r>
              <a:rPr lang="de-DE" altLang="de-DE" sz="800" b="1"/>
              <a:t>Bund</a:t>
            </a:r>
            <a:r>
              <a:rPr lang="de-DE" altLang="de-DE" sz="800"/>
              <a:t> bei der </a:t>
            </a:r>
            <a:r>
              <a:rPr lang="de-DE" altLang="de-DE" sz="800" b="1"/>
              <a:t>Hochschulbauförderung</a:t>
            </a:r>
            <a:r>
              <a:rPr lang="de-DE" altLang="de-DE" sz="800"/>
              <a:t> im nächsten Jahr 135 Mio. Euro einsparen.</a:t>
            </a:r>
          </a:p>
          <a:p>
            <a:pPr>
              <a:lnSpc>
                <a:spcPct val="80000"/>
              </a:lnSpc>
            </a:pPr>
            <a:endParaRPr lang="de-DE" altLang="de-DE" sz="800"/>
          </a:p>
          <a:p>
            <a:pPr>
              <a:lnSpc>
                <a:spcPct val="80000"/>
              </a:lnSpc>
            </a:pPr>
            <a:endParaRPr lang="de-DE" altLang="de-DE" sz="8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3EDFEBD-5E66-A149-9174-BC0336792B8F}"/>
              </a:ext>
            </a:extLst>
          </p:cNvPr>
          <p:cNvSpPr>
            <a:spLocks noGrp="1" noChangeArrowheads="1"/>
          </p:cNvSpPr>
          <p:nvPr>
            <p:ph type="sldNum" sz="quarter" idx="5"/>
          </p:nvPr>
        </p:nvSpPr>
        <p:spPr>
          <a:ln/>
        </p:spPr>
        <p:txBody>
          <a:bodyPr/>
          <a:lstStyle/>
          <a:p>
            <a:fld id="{1C72F6C6-24B9-574E-8DD3-E0AF66D920CB}" type="slidenum">
              <a:rPr lang="de-DE" altLang="de-DE"/>
              <a:pPr/>
              <a:t>7</a:t>
            </a:fld>
            <a:endParaRPr lang="de-DE" altLang="de-DE"/>
          </a:p>
        </p:txBody>
      </p:sp>
      <p:sp>
        <p:nvSpPr>
          <p:cNvPr id="120834" name="Rectangle 2">
            <a:extLst>
              <a:ext uri="{FF2B5EF4-FFF2-40B4-BE49-F238E27FC236}">
                <a16:creationId xmlns:a16="http://schemas.microsoft.com/office/drawing/2014/main" id="{05E33C25-26A7-6447-B8DA-73A3AFE37F35}"/>
              </a:ext>
            </a:extLst>
          </p:cNvPr>
          <p:cNvSpPr>
            <a:spLocks noRot="1" noChangeArrowheads="1" noTextEdit="1"/>
          </p:cNvSpPr>
          <p:nvPr>
            <p:ph type="sldImg"/>
          </p:nvPr>
        </p:nvSpPr>
        <p:spPr>
          <a:ln/>
        </p:spPr>
      </p:sp>
      <p:sp>
        <p:nvSpPr>
          <p:cNvPr id="120835" name="Rectangle 3">
            <a:extLst>
              <a:ext uri="{FF2B5EF4-FFF2-40B4-BE49-F238E27FC236}">
                <a16:creationId xmlns:a16="http://schemas.microsoft.com/office/drawing/2014/main" id="{FC363E0B-D7A5-6140-ADA3-C17B08B1DC6A}"/>
              </a:ext>
            </a:extLst>
          </p:cNvPr>
          <p:cNvSpPr>
            <a:spLocks noGrp="1" noChangeArrowheads="1"/>
          </p:cNvSpPr>
          <p:nvPr>
            <p:ph type="body" idx="1"/>
          </p:nvPr>
        </p:nvSpPr>
        <p:spPr/>
        <p:txBody>
          <a:bodyPr/>
          <a:lstStyle/>
          <a:p>
            <a:r>
              <a:rPr lang="de-DE" altLang="de-DE"/>
              <a:t>Auch in der </a:t>
            </a:r>
            <a:r>
              <a:rPr lang="de-DE" altLang="de-DE" b="1"/>
              <a:t>Schweiz</a:t>
            </a:r>
            <a:r>
              <a:rPr lang="de-DE" altLang="de-DE"/>
              <a:t> wurde im Nationalrat kürzlich darüber gestritten, wie viel Geld für Bildung und Forschung ausgegeben werden sollte. Dabei wurde aber nicht über Kürzungen gestritten, sondern über die Frage, ob die Haushaltsansätze um 4,5 Prozent oder um 6 Prozent steigen sollten. Es ist also auch eine Frage des Maßstabs. </a:t>
            </a:r>
          </a:p>
          <a:p>
            <a:endParaRPr lang="de-DE" altLang="de-DE"/>
          </a:p>
          <a:p>
            <a:r>
              <a:rPr lang="de-DE" altLang="de-DE"/>
              <a:t>Auch in der Schweiz hat der Liberale Serge Beck erklärt, man dürfe „nicht alle Visionen für dieses Land wegsparen.“</a:t>
            </a:r>
          </a:p>
          <a:p>
            <a:endParaRPr lang="de-DE" altLang="de-DE"/>
          </a:p>
          <a:p>
            <a:r>
              <a:rPr lang="de-DE" altLang="de-DE"/>
              <a:t>Eine andere Abgeordnete des Nationalrates sprach davon, man brauche „in der Schweiz mehr Bildung und Forschung und nicht immer mehr Kühe.“</a:t>
            </a:r>
          </a:p>
          <a:p>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251349D-C7E8-9448-839F-5DE9AAE47B7A}"/>
              </a:ext>
            </a:extLst>
          </p:cNvPr>
          <p:cNvSpPr>
            <a:spLocks noGrp="1" noChangeArrowheads="1"/>
          </p:cNvSpPr>
          <p:nvPr>
            <p:ph type="sldNum" sz="quarter" idx="5"/>
          </p:nvPr>
        </p:nvSpPr>
        <p:spPr>
          <a:ln/>
        </p:spPr>
        <p:txBody>
          <a:bodyPr/>
          <a:lstStyle/>
          <a:p>
            <a:fld id="{4B42E702-89D6-F74C-9F9C-E786E5CE662C}" type="slidenum">
              <a:rPr lang="de-DE" altLang="de-DE"/>
              <a:pPr/>
              <a:t>21</a:t>
            </a:fld>
            <a:endParaRPr lang="de-DE" altLang="de-DE"/>
          </a:p>
        </p:txBody>
      </p:sp>
      <p:sp>
        <p:nvSpPr>
          <p:cNvPr id="106498" name="Rectangle 2">
            <a:extLst>
              <a:ext uri="{FF2B5EF4-FFF2-40B4-BE49-F238E27FC236}">
                <a16:creationId xmlns:a16="http://schemas.microsoft.com/office/drawing/2014/main" id="{E9DE1B83-7948-E743-8DD1-E351169AA728}"/>
              </a:ext>
            </a:extLst>
          </p:cNvPr>
          <p:cNvSpPr>
            <a:spLocks noRot="1" noChangeArrowheads="1" noTextEdit="1"/>
          </p:cNvSpPr>
          <p:nvPr>
            <p:ph type="sldImg"/>
          </p:nvPr>
        </p:nvSpPr>
        <p:spPr>
          <a:ln/>
        </p:spPr>
      </p:sp>
      <p:sp>
        <p:nvSpPr>
          <p:cNvPr id="106499" name="Rectangle 3">
            <a:extLst>
              <a:ext uri="{FF2B5EF4-FFF2-40B4-BE49-F238E27FC236}">
                <a16:creationId xmlns:a16="http://schemas.microsoft.com/office/drawing/2014/main" id="{B55CEF45-66AB-C346-B8EC-8CB9B357D58F}"/>
              </a:ext>
            </a:extLst>
          </p:cNvPr>
          <p:cNvSpPr>
            <a:spLocks noGrp="1" noChangeArrowheads="1"/>
          </p:cNvSpPr>
          <p:nvPr>
            <p:ph type="body" idx="1"/>
          </p:nvPr>
        </p:nvSpPr>
        <p:spPr/>
        <p:txBody>
          <a:bodyP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99E52F0-E657-3948-B368-FA29A1919DA3}"/>
              </a:ext>
            </a:extLst>
          </p:cNvPr>
          <p:cNvSpPr>
            <a:spLocks noGrp="1" noChangeArrowheads="1"/>
          </p:cNvSpPr>
          <p:nvPr>
            <p:ph type="sldNum" sz="quarter" idx="5"/>
          </p:nvPr>
        </p:nvSpPr>
        <p:spPr>
          <a:ln/>
        </p:spPr>
        <p:txBody>
          <a:bodyPr/>
          <a:lstStyle/>
          <a:p>
            <a:fld id="{C7F35337-CF50-1C42-955A-9D60C0AD92E9}" type="slidenum">
              <a:rPr lang="de-DE" altLang="de-DE"/>
              <a:pPr/>
              <a:t>23</a:t>
            </a:fld>
            <a:endParaRPr lang="de-DE" altLang="de-DE"/>
          </a:p>
        </p:txBody>
      </p:sp>
      <p:sp>
        <p:nvSpPr>
          <p:cNvPr id="115714" name="Rectangle 2">
            <a:extLst>
              <a:ext uri="{FF2B5EF4-FFF2-40B4-BE49-F238E27FC236}">
                <a16:creationId xmlns:a16="http://schemas.microsoft.com/office/drawing/2014/main" id="{6FCE4C48-B760-C641-B158-D2137D3D4255}"/>
              </a:ext>
            </a:extLst>
          </p:cNvPr>
          <p:cNvSpPr>
            <a:spLocks noRot="1" noChangeArrowheads="1" noTextEdit="1"/>
          </p:cNvSpPr>
          <p:nvPr>
            <p:ph type="sldImg"/>
          </p:nvPr>
        </p:nvSpPr>
        <p:spPr>
          <a:ln/>
        </p:spPr>
      </p:sp>
      <p:sp>
        <p:nvSpPr>
          <p:cNvPr id="115715" name="Rectangle 3">
            <a:extLst>
              <a:ext uri="{FF2B5EF4-FFF2-40B4-BE49-F238E27FC236}">
                <a16:creationId xmlns:a16="http://schemas.microsoft.com/office/drawing/2014/main" id="{FFC31AA4-BDFE-A94C-977D-8D17ED0EBE0F}"/>
              </a:ext>
            </a:extLst>
          </p:cNvPr>
          <p:cNvSpPr>
            <a:spLocks noGrp="1" noChangeArrowheads="1"/>
          </p:cNvSpPr>
          <p:nvPr>
            <p:ph type="body" idx="1"/>
          </p:nvPr>
        </p:nvSpPr>
        <p:spPr>
          <a:xfrm>
            <a:off x="914400" y="4343400"/>
            <a:ext cx="5029200" cy="4114800"/>
          </a:xfrm>
        </p:spPr>
        <p:txBody>
          <a:bodyPr/>
          <a:lstStyle/>
          <a:p>
            <a:endParaRPr lang="de-DE" altLang="de-DE"/>
          </a:p>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2F6AA2-AAC7-0B47-825B-C090DF076E49}"/>
              </a:ext>
            </a:extLst>
          </p:cNvPr>
          <p:cNvSpPr>
            <a:spLocks noGrp="1"/>
          </p:cNvSpPr>
          <p:nvPr>
            <p:ph type="ctrTitle"/>
          </p:nvPr>
        </p:nvSpPr>
        <p:spPr>
          <a:xfrm>
            <a:off x="1143000" y="1122363"/>
            <a:ext cx="6858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852E0935-DA78-F74D-A06C-9E217FA3B2B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0A0C0D1-752D-564D-ADC4-F03BFE5B93E4}"/>
              </a:ext>
            </a:extLst>
          </p:cNvPr>
          <p:cNvSpPr>
            <a:spLocks noGrp="1"/>
          </p:cNvSpPr>
          <p:nvPr>
            <p:ph type="dt" sz="half" idx="10"/>
          </p:nvPr>
        </p:nvSpPr>
        <p:spPr/>
        <p:txBody>
          <a:bodyPr/>
          <a:lstStyle>
            <a:lvl1pPr>
              <a:defRPr/>
            </a:lvl1pPr>
          </a:lstStyle>
          <a:p>
            <a:endParaRPr lang="en-US" altLang="de-DE"/>
          </a:p>
        </p:txBody>
      </p:sp>
      <p:sp>
        <p:nvSpPr>
          <p:cNvPr id="5" name="Foliennummernplatzhalter 4">
            <a:extLst>
              <a:ext uri="{FF2B5EF4-FFF2-40B4-BE49-F238E27FC236}">
                <a16:creationId xmlns:a16="http://schemas.microsoft.com/office/drawing/2014/main" id="{AD95C701-8F8A-3443-9F5F-F1D5D629DECA}"/>
              </a:ext>
            </a:extLst>
          </p:cNvPr>
          <p:cNvSpPr>
            <a:spLocks noGrp="1"/>
          </p:cNvSpPr>
          <p:nvPr>
            <p:ph type="sldNum" sz="quarter" idx="11"/>
          </p:nvPr>
        </p:nvSpPr>
        <p:spPr/>
        <p:txBody>
          <a:bodyPr/>
          <a:lstStyle>
            <a:lvl1pPr>
              <a:defRPr/>
            </a:lvl1pPr>
          </a:lstStyle>
          <a:p>
            <a:fld id="{75B13EBD-83EA-4C4B-A31B-1A38BB9C878A}"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126408646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5CEC91-4259-0749-985E-97582864EE7D}"/>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06D070C2-FA13-624F-9665-66A1EC5FB5A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8A1A465-17CF-6B41-A00E-00833751FAD3}"/>
              </a:ext>
            </a:extLst>
          </p:cNvPr>
          <p:cNvSpPr>
            <a:spLocks noGrp="1"/>
          </p:cNvSpPr>
          <p:nvPr>
            <p:ph type="dt" sz="half" idx="10"/>
          </p:nvPr>
        </p:nvSpPr>
        <p:spPr/>
        <p:txBody>
          <a:bodyPr/>
          <a:lstStyle>
            <a:lvl1pPr>
              <a:defRPr/>
            </a:lvl1pPr>
          </a:lstStyle>
          <a:p>
            <a:endParaRPr lang="en-US" altLang="de-DE"/>
          </a:p>
        </p:txBody>
      </p:sp>
      <p:sp>
        <p:nvSpPr>
          <p:cNvPr id="5" name="Foliennummernplatzhalter 4">
            <a:extLst>
              <a:ext uri="{FF2B5EF4-FFF2-40B4-BE49-F238E27FC236}">
                <a16:creationId xmlns:a16="http://schemas.microsoft.com/office/drawing/2014/main" id="{03BA434E-AF69-C341-ABDB-67C2EAD8EF3C}"/>
              </a:ext>
            </a:extLst>
          </p:cNvPr>
          <p:cNvSpPr>
            <a:spLocks noGrp="1"/>
          </p:cNvSpPr>
          <p:nvPr>
            <p:ph type="sldNum" sz="quarter" idx="11"/>
          </p:nvPr>
        </p:nvSpPr>
        <p:spPr/>
        <p:txBody>
          <a:bodyPr/>
          <a:lstStyle>
            <a:lvl1pPr>
              <a:defRPr/>
            </a:lvl1pPr>
          </a:lstStyle>
          <a:p>
            <a:fld id="{B36A97AE-3620-2D44-A976-0F8BF5712A49}"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317679299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93D8217-2368-EE41-A7A3-6897585C4953}"/>
              </a:ext>
            </a:extLst>
          </p:cNvPr>
          <p:cNvSpPr>
            <a:spLocks noGrp="1"/>
          </p:cNvSpPr>
          <p:nvPr>
            <p:ph type="title" orient="vert"/>
          </p:nvPr>
        </p:nvSpPr>
        <p:spPr>
          <a:xfrm>
            <a:off x="6686550" y="0"/>
            <a:ext cx="2228850" cy="6096000"/>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D98887A-A4BF-F44C-9DB6-41F4A438C8B3}"/>
              </a:ext>
            </a:extLst>
          </p:cNvPr>
          <p:cNvSpPr>
            <a:spLocks noGrp="1"/>
          </p:cNvSpPr>
          <p:nvPr>
            <p:ph type="body" orient="vert" idx="1"/>
          </p:nvPr>
        </p:nvSpPr>
        <p:spPr>
          <a:xfrm>
            <a:off x="0" y="0"/>
            <a:ext cx="6534150" cy="609600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DFB48EF-8B27-8540-870A-54C492320641}"/>
              </a:ext>
            </a:extLst>
          </p:cNvPr>
          <p:cNvSpPr>
            <a:spLocks noGrp="1"/>
          </p:cNvSpPr>
          <p:nvPr>
            <p:ph type="dt" sz="half" idx="10"/>
          </p:nvPr>
        </p:nvSpPr>
        <p:spPr/>
        <p:txBody>
          <a:bodyPr/>
          <a:lstStyle>
            <a:lvl1pPr>
              <a:defRPr/>
            </a:lvl1pPr>
          </a:lstStyle>
          <a:p>
            <a:endParaRPr lang="en-US" altLang="de-DE"/>
          </a:p>
        </p:txBody>
      </p:sp>
      <p:sp>
        <p:nvSpPr>
          <p:cNvPr id="5" name="Foliennummernplatzhalter 4">
            <a:extLst>
              <a:ext uri="{FF2B5EF4-FFF2-40B4-BE49-F238E27FC236}">
                <a16:creationId xmlns:a16="http://schemas.microsoft.com/office/drawing/2014/main" id="{01E16CBB-3DF8-7143-BEDB-58132B4CDDAF}"/>
              </a:ext>
            </a:extLst>
          </p:cNvPr>
          <p:cNvSpPr>
            <a:spLocks noGrp="1"/>
          </p:cNvSpPr>
          <p:nvPr>
            <p:ph type="sldNum" sz="quarter" idx="11"/>
          </p:nvPr>
        </p:nvSpPr>
        <p:spPr/>
        <p:txBody>
          <a:bodyPr/>
          <a:lstStyle>
            <a:lvl1pPr>
              <a:defRPr/>
            </a:lvl1pPr>
          </a:lstStyle>
          <a:p>
            <a:fld id="{9D81AC81-654F-044E-8A32-D93286EC0B27}"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307622999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Inhalt">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019934F3-D6FF-5E40-9813-1B08578DAC3C}"/>
              </a:ext>
            </a:extLst>
          </p:cNvPr>
          <p:cNvSpPr>
            <a:spLocks noGrp="1"/>
          </p:cNvSpPr>
          <p:nvPr>
            <p:ph/>
          </p:nvPr>
        </p:nvSpPr>
        <p:spPr>
          <a:xfrm>
            <a:off x="0" y="0"/>
            <a:ext cx="8915400" cy="6096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3" name="Datumsplatzhalter 2">
            <a:extLst>
              <a:ext uri="{FF2B5EF4-FFF2-40B4-BE49-F238E27FC236}">
                <a16:creationId xmlns:a16="http://schemas.microsoft.com/office/drawing/2014/main" id="{0D675AEC-F636-CF44-A3F2-6DB9FE3BC72E}"/>
              </a:ext>
            </a:extLst>
          </p:cNvPr>
          <p:cNvSpPr>
            <a:spLocks noGrp="1"/>
          </p:cNvSpPr>
          <p:nvPr>
            <p:ph type="dt" sz="half" idx="10"/>
          </p:nvPr>
        </p:nvSpPr>
        <p:spPr>
          <a:xfrm>
            <a:off x="0" y="6248400"/>
            <a:ext cx="1905000" cy="457200"/>
          </a:xfrm>
        </p:spPr>
        <p:txBody>
          <a:bodyPr/>
          <a:lstStyle>
            <a:lvl1pPr>
              <a:defRPr/>
            </a:lvl1pPr>
          </a:lstStyle>
          <a:p>
            <a:endParaRPr lang="en-US" altLang="de-DE"/>
          </a:p>
        </p:txBody>
      </p:sp>
      <p:sp>
        <p:nvSpPr>
          <p:cNvPr id="4" name="Foliennummernplatzhalter 3">
            <a:extLst>
              <a:ext uri="{FF2B5EF4-FFF2-40B4-BE49-F238E27FC236}">
                <a16:creationId xmlns:a16="http://schemas.microsoft.com/office/drawing/2014/main" id="{C83AC3BB-0E20-CF41-9301-A264E2040B56}"/>
              </a:ext>
            </a:extLst>
          </p:cNvPr>
          <p:cNvSpPr>
            <a:spLocks noGrp="1"/>
          </p:cNvSpPr>
          <p:nvPr>
            <p:ph type="sldNum" sz="quarter" idx="11"/>
          </p:nvPr>
        </p:nvSpPr>
        <p:spPr>
          <a:xfrm>
            <a:off x="8305800" y="6324600"/>
            <a:ext cx="533400" cy="381000"/>
          </a:xfrm>
        </p:spPr>
        <p:txBody>
          <a:bodyPr/>
          <a:lstStyle>
            <a:lvl1pPr>
              <a:defRPr/>
            </a:lvl1pPr>
          </a:lstStyle>
          <a:p>
            <a:fld id="{F97C9CA3-C1D4-714E-A526-2D562CBBFEEF}"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97532940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9AD904-27B0-4644-AEF6-28EA6BD1C97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0498FA4-EE99-2846-88DE-C801721CD849}"/>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7C1F3E7-AA79-5E4C-82AB-6E25576B5C7E}"/>
              </a:ext>
            </a:extLst>
          </p:cNvPr>
          <p:cNvSpPr>
            <a:spLocks noGrp="1"/>
          </p:cNvSpPr>
          <p:nvPr>
            <p:ph type="dt" sz="half" idx="10"/>
          </p:nvPr>
        </p:nvSpPr>
        <p:spPr/>
        <p:txBody>
          <a:bodyPr/>
          <a:lstStyle>
            <a:lvl1pPr>
              <a:defRPr/>
            </a:lvl1pPr>
          </a:lstStyle>
          <a:p>
            <a:endParaRPr lang="en-US" altLang="de-DE"/>
          </a:p>
        </p:txBody>
      </p:sp>
      <p:sp>
        <p:nvSpPr>
          <p:cNvPr id="5" name="Foliennummernplatzhalter 4">
            <a:extLst>
              <a:ext uri="{FF2B5EF4-FFF2-40B4-BE49-F238E27FC236}">
                <a16:creationId xmlns:a16="http://schemas.microsoft.com/office/drawing/2014/main" id="{96357A96-0E58-E849-B6EE-62C8A6184865}"/>
              </a:ext>
            </a:extLst>
          </p:cNvPr>
          <p:cNvSpPr>
            <a:spLocks noGrp="1"/>
          </p:cNvSpPr>
          <p:nvPr>
            <p:ph type="sldNum" sz="quarter" idx="11"/>
          </p:nvPr>
        </p:nvSpPr>
        <p:spPr/>
        <p:txBody>
          <a:bodyPr/>
          <a:lstStyle>
            <a:lvl1pPr>
              <a:defRPr/>
            </a:lvl1pPr>
          </a:lstStyle>
          <a:p>
            <a:fld id="{76AE4DB1-7012-B84C-B262-6D8B140B593D}"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4836575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5F3464-372A-D145-82DF-B189CCA966BE}"/>
              </a:ext>
            </a:extLst>
          </p:cNvPr>
          <p:cNvSpPr>
            <a:spLocks noGrp="1"/>
          </p:cNvSpPr>
          <p:nvPr>
            <p:ph type="title"/>
          </p:nvPr>
        </p:nvSpPr>
        <p:spPr>
          <a:xfrm>
            <a:off x="623888" y="1709738"/>
            <a:ext cx="78867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318B61B-D95C-924F-8FC9-3729C98F039A}"/>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Datumsplatzhalter 3">
            <a:extLst>
              <a:ext uri="{FF2B5EF4-FFF2-40B4-BE49-F238E27FC236}">
                <a16:creationId xmlns:a16="http://schemas.microsoft.com/office/drawing/2014/main" id="{98C0C599-E514-AA49-995B-A2311C85DC6A}"/>
              </a:ext>
            </a:extLst>
          </p:cNvPr>
          <p:cNvSpPr>
            <a:spLocks noGrp="1"/>
          </p:cNvSpPr>
          <p:nvPr>
            <p:ph type="dt" sz="half" idx="10"/>
          </p:nvPr>
        </p:nvSpPr>
        <p:spPr/>
        <p:txBody>
          <a:bodyPr/>
          <a:lstStyle>
            <a:lvl1pPr>
              <a:defRPr/>
            </a:lvl1pPr>
          </a:lstStyle>
          <a:p>
            <a:endParaRPr lang="en-US" altLang="de-DE"/>
          </a:p>
        </p:txBody>
      </p:sp>
      <p:sp>
        <p:nvSpPr>
          <p:cNvPr id="5" name="Foliennummernplatzhalter 4">
            <a:extLst>
              <a:ext uri="{FF2B5EF4-FFF2-40B4-BE49-F238E27FC236}">
                <a16:creationId xmlns:a16="http://schemas.microsoft.com/office/drawing/2014/main" id="{F7367335-ADD3-6D49-A12F-35F48692E8DC}"/>
              </a:ext>
            </a:extLst>
          </p:cNvPr>
          <p:cNvSpPr>
            <a:spLocks noGrp="1"/>
          </p:cNvSpPr>
          <p:nvPr>
            <p:ph type="sldNum" sz="quarter" idx="11"/>
          </p:nvPr>
        </p:nvSpPr>
        <p:spPr/>
        <p:txBody>
          <a:bodyPr/>
          <a:lstStyle>
            <a:lvl1pPr>
              <a:defRPr/>
            </a:lvl1pPr>
          </a:lstStyle>
          <a:p>
            <a:fld id="{CD94708A-9BBC-D14A-BDE4-55ED1198A36F}"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2624736934"/>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62A15E-35DD-0448-8E0B-B9BCFFB5BF0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C52561B-9F92-6949-B520-9232A4A1A471}"/>
              </a:ext>
            </a:extLst>
          </p:cNvPr>
          <p:cNvSpPr>
            <a:spLocks noGrp="1"/>
          </p:cNvSpPr>
          <p:nvPr>
            <p:ph sz="half" idx="1"/>
          </p:nvPr>
        </p:nvSpPr>
        <p:spPr>
          <a:xfrm>
            <a:off x="76200" y="1295400"/>
            <a:ext cx="4343400" cy="48006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B78A2E4-3EE6-D34D-81F2-8B5C2955D85E}"/>
              </a:ext>
            </a:extLst>
          </p:cNvPr>
          <p:cNvSpPr>
            <a:spLocks noGrp="1"/>
          </p:cNvSpPr>
          <p:nvPr>
            <p:ph sz="half" idx="2"/>
          </p:nvPr>
        </p:nvSpPr>
        <p:spPr>
          <a:xfrm>
            <a:off x="4572000" y="1295400"/>
            <a:ext cx="4343400" cy="48006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3FB920D-AF78-9044-AFF9-A5CD4DD61836}"/>
              </a:ext>
            </a:extLst>
          </p:cNvPr>
          <p:cNvSpPr>
            <a:spLocks noGrp="1"/>
          </p:cNvSpPr>
          <p:nvPr>
            <p:ph type="dt" sz="half" idx="10"/>
          </p:nvPr>
        </p:nvSpPr>
        <p:spPr/>
        <p:txBody>
          <a:bodyPr/>
          <a:lstStyle>
            <a:lvl1pPr>
              <a:defRPr/>
            </a:lvl1pPr>
          </a:lstStyle>
          <a:p>
            <a:endParaRPr lang="en-US" altLang="de-DE"/>
          </a:p>
        </p:txBody>
      </p:sp>
      <p:sp>
        <p:nvSpPr>
          <p:cNvPr id="6" name="Foliennummernplatzhalter 5">
            <a:extLst>
              <a:ext uri="{FF2B5EF4-FFF2-40B4-BE49-F238E27FC236}">
                <a16:creationId xmlns:a16="http://schemas.microsoft.com/office/drawing/2014/main" id="{EA351C02-597B-F247-8A56-45628382245F}"/>
              </a:ext>
            </a:extLst>
          </p:cNvPr>
          <p:cNvSpPr>
            <a:spLocks noGrp="1"/>
          </p:cNvSpPr>
          <p:nvPr>
            <p:ph type="sldNum" sz="quarter" idx="11"/>
          </p:nvPr>
        </p:nvSpPr>
        <p:spPr/>
        <p:txBody>
          <a:bodyPr/>
          <a:lstStyle>
            <a:lvl1pPr>
              <a:defRPr/>
            </a:lvl1pPr>
          </a:lstStyle>
          <a:p>
            <a:fld id="{8ACEDC63-9B9B-EF48-8E7B-1519BD769E34}"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389022083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8BD2BA-D987-814C-BFD7-26A2A1B25BEC}"/>
              </a:ext>
            </a:extLst>
          </p:cNvPr>
          <p:cNvSpPr>
            <a:spLocks noGrp="1"/>
          </p:cNvSpPr>
          <p:nvPr>
            <p:ph type="title"/>
          </p:nvPr>
        </p:nvSpPr>
        <p:spPr>
          <a:xfrm>
            <a:off x="630238" y="365125"/>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665DA11-FA26-A04C-A268-84C30EBF87C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F4E6485-8934-C24F-A0EE-5D955833C075}"/>
              </a:ext>
            </a:extLst>
          </p:cNvPr>
          <p:cNvSpPr>
            <a:spLocks noGrp="1"/>
          </p:cNvSpPr>
          <p:nvPr>
            <p:ph sz="half" idx="2"/>
          </p:nvPr>
        </p:nvSpPr>
        <p:spPr>
          <a:xfrm>
            <a:off x="630238" y="2505075"/>
            <a:ext cx="386873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B541E200-E35D-2A4E-8FCD-60C615A9C91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D6A56A6-F8F5-FE46-9E82-BF48B72FCB21}"/>
              </a:ext>
            </a:extLst>
          </p:cNvPr>
          <p:cNvSpPr>
            <a:spLocks noGrp="1"/>
          </p:cNvSpPr>
          <p:nvPr>
            <p:ph sz="quarter" idx="4"/>
          </p:nvPr>
        </p:nvSpPr>
        <p:spPr>
          <a:xfrm>
            <a:off x="4629150" y="2505075"/>
            <a:ext cx="38877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4DC54654-768A-AC43-8B1A-B6F3B81753AA}"/>
              </a:ext>
            </a:extLst>
          </p:cNvPr>
          <p:cNvSpPr>
            <a:spLocks noGrp="1"/>
          </p:cNvSpPr>
          <p:nvPr>
            <p:ph type="dt" sz="half" idx="10"/>
          </p:nvPr>
        </p:nvSpPr>
        <p:spPr/>
        <p:txBody>
          <a:bodyPr/>
          <a:lstStyle>
            <a:lvl1pPr>
              <a:defRPr/>
            </a:lvl1pPr>
          </a:lstStyle>
          <a:p>
            <a:endParaRPr lang="en-US" altLang="de-DE"/>
          </a:p>
        </p:txBody>
      </p:sp>
      <p:sp>
        <p:nvSpPr>
          <p:cNvPr id="8" name="Foliennummernplatzhalter 7">
            <a:extLst>
              <a:ext uri="{FF2B5EF4-FFF2-40B4-BE49-F238E27FC236}">
                <a16:creationId xmlns:a16="http://schemas.microsoft.com/office/drawing/2014/main" id="{06704240-FA25-7A4E-B7BB-7F9CF6A0FA5A}"/>
              </a:ext>
            </a:extLst>
          </p:cNvPr>
          <p:cNvSpPr>
            <a:spLocks noGrp="1"/>
          </p:cNvSpPr>
          <p:nvPr>
            <p:ph type="sldNum" sz="quarter" idx="11"/>
          </p:nvPr>
        </p:nvSpPr>
        <p:spPr/>
        <p:txBody>
          <a:bodyPr/>
          <a:lstStyle>
            <a:lvl1pPr>
              <a:defRPr/>
            </a:lvl1pPr>
          </a:lstStyle>
          <a:p>
            <a:fld id="{E2F53C56-A8DD-8742-A9C4-85C23327AE1A}"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150771039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0DDCD6-0AE2-BE46-A483-EA090D37215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795FD00-4AA8-C146-85D9-7AD1B0737C47}"/>
              </a:ext>
            </a:extLst>
          </p:cNvPr>
          <p:cNvSpPr>
            <a:spLocks noGrp="1"/>
          </p:cNvSpPr>
          <p:nvPr>
            <p:ph type="dt" sz="half" idx="10"/>
          </p:nvPr>
        </p:nvSpPr>
        <p:spPr/>
        <p:txBody>
          <a:bodyPr/>
          <a:lstStyle>
            <a:lvl1pPr>
              <a:defRPr/>
            </a:lvl1pPr>
          </a:lstStyle>
          <a:p>
            <a:endParaRPr lang="en-US" altLang="de-DE"/>
          </a:p>
        </p:txBody>
      </p:sp>
      <p:sp>
        <p:nvSpPr>
          <p:cNvPr id="4" name="Foliennummernplatzhalter 3">
            <a:extLst>
              <a:ext uri="{FF2B5EF4-FFF2-40B4-BE49-F238E27FC236}">
                <a16:creationId xmlns:a16="http://schemas.microsoft.com/office/drawing/2014/main" id="{F83E903E-B784-054B-8052-87C5CC373F0F}"/>
              </a:ext>
            </a:extLst>
          </p:cNvPr>
          <p:cNvSpPr>
            <a:spLocks noGrp="1"/>
          </p:cNvSpPr>
          <p:nvPr>
            <p:ph type="sldNum" sz="quarter" idx="11"/>
          </p:nvPr>
        </p:nvSpPr>
        <p:spPr/>
        <p:txBody>
          <a:bodyPr/>
          <a:lstStyle>
            <a:lvl1pPr>
              <a:defRPr/>
            </a:lvl1pPr>
          </a:lstStyle>
          <a:p>
            <a:fld id="{35D56491-6FBC-9D4A-9078-B9B12F541C62}"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158431857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56ADB46-EEEC-8642-9F0B-3513A36E4BE8}"/>
              </a:ext>
            </a:extLst>
          </p:cNvPr>
          <p:cNvSpPr>
            <a:spLocks noGrp="1"/>
          </p:cNvSpPr>
          <p:nvPr>
            <p:ph type="dt" sz="half" idx="10"/>
          </p:nvPr>
        </p:nvSpPr>
        <p:spPr/>
        <p:txBody>
          <a:bodyPr/>
          <a:lstStyle>
            <a:lvl1pPr>
              <a:defRPr/>
            </a:lvl1pPr>
          </a:lstStyle>
          <a:p>
            <a:endParaRPr lang="en-US" altLang="de-DE"/>
          </a:p>
        </p:txBody>
      </p:sp>
      <p:sp>
        <p:nvSpPr>
          <p:cNvPr id="3" name="Foliennummernplatzhalter 2">
            <a:extLst>
              <a:ext uri="{FF2B5EF4-FFF2-40B4-BE49-F238E27FC236}">
                <a16:creationId xmlns:a16="http://schemas.microsoft.com/office/drawing/2014/main" id="{612990B8-4CE1-4040-AFA3-690605340C3B}"/>
              </a:ext>
            </a:extLst>
          </p:cNvPr>
          <p:cNvSpPr>
            <a:spLocks noGrp="1"/>
          </p:cNvSpPr>
          <p:nvPr>
            <p:ph type="sldNum" sz="quarter" idx="11"/>
          </p:nvPr>
        </p:nvSpPr>
        <p:spPr/>
        <p:txBody>
          <a:bodyPr/>
          <a:lstStyle>
            <a:lvl1pPr>
              <a:defRPr/>
            </a:lvl1pPr>
          </a:lstStyle>
          <a:p>
            <a:fld id="{5E021FB0-BF77-4142-814F-FF8D070CDA9E}"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87411146"/>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D71B02-3BFA-CA41-A3EB-EB8F9AAB2C6C}"/>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F9CEDA-E570-594B-92EC-2439C304B97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4EA3EB4-F4DB-1A4D-9D4B-D9E8333F0F6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028A6C3-D17D-9A49-9427-098F00D426E6}"/>
              </a:ext>
            </a:extLst>
          </p:cNvPr>
          <p:cNvSpPr>
            <a:spLocks noGrp="1"/>
          </p:cNvSpPr>
          <p:nvPr>
            <p:ph type="dt" sz="half" idx="10"/>
          </p:nvPr>
        </p:nvSpPr>
        <p:spPr/>
        <p:txBody>
          <a:bodyPr/>
          <a:lstStyle>
            <a:lvl1pPr>
              <a:defRPr/>
            </a:lvl1pPr>
          </a:lstStyle>
          <a:p>
            <a:endParaRPr lang="en-US" altLang="de-DE"/>
          </a:p>
        </p:txBody>
      </p:sp>
      <p:sp>
        <p:nvSpPr>
          <p:cNvPr id="6" name="Foliennummernplatzhalter 5">
            <a:extLst>
              <a:ext uri="{FF2B5EF4-FFF2-40B4-BE49-F238E27FC236}">
                <a16:creationId xmlns:a16="http://schemas.microsoft.com/office/drawing/2014/main" id="{C7C96484-E007-6045-A05E-196A2FCD5E98}"/>
              </a:ext>
            </a:extLst>
          </p:cNvPr>
          <p:cNvSpPr>
            <a:spLocks noGrp="1"/>
          </p:cNvSpPr>
          <p:nvPr>
            <p:ph type="sldNum" sz="quarter" idx="11"/>
          </p:nvPr>
        </p:nvSpPr>
        <p:spPr/>
        <p:txBody>
          <a:bodyPr/>
          <a:lstStyle>
            <a:lvl1pPr>
              <a:defRPr/>
            </a:lvl1pPr>
          </a:lstStyle>
          <a:p>
            <a:fld id="{643D9327-0796-0F4E-BC9F-2FB0A0CB82B5}"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3542226165"/>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19313-A52E-3341-91D4-32EA827ED5A0}"/>
              </a:ext>
            </a:extLst>
          </p:cNvPr>
          <p:cNvSpPr>
            <a:spLocks noGrp="1"/>
          </p:cNvSpPr>
          <p:nvPr>
            <p:ph type="title"/>
          </p:nvPr>
        </p:nvSpPr>
        <p:spPr>
          <a:xfrm>
            <a:off x="630238" y="457200"/>
            <a:ext cx="2949575"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46F7246-8F11-754A-82EC-DE41EBCCB46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90C91189-6ACB-F844-89A0-36EF1940D80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91740AD-3628-B640-A56D-7A19CCC4F758}"/>
              </a:ext>
            </a:extLst>
          </p:cNvPr>
          <p:cNvSpPr>
            <a:spLocks noGrp="1"/>
          </p:cNvSpPr>
          <p:nvPr>
            <p:ph type="dt" sz="half" idx="10"/>
          </p:nvPr>
        </p:nvSpPr>
        <p:spPr/>
        <p:txBody>
          <a:bodyPr/>
          <a:lstStyle>
            <a:lvl1pPr>
              <a:defRPr/>
            </a:lvl1pPr>
          </a:lstStyle>
          <a:p>
            <a:endParaRPr lang="en-US" altLang="de-DE"/>
          </a:p>
        </p:txBody>
      </p:sp>
      <p:sp>
        <p:nvSpPr>
          <p:cNvPr id="6" name="Foliennummernplatzhalter 5">
            <a:extLst>
              <a:ext uri="{FF2B5EF4-FFF2-40B4-BE49-F238E27FC236}">
                <a16:creationId xmlns:a16="http://schemas.microsoft.com/office/drawing/2014/main" id="{9CB8C60E-7BEC-8744-800D-BFB884B371EF}"/>
              </a:ext>
            </a:extLst>
          </p:cNvPr>
          <p:cNvSpPr>
            <a:spLocks noGrp="1"/>
          </p:cNvSpPr>
          <p:nvPr>
            <p:ph type="sldNum" sz="quarter" idx="11"/>
          </p:nvPr>
        </p:nvSpPr>
        <p:spPr/>
        <p:txBody>
          <a:bodyPr/>
          <a:lstStyle>
            <a:lvl1pPr>
              <a:defRPr/>
            </a:lvl1pPr>
          </a:lstStyle>
          <a:p>
            <a:fld id="{CEA9BEAF-7632-B245-B375-01DCA6411FD1}" type="slidenum">
              <a:rPr lang="en-US" altLang="de-DE"/>
              <a:pPr/>
              <a:t>‹Nr.›</a:t>
            </a:fld>
            <a:endParaRPr lang="en-US" altLang="de-DE">
              <a:latin typeface="Times New Roman" panose="02020603050405020304" pitchFamily="18" charset="0"/>
            </a:endParaRPr>
          </a:p>
        </p:txBody>
      </p:sp>
    </p:spTree>
    <p:extLst>
      <p:ext uri="{BB962C8B-B14F-4D97-AF65-F5344CB8AC3E}">
        <p14:creationId xmlns:p14="http://schemas.microsoft.com/office/powerpoint/2010/main" val="328107377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572AE93C-F0B6-1943-B528-DFE98932CA89}"/>
              </a:ext>
            </a:extLst>
          </p:cNvPr>
          <p:cNvSpPr>
            <a:spLocks noChangeArrowheads="1"/>
          </p:cNvSpPr>
          <p:nvPr/>
        </p:nvSpPr>
        <p:spPr bwMode="auto">
          <a:xfrm>
            <a:off x="0" y="0"/>
            <a:ext cx="9144000" cy="11430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243" name="Rectangle 3">
            <a:extLst>
              <a:ext uri="{FF2B5EF4-FFF2-40B4-BE49-F238E27FC236}">
                <a16:creationId xmlns:a16="http://schemas.microsoft.com/office/drawing/2014/main" id="{D9238DA1-CB5C-A942-8CD3-224C2082485D}"/>
              </a:ext>
            </a:extLst>
          </p:cNvPr>
          <p:cNvSpPr>
            <a:spLocks noGrp="1" noChangeArrowheads="1"/>
          </p:cNvSpPr>
          <p:nvPr>
            <p:ph type="title"/>
          </p:nvPr>
        </p:nvSpPr>
        <p:spPr bwMode="auto">
          <a:xfrm>
            <a:off x="0" y="0"/>
            <a:ext cx="7391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de-DE"/>
              <a:t>Hier klicken, um Master-</a:t>
            </a:r>
          </a:p>
        </p:txBody>
      </p:sp>
      <p:sp>
        <p:nvSpPr>
          <p:cNvPr id="10244" name="Rectangle 4">
            <a:extLst>
              <a:ext uri="{FF2B5EF4-FFF2-40B4-BE49-F238E27FC236}">
                <a16:creationId xmlns:a16="http://schemas.microsoft.com/office/drawing/2014/main" id="{834F5E28-4D8D-C240-9DB5-5A0F936BA50E}"/>
              </a:ext>
            </a:extLst>
          </p:cNvPr>
          <p:cNvSpPr>
            <a:spLocks noGrp="1" noChangeArrowheads="1"/>
          </p:cNvSpPr>
          <p:nvPr>
            <p:ph type="body" idx="1"/>
          </p:nvPr>
        </p:nvSpPr>
        <p:spPr bwMode="auto">
          <a:xfrm>
            <a:off x="76200" y="1295400"/>
            <a:ext cx="8839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de-DE"/>
              <a:t>Hier klicken, um Master-Textformat zu bearbeiten.</a:t>
            </a:r>
          </a:p>
          <a:p>
            <a:pPr lvl="1"/>
            <a:r>
              <a:rPr lang="en-US" altLang="de-DE"/>
              <a:t>Zweite Ebene</a:t>
            </a:r>
          </a:p>
          <a:p>
            <a:pPr lvl="2"/>
            <a:r>
              <a:rPr lang="en-US" altLang="de-DE"/>
              <a:t>Dritte Ebene</a:t>
            </a:r>
          </a:p>
          <a:p>
            <a:pPr lvl="3"/>
            <a:r>
              <a:rPr lang="en-US" altLang="de-DE"/>
              <a:t>Vierte Ebene</a:t>
            </a:r>
          </a:p>
          <a:p>
            <a:pPr lvl="4"/>
            <a:r>
              <a:rPr lang="en-US" altLang="de-DE"/>
              <a:t>Fünfte Ebene</a:t>
            </a:r>
          </a:p>
        </p:txBody>
      </p:sp>
      <p:sp>
        <p:nvSpPr>
          <p:cNvPr id="10245" name="Rectangle 5">
            <a:extLst>
              <a:ext uri="{FF2B5EF4-FFF2-40B4-BE49-F238E27FC236}">
                <a16:creationId xmlns:a16="http://schemas.microsoft.com/office/drawing/2014/main" id="{71CCDB20-6094-0D4D-BCA8-D58F968AC21C}"/>
              </a:ext>
            </a:extLst>
          </p:cNvPr>
          <p:cNvSpPr>
            <a:spLocks noGrp="1" noChangeArrowheads="1"/>
          </p:cNvSpPr>
          <p:nvPr>
            <p:ph type="dt" sz="half" idx="2"/>
          </p:nvPr>
        </p:nvSpPr>
        <p:spPr bwMode="auto">
          <a:xfrm>
            <a:off x="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New Roman" panose="02020603050405020304" pitchFamily="18" charset="0"/>
              </a:defRPr>
            </a:lvl1pPr>
          </a:lstStyle>
          <a:p>
            <a:endParaRPr lang="en-US" altLang="de-DE"/>
          </a:p>
        </p:txBody>
      </p:sp>
      <p:sp>
        <p:nvSpPr>
          <p:cNvPr id="10246" name="Rectangle 6">
            <a:extLst>
              <a:ext uri="{FF2B5EF4-FFF2-40B4-BE49-F238E27FC236}">
                <a16:creationId xmlns:a16="http://schemas.microsoft.com/office/drawing/2014/main" id="{F0635183-A24C-114F-B1A1-7CB874A93BE7}"/>
              </a:ext>
            </a:extLst>
          </p:cNvPr>
          <p:cNvSpPr>
            <a:spLocks noChangeArrowheads="1"/>
          </p:cNvSpPr>
          <p:nvPr/>
        </p:nvSpPr>
        <p:spPr bwMode="auto">
          <a:xfrm>
            <a:off x="-9525" y="990600"/>
            <a:ext cx="7248525" cy="152400"/>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0247" name="Rectangle 7">
            <a:extLst>
              <a:ext uri="{FF2B5EF4-FFF2-40B4-BE49-F238E27FC236}">
                <a16:creationId xmlns:a16="http://schemas.microsoft.com/office/drawing/2014/main" id="{86598822-B3E4-C441-978D-0F29855DA369}"/>
              </a:ext>
            </a:extLst>
          </p:cNvPr>
          <p:cNvSpPr>
            <a:spLocks noGrp="1" noChangeArrowheads="1"/>
          </p:cNvSpPr>
          <p:nvPr>
            <p:ph type="sldNum" sz="quarter" idx="4"/>
          </p:nvPr>
        </p:nvSpPr>
        <p:spPr bwMode="auto">
          <a:xfrm>
            <a:off x="8305800" y="6324600"/>
            <a:ext cx="533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857BB70-7994-9843-9DB9-35AA1F8DE965}" type="slidenum">
              <a:rPr lang="en-US" altLang="de-DE"/>
              <a:pPr/>
              <a:t>‹Nr.›</a:t>
            </a:fld>
            <a:endParaRPr lang="en-US" altLang="de-DE">
              <a:latin typeface="Times New Roman" panose="02020603050405020304" pitchFamily="18" charset="0"/>
            </a:endParaRPr>
          </a:p>
        </p:txBody>
      </p:sp>
      <p:sp>
        <p:nvSpPr>
          <p:cNvPr id="10248" name="Text Box 8">
            <a:extLst>
              <a:ext uri="{FF2B5EF4-FFF2-40B4-BE49-F238E27FC236}">
                <a16:creationId xmlns:a16="http://schemas.microsoft.com/office/drawing/2014/main" id="{FB126E36-4E3F-E342-9C91-775DA9C1FC3D}"/>
              </a:ext>
            </a:extLst>
          </p:cNvPr>
          <p:cNvSpPr txBox="1">
            <a:spLocks noChangeArrowheads="1"/>
          </p:cNvSpPr>
          <p:nvPr/>
        </p:nvSpPr>
        <p:spPr bwMode="auto">
          <a:xfrm>
            <a:off x="7467600" y="857250"/>
            <a:ext cx="1600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de-DE" altLang="de-DE" sz="1800">
                <a:solidFill>
                  <a:srgbClr val="000000"/>
                </a:solidFill>
              </a:rPr>
              <a:t>www.che.de</a:t>
            </a:r>
            <a:endParaRPr lang="de-DE" altLang="de-DE" sz="1400"/>
          </a:p>
        </p:txBody>
      </p:sp>
      <p:pic>
        <p:nvPicPr>
          <p:cNvPr id="10249" name="Picture 9">
            <a:extLst>
              <a:ext uri="{FF2B5EF4-FFF2-40B4-BE49-F238E27FC236}">
                <a16:creationId xmlns:a16="http://schemas.microsoft.com/office/drawing/2014/main" id="{5DF79F74-BACF-6A4B-B841-CAAA2C489BED}"/>
              </a:ext>
            </a:extLst>
          </p:cNvPr>
          <p:cNvPicPr>
            <a:picLocks noChangeAspect="1" noChangeArrowheads="1"/>
          </p:cNvPicPr>
          <p:nvPr/>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516813" y="169863"/>
            <a:ext cx="1295400" cy="696912"/>
          </a:xfrm>
          <a:prstGeom prst="rect">
            <a:avLst/>
          </a:prstGeom>
          <a:noFill/>
          <a:extLst>
            <a:ext uri="{909E8E84-426E-40DD-AFC4-6F175D3DCCD1}">
              <a14:hiddenFill xmlns:a14="http://schemas.microsoft.com/office/drawing/2010/main">
                <a:solidFill>
                  <a:srgbClr val="FFFFFF"/>
                </a:solidFill>
              </a14:hiddenFill>
            </a:ext>
          </a:extLst>
        </p:spPr>
      </p:pic>
    </p:spTree>
  </p:cSld>
  <p:clrMap bg1="dk2" tx1="lt1" bg2="dk1" tx2="lt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p:transition spd="slow"/>
  <p:hf hdr="0" ftr="0" dt="0"/>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defRPr>
      </a:lvl2pPr>
      <a:lvl3pPr algn="l" rtl="0" eaLnBrk="0" fontAlgn="base" hangingPunct="0">
        <a:spcBef>
          <a:spcPct val="0"/>
        </a:spcBef>
        <a:spcAft>
          <a:spcPct val="0"/>
        </a:spcAft>
        <a:defRPr sz="3600">
          <a:solidFill>
            <a:schemeClr val="tx2"/>
          </a:solidFill>
          <a:latin typeface="Arial" panose="020B0604020202020204" pitchFamily="34" charset="0"/>
        </a:defRPr>
      </a:lvl3pPr>
      <a:lvl4pPr algn="l" rtl="0" eaLnBrk="0" fontAlgn="base" hangingPunct="0">
        <a:spcBef>
          <a:spcPct val="0"/>
        </a:spcBef>
        <a:spcAft>
          <a:spcPct val="0"/>
        </a:spcAft>
        <a:defRPr sz="3600">
          <a:solidFill>
            <a:schemeClr val="tx2"/>
          </a:solidFill>
          <a:latin typeface="Arial" panose="020B0604020202020204" pitchFamily="34" charset="0"/>
        </a:defRPr>
      </a:lvl4pPr>
      <a:lvl5pPr algn="l" rtl="0" eaLnBrk="0" fontAlgn="base" hangingPunct="0">
        <a:spcBef>
          <a:spcPct val="0"/>
        </a:spcBef>
        <a:spcAft>
          <a:spcPct val="0"/>
        </a:spcAft>
        <a:defRPr sz="3600">
          <a:solidFill>
            <a:schemeClr val="tx2"/>
          </a:solidFill>
          <a:latin typeface="Arial" panose="020B0604020202020204" pitchFamily="34" charset="0"/>
        </a:defRPr>
      </a:lvl5pPr>
      <a:lvl6pPr marL="457200" algn="l" rtl="0" eaLnBrk="0" fontAlgn="base" hangingPunct="0">
        <a:spcBef>
          <a:spcPct val="0"/>
        </a:spcBef>
        <a:spcAft>
          <a:spcPct val="0"/>
        </a:spcAft>
        <a:defRPr sz="3600">
          <a:solidFill>
            <a:schemeClr val="tx2"/>
          </a:solidFill>
          <a:latin typeface="Arial" panose="020B0604020202020204" pitchFamily="34" charset="0"/>
        </a:defRPr>
      </a:lvl6pPr>
      <a:lvl7pPr marL="914400" algn="l" rtl="0" eaLnBrk="0" fontAlgn="base" hangingPunct="0">
        <a:spcBef>
          <a:spcPct val="0"/>
        </a:spcBef>
        <a:spcAft>
          <a:spcPct val="0"/>
        </a:spcAft>
        <a:defRPr sz="3600">
          <a:solidFill>
            <a:schemeClr val="tx2"/>
          </a:solidFill>
          <a:latin typeface="Arial" panose="020B0604020202020204" pitchFamily="34" charset="0"/>
        </a:defRPr>
      </a:lvl7pPr>
      <a:lvl8pPr marL="1371600" algn="l" rtl="0" eaLnBrk="0" fontAlgn="base" hangingPunct="0">
        <a:spcBef>
          <a:spcPct val="0"/>
        </a:spcBef>
        <a:spcAft>
          <a:spcPct val="0"/>
        </a:spcAft>
        <a:defRPr sz="3600">
          <a:solidFill>
            <a:schemeClr val="tx2"/>
          </a:solidFill>
          <a:latin typeface="Arial" panose="020B0604020202020204" pitchFamily="34" charset="0"/>
        </a:defRPr>
      </a:lvl8pPr>
      <a:lvl9pPr marL="1828800" algn="l" rtl="0" eaLnBrk="0" fontAlgn="base" hangingPunct="0">
        <a:spcBef>
          <a:spcPct val="0"/>
        </a:spcBef>
        <a:spcAft>
          <a:spcPct val="0"/>
        </a:spcAft>
        <a:defRPr sz="36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Font typeface="Webdings" pitchFamily="2" charset="2"/>
        <a:buChar char="&lt;"/>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ebdings" pitchFamily="2" charset="2"/>
        <a:buChar char="&lt;"/>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Font typeface="Webdings" pitchFamily="2" charset="2"/>
        <a:buChar char="&lt;"/>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1"/>
        </a:buClr>
        <a:buFont typeface="Webdings" pitchFamily="2" charset="2"/>
        <a:buChar char="&lt;"/>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Font typeface="Webdings" pitchFamily="2" charset="2"/>
        <a:buChar char="&lt;"/>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3">
            <a:extLst>
              <a:ext uri="{FF2B5EF4-FFF2-40B4-BE49-F238E27FC236}">
                <a16:creationId xmlns:a16="http://schemas.microsoft.com/office/drawing/2014/main" id="{FF614D99-01FD-224A-9D5F-6D28F1142EB9}"/>
              </a:ext>
            </a:extLst>
          </p:cNvPr>
          <p:cNvSpPr>
            <a:spLocks noGrp="1"/>
          </p:cNvSpPr>
          <p:nvPr>
            <p:ph type="sldNum" sz="quarter" idx="11"/>
          </p:nvPr>
        </p:nvSpPr>
        <p:spPr/>
        <p:txBody>
          <a:bodyPr/>
          <a:lstStyle/>
          <a:p>
            <a:fld id="{660E4B4E-0D21-424A-81A9-9E05212D9170}" type="slidenum">
              <a:rPr lang="en-US" altLang="de-DE"/>
              <a:pPr/>
              <a:t>1</a:t>
            </a:fld>
            <a:endParaRPr lang="en-US" altLang="de-DE">
              <a:latin typeface="Times New Roman" panose="02020603050405020304" pitchFamily="18" charset="0"/>
            </a:endParaRPr>
          </a:p>
        </p:txBody>
      </p:sp>
      <p:sp>
        <p:nvSpPr>
          <p:cNvPr id="36866" name="Text Box 2">
            <a:extLst>
              <a:ext uri="{FF2B5EF4-FFF2-40B4-BE49-F238E27FC236}">
                <a16:creationId xmlns:a16="http://schemas.microsoft.com/office/drawing/2014/main" id="{141172B0-6EC4-D141-ADCB-2CDDBC96DD92}"/>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36867" name="Text Box 3">
            <a:extLst>
              <a:ext uri="{FF2B5EF4-FFF2-40B4-BE49-F238E27FC236}">
                <a16:creationId xmlns:a16="http://schemas.microsoft.com/office/drawing/2014/main" id="{45144D14-5CB7-0647-9092-32BFF1D86341}"/>
              </a:ext>
            </a:extLst>
          </p:cNvPr>
          <p:cNvSpPr txBox="1">
            <a:spLocks noChangeArrowheads="1"/>
          </p:cNvSpPr>
          <p:nvPr/>
        </p:nvSpPr>
        <p:spPr bwMode="auto">
          <a:xfrm>
            <a:off x="7847013" y="3048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36868" name="Text Box 4">
            <a:extLst>
              <a:ext uri="{FF2B5EF4-FFF2-40B4-BE49-F238E27FC236}">
                <a16:creationId xmlns:a16="http://schemas.microsoft.com/office/drawing/2014/main" id="{7CCDA9C3-0946-5348-94D3-39FE1CDE08A6}"/>
              </a:ext>
            </a:extLst>
          </p:cNvPr>
          <p:cNvSpPr txBox="1">
            <a:spLocks noChangeArrowheads="1"/>
          </p:cNvSpPr>
          <p:nvPr/>
        </p:nvSpPr>
        <p:spPr bwMode="auto">
          <a:xfrm>
            <a:off x="1219200" y="1524000"/>
            <a:ext cx="6934200" cy="179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de-DE" altLang="de-DE" sz="4000" b="1">
              <a:solidFill>
                <a:schemeClr val="folHlink"/>
              </a:solidFill>
            </a:endParaRPr>
          </a:p>
          <a:p>
            <a:pPr algn="ctr">
              <a:spcBef>
                <a:spcPct val="50000"/>
              </a:spcBef>
            </a:pPr>
            <a:endParaRPr lang="de-DE" altLang="de-DE" b="1">
              <a:solidFill>
                <a:schemeClr val="folHlink"/>
              </a:solidFill>
            </a:endParaRPr>
          </a:p>
          <a:p>
            <a:pPr algn="ctr">
              <a:spcBef>
                <a:spcPct val="50000"/>
              </a:spcBef>
            </a:pPr>
            <a:endParaRPr lang="de-DE" altLang="de-DE">
              <a:solidFill>
                <a:schemeClr val="folHlink"/>
              </a:solidFill>
              <a:latin typeface="Times New Roman" panose="02020603050405020304" pitchFamily="18" charset="0"/>
            </a:endParaRPr>
          </a:p>
        </p:txBody>
      </p:sp>
      <p:sp>
        <p:nvSpPr>
          <p:cNvPr id="36892" name="Text Box 28">
            <a:extLst>
              <a:ext uri="{FF2B5EF4-FFF2-40B4-BE49-F238E27FC236}">
                <a16:creationId xmlns:a16="http://schemas.microsoft.com/office/drawing/2014/main" id="{1BB1914B-22C1-434D-837C-E9224B5EAA02}"/>
              </a:ext>
            </a:extLst>
          </p:cNvPr>
          <p:cNvSpPr txBox="1">
            <a:spLocks noChangeArrowheads="1"/>
          </p:cNvSpPr>
          <p:nvPr/>
        </p:nvSpPr>
        <p:spPr bwMode="auto">
          <a:xfrm>
            <a:off x="265113" y="2016125"/>
            <a:ext cx="8734425"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de-DE" altLang="de-DE" sz="4000" b="1">
                <a:solidFill>
                  <a:schemeClr val="folHlink"/>
                </a:solidFill>
              </a:rPr>
              <a:t>Hochschulreform in Deutschland – </a:t>
            </a:r>
          </a:p>
          <a:p>
            <a:pPr algn="ctr"/>
            <a:r>
              <a:rPr lang="de-DE" altLang="de-DE" sz="4000" b="1">
                <a:solidFill>
                  <a:schemeClr val="folHlink"/>
                </a:solidFill>
              </a:rPr>
              <a:t>ein finanzpolitischer Bankrott?</a:t>
            </a:r>
          </a:p>
        </p:txBody>
      </p:sp>
      <p:sp>
        <p:nvSpPr>
          <p:cNvPr id="36893" name="Text Box 29">
            <a:extLst>
              <a:ext uri="{FF2B5EF4-FFF2-40B4-BE49-F238E27FC236}">
                <a16:creationId xmlns:a16="http://schemas.microsoft.com/office/drawing/2014/main" id="{1900F23C-7C0B-BB40-A968-422C5043CAFB}"/>
              </a:ext>
            </a:extLst>
          </p:cNvPr>
          <p:cNvSpPr txBox="1">
            <a:spLocks noChangeArrowheads="1"/>
          </p:cNvSpPr>
          <p:nvPr/>
        </p:nvSpPr>
        <p:spPr bwMode="auto">
          <a:xfrm>
            <a:off x="2051050" y="4149725"/>
            <a:ext cx="48990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altLang="de-DE">
                <a:solidFill>
                  <a:schemeClr val="folHlink"/>
                </a:solidFill>
              </a:rPr>
              <a:t>Prof. Dr. Detlef Müller-Böling, CHE</a:t>
            </a:r>
          </a:p>
          <a:p>
            <a:r>
              <a:rPr lang="de-DE" altLang="de-DE">
                <a:solidFill>
                  <a:schemeClr val="folHlink"/>
                </a:solidFill>
              </a:rPr>
              <a:t>Centrum für Hochschulentwicklung</a:t>
            </a:r>
          </a:p>
        </p:txBody>
      </p:sp>
      <p:sp>
        <p:nvSpPr>
          <p:cNvPr id="36894" name="Text Box 30">
            <a:extLst>
              <a:ext uri="{FF2B5EF4-FFF2-40B4-BE49-F238E27FC236}">
                <a16:creationId xmlns:a16="http://schemas.microsoft.com/office/drawing/2014/main" id="{024A7886-FC1E-4841-A789-DE31679BCABF}"/>
              </a:ext>
            </a:extLst>
          </p:cNvPr>
          <p:cNvSpPr txBox="1">
            <a:spLocks noChangeArrowheads="1"/>
          </p:cNvSpPr>
          <p:nvPr/>
        </p:nvSpPr>
        <p:spPr bwMode="auto">
          <a:xfrm>
            <a:off x="1762125" y="5805488"/>
            <a:ext cx="572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solidFill>
                  <a:schemeClr val="folHlink"/>
                </a:solidFill>
              </a:rPr>
              <a:t>Universität Dortmund, 3. Dezember 2003</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4">
            <a:extLst>
              <a:ext uri="{FF2B5EF4-FFF2-40B4-BE49-F238E27FC236}">
                <a16:creationId xmlns:a16="http://schemas.microsoft.com/office/drawing/2014/main" id="{9A98A904-5AE8-014B-AD60-D7882B6207DE}"/>
              </a:ext>
            </a:extLst>
          </p:cNvPr>
          <p:cNvSpPr>
            <a:spLocks noGrp="1"/>
          </p:cNvSpPr>
          <p:nvPr>
            <p:ph type="sldNum" sz="quarter" idx="11"/>
          </p:nvPr>
        </p:nvSpPr>
        <p:spPr/>
        <p:txBody>
          <a:bodyPr/>
          <a:lstStyle/>
          <a:p>
            <a:fld id="{6CF4CFDC-AFF4-0A4B-A3AB-5AB33A69E834}" type="slidenum">
              <a:rPr lang="en-US" altLang="de-DE"/>
              <a:pPr/>
              <a:t>10</a:t>
            </a:fld>
            <a:endParaRPr lang="en-US" altLang="de-DE">
              <a:latin typeface="Times New Roman" panose="02020603050405020304" pitchFamily="18" charset="0"/>
            </a:endParaRPr>
          </a:p>
        </p:txBody>
      </p:sp>
      <p:sp>
        <p:nvSpPr>
          <p:cNvPr id="88068" name="Text Box 4">
            <a:extLst>
              <a:ext uri="{FF2B5EF4-FFF2-40B4-BE49-F238E27FC236}">
                <a16:creationId xmlns:a16="http://schemas.microsoft.com/office/drawing/2014/main" id="{E3040CF7-CE66-6345-AB20-9C090AC4ED5F}"/>
              </a:ext>
            </a:extLst>
          </p:cNvPr>
          <p:cNvSpPr txBox="1">
            <a:spLocks noChangeArrowheads="1"/>
          </p:cNvSpPr>
          <p:nvPr/>
        </p:nvSpPr>
        <p:spPr bwMode="auto">
          <a:xfrm>
            <a:off x="179388" y="160338"/>
            <a:ext cx="1809750" cy="579437"/>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sz="3200" b="1">
                <a:solidFill>
                  <a:schemeClr val="folHlink"/>
                </a:solidFill>
              </a:rPr>
              <a:t>Warum?</a:t>
            </a:r>
          </a:p>
        </p:txBody>
      </p:sp>
      <p:sp>
        <p:nvSpPr>
          <p:cNvPr id="88069" name="Text Box 5">
            <a:extLst>
              <a:ext uri="{FF2B5EF4-FFF2-40B4-BE49-F238E27FC236}">
                <a16:creationId xmlns:a16="http://schemas.microsoft.com/office/drawing/2014/main" id="{75FB929B-B182-EB43-9C9B-1F01D90A7338}"/>
              </a:ext>
            </a:extLst>
          </p:cNvPr>
          <p:cNvSpPr txBox="1">
            <a:spLocks noChangeArrowheads="1"/>
          </p:cNvSpPr>
          <p:nvPr/>
        </p:nvSpPr>
        <p:spPr bwMode="auto">
          <a:xfrm>
            <a:off x="1187450" y="1773238"/>
            <a:ext cx="6624638"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kompetitiver Föderalismus </a:t>
            </a:r>
          </a:p>
        </p:txBody>
      </p:sp>
      <p:sp>
        <p:nvSpPr>
          <p:cNvPr id="88070" name="Text Box 6">
            <a:extLst>
              <a:ext uri="{FF2B5EF4-FFF2-40B4-BE49-F238E27FC236}">
                <a16:creationId xmlns:a16="http://schemas.microsoft.com/office/drawing/2014/main" id="{9CB3B128-AF62-B74D-AE27-37264005CEEC}"/>
              </a:ext>
            </a:extLst>
          </p:cNvPr>
          <p:cNvSpPr txBox="1">
            <a:spLocks noChangeArrowheads="1"/>
          </p:cNvSpPr>
          <p:nvPr/>
        </p:nvSpPr>
        <p:spPr bwMode="auto">
          <a:xfrm>
            <a:off x="1187450" y="3357563"/>
            <a:ext cx="6624638"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breit getragen</a:t>
            </a:r>
          </a:p>
        </p:txBody>
      </p:sp>
      <p:sp>
        <p:nvSpPr>
          <p:cNvPr id="88073" name="Text Box 9">
            <a:extLst>
              <a:ext uri="{FF2B5EF4-FFF2-40B4-BE49-F238E27FC236}">
                <a16:creationId xmlns:a16="http://schemas.microsoft.com/office/drawing/2014/main" id="{869CD3DE-7D48-A945-AE69-396B16DB80DD}"/>
              </a:ext>
            </a:extLst>
          </p:cNvPr>
          <p:cNvSpPr txBox="1">
            <a:spLocks noChangeArrowheads="1"/>
          </p:cNvSpPr>
          <p:nvPr/>
        </p:nvSpPr>
        <p:spPr bwMode="auto">
          <a:xfrm>
            <a:off x="1187450" y="4941888"/>
            <a:ext cx="6624638"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Sparen: Not macht erfinderisch</a:t>
            </a:r>
          </a:p>
        </p:txBody>
      </p:sp>
      <p:sp>
        <p:nvSpPr>
          <p:cNvPr id="88076" name="AutoShape 12">
            <a:extLst>
              <a:ext uri="{FF2B5EF4-FFF2-40B4-BE49-F238E27FC236}">
                <a16:creationId xmlns:a16="http://schemas.microsoft.com/office/drawing/2014/main" id="{E7064643-7B05-4F40-B62D-872B55428500}"/>
              </a:ext>
            </a:extLst>
          </p:cNvPr>
          <p:cNvSpPr>
            <a:spLocks noChangeArrowheads="1"/>
          </p:cNvSpPr>
          <p:nvPr/>
        </p:nvSpPr>
        <p:spPr bwMode="auto">
          <a:xfrm>
            <a:off x="684213" y="3933825"/>
            <a:ext cx="8459787" cy="2924175"/>
          </a:xfrm>
          <a:prstGeom prst="irregularSeal2">
            <a:avLst/>
          </a:prstGeom>
          <a:solidFill>
            <a:schemeClr val="accent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b="1">
                <a:solidFill>
                  <a:schemeClr val="folHlink"/>
                </a:solidFill>
              </a:rPr>
              <a:t>aber </a:t>
            </a:r>
          </a:p>
          <a:p>
            <a:pPr algn="ctr"/>
            <a:r>
              <a:rPr lang="de-DE" altLang="de-DE" b="1">
                <a:solidFill>
                  <a:schemeClr val="folHlink"/>
                </a:solidFill>
              </a:rPr>
              <a:t>100%-Finanzierung</a:t>
            </a:r>
          </a:p>
          <a:p>
            <a:pPr algn="ctr"/>
            <a:r>
              <a:rPr lang="de-DE" altLang="de-DE" b="1">
                <a:solidFill>
                  <a:schemeClr val="folHlink"/>
                </a:solidFill>
              </a:rPr>
              <a:t>durch Staat macht auch</a:t>
            </a:r>
          </a:p>
          <a:p>
            <a:pPr algn="ctr"/>
            <a:r>
              <a:rPr lang="de-DE" altLang="de-DE" b="1">
                <a:solidFill>
                  <a:schemeClr val="folHlink"/>
                </a:solidFill>
              </a:rPr>
              <a:t>handlungsunfähig</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8069"/>
                                        </p:tgtEl>
                                        <p:attrNameLst>
                                          <p:attrName>style.visibility</p:attrName>
                                        </p:attrNameLst>
                                      </p:cBhvr>
                                      <p:to>
                                        <p:strVal val="visible"/>
                                      </p:to>
                                    </p:set>
                                    <p:anim calcmode="lin" valueType="num">
                                      <p:cBhvr>
                                        <p:cTn id="7" dur="1000" fill="hold"/>
                                        <p:tgtEl>
                                          <p:spTgt spid="88069"/>
                                        </p:tgtEl>
                                        <p:attrNameLst>
                                          <p:attrName>ppt_w</p:attrName>
                                        </p:attrNameLst>
                                      </p:cBhvr>
                                      <p:tavLst>
                                        <p:tav tm="0">
                                          <p:val>
                                            <p:strVal val="#ppt_w*0.70"/>
                                          </p:val>
                                        </p:tav>
                                        <p:tav tm="100000">
                                          <p:val>
                                            <p:strVal val="#ppt_w"/>
                                          </p:val>
                                        </p:tav>
                                      </p:tavLst>
                                    </p:anim>
                                    <p:anim calcmode="lin" valueType="num">
                                      <p:cBhvr>
                                        <p:cTn id="8" dur="1000" fill="hold"/>
                                        <p:tgtEl>
                                          <p:spTgt spid="88069"/>
                                        </p:tgtEl>
                                        <p:attrNameLst>
                                          <p:attrName>ppt_h</p:attrName>
                                        </p:attrNameLst>
                                      </p:cBhvr>
                                      <p:tavLst>
                                        <p:tav tm="0">
                                          <p:val>
                                            <p:strVal val="#ppt_h"/>
                                          </p:val>
                                        </p:tav>
                                        <p:tav tm="100000">
                                          <p:val>
                                            <p:strVal val="#ppt_h"/>
                                          </p:val>
                                        </p:tav>
                                      </p:tavLst>
                                    </p:anim>
                                    <p:animEffect transition="in" filter="fade">
                                      <p:cBhvr>
                                        <p:cTn id="9" dur="1000"/>
                                        <p:tgtEl>
                                          <p:spTgt spid="8806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8070"/>
                                        </p:tgtEl>
                                        <p:attrNameLst>
                                          <p:attrName>style.visibility</p:attrName>
                                        </p:attrNameLst>
                                      </p:cBhvr>
                                      <p:to>
                                        <p:strVal val="visible"/>
                                      </p:to>
                                    </p:set>
                                    <p:anim calcmode="lin" valueType="num">
                                      <p:cBhvr>
                                        <p:cTn id="14" dur="1000" fill="hold"/>
                                        <p:tgtEl>
                                          <p:spTgt spid="88070"/>
                                        </p:tgtEl>
                                        <p:attrNameLst>
                                          <p:attrName>ppt_w</p:attrName>
                                        </p:attrNameLst>
                                      </p:cBhvr>
                                      <p:tavLst>
                                        <p:tav tm="0">
                                          <p:val>
                                            <p:strVal val="#ppt_w*0.70"/>
                                          </p:val>
                                        </p:tav>
                                        <p:tav tm="100000">
                                          <p:val>
                                            <p:strVal val="#ppt_w"/>
                                          </p:val>
                                        </p:tav>
                                      </p:tavLst>
                                    </p:anim>
                                    <p:anim calcmode="lin" valueType="num">
                                      <p:cBhvr>
                                        <p:cTn id="15" dur="1000" fill="hold"/>
                                        <p:tgtEl>
                                          <p:spTgt spid="88070"/>
                                        </p:tgtEl>
                                        <p:attrNameLst>
                                          <p:attrName>ppt_h</p:attrName>
                                        </p:attrNameLst>
                                      </p:cBhvr>
                                      <p:tavLst>
                                        <p:tav tm="0">
                                          <p:val>
                                            <p:strVal val="#ppt_h"/>
                                          </p:val>
                                        </p:tav>
                                        <p:tav tm="100000">
                                          <p:val>
                                            <p:strVal val="#ppt_h"/>
                                          </p:val>
                                        </p:tav>
                                      </p:tavLst>
                                    </p:anim>
                                    <p:animEffect transition="in" filter="fade">
                                      <p:cBhvr>
                                        <p:cTn id="16" dur="1000"/>
                                        <p:tgtEl>
                                          <p:spTgt spid="8807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8073"/>
                                        </p:tgtEl>
                                        <p:attrNameLst>
                                          <p:attrName>style.visibility</p:attrName>
                                        </p:attrNameLst>
                                      </p:cBhvr>
                                      <p:to>
                                        <p:strVal val="visible"/>
                                      </p:to>
                                    </p:set>
                                    <p:anim calcmode="lin" valueType="num">
                                      <p:cBhvr>
                                        <p:cTn id="21" dur="1000" fill="hold"/>
                                        <p:tgtEl>
                                          <p:spTgt spid="88073"/>
                                        </p:tgtEl>
                                        <p:attrNameLst>
                                          <p:attrName>ppt_w</p:attrName>
                                        </p:attrNameLst>
                                      </p:cBhvr>
                                      <p:tavLst>
                                        <p:tav tm="0">
                                          <p:val>
                                            <p:strVal val="#ppt_w*0.70"/>
                                          </p:val>
                                        </p:tav>
                                        <p:tav tm="100000">
                                          <p:val>
                                            <p:strVal val="#ppt_w"/>
                                          </p:val>
                                        </p:tav>
                                      </p:tavLst>
                                    </p:anim>
                                    <p:anim calcmode="lin" valueType="num">
                                      <p:cBhvr>
                                        <p:cTn id="22" dur="1000" fill="hold"/>
                                        <p:tgtEl>
                                          <p:spTgt spid="88073"/>
                                        </p:tgtEl>
                                        <p:attrNameLst>
                                          <p:attrName>ppt_h</p:attrName>
                                        </p:attrNameLst>
                                      </p:cBhvr>
                                      <p:tavLst>
                                        <p:tav tm="0">
                                          <p:val>
                                            <p:strVal val="#ppt_h"/>
                                          </p:val>
                                        </p:tav>
                                        <p:tav tm="100000">
                                          <p:val>
                                            <p:strVal val="#ppt_h"/>
                                          </p:val>
                                        </p:tav>
                                      </p:tavLst>
                                    </p:anim>
                                    <p:animEffect transition="in" filter="fade">
                                      <p:cBhvr>
                                        <p:cTn id="23" dur="1000"/>
                                        <p:tgtEl>
                                          <p:spTgt spid="8807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0" presetClass="entr" presetSubtype="0" fill="hold" grpId="0" nodeType="clickEffect">
                                  <p:stCondLst>
                                    <p:cond delay="0"/>
                                  </p:stCondLst>
                                  <p:childTnLst>
                                    <p:set>
                                      <p:cBhvr>
                                        <p:cTn id="27" dur="1" fill="hold">
                                          <p:stCondLst>
                                            <p:cond delay="0"/>
                                          </p:stCondLst>
                                        </p:cTn>
                                        <p:tgtEl>
                                          <p:spTgt spid="88076"/>
                                        </p:tgtEl>
                                        <p:attrNameLst>
                                          <p:attrName>style.visibility</p:attrName>
                                        </p:attrNameLst>
                                      </p:cBhvr>
                                      <p:to>
                                        <p:strVal val="visible"/>
                                      </p:to>
                                    </p:set>
                                    <p:animEffect transition="in" filter="wedge">
                                      <p:cBhvr>
                                        <p:cTn id="28" dur="2000"/>
                                        <p:tgtEl>
                                          <p:spTgt spid="88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animBg="1"/>
      <p:bldP spid="88070" grpId="0" animBg="1"/>
      <p:bldP spid="88073" grpId="0" animBg="1"/>
      <p:bldP spid="8807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4">
            <a:extLst>
              <a:ext uri="{FF2B5EF4-FFF2-40B4-BE49-F238E27FC236}">
                <a16:creationId xmlns:a16="http://schemas.microsoft.com/office/drawing/2014/main" id="{D2979306-F680-AD4F-B134-1211763FCF8A}"/>
              </a:ext>
            </a:extLst>
          </p:cNvPr>
          <p:cNvSpPr>
            <a:spLocks noGrp="1"/>
          </p:cNvSpPr>
          <p:nvPr>
            <p:ph type="sldNum" sz="quarter" idx="11"/>
          </p:nvPr>
        </p:nvSpPr>
        <p:spPr/>
        <p:txBody>
          <a:bodyPr/>
          <a:lstStyle/>
          <a:p>
            <a:fld id="{A77191B7-DDC9-5E48-A08B-560E5697C508}" type="slidenum">
              <a:rPr lang="en-US" altLang="de-DE"/>
              <a:pPr/>
              <a:t>11</a:t>
            </a:fld>
            <a:endParaRPr lang="en-US" altLang="de-DE">
              <a:latin typeface="Times New Roman" panose="02020603050405020304" pitchFamily="18" charset="0"/>
            </a:endParaRPr>
          </a:p>
        </p:txBody>
      </p:sp>
      <p:sp>
        <p:nvSpPr>
          <p:cNvPr id="144386" name="Text Box 2">
            <a:extLst>
              <a:ext uri="{FF2B5EF4-FFF2-40B4-BE49-F238E27FC236}">
                <a16:creationId xmlns:a16="http://schemas.microsoft.com/office/drawing/2014/main" id="{894B9A8D-133C-3B4A-953D-EC601688E1AF}"/>
              </a:ext>
            </a:extLst>
          </p:cNvPr>
          <p:cNvSpPr txBox="1">
            <a:spLocks noChangeArrowheads="1"/>
          </p:cNvSpPr>
          <p:nvPr/>
        </p:nvSpPr>
        <p:spPr bwMode="auto">
          <a:xfrm>
            <a:off x="1908175" y="3284538"/>
            <a:ext cx="5399088" cy="579437"/>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2. Reformieren</a:t>
            </a:r>
          </a:p>
        </p:txBody>
      </p:sp>
      <p:sp>
        <p:nvSpPr>
          <p:cNvPr id="144387" name="Text Box 3">
            <a:extLst>
              <a:ext uri="{FF2B5EF4-FFF2-40B4-BE49-F238E27FC236}">
                <a16:creationId xmlns:a16="http://schemas.microsoft.com/office/drawing/2014/main" id="{057FC1DA-E861-6845-845E-FB6927119D55}"/>
              </a:ext>
            </a:extLst>
          </p:cNvPr>
          <p:cNvSpPr txBox="1">
            <a:spLocks noChangeArrowheads="1"/>
          </p:cNvSpPr>
          <p:nvPr/>
        </p:nvSpPr>
        <p:spPr bwMode="auto">
          <a:xfrm>
            <a:off x="1908175" y="1773238"/>
            <a:ext cx="5399088"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1. „Sparen“</a:t>
            </a:r>
          </a:p>
        </p:txBody>
      </p:sp>
      <p:sp>
        <p:nvSpPr>
          <p:cNvPr id="144388" name="Text Box 4">
            <a:extLst>
              <a:ext uri="{FF2B5EF4-FFF2-40B4-BE49-F238E27FC236}">
                <a16:creationId xmlns:a16="http://schemas.microsoft.com/office/drawing/2014/main" id="{21E193C2-E0D7-114B-9EA0-277EB5D30BDE}"/>
              </a:ext>
            </a:extLst>
          </p:cNvPr>
          <p:cNvSpPr txBox="1">
            <a:spLocks noChangeArrowheads="1"/>
          </p:cNvSpPr>
          <p:nvPr/>
        </p:nvSpPr>
        <p:spPr bwMode="auto">
          <a:xfrm>
            <a:off x="1908175" y="4797425"/>
            <a:ext cx="5399088" cy="579438"/>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3. Finanzieren</a:t>
            </a:r>
          </a:p>
        </p:txBody>
      </p:sp>
      <p:sp>
        <p:nvSpPr>
          <p:cNvPr id="144389" name="Text Box 5">
            <a:extLst>
              <a:ext uri="{FF2B5EF4-FFF2-40B4-BE49-F238E27FC236}">
                <a16:creationId xmlns:a16="http://schemas.microsoft.com/office/drawing/2014/main" id="{89A0591A-B889-0142-ACE6-140F89ECAB45}"/>
              </a:ext>
            </a:extLst>
          </p:cNvPr>
          <p:cNvSpPr txBox="1">
            <a:spLocks noChangeArrowheads="1"/>
          </p:cNvSpPr>
          <p:nvPr/>
        </p:nvSpPr>
        <p:spPr bwMode="auto">
          <a:xfrm>
            <a:off x="179388" y="160338"/>
            <a:ext cx="4919662" cy="579437"/>
          </a:xfrm>
          <a:prstGeom prst="rect">
            <a:avLst/>
          </a:prstGeom>
          <a:solidFill>
            <a:schemeClr val="bg2"/>
          </a:solidFill>
          <a:ln>
            <a:noFill/>
          </a:ln>
          <a:effectLst/>
          <a:scene3d>
            <a:camera prst="legacyPerspectiveTopRight"/>
            <a:lightRig rig="legacyFlat3" dir="b"/>
          </a:scene3d>
          <a:sp3d extrusionH="887400" prstMaterial="legacyMatte">
            <a:bevelT w="13500" h="13500" prst="angle"/>
            <a:bevelB w="13500" h="13500" prst="angle"/>
            <a:extrusionClr>
              <a:schemeClr val="bg2"/>
            </a:extrusionClr>
            <a:contourClr>
              <a:schemeClr val="bg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sz="3200" b="1"/>
              <a:t>Gliederung des Vortrags</a:t>
            </a:r>
          </a:p>
        </p:txBody>
      </p:sp>
      <p:sp>
        <p:nvSpPr>
          <p:cNvPr id="144390" name="Rectangle 6">
            <a:extLst>
              <a:ext uri="{FF2B5EF4-FFF2-40B4-BE49-F238E27FC236}">
                <a16:creationId xmlns:a16="http://schemas.microsoft.com/office/drawing/2014/main" id="{84892112-180A-ED49-B6AC-BF6CD881721D}"/>
              </a:ext>
            </a:extLst>
          </p:cNvPr>
          <p:cNvSpPr>
            <a:spLocks noChangeArrowheads="1"/>
          </p:cNvSpPr>
          <p:nvPr/>
        </p:nvSpPr>
        <p:spPr bwMode="auto">
          <a:xfrm>
            <a:off x="1116013" y="1341438"/>
            <a:ext cx="6985000" cy="2881312"/>
          </a:xfrm>
          <a:prstGeom prst="rect">
            <a:avLst/>
          </a:prstGeom>
          <a:solidFill>
            <a:schemeClr val="folHlink">
              <a:alpha val="2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4">
            <a:extLst>
              <a:ext uri="{FF2B5EF4-FFF2-40B4-BE49-F238E27FC236}">
                <a16:creationId xmlns:a16="http://schemas.microsoft.com/office/drawing/2014/main" id="{9F075A9F-900C-8C46-B12D-690475347D1B}"/>
              </a:ext>
            </a:extLst>
          </p:cNvPr>
          <p:cNvSpPr>
            <a:spLocks noGrp="1"/>
          </p:cNvSpPr>
          <p:nvPr>
            <p:ph type="sldNum" sz="quarter" idx="11"/>
          </p:nvPr>
        </p:nvSpPr>
        <p:spPr/>
        <p:txBody>
          <a:bodyPr/>
          <a:lstStyle/>
          <a:p>
            <a:fld id="{6C0CAADB-256A-8347-84FB-AEBA08A2E995}" type="slidenum">
              <a:rPr lang="en-US" altLang="de-DE"/>
              <a:pPr/>
              <a:t>12</a:t>
            </a:fld>
            <a:endParaRPr lang="en-US" altLang="de-DE">
              <a:latin typeface="Times New Roman" panose="02020603050405020304" pitchFamily="18" charset="0"/>
            </a:endParaRPr>
          </a:p>
        </p:txBody>
      </p:sp>
      <p:sp>
        <p:nvSpPr>
          <p:cNvPr id="145410" name="Text Box 2">
            <a:extLst>
              <a:ext uri="{FF2B5EF4-FFF2-40B4-BE49-F238E27FC236}">
                <a16:creationId xmlns:a16="http://schemas.microsoft.com/office/drawing/2014/main" id="{9E8E35D4-6E26-4845-8509-741650C2A77D}"/>
              </a:ext>
            </a:extLst>
          </p:cNvPr>
          <p:cNvSpPr txBox="1">
            <a:spLocks noChangeArrowheads="1"/>
          </p:cNvSpPr>
          <p:nvPr/>
        </p:nvSpPr>
        <p:spPr bwMode="auto">
          <a:xfrm>
            <a:off x="684213" y="1341438"/>
            <a:ext cx="7704137" cy="519112"/>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tx2"/>
                </a:solidFill>
              </a:rPr>
              <a:t>Staat</a:t>
            </a:r>
          </a:p>
        </p:txBody>
      </p:sp>
      <p:sp>
        <p:nvSpPr>
          <p:cNvPr id="145411" name="Text Box 3">
            <a:extLst>
              <a:ext uri="{FF2B5EF4-FFF2-40B4-BE49-F238E27FC236}">
                <a16:creationId xmlns:a16="http://schemas.microsoft.com/office/drawing/2014/main" id="{665B8007-42B2-594C-9C35-2D2B0603BD42}"/>
              </a:ext>
            </a:extLst>
          </p:cNvPr>
          <p:cNvSpPr txBox="1">
            <a:spLocks noChangeArrowheads="1"/>
          </p:cNvSpPr>
          <p:nvPr/>
        </p:nvSpPr>
        <p:spPr bwMode="auto">
          <a:xfrm>
            <a:off x="684213" y="2295525"/>
            <a:ext cx="7704137" cy="519113"/>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tx2"/>
                </a:solidFill>
              </a:rPr>
              <a:t>Mäzene</a:t>
            </a:r>
          </a:p>
        </p:txBody>
      </p:sp>
      <p:sp>
        <p:nvSpPr>
          <p:cNvPr id="145412" name="Text Box 4">
            <a:extLst>
              <a:ext uri="{FF2B5EF4-FFF2-40B4-BE49-F238E27FC236}">
                <a16:creationId xmlns:a16="http://schemas.microsoft.com/office/drawing/2014/main" id="{2F3B1A79-C957-9C40-BF62-2FB33C8AB85D}"/>
              </a:ext>
            </a:extLst>
          </p:cNvPr>
          <p:cNvSpPr txBox="1">
            <a:spLocks noChangeArrowheads="1"/>
          </p:cNvSpPr>
          <p:nvPr/>
        </p:nvSpPr>
        <p:spPr bwMode="auto">
          <a:xfrm>
            <a:off x="684213" y="3249613"/>
            <a:ext cx="7704137" cy="519112"/>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tx2"/>
                </a:solidFill>
              </a:rPr>
              <a:t>Sponsoren</a:t>
            </a:r>
          </a:p>
        </p:txBody>
      </p:sp>
      <p:sp>
        <p:nvSpPr>
          <p:cNvPr id="145413" name="Text Box 5">
            <a:extLst>
              <a:ext uri="{FF2B5EF4-FFF2-40B4-BE49-F238E27FC236}">
                <a16:creationId xmlns:a16="http://schemas.microsoft.com/office/drawing/2014/main" id="{E7370C59-EF01-2D47-A801-0350142C124E}"/>
              </a:ext>
            </a:extLst>
          </p:cNvPr>
          <p:cNvSpPr txBox="1">
            <a:spLocks noChangeArrowheads="1"/>
          </p:cNvSpPr>
          <p:nvPr/>
        </p:nvSpPr>
        <p:spPr bwMode="auto">
          <a:xfrm>
            <a:off x="179388" y="188913"/>
            <a:ext cx="5688012" cy="579437"/>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r>
              <a:rPr lang="de-DE" altLang="de-DE" sz="3200" b="1">
                <a:solidFill>
                  <a:schemeClr val="tx2"/>
                </a:solidFill>
              </a:rPr>
              <a:t>Geldgeber</a:t>
            </a:r>
          </a:p>
        </p:txBody>
      </p:sp>
      <p:sp>
        <p:nvSpPr>
          <p:cNvPr id="145414" name="Text Box 6">
            <a:extLst>
              <a:ext uri="{FF2B5EF4-FFF2-40B4-BE49-F238E27FC236}">
                <a16:creationId xmlns:a16="http://schemas.microsoft.com/office/drawing/2014/main" id="{3AC305F9-5285-1F4F-A963-00A3EDFE2883}"/>
              </a:ext>
            </a:extLst>
          </p:cNvPr>
          <p:cNvSpPr txBox="1">
            <a:spLocks noChangeArrowheads="1"/>
          </p:cNvSpPr>
          <p:nvPr/>
        </p:nvSpPr>
        <p:spPr bwMode="auto">
          <a:xfrm>
            <a:off x="684213" y="4203700"/>
            <a:ext cx="7704137" cy="519113"/>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tx2"/>
                </a:solidFill>
              </a:rPr>
              <a:t>Alumni</a:t>
            </a:r>
          </a:p>
        </p:txBody>
      </p:sp>
      <p:sp>
        <p:nvSpPr>
          <p:cNvPr id="145415" name="Text Box 7">
            <a:extLst>
              <a:ext uri="{FF2B5EF4-FFF2-40B4-BE49-F238E27FC236}">
                <a16:creationId xmlns:a16="http://schemas.microsoft.com/office/drawing/2014/main" id="{E3E025F4-A9EF-1349-9475-3264BC20F230}"/>
              </a:ext>
            </a:extLst>
          </p:cNvPr>
          <p:cNvSpPr txBox="1">
            <a:spLocks noChangeArrowheads="1"/>
          </p:cNvSpPr>
          <p:nvPr/>
        </p:nvSpPr>
        <p:spPr bwMode="auto">
          <a:xfrm>
            <a:off x="684213" y="5157788"/>
            <a:ext cx="7704137" cy="519112"/>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tx2"/>
                </a:solidFill>
              </a:rPr>
              <a:t>Studierende</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5410"/>
                                        </p:tgtEl>
                                        <p:attrNameLst>
                                          <p:attrName>style.visibility</p:attrName>
                                        </p:attrNameLst>
                                      </p:cBhvr>
                                      <p:to>
                                        <p:strVal val="visible"/>
                                      </p:to>
                                    </p:set>
                                    <p:anim calcmode="lin" valueType="num">
                                      <p:cBhvr>
                                        <p:cTn id="7" dur="1000" fill="hold"/>
                                        <p:tgtEl>
                                          <p:spTgt spid="145410"/>
                                        </p:tgtEl>
                                        <p:attrNameLst>
                                          <p:attrName>ppt_w</p:attrName>
                                        </p:attrNameLst>
                                      </p:cBhvr>
                                      <p:tavLst>
                                        <p:tav tm="0">
                                          <p:val>
                                            <p:strVal val="#ppt_w*0.70"/>
                                          </p:val>
                                        </p:tav>
                                        <p:tav tm="100000">
                                          <p:val>
                                            <p:strVal val="#ppt_w"/>
                                          </p:val>
                                        </p:tav>
                                      </p:tavLst>
                                    </p:anim>
                                    <p:anim calcmode="lin" valueType="num">
                                      <p:cBhvr>
                                        <p:cTn id="8" dur="1000" fill="hold"/>
                                        <p:tgtEl>
                                          <p:spTgt spid="145410"/>
                                        </p:tgtEl>
                                        <p:attrNameLst>
                                          <p:attrName>ppt_h</p:attrName>
                                        </p:attrNameLst>
                                      </p:cBhvr>
                                      <p:tavLst>
                                        <p:tav tm="0">
                                          <p:val>
                                            <p:strVal val="#ppt_h"/>
                                          </p:val>
                                        </p:tav>
                                        <p:tav tm="100000">
                                          <p:val>
                                            <p:strVal val="#ppt_h"/>
                                          </p:val>
                                        </p:tav>
                                      </p:tavLst>
                                    </p:anim>
                                    <p:animEffect transition="in" filter="fade">
                                      <p:cBhvr>
                                        <p:cTn id="9" dur="1000"/>
                                        <p:tgtEl>
                                          <p:spTgt spid="14541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45411"/>
                                        </p:tgtEl>
                                        <p:attrNameLst>
                                          <p:attrName>style.visibility</p:attrName>
                                        </p:attrNameLst>
                                      </p:cBhvr>
                                      <p:to>
                                        <p:strVal val="visible"/>
                                      </p:to>
                                    </p:set>
                                    <p:anim calcmode="lin" valueType="num">
                                      <p:cBhvr>
                                        <p:cTn id="14" dur="1000" fill="hold"/>
                                        <p:tgtEl>
                                          <p:spTgt spid="145411"/>
                                        </p:tgtEl>
                                        <p:attrNameLst>
                                          <p:attrName>ppt_w</p:attrName>
                                        </p:attrNameLst>
                                      </p:cBhvr>
                                      <p:tavLst>
                                        <p:tav tm="0">
                                          <p:val>
                                            <p:strVal val="#ppt_w*0.70"/>
                                          </p:val>
                                        </p:tav>
                                        <p:tav tm="100000">
                                          <p:val>
                                            <p:strVal val="#ppt_w"/>
                                          </p:val>
                                        </p:tav>
                                      </p:tavLst>
                                    </p:anim>
                                    <p:anim calcmode="lin" valueType="num">
                                      <p:cBhvr>
                                        <p:cTn id="15" dur="1000" fill="hold"/>
                                        <p:tgtEl>
                                          <p:spTgt spid="145411"/>
                                        </p:tgtEl>
                                        <p:attrNameLst>
                                          <p:attrName>ppt_h</p:attrName>
                                        </p:attrNameLst>
                                      </p:cBhvr>
                                      <p:tavLst>
                                        <p:tav tm="0">
                                          <p:val>
                                            <p:strVal val="#ppt_h"/>
                                          </p:val>
                                        </p:tav>
                                        <p:tav tm="100000">
                                          <p:val>
                                            <p:strVal val="#ppt_h"/>
                                          </p:val>
                                        </p:tav>
                                      </p:tavLst>
                                    </p:anim>
                                    <p:animEffect transition="in" filter="fade">
                                      <p:cBhvr>
                                        <p:cTn id="16" dur="1000"/>
                                        <p:tgtEl>
                                          <p:spTgt spid="14541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45412"/>
                                        </p:tgtEl>
                                        <p:attrNameLst>
                                          <p:attrName>style.visibility</p:attrName>
                                        </p:attrNameLst>
                                      </p:cBhvr>
                                      <p:to>
                                        <p:strVal val="visible"/>
                                      </p:to>
                                    </p:set>
                                    <p:anim calcmode="lin" valueType="num">
                                      <p:cBhvr>
                                        <p:cTn id="21" dur="1000" fill="hold"/>
                                        <p:tgtEl>
                                          <p:spTgt spid="145412"/>
                                        </p:tgtEl>
                                        <p:attrNameLst>
                                          <p:attrName>ppt_w</p:attrName>
                                        </p:attrNameLst>
                                      </p:cBhvr>
                                      <p:tavLst>
                                        <p:tav tm="0">
                                          <p:val>
                                            <p:strVal val="#ppt_w*0.70"/>
                                          </p:val>
                                        </p:tav>
                                        <p:tav tm="100000">
                                          <p:val>
                                            <p:strVal val="#ppt_w"/>
                                          </p:val>
                                        </p:tav>
                                      </p:tavLst>
                                    </p:anim>
                                    <p:anim calcmode="lin" valueType="num">
                                      <p:cBhvr>
                                        <p:cTn id="22" dur="1000" fill="hold"/>
                                        <p:tgtEl>
                                          <p:spTgt spid="145412"/>
                                        </p:tgtEl>
                                        <p:attrNameLst>
                                          <p:attrName>ppt_h</p:attrName>
                                        </p:attrNameLst>
                                      </p:cBhvr>
                                      <p:tavLst>
                                        <p:tav tm="0">
                                          <p:val>
                                            <p:strVal val="#ppt_h"/>
                                          </p:val>
                                        </p:tav>
                                        <p:tav tm="100000">
                                          <p:val>
                                            <p:strVal val="#ppt_h"/>
                                          </p:val>
                                        </p:tav>
                                      </p:tavLst>
                                    </p:anim>
                                    <p:animEffect transition="in" filter="fade">
                                      <p:cBhvr>
                                        <p:cTn id="23" dur="1000"/>
                                        <p:tgtEl>
                                          <p:spTgt spid="145412"/>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45414"/>
                                        </p:tgtEl>
                                        <p:attrNameLst>
                                          <p:attrName>style.visibility</p:attrName>
                                        </p:attrNameLst>
                                      </p:cBhvr>
                                      <p:to>
                                        <p:strVal val="visible"/>
                                      </p:to>
                                    </p:set>
                                    <p:anim calcmode="lin" valueType="num">
                                      <p:cBhvr>
                                        <p:cTn id="28" dur="1000" fill="hold"/>
                                        <p:tgtEl>
                                          <p:spTgt spid="145414"/>
                                        </p:tgtEl>
                                        <p:attrNameLst>
                                          <p:attrName>ppt_w</p:attrName>
                                        </p:attrNameLst>
                                      </p:cBhvr>
                                      <p:tavLst>
                                        <p:tav tm="0">
                                          <p:val>
                                            <p:strVal val="#ppt_w*0.70"/>
                                          </p:val>
                                        </p:tav>
                                        <p:tav tm="100000">
                                          <p:val>
                                            <p:strVal val="#ppt_w"/>
                                          </p:val>
                                        </p:tav>
                                      </p:tavLst>
                                    </p:anim>
                                    <p:anim calcmode="lin" valueType="num">
                                      <p:cBhvr>
                                        <p:cTn id="29" dur="1000" fill="hold"/>
                                        <p:tgtEl>
                                          <p:spTgt spid="145414"/>
                                        </p:tgtEl>
                                        <p:attrNameLst>
                                          <p:attrName>ppt_h</p:attrName>
                                        </p:attrNameLst>
                                      </p:cBhvr>
                                      <p:tavLst>
                                        <p:tav tm="0">
                                          <p:val>
                                            <p:strVal val="#ppt_h"/>
                                          </p:val>
                                        </p:tav>
                                        <p:tav tm="100000">
                                          <p:val>
                                            <p:strVal val="#ppt_h"/>
                                          </p:val>
                                        </p:tav>
                                      </p:tavLst>
                                    </p:anim>
                                    <p:animEffect transition="in" filter="fade">
                                      <p:cBhvr>
                                        <p:cTn id="30" dur="1000"/>
                                        <p:tgtEl>
                                          <p:spTgt spid="145414"/>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45415"/>
                                        </p:tgtEl>
                                        <p:attrNameLst>
                                          <p:attrName>style.visibility</p:attrName>
                                        </p:attrNameLst>
                                      </p:cBhvr>
                                      <p:to>
                                        <p:strVal val="visible"/>
                                      </p:to>
                                    </p:set>
                                    <p:anim calcmode="lin" valueType="num">
                                      <p:cBhvr>
                                        <p:cTn id="35" dur="1000" fill="hold"/>
                                        <p:tgtEl>
                                          <p:spTgt spid="145415"/>
                                        </p:tgtEl>
                                        <p:attrNameLst>
                                          <p:attrName>ppt_w</p:attrName>
                                        </p:attrNameLst>
                                      </p:cBhvr>
                                      <p:tavLst>
                                        <p:tav tm="0">
                                          <p:val>
                                            <p:strVal val="#ppt_w*0.70"/>
                                          </p:val>
                                        </p:tav>
                                        <p:tav tm="100000">
                                          <p:val>
                                            <p:strVal val="#ppt_w"/>
                                          </p:val>
                                        </p:tav>
                                      </p:tavLst>
                                    </p:anim>
                                    <p:anim calcmode="lin" valueType="num">
                                      <p:cBhvr>
                                        <p:cTn id="36" dur="1000" fill="hold"/>
                                        <p:tgtEl>
                                          <p:spTgt spid="145415"/>
                                        </p:tgtEl>
                                        <p:attrNameLst>
                                          <p:attrName>ppt_h</p:attrName>
                                        </p:attrNameLst>
                                      </p:cBhvr>
                                      <p:tavLst>
                                        <p:tav tm="0">
                                          <p:val>
                                            <p:strVal val="#ppt_h"/>
                                          </p:val>
                                        </p:tav>
                                        <p:tav tm="100000">
                                          <p:val>
                                            <p:strVal val="#ppt_h"/>
                                          </p:val>
                                        </p:tav>
                                      </p:tavLst>
                                    </p:anim>
                                    <p:animEffect transition="in" filter="fade">
                                      <p:cBhvr>
                                        <p:cTn id="37" dur="1000"/>
                                        <p:tgtEl>
                                          <p:spTgt spid="1454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0" grpId="0" animBg="1"/>
      <p:bldP spid="145411" grpId="0" animBg="1"/>
      <p:bldP spid="145412" grpId="0" animBg="1"/>
      <p:bldP spid="145414" grpId="0" animBg="1"/>
      <p:bldP spid="1454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3">
            <a:extLst>
              <a:ext uri="{FF2B5EF4-FFF2-40B4-BE49-F238E27FC236}">
                <a16:creationId xmlns:a16="http://schemas.microsoft.com/office/drawing/2014/main" id="{98915494-7609-3A43-B56C-FB768E44C1DD}"/>
              </a:ext>
            </a:extLst>
          </p:cNvPr>
          <p:cNvSpPr>
            <a:spLocks noGrp="1"/>
          </p:cNvSpPr>
          <p:nvPr>
            <p:ph type="sldNum" sz="quarter" idx="11"/>
          </p:nvPr>
        </p:nvSpPr>
        <p:spPr/>
        <p:txBody>
          <a:bodyPr/>
          <a:lstStyle/>
          <a:p>
            <a:fld id="{7BE6E84E-7401-EA4A-BC38-B61DE51F162F}" type="slidenum">
              <a:rPr lang="en-US" altLang="de-DE"/>
              <a:pPr/>
              <a:t>13</a:t>
            </a:fld>
            <a:endParaRPr lang="en-US" altLang="de-DE">
              <a:latin typeface="Times New Roman" panose="02020603050405020304" pitchFamily="18" charset="0"/>
            </a:endParaRPr>
          </a:p>
        </p:txBody>
      </p:sp>
      <p:sp>
        <p:nvSpPr>
          <p:cNvPr id="147458" name="Text Box 2">
            <a:extLst>
              <a:ext uri="{FF2B5EF4-FFF2-40B4-BE49-F238E27FC236}">
                <a16:creationId xmlns:a16="http://schemas.microsoft.com/office/drawing/2014/main" id="{2C7606E1-C095-1541-B049-57A215647BFE}"/>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47463" name="Oval 7">
            <a:extLst>
              <a:ext uri="{FF2B5EF4-FFF2-40B4-BE49-F238E27FC236}">
                <a16:creationId xmlns:a16="http://schemas.microsoft.com/office/drawing/2014/main" id="{178DF735-634D-494D-9B84-EC22D74E6007}"/>
              </a:ext>
            </a:extLst>
          </p:cNvPr>
          <p:cNvSpPr>
            <a:spLocks noChangeArrowheads="1"/>
          </p:cNvSpPr>
          <p:nvPr/>
        </p:nvSpPr>
        <p:spPr bwMode="auto">
          <a:xfrm rot="16200000">
            <a:off x="1562100" y="-365125"/>
            <a:ext cx="1524000" cy="4648200"/>
          </a:xfrm>
          <a:prstGeom prst="ellipse">
            <a:avLst/>
          </a:prstGeom>
          <a:solidFill>
            <a:srgbClr val="3366FF"/>
          </a:solidFill>
          <a:ln>
            <a:noFill/>
          </a:ln>
          <a:effectLst/>
          <a:scene3d>
            <a:camera prst="legacyPerspectiveTopRight"/>
            <a:lightRig rig="legacyFlat3" dir="b"/>
          </a:scene3d>
          <a:sp3d extrusionH="887400" prstMaterial="legacyMatte">
            <a:bevelT w="13500" h="13500" prst="angle"/>
            <a:bevelB w="13500" h="13500" prst="angle"/>
            <a:extrusionClr>
              <a:srgbClr val="3366FF"/>
            </a:extrusionClr>
            <a:contourClr>
              <a:srgbClr val="3366FF"/>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flatTx/>
          </a:bodyPr>
          <a:lstStyle/>
          <a:p>
            <a:pPr algn="ctr"/>
            <a:r>
              <a:rPr lang="de-DE" altLang="de-DE" sz="3600" b="1"/>
              <a:t>Studiengebühren</a:t>
            </a:r>
            <a:endParaRPr lang="de-DE" altLang="de-DE" sz="2000" b="1">
              <a:solidFill>
                <a:srgbClr val="000000"/>
              </a:solidFill>
              <a:latin typeface="Times New Roman" panose="02020603050405020304" pitchFamily="18" charset="0"/>
            </a:endParaRPr>
          </a:p>
        </p:txBody>
      </p:sp>
      <p:sp>
        <p:nvSpPr>
          <p:cNvPr id="147464" name="Text Box 8">
            <a:extLst>
              <a:ext uri="{FF2B5EF4-FFF2-40B4-BE49-F238E27FC236}">
                <a16:creationId xmlns:a16="http://schemas.microsoft.com/office/drawing/2014/main" id="{9895741E-1A40-B149-9168-5B3C62E002CD}"/>
              </a:ext>
            </a:extLst>
          </p:cNvPr>
          <p:cNvSpPr txBox="1">
            <a:spLocks noChangeArrowheads="1"/>
          </p:cNvSpPr>
          <p:nvPr/>
        </p:nvSpPr>
        <p:spPr bwMode="auto">
          <a:xfrm>
            <a:off x="179388" y="160338"/>
            <a:ext cx="6362700" cy="579437"/>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sz="3200" b="1">
                <a:solidFill>
                  <a:schemeClr val="tx2"/>
                </a:solidFill>
              </a:rPr>
              <a:t>babylonische Sprachverwirrung</a:t>
            </a:r>
          </a:p>
        </p:txBody>
      </p:sp>
      <p:sp>
        <p:nvSpPr>
          <p:cNvPr id="147465" name="Oval 9">
            <a:extLst>
              <a:ext uri="{FF2B5EF4-FFF2-40B4-BE49-F238E27FC236}">
                <a16:creationId xmlns:a16="http://schemas.microsoft.com/office/drawing/2014/main" id="{05551F84-666B-EF4C-BF6F-9DCE326A232D}"/>
              </a:ext>
            </a:extLst>
          </p:cNvPr>
          <p:cNvSpPr>
            <a:spLocks noChangeArrowheads="1"/>
          </p:cNvSpPr>
          <p:nvPr/>
        </p:nvSpPr>
        <p:spPr bwMode="auto">
          <a:xfrm rot="16200000">
            <a:off x="4117975" y="1146175"/>
            <a:ext cx="1524000" cy="4648200"/>
          </a:xfrm>
          <a:prstGeom prst="ellipse">
            <a:avLst/>
          </a:prstGeom>
          <a:solidFill>
            <a:srgbClr val="3366FF"/>
          </a:solidFill>
          <a:ln>
            <a:noFill/>
          </a:ln>
          <a:effectLst/>
          <a:scene3d>
            <a:camera prst="legacyPerspectiveTopRight"/>
            <a:lightRig rig="legacyFlat3" dir="b"/>
          </a:scene3d>
          <a:sp3d extrusionH="887400" prstMaterial="legacyMatte">
            <a:bevelT w="13500" h="13500" prst="angle"/>
            <a:bevelB w="13500" h="13500" prst="angle"/>
            <a:extrusionClr>
              <a:srgbClr val="3366FF"/>
            </a:extrusionClr>
            <a:contourClr>
              <a:srgbClr val="3366FF"/>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flatTx/>
          </a:bodyPr>
          <a:lstStyle/>
          <a:p>
            <a:pPr algn="ctr"/>
            <a:r>
              <a:rPr lang="de-DE" altLang="de-DE" sz="3600" b="1"/>
              <a:t>Studienkonten</a:t>
            </a:r>
            <a:endParaRPr lang="de-DE" altLang="de-DE" sz="2000" b="1">
              <a:solidFill>
                <a:srgbClr val="000000"/>
              </a:solidFill>
              <a:latin typeface="Times New Roman" panose="02020603050405020304" pitchFamily="18" charset="0"/>
            </a:endParaRPr>
          </a:p>
        </p:txBody>
      </p:sp>
      <p:sp>
        <p:nvSpPr>
          <p:cNvPr id="147466" name="Oval 10">
            <a:extLst>
              <a:ext uri="{FF2B5EF4-FFF2-40B4-BE49-F238E27FC236}">
                <a16:creationId xmlns:a16="http://schemas.microsoft.com/office/drawing/2014/main" id="{DF45EBEC-1BF8-D046-B31C-E26F186E1567}"/>
              </a:ext>
            </a:extLst>
          </p:cNvPr>
          <p:cNvSpPr>
            <a:spLocks noChangeArrowheads="1"/>
          </p:cNvSpPr>
          <p:nvPr/>
        </p:nvSpPr>
        <p:spPr bwMode="auto">
          <a:xfrm rot="16200000">
            <a:off x="1562100" y="2371725"/>
            <a:ext cx="1524000" cy="4648200"/>
          </a:xfrm>
          <a:prstGeom prst="ellipse">
            <a:avLst/>
          </a:prstGeom>
          <a:solidFill>
            <a:srgbClr val="3366FF"/>
          </a:solidFill>
          <a:ln>
            <a:noFill/>
          </a:ln>
          <a:effectLst/>
          <a:scene3d>
            <a:camera prst="legacyPerspectiveTopRight"/>
            <a:lightRig rig="legacyFlat3" dir="b"/>
          </a:scene3d>
          <a:sp3d extrusionH="887400" prstMaterial="legacyMatte">
            <a:bevelT w="13500" h="13500" prst="angle"/>
            <a:bevelB w="13500" h="13500" prst="angle"/>
            <a:extrusionClr>
              <a:srgbClr val="3366FF"/>
            </a:extrusionClr>
            <a:contourClr>
              <a:srgbClr val="3366FF"/>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flatTx/>
          </a:bodyPr>
          <a:lstStyle/>
          <a:p>
            <a:pPr algn="ctr"/>
            <a:r>
              <a:rPr lang="de-DE" altLang="de-DE" sz="3600" b="1"/>
              <a:t>Langzeit-</a:t>
            </a:r>
          </a:p>
          <a:p>
            <a:pPr algn="ctr"/>
            <a:r>
              <a:rPr lang="de-DE" altLang="de-DE" sz="3600" b="1"/>
              <a:t>studiengebühr</a:t>
            </a:r>
            <a:endParaRPr lang="de-DE" altLang="de-DE" sz="2000" b="1">
              <a:solidFill>
                <a:srgbClr val="000000"/>
              </a:solidFill>
              <a:latin typeface="Times New Roman" panose="02020603050405020304" pitchFamily="18" charset="0"/>
            </a:endParaRPr>
          </a:p>
        </p:txBody>
      </p:sp>
      <p:sp>
        <p:nvSpPr>
          <p:cNvPr id="147468" name="Oval 12">
            <a:extLst>
              <a:ext uri="{FF2B5EF4-FFF2-40B4-BE49-F238E27FC236}">
                <a16:creationId xmlns:a16="http://schemas.microsoft.com/office/drawing/2014/main" id="{D0367FCF-F783-0F48-84B9-71F6119F656C}"/>
              </a:ext>
            </a:extLst>
          </p:cNvPr>
          <p:cNvSpPr>
            <a:spLocks noChangeArrowheads="1"/>
          </p:cNvSpPr>
          <p:nvPr/>
        </p:nvSpPr>
        <p:spPr bwMode="auto">
          <a:xfrm rot="16200000">
            <a:off x="6057900" y="2874963"/>
            <a:ext cx="1524000" cy="4648200"/>
          </a:xfrm>
          <a:prstGeom prst="ellipse">
            <a:avLst/>
          </a:prstGeom>
          <a:solidFill>
            <a:srgbClr val="3366FF"/>
          </a:solidFill>
          <a:ln>
            <a:noFill/>
          </a:ln>
          <a:effectLst/>
          <a:scene3d>
            <a:camera prst="legacyPerspectiveTopRight"/>
            <a:lightRig rig="legacyFlat3" dir="b"/>
          </a:scene3d>
          <a:sp3d extrusionH="887400" prstMaterial="legacyMatte">
            <a:bevelT w="13500" h="13500" prst="angle"/>
            <a:bevelB w="13500" h="13500" prst="angle"/>
            <a:extrusionClr>
              <a:srgbClr val="3366FF"/>
            </a:extrusionClr>
            <a:contourClr>
              <a:srgbClr val="3366FF"/>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flatTx/>
          </a:bodyPr>
          <a:lstStyle/>
          <a:p>
            <a:pPr algn="ctr"/>
            <a:r>
              <a:rPr lang="de-DE" altLang="de-DE" sz="3600" b="1"/>
              <a:t>Studienbeiträge</a:t>
            </a:r>
            <a:endParaRPr lang="de-DE" altLang="de-DE" sz="2000" b="1">
              <a:solidFill>
                <a:srgbClr val="000000"/>
              </a:solidFill>
              <a:latin typeface="Times New Roman" panose="02020603050405020304" pitchFamily="18" charset="0"/>
            </a:endParaRPr>
          </a:p>
        </p:txBody>
      </p:sp>
      <p:sp>
        <p:nvSpPr>
          <p:cNvPr id="147469" name="Oval 13">
            <a:extLst>
              <a:ext uri="{FF2B5EF4-FFF2-40B4-BE49-F238E27FC236}">
                <a16:creationId xmlns:a16="http://schemas.microsoft.com/office/drawing/2014/main" id="{32938E05-917D-9441-8C93-5E63ED684957}"/>
              </a:ext>
            </a:extLst>
          </p:cNvPr>
          <p:cNvSpPr>
            <a:spLocks noChangeArrowheads="1"/>
          </p:cNvSpPr>
          <p:nvPr/>
        </p:nvSpPr>
        <p:spPr bwMode="auto">
          <a:xfrm rot="16200000">
            <a:off x="2317750" y="3522663"/>
            <a:ext cx="1524000" cy="4648200"/>
          </a:xfrm>
          <a:prstGeom prst="ellipse">
            <a:avLst/>
          </a:prstGeom>
          <a:solidFill>
            <a:srgbClr val="3366FF"/>
          </a:solidFill>
          <a:ln>
            <a:noFill/>
          </a:ln>
          <a:effectLst/>
          <a:scene3d>
            <a:camera prst="legacyPerspectiveTopRight"/>
            <a:lightRig rig="legacyFlat3" dir="b"/>
          </a:scene3d>
          <a:sp3d extrusionH="887400" prstMaterial="legacyMatte">
            <a:bevelT w="13500" h="13500" prst="angle"/>
            <a:bevelB w="13500" h="13500" prst="angle"/>
            <a:extrusionClr>
              <a:srgbClr val="3366FF"/>
            </a:extrusionClr>
            <a:contourClr>
              <a:srgbClr val="3366FF"/>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flatTx/>
          </a:bodyPr>
          <a:lstStyle/>
          <a:p>
            <a:pPr algn="ctr"/>
            <a:r>
              <a:rPr lang="de-DE" altLang="de-DE" sz="3600" b="1"/>
              <a:t>Bildungs-</a:t>
            </a:r>
          </a:p>
          <a:p>
            <a:pPr algn="ctr"/>
            <a:r>
              <a:rPr lang="de-DE" altLang="de-DE" sz="3600" b="1"/>
              <a:t>konten</a:t>
            </a:r>
            <a:endParaRPr lang="de-DE" altLang="de-DE" sz="2000" b="1">
              <a:solidFill>
                <a:srgbClr val="000000"/>
              </a:solidFill>
              <a:latin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147463"/>
                                        </p:tgtEl>
                                        <p:attrNameLst>
                                          <p:attrName>style.visibility</p:attrName>
                                        </p:attrNameLst>
                                      </p:cBhvr>
                                      <p:to>
                                        <p:strVal val="visible"/>
                                      </p:to>
                                    </p:set>
                                    <p:animEffect transition="in" filter="fade">
                                      <p:cBhvr>
                                        <p:cTn id="7" dur="500"/>
                                        <p:tgtEl>
                                          <p:spTgt spid="147463"/>
                                        </p:tgtEl>
                                      </p:cBhvr>
                                    </p:animEffect>
                                    <p:anim calcmode="lin" valueType="num">
                                      <p:cBhvr>
                                        <p:cTn id="8" dur="500" fill="hold"/>
                                        <p:tgtEl>
                                          <p:spTgt spid="147463"/>
                                        </p:tgtEl>
                                        <p:attrNameLst>
                                          <p:attrName>ppt_w</p:attrName>
                                        </p:attrNameLst>
                                      </p:cBhvr>
                                      <p:tavLst>
                                        <p:tav tm="0" fmla="#ppt_w*sin(2.5*pi*$)">
                                          <p:val>
                                            <p:fltVal val="0"/>
                                          </p:val>
                                        </p:tav>
                                        <p:tav tm="100000">
                                          <p:val>
                                            <p:fltVal val="1"/>
                                          </p:val>
                                        </p:tav>
                                      </p:tavLst>
                                    </p:anim>
                                    <p:anim calcmode="lin" valueType="num">
                                      <p:cBhvr>
                                        <p:cTn id="9" dur="500" fill="hold"/>
                                        <p:tgtEl>
                                          <p:spTgt spid="147463"/>
                                        </p:tgtEl>
                                        <p:attrNameLst>
                                          <p:attrName>ppt_h</p:attrName>
                                        </p:attrNameLst>
                                      </p:cBhvr>
                                      <p:tavLst>
                                        <p:tav tm="0">
                                          <p:val>
                                            <p:strVal val="#ppt_h"/>
                                          </p:val>
                                        </p:tav>
                                        <p:tav tm="100000">
                                          <p:val>
                                            <p:strVal val="#ppt_h"/>
                                          </p:val>
                                        </p:tav>
                                      </p:tavLst>
                                    </p:anim>
                                  </p:childTnLst>
                                </p:cTn>
                              </p:par>
                            </p:childTnLst>
                          </p:cTn>
                        </p:par>
                        <p:par>
                          <p:cTn id="10" fill="hold" nodeType="afterGroup">
                            <p:stCondLst>
                              <p:cond delay="1200"/>
                            </p:stCondLst>
                            <p:childTnLst>
                              <p:par>
                                <p:cTn id="11" presetID="45" presetClass="entr" presetSubtype="0" fill="hold" grpId="0" nodeType="afterEffect">
                                  <p:stCondLst>
                                    <p:cond delay="0"/>
                                  </p:stCondLst>
                                  <p:iterate type="lt">
                                    <p:tmPct val="10000"/>
                                  </p:iterate>
                                  <p:childTnLst>
                                    <p:set>
                                      <p:cBhvr>
                                        <p:cTn id="12" dur="1" fill="hold">
                                          <p:stCondLst>
                                            <p:cond delay="0"/>
                                          </p:stCondLst>
                                        </p:cTn>
                                        <p:tgtEl>
                                          <p:spTgt spid="147465"/>
                                        </p:tgtEl>
                                        <p:attrNameLst>
                                          <p:attrName>style.visibility</p:attrName>
                                        </p:attrNameLst>
                                      </p:cBhvr>
                                      <p:to>
                                        <p:strVal val="visible"/>
                                      </p:to>
                                    </p:set>
                                    <p:animEffect transition="in" filter="fade">
                                      <p:cBhvr>
                                        <p:cTn id="13" dur="500"/>
                                        <p:tgtEl>
                                          <p:spTgt spid="147465"/>
                                        </p:tgtEl>
                                      </p:cBhvr>
                                    </p:animEffect>
                                    <p:anim calcmode="lin" valueType="num">
                                      <p:cBhvr>
                                        <p:cTn id="14" dur="500" fill="hold"/>
                                        <p:tgtEl>
                                          <p:spTgt spid="147465"/>
                                        </p:tgtEl>
                                        <p:attrNameLst>
                                          <p:attrName>ppt_w</p:attrName>
                                        </p:attrNameLst>
                                      </p:cBhvr>
                                      <p:tavLst>
                                        <p:tav tm="0" fmla="#ppt_w*sin(2.5*pi*$)">
                                          <p:val>
                                            <p:fltVal val="0"/>
                                          </p:val>
                                        </p:tav>
                                        <p:tav tm="100000">
                                          <p:val>
                                            <p:fltVal val="1"/>
                                          </p:val>
                                        </p:tav>
                                      </p:tavLst>
                                    </p:anim>
                                    <p:anim calcmode="lin" valueType="num">
                                      <p:cBhvr>
                                        <p:cTn id="15" dur="500" fill="hold"/>
                                        <p:tgtEl>
                                          <p:spTgt spid="147465"/>
                                        </p:tgtEl>
                                        <p:attrNameLst>
                                          <p:attrName>ppt_h</p:attrName>
                                        </p:attrNameLst>
                                      </p:cBhvr>
                                      <p:tavLst>
                                        <p:tav tm="0">
                                          <p:val>
                                            <p:strVal val="#ppt_h"/>
                                          </p:val>
                                        </p:tav>
                                        <p:tav tm="100000">
                                          <p:val>
                                            <p:strVal val="#ppt_h"/>
                                          </p:val>
                                        </p:tav>
                                      </p:tavLst>
                                    </p:anim>
                                  </p:childTnLst>
                                </p:cTn>
                              </p:par>
                            </p:childTnLst>
                          </p:cTn>
                        </p:par>
                        <p:par>
                          <p:cTn id="16" fill="hold" nodeType="afterGroup">
                            <p:stCondLst>
                              <p:cond delay="2300"/>
                            </p:stCondLst>
                            <p:childTnLst>
                              <p:par>
                                <p:cTn id="17" presetID="45" presetClass="entr" presetSubtype="0" fill="hold" grpId="0" nodeType="afterEffect">
                                  <p:stCondLst>
                                    <p:cond delay="0"/>
                                  </p:stCondLst>
                                  <p:iterate type="lt">
                                    <p:tmPct val="10000"/>
                                  </p:iterate>
                                  <p:childTnLst>
                                    <p:set>
                                      <p:cBhvr>
                                        <p:cTn id="18" dur="1" fill="hold">
                                          <p:stCondLst>
                                            <p:cond delay="0"/>
                                          </p:stCondLst>
                                        </p:cTn>
                                        <p:tgtEl>
                                          <p:spTgt spid="147466"/>
                                        </p:tgtEl>
                                        <p:attrNameLst>
                                          <p:attrName>style.visibility</p:attrName>
                                        </p:attrNameLst>
                                      </p:cBhvr>
                                      <p:to>
                                        <p:strVal val="visible"/>
                                      </p:to>
                                    </p:set>
                                    <p:animEffect transition="in" filter="fade">
                                      <p:cBhvr>
                                        <p:cTn id="19" dur="500"/>
                                        <p:tgtEl>
                                          <p:spTgt spid="147466"/>
                                        </p:tgtEl>
                                      </p:cBhvr>
                                    </p:animEffect>
                                    <p:anim calcmode="lin" valueType="num">
                                      <p:cBhvr>
                                        <p:cTn id="20" dur="500" fill="hold"/>
                                        <p:tgtEl>
                                          <p:spTgt spid="147466"/>
                                        </p:tgtEl>
                                        <p:attrNameLst>
                                          <p:attrName>ppt_w</p:attrName>
                                        </p:attrNameLst>
                                      </p:cBhvr>
                                      <p:tavLst>
                                        <p:tav tm="0" fmla="#ppt_w*sin(2.5*pi*$)">
                                          <p:val>
                                            <p:fltVal val="0"/>
                                          </p:val>
                                        </p:tav>
                                        <p:tav tm="100000">
                                          <p:val>
                                            <p:fltVal val="1"/>
                                          </p:val>
                                        </p:tav>
                                      </p:tavLst>
                                    </p:anim>
                                    <p:anim calcmode="lin" valueType="num">
                                      <p:cBhvr>
                                        <p:cTn id="21" dur="500" fill="hold"/>
                                        <p:tgtEl>
                                          <p:spTgt spid="147466"/>
                                        </p:tgtEl>
                                        <p:attrNameLst>
                                          <p:attrName>ppt_h</p:attrName>
                                        </p:attrNameLst>
                                      </p:cBhvr>
                                      <p:tavLst>
                                        <p:tav tm="0">
                                          <p:val>
                                            <p:strVal val="#ppt_h"/>
                                          </p:val>
                                        </p:tav>
                                        <p:tav tm="100000">
                                          <p:val>
                                            <p:strVal val="#ppt_h"/>
                                          </p:val>
                                        </p:tav>
                                      </p:tavLst>
                                    </p:anim>
                                  </p:childTnLst>
                                </p:cTn>
                              </p:par>
                            </p:childTnLst>
                          </p:cTn>
                        </p:par>
                        <p:par>
                          <p:cTn id="22" fill="hold" nodeType="afterGroup">
                            <p:stCondLst>
                              <p:cond delay="3850"/>
                            </p:stCondLst>
                            <p:childTnLst>
                              <p:par>
                                <p:cTn id="23" presetID="45" presetClass="entr" presetSubtype="0" fill="hold" grpId="0" nodeType="afterEffect">
                                  <p:stCondLst>
                                    <p:cond delay="0"/>
                                  </p:stCondLst>
                                  <p:iterate type="lt">
                                    <p:tmPct val="10000"/>
                                  </p:iterate>
                                  <p:childTnLst>
                                    <p:set>
                                      <p:cBhvr>
                                        <p:cTn id="24" dur="1" fill="hold">
                                          <p:stCondLst>
                                            <p:cond delay="0"/>
                                          </p:stCondLst>
                                        </p:cTn>
                                        <p:tgtEl>
                                          <p:spTgt spid="147469"/>
                                        </p:tgtEl>
                                        <p:attrNameLst>
                                          <p:attrName>style.visibility</p:attrName>
                                        </p:attrNameLst>
                                      </p:cBhvr>
                                      <p:to>
                                        <p:strVal val="visible"/>
                                      </p:to>
                                    </p:set>
                                    <p:animEffect transition="in" filter="fade">
                                      <p:cBhvr>
                                        <p:cTn id="25" dur="500"/>
                                        <p:tgtEl>
                                          <p:spTgt spid="147469"/>
                                        </p:tgtEl>
                                      </p:cBhvr>
                                    </p:animEffect>
                                    <p:anim calcmode="lin" valueType="num">
                                      <p:cBhvr>
                                        <p:cTn id="26" dur="500" fill="hold"/>
                                        <p:tgtEl>
                                          <p:spTgt spid="147469"/>
                                        </p:tgtEl>
                                        <p:attrNameLst>
                                          <p:attrName>ppt_w</p:attrName>
                                        </p:attrNameLst>
                                      </p:cBhvr>
                                      <p:tavLst>
                                        <p:tav tm="0" fmla="#ppt_w*sin(2.5*pi*$)">
                                          <p:val>
                                            <p:fltVal val="0"/>
                                          </p:val>
                                        </p:tav>
                                        <p:tav tm="100000">
                                          <p:val>
                                            <p:fltVal val="1"/>
                                          </p:val>
                                        </p:tav>
                                      </p:tavLst>
                                    </p:anim>
                                    <p:anim calcmode="lin" valueType="num">
                                      <p:cBhvr>
                                        <p:cTn id="27" dur="500" fill="hold"/>
                                        <p:tgtEl>
                                          <p:spTgt spid="147469"/>
                                        </p:tgtEl>
                                        <p:attrNameLst>
                                          <p:attrName>ppt_h</p:attrName>
                                        </p:attrNameLst>
                                      </p:cBhvr>
                                      <p:tavLst>
                                        <p:tav tm="0">
                                          <p:val>
                                            <p:strVal val="#ppt_h"/>
                                          </p:val>
                                        </p:tav>
                                        <p:tav tm="100000">
                                          <p:val>
                                            <p:strVal val="#ppt_h"/>
                                          </p:val>
                                        </p:tav>
                                      </p:tavLst>
                                    </p:anim>
                                  </p:childTnLst>
                                </p:cTn>
                              </p:par>
                            </p:childTnLst>
                          </p:cTn>
                        </p:par>
                        <p:par>
                          <p:cTn id="28" fill="hold" nodeType="afterGroup">
                            <p:stCondLst>
                              <p:cond delay="5050"/>
                            </p:stCondLst>
                            <p:childTnLst>
                              <p:par>
                                <p:cTn id="29" presetID="45" presetClass="entr" presetSubtype="0" fill="hold" grpId="0" nodeType="afterEffect">
                                  <p:stCondLst>
                                    <p:cond delay="0"/>
                                  </p:stCondLst>
                                  <p:iterate type="lt">
                                    <p:tmPct val="10000"/>
                                  </p:iterate>
                                  <p:childTnLst>
                                    <p:set>
                                      <p:cBhvr>
                                        <p:cTn id="30" dur="1" fill="hold">
                                          <p:stCondLst>
                                            <p:cond delay="0"/>
                                          </p:stCondLst>
                                        </p:cTn>
                                        <p:tgtEl>
                                          <p:spTgt spid="147468"/>
                                        </p:tgtEl>
                                        <p:attrNameLst>
                                          <p:attrName>style.visibility</p:attrName>
                                        </p:attrNameLst>
                                      </p:cBhvr>
                                      <p:to>
                                        <p:strVal val="visible"/>
                                      </p:to>
                                    </p:set>
                                    <p:animEffect transition="in" filter="fade">
                                      <p:cBhvr>
                                        <p:cTn id="31" dur="500"/>
                                        <p:tgtEl>
                                          <p:spTgt spid="147468"/>
                                        </p:tgtEl>
                                      </p:cBhvr>
                                    </p:animEffect>
                                    <p:anim calcmode="lin" valueType="num">
                                      <p:cBhvr>
                                        <p:cTn id="32" dur="500" fill="hold"/>
                                        <p:tgtEl>
                                          <p:spTgt spid="147468"/>
                                        </p:tgtEl>
                                        <p:attrNameLst>
                                          <p:attrName>ppt_w</p:attrName>
                                        </p:attrNameLst>
                                      </p:cBhvr>
                                      <p:tavLst>
                                        <p:tav tm="0" fmla="#ppt_w*sin(2.5*pi*$)">
                                          <p:val>
                                            <p:fltVal val="0"/>
                                          </p:val>
                                        </p:tav>
                                        <p:tav tm="100000">
                                          <p:val>
                                            <p:fltVal val="1"/>
                                          </p:val>
                                        </p:tav>
                                      </p:tavLst>
                                    </p:anim>
                                    <p:anim calcmode="lin" valueType="num">
                                      <p:cBhvr>
                                        <p:cTn id="33" dur="500" fill="hold"/>
                                        <p:tgtEl>
                                          <p:spTgt spid="14746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3" grpId="0" animBg="1"/>
      <p:bldP spid="147465" grpId="0" animBg="1"/>
      <p:bldP spid="147466" grpId="0" animBg="1"/>
      <p:bldP spid="147468" grpId="0" animBg="1"/>
      <p:bldP spid="14746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3">
            <a:extLst>
              <a:ext uri="{FF2B5EF4-FFF2-40B4-BE49-F238E27FC236}">
                <a16:creationId xmlns:a16="http://schemas.microsoft.com/office/drawing/2014/main" id="{127A7112-ACCA-5E4C-8823-18ACB8DEA2D1}"/>
              </a:ext>
            </a:extLst>
          </p:cNvPr>
          <p:cNvSpPr>
            <a:spLocks noGrp="1"/>
          </p:cNvSpPr>
          <p:nvPr>
            <p:ph type="sldNum" sz="quarter" idx="11"/>
          </p:nvPr>
        </p:nvSpPr>
        <p:spPr/>
        <p:txBody>
          <a:bodyPr/>
          <a:lstStyle/>
          <a:p>
            <a:fld id="{1452F697-C437-CA48-B850-142EC70C5EBB}" type="slidenum">
              <a:rPr lang="en-US" altLang="de-DE"/>
              <a:pPr/>
              <a:t>14</a:t>
            </a:fld>
            <a:endParaRPr lang="en-US" altLang="de-DE">
              <a:latin typeface="Times New Roman" panose="02020603050405020304" pitchFamily="18" charset="0"/>
            </a:endParaRPr>
          </a:p>
        </p:txBody>
      </p:sp>
      <p:sp>
        <p:nvSpPr>
          <p:cNvPr id="124930" name="Text Box 2">
            <a:extLst>
              <a:ext uri="{FF2B5EF4-FFF2-40B4-BE49-F238E27FC236}">
                <a16:creationId xmlns:a16="http://schemas.microsoft.com/office/drawing/2014/main" id="{8F0F1B5D-FF27-B146-B734-AFFA6A69C683}"/>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24935" name="Oval 7">
            <a:extLst>
              <a:ext uri="{FF2B5EF4-FFF2-40B4-BE49-F238E27FC236}">
                <a16:creationId xmlns:a16="http://schemas.microsoft.com/office/drawing/2014/main" id="{0F72605B-2411-8245-BB26-CFF7B0FF3BBB}"/>
              </a:ext>
            </a:extLst>
          </p:cNvPr>
          <p:cNvSpPr>
            <a:spLocks noChangeArrowheads="1"/>
          </p:cNvSpPr>
          <p:nvPr/>
        </p:nvSpPr>
        <p:spPr bwMode="auto">
          <a:xfrm>
            <a:off x="152400" y="3505200"/>
            <a:ext cx="2438400" cy="990600"/>
          </a:xfrm>
          <a:prstGeom prst="ellipse">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ctr"/>
            <a:r>
              <a:rPr lang="de-DE" altLang="de-DE" sz="2800" b="1"/>
              <a:t>BW, </a:t>
            </a:r>
            <a:r>
              <a:rPr lang="de-DE" altLang="de-DE" sz="2800" b="1">
                <a:solidFill>
                  <a:schemeClr val="tx2"/>
                </a:solidFill>
              </a:rPr>
              <a:t>HH</a:t>
            </a:r>
            <a:r>
              <a:rPr lang="de-DE" altLang="de-DE" sz="2800" b="1"/>
              <a:t>,</a:t>
            </a:r>
          </a:p>
          <a:p>
            <a:pPr algn="ctr"/>
            <a:r>
              <a:rPr lang="de-DE" altLang="de-DE" sz="2800" b="1"/>
              <a:t>SL, </a:t>
            </a:r>
            <a:r>
              <a:rPr lang="de-DE" altLang="de-DE" sz="2800" b="1">
                <a:solidFill>
                  <a:schemeClr val="tx2"/>
                </a:solidFill>
              </a:rPr>
              <a:t>TH, NdS</a:t>
            </a:r>
          </a:p>
        </p:txBody>
      </p:sp>
      <p:sp>
        <p:nvSpPr>
          <p:cNvPr id="124936" name="Rectangle 8">
            <a:extLst>
              <a:ext uri="{FF2B5EF4-FFF2-40B4-BE49-F238E27FC236}">
                <a16:creationId xmlns:a16="http://schemas.microsoft.com/office/drawing/2014/main" id="{E602EFF5-B90F-3F42-AD23-EC50B5D179B5}"/>
              </a:ext>
            </a:extLst>
          </p:cNvPr>
          <p:cNvSpPr>
            <a:spLocks noChangeArrowheads="1"/>
          </p:cNvSpPr>
          <p:nvPr/>
        </p:nvSpPr>
        <p:spPr bwMode="auto">
          <a:xfrm>
            <a:off x="1752600" y="4648200"/>
            <a:ext cx="3200400" cy="762000"/>
          </a:xfrm>
          <a:prstGeom prst="rect">
            <a:avLst/>
          </a:prstGeom>
          <a:solidFill>
            <a:schemeClr val="accent2"/>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b="1"/>
              <a:t>Langzeitgebühren</a:t>
            </a:r>
          </a:p>
        </p:txBody>
      </p:sp>
      <p:sp>
        <p:nvSpPr>
          <p:cNvPr id="124937" name="Rectangle 9">
            <a:extLst>
              <a:ext uri="{FF2B5EF4-FFF2-40B4-BE49-F238E27FC236}">
                <a16:creationId xmlns:a16="http://schemas.microsoft.com/office/drawing/2014/main" id="{D68098C5-1ECB-734D-89AE-A3EF4230660A}"/>
              </a:ext>
            </a:extLst>
          </p:cNvPr>
          <p:cNvSpPr>
            <a:spLocks noChangeArrowheads="1"/>
          </p:cNvSpPr>
          <p:nvPr/>
        </p:nvSpPr>
        <p:spPr bwMode="auto">
          <a:xfrm>
            <a:off x="5181600" y="4648200"/>
            <a:ext cx="3429000" cy="685800"/>
          </a:xfrm>
          <a:prstGeom prst="rect">
            <a:avLst/>
          </a:prstGeom>
          <a:solidFill>
            <a:srgbClr val="33CC33"/>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b="1"/>
              <a:t>Geld verbleibt in HS??</a:t>
            </a:r>
            <a:endParaRPr lang="de-DE" altLang="de-DE" sz="2600" b="1"/>
          </a:p>
        </p:txBody>
      </p:sp>
      <p:sp>
        <p:nvSpPr>
          <p:cNvPr id="124938" name="AutoShape 10">
            <a:extLst>
              <a:ext uri="{FF2B5EF4-FFF2-40B4-BE49-F238E27FC236}">
                <a16:creationId xmlns:a16="http://schemas.microsoft.com/office/drawing/2014/main" id="{8D4488CF-9A00-DE4D-BE3E-3E33B7C0393A}"/>
              </a:ext>
            </a:extLst>
          </p:cNvPr>
          <p:cNvSpPr>
            <a:spLocks noChangeArrowheads="1"/>
          </p:cNvSpPr>
          <p:nvPr/>
        </p:nvSpPr>
        <p:spPr bwMode="auto">
          <a:xfrm>
            <a:off x="2438400" y="3581400"/>
            <a:ext cx="3429000" cy="711200"/>
          </a:xfrm>
          <a:prstGeom prst="wedgeRectCallout">
            <a:avLst>
              <a:gd name="adj1" fmla="val -51111"/>
              <a:gd name="adj2" fmla="val 161606"/>
            </a:avLst>
          </a:prstGeom>
          <a:solidFill>
            <a:srgbClr val="F3F905"/>
          </a:solidFill>
          <a:ln w="9525">
            <a:solidFill>
              <a:schemeClr val="folHlink"/>
            </a:solidFill>
            <a:miter lim="800000"/>
            <a:headEnd/>
            <a:tailEnd/>
          </a:ln>
          <a:effectLst/>
          <a:extLst>
            <a:ext uri="{AF507438-7753-43E0-B8FC-AC1667EBCBE1}">
              <a14:hiddenEffects xmlns:a14="http://schemas.microsoft.com/office/drawing/2010/main">
                <a:effectLst>
                  <a:outerShdw dist="17961" dir="2700000" algn="ctr" rotWithShape="0">
                    <a:schemeClr val="folHlink">
                      <a:gamma/>
                      <a:shade val="60000"/>
                      <a:invGamma/>
                    </a:schemeClr>
                  </a:outerShdw>
                </a:effectLst>
              </a14:hiddenEffects>
            </a:ext>
          </a:extLst>
        </p:spPr>
        <p:txBody>
          <a:bodyPr>
            <a:spAutoFit/>
          </a:bodyPr>
          <a:lstStyle/>
          <a:p>
            <a:pPr algn="ctr"/>
            <a:r>
              <a:rPr lang="de-DE" altLang="de-DE" sz="2000" b="1">
                <a:solidFill>
                  <a:schemeClr val="accent1"/>
                </a:solidFill>
                <a:latin typeface="Times New Roman" panose="02020603050405020304" pitchFamily="18" charset="0"/>
              </a:rPr>
              <a:t>Regelstudienzeit + 4 Sem., dann ~ 500 € / Semester</a:t>
            </a:r>
            <a:endParaRPr lang="de-DE" altLang="de-DE" sz="2000">
              <a:solidFill>
                <a:schemeClr val="accent1"/>
              </a:solidFill>
              <a:latin typeface="Times New Roman" panose="02020603050405020304" pitchFamily="18" charset="0"/>
            </a:endParaRPr>
          </a:p>
        </p:txBody>
      </p:sp>
      <p:sp>
        <p:nvSpPr>
          <p:cNvPr id="124939" name="Text Box 11">
            <a:extLst>
              <a:ext uri="{FF2B5EF4-FFF2-40B4-BE49-F238E27FC236}">
                <a16:creationId xmlns:a16="http://schemas.microsoft.com/office/drawing/2014/main" id="{77674877-2257-CA4F-B87E-25FCED51C3FA}"/>
              </a:ext>
            </a:extLst>
          </p:cNvPr>
          <p:cNvSpPr txBox="1">
            <a:spLocks noChangeArrowheads="1"/>
          </p:cNvSpPr>
          <p:nvPr/>
        </p:nvSpPr>
        <p:spPr bwMode="auto">
          <a:xfrm>
            <a:off x="179388" y="188913"/>
            <a:ext cx="5688012" cy="579437"/>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r>
              <a:rPr lang="de-DE" altLang="de-DE" sz="3200" b="1">
                <a:solidFill>
                  <a:schemeClr val="tx2"/>
                </a:solidFill>
              </a:rPr>
              <a:t>Zweit- und Langzeit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24935"/>
                                        </p:tgtEl>
                                        <p:attrNameLst>
                                          <p:attrName>style.visibility</p:attrName>
                                        </p:attrNameLst>
                                      </p:cBhvr>
                                      <p:to>
                                        <p:strVal val="visible"/>
                                      </p:to>
                                    </p:set>
                                    <p:animEffect transition="in" filter="box(out)">
                                      <p:cBhvr>
                                        <p:cTn id="7" dur="500"/>
                                        <p:tgtEl>
                                          <p:spTgt spid="1249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4936"/>
                                        </p:tgtEl>
                                        <p:attrNameLst>
                                          <p:attrName>style.visibility</p:attrName>
                                        </p:attrNameLst>
                                      </p:cBhvr>
                                      <p:to>
                                        <p:strVal val="visible"/>
                                      </p:to>
                                    </p:set>
                                    <p:animEffect transition="in" filter="box(out)">
                                      <p:cBhvr>
                                        <p:cTn id="12" dur="500"/>
                                        <p:tgtEl>
                                          <p:spTgt spid="1249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4938"/>
                                        </p:tgtEl>
                                        <p:attrNameLst>
                                          <p:attrName>style.visibility</p:attrName>
                                        </p:attrNameLst>
                                      </p:cBhvr>
                                      <p:to>
                                        <p:strVal val="visible"/>
                                      </p:to>
                                    </p:set>
                                    <p:animEffect transition="in" filter="dissolve">
                                      <p:cBhvr>
                                        <p:cTn id="17" dur="500"/>
                                        <p:tgtEl>
                                          <p:spTgt spid="1249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24937"/>
                                        </p:tgtEl>
                                        <p:attrNameLst>
                                          <p:attrName>style.visibility</p:attrName>
                                        </p:attrNameLst>
                                      </p:cBhvr>
                                      <p:to>
                                        <p:strVal val="visible"/>
                                      </p:to>
                                    </p:set>
                                    <p:animEffect transition="in" filter="box(out)">
                                      <p:cBhvr>
                                        <p:cTn id="22" dur="500"/>
                                        <p:tgtEl>
                                          <p:spTgt spid="124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5" grpId="0" animBg="1" autoUpdateAnimBg="0"/>
      <p:bldP spid="124936" grpId="0" animBg="1" autoUpdateAnimBg="0"/>
      <p:bldP spid="124937" grpId="0" animBg="1" autoUpdateAnimBg="0"/>
      <p:bldP spid="124938"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3">
            <a:extLst>
              <a:ext uri="{FF2B5EF4-FFF2-40B4-BE49-F238E27FC236}">
                <a16:creationId xmlns:a16="http://schemas.microsoft.com/office/drawing/2014/main" id="{B89B5A0E-18D4-0047-BB9D-B41B2F37C28D}"/>
              </a:ext>
            </a:extLst>
          </p:cNvPr>
          <p:cNvSpPr>
            <a:spLocks noGrp="1"/>
          </p:cNvSpPr>
          <p:nvPr>
            <p:ph type="sldNum" sz="quarter" idx="11"/>
          </p:nvPr>
        </p:nvSpPr>
        <p:spPr/>
        <p:txBody>
          <a:bodyPr/>
          <a:lstStyle/>
          <a:p>
            <a:fld id="{9F164CDB-47C6-9949-A801-A70F52AE0930}" type="slidenum">
              <a:rPr lang="en-US" altLang="de-DE"/>
              <a:pPr/>
              <a:t>15</a:t>
            </a:fld>
            <a:endParaRPr lang="en-US" altLang="de-DE">
              <a:latin typeface="Times New Roman" panose="02020603050405020304" pitchFamily="18" charset="0"/>
            </a:endParaRPr>
          </a:p>
        </p:txBody>
      </p:sp>
      <p:sp>
        <p:nvSpPr>
          <p:cNvPr id="125954" name="Text Box 2">
            <a:extLst>
              <a:ext uri="{FF2B5EF4-FFF2-40B4-BE49-F238E27FC236}">
                <a16:creationId xmlns:a16="http://schemas.microsoft.com/office/drawing/2014/main" id="{34B2F850-F0CC-434C-A19F-BABADF9E8556}"/>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25962" name="Oval 10">
            <a:extLst>
              <a:ext uri="{FF2B5EF4-FFF2-40B4-BE49-F238E27FC236}">
                <a16:creationId xmlns:a16="http://schemas.microsoft.com/office/drawing/2014/main" id="{8498BFC1-7336-2D4A-B88D-D719AF56FB7B}"/>
              </a:ext>
            </a:extLst>
          </p:cNvPr>
          <p:cNvSpPr>
            <a:spLocks noChangeArrowheads="1"/>
          </p:cNvSpPr>
          <p:nvPr/>
        </p:nvSpPr>
        <p:spPr bwMode="auto">
          <a:xfrm>
            <a:off x="234950" y="3022600"/>
            <a:ext cx="2209800" cy="762000"/>
          </a:xfrm>
          <a:prstGeom prst="ellipse">
            <a:avLst/>
          </a:prstGeom>
          <a:solidFill>
            <a:schemeClr val="accent1"/>
          </a:solidFill>
          <a:ln>
            <a:noFill/>
          </a:ln>
          <a:effectLst/>
          <a:scene3d>
            <a:camera prst="legacyObliqueTopRight"/>
            <a:lightRig rig="legacyFlat3" dir="b"/>
          </a:scene3d>
          <a:sp3d extrusionH="4302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ctr"/>
            <a:r>
              <a:rPr lang="de-DE" altLang="de-DE" sz="2800" b="1">
                <a:solidFill>
                  <a:schemeClr val="folHlink"/>
                </a:solidFill>
              </a:rPr>
              <a:t>NRW</a:t>
            </a:r>
          </a:p>
        </p:txBody>
      </p:sp>
      <p:sp>
        <p:nvSpPr>
          <p:cNvPr id="125963" name="Rectangle 11">
            <a:extLst>
              <a:ext uri="{FF2B5EF4-FFF2-40B4-BE49-F238E27FC236}">
                <a16:creationId xmlns:a16="http://schemas.microsoft.com/office/drawing/2014/main" id="{6EDB1E0E-C9A5-134B-BEE4-1E527450CD30}"/>
              </a:ext>
            </a:extLst>
          </p:cNvPr>
          <p:cNvSpPr>
            <a:spLocks noChangeArrowheads="1"/>
          </p:cNvSpPr>
          <p:nvPr/>
        </p:nvSpPr>
        <p:spPr bwMode="auto">
          <a:xfrm>
            <a:off x="1835150" y="3860800"/>
            <a:ext cx="3200400" cy="762000"/>
          </a:xfrm>
          <a:prstGeom prst="rect">
            <a:avLst/>
          </a:prstGeom>
          <a:solidFill>
            <a:schemeClr val="accent2"/>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b="1"/>
              <a:t>Kontenmodell mit</a:t>
            </a:r>
          </a:p>
          <a:p>
            <a:pPr algn="ctr"/>
            <a:r>
              <a:rPr lang="de-DE" altLang="de-DE" b="1"/>
              <a:t>Langzeitgebühren </a:t>
            </a:r>
          </a:p>
        </p:txBody>
      </p:sp>
      <p:sp>
        <p:nvSpPr>
          <p:cNvPr id="125964" name="Rectangle 12">
            <a:extLst>
              <a:ext uri="{FF2B5EF4-FFF2-40B4-BE49-F238E27FC236}">
                <a16:creationId xmlns:a16="http://schemas.microsoft.com/office/drawing/2014/main" id="{C142749B-CAE2-FA4A-B9EF-E146FC258D49}"/>
              </a:ext>
            </a:extLst>
          </p:cNvPr>
          <p:cNvSpPr>
            <a:spLocks noChangeArrowheads="1"/>
          </p:cNvSpPr>
          <p:nvPr/>
        </p:nvSpPr>
        <p:spPr bwMode="auto">
          <a:xfrm>
            <a:off x="5264150" y="3784600"/>
            <a:ext cx="3429000" cy="762000"/>
          </a:xfrm>
          <a:prstGeom prst="rect">
            <a:avLst/>
          </a:prstGeom>
          <a:solidFill>
            <a:srgbClr val="33CC33"/>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b="1"/>
              <a:t>Einnahmen erst ab</a:t>
            </a:r>
          </a:p>
          <a:p>
            <a:pPr algn="ctr"/>
            <a:r>
              <a:rPr lang="de-DE" altLang="de-DE" b="1"/>
              <a:t>2006 vollst. für HS</a:t>
            </a:r>
            <a:endParaRPr lang="de-DE" altLang="de-DE" sz="2600" b="1"/>
          </a:p>
        </p:txBody>
      </p:sp>
      <p:sp>
        <p:nvSpPr>
          <p:cNvPr id="125967" name="AutoShape 15">
            <a:extLst>
              <a:ext uri="{FF2B5EF4-FFF2-40B4-BE49-F238E27FC236}">
                <a16:creationId xmlns:a16="http://schemas.microsoft.com/office/drawing/2014/main" id="{231F4027-7F6E-6040-988A-2BB9B0E17DB5}"/>
              </a:ext>
            </a:extLst>
          </p:cNvPr>
          <p:cNvSpPr>
            <a:spLocks noChangeArrowheads="1"/>
          </p:cNvSpPr>
          <p:nvPr/>
        </p:nvSpPr>
        <p:spPr bwMode="auto">
          <a:xfrm>
            <a:off x="4146550" y="2143125"/>
            <a:ext cx="2971800" cy="1016000"/>
          </a:xfrm>
          <a:prstGeom prst="wedgeRectCallout">
            <a:avLst>
              <a:gd name="adj1" fmla="val -83815"/>
              <a:gd name="adj2" fmla="val 148282"/>
            </a:avLst>
          </a:prstGeom>
          <a:solidFill>
            <a:srgbClr val="F3F905"/>
          </a:solidFill>
          <a:ln w="9525">
            <a:solidFill>
              <a:schemeClr val="folHlink"/>
            </a:solidFill>
            <a:miter lim="800000"/>
            <a:headEnd/>
            <a:tailEnd/>
          </a:ln>
          <a:effectLst/>
          <a:extLst>
            <a:ext uri="{AF507438-7753-43E0-B8FC-AC1667EBCBE1}">
              <a14:hiddenEffects xmlns:a14="http://schemas.microsoft.com/office/drawing/2010/main">
                <a:effectLst>
                  <a:outerShdw dist="17961" dir="2700000" algn="ctr" rotWithShape="0">
                    <a:schemeClr val="folHlink">
                      <a:gamma/>
                      <a:shade val="60000"/>
                      <a:invGamma/>
                    </a:schemeClr>
                  </a:outerShdw>
                </a:effectLst>
              </a14:hiddenEffects>
            </a:ext>
          </a:extLst>
        </p:spPr>
        <p:txBody>
          <a:bodyPr>
            <a:spAutoFit/>
          </a:bodyPr>
          <a:lstStyle/>
          <a:p>
            <a:pPr algn="ctr"/>
            <a:r>
              <a:rPr lang="de-DE" altLang="de-DE" sz="2000" b="1">
                <a:solidFill>
                  <a:schemeClr val="accent1"/>
                </a:solidFill>
                <a:latin typeface="Times New Roman" panose="02020603050405020304" pitchFamily="18" charset="0"/>
              </a:rPr>
              <a:t>1,25fache Regel-SWS in 2facher Regelstudienzeit, dann 650 € / Semester </a:t>
            </a:r>
            <a:endParaRPr lang="de-DE" altLang="de-DE" sz="2000">
              <a:solidFill>
                <a:schemeClr val="accent1"/>
              </a:solidFill>
              <a:latin typeface="Times New Roman" panose="02020603050405020304" pitchFamily="18" charset="0"/>
            </a:endParaRPr>
          </a:p>
        </p:txBody>
      </p:sp>
      <p:sp>
        <p:nvSpPr>
          <p:cNvPr id="125968" name="Text Box 16">
            <a:extLst>
              <a:ext uri="{FF2B5EF4-FFF2-40B4-BE49-F238E27FC236}">
                <a16:creationId xmlns:a16="http://schemas.microsoft.com/office/drawing/2014/main" id="{6025CE32-64FD-EC45-846F-64C3297B9AB6}"/>
              </a:ext>
            </a:extLst>
          </p:cNvPr>
          <p:cNvSpPr txBox="1">
            <a:spLocks noChangeArrowheads="1"/>
          </p:cNvSpPr>
          <p:nvPr/>
        </p:nvSpPr>
        <p:spPr bwMode="auto">
          <a:xfrm>
            <a:off x="179388" y="188913"/>
            <a:ext cx="5688012" cy="579437"/>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r>
              <a:rPr lang="de-DE" altLang="de-DE" sz="3200" b="1">
                <a:solidFill>
                  <a:schemeClr val="tx2"/>
                </a:solidFill>
              </a:rPr>
              <a:t>Studienkonten + Langzeit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25962"/>
                                        </p:tgtEl>
                                        <p:attrNameLst>
                                          <p:attrName>style.visibility</p:attrName>
                                        </p:attrNameLst>
                                      </p:cBhvr>
                                      <p:to>
                                        <p:strVal val="visible"/>
                                      </p:to>
                                    </p:set>
                                    <p:animEffect transition="in" filter="box(out)">
                                      <p:cBhvr>
                                        <p:cTn id="7" dur="500"/>
                                        <p:tgtEl>
                                          <p:spTgt spid="1259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5963"/>
                                        </p:tgtEl>
                                        <p:attrNameLst>
                                          <p:attrName>style.visibility</p:attrName>
                                        </p:attrNameLst>
                                      </p:cBhvr>
                                      <p:to>
                                        <p:strVal val="visible"/>
                                      </p:to>
                                    </p:set>
                                    <p:animEffect transition="in" filter="box(out)">
                                      <p:cBhvr>
                                        <p:cTn id="12" dur="500"/>
                                        <p:tgtEl>
                                          <p:spTgt spid="12596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5967"/>
                                        </p:tgtEl>
                                        <p:attrNameLst>
                                          <p:attrName>style.visibility</p:attrName>
                                        </p:attrNameLst>
                                      </p:cBhvr>
                                      <p:to>
                                        <p:strVal val="visible"/>
                                      </p:to>
                                    </p:set>
                                    <p:animEffect transition="in" filter="dissolve">
                                      <p:cBhvr>
                                        <p:cTn id="17" dur="500"/>
                                        <p:tgtEl>
                                          <p:spTgt spid="12596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25964"/>
                                        </p:tgtEl>
                                        <p:attrNameLst>
                                          <p:attrName>style.visibility</p:attrName>
                                        </p:attrNameLst>
                                      </p:cBhvr>
                                      <p:to>
                                        <p:strVal val="visible"/>
                                      </p:to>
                                    </p:set>
                                    <p:animEffect transition="in" filter="box(out)">
                                      <p:cBhvr>
                                        <p:cTn id="22" dur="500"/>
                                        <p:tgtEl>
                                          <p:spTgt spid="125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62" grpId="0" animBg="1" autoUpdateAnimBg="0"/>
      <p:bldP spid="125963" grpId="0" animBg="1" autoUpdateAnimBg="0"/>
      <p:bldP spid="125964" grpId="0" animBg="1" autoUpdateAnimBg="0"/>
      <p:bldP spid="125967"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liennummernplatzhalter 3">
            <a:extLst>
              <a:ext uri="{FF2B5EF4-FFF2-40B4-BE49-F238E27FC236}">
                <a16:creationId xmlns:a16="http://schemas.microsoft.com/office/drawing/2014/main" id="{08242B9D-09ED-5F48-8FFA-6CBD1D6C407F}"/>
              </a:ext>
            </a:extLst>
          </p:cNvPr>
          <p:cNvSpPr>
            <a:spLocks noGrp="1"/>
          </p:cNvSpPr>
          <p:nvPr>
            <p:ph type="sldNum" sz="quarter" idx="11"/>
          </p:nvPr>
        </p:nvSpPr>
        <p:spPr/>
        <p:txBody>
          <a:bodyPr/>
          <a:lstStyle/>
          <a:p>
            <a:fld id="{37DF2945-44E8-4F4E-BA9B-B0D0BF36F243}" type="slidenum">
              <a:rPr lang="en-US" altLang="de-DE"/>
              <a:pPr/>
              <a:t>16</a:t>
            </a:fld>
            <a:endParaRPr lang="en-US" altLang="de-DE">
              <a:latin typeface="Times New Roman" panose="02020603050405020304" pitchFamily="18" charset="0"/>
            </a:endParaRPr>
          </a:p>
        </p:txBody>
      </p:sp>
      <p:sp>
        <p:nvSpPr>
          <p:cNvPr id="126978" name="Text Box 2">
            <a:extLst>
              <a:ext uri="{FF2B5EF4-FFF2-40B4-BE49-F238E27FC236}">
                <a16:creationId xmlns:a16="http://schemas.microsoft.com/office/drawing/2014/main" id="{C3BD2040-DDBB-484C-B941-58435A0DADE8}"/>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26979" name="AutoShape 3">
            <a:extLst>
              <a:ext uri="{FF2B5EF4-FFF2-40B4-BE49-F238E27FC236}">
                <a16:creationId xmlns:a16="http://schemas.microsoft.com/office/drawing/2014/main" id="{54050898-95B6-B64F-85F7-D98D9F081347}"/>
              </a:ext>
            </a:extLst>
          </p:cNvPr>
          <p:cNvSpPr>
            <a:spLocks noChangeArrowheads="1"/>
          </p:cNvSpPr>
          <p:nvPr/>
        </p:nvSpPr>
        <p:spPr bwMode="auto">
          <a:xfrm>
            <a:off x="457200" y="1219200"/>
            <a:ext cx="2743200" cy="2667000"/>
          </a:xfrm>
          <a:prstGeom prst="plus">
            <a:avLst>
              <a:gd name="adj" fmla="val 25000"/>
            </a:avLst>
          </a:prstGeom>
          <a:solidFill>
            <a:srgbClr val="00FF00"/>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00FF00"/>
            </a:extrusionClr>
            <a:contourClr>
              <a:srgbClr val="00FF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800" b="1"/>
              <a:t>Exmatrikulation</a:t>
            </a:r>
          </a:p>
          <a:p>
            <a:pPr algn="ctr"/>
            <a:r>
              <a:rPr lang="de-DE" altLang="de-DE" sz="2800" b="1"/>
              <a:t>„Schein-</a:t>
            </a:r>
          </a:p>
          <a:p>
            <a:pPr algn="ctr"/>
            <a:r>
              <a:rPr lang="de-DE" altLang="de-DE" sz="2800" b="1"/>
              <a:t>studierende“</a:t>
            </a:r>
            <a:endParaRPr lang="de-DE" altLang="de-DE" sz="3200" b="1"/>
          </a:p>
        </p:txBody>
      </p:sp>
      <p:sp>
        <p:nvSpPr>
          <p:cNvPr id="126980" name="Rectangle 4">
            <a:extLst>
              <a:ext uri="{FF2B5EF4-FFF2-40B4-BE49-F238E27FC236}">
                <a16:creationId xmlns:a16="http://schemas.microsoft.com/office/drawing/2014/main" id="{A81D2AC5-DD9A-F04B-976F-7143493A8811}"/>
              </a:ext>
            </a:extLst>
          </p:cNvPr>
          <p:cNvSpPr>
            <a:spLocks noChangeArrowheads="1"/>
          </p:cNvSpPr>
          <p:nvPr/>
        </p:nvSpPr>
        <p:spPr bwMode="auto">
          <a:xfrm>
            <a:off x="3962400" y="1219200"/>
            <a:ext cx="3200400" cy="12954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„Bummelstudenten“-</a:t>
            </a:r>
          </a:p>
          <a:p>
            <a:pPr algn="ctr"/>
            <a:r>
              <a:rPr lang="de-DE" altLang="de-DE" sz="2600" b="1"/>
              <a:t>Image</a:t>
            </a:r>
          </a:p>
        </p:txBody>
      </p:sp>
      <p:sp>
        <p:nvSpPr>
          <p:cNvPr id="126981" name="Rectangle 5">
            <a:extLst>
              <a:ext uri="{FF2B5EF4-FFF2-40B4-BE49-F238E27FC236}">
                <a16:creationId xmlns:a16="http://schemas.microsoft.com/office/drawing/2014/main" id="{D0A388E5-164D-F543-9EB9-26E1DF7C1826}"/>
              </a:ext>
            </a:extLst>
          </p:cNvPr>
          <p:cNvSpPr>
            <a:spLocks noChangeArrowheads="1"/>
          </p:cNvSpPr>
          <p:nvPr/>
        </p:nvSpPr>
        <p:spPr bwMode="auto">
          <a:xfrm>
            <a:off x="4572000" y="2717800"/>
            <a:ext cx="3200400" cy="11430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Verantwortung für</a:t>
            </a:r>
          </a:p>
          <a:p>
            <a:pPr algn="ctr"/>
            <a:r>
              <a:rPr lang="de-DE" altLang="de-DE" sz="2600" b="1"/>
              <a:t>zügiges Studium </a:t>
            </a:r>
          </a:p>
          <a:p>
            <a:pPr algn="ctr"/>
            <a:r>
              <a:rPr lang="de-DE" altLang="de-DE" sz="2600" b="1"/>
              <a:t>einseitig bei Stud.</a:t>
            </a:r>
            <a:endParaRPr lang="de-DE" altLang="de-DE" sz="3200" b="1"/>
          </a:p>
        </p:txBody>
      </p:sp>
      <p:sp>
        <p:nvSpPr>
          <p:cNvPr id="126982" name="Rectangle 6">
            <a:extLst>
              <a:ext uri="{FF2B5EF4-FFF2-40B4-BE49-F238E27FC236}">
                <a16:creationId xmlns:a16="http://schemas.microsoft.com/office/drawing/2014/main" id="{20EAD109-EC7D-1648-A527-256FF01BDC42}"/>
              </a:ext>
            </a:extLst>
          </p:cNvPr>
          <p:cNvSpPr>
            <a:spLocks noChangeArrowheads="1"/>
          </p:cNvSpPr>
          <p:nvPr/>
        </p:nvSpPr>
        <p:spPr bwMode="auto">
          <a:xfrm>
            <a:off x="228600" y="228600"/>
            <a:ext cx="6502400"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r>
              <a:rPr lang="de-DE" altLang="de-DE" sz="3200" b="1"/>
              <a:t>Langzeitstudiengebühren</a:t>
            </a:r>
          </a:p>
        </p:txBody>
      </p:sp>
      <p:sp>
        <p:nvSpPr>
          <p:cNvPr id="126983" name="Rectangle 7">
            <a:extLst>
              <a:ext uri="{FF2B5EF4-FFF2-40B4-BE49-F238E27FC236}">
                <a16:creationId xmlns:a16="http://schemas.microsoft.com/office/drawing/2014/main" id="{44F9C488-8031-D245-A9B2-91A02FB4BD67}"/>
              </a:ext>
            </a:extLst>
          </p:cNvPr>
          <p:cNvSpPr>
            <a:spLocks noChangeArrowheads="1"/>
          </p:cNvSpPr>
          <p:nvPr/>
        </p:nvSpPr>
        <p:spPr bwMode="auto">
          <a:xfrm>
            <a:off x="5410200" y="5562600"/>
            <a:ext cx="3429000" cy="12954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geringe Einnahmen </a:t>
            </a:r>
          </a:p>
          <a:p>
            <a:pPr algn="ctr"/>
            <a:r>
              <a:rPr lang="de-DE" altLang="de-DE" sz="2600" b="1"/>
              <a:t>für Hochschulen</a:t>
            </a:r>
          </a:p>
        </p:txBody>
      </p:sp>
      <p:sp>
        <p:nvSpPr>
          <p:cNvPr id="126984" name="Rectangle 8">
            <a:extLst>
              <a:ext uri="{FF2B5EF4-FFF2-40B4-BE49-F238E27FC236}">
                <a16:creationId xmlns:a16="http://schemas.microsoft.com/office/drawing/2014/main" id="{375C4BDD-DF9C-9A41-92A5-BD7799F0C59A}"/>
              </a:ext>
            </a:extLst>
          </p:cNvPr>
          <p:cNvSpPr>
            <a:spLocks noChangeArrowheads="1"/>
          </p:cNvSpPr>
          <p:nvPr/>
        </p:nvSpPr>
        <p:spPr bwMode="auto">
          <a:xfrm>
            <a:off x="4495800" y="4064000"/>
            <a:ext cx="3429000" cy="12954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sozial ungerecht</a:t>
            </a:r>
          </a:p>
        </p:txBody>
      </p:sp>
      <p:sp>
        <p:nvSpPr>
          <p:cNvPr id="126985" name="Rectangle 9">
            <a:extLst>
              <a:ext uri="{FF2B5EF4-FFF2-40B4-BE49-F238E27FC236}">
                <a16:creationId xmlns:a16="http://schemas.microsoft.com/office/drawing/2014/main" id="{05A08371-53A7-F44D-B4D6-0063B71E7A44}"/>
              </a:ext>
            </a:extLst>
          </p:cNvPr>
          <p:cNvSpPr>
            <a:spLocks noChangeArrowheads="1"/>
          </p:cNvSpPr>
          <p:nvPr/>
        </p:nvSpPr>
        <p:spPr bwMode="auto">
          <a:xfrm>
            <a:off x="228600" y="3962400"/>
            <a:ext cx="3429000" cy="12954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keine Stärkung der</a:t>
            </a:r>
          </a:p>
          <a:p>
            <a:pPr algn="ctr"/>
            <a:r>
              <a:rPr lang="de-DE" altLang="de-DE" sz="2600" b="1"/>
              <a:t>Nachfragerposition</a:t>
            </a:r>
          </a:p>
        </p:txBody>
      </p:sp>
      <p:sp>
        <p:nvSpPr>
          <p:cNvPr id="126986" name="Rectangle 10">
            <a:extLst>
              <a:ext uri="{FF2B5EF4-FFF2-40B4-BE49-F238E27FC236}">
                <a16:creationId xmlns:a16="http://schemas.microsoft.com/office/drawing/2014/main" id="{24C0B20D-2846-0A4D-98FE-331D95501B7B}"/>
              </a:ext>
            </a:extLst>
          </p:cNvPr>
          <p:cNvSpPr>
            <a:spLocks noChangeArrowheads="1"/>
          </p:cNvSpPr>
          <p:nvPr/>
        </p:nvSpPr>
        <p:spPr bwMode="auto">
          <a:xfrm>
            <a:off x="1371600" y="5562600"/>
            <a:ext cx="3429000" cy="1295400"/>
          </a:xfrm>
          <a:prstGeom prst="rect">
            <a:avLst/>
          </a:prstGeom>
          <a:solidFill>
            <a:schemeClr val="accent1"/>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2600" b="1"/>
              <a:t>„umgekehrter“</a:t>
            </a:r>
          </a:p>
          <a:p>
            <a:pPr algn="ctr"/>
            <a:r>
              <a:rPr lang="de-DE" altLang="de-DE" sz="2600" b="1"/>
              <a:t>Steuerungseffekt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26980"/>
                                        </p:tgtEl>
                                        <p:attrNameLst>
                                          <p:attrName>style.visibility</p:attrName>
                                        </p:attrNameLst>
                                      </p:cBhvr>
                                      <p:to>
                                        <p:strVal val="visible"/>
                                      </p:to>
                                    </p:set>
                                    <p:animEffect transition="in" filter="box(out)">
                                      <p:cBhvr>
                                        <p:cTn id="7" dur="500"/>
                                        <p:tgtEl>
                                          <p:spTgt spid="1269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6981"/>
                                        </p:tgtEl>
                                        <p:attrNameLst>
                                          <p:attrName>style.visibility</p:attrName>
                                        </p:attrNameLst>
                                      </p:cBhvr>
                                      <p:to>
                                        <p:strVal val="visible"/>
                                      </p:to>
                                    </p:set>
                                    <p:animEffect transition="in" filter="box(out)">
                                      <p:cBhvr>
                                        <p:cTn id="12" dur="500"/>
                                        <p:tgtEl>
                                          <p:spTgt spid="1269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26984"/>
                                        </p:tgtEl>
                                        <p:attrNameLst>
                                          <p:attrName>style.visibility</p:attrName>
                                        </p:attrNameLst>
                                      </p:cBhvr>
                                      <p:to>
                                        <p:strVal val="visible"/>
                                      </p:to>
                                    </p:set>
                                    <p:animEffect transition="in" filter="box(out)">
                                      <p:cBhvr>
                                        <p:cTn id="17" dur="500"/>
                                        <p:tgtEl>
                                          <p:spTgt spid="12698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26985"/>
                                        </p:tgtEl>
                                        <p:attrNameLst>
                                          <p:attrName>style.visibility</p:attrName>
                                        </p:attrNameLst>
                                      </p:cBhvr>
                                      <p:to>
                                        <p:strVal val="visible"/>
                                      </p:to>
                                    </p:set>
                                    <p:animEffect transition="in" filter="box(out)">
                                      <p:cBhvr>
                                        <p:cTn id="22" dur="500"/>
                                        <p:tgtEl>
                                          <p:spTgt spid="1269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26986"/>
                                        </p:tgtEl>
                                        <p:attrNameLst>
                                          <p:attrName>style.visibility</p:attrName>
                                        </p:attrNameLst>
                                      </p:cBhvr>
                                      <p:to>
                                        <p:strVal val="visible"/>
                                      </p:to>
                                    </p:set>
                                    <p:animEffect transition="in" filter="box(out)">
                                      <p:cBhvr>
                                        <p:cTn id="27" dur="500"/>
                                        <p:tgtEl>
                                          <p:spTgt spid="12698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26983"/>
                                        </p:tgtEl>
                                        <p:attrNameLst>
                                          <p:attrName>style.visibility</p:attrName>
                                        </p:attrNameLst>
                                      </p:cBhvr>
                                      <p:to>
                                        <p:strVal val="visible"/>
                                      </p:to>
                                    </p:set>
                                    <p:animEffect transition="in" filter="box(out)">
                                      <p:cBhvr>
                                        <p:cTn id="32" dur="500"/>
                                        <p:tgtEl>
                                          <p:spTgt spid="12698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26979"/>
                                        </p:tgtEl>
                                        <p:attrNameLst>
                                          <p:attrName>style.visibility</p:attrName>
                                        </p:attrNameLst>
                                      </p:cBhvr>
                                      <p:to>
                                        <p:strVal val="visible"/>
                                      </p:to>
                                    </p:set>
                                    <p:animEffect transition="in" filter="box(out)">
                                      <p:cBhvr>
                                        <p:cTn id="37" dur="500"/>
                                        <p:tgtEl>
                                          <p:spTgt spid="1269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animBg="1" autoUpdateAnimBg="0"/>
      <p:bldP spid="126980" grpId="0" animBg="1" autoUpdateAnimBg="0"/>
      <p:bldP spid="126981" grpId="0" animBg="1" autoUpdateAnimBg="0"/>
      <p:bldP spid="126983" grpId="0" animBg="1" autoUpdateAnimBg="0"/>
      <p:bldP spid="126984" grpId="0" animBg="1" autoUpdateAnimBg="0"/>
      <p:bldP spid="126985" grpId="0" animBg="1" autoUpdateAnimBg="0"/>
      <p:bldP spid="126986"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3">
            <a:extLst>
              <a:ext uri="{FF2B5EF4-FFF2-40B4-BE49-F238E27FC236}">
                <a16:creationId xmlns:a16="http://schemas.microsoft.com/office/drawing/2014/main" id="{449E3315-3F8C-264B-9F89-9D3E69512637}"/>
              </a:ext>
            </a:extLst>
          </p:cNvPr>
          <p:cNvSpPr>
            <a:spLocks noGrp="1"/>
          </p:cNvSpPr>
          <p:nvPr>
            <p:ph type="sldNum" sz="quarter" idx="11"/>
          </p:nvPr>
        </p:nvSpPr>
        <p:spPr/>
        <p:txBody>
          <a:bodyPr/>
          <a:lstStyle/>
          <a:p>
            <a:fld id="{FDD69624-4059-664E-967D-2D90B5ABD1D3}" type="slidenum">
              <a:rPr lang="en-US" altLang="de-DE"/>
              <a:pPr/>
              <a:t>17</a:t>
            </a:fld>
            <a:endParaRPr lang="en-US" altLang="de-DE">
              <a:latin typeface="Times New Roman" panose="02020603050405020304" pitchFamily="18" charset="0"/>
            </a:endParaRPr>
          </a:p>
        </p:txBody>
      </p:sp>
      <p:sp>
        <p:nvSpPr>
          <p:cNvPr id="128002" name="Text Box 2">
            <a:extLst>
              <a:ext uri="{FF2B5EF4-FFF2-40B4-BE49-F238E27FC236}">
                <a16:creationId xmlns:a16="http://schemas.microsoft.com/office/drawing/2014/main" id="{BA3779A1-827B-4C43-A007-BA8B5656B144}"/>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28003" name="Oval 3">
            <a:extLst>
              <a:ext uri="{FF2B5EF4-FFF2-40B4-BE49-F238E27FC236}">
                <a16:creationId xmlns:a16="http://schemas.microsoft.com/office/drawing/2014/main" id="{C9C19D1F-C521-D34D-8C2B-3EC32BC65FE4}"/>
              </a:ext>
            </a:extLst>
          </p:cNvPr>
          <p:cNvSpPr>
            <a:spLocks noChangeArrowheads="1"/>
          </p:cNvSpPr>
          <p:nvPr/>
        </p:nvSpPr>
        <p:spPr bwMode="auto">
          <a:xfrm>
            <a:off x="292100" y="1689100"/>
            <a:ext cx="1854200" cy="4076700"/>
          </a:xfrm>
          <a:prstGeom prst="ellipse">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3000" b="1"/>
              <a:t>Fazit</a:t>
            </a:r>
            <a:endParaRPr lang="de-DE" altLang="de-DE"/>
          </a:p>
        </p:txBody>
      </p:sp>
      <p:sp>
        <p:nvSpPr>
          <p:cNvPr id="128004" name="Rectangle 4">
            <a:extLst>
              <a:ext uri="{FF2B5EF4-FFF2-40B4-BE49-F238E27FC236}">
                <a16:creationId xmlns:a16="http://schemas.microsoft.com/office/drawing/2014/main" id="{F5A2EBAE-671E-644D-B7B4-DA1359A12BA1}"/>
              </a:ext>
            </a:extLst>
          </p:cNvPr>
          <p:cNvSpPr>
            <a:spLocks noChangeArrowheads="1"/>
          </p:cNvSpPr>
          <p:nvPr/>
        </p:nvSpPr>
        <p:spPr bwMode="auto">
          <a:xfrm>
            <a:off x="2590800" y="1600200"/>
            <a:ext cx="6200775" cy="20574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ctr">
              <a:lnSpc>
                <a:spcPct val="75000"/>
              </a:lnSpc>
            </a:pPr>
            <a:r>
              <a:rPr lang="de-DE" altLang="de-DE" sz="4000" b="1"/>
              <a:t>Strafgebühren ohne</a:t>
            </a:r>
          </a:p>
          <a:p>
            <a:pPr algn="ctr">
              <a:lnSpc>
                <a:spcPct val="75000"/>
              </a:lnSpc>
            </a:pPr>
            <a:r>
              <a:rPr lang="de-DE" altLang="de-DE" sz="4000" b="1"/>
              <a:t>Sinn und Zweck</a:t>
            </a:r>
            <a:endParaRPr lang="de-DE" altLang="de-DE" sz="3000" b="1"/>
          </a:p>
        </p:txBody>
      </p:sp>
      <p:sp>
        <p:nvSpPr>
          <p:cNvPr id="128005" name="Rectangle 5">
            <a:extLst>
              <a:ext uri="{FF2B5EF4-FFF2-40B4-BE49-F238E27FC236}">
                <a16:creationId xmlns:a16="http://schemas.microsoft.com/office/drawing/2014/main" id="{ADF2C9B0-602D-1649-ADA7-A24696C7B1EB}"/>
              </a:ext>
            </a:extLst>
          </p:cNvPr>
          <p:cNvSpPr>
            <a:spLocks noChangeArrowheads="1"/>
          </p:cNvSpPr>
          <p:nvPr/>
        </p:nvSpPr>
        <p:spPr bwMode="auto">
          <a:xfrm>
            <a:off x="2667000" y="4191000"/>
            <a:ext cx="6200775" cy="20574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flatTx/>
          </a:bodyPr>
          <a:lstStyle/>
          <a:p>
            <a:pPr algn="ctr">
              <a:lnSpc>
                <a:spcPct val="75000"/>
              </a:lnSpc>
            </a:pPr>
            <a:r>
              <a:rPr lang="de-DE" altLang="de-DE" sz="4000" b="1"/>
              <a:t>elender Kompromiss</a:t>
            </a:r>
          </a:p>
          <a:p>
            <a:pPr algn="ctr">
              <a:lnSpc>
                <a:spcPct val="75000"/>
              </a:lnSpc>
            </a:pPr>
            <a:r>
              <a:rPr lang="de-DE" altLang="de-DE" sz="4000" b="1"/>
              <a:t>von Befürwortern und </a:t>
            </a:r>
          </a:p>
          <a:p>
            <a:pPr algn="ctr">
              <a:lnSpc>
                <a:spcPct val="75000"/>
              </a:lnSpc>
            </a:pPr>
            <a:r>
              <a:rPr lang="de-DE" altLang="de-DE" sz="4000" b="1"/>
              <a:t>Gegnern</a:t>
            </a:r>
            <a:endParaRPr lang="de-DE" altLang="de-DE" sz="3000" b="1"/>
          </a:p>
        </p:txBody>
      </p:sp>
      <p:sp>
        <p:nvSpPr>
          <p:cNvPr id="128006" name="Rectangle 6">
            <a:extLst>
              <a:ext uri="{FF2B5EF4-FFF2-40B4-BE49-F238E27FC236}">
                <a16:creationId xmlns:a16="http://schemas.microsoft.com/office/drawing/2014/main" id="{6C901BDD-7F2F-CA41-AE56-A6468FCFBB86}"/>
              </a:ext>
            </a:extLst>
          </p:cNvPr>
          <p:cNvSpPr>
            <a:spLocks noChangeArrowheads="1"/>
          </p:cNvSpPr>
          <p:nvPr/>
        </p:nvSpPr>
        <p:spPr bwMode="auto">
          <a:xfrm>
            <a:off x="228600" y="228600"/>
            <a:ext cx="6502400"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r>
              <a:rPr lang="de-DE" altLang="de-DE" sz="3200" b="1"/>
              <a:t>Langzeitstudiengebühren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28003"/>
                                        </p:tgtEl>
                                        <p:attrNameLst>
                                          <p:attrName>style.visibility</p:attrName>
                                        </p:attrNameLst>
                                      </p:cBhvr>
                                      <p:to>
                                        <p:strVal val="visible"/>
                                      </p:to>
                                    </p:set>
                                    <p:anim calcmode="lin" valueType="num">
                                      <p:cBhvr>
                                        <p:cTn id="7" dur="500" fill="hold"/>
                                        <p:tgtEl>
                                          <p:spTgt spid="128003"/>
                                        </p:tgtEl>
                                        <p:attrNameLst>
                                          <p:attrName>ppt_x</p:attrName>
                                        </p:attrNameLst>
                                      </p:cBhvr>
                                      <p:tavLst>
                                        <p:tav tm="0">
                                          <p:val>
                                            <p:strVal val="#ppt_x-#ppt_w/2"/>
                                          </p:val>
                                        </p:tav>
                                        <p:tav tm="100000">
                                          <p:val>
                                            <p:strVal val="#ppt_x"/>
                                          </p:val>
                                        </p:tav>
                                      </p:tavLst>
                                    </p:anim>
                                    <p:anim calcmode="lin" valueType="num">
                                      <p:cBhvr>
                                        <p:cTn id="8" dur="500" fill="hold"/>
                                        <p:tgtEl>
                                          <p:spTgt spid="128003"/>
                                        </p:tgtEl>
                                        <p:attrNameLst>
                                          <p:attrName>ppt_y</p:attrName>
                                        </p:attrNameLst>
                                      </p:cBhvr>
                                      <p:tavLst>
                                        <p:tav tm="0">
                                          <p:val>
                                            <p:strVal val="#ppt_y"/>
                                          </p:val>
                                        </p:tav>
                                        <p:tav tm="100000">
                                          <p:val>
                                            <p:strVal val="#ppt_y"/>
                                          </p:val>
                                        </p:tav>
                                      </p:tavLst>
                                    </p:anim>
                                    <p:anim calcmode="lin" valueType="num">
                                      <p:cBhvr>
                                        <p:cTn id="9" dur="500" fill="hold"/>
                                        <p:tgtEl>
                                          <p:spTgt spid="128003"/>
                                        </p:tgtEl>
                                        <p:attrNameLst>
                                          <p:attrName>ppt_w</p:attrName>
                                        </p:attrNameLst>
                                      </p:cBhvr>
                                      <p:tavLst>
                                        <p:tav tm="0">
                                          <p:val>
                                            <p:fltVal val="0"/>
                                          </p:val>
                                        </p:tav>
                                        <p:tav tm="100000">
                                          <p:val>
                                            <p:strVal val="#ppt_w"/>
                                          </p:val>
                                        </p:tav>
                                      </p:tavLst>
                                    </p:anim>
                                    <p:anim calcmode="lin" valueType="num">
                                      <p:cBhvr>
                                        <p:cTn id="10" dur="500" fill="hold"/>
                                        <p:tgtEl>
                                          <p:spTgt spid="128003"/>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128004"/>
                                        </p:tgtEl>
                                        <p:attrNameLst>
                                          <p:attrName>style.visibility</p:attrName>
                                        </p:attrNameLst>
                                      </p:cBhvr>
                                      <p:to>
                                        <p:strVal val="visible"/>
                                      </p:to>
                                    </p:set>
                                    <p:animEffect transition="in" filter="box(out)">
                                      <p:cBhvr>
                                        <p:cTn id="15" dur="500"/>
                                        <p:tgtEl>
                                          <p:spTgt spid="12800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128005"/>
                                        </p:tgtEl>
                                        <p:attrNameLst>
                                          <p:attrName>style.visibility</p:attrName>
                                        </p:attrNameLst>
                                      </p:cBhvr>
                                      <p:to>
                                        <p:strVal val="visible"/>
                                      </p:to>
                                    </p:set>
                                    <p:animEffect transition="in" filter="box(out)">
                                      <p:cBhvr>
                                        <p:cTn id="20" dur="500"/>
                                        <p:tgtEl>
                                          <p:spTgt spid="128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animBg="1" autoUpdateAnimBg="0"/>
      <p:bldP spid="128004" grpId="0" animBg="1" autoUpdateAnimBg="0"/>
      <p:bldP spid="128005"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liennummernplatzhalter 3">
            <a:extLst>
              <a:ext uri="{FF2B5EF4-FFF2-40B4-BE49-F238E27FC236}">
                <a16:creationId xmlns:a16="http://schemas.microsoft.com/office/drawing/2014/main" id="{BA4A463C-E08F-FA42-9397-2F1C6E2FAE4A}"/>
              </a:ext>
            </a:extLst>
          </p:cNvPr>
          <p:cNvSpPr>
            <a:spLocks noGrp="1"/>
          </p:cNvSpPr>
          <p:nvPr>
            <p:ph type="sldNum" sz="quarter" idx="11"/>
          </p:nvPr>
        </p:nvSpPr>
        <p:spPr/>
        <p:txBody>
          <a:bodyPr/>
          <a:lstStyle/>
          <a:p>
            <a:fld id="{39162800-2ECB-CD4C-AC88-A9790B3D08ED}" type="slidenum">
              <a:rPr lang="en-US" altLang="de-DE"/>
              <a:pPr/>
              <a:t>18</a:t>
            </a:fld>
            <a:endParaRPr lang="en-US" altLang="de-DE">
              <a:latin typeface="Times New Roman" panose="02020603050405020304" pitchFamily="18" charset="0"/>
            </a:endParaRPr>
          </a:p>
        </p:txBody>
      </p:sp>
      <p:sp>
        <p:nvSpPr>
          <p:cNvPr id="134146" name="Text Box 2">
            <a:extLst>
              <a:ext uri="{FF2B5EF4-FFF2-40B4-BE49-F238E27FC236}">
                <a16:creationId xmlns:a16="http://schemas.microsoft.com/office/drawing/2014/main" id="{0F8CE998-8AEB-BF4E-9919-B3B6616B9ECE}"/>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34149" name="Rectangle 5">
            <a:extLst>
              <a:ext uri="{FF2B5EF4-FFF2-40B4-BE49-F238E27FC236}">
                <a16:creationId xmlns:a16="http://schemas.microsoft.com/office/drawing/2014/main" id="{2D100F91-4598-AB49-86AE-C066623FB6CF}"/>
              </a:ext>
            </a:extLst>
          </p:cNvPr>
          <p:cNvSpPr>
            <a:spLocks noChangeArrowheads="1"/>
          </p:cNvSpPr>
          <p:nvPr/>
        </p:nvSpPr>
        <p:spPr bwMode="auto">
          <a:xfrm>
            <a:off x="2438400" y="1676400"/>
            <a:ext cx="6200775" cy="914400"/>
          </a:xfrm>
          <a:prstGeom prst="rect">
            <a:avLst/>
          </a:prstGeom>
          <a:solidFill>
            <a:srgbClr val="33CC33"/>
          </a:solidFill>
          <a:ln>
            <a:noFill/>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33CC33">
                      <a:gamma/>
                      <a:shade val="60000"/>
                      <a:invGamma/>
                    </a:srgbClr>
                  </a:outerShdw>
                </a:effectLst>
              </a14:hiddenEffects>
            </a:ext>
          </a:extLst>
        </p:spPr>
        <p:txBody>
          <a:bodyPr wrap="none" anchor="ctr">
            <a:flatTx/>
          </a:bodyPr>
          <a:lstStyle/>
          <a:p>
            <a:pPr>
              <a:lnSpc>
                <a:spcPct val="75000"/>
              </a:lnSpc>
            </a:pPr>
            <a:r>
              <a:rPr lang="de-DE" altLang="de-DE" sz="3000" b="1"/>
              <a:t>Hochschulen entscheiden über</a:t>
            </a:r>
          </a:p>
        </p:txBody>
      </p:sp>
      <p:sp>
        <p:nvSpPr>
          <p:cNvPr id="134150" name="Rectangle 6">
            <a:extLst>
              <a:ext uri="{FF2B5EF4-FFF2-40B4-BE49-F238E27FC236}">
                <a16:creationId xmlns:a16="http://schemas.microsoft.com/office/drawing/2014/main" id="{03422814-5DF5-DB47-981A-C0293856F886}"/>
              </a:ext>
            </a:extLst>
          </p:cNvPr>
          <p:cNvSpPr>
            <a:spLocks noChangeArrowheads="1"/>
          </p:cNvSpPr>
          <p:nvPr/>
        </p:nvSpPr>
        <p:spPr bwMode="auto">
          <a:xfrm>
            <a:off x="3352800" y="2895600"/>
            <a:ext cx="52578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nSpc>
                <a:spcPct val="75000"/>
              </a:lnSpc>
            </a:pPr>
            <a:r>
              <a:rPr lang="de-DE" altLang="de-DE" sz="3000" b="1"/>
              <a:t>Einführung von Gebühren</a:t>
            </a:r>
          </a:p>
        </p:txBody>
      </p:sp>
      <p:sp>
        <p:nvSpPr>
          <p:cNvPr id="134154" name="Oval 10">
            <a:extLst>
              <a:ext uri="{FF2B5EF4-FFF2-40B4-BE49-F238E27FC236}">
                <a16:creationId xmlns:a16="http://schemas.microsoft.com/office/drawing/2014/main" id="{3106A74D-9AF8-7C4F-BD2D-33B39DDEDDD7}"/>
              </a:ext>
            </a:extLst>
          </p:cNvPr>
          <p:cNvSpPr>
            <a:spLocks noChangeArrowheads="1"/>
          </p:cNvSpPr>
          <p:nvPr/>
        </p:nvSpPr>
        <p:spPr bwMode="auto">
          <a:xfrm>
            <a:off x="381000" y="1828800"/>
            <a:ext cx="1854200" cy="4572000"/>
          </a:xfrm>
          <a:prstGeom prst="ellipse">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3000" b="1"/>
              <a:t>Studien-</a:t>
            </a:r>
          </a:p>
          <a:p>
            <a:pPr algn="ctr"/>
            <a:r>
              <a:rPr lang="de-DE" altLang="de-DE" sz="3000" b="1"/>
              <a:t>beiträge</a:t>
            </a:r>
          </a:p>
          <a:p>
            <a:pPr algn="ctr"/>
            <a:r>
              <a:rPr lang="de-DE" altLang="de-DE" sz="3000" b="1"/>
              <a:t>als</a:t>
            </a:r>
          </a:p>
          <a:p>
            <a:pPr algn="ctr"/>
            <a:r>
              <a:rPr lang="de-DE" altLang="de-DE" sz="3000" b="1"/>
              <a:t>Option </a:t>
            </a:r>
            <a:endParaRPr lang="de-DE" altLang="de-DE"/>
          </a:p>
        </p:txBody>
      </p:sp>
      <p:sp>
        <p:nvSpPr>
          <p:cNvPr id="134155" name="Rectangle 11">
            <a:extLst>
              <a:ext uri="{FF2B5EF4-FFF2-40B4-BE49-F238E27FC236}">
                <a16:creationId xmlns:a16="http://schemas.microsoft.com/office/drawing/2014/main" id="{0BB2656C-268C-A346-B79F-5B36491FE1EB}"/>
              </a:ext>
            </a:extLst>
          </p:cNvPr>
          <p:cNvSpPr>
            <a:spLocks noChangeArrowheads="1"/>
          </p:cNvSpPr>
          <p:nvPr/>
        </p:nvSpPr>
        <p:spPr bwMode="auto">
          <a:xfrm>
            <a:off x="228600" y="228600"/>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sz="3200" b="1"/>
              <a:t>Studienbeiträge vom 1. Semester an</a:t>
            </a:r>
          </a:p>
        </p:txBody>
      </p:sp>
      <p:sp>
        <p:nvSpPr>
          <p:cNvPr id="134156" name="Rectangle 12">
            <a:extLst>
              <a:ext uri="{FF2B5EF4-FFF2-40B4-BE49-F238E27FC236}">
                <a16:creationId xmlns:a16="http://schemas.microsoft.com/office/drawing/2014/main" id="{344662D8-C0E3-C44C-8B32-5D139030D384}"/>
              </a:ext>
            </a:extLst>
          </p:cNvPr>
          <p:cNvSpPr>
            <a:spLocks noChangeArrowheads="1"/>
          </p:cNvSpPr>
          <p:nvPr/>
        </p:nvSpPr>
        <p:spPr bwMode="auto">
          <a:xfrm>
            <a:off x="2555875" y="3860800"/>
            <a:ext cx="6200775" cy="914400"/>
          </a:xfrm>
          <a:prstGeom prst="rect">
            <a:avLst/>
          </a:prstGeom>
          <a:solidFill>
            <a:srgbClr val="33CC33"/>
          </a:solidFill>
          <a:ln>
            <a:noFill/>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33CC33">
                      <a:gamma/>
                      <a:shade val="60000"/>
                      <a:invGamma/>
                    </a:srgbClr>
                  </a:outerShdw>
                </a:effectLst>
              </a14:hiddenEffects>
            </a:ext>
          </a:extLst>
        </p:spPr>
        <p:txBody>
          <a:bodyPr wrap="none" anchor="ctr">
            <a:flatTx/>
          </a:bodyPr>
          <a:lstStyle/>
          <a:p>
            <a:pPr>
              <a:lnSpc>
                <a:spcPct val="75000"/>
              </a:lnSpc>
            </a:pPr>
            <a:r>
              <a:rPr lang="de-DE" altLang="de-DE" sz="3000" b="1"/>
              <a:t>Staat fixiert</a:t>
            </a:r>
          </a:p>
        </p:txBody>
      </p:sp>
      <p:sp>
        <p:nvSpPr>
          <p:cNvPr id="134157" name="Rectangle 13">
            <a:extLst>
              <a:ext uri="{FF2B5EF4-FFF2-40B4-BE49-F238E27FC236}">
                <a16:creationId xmlns:a16="http://schemas.microsoft.com/office/drawing/2014/main" id="{89452E3C-9AE6-5C4D-9076-4EAF1DB83A5E}"/>
              </a:ext>
            </a:extLst>
          </p:cNvPr>
          <p:cNvSpPr>
            <a:spLocks noChangeArrowheads="1"/>
          </p:cNvSpPr>
          <p:nvPr/>
        </p:nvSpPr>
        <p:spPr bwMode="auto">
          <a:xfrm>
            <a:off x="3276600" y="5229225"/>
            <a:ext cx="54102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nSpc>
                <a:spcPct val="75000"/>
              </a:lnSpc>
            </a:pPr>
            <a:r>
              <a:rPr lang="de-DE" altLang="de-DE" sz="3000" b="1"/>
              <a:t>„Spielregeln“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34154"/>
                                        </p:tgtEl>
                                        <p:attrNameLst>
                                          <p:attrName>style.visibility</p:attrName>
                                        </p:attrNameLst>
                                      </p:cBhvr>
                                      <p:to>
                                        <p:strVal val="visible"/>
                                      </p:to>
                                    </p:set>
                                    <p:anim calcmode="lin" valueType="num">
                                      <p:cBhvr>
                                        <p:cTn id="7" dur="500" fill="hold"/>
                                        <p:tgtEl>
                                          <p:spTgt spid="134154"/>
                                        </p:tgtEl>
                                        <p:attrNameLst>
                                          <p:attrName>ppt_x</p:attrName>
                                        </p:attrNameLst>
                                      </p:cBhvr>
                                      <p:tavLst>
                                        <p:tav tm="0">
                                          <p:val>
                                            <p:strVal val="#ppt_x-#ppt_w/2"/>
                                          </p:val>
                                        </p:tav>
                                        <p:tav tm="100000">
                                          <p:val>
                                            <p:strVal val="#ppt_x"/>
                                          </p:val>
                                        </p:tav>
                                      </p:tavLst>
                                    </p:anim>
                                    <p:anim calcmode="lin" valueType="num">
                                      <p:cBhvr>
                                        <p:cTn id="8" dur="500" fill="hold"/>
                                        <p:tgtEl>
                                          <p:spTgt spid="134154"/>
                                        </p:tgtEl>
                                        <p:attrNameLst>
                                          <p:attrName>ppt_y</p:attrName>
                                        </p:attrNameLst>
                                      </p:cBhvr>
                                      <p:tavLst>
                                        <p:tav tm="0">
                                          <p:val>
                                            <p:strVal val="#ppt_y"/>
                                          </p:val>
                                        </p:tav>
                                        <p:tav tm="100000">
                                          <p:val>
                                            <p:strVal val="#ppt_y"/>
                                          </p:val>
                                        </p:tav>
                                      </p:tavLst>
                                    </p:anim>
                                    <p:anim calcmode="lin" valueType="num">
                                      <p:cBhvr>
                                        <p:cTn id="9" dur="500" fill="hold"/>
                                        <p:tgtEl>
                                          <p:spTgt spid="134154"/>
                                        </p:tgtEl>
                                        <p:attrNameLst>
                                          <p:attrName>ppt_w</p:attrName>
                                        </p:attrNameLst>
                                      </p:cBhvr>
                                      <p:tavLst>
                                        <p:tav tm="0">
                                          <p:val>
                                            <p:fltVal val="0"/>
                                          </p:val>
                                        </p:tav>
                                        <p:tav tm="100000">
                                          <p:val>
                                            <p:strVal val="#ppt_w"/>
                                          </p:val>
                                        </p:tav>
                                      </p:tavLst>
                                    </p:anim>
                                    <p:anim calcmode="lin" valueType="num">
                                      <p:cBhvr>
                                        <p:cTn id="10" dur="500" fill="hold"/>
                                        <p:tgtEl>
                                          <p:spTgt spid="134154"/>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134149"/>
                                        </p:tgtEl>
                                        <p:attrNameLst>
                                          <p:attrName>style.visibility</p:attrName>
                                        </p:attrNameLst>
                                      </p:cBhvr>
                                      <p:to>
                                        <p:strVal val="visible"/>
                                      </p:to>
                                    </p:set>
                                    <p:animEffect transition="in" filter="box(out)">
                                      <p:cBhvr>
                                        <p:cTn id="15" dur="500"/>
                                        <p:tgtEl>
                                          <p:spTgt spid="13414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134150"/>
                                        </p:tgtEl>
                                        <p:attrNameLst>
                                          <p:attrName>style.visibility</p:attrName>
                                        </p:attrNameLst>
                                      </p:cBhvr>
                                      <p:to>
                                        <p:strVal val="visible"/>
                                      </p:to>
                                    </p:set>
                                    <p:animEffect transition="in" filter="box(out)">
                                      <p:cBhvr>
                                        <p:cTn id="20" dur="500"/>
                                        <p:tgtEl>
                                          <p:spTgt spid="13415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32" fill="hold" grpId="0" nodeType="clickEffect">
                                  <p:stCondLst>
                                    <p:cond delay="0"/>
                                  </p:stCondLst>
                                  <p:childTnLst>
                                    <p:set>
                                      <p:cBhvr>
                                        <p:cTn id="24" dur="1" fill="hold">
                                          <p:stCondLst>
                                            <p:cond delay="0"/>
                                          </p:stCondLst>
                                        </p:cTn>
                                        <p:tgtEl>
                                          <p:spTgt spid="134156"/>
                                        </p:tgtEl>
                                        <p:attrNameLst>
                                          <p:attrName>style.visibility</p:attrName>
                                        </p:attrNameLst>
                                      </p:cBhvr>
                                      <p:to>
                                        <p:strVal val="visible"/>
                                      </p:to>
                                    </p:set>
                                    <p:animEffect transition="in" filter="box(out)">
                                      <p:cBhvr>
                                        <p:cTn id="25" dur="500"/>
                                        <p:tgtEl>
                                          <p:spTgt spid="13415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34157"/>
                                        </p:tgtEl>
                                        <p:attrNameLst>
                                          <p:attrName>style.visibility</p:attrName>
                                        </p:attrNameLst>
                                      </p:cBhvr>
                                      <p:to>
                                        <p:strVal val="visible"/>
                                      </p:to>
                                    </p:set>
                                    <p:animEffect transition="in" filter="box(out)">
                                      <p:cBhvr>
                                        <p:cTn id="30" dur="500"/>
                                        <p:tgtEl>
                                          <p:spTgt spid="134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9" grpId="0" animBg="1" autoUpdateAnimBg="0"/>
      <p:bldP spid="134150" grpId="0" animBg="1" autoUpdateAnimBg="0"/>
      <p:bldP spid="134154" grpId="0" animBg="1" autoUpdateAnimBg="0"/>
      <p:bldP spid="134156" grpId="0" animBg="1" autoUpdateAnimBg="0"/>
      <p:bldP spid="134157"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3">
            <a:extLst>
              <a:ext uri="{FF2B5EF4-FFF2-40B4-BE49-F238E27FC236}">
                <a16:creationId xmlns:a16="http://schemas.microsoft.com/office/drawing/2014/main" id="{4F1D4A85-491A-7F4F-9857-60E672B6953E}"/>
              </a:ext>
            </a:extLst>
          </p:cNvPr>
          <p:cNvSpPr>
            <a:spLocks noGrp="1"/>
          </p:cNvSpPr>
          <p:nvPr>
            <p:ph type="sldNum" sz="quarter" idx="11"/>
          </p:nvPr>
        </p:nvSpPr>
        <p:spPr/>
        <p:txBody>
          <a:bodyPr/>
          <a:lstStyle/>
          <a:p>
            <a:fld id="{EE445F38-5D94-F944-8B39-1D5BCB09FB89}" type="slidenum">
              <a:rPr lang="en-US" altLang="de-DE"/>
              <a:pPr/>
              <a:t>19</a:t>
            </a:fld>
            <a:endParaRPr lang="en-US" altLang="de-DE">
              <a:latin typeface="Times New Roman" panose="02020603050405020304" pitchFamily="18" charset="0"/>
            </a:endParaRPr>
          </a:p>
        </p:txBody>
      </p:sp>
      <p:sp>
        <p:nvSpPr>
          <p:cNvPr id="135170" name="Text Box 2">
            <a:extLst>
              <a:ext uri="{FF2B5EF4-FFF2-40B4-BE49-F238E27FC236}">
                <a16:creationId xmlns:a16="http://schemas.microsoft.com/office/drawing/2014/main" id="{AFAD34A8-1BDD-6B42-8845-BE81D72EB429}"/>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35173" name="Rectangle 5">
            <a:extLst>
              <a:ext uri="{FF2B5EF4-FFF2-40B4-BE49-F238E27FC236}">
                <a16:creationId xmlns:a16="http://schemas.microsoft.com/office/drawing/2014/main" id="{F30273C2-6CCD-EC45-AFBB-93353F88B7A6}"/>
              </a:ext>
            </a:extLst>
          </p:cNvPr>
          <p:cNvSpPr>
            <a:spLocks noChangeArrowheads="1"/>
          </p:cNvSpPr>
          <p:nvPr/>
        </p:nvSpPr>
        <p:spPr bwMode="auto">
          <a:xfrm>
            <a:off x="2438400" y="1676400"/>
            <a:ext cx="6200775" cy="914400"/>
          </a:xfrm>
          <a:prstGeom prst="rect">
            <a:avLst/>
          </a:prstGeom>
          <a:solidFill>
            <a:srgbClr val="33CC33"/>
          </a:solidFill>
          <a:ln>
            <a:noFill/>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33CC33">
                      <a:gamma/>
                      <a:shade val="60000"/>
                      <a:invGamma/>
                    </a:srgbClr>
                  </a:outerShdw>
                </a:effectLst>
              </a14:hiddenEffects>
            </a:ext>
          </a:extLst>
        </p:spPr>
        <p:txBody>
          <a:bodyPr wrap="none" anchor="ctr">
            <a:flatTx/>
          </a:bodyPr>
          <a:lstStyle/>
          <a:p>
            <a:pPr>
              <a:lnSpc>
                <a:spcPct val="75000"/>
              </a:lnSpc>
            </a:pPr>
            <a:r>
              <a:rPr lang="de-DE" altLang="de-DE" sz="3000" b="1"/>
              <a:t>Studierende entscheiden über</a:t>
            </a:r>
          </a:p>
        </p:txBody>
      </p:sp>
      <p:sp>
        <p:nvSpPr>
          <p:cNvPr id="135174" name="Rectangle 6">
            <a:extLst>
              <a:ext uri="{FF2B5EF4-FFF2-40B4-BE49-F238E27FC236}">
                <a16:creationId xmlns:a16="http://schemas.microsoft.com/office/drawing/2014/main" id="{26EEC24D-D941-D94E-95CB-B27F0AD9CD98}"/>
              </a:ext>
            </a:extLst>
          </p:cNvPr>
          <p:cNvSpPr>
            <a:spLocks noChangeArrowheads="1"/>
          </p:cNvSpPr>
          <p:nvPr/>
        </p:nvSpPr>
        <p:spPr bwMode="auto">
          <a:xfrm>
            <a:off x="3352800" y="2895600"/>
            <a:ext cx="5257800" cy="12192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Wahl der Hochschule</a:t>
            </a:r>
          </a:p>
        </p:txBody>
      </p:sp>
      <p:sp>
        <p:nvSpPr>
          <p:cNvPr id="135175" name="Rectangle 7">
            <a:extLst>
              <a:ext uri="{FF2B5EF4-FFF2-40B4-BE49-F238E27FC236}">
                <a16:creationId xmlns:a16="http://schemas.microsoft.com/office/drawing/2014/main" id="{D647A1DD-79ED-794D-8E01-D0ECDA0F68A4}"/>
              </a:ext>
            </a:extLst>
          </p:cNvPr>
          <p:cNvSpPr>
            <a:spLocks noChangeArrowheads="1"/>
          </p:cNvSpPr>
          <p:nvPr/>
        </p:nvSpPr>
        <p:spPr bwMode="auto">
          <a:xfrm>
            <a:off x="3352800" y="4572000"/>
            <a:ext cx="5257800" cy="1298575"/>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Verwendung der Gelder</a:t>
            </a:r>
          </a:p>
        </p:txBody>
      </p:sp>
      <p:sp>
        <p:nvSpPr>
          <p:cNvPr id="135176" name="Oval 8">
            <a:extLst>
              <a:ext uri="{FF2B5EF4-FFF2-40B4-BE49-F238E27FC236}">
                <a16:creationId xmlns:a16="http://schemas.microsoft.com/office/drawing/2014/main" id="{E351874D-8695-9449-9DAA-3925F840B641}"/>
              </a:ext>
            </a:extLst>
          </p:cNvPr>
          <p:cNvSpPr>
            <a:spLocks noChangeArrowheads="1"/>
          </p:cNvSpPr>
          <p:nvPr/>
        </p:nvSpPr>
        <p:spPr bwMode="auto">
          <a:xfrm>
            <a:off x="381000" y="1828800"/>
            <a:ext cx="1854200" cy="4572000"/>
          </a:xfrm>
          <a:prstGeom prst="ellipse">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3000" b="1"/>
              <a:t>Studien-</a:t>
            </a:r>
          </a:p>
          <a:p>
            <a:pPr algn="ctr"/>
            <a:r>
              <a:rPr lang="de-DE" altLang="de-DE" sz="3000" b="1"/>
              <a:t>beiträge</a:t>
            </a:r>
          </a:p>
          <a:p>
            <a:pPr algn="ctr"/>
            <a:r>
              <a:rPr lang="de-DE" altLang="de-DE" sz="3000" b="1"/>
              <a:t>als</a:t>
            </a:r>
          </a:p>
          <a:p>
            <a:pPr algn="ctr"/>
            <a:r>
              <a:rPr lang="de-DE" altLang="de-DE" sz="3000" b="1"/>
              <a:t>Option </a:t>
            </a:r>
            <a:endParaRPr lang="de-DE" altLang="de-DE"/>
          </a:p>
        </p:txBody>
      </p:sp>
      <p:sp>
        <p:nvSpPr>
          <p:cNvPr id="135177" name="Rectangle 9">
            <a:extLst>
              <a:ext uri="{FF2B5EF4-FFF2-40B4-BE49-F238E27FC236}">
                <a16:creationId xmlns:a16="http://schemas.microsoft.com/office/drawing/2014/main" id="{462ACF79-32D1-834F-A533-2B4511B56B7D}"/>
              </a:ext>
            </a:extLst>
          </p:cNvPr>
          <p:cNvSpPr>
            <a:spLocks noChangeArrowheads="1"/>
          </p:cNvSpPr>
          <p:nvPr/>
        </p:nvSpPr>
        <p:spPr bwMode="auto">
          <a:xfrm>
            <a:off x="228600" y="228600"/>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sz="3200" b="1"/>
              <a:t>Studienbeiträge vom 1. Semester an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35173"/>
                                        </p:tgtEl>
                                        <p:attrNameLst>
                                          <p:attrName>style.visibility</p:attrName>
                                        </p:attrNameLst>
                                      </p:cBhvr>
                                      <p:to>
                                        <p:strVal val="visible"/>
                                      </p:to>
                                    </p:set>
                                    <p:animEffect transition="in" filter="box(out)">
                                      <p:cBhvr>
                                        <p:cTn id="7" dur="500"/>
                                        <p:tgtEl>
                                          <p:spTgt spid="1351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35174"/>
                                        </p:tgtEl>
                                        <p:attrNameLst>
                                          <p:attrName>style.visibility</p:attrName>
                                        </p:attrNameLst>
                                      </p:cBhvr>
                                      <p:to>
                                        <p:strVal val="visible"/>
                                      </p:to>
                                    </p:set>
                                    <p:animEffect transition="in" filter="box(out)">
                                      <p:cBhvr>
                                        <p:cTn id="12" dur="500"/>
                                        <p:tgtEl>
                                          <p:spTgt spid="1351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35175"/>
                                        </p:tgtEl>
                                        <p:attrNameLst>
                                          <p:attrName>style.visibility</p:attrName>
                                        </p:attrNameLst>
                                      </p:cBhvr>
                                      <p:to>
                                        <p:strVal val="visible"/>
                                      </p:to>
                                    </p:set>
                                    <p:animEffect transition="in" filter="box(out)">
                                      <p:cBhvr>
                                        <p:cTn id="17" dur="500"/>
                                        <p:tgtEl>
                                          <p:spTgt spid="135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3" grpId="0" animBg="1" autoUpdateAnimBg="0"/>
      <p:bldP spid="135174" grpId="0" animBg="1" autoUpdateAnimBg="0"/>
      <p:bldP spid="135175"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4">
            <a:extLst>
              <a:ext uri="{FF2B5EF4-FFF2-40B4-BE49-F238E27FC236}">
                <a16:creationId xmlns:a16="http://schemas.microsoft.com/office/drawing/2014/main" id="{02F543F0-2E4A-B24A-83C7-A53FBC566071}"/>
              </a:ext>
            </a:extLst>
          </p:cNvPr>
          <p:cNvSpPr>
            <a:spLocks noGrp="1"/>
          </p:cNvSpPr>
          <p:nvPr>
            <p:ph type="sldNum" sz="quarter" idx="11"/>
          </p:nvPr>
        </p:nvSpPr>
        <p:spPr/>
        <p:txBody>
          <a:bodyPr/>
          <a:lstStyle/>
          <a:p>
            <a:fld id="{29B89CF9-BDBD-8145-B7A9-666307F3210F}" type="slidenum">
              <a:rPr lang="en-US" altLang="de-DE"/>
              <a:pPr/>
              <a:t>2</a:t>
            </a:fld>
            <a:endParaRPr lang="en-US" altLang="de-DE">
              <a:latin typeface="Times New Roman" panose="02020603050405020304" pitchFamily="18" charset="0"/>
            </a:endParaRPr>
          </a:p>
        </p:txBody>
      </p:sp>
      <p:sp>
        <p:nvSpPr>
          <p:cNvPr id="89092" name="Text Box 4">
            <a:extLst>
              <a:ext uri="{FF2B5EF4-FFF2-40B4-BE49-F238E27FC236}">
                <a16:creationId xmlns:a16="http://schemas.microsoft.com/office/drawing/2014/main" id="{365C8458-362B-E743-B9F8-B5BB69E0E495}"/>
              </a:ext>
            </a:extLst>
          </p:cNvPr>
          <p:cNvSpPr txBox="1">
            <a:spLocks noChangeArrowheads="1"/>
          </p:cNvSpPr>
          <p:nvPr/>
        </p:nvSpPr>
        <p:spPr bwMode="auto">
          <a:xfrm>
            <a:off x="684213" y="4437063"/>
            <a:ext cx="7704137" cy="1552575"/>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a:solidFill>
                  <a:schemeClr val="folHlink"/>
                </a:solidFill>
              </a:rPr>
              <a:t>„Die Universitätsreform in Deutschland krankt nicht an mangelndem Leistungsbewusstsein, sondern an der Unterfinanzierung.“ </a:t>
            </a:r>
          </a:p>
          <a:p>
            <a:pPr algn="r"/>
            <a:r>
              <a:rPr lang="de-DE" altLang="de-DE">
                <a:solidFill>
                  <a:schemeClr val="folHlink"/>
                </a:solidFill>
              </a:rPr>
              <a:t>Michael Naumann</a:t>
            </a:r>
          </a:p>
        </p:txBody>
      </p:sp>
      <p:sp>
        <p:nvSpPr>
          <p:cNvPr id="89093" name="Text Box 5">
            <a:extLst>
              <a:ext uri="{FF2B5EF4-FFF2-40B4-BE49-F238E27FC236}">
                <a16:creationId xmlns:a16="http://schemas.microsoft.com/office/drawing/2014/main" id="{FFBDA0E1-EAAD-E54D-BFAB-B0EFCD63E4FE}"/>
              </a:ext>
            </a:extLst>
          </p:cNvPr>
          <p:cNvSpPr txBox="1">
            <a:spLocks noChangeArrowheads="1"/>
          </p:cNvSpPr>
          <p:nvPr/>
        </p:nvSpPr>
        <p:spPr bwMode="auto">
          <a:xfrm>
            <a:off x="684213" y="1916113"/>
            <a:ext cx="7704137" cy="1552575"/>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a:t>Ausgaben der öffentlichen Haushalte für </a:t>
            </a:r>
          </a:p>
          <a:p>
            <a:pPr algn="ctr"/>
            <a:r>
              <a:rPr lang="de-DE" altLang="de-DE"/>
              <a:t>Schulen, Hochschulen, übriges Bildungswesen</a:t>
            </a:r>
          </a:p>
          <a:p>
            <a:pPr algn="ctr"/>
            <a:r>
              <a:rPr lang="de-DE" altLang="de-DE"/>
              <a:t>1995: 85 Mrd. € (8,9%) </a:t>
            </a:r>
          </a:p>
          <a:p>
            <a:pPr algn="ctr"/>
            <a:r>
              <a:rPr lang="de-DE" altLang="de-DE"/>
              <a:t>2000: 81 Mrd. € (8,5 %)</a:t>
            </a:r>
          </a:p>
        </p:txBody>
      </p:sp>
      <p:sp>
        <p:nvSpPr>
          <p:cNvPr id="89094" name="Text Box 6">
            <a:extLst>
              <a:ext uri="{FF2B5EF4-FFF2-40B4-BE49-F238E27FC236}">
                <a16:creationId xmlns:a16="http://schemas.microsoft.com/office/drawing/2014/main" id="{2A30227A-331A-6542-BB2D-1E9879D00F72}"/>
              </a:ext>
            </a:extLst>
          </p:cNvPr>
          <p:cNvSpPr txBox="1">
            <a:spLocks noChangeArrowheads="1"/>
          </p:cNvSpPr>
          <p:nvPr/>
        </p:nvSpPr>
        <p:spPr bwMode="auto">
          <a:xfrm>
            <a:off x="179388" y="260350"/>
            <a:ext cx="1404937" cy="457200"/>
          </a:xfrm>
          <a:prstGeom prst="rect">
            <a:avLst/>
          </a:prstGeom>
          <a:solidFill>
            <a:schemeClr val="bg2"/>
          </a:solidFill>
          <a:ln>
            <a:noFill/>
          </a:ln>
          <a:effectLst/>
          <a:scene3d>
            <a:camera prst="legacyPerspectiveTopRight"/>
            <a:lightRig rig="legacyFlat3" dir="b"/>
          </a:scene3d>
          <a:sp3d extrusionH="887400" prstMaterial="legacyMatte">
            <a:bevelT w="13500" h="13500" prst="angle"/>
            <a:bevelB w="13500" h="13500" prst="angle"/>
            <a:extrusionClr>
              <a:schemeClr val="bg2"/>
            </a:extrusionClr>
            <a:contourClr>
              <a:schemeClr val="bg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a:t>Zur Lage</a:t>
            </a:r>
          </a:p>
        </p:txBody>
      </p:sp>
      <p:sp>
        <p:nvSpPr>
          <p:cNvPr id="89095" name="AutoShape 7">
            <a:extLst>
              <a:ext uri="{FF2B5EF4-FFF2-40B4-BE49-F238E27FC236}">
                <a16:creationId xmlns:a16="http://schemas.microsoft.com/office/drawing/2014/main" id="{560900FE-06BA-5246-9C2E-FE5B51C09124}"/>
              </a:ext>
            </a:extLst>
          </p:cNvPr>
          <p:cNvSpPr>
            <a:spLocks noChangeArrowheads="1"/>
          </p:cNvSpPr>
          <p:nvPr/>
        </p:nvSpPr>
        <p:spPr bwMode="auto">
          <a:xfrm>
            <a:off x="2987675" y="3573463"/>
            <a:ext cx="2952750" cy="647700"/>
          </a:xfrm>
          <a:prstGeom prst="downArrow">
            <a:avLst>
              <a:gd name="adj1" fmla="val 50000"/>
              <a:gd name="adj2" fmla="val 25000"/>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9093"/>
                                        </p:tgtEl>
                                        <p:attrNameLst>
                                          <p:attrName>style.visibility</p:attrName>
                                        </p:attrNameLst>
                                      </p:cBhvr>
                                      <p:to>
                                        <p:strVal val="visible"/>
                                      </p:to>
                                    </p:set>
                                    <p:animEffect transition="in" filter="box(in)">
                                      <p:cBhvr>
                                        <p:cTn id="7" dur="500"/>
                                        <p:tgtEl>
                                          <p:spTgt spid="890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89095"/>
                                        </p:tgtEl>
                                        <p:attrNameLst>
                                          <p:attrName>style.visibility</p:attrName>
                                        </p:attrNameLst>
                                      </p:cBhvr>
                                      <p:to>
                                        <p:strVal val="visible"/>
                                      </p:to>
                                    </p:set>
                                    <p:animEffect transition="in" filter="blinds(horizontal)">
                                      <p:cBhvr>
                                        <p:cTn id="12" dur="500"/>
                                        <p:tgtEl>
                                          <p:spTgt spid="8909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9092"/>
                                        </p:tgtEl>
                                        <p:attrNameLst>
                                          <p:attrName>style.visibility</p:attrName>
                                        </p:attrNameLst>
                                      </p:cBhvr>
                                      <p:to>
                                        <p:strVal val="visible"/>
                                      </p:to>
                                    </p:set>
                                    <p:animEffect transition="in" filter="box(in)">
                                      <p:cBhvr>
                                        <p:cTn id="17" dur="500"/>
                                        <p:tgtEl>
                                          <p:spTgt spid="89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2" grpId="0" animBg="1"/>
      <p:bldP spid="8909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liennummernplatzhalter 3">
            <a:extLst>
              <a:ext uri="{FF2B5EF4-FFF2-40B4-BE49-F238E27FC236}">
                <a16:creationId xmlns:a16="http://schemas.microsoft.com/office/drawing/2014/main" id="{CB815E7C-CFF0-A642-8EEA-92D27D1B00BF}"/>
              </a:ext>
            </a:extLst>
          </p:cNvPr>
          <p:cNvSpPr>
            <a:spLocks noGrp="1"/>
          </p:cNvSpPr>
          <p:nvPr>
            <p:ph type="sldNum" sz="quarter" idx="11"/>
          </p:nvPr>
        </p:nvSpPr>
        <p:spPr/>
        <p:txBody>
          <a:bodyPr/>
          <a:lstStyle/>
          <a:p>
            <a:fld id="{79B649E9-66AC-A34C-A9C9-036D5F5422F6}" type="slidenum">
              <a:rPr lang="en-US" altLang="de-DE"/>
              <a:pPr/>
              <a:t>20</a:t>
            </a:fld>
            <a:endParaRPr lang="en-US" altLang="de-DE">
              <a:latin typeface="Times New Roman" panose="02020603050405020304" pitchFamily="18" charset="0"/>
            </a:endParaRPr>
          </a:p>
        </p:txBody>
      </p:sp>
      <p:sp>
        <p:nvSpPr>
          <p:cNvPr id="136194" name="Text Box 2">
            <a:extLst>
              <a:ext uri="{FF2B5EF4-FFF2-40B4-BE49-F238E27FC236}">
                <a16:creationId xmlns:a16="http://schemas.microsoft.com/office/drawing/2014/main" id="{AF849466-AC38-9043-BB05-94471BAB5F01}"/>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36195" name="Oval 3">
            <a:extLst>
              <a:ext uri="{FF2B5EF4-FFF2-40B4-BE49-F238E27FC236}">
                <a16:creationId xmlns:a16="http://schemas.microsoft.com/office/drawing/2014/main" id="{0F04F9B5-72FB-CD43-8733-3C468951D831}"/>
              </a:ext>
            </a:extLst>
          </p:cNvPr>
          <p:cNvSpPr>
            <a:spLocks noChangeArrowheads="1"/>
          </p:cNvSpPr>
          <p:nvPr/>
        </p:nvSpPr>
        <p:spPr bwMode="auto">
          <a:xfrm>
            <a:off x="292100" y="1689100"/>
            <a:ext cx="1854200" cy="4559300"/>
          </a:xfrm>
          <a:prstGeom prst="ellipse">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3000" b="1"/>
              <a:t>zentrale</a:t>
            </a:r>
          </a:p>
          <a:p>
            <a:pPr algn="ctr"/>
            <a:r>
              <a:rPr lang="de-DE" altLang="de-DE" sz="3000" b="1"/>
              <a:t>Anforde-</a:t>
            </a:r>
          </a:p>
          <a:p>
            <a:pPr algn="ctr"/>
            <a:r>
              <a:rPr lang="de-DE" altLang="de-DE" sz="3000" b="1"/>
              <a:t>rung </a:t>
            </a:r>
            <a:endParaRPr lang="de-DE" altLang="de-DE"/>
          </a:p>
        </p:txBody>
      </p:sp>
      <p:sp>
        <p:nvSpPr>
          <p:cNvPr id="136196" name="Rectangle 4">
            <a:extLst>
              <a:ext uri="{FF2B5EF4-FFF2-40B4-BE49-F238E27FC236}">
                <a16:creationId xmlns:a16="http://schemas.microsoft.com/office/drawing/2014/main" id="{455FF673-E584-1A47-966F-0035C4B50FF1}"/>
              </a:ext>
            </a:extLst>
          </p:cNvPr>
          <p:cNvSpPr>
            <a:spLocks noChangeArrowheads="1"/>
          </p:cNvSpPr>
          <p:nvPr/>
        </p:nvSpPr>
        <p:spPr bwMode="auto">
          <a:xfrm>
            <a:off x="2438400" y="1676400"/>
            <a:ext cx="6200775" cy="914400"/>
          </a:xfrm>
          <a:prstGeom prst="rect">
            <a:avLst/>
          </a:prstGeom>
          <a:solidFill>
            <a:srgbClr val="33CC33"/>
          </a:solidFill>
          <a:ln>
            <a:noFill/>
          </a:ln>
          <a:effectLst/>
          <a:scene3d>
            <a:camera prst="legacyPerspectiveTopRight"/>
            <a:lightRig rig="legacyFlat3" dir="b"/>
          </a:scene3d>
          <a:sp3d extrusionH="887400" prstMaterial="legacyMatte">
            <a:bevelT w="13500" h="13500" prst="angle"/>
            <a:bevelB w="13500" h="13500" prst="angle"/>
            <a:extrusionClr>
              <a:srgbClr val="33CC33"/>
            </a:extrusionClr>
            <a:contourClr>
              <a:srgbClr val="33CC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rgbClr val="33CC33">
                      <a:gamma/>
                      <a:shade val="60000"/>
                      <a:invGamma/>
                    </a:srgbClr>
                  </a:outerShdw>
                </a:effectLst>
              </a14:hiddenEffects>
            </a:ext>
          </a:extLst>
        </p:spPr>
        <p:txBody>
          <a:bodyPr wrap="none" anchor="ctr">
            <a:flatTx/>
          </a:bodyPr>
          <a:lstStyle/>
          <a:p>
            <a:pPr>
              <a:lnSpc>
                <a:spcPct val="75000"/>
              </a:lnSpc>
            </a:pPr>
            <a:r>
              <a:rPr lang="de-DE" altLang="de-DE" sz="3000" b="1"/>
              <a:t>Sozialverträglichkeit</a:t>
            </a:r>
          </a:p>
        </p:txBody>
      </p:sp>
      <p:sp>
        <p:nvSpPr>
          <p:cNvPr id="136197" name="Rectangle 5">
            <a:extLst>
              <a:ext uri="{FF2B5EF4-FFF2-40B4-BE49-F238E27FC236}">
                <a16:creationId xmlns:a16="http://schemas.microsoft.com/office/drawing/2014/main" id="{8904BEFB-F12A-B34F-B731-F00D595A75D6}"/>
              </a:ext>
            </a:extLst>
          </p:cNvPr>
          <p:cNvSpPr>
            <a:spLocks noChangeArrowheads="1"/>
          </p:cNvSpPr>
          <p:nvPr/>
        </p:nvSpPr>
        <p:spPr bwMode="auto">
          <a:xfrm>
            <a:off x="3352800" y="2743200"/>
            <a:ext cx="52578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Stipendien</a:t>
            </a:r>
          </a:p>
        </p:txBody>
      </p:sp>
      <p:sp>
        <p:nvSpPr>
          <p:cNvPr id="136198" name="Rectangle 6">
            <a:extLst>
              <a:ext uri="{FF2B5EF4-FFF2-40B4-BE49-F238E27FC236}">
                <a16:creationId xmlns:a16="http://schemas.microsoft.com/office/drawing/2014/main" id="{C782E888-F425-534D-8AB1-96CA907C5EC1}"/>
              </a:ext>
            </a:extLst>
          </p:cNvPr>
          <p:cNvSpPr>
            <a:spLocks noChangeArrowheads="1"/>
          </p:cNvSpPr>
          <p:nvPr/>
        </p:nvSpPr>
        <p:spPr bwMode="auto">
          <a:xfrm>
            <a:off x="3352800" y="3657600"/>
            <a:ext cx="52578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Bildungssparen</a:t>
            </a:r>
          </a:p>
        </p:txBody>
      </p:sp>
      <p:sp>
        <p:nvSpPr>
          <p:cNvPr id="136199" name="Rectangle 7">
            <a:extLst>
              <a:ext uri="{FF2B5EF4-FFF2-40B4-BE49-F238E27FC236}">
                <a16:creationId xmlns:a16="http://schemas.microsoft.com/office/drawing/2014/main" id="{D869487F-89CD-E144-8FE4-DF5B06068FDD}"/>
              </a:ext>
            </a:extLst>
          </p:cNvPr>
          <p:cNvSpPr>
            <a:spLocks noChangeArrowheads="1"/>
          </p:cNvSpPr>
          <p:nvPr/>
        </p:nvSpPr>
        <p:spPr bwMode="auto">
          <a:xfrm>
            <a:off x="3352800" y="4572000"/>
            <a:ext cx="52578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Darlehen</a:t>
            </a:r>
          </a:p>
        </p:txBody>
      </p:sp>
      <p:sp>
        <p:nvSpPr>
          <p:cNvPr id="136201" name="Rectangle 9">
            <a:extLst>
              <a:ext uri="{FF2B5EF4-FFF2-40B4-BE49-F238E27FC236}">
                <a16:creationId xmlns:a16="http://schemas.microsoft.com/office/drawing/2014/main" id="{68E21B42-FD65-9B4B-BA1B-C43B0F734782}"/>
              </a:ext>
            </a:extLst>
          </p:cNvPr>
          <p:cNvSpPr>
            <a:spLocks noChangeArrowheads="1"/>
          </p:cNvSpPr>
          <p:nvPr/>
        </p:nvSpPr>
        <p:spPr bwMode="auto">
          <a:xfrm>
            <a:off x="3352800" y="5410200"/>
            <a:ext cx="5257800" cy="6096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pPr algn="ctr">
              <a:lnSpc>
                <a:spcPct val="75000"/>
              </a:lnSpc>
            </a:pPr>
            <a:r>
              <a:rPr lang="de-DE" altLang="de-DE" sz="3000" b="1"/>
              <a:t>kreative Lösungen</a:t>
            </a:r>
          </a:p>
        </p:txBody>
      </p:sp>
      <p:sp>
        <p:nvSpPr>
          <p:cNvPr id="136203" name="Rectangle 11">
            <a:extLst>
              <a:ext uri="{FF2B5EF4-FFF2-40B4-BE49-F238E27FC236}">
                <a16:creationId xmlns:a16="http://schemas.microsoft.com/office/drawing/2014/main" id="{D87345C2-4526-6746-8654-10D76899C425}"/>
              </a:ext>
            </a:extLst>
          </p:cNvPr>
          <p:cNvSpPr>
            <a:spLocks noChangeArrowheads="1"/>
          </p:cNvSpPr>
          <p:nvPr/>
        </p:nvSpPr>
        <p:spPr bwMode="auto">
          <a:xfrm>
            <a:off x="228600" y="228600"/>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sz="3200" b="1"/>
              <a:t>Studienbeiträge vom 1. Semester an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136195"/>
                                        </p:tgtEl>
                                        <p:attrNameLst>
                                          <p:attrName>style.visibility</p:attrName>
                                        </p:attrNameLst>
                                      </p:cBhvr>
                                      <p:to>
                                        <p:strVal val="visible"/>
                                      </p:to>
                                    </p:set>
                                    <p:anim calcmode="lin" valueType="num">
                                      <p:cBhvr>
                                        <p:cTn id="7" dur="500" fill="hold"/>
                                        <p:tgtEl>
                                          <p:spTgt spid="136195"/>
                                        </p:tgtEl>
                                        <p:attrNameLst>
                                          <p:attrName>ppt_x</p:attrName>
                                        </p:attrNameLst>
                                      </p:cBhvr>
                                      <p:tavLst>
                                        <p:tav tm="0">
                                          <p:val>
                                            <p:strVal val="#ppt_x-#ppt_w/2"/>
                                          </p:val>
                                        </p:tav>
                                        <p:tav tm="100000">
                                          <p:val>
                                            <p:strVal val="#ppt_x"/>
                                          </p:val>
                                        </p:tav>
                                      </p:tavLst>
                                    </p:anim>
                                    <p:anim calcmode="lin" valueType="num">
                                      <p:cBhvr>
                                        <p:cTn id="8" dur="500" fill="hold"/>
                                        <p:tgtEl>
                                          <p:spTgt spid="136195"/>
                                        </p:tgtEl>
                                        <p:attrNameLst>
                                          <p:attrName>ppt_y</p:attrName>
                                        </p:attrNameLst>
                                      </p:cBhvr>
                                      <p:tavLst>
                                        <p:tav tm="0">
                                          <p:val>
                                            <p:strVal val="#ppt_y"/>
                                          </p:val>
                                        </p:tav>
                                        <p:tav tm="100000">
                                          <p:val>
                                            <p:strVal val="#ppt_y"/>
                                          </p:val>
                                        </p:tav>
                                      </p:tavLst>
                                    </p:anim>
                                    <p:anim calcmode="lin" valueType="num">
                                      <p:cBhvr>
                                        <p:cTn id="9" dur="500" fill="hold"/>
                                        <p:tgtEl>
                                          <p:spTgt spid="136195"/>
                                        </p:tgtEl>
                                        <p:attrNameLst>
                                          <p:attrName>ppt_w</p:attrName>
                                        </p:attrNameLst>
                                      </p:cBhvr>
                                      <p:tavLst>
                                        <p:tav tm="0">
                                          <p:val>
                                            <p:fltVal val="0"/>
                                          </p:val>
                                        </p:tav>
                                        <p:tav tm="100000">
                                          <p:val>
                                            <p:strVal val="#ppt_w"/>
                                          </p:val>
                                        </p:tav>
                                      </p:tavLst>
                                    </p:anim>
                                    <p:anim calcmode="lin" valueType="num">
                                      <p:cBhvr>
                                        <p:cTn id="10" dur="500" fill="hold"/>
                                        <p:tgtEl>
                                          <p:spTgt spid="136195"/>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32" fill="hold" grpId="0" nodeType="clickEffect">
                                  <p:stCondLst>
                                    <p:cond delay="0"/>
                                  </p:stCondLst>
                                  <p:childTnLst>
                                    <p:set>
                                      <p:cBhvr>
                                        <p:cTn id="14" dur="1" fill="hold">
                                          <p:stCondLst>
                                            <p:cond delay="0"/>
                                          </p:stCondLst>
                                        </p:cTn>
                                        <p:tgtEl>
                                          <p:spTgt spid="136196"/>
                                        </p:tgtEl>
                                        <p:attrNameLst>
                                          <p:attrName>style.visibility</p:attrName>
                                        </p:attrNameLst>
                                      </p:cBhvr>
                                      <p:to>
                                        <p:strVal val="visible"/>
                                      </p:to>
                                    </p:set>
                                    <p:animEffect transition="in" filter="box(out)">
                                      <p:cBhvr>
                                        <p:cTn id="15" dur="500"/>
                                        <p:tgtEl>
                                          <p:spTgt spid="13619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32" fill="hold" grpId="0" nodeType="clickEffect">
                                  <p:stCondLst>
                                    <p:cond delay="0"/>
                                  </p:stCondLst>
                                  <p:childTnLst>
                                    <p:set>
                                      <p:cBhvr>
                                        <p:cTn id="19" dur="1" fill="hold">
                                          <p:stCondLst>
                                            <p:cond delay="0"/>
                                          </p:stCondLst>
                                        </p:cTn>
                                        <p:tgtEl>
                                          <p:spTgt spid="136197"/>
                                        </p:tgtEl>
                                        <p:attrNameLst>
                                          <p:attrName>style.visibility</p:attrName>
                                        </p:attrNameLst>
                                      </p:cBhvr>
                                      <p:to>
                                        <p:strVal val="visible"/>
                                      </p:to>
                                    </p:set>
                                    <p:animEffect transition="in" filter="box(out)">
                                      <p:cBhvr>
                                        <p:cTn id="20" dur="500"/>
                                        <p:tgtEl>
                                          <p:spTgt spid="136197"/>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32" fill="hold" grpId="0" nodeType="clickEffect">
                                  <p:stCondLst>
                                    <p:cond delay="0"/>
                                  </p:stCondLst>
                                  <p:childTnLst>
                                    <p:set>
                                      <p:cBhvr>
                                        <p:cTn id="24" dur="1" fill="hold">
                                          <p:stCondLst>
                                            <p:cond delay="0"/>
                                          </p:stCondLst>
                                        </p:cTn>
                                        <p:tgtEl>
                                          <p:spTgt spid="136198"/>
                                        </p:tgtEl>
                                        <p:attrNameLst>
                                          <p:attrName>style.visibility</p:attrName>
                                        </p:attrNameLst>
                                      </p:cBhvr>
                                      <p:to>
                                        <p:strVal val="visible"/>
                                      </p:to>
                                    </p:set>
                                    <p:animEffect transition="in" filter="box(out)">
                                      <p:cBhvr>
                                        <p:cTn id="25" dur="500"/>
                                        <p:tgtEl>
                                          <p:spTgt spid="136198"/>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32" fill="hold" grpId="0" nodeType="clickEffect">
                                  <p:stCondLst>
                                    <p:cond delay="0"/>
                                  </p:stCondLst>
                                  <p:childTnLst>
                                    <p:set>
                                      <p:cBhvr>
                                        <p:cTn id="29" dur="1" fill="hold">
                                          <p:stCondLst>
                                            <p:cond delay="0"/>
                                          </p:stCondLst>
                                        </p:cTn>
                                        <p:tgtEl>
                                          <p:spTgt spid="136199"/>
                                        </p:tgtEl>
                                        <p:attrNameLst>
                                          <p:attrName>style.visibility</p:attrName>
                                        </p:attrNameLst>
                                      </p:cBhvr>
                                      <p:to>
                                        <p:strVal val="visible"/>
                                      </p:to>
                                    </p:set>
                                    <p:animEffect transition="in" filter="box(out)">
                                      <p:cBhvr>
                                        <p:cTn id="30" dur="500"/>
                                        <p:tgtEl>
                                          <p:spTgt spid="13619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32" fill="hold" grpId="0" nodeType="clickEffect">
                                  <p:stCondLst>
                                    <p:cond delay="0"/>
                                  </p:stCondLst>
                                  <p:childTnLst>
                                    <p:set>
                                      <p:cBhvr>
                                        <p:cTn id="34" dur="1" fill="hold">
                                          <p:stCondLst>
                                            <p:cond delay="0"/>
                                          </p:stCondLst>
                                        </p:cTn>
                                        <p:tgtEl>
                                          <p:spTgt spid="136201"/>
                                        </p:tgtEl>
                                        <p:attrNameLst>
                                          <p:attrName>style.visibility</p:attrName>
                                        </p:attrNameLst>
                                      </p:cBhvr>
                                      <p:to>
                                        <p:strVal val="visible"/>
                                      </p:to>
                                    </p:set>
                                    <p:animEffect transition="in" filter="box(out)">
                                      <p:cBhvr>
                                        <p:cTn id="35" dur="500"/>
                                        <p:tgtEl>
                                          <p:spTgt spid="136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animBg="1" autoUpdateAnimBg="0"/>
      <p:bldP spid="136196" grpId="0" animBg="1" autoUpdateAnimBg="0"/>
      <p:bldP spid="136197" grpId="0" animBg="1" autoUpdateAnimBg="0"/>
      <p:bldP spid="136198" grpId="0" animBg="1" autoUpdateAnimBg="0"/>
      <p:bldP spid="136199" grpId="0" animBg="1" autoUpdateAnimBg="0"/>
      <p:bldP spid="136201"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Foliennummernplatzhalter 3">
            <a:extLst>
              <a:ext uri="{FF2B5EF4-FFF2-40B4-BE49-F238E27FC236}">
                <a16:creationId xmlns:a16="http://schemas.microsoft.com/office/drawing/2014/main" id="{084ED373-063F-784F-9EB0-F6E76019597F}"/>
              </a:ext>
            </a:extLst>
          </p:cNvPr>
          <p:cNvSpPr>
            <a:spLocks noGrp="1"/>
          </p:cNvSpPr>
          <p:nvPr>
            <p:ph type="sldNum" sz="quarter" idx="11"/>
          </p:nvPr>
        </p:nvSpPr>
        <p:spPr/>
        <p:txBody>
          <a:bodyPr/>
          <a:lstStyle/>
          <a:p>
            <a:fld id="{125B8136-DE94-F443-BC77-6B70C4E44CA2}" type="slidenum">
              <a:rPr lang="en-US" altLang="de-DE"/>
              <a:pPr/>
              <a:t>21</a:t>
            </a:fld>
            <a:endParaRPr lang="en-US" altLang="de-DE">
              <a:latin typeface="Times New Roman" panose="02020603050405020304" pitchFamily="18" charset="0"/>
            </a:endParaRPr>
          </a:p>
        </p:txBody>
      </p:sp>
      <p:sp>
        <p:nvSpPr>
          <p:cNvPr id="98306" name="Text Box 2">
            <a:extLst>
              <a:ext uri="{FF2B5EF4-FFF2-40B4-BE49-F238E27FC236}">
                <a16:creationId xmlns:a16="http://schemas.microsoft.com/office/drawing/2014/main" id="{943B2AB0-3485-424A-B8A9-4A27568D8DDB}"/>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98315" name="Rectangle 11">
            <a:extLst>
              <a:ext uri="{FF2B5EF4-FFF2-40B4-BE49-F238E27FC236}">
                <a16:creationId xmlns:a16="http://schemas.microsoft.com/office/drawing/2014/main" id="{7AE51FF0-B459-7D41-8301-89C9038088C8}"/>
              </a:ext>
            </a:extLst>
          </p:cNvPr>
          <p:cNvSpPr>
            <a:spLocks noChangeArrowheads="1"/>
          </p:cNvSpPr>
          <p:nvPr/>
        </p:nvSpPr>
        <p:spPr bwMode="auto">
          <a:xfrm>
            <a:off x="228600" y="228600"/>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sz="3200" b="1"/>
              <a:t>Studienbeiträge vom 1. Semester an</a:t>
            </a:r>
          </a:p>
        </p:txBody>
      </p:sp>
      <p:sp>
        <p:nvSpPr>
          <p:cNvPr id="98316" name="Rectangle 12">
            <a:extLst>
              <a:ext uri="{FF2B5EF4-FFF2-40B4-BE49-F238E27FC236}">
                <a16:creationId xmlns:a16="http://schemas.microsoft.com/office/drawing/2014/main" id="{B7623D30-05F9-7E4A-8132-9890111D81FB}"/>
              </a:ext>
            </a:extLst>
          </p:cNvPr>
          <p:cNvSpPr>
            <a:spLocks noChangeArrowheads="1"/>
          </p:cNvSpPr>
          <p:nvPr/>
        </p:nvSpPr>
        <p:spPr bwMode="auto">
          <a:xfrm>
            <a:off x="755650" y="3679825"/>
            <a:ext cx="914400" cy="2016125"/>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56 %</a:t>
            </a:r>
          </a:p>
        </p:txBody>
      </p:sp>
      <p:sp>
        <p:nvSpPr>
          <p:cNvPr id="98317" name="Rectangle 13">
            <a:extLst>
              <a:ext uri="{FF2B5EF4-FFF2-40B4-BE49-F238E27FC236}">
                <a16:creationId xmlns:a16="http://schemas.microsoft.com/office/drawing/2014/main" id="{DEE8B010-8E00-EC4E-9E5A-241EECCC3CE9}"/>
              </a:ext>
            </a:extLst>
          </p:cNvPr>
          <p:cNvSpPr>
            <a:spLocks noChangeArrowheads="1"/>
          </p:cNvSpPr>
          <p:nvPr/>
        </p:nvSpPr>
        <p:spPr bwMode="auto">
          <a:xfrm>
            <a:off x="2016125" y="3463925"/>
            <a:ext cx="914400" cy="2232025"/>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62 %</a:t>
            </a:r>
          </a:p>
        </p:txBody>
      </p:sp>
      <p:sp>
        <p:nvSpPr>
          <p:cNvPr id="98318" name="Rectangle 14">
            <a:extLst>
              <a:ext uri="{FF2B5EF4-FFF2-40B4-BE49-F238E27FC236}">
                <a16:creationId xmlns:a16="http://schemas.microsoft.com/office/drawing/2014/main" id="{DA1FDAC5-0A75-604A-9305-F1F8E243663E}"/>
              </a:ext>
            </a:extLst>
          </p:cNvPr>
          <p:cNvSpPr>
            <a:spLocks noChangeArrowheads="1"/>
          </p:cNvSpPr>
          <p:nvPr/>
        </p:nvSpPr>
        <p:spPr bwMode="auto">
          <a:xfrm>
            <a:off x="3276600" y="3284538"/>
            <a:ext cx="914400" cy="2411412"/>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67 %</a:t>
            </a:r>
          </a:p>
        </p:txBody>
      </p:sp>
      <p:sp>
        <p:nvSpPr>
          <p:cNvPr id="98319" name="Rectangle 15">
            <a:extLst>
              <a:ext uri="{FF2B5EF4-FFF2-40B4-BE49-F238E27FC236}">
                <a16:creationId xmlns:a16="http://schemas.microsoft.com/office/drawing/2014/main" id="{0C0A31A7-139F-9B43-A87E-B753B5E098D6}"/>
              </a:ext>
            </a:extLst>
          </p:cNvPr>
          <p:cNvSpPr>
            <a:spLocks noChangeArrowheads="1"/>
          </p:cNvSpPr>
          <p:nvPr/>
        </p:nvSpPr>
        <p:spPr bwMode="auto">
          <a:xfrm>
            <a:off x="5364163" y="4005263"/>
            <a:ext cx="914400" cy="1690687"/>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47 %</a:t>
            </a:r>
          </a:p>
        </p:txBody>
      </p:sp>
      <p:sp>
        <p:nvSpPr>
          <p:cNvPr id="98320" name="Rectangle 16">
            <a:extLst>
              <a:ext uri="{FF2B5EF4-FFF2-40B4-BE49-F238E27FC236}">
                <a16:creationId xmlns:a16="http://schemas.microsoft.com/office/drawing/2014/main" id="{6A034AA7-891A-1C49-936A-61B032671C80}"/>
              </a:ext>
            </a:extLst>
          </p:cNvPr>
          <p:cNvSpPr>
            <a:spLocks noChangeArrowheads="1"/>
          </p:cNvSpPr>
          <p:nvPr/>
        </p:nvSpPr>
        <p:spPr bwMode="auto">
          <a:xfrm>
            <a:off x="6515100" y="4005263"/>
            <a:ext cx="914400" cy="1690687"/>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47 %</a:t>
            </a:r>
          </a:p>
        </p:txBody>
      </p:sp>
      <p:sp>
        <p:nvSpPr>
          <p:cNvPr id="98321" name="Rectangle 17">
            <a:extLst>
              <a:ext uri="{FF2B5EF4-FFF2-40B4-BE49-F238E27FC236}">
                <a16:creationId xmlns:a16="http://schemas.microsoft.com/office/drawing/2014/main" id="{A74584D5-CA98-C14E-8882-996D5F8B396D}"/>
              </a:ext>
            </a:extLst>
          </p:cNvPr>
          <p:cNvSpPr>
            <a:spLocks noChangeArrowheads="1"/>
          </p:cNvSpPr>
          <p:nvPr/>
        </p:nvSpPr>
        <p:spPr bwMode="auto">
          <a:xfrm>
            <a:off x="7667625" y="3500438"/>
            <a:ext cx="914400" cy="2232025"/>
          </a:xfrm>
          <a:prstGeom prst="rect">
            <a:avLst/>
          </a:prstGeom>
          <a:solidFill>
            <a:srgbClr val="00FF00"/>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59 %</a:t>
            </a:r>
          </a:p>
        </p:txBody>
      </p:sp>
      <p:sp>
        <p:nvSpPr>
          <p:cNvPr id="98322" name="Text Box 18">
            <a:extLst>
              <a:ext uri="{FF2B5EF4-FFF2-40B4-BE49-F238E27FC236}">
                <a16:creationId xmlns:a16="http://schemas.microsoft.com/office/drawing/2014/main" id="{14F90F53-3A2A-5848-A24B-02F6EAE50F4D}"/>
              </a:ext>
            </a:extLst>
          </p:cNvPr>
          <p:cNvSpPr txBox="1">
            <a:spLocks noChangeArrowheads="1"/>
          </p:cNvSpPr>
          <p:nvPr/>
        </p:nvSpPr>
        <p:spPr bwMode="auto">
          <a:xfrm>
            <a:off x="755650"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1998</a:t>
            </a:r>
          </a:p>
        </p:txBody>
      </p:sp>
      <p:sp>
        <p:nvSpPr>
          <p:cNvPr id="98323" name="Text Box 19">
            <a:extLst>
              <a:ext uri="{FF2B5EF4-FFF2-40B4-BE49-F238E27FC236}">
                <a16:creationId xmlns:a16="http://schemas.microsoft.com/office/drawing/2014/main" id="{94399FAB-2088-E340-A39C-3DE16CE9D1CD}"/>
              </a:ext>
            </a:extLst>
          </p:cNvPr>
          <p:cNvSpPr txBox="1">
            <a:spLocks noChangeArrowheads="1"/>
          </p:cNvSpPr>
          <p:nvPr/>
        </p:nvSpPr>
        <p:spPr bwMode="auto">
          <a:xfrm>
            <a:off x="2016125"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2000</a:t>
            </a:r>
          </a:p>
        </p:txBody>
      </p:sp>
      <p:sp>
        <p:nvSpPr>
          <p:cNvPr id="98324" name="Text Box 20">
            <a:extLst>
              <a:ext uri="{FF2B5EF4-FFF2-40B4-BE49-F238E27FC236}">
                <a16:creationId xmlns:a16="http://schemas.microsoft.com/office/drawing/2014/main" id="{A3DB67D2-F868-A049-8F78-42F9F8E95249}"/>
              </a:ext>
            </a:extLst>
          </p:cNvPr>
          <p:cNvSpPr txBox="1">
            <a:spLocks noChangeArrowheads="1"/>
          </p:cNvSpPr>
          <p:nvPr/>
        </p:nvSpPr>
        <p:spPr bwMode="auto">
          <a:xfrm>
            <a:off x="3276600"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2003</a:t>
            </a:r>
          </a:p>
        </p:txBody>
      </p:sp>
      <p:sp>
        <p:nvSpPr>
          <p:cNvPr id="98325" name="Text Box 21">
            <a:extLst>
              <a:ext uri="{FF2B5EF4-FFF2-40B4-BE49-F238E27FC236}">
                <a16:creationId xmlns:a16="http://schemas.microsoft.com/office/drawing/2014/main" id="{EE659F76-2BCF-1444-94AD-567974302CE2}"/>
              </a:ext>
            </a:extLst>
          </p:cNvPr>
          <p:cNvSpPr txBox="1">
            <a:spLocks noChangeArrowheads="1"/>
          </p:cNvSpPr>
          <p:nvPr/>
        </p:nvSpPr>
        <p:spPr bwMode="auto">
          <a:xfrm>
            <a:off x="5364163"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1998</a:t>
            </a:r>
          </a:p>
        </p:txBody>
      </p:sp>
      <p:sp>
        <p:nvSpPr>
          <p:cNvPr id="98326" name="Text Box 22">
            <a:extLst>
              <a:ext uri="{FF2B5EF4-FFF2-40B4-BE49-F238E27FC236}">
                <a16:creationId xmlns:a16="http://schemas.microsoft.com/office/drawing/2014/main" id="{8A3F6FD9-0304-6E49-A149-D565AF52DF69}"/>
              </a:ext>
            </a:extLst>
          </p:cNvPr>
          <p:cNvSpPr txBox="1">
            <a:spLocks noChangeArrowheads="1"/>
          </p:cNvSpPr>
          <p:nvPr/>
        </p:nvSpPr>
        <p:spPr bwMode="auto">
          <a:xfrm>
            <a:off x="6515100"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2000</a:t>
            </a:r>
          </a:p>
        </p:txBody>
      </p:sp>
      <p:sp>
        <p:nvSpPr>
          <p:cNvPr id="98327" name="Text Box 23">
            <a:extLst>
              <a:ext uri="{FF2B5EF4-FFF2-40B4-BE49-F238E27FC236}">
                <a16:creationId xmlns:a16="http://schemas.microsoft.com/office/drawing/2014/main" id="{C58E6D02-7A70-5D4B-8D98-4AA54AB3B041}"/>
              </a:ext>
            </a:extLst>
          </p:cNvPr>
          <p:cNvSpPr txBox="1">
            <a:spLocks noChangeArrowheads="1"/>
          </p:cNvSpPr>
          <p:nvPr/>
        </p:nvSpPr>
        <p:spPr bwMode="auto">
          <a:xfrm>
            <a:off x="7667625" y="5876925"/>
            <a:ext cx="86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2003</a:t>
            </a:r>
          </a:p>
        </p:txBody>
      </p:sp>
      <p:sp>
        <p:nvSpPr>
          <p:cNvPr id="98328" name="Rectangle 24">
            <a:extLst>
              <a:ext uri="{FF2B5EF4-FFF2-40B4-BE49-F238E27FC236}">
                <a16:creationId xmlns:a16="http://schemas.microsoft.com/office/drawing/2014/main" id="{AB7BA752-21D1-0A48-9967-0262881E0218}"/>
              </a:ext>
            </a:extLst>
          </p:cNvPr>
          <p:cNvSpPr>
            <a:spLocks noChangeArrowheads="1"/>
          </p:cNvSpPr>
          <p:nvPr/>
        </p:nvSpPr>
        <p:spPr bwMode="auto">
          <a:xfrm>
            <a:off x="1763713" y="2133600"/>
            <a:ext cx="2447925" cy="914400"/>
          </a:xfrm>
          <a:prstGeom prst="rect">
            <a:avLst/>
          </a:prstGeom>
          <a:solidFill>
            <a:schemeClr val="accent2"/>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a:t>Bevölkerung</a:t>
            </a:r>
          </a:p>
        </p:txBody>
      </p:sp>
      <p:sp>
        <p:nvSpPr>
          <p:cNvPr id="98329" name="Rectangle 25">
            <a:extLst>
              <a:ext uri="{FF2B5EF4-FFF2-40B4-BE49-F238E27FC236}">
                <a16:creationId xmlns:a16="http://schemas.microsoft.com/office/drawing/2014/main" id="{B0008432-D65E-E54A-BC2C-3C6D56160B3E}"/>
              </a:ext>
            </a:extLst>
          </p:cNvPr>
          <p:cNvSpPr>
            <a:spLocks noChangeArrowheads="1"/>
          </p:cNvSpPr>
          <p:nvPr/>
        </p:nvSpPr>
        <p:spPr bwMode="auto">
          <a:xfrm>
            <a:off x="6156325" y="2133600"/>
            <a:ext cx="2447925" cy="914400"/>
          </a:xfrm>
          <a:prstGeom prst="rect">
            <a:avLst/>
          </a:prstGeom>
          <a:solidFill>
            <a:schemeClr val="accent2"/>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a:t>Studierende</a:t>
            </a:r>
          </a:p>
        </p:txBody>
      </p:sp>
      <p:sp>
        <p:nvSpPr>
          <p:cNvPr id="98331" name="Rectangle 27">
            <a:extLst>
              <a:ext uri="{FF2B5EF4-FFF2-40B4-BE49-F238E27FC236}">
                <a16:creationId xmlns:a16="http://schemas.microsoft.com/office/drawing/2014/main" id="{8AF13A82-0AA8-704E-8613-FD3FCFC79BA6}"/>
              </a:ext>
            </a:extLst>
          </p:cNvPr>
          <p:cNvSpPr>
            <a:spLocks noChangeArrowheads="1"/>
          </p:cNvSpPr>
          <p:nvPr/>
        </p:nvSpPr>
        <p:spPr bwMode="auto">
          <a:xfrm>
            <a:off x="611188" y="1196975"/>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b="1"/>
              <a:t>für Studienbeiträge an Hochschulen mit Darlehen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8331"/>
                                        </p:tgtEl>
                                        <p:attrNameLst>
                                          <p:attrName>style.visibility</p:attrName>
                                        </p:attrNameLst>
                                      </p:cBhvr>
                                      <p:to>
                                        <p:strVal val="visible"/>
                                      </p:to>
                                    </p:set>
                                    <p:anim calcmode="lin" valueType="num">
                                      <p:cBhvr>
                                        <p:cTn id="7" dur="1000" fill="hold"/>
                                        <p:tgtEl>
                                          <p:spTgt spid="98331"/>
                                        </p:tgtEl>
                                        <p:attrNameLst>
                                          <p:attrName>ppt_w</p:attrName>
                                        </p:attrNameLst>
                                      </p:cBhvr>
                                      <p:tavLst>
                                        <p:tav tm="0">
                                          <p:val>
                                            <p:strVal val="#ppt_w*0.70"/>
                                          </p:val>
                                        </p:tav>
                                        <p:tav tm="100000">
                                          <p:val>
                                            <p:strVal val="#ppt_w"/>
                                          </p:val>
                                        </p:tav>
                                      </p:tavLst>
                                    </p:anim>
                                    <p:anim calcmode="lin" valueType="num">
                                      <p:cBhvr>
                                        <p:cTn id="8" dur="1000" fill="hold"/>
                                        <p:tgtEl>
                                          <p:spTgt spid="98331"/>
                                        </p:tgtEl>
                                        <p:attrNameLst>
                                          <p:attrName>ppt_h</p:attrName>
                                        </p:attrNameLst>
                                      </p:cBhvr>
                                      <p:tavLst>
                                        <p:tav tm="0">
                                          <p:val>
                                            <p:strVal val="#ppt_h"/>
                                          </p:val>
                                        </p:tav>
                                        <p:tav tm="100000">
                                          <p:val>
                                            <p:strVal val="#ppt_h"/>
                                          </p:val>
                                        </p:tav>
                                      </p:tavLst>
                                    </p:anim>
                                    <p:animEffect transition="in" filter="fade">
                                      <p:cBhvr>
                                        <p:cTn id="9" dur="1000"/>
                                        <p:tgtEl>
                                          <p:spTgt spid="9833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98328"/>
                                        </p:tgtEl>
                                        <p:attrNameLst>
                                          <p:attrName>style.visibility</p:attrName>
                                        </p:attrNameLst>
                                      </p:cBhvr>
                                      <p:to>
                                        <p:strVal val="visible"/>
                                      </p:to>
                                    </p:set>
                                    <p:anim calcmode="lin" valueType="num">
                                      <p:cBhvr>
                                        <p:cTn id="14" dur="1000" fill="hold"/>
                                        <p:tgtEl>
                                          <p:spTgt spid="98328"/>
                                        </p:tgtEl>
                                        <p:attrNameLst>
                                          <p:attrName>ppt_w</p:attrName>
                                        </p:attrNameLst>
                                      </p:cBhvr>
                                      <p:tavLst>
                                        <p:tav tm="0">
                                          <p:val>
                                            <p:strVal val="#ppt_w*0.70"/>
                                          </p:val>
                                        </p:tav>
                                        <p:tav tm="100000">
                                          <p:val>
                                            <p:strVal val="#ppt_w"/>
                                          </p:val>
                                        </p:tav>
                                      </p:tavLst>
                                    </p:anim>
                                    <p:anim calcmode="lin" valueType="num">
                                      <p:cBhvr>
                                        <p:cTn id="15" dur="1000" fill="hold"/>
                                        <p:tgtEl>
                                          <p:spTgt spid="98328"/>
                                        </p:tgtEl>
                                        <p:attrNameLst>
                                          <p:attrName>ppt_h</p:attrName>
                                        </p:attrNameLst>
                                      </p:cBhvr>
                                      <p:tavLst>
                                        <p:tav tm="0">
                                          <p:val>
                                            <p:strVal val="#ppt_h"/>
                                          </p:val>
                                        </p:tav>
                                        <p:tav tm="100000">
                                          <p:val>
                                            <p:strVal val="#ppt_h"/>
                                          </p:val>
                                        </p:tav>
                                      </p:tavLst>
                                    </p:anim>
                                    <p:animEffect transition="in" filter="fade">
                                      <p:cBhvr>
                                        <p:cTn id="16" dur="1000"/>
                                        <p:tgtEl>
                                          <p:spTgt spid="9832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grpId="1" nodeType="clickEffect">
                                  <p:stCondLst>
                                    <p:cond delay="0"/>
                                  </p:stCondLst>
                                  <p:childTnLst>
                                    <p:set>
                                      <p:cBhvr>
                                        <p:cTn id="20" dur="1" fill="hold">
                                          <p:stCondLst>
                                            <p:cond delay="0"/>
                                          </p:stCondLst>
                                        </p:cTn>
                                        <p:tgtEl>
                                          <p:spTgt spid="98316"/>
                                        </p:tgtEl>
                                        <p:attrNameLst>
                                          <p:attrName>style.visibility</p:attrName>
                                        </p:attrNameLst>
                                      </p:cBhvr>
                                      <p:to>
                                        <p:strVal val="visible"/>
                                      </p:to>
                                    </p:set>
                                    <p:animEffect transition="in" filter="wipe(down)">
                                      <p:cBhvr>
                                        <p:cTn id="21" dur="500"/>
                                        <p:tgtEl>
                                          <p:spTgt spid="9831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98322"/>
                                        </p:tgtEl>
                                        <p:attrNameLst>
                                          <p:attrName>style.visibility</p:attrName>
                                        </p:attrNameLst>
                                      </p:cBhvr>
                                      <p:to>
                                        <p:strVal val="visible"/>
                                      </p:to>
                                    </p:set>
                                    <p:animEffect transition="in" filter="dissolve">
                                      <p:cBhvr>
                                        <p:cTn id="24" dur="500"/>
                                        <p:tgtEl>
                                          <p:spTgt spid="98322"/>
                                        </p:tgtEl>
                                      </p:cBhvr>
                                    </p:animEffect>
                                  </p:childTnLst>
                                </p:cTn>
                              </p:par>
                            </p:childTnLst>
                          </p:cTn>
                        </p:par>
                        <p:par>
                          <p:cTn id="25" fill="hold" nodeType="afterGroup">
                            <p:stCondLst>
                              <p:cond delay="500"/>
                            </p:stCondLst>
                            <p:childTnLst>
                              <p:par>
                                <p:cTn id="26" presetID="22" presetClass="entr" presetSubtype="4" fill="hold" grpId="0" nodeType="afterEffect">
                                  <p:stCondLst>
                                    <p:cond delay="0"/>
                                  </p:stCondLst>
                                  <p:childTnLst>
                                    <p:set>
                                      <p:cBhvr>
                                        <p:cTn id="27" dur="1" fill="hold">
                                          <p:stCondLst>
                                            <p:cond delay="0"/>
                                          </p:stCondLst>
                                        </p:cTn>
                                        <p:tgtEl>
                                          <p:spTgt spid="98317"/>
                                        </p:tgtEl>
                                        <p:attrNameLst>
                                          <p:attrName>style.visibility</p:attrName>
                                        </p:attrNameLst>
                                      </p:cBhvr>
                                      <p:to>
                                        <p:strVal val="visible"/>
                                      </p:to>
                                    </p:set>
                                    <p:animEffect transition="in" filter="wipe(down)">
                                      <p:cBhvr>
                                        <p:cTn id="28" dur="500"/>
                                        <p:tgtEl>
                                          <p:spTgt spid="98317"/>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98323"/>
                                        </p:tgtEl>
                                        <p:attrNameLst>
                                          <p:attrName>style.visibility</p:attrName>
                                        </p:attrNameLst>
                                      </p:cBhvr>
                                      <p:to>
                                        <p:strVal val="visible"/>
                                      </p:to>
                                    </p:set>
                                    <p:animEffect transition="in" filter="dissolve">
                                      <p:cBhvr>
                                        <p:cTn id="31" dur="500"/>
                                        <p:tgtEl>
                                          <p:spTgt spid="98323"/>
                                        </p:tgtEl>
                                      </p:cBhvr>
                                    </p:animEffect>
                                  </p:childTnLst>
                                </p:cTn>
                              </p:par>
                            </p:childTnLst>
                          </p:cTn>
                        </p:par>
                        <p:par>
                          <p:cTn id="32" fill="hold" nodeType="afterGroup">
                            <p:stCondLst>
                              <p:cond delay="1000"/>
                            </p:stCondLst>
                            <p:childTnLst>
                              <p:par>
                                <p:cTn id="33" presetID="22" presetClass="entr" presetSubtype="4" fill="hold" grpId="0" nodeType="afterEffect">
                                  <p:stCondLst>
                                    <p:cond delay="0"/>
                                  </p:stCondLst>
                                  <p:childTnLst>
                                    <p:set>
                                      <p:cBhvr>
                                        <p:cTn id="34" dur="1" fill="hold">
                                          <p:stCondLst>
                                            <p:cond delay="0"/>
                                          </p:stCondLst>
                                        </p:cTn>
                                        <p:tgtEl>
                                          <p:spTgt spid="98318"/>
                                        </p:tgtEl>
                                        <p:attrNameLst>
                                          <p:attrName>style.visibility</p:attrName>
                                        </p:attrNameLst>
                                      </p:cBhvr>
                                      <p:to>
                                        <p:strVal val="visible"/>
                                      </p:to>
                                    </p:set>
                                    <p:animEffect transition="in" filter="wipe(down)">
                                      <p:cBhvr>
                                        <p:cTn id="35" dur="500"/>
                                        <p:tgtEl>
                                          <p:spTgt spid="98318"/>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98324"/>
                                        </p:tgtEl>
                                        <p:attrNameLst>
                                          <p:attrName>style.visibility</p:attrName>
                                        </p:attrNameLst>
                                      </p:cBhvr>
                                      <p:to>
                                        <p:strVal val="visible"/>
                                      </p:to>
                                    </p:set>
                                    <p:animEffect transition="in" filter="dissolve">
                                      <p:cBhvr>
                                        <p:cTn id="38" dur="500"/>
                                        <p:tgtEl>
                                          <p:spTgt spid="9832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5" presetClass="entr" presetSubtype="0" fill="hold" grpId="0" nodeType="clickEffect">
                                  <p:stCondLst>
                                    <p:cond delay="0"/>
                                  </p:stCondLst>
                                  <p:childTnLst>
                                    <p:set>
                                      <p:cBhvr>
                                        <p:cTn id="42" dur="1" fill="hold">
                                          <p:stCondLst>
                                            <p:cond delay="0"/>
                                          </p:stCondLst>
                                        </p:cTn>
                                        <p:tgtEl>
                                          <p:spTgt spid="98329"/>
                                        </p:tgtEl>
                                        <p:attrNameLst>
                                          <p:attrName>style.visibility</p:attrName>
                                        </p:attrNameLst>
                                      </p:cBhvr>
                                      <p:to>
                                        <p:strVal val="visible"/>
                                      </p:to>
                                    </p:set>
                                    <p:anim calcmode="lin" valueType="num">
                                      <p:cBhvr>
                                        <p:cTn id="43" dur="1000" fill="hold"/>
                                        <p:tgtEl>
                                          <p:spTgt spid="98329"/>
                                        </p:tgtEl>
                                        <p:attrNameLst>
                                          <p:attrName>ppt_w</p:attrName>
                                        </p:attrNameLst>
                                      </p:cBhvr>
                                      <p:tavLst>
                                        <p:tav tm="0">
                                          <p:val>
                                            <p:strVal val="#ppt_w*0.70"/>
                                          </p:val>
                                        </p:tav>
                                        <p:tav tm="100000">
                                          <p:val>
                                            <p:strVal val="#ppt_w"/>
                                          </p:val>
                                        </p:tav>
                                      </p:tavLst>
                                    </p:anim>
                                    <p:anim calcmode="lin" valueType="num">
                                      <p:cBhvr>
                                        <p:cTn id="44" dur="1000" fill="hold"/>
                                        <p:tgtEl>
                                          <p:spTgt spid="98329"/>
                                        </p:tgtEl>
                                        <p:attrNameLst>
                                          <p:attrName>ppt_h</p:attrName>
                                        </p:attrNameLst>
                                      </p:cBhvr>
                                      <p:tavLst>
                                        <p:tav tm="0">
                                          <p:val>
                                            <p:strVal val="#ppt_h"/>
                                          </p:val>
                                        </p:tav>
                                        <p:tav tm="100000">
                                          <p:val>
                                            <p:strVal val="#ppt_h"/>
                                          </p:val>
                                        </p:tav>
                                      </p:tavLst>
                                    </p:anim>
                                    <p:animEffect transition="in" filter="fade">
                                      <p:cBhvr>
                                        <p:cTn id="45" dur="1000"/>
                                        <p:tgtEl>
                                          <p:spTgt spid="9832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98319"/>
                                        </p:tgtEl>
                                        <p:attrNameLst>
                                          <p:attrName>style.visibility</p:attrName>
                                        </p:attrNameLst>
                                      </p:cBhvr>
                                      <p:to>
                                        <p:strVal val="visible"/>
                                      </p:to>
                                    </p:set>
                                    <p:animEffect transition="in" filter="wipe(down)">
                                      <p:cBhvr>
                                        <p:cTn id="50" dur="500"/>
                                        <p:tgtEl>
                                          <p:spTgt spid="98319"/>
                                        </p:tgtEl>
                                      </p:cBhvr>
                                    </p:animEffect>
                                  </p:childTnLst>
                                </p:cTn>
                              </p:par>
                              <p:par>
                                <p:cTn id="51" presetID="9" presetClass="entr" presetSubtype="0" fill="hold" grpId="0" nodeType="withEffect">
                                  <p:stCondLst>
                                    <p:cond delay="0"/>
                                  </p:stCondLst>
                                  <p:childTnLst>
                                    <p:set>
                                      <p:cBhvr>
                                        <p:cTn id="52" dur="1" fill="hold">
                                          <p:stCondLst>
                                            <p:cond delay="0"/>
                                          </p:stCondLst>
                                        </p:cTn>
                                        <p:tgtEl>
                                          <p:spTgt spid="98325"/>
                                        </p:tgtEl>
                                        <p:attrNameLst>
                                          <p:attrName>style.visibility</p:attrName>
                                        </p:attrNameLst>
                                      </p:cBhvr>
                                      <p:to>
                                        <p:strVal val="visible"/>
                                      </p:to>
                                    </p:set>
                                    <p:animEffect transition="in" filter="dissolve">
                                      <p:cBhvr>
                                        <p:cTn id="53" dur="500"/>
                                        <p:tgtEl>
                                          <p:spTgt spid="98325"/>
                                        </p:tgtEl>
                                      </p:cBhvr>
                                    </p:animEffect>
                                  </p:childTnLst>
                                </p:cTn>
                              </p:par>
                            </p:childTnLst>
                          </p:cTn>
                        </p:par>
                        <p:par>
                          <p:cTn id="54" fill="hold" nodeType="afterGroup">
                            <p:stCondLst>
                              <p:cond delay="500"/>
                            </p:stCondLst>
                            <p:childTnLst>
                              <p:par>
                                <p:cTn id="55" presetID="22" presetClass="entr" presetSubtype="4" fill="hold" grpId="0" nodeType="afterEffect">
                                  <p:stCondLst>
                                    <p:cond delay="0"/>
                                  </p:stCondLst>
                                  <p:childTnLst>
                                    <p:set>
                                      <p:cBhvr>
                                        <p:cTn id="56" dur="1" fill="hold">
                                          <p:stCondLst>
                                            <p:cond delay="0"/>
                                          </p:stCondLst>
                                        </p:cTn>
                                        <p:tgtEl>
                                          <p:spTgt spid="98320"/>
                                        </p:tgtEl>
                                        <p:attrNameLst>
                                          <p:attrName>style.visibility</p:attrName>
                                        </p:attrNameLst>
                                      </p:cBhvr>
                                      <p:to>
                                        <p:strVal val="visible"/>
                                      </p:to>
                                    </p:set>
                                    <p:animEffect transition="in" filter="wipe(down)">
                                      <p:cBhvr>
                                        <p:cTn id="57" dur="500"/>
                                        <p:tgtEl>
                                          <p:spTgt spid="98320"/>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98326"/>
                                        </p:tgtEl>
                                        <p:attrNameLst>
                                          <p:attrName>style.visibility</p:attrName>
                                        </p:attrNameLst>
                                      </p:cBhvr>
                                      <p:to>
                                        <p:strVal val="visible"/>
                                      </p:to>
                                    </p:set>
                                    <p:animEffect transition="in" filter="dissolve">
                                      <p:cBhvr>
                                        <p:cTn id="60" dur="500"/>
                                        <p:tgtEl>
                                          <p:spTgt spid="98326"/>
                                        </p:tgtEl>
                                      </p:cBhvr>
                                    </p:animEffect>
                                  </p:childTnLst>
                                </p:cTn>
                              </p:par>
                            </p:childTnLst>
                          </p:cTn>
                        </p:par>
                        <p:par>
                          <p:cTn id="61" fill="hold" nodeType="afterGroup">
                            <p:stCondLst>
                              <p:cond delay="1000"/>
                            </p:stCondLst>
                            <p:childTnLst>
                              <p:par>
                                <p:cTn id="62" presetID="22" presetClass="entr" presetSubtype="4" fill="hold" grpId="0" nodeType="afterEffect">
                                  <p:stCondLst>
                                    <p:cond delay="0"/>
                                  </p:stCondLst>
                                  <p:childTnLst>
                                    <p:set>
                                      <p:cBhvr>
                                        <p:cTn id="63" dur="1" fill="hold">
                                          <p:stCondLst>
                                            <p:cond delay="0"/>
                                          </p:stCondLst>
                                        </p:cTn>
                                        <p:tgtEl>
                                          <p:spTgt spid="98321"/>
                                        </p:tgtEl>
                                        <p:attrNameLst>
                                          <p:attrName>style.visibility</p:attrName>
                                        </p:attrNameLst>
                                      </p:cBhvr>
                                      <p:to>
                                        <p:strVal val="visible"/>
                                      </p:to>
                                    </p:set>
                                    <p:animEffect transition="in" filter="wipe(down)">
                                      <p:cBhvr>
                                        <p:cTn id="64" dur="500"/>
                                        <p:tgtEl>
                                          <p:spTgt spid="98321"/>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98327"/>
                                        </p:tgtEl>
                                        <p:attrNameLst>
                                          <p:attrName>style.visibility</p:attrName>
                                        </p:attrNameLst>
                                      </p:cBhvr>
                                      <p:to>
                                        <p:strVal val="visible"/>
                                      </p:to>
                                    </p:set>
                                    <p:animEffect transition="in" filter="dissolve">
                                      <p:cBhvr>
                                        <p:cTn id="67" dur="500"/>
                                        <p:tgtEl>
                                          <p:spTgt spid="98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16" grpId="1" animBg="1"/>
      <p:bldP spid="98317" grpId="0" animBg="1"/>
      <p:bldP spid="98318" grpId="0" animBg="1"/>
      <p:bldP spid="98319" grpId="0" animBg="1"/>
      <p:bldP spid="98320" grpId="0" animBg="1"/>
      <p:bldP spid="98321" grpId="0" animBg="1"/>
      <p:bldP spid="98322" grpId="0"/>
      <p:bldP spid="98323" grpId="0"/>
      <p:bldP spid="98324" grpId="0"/>
      <p:bldP spid="98325" grpId="0"/>
      <p:bldP spid="98326" grpId="0"/>
      <p:bldP spid="98327" grpId="0"/>
      <p:bldP spid="98328" grpId="0" animBg="1"/>
      <p:bldP spid="98329" grpId="0" animBg="1"/>
      <p:bldP spid="9833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3">
            <a:extLst>
              <a:ext uri="{FF2B5EF4-FFF2-40B4-BE49-F238E27FC236}">
                <a16:creationId xmlns:a16="http://schemas.microsoft.com/office/drawing/2014/main" id="{0D709E82-3988-AE49-823F-39529333B116}"/>
              </a:ext>
            </a:extLst>
          </p:cNvPr>
          <p:cNvSpPr>
            <a:spLocks noGrp="1"/>
          </p:cNvSpPr>
          <p:nvPr>
            <p:ph type="sldNum" sz="quarter" idx="11"/>
          </p:nvPr>
        </p:nvSpPr>
        <p:spPr/>
        <p:txBody>
          <a:bodyPr/>
          <a:lstStyle/>
          <a:p>
            <a:fld id="{593AE293-77F7-354A-8607-FF277DB2F24F}" type="slidenum">
              <a:rPr lang="en-US" altLang="de-DE"/>
              <a:pPr/>
              <a:t>22</a:t>
            </a:fld>
            <a:endParaRPr lang="en-US" altLang="de-DE">
              <a:latin typeface="Times New Roman" panose="02020603050405020304" pitchFamily="18" charset="0"/>
            </a:endParaRPr>
          </a:p>
        </p:txBody>
      </p:sp>
      <p:sp>
        <p:nvSpPr>
          <p:cNvPr id="148482" name="Text Box 2">
            <a:extLst>
              <a:ext uri="{FF2B5EF4-FFF2-40B4-BE49-F238E27FC236}">
                <a16:creationId xmlns:a16="http://schemas.microsoft.com/office/drawing/2014/main" id="{17B89EDC-2477-354A-AEE7-F4915120BD2E}"/>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48484" name="AutoShape 4">
            <a:extLst>
              <a:ext uri="{FF2B5EF4-FFF2-40B4-BE49-F238E27FC236}">
                <a16:creationId xmlns:a16="http://schemas.microsoft.com/office/drawing/2014/main" id="{54C27E8A-4769-7C4B-8CE8-6CF313144936}"/>
              </a:ext>
            </a:extLst>
          </p:cNvPr>
          <p:cNvSpPr>
            <a:spLocks noChangeArrowheads="1"/>
          </p:cNvSpPr>
          <p:nvPr/>
        </p:nvSpPr>
        <p:spPr bwMode="auto">
          <a:xfrm>
            <a:off x="609600" y="1371600"/>
            <a:ext cx="2743200" cy="2667000"/>
          </a:xfrm>
          <a:prstGeom prst="plus">
            <a:avLst>
              <a:gd name="adj" fmla="val 25000"/>
            </a:avLst>
          </a:prstGeom>
          <a:solidFill>
            <a:srgbClr val="00FF00"/>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00FF00"/>
            </a:extrusionClr>
            <a:contourClr>
              <a:srgbClr val="00FF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4400" b="1" i="1"/>
              <a:t>G</a:t>
            </a:r>
          </a:p>
          <a:p>
            <a:pPr algn="ctr"/>
            <a:endParaRPr lang="de-DE" altLang="de-DE" sz="2000" b="1"/>
          </a:p>
          <a:p>
            <a:pPr algn="ctr"/>
            <a:r>
              <a:rPr lang="de-DE" altLang="de-DE" sz="2800" b="1"/>
              <a:t>Verteilungs-</a:t>
            </a:r>
          </a:p>
          <a:p>
            <a:pPr algn="ctr"/>
            <a:r>
              <a:rPr lang="de-DE" altLang="de-DE" sz="2800" b="1"/>
              <a:t>gerechtigkeit</a:t>
            </a:r>
          </a:p>
          <a:p>
            <a:pPr algn="ctr"/>
            <a:endParaRPr lang="de-DE" altLang="de-DE" sz="2800" b="1"/>
          </a:p>
          <a:p>
            <a:pPr algn="ctr"/>
            <a:endParaRPr lang="de-DE" altLang="de-DE" sz="2800" b="1"/>
          </a:p>
        </p:txBody>
      </p:sp>
      <p:sp>
        <p:nvSpPr>
          <p:cNvPr id="148485" name="AutoShape 5">
            <a:extLst>
              <a:ext uri="{FF2B5EF4-FFF2-40B4-BE49-F238E27FC236}">
                <a16:creationId xmlns:a16="http://schemas.microsoft.com/office/drawing/2014/main" id="{9B51F896-BB8D-6C4D-93F6-0424F94AB6B3}"/>
              </a:ext>
            </a:extLst>
          </p:cNvPr>
          <p:cNvSpPr>
            <a:spLocks noChangeArrowheads="1"/>
          </p:cNvSpPr>
          <p:nvPr/>
        </p:nvSpPr>
        <p:spPr bwMode="auto">
          <a:xfrm>
            <a:off x="5867400" y="1371600"/>
            <a:ext cx="2743200" cy="2667000"/>
          </a:xfrm>
          <a:prstGeom prst="plus">
            <a:avLst>
              <a:gd name="adj" fmla="val 25000"/>
            </a:avLst>
          </a:prstGeom>
          <a:solidFill>
            <a:srgbClr val="00FF00"/>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00FF00"/>
            </a:extrusionClr>
            <a:contourClr>
              <a:srgbClr val="00FF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4400" b="1" i="1"/>
              <a:t>G</a:t>
            </a:r>
            <a:endParaRPr lang="de-DE" altLang="de-DE" sz="2800" b="1"/>
          </a:p>
          <a:p>
            <a:pPr algn="ctr"/>
            <a:endParaRPr lang="de-DE" altLang="de-DE" sz="2800" b="1"/>
          </a:p>
          <a:p>
            <a:pPr algn="ctr"/>
            <a:r>
              <a:rPr lang="de-DE" altLang="de-DE" sz="2800" b="1"/>
              <a:t>mehr Geld für</a:t>
            </a:r>
          </a:p>
          <a:p>
            <a:pPr algn="ctr"/>
            <a:r>
              <a:rPr lang="de-DE" altLang="de-DE" sz="2800" b="1"/>
              <a:t>Hochschulen</a:t>
            </a:r>
          </a:p>
          <a:p>
            <a:pPr algn="ctr"/>
            <a:endParaRPr lang="de-DE" altLang="de-DE" sz="2800" b="1"/>
          </a:p>
          <a:p>
            <a:pPr algn="ctr"/>
            <a:endParaRPr lang="de-DE" altLang="de-DE" sz="2800" b="1"/>
          </a:p>
        </p:txBody>
      </p:sp>
      <p:sp>
        <p:nvSpPr>
          <p:cNvPr id="148486" name="AutoShape 6">
            <a:extLst>
              <a:ext uri="{FF2B5EF4-FFF2-40B4-BE49-F238E27FC236}">
                <a16:creationId xmlns:a16="http://schemas.microsoft.com/office/drawing/2014/main" id="{EC2CE828-13EE-854E-B1AD-983635BCF01B}"/>
              </a:ext>
            </a:extLst>
          </p:cNvPr>
          <p:cNvSpPr>
            <a:spLocks noChangeArrowheads="1"/>
          </p:cNvSpPr>
          <p:nvPr/>
        </p:nvSpPr>
        <p:spPr bwMode="auto">
          <a:xfrm>
            <a:off x="3200400" y="3962400"/>
            <a:ext cx="2743200" cy="2667000"/>
          </a:xfrm>
          <a:prstGeom prst="plus">
            <a:avLst>
              <a:gd name="adj" fmla="val 25000"/>
            </a:avLst>
          </a:prstGeom>
          <a:solidFill>
            <a:srgbClr val="00FF00"/>
          </a:solidFill>
          <a:ln w="9525">
            <a:miter lim="800000"/>
            <a:headEnd/>
            <a:tailEnd/>
          </a:ln>
          <a:effectLst/>
          <a:scene3d>
            <a:camera prst="legacyPerspectiveTopRight"/>
            <a:lightRig rig="legacyFlat3" dir="b"/>
          </a:scene3d>
          <a:sp3d extrusionH="887400" prstMaterial="legacyMatte">
            <a:bevelT w="13500" h="13500" prst="angle"/>
            <a:bevelB w="13500" h="13500" prst="angle"/>
            <a:extrusionClr>
              <a:srgbClr val="00FF00"/>
            </a:extrusionClr>
            <a:contourClr>
              <a:srgbClr val="00FF00"/>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a:r>
              <a:rPr lang="de-DE" altLang="de-DE" sz="4400" b="1" i="1"/>
              <a:t>G</a:t>
            </a:r>
            <a:endParaRPr lang="de-DE" altLang="de-DE" sz="2800" b="1"/>
          </a:p>
          <a:p>
            <a:pPr algn="ctr"/>
            <a:endParaRPr lang="de-DE" altLang="de-DE" sz="800" b="1"/>
          </a:p>
          <a:p>
            <a:pPr algn="ctr"/>
            <a:r>
              <a:rPr lang="de-DE" altLang="de-DE" sz="2800" b="1"/>
              <a:t>Gemeinsinn - </a:t>
            </a:r>
          </a:p>
          <a:p>
            <a:pPr algn="ctr"/>
            <a:r>
              <a:rPr lang="de-DE" altLang="de-DE" sz="2800" b="1"/>
              <a:t>neues Verhältnis</a:t>
            </a:r>
          </a:p>
          <a:p>
            <a:pPr algn="ctr"/>
            <a:r>
              <a:rPr lang="de-DE" altLang="de-DE" sz="2800" b="1"/>
              <a:t>Stud. - HS</a:t>
            </a:r>
          </a:p>
        </p:txBody>
      </p:sp>
      <p:sp>
        <p:nvSpPr>
          <p:cNvPr id="148487" name="Rectangle 7">
            <a:extLst>
              <a:ext uri="{FF2B5EF4-FFF2-40B4-BE49-F238E27FC236}">
                <a16:creationId xmlns:a16="http://schemas.microsoft.com/office/drawing/2014/main" id="{B2192BB7-976C-0A42-979C-D800D40B70CC}"/>
              </a:ext>
            </a:extLst>
          </p:cNvPr>
          <p:cNvSpPr>
            <a:spLocks noChangeArrowheads="1"/>
          </p:cNvSpPr>
          <p:nvPr/>
        </p:nvSpPr>
        <p:spPr bwMode="auto">
          <a:xfrm>
            <a:off x="228600" y="228600"/>
            <a:ext cx="7223125" cy="62230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17961" dir="2700000" algn="ctr" rotWithShape="0">
                    <a:schemeClr val="accent2">
                      <a:gamma/>
                      <a:shade val="60000"/>
                      <a:invGamma/>
                    </a:schemeClr>
                  </a:outerShdw>
                </a:effectLst>
              </a14:hiddenEffects>
            </a:ext>
          </a:extLst>
        </p:spPr>
        <p:txBody>
          <a:bodyPr wrap="none" anchor="ctr">
            <a:flatTx/>
          </a:bodyPr>
          <a:lstStyle/>
          <a:p>
            <a:r>
              <a:rPr lang="de-DE" altLang="de-DE" sz="3200" b="1"/>
              <a:t>Studienbeiträge vom 1. Semester an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48484"/>
                                        </p:tgtEl>
                                        <p:attrNameLst>
                                          <p:attrName>style.visibility</p:attrName>
                                        </p:attrNameLst>
                                      </p:cBhvr>
                                      <p:to>
                                        <p:strVal val="visible"/>
                                      </p:to>
                                    </p:set>
                                    <p:animEffect transition="in" filter="box(out)">
                                      <p:cBhvr>
                                        <p:cTn id="7" dur="500"/>
                                        <p:tgtEl>
                                          <p:spTgt spid="1484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48485"/>
                                        </p:tgtEl>
                                        <p:attrNameLst>
                                          <p:attrName>style.visibility</p:attrName>
                                        </p:attrNameLst>
                                      </p:cBhvr>
                                      <p:to>
                                        <p:strVal val="visible"/>
                                      </p:to>
                                    </p:set>
                                    <p:animEffect transition="in" filter="box(out)">
                                      <p:cBhvr>
                                        <p:cTn id="12" dur="500"/>
                                        <p:tgtEl>
                                          <p:spTgt spid="1484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48486"/>
                                        </p:tgtEl>
                                        <p:attrNameLst>
                                          <p:attrName>style.visibility</p:attrName>
                                        </p:attrNameLst>
                                      </p:cBhvr>
                                      <p:to>
                                        <p:strVal val="visible"/>
                                      </p:to>
                                    </p:set>
                                    <p:animEffect transition="in" filter="box(out)">
                                      <p:cBhvr>
                                        <p:cTn id="17" dur="500"/>
                                        <p:tgtEl>
                                          <p:spTgt spid="1484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4" grpId="0" animBg="1" autoUpdateAnimBg="0"/>
      <p:bldP spid="148485" grpId="0" animBg="1" autoUpdateAnimBg="0"/>
      <p:bldP spid="148486" grpId="0" animBg="1"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3">
            <a:extLst>
              <a:ext uri="{FF2B5EF4-FFF2-40B4-BE49-F238E27FC236}">
                <a16:creationId xmlns:a16="http://schemas.microsoft.com/office/drawing/2014/main" id="{1BCEFBE4-2AE9-054D-9B68-CAF0374702F2}"/>
              </a:ext>
            </a:extLst>
          </p:cNvPr>
          <p:cNvSpPr>
            <a:spLocks noGrp="1"/>
          </p:cNvSpPr>
          <p:nvPr>
            <p:ph type="sldNum" sz="quarter" idx="11"/>
          </p:nvPr>
        </p:nvSpPr>
        <p:spPr/>
        <p:txBody>
          <a:bodyPr/>
          <a:lstStyle/>
          <a:p>
            <a:fld id="{9FD0283A-E032-AE46-A475-480DE6C2CC6E}" type="slidenum">
              <a:rPr lang="en-US" altLang="de-DE"/>
              <a:pPr/>
              <a:t>23</a:t>
            </a:fld>
            <a:endParaRPr lang="en-US" altLang="de-DE">
              <a:latin typeface="Times New Roman" panose="02020603050405020304" pitchFamily="18" charset="0"/>
            </a:endParaRPr>
          </a:p>
        </p:txBody>
      </p:sp>
      <p:sp>
        <p:nvSpPr>
          <p:cNvPr id="114690" name="Text Box 2">
            <a:extLst>
              <a:ext uri="{FF2B5EF4-FFF2-40B4-BE49-F238E27FC236}">
                <a16:creationId xmlns:a16="http://schemas.microsoft.com/office/drawing/2014/main" id="{2BE206AA-6F9B-CC43-98F5-FFE709410AD2}"/>
              </a:ext>
            </a:extLst>
          </p:cNvPr>
          <p:cNvSpPr txBox="1">
            <a:spLocks noChangeArrowheads="1"/>
          </p:cNvSpPr>
          <p:nvPr/>
        </p:nvSpPr>
        <p:spPr bwMode="auto">
          <a:xfrm>
            <a:off x="7696200" y="1524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14691" name="Text Box 3">
            <a:extLst>
              <a:ext uri="{FF2B5EF4-FFF2-40B4-BE49-F238E27FC236}">
                <a16:creationId xmlns:a16="http://schemas.microsoft.com/office/drawing/2014/main" id="{B5589376-61C8-E341-8C05-97BD14F891A1}"/>
              </a:ext>
            </a:extLst>
          </p:cNvPr>
          <p:cNvSpPr txBox="1">
            <a:spLocks noChangeArrowheads="1"/>
          </p:cNvSpPr>
          <p:nvPr/>
        </p:nvSpPr>
        <p:spPr bwMode="auto">
          <a:xfrm>
            <a:off x="7847013" y="304800"/>
            <a:ext cx="1295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de-DE" altLang="de-DE">
              <a:latin typeface="Times New Roman" panose="02020603050405020304" pitchFamily="18" charset="0"/>
            </a:endParaRPr>
          </a:p>
        </p:txBody>
      </p:sp>
      <p:sp>
        <p:nvSpPr>
          <p:cNvPr id="114692" name="Text Box 4">
            <a:extLst>
              <a:ext uri="{FF2B5EF4-FFF2-40B4-BE49-F238E27FC236}">
                <a16:creationId xmlns:a16="http://schemas.microsoft.com/office/drawing/2014/main" id="{DB50CE48-E531-E148-9171-56DDBE8AD7EA}"/>
              </a:ext>
            </a:extLst>
          </p:cNvPr>
          <p:cNvSpPr txBox="1">
            <a:spLocks noChangeArrowheads="1"/>
          </p:cNvSpPr>
          <p:nvPr/>
        </p:nvSpPr>
        <p:spPr bwMode="auto">
          <a:xfrm>
            <a:off x="1219200" y="1524000"/>
            <a:ext cx="6934200" cy="179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endParaRPr lang="de-DE" altLang="de-DE" sz="4000" b="1">
              <a:solidFill>
                <a:schemeClr val="folHlink"/>
              </a:solidFill>
            </a:endParaRPr>
          </a:p>
          <a:p>
            <a:pPr algn="ctr">
              <a:spcBef>
                <a:spcPct val="50000"/>
              </a:spcBef>
            </a:pPr>
            <a:endParaRPr lang="de-DE" altLang="de-DE" b="1">
              <a:solidFill>
                <a:schemeClr val="folHlink"/>
              </a:solidFill>
            </a:endParaRPr>
          </a:p>
          <a:p>
            <a:pPr algn="ctr">
              <a:spcBef>
                <a:spcPct val="50000"/>
              </a:spcBef>
            </a:pPr>
            <a:endParaRPr lang="de-DE" altLang="de-DE">
              <a:solidFill>
                <a:schemeClr val="folHlink"/>
              </a:solidFill>
              <a:latin typeface="Times New Roman" panose="02020603050405020304" pitchFamily="18" charset="0"/>
            </a:endParaRPr>
          </a:p>
        </p:txBody>
      </p:sp>
      <p:sp>
        <p:nvSpPr>
          <p:cNvPr id="114693" name="Text Box 5">
            <a:extLst>
              <a:ext uri="{FF2B5EF4-FFF2-40B4-BE49-F238E27FC236}">
                <a16:creationId xmlns:a16="http://schemas.microsoft.com/office/drawing/2014/main" id="{559DF57C-762A-3A4B-8B84-7DFFAD29A3D6}"/>
              </a:ext>
            </a:extLst>
          </p:cNvPr>
          <p:cNvSpPr txBox="1">
            <a:spLocks noChangeArrowheads="1"/>
          </p:cNvSpPr>
          <p:nvPr/>
        </p:nvSpPr>
        <p:spPr bwMode="auto">
          <a:xfrm>
            <a:off x="265113" y="2016125"/>
            <a:ext cx="8734425"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de-DE" altLang="de-DE" sz="4000" b="1">
                <a:solidFill>
                  <a:schemeClr val="folHlink"/>
                </a:solidFill>
              </a:rPr>
              <a:t>Hochschulreform in Deutschland – </a:t>
            </a:r>
          </a:p>
          <a:p>
            <a:pPr algn="ctr"/>
            <a:r>
              <a:rPr lang="de-DE" altLang="de-DE" sz="4000" b="1">
                <a:solidFill>
                  <a:schemeClr val="folHlink"/>
                </a:solidFill>
              </a:rPr>
              <a:t>ein finanzpolitischer Bankrott?</a:t>
            </a:r>
          </a:p>
        </p:txBody>
      </p:sp>
      <p:sp>
        <p:nvSpPr>
          <p:cNvPr id="114694" name="Text Box 6">
            <a:extLst>
              <a:ext uri="{FF2B5EF4-FFF2-40B4-BE49-F238E27FC236}">
                <a16:creationId xmlns:a16="http://schemas.microsoft.com/office/drawing/2014/main" id="{CD5FACDB-21BF-6542-9076-1D626A0A17AA}"/>
              </a:ext>
            </a:extLst>
          </p:cNvPr>
          <p:cNvSpPr txBox="1">
            <a:spLocks noChangeArrowheads="1"/>
          </p:cNvSpPr>
          <p:nvPr/>
        </p:nvSpPr>
        <p:spPr bwMode="auto">
          <a:xfrm>
            <a:off x="2051050" y="4149725"/>
            <a:ext cx="489902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de-DE" altLang="de-DE">
                <a:solidFill>
                  <a:schemeClr val="folHlink"/>
                </a:solidFill>
              </a:rPr>
              <a:t>Prof. Dr. Detlef Müller-Böling, CHE</a:t>
            </a:r>
          </a:p>
          <a:p>
            <a:r>
              <a:rPr lang="de-DE" altLang="de-DE">
                <a:solidFill>
                  <a:schemeClr val="folHlink"/>
                </a:solidFill>
              </a:rPr>
              <a:t>Centrum für Hochschulentwicklung</a:t>
            </a:r>
          </a:p>
        </p:txBody>
      </p:sp>
      <p:sp>
        <p:nvSpPr>
          <p:cNvPr id="114695" name="Text Box 7">
            <a:extLst>
              <a:ext uri="{FF2B5EF4-FFF2-40B4-BE49-F238E27FC236}">
                <a16:creationId xmlns:a16="http://schemas.microsoft.com/office/drawing/2014/main" id="{752BDAA0-78B2-4E4F-89D7-CEE29CC37DFB}"/>
              </a:ext>
            </a:extLst>
          </p:cNvPr>
          <p:cNvSpPr txBox="1">
            <a:spLocks noChangeArrowheads="1"/>
          </p:cNvSpPr>
          <p:nvPr/>
        </p:nvSpPr>
        <p:spPr bwMode="auto">
          <a:xfrm>
            <a:off x="1762125" y="5805488"/>
            <a:ext cx="5727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solidFill>
                  <a:schemeClr val="folHlink"/>
                </a:solidFill>
              </a:rPr>
              <a:t>Universität Dortmund, 3. Dezember 2003</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liennummernplatzhalter 4">
            <a:extLst>
              <a:ext uri="{FF2B5EF4-FFF2-40B4-BE49-F238E27FC236}">
                <a16:creationId xmlns:a16="http://schemas.microsoft.com/office/drawing/2014/main" id="{BEEA99CD-7D09-AB4F-A8AE-A19521048ACE}"/>
              </a:ext>
            </a:extLst>
          </p:cNvPr>
          <p:cNvSpPr>
            <a:spLocks noGrp="1"/>
          </p:cNvSpPr>
          <p:nvPr>
            <p:ph type="sldNum" sz="quarter" idx="11"/>
          </p:nvPr>
        </p:nvSpPr>
        <p:spPr/>
        <p:txBody>
          <a:bodyPr/>
          <a:lstStyle/>
          <a:p>
            <a:fld id="{090D7AFD-6BF6-DD4C-B708-56E7827B050B}" type="slidenum">
              <a:rPr lang="en-US" altLang="de-DE"/>
              <a:pPr/>
              <a:t>3</a:t>
            </a:fld>
            <a:endParaRPr lang="en-US" altLang="de-DE">
              <a:latin typeface="Times New Roman" panose="02020603050405020304" pitchFamily="18" charset="0"/>
            </a:endParaRPr>
          </a:p>
        </p:txBody>
      </p:sp>
      <p:sp>
        <p:nvSpPr>
          <p:cNvPr id="137218" name="Text Box 2">
            <a:extLst>
              <a:ext uri="{FF2B5EF4-FFF2-40B4-BE49-F238E27FC236}">
                <a16:creationId xmlns:a16="http://schemas.microsoft.com/office/drawing/2014/main" id="{59FE87EC-A7D8-BA41-9B38-05E13689B061}"/>
              </a:ext>
            </a:extLst>
          </p:cNvPr>
          <p:cNvSpPr txBox="1">
            <a:spLocks noChangeArrowheads="1"/>
          </p:cNvSpPr>
          <p:nvPr/>
        </p:nvSpPr>
        <p:spPr bwMode="auto">
          <a:xfrm>
            <a:off x="1908175" y="3284538"/>
            <a:ext cx="5399088" cy="579437"/>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2. Reformieren</a:t>
            </a:r>
          </a:p>
        </p:txBody>
      </p:sp>
      <p:sp>
        <p:nvSpPr>
          <p:cNvPr id="137219" name="Text Box 3">
            <a:extLst>
              <a:ext uri="{FF2B5EF4-FFF2-40B4-BE49-F238E27FC236}">
                <a16:creationId xmlns:a16="http://schemas.microsoft.com/office/drawing/2014/main" id="{185A2D14-2A02-4749-9342-B1A6A97B5C9D}"/>
              </a:ext>
            </a:extLst>
          </p:cNvPr>
          <p:cNvSpPr txBox="1">
            <a:spLocks noChangeArrowheads="1"/>
          </p:cNvSpPr>
          <p:nvPr/>
        </p:nvSpPr>
        <p:spPr bwMode="auto">
          <a:xfrm>
            <a:off x="1908175" y="1773238"/>
            <a:ext cx="5399088"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1. „Sparen“</a:t>
            </a:r>
          </a:p>
        </p:txBody>
      </p:sp>
      <p:sp>
        <p:nvSpPr>
          <p:cNvPr id="137220" name="Text Box 4">
            <a:extLst>
              <a:ext uri="{FF2B5EF4-FFF2-40B4-BE49-F238E27FC236}">
                <a16:creationId xmlns:a16="http://schemas.microsoft.com/office/drawing/2014/main" id="{86568467-E94E-0C42-BA8A-9798181B1C9C}"/>
              </a:ext>
            </a:extLst>
          </p:cNvPr>
          <p:cNvSpPr txBox="1">
            <a:spLocks noChangeArrowheads="1"/>
          </p:cNvSpPr>
          <p:nvPr/>
        </p:nvSpPr>
        <p:spPr bwMode="auto">
          <a:xfrm>
            <a:off x="1908175" y="4797425"/>
            <a:ext cx="5399088" cy="579438"/>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3. Finanzieren</a:t>
            </a:r>
          </a:p>
        </p:txBody>
      </p:sp>
      <p:sp>
        <p:nvSpPr>
          <p:cNvPr id="137221" name="Text Box 5">
            <a:extLst>
              <a:ext uri="{FF2B5EF4-FFF2-40B4-BE49-F238E27FC236}">
                <a16:creationId xmlns:a16="http://schemas.microsoft.com/office/drawing/2014/main" id="{DAC18762-6CC8-6942-9948-18D6BBCC64C8}"/>
              </a:ext>
            </a:extLst>
          </p:cNvPr>
          <p:cNvSpPr txBox="1">
            <a:spLocks noChangeArrowheads="1"/>
          </p:cNvSpPr>
          <p:nvPr/>
        </p:nvSpPr>
        <p:spPr bwMode="auto">
          <a:xfrm>
            <a:off x="179388" y="160338"/>
            <a:ext cx="4919662" cy="579437"/>
          </a:xfrm>
          <a:prstGeom prst="rect">
            <a:avLst/>
          </a:prstGeom>
          <a:solidFill>
            <a:schemeClr val="bg2"/>
          </a:solidFill>
          <a:ln>
            <a:noFill/>
          </a:ln>
          <a:effectLst/>
          <a:scene3d>
            <a:camera prst="legacyPerspectiveTopRight"/>
            <a:lightRig rig="legacyFlat3" dir="b"/>
          </a:scene3d>
          <a:sp3d extrusionH="887400" prstMaterial="legacyMatte">
            <a:bevelT w="13500" h="13500" prst="angle"/>
            <a:bevelB w="13500" h="13500" prst="angle"/>
            <a:extrusionClr>
              <a:schemeClr val="bg2"/>
            </a:extrusionClr>
            <a:contourClr>
              <a:schemeClr val="bg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sz="3200" b="1"/>
              <a:t>Gliederung des Vortrags</a:t>
            </a:r>
          </a:p>
        </p:txBody>
      </p:sp>
      <p:sp>
        <p:nvSpPr>
          <p:cNvPr id="137222" name="Rectangle 6">
            <a:extLst>
              <a:ext uri="{FF2B5EF4-FFF2-40B4-BE49-F238E27FC236}">
                <a16:creationId xmlns:a16="http://schemas.microsoft.com/office/drawing/2014/main" id="{28BB3EC3-DC81-6942-82B5-0425A3BEFC86}"/>
              </a:ext>
            </a:extLst>
          </p:cNvPr>
          <p:cNvSpPr>
            <a:spLocks noChangeArrowheads="1"/>
          </p:cNvSpPr>
          <p:nvPr/>
        </p:nvSpPr>
        <p:spPr bwMode="auto">
          <a:xfrm>
            <a:off x="1116013" y="2852738"/>
            <a:ext cx="6985000" cy="2881312"/>
          </a:xfrm>
          <a:prstGeom prst="rect">
            <a:avLst/>
          </a:prstGeom>
          <a:solidFill>
            <a:schemeClr val="folHlink">
              <a:alpha val="2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7219"/>
                                        </p:tgtEl>
                                        <p:attrNameLst>
                                          <p:attrName>style.visibility</p:attrName>
                                        </p:attrNameLst>
                                      </p:cBhvr>
                                      <p:to>
                                        <p:strVal val="visible"/>
                                      </p:to>
                                    </p:set>
                                    <p:animEffect transition="in" filter="box(in)">
                                      <p:cBhvr>
                                        <p:cTn id="7" dur="500"/>
                                        <p:tgtEl>
                                          <p:spTgt spid="1372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7218"/>
                                        </p:tgtEl>
                                        <p:attrNameLst>
                                          <p:attrName>style.visibility</p:attrName>
                                        </p:attrNameLst>
                                      </p:cBhvr>
                                      <p:to>
                                        <p:strVal val="visible"/>
                                      </p:to>
                                    </p:set>
                                    <p:animEffect transition="in" filter="box(in)">
                                      <p:cBhvr>
                                        <p:cTn id="12" dur="500"/>
                                        <p:tgtEl>
                                          <p:spTgt spid="1372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37220"/>
                                        </p:tgtEl>
                                        <p:attrNameLst>
                                          <p:attrName>style.visibility</p:attrName>
                                        </p:attrNameLst>
                                      </p:cBhvr>
                                      <p:to>
                                        <p:strVal val="visible"/>
                                      </p:to>
                                    </p:set>
                                    <p:animEffect transition="in" filter="box(in)">
                                      <p:cBhvr>
                                        <p:cTn id="17" dur="500"/>
                                        <p:tgtEl>
                                          <p:spTgt spid="1372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37222"/>
                                        </p:tgtEl>
                                        <p:attrNameLst>
                                          <p:attrName>style.visibility</p:attrName>
                                        </p:attrNameLst>
                                      </p:cBhvr>
                                      <p:to>
                                        <p:strVal val="visible"/>
                                      </p:to>
                                    </p:set>
                                    <p:animEffect transition="in" filter="dissolve">
                                      <p:cBhvr>
                                        <p:cTn id="22" dur="500"/>
                                        <p:tgtEl>
                                          <p:spTgt spid="137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animBg="1"/>
      <p:bldP spid="137219" grpId="0" animBg="1"/>
      <p:bldP spid="1372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liennummernplatzhalter 4">
            <a:extLst>
              <a:ext uri="{FF2B5EF4-FFF2-40B4-BE49-F238E27FC236}">
                <a16:creationId xmlns:a16="http://schemas.microsoft.com/office/drawing/2014/main" id="{422A92A4-6C8F-B24B-B012-5E27175D8212}"/>
              </a:ext>
            </a:extLst>
          </p:cNvPr>
          <p:cNvSpPr>
            <a:spLocks noGrp="1"/>
          </p:cNvSpPr>
          <p:nvPr>
            <p:ph type="sldNum" sz="quarter" idx="11"/>
          </p:nvPr>
        </p:nvSpPr>
        <p:spPr/>
        <p:txBody>
          <a:bodyPr/>
          <a:lstStyle/>
          <a:p>
            <a:fld id="{39E09D5F-726A-F64B-A367-FEDA4B62D75D}" type="slidenum">
              <a:rPr lang="en-US" altLang="de-DE"/>
              <a:pPr/>
              <a:t>4</a:t>
            </a:fld>
            <a:endParaRPr lang="en-US" altLang="de-DE">
              <a:latin typeface="Times New Roman" panose="02020603050405020304" pitchFamily="18" charset="0"/>
            </a:endParaRPr>
          </a:p>
        </p:txBody>
      </p:sp>
      <p:sp>
        <p:nvSpPr>
          <p:cNvPr id="112644" name="Text Box 4">
            <a:extLst>
              <a:ext uri="{FF2B5EF4-FFF2-40B4-BE49-F238E27FC236}">
                <a16:creationId xmlns:a16="http://schemas.microsoft.com/office/drawing/2014/main" id="{27542510-F51C-1A44-9FAC-3E5C8C9F3A3F}"/>
              </a:ext>
            </a:extLst>
          </p:cNvPr>
          <p:cNvSpPr txBox="1">
            <a:spLocks noChangeArrowheads="1"/>
          </p:cNvSpPr>
          <p:nvPr/>
        </p:nvSpPr>
        <p:spPr bwMode="auto">
          <a:xfrm>
            <a:off x="250825" y="188913"/>
            <a:ext cx="5473700"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3200" b="1"/>
              <a:t>Dimensionen des Sparens</a:t>
            </a:r>
          </a:p>
        </p:txBody>
      </p:sp>
      <p:sp>
        <p:nvSpPr>
          <p:cNvPr id="112645" name="Text Box 5">
            <a:extLst>
              <a:ext uri="{FF2B5EF4-FFF2-40B4-BE49-F238E27FC236}">
                <a16:creationId xmlns:a16="http://schemas.microsoft.com/office/drawing/2014/main" id="{062B8110-9292-D24B-BFAB-D17A6E928823}"/>
              </a:ext>
            </a:extLst>
          </p:cNvPr>
          <p:cNvSpPr txBox="1">
            <a:spLocks noChangeArrowheads="1"/>
          </p:cNvSpPr>
          <p:nvPr/>
        </p:nvSpPr>
        <p:spPr bwMode="auto">
          <a:xfrm>
            <a:off x="684213" y="1557338"/>
            <a:ext cx="2519362"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Niedersachsen</a:t>
            </a:r>
          </a:p>
        </p:txBody>
      </p:sp>
      <p:sp>
        <p:nvSpPr>
          <p:cNvPr id="112646" name="Text Box 6">
            <a:extLst>
              <a:ext uri="{FF2B5EF4-FFF2-40B4-BE49-F238E27FC236}">
                <a16:creationId xmlns:a16="http://schemas.microsoft.com/office/drawing/2014/main" id="{76949C1B-4998-4F43-ABAA-8E8DC9204A87}"/>
              </a:ext>
            </a:extLst>
          </p:cNvPr>
          <p:cNvSpPr txBox="1">
            <a:spLocks noChangeArrowheads="1"/>
          </p:cNvSpPr>
          <p:nvPr/>
        </p:nvSpPr>
        <p:spPr bwMode="auto">
          <a:xfrm>
            <a:off x="684213" y="3500438"/>
            <a:ext cx="2447925"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Berlin</a:t>
            </a:r>
          </a:p>
        </p:txBody>
      </p:sp>
      <p:sp>
        <p:nvSpPr>
          <p:cNvPr id="112650" name="Text Box 10">
            <a:extLst>
              <a:ext uri="{FF2B5EF4-FFF2-40B4-BE49-F238E27FC236}">
                <a16:creationId xmlns:a16="http://schemas.microsoft.com/office/drawing/2014/main" id="{CEEF3676-33EE-F64A-A3DF-06FF1EE89B9F}"/>
              </a:ext>
            </a:extLst>
          </p:cNvPr>
          <p:cNvSpPr txBox="1">
            <a:spLocks noChangeArrowheads="1"/>
          </p:cNvSpPr>
          <p:nvPr/>
        </p:nvSpPr>
        <p:spPr bwMode="auto">
          <a:xfrm>
            <a:off x="684213" y="5013325"/>
            <a:ext cx="2303462"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Hessen</a:t>
            </a:r>
          </a:p>
        </p:txBody>
      </p:sp>
      <p:sp>
        <p:nvSpPr>
          <p:cNvPr id="112651" name="Text Box 11">
            <a:extLst>
              <a:ext uri="{FF2B5EF4-FFF2-40B4-BE49-F238E27FC236}">
                <a16:creationId xmlns:a16="http://schemas.microsoft.com/office/drawing/2014/main" id="{589DFB9E-C8DC-AD4A-ABEC-7CADBF35F065}"/>
              </a:ext>
            </a:extLst>
          </p:cNvPr>
          <p:cNvSpPr txBox="1">
            <a:spLocks noChangeArrowheads="1"/>
          </p:cNvSpPr>
          <p:nvPr/>
        </p:nvSpPr>
        <p:spPr bwMode="auto">
          <a:xfrm>
            <a:off x="4140200" y="6092825"/>
            <a:ext cx="36274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„Hochschulpakt“ bis 2005</a:t>
            </a:r>
          </a:p>
        </p:txBody>
      </p:sp>
      <p:sp>
        <p:nvSpPr>
          <p:cNvPr id="112652" name="AutoShape 12">
            <a:extLst>
              <a:ext uri="{FF2B5EF4-FFF2-40B4-BE49-F238E27FC236}">
                <a16:creationId xmlns:a16="http://schemas.microsoft.com/office/drawing/2014/main" id="{69C581B4-C2C7-D841-8C63-52AD1B689C0D}"/>
              </a:ext>
            </a:extLst>
          </p:cNvPr>
          <p:cNvSpPr>
            <a:spLocks noChangeArrowheads="1"/>
          </p:cNvSpPr>
          <p:nvPr/>
        </p:nvSpPr>
        <p:spPr bwMode="auto">
          <a:xfrm>
            <a:off x="3203575" y="1557338"/>
            <a:ext cx="3005138" cy="9763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40,6 Mio €</a:t>
            </a:r>
          </a:p>
          <a:p>
            <a:pPr algn="ctr"/>
            <a:r>
              <a:rPr lang="de-DE" altLang="de-DE">
                <a:solidFill>
                  <a:schemeClr val="folHlink"/>
                </a:solidFill>
              </a:rPr>
              <a:t>2004</a:t>
            </a:r>
          </a:p>
        </p:txBody>
      </p:sp>
      <p:sp>
        <p:nvSpPr>
          <p:cNvPr id="112653" name="AutoShape 13">
            <a:extLst>
              <a:ext uri="{FF2B5EF4-FFF2-40B4-BE49-F238E27FC236}">
                <a16:creationId xmlns:a16="http://schemas.microsoft.com/office/drawing/2014/main" id="{5A345C2B-3922-9C4B-9143-AA7F4DBB8E62}"/>
              </a:ext>
            </a:extLst>
          </p:cNvPr>
          <p:cNvSpPr>
            <a:spLocks noChangeArrowheads="1"/>
          </p:cNvSpPr>
          <p:nvPr/>
        </p:nvSpPr>
        <p:spPr bwMode="auto">
          <a:xfrm>
            <a:off x="6138863" y="1557338"/>
            <a:ext cx="3005137" cy="9763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50,6 Mio €</a:t>
            </a:r>
          </a:p>
          <a:p>
            <a:pPr algn="ctr"/>
            <a:r>
              <a:rPr lang="de-DE" altLang="de-DE">
                <a:solidFill>
                  <a:schemeClr val="folHlink"/>
                </a:solidFill>
              </a:rPr>
              <a:t>2005</a:t>
            </a:r>
          </a:p>
        </p:txBody>
      </p:sp>
      <p:sp>
        <p:nvSpPr>
          <p:cNvPr id="112654" name="AutoShape 14">
            <a:extLst>
              <a:ext uri="{FF2B5EF4-FFF2-40B4-BE49-F238E27FC236}">
                <a16:creationId xmlns:a16="http://schemas.microsoft.com/office/drawing/2014/main" id="{1D8B9F1A-D92D-C84D-A147-1436AC49E004}"/>
              </a:ext>
            </a:extLst>
          </p:cNvPr>
          <p:cNvSpPr>
            <a:spLocks noChangeArrowheads="1"/>
          </p:cNvSpPr>
          <p:nvPr/>
        </p:nvSpPr>
        <p:spPr bwMode="auto">
          <a:xfrm>
            <a:off x="3348038" y="3500438"/>
            <a:ext cx="3005137" cy="9763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54 Mio €</a:t>
            </a:r>
          </a:p>
          <a:p>
            <a:pPr algn="ctr"/>
            <a:r>
              <a:rPr lang="de-DE" altLang="de-DE">
                <a:solidFill>
                  <a:schemeClr val="folHlink"/>
                </a:solidFill>
              </a:rPr>
              <a:t>2004/5</a:t>
            </a:r>
          </a:p>
        </p:txBody>
      </p:sp>
      <p:sp>
        <p:nvSpPr>
          <p:cNvPr id="112655" name="AutoShape 15">
            <a:extLst>
              <a:ext uri="{FF2B5EF4-FFF2-40B4-BE49-F238E27FC236}">
                <a16:creationId xmlns:a16="http://schemas.microsoft.com/office/drawing/2014/main" id="{8C84A421-E95B-1949-8A54-7BB697A2D47B}"/>
              </a:ext>
            </a:extLst>
          </p:cNvPr>
          <p:cNvSpPr>
            <a:spLocks noChangeArrowheads="1"/>
          </p:cNvSpPr>
          <p:nvPr/>
        </p:nvSpPr>
        <p:spPr bwMode="auto">
          <a:xfrm>
            <a:off x="6138863" y="3500438"/>
            <a:ext cx="3005137" cy="9763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173 Mio €</a:t>
            </a:r>
          </a:p>
          <a:p>
            <a:pPr algn="ctr"/>
            <a:r>
              <a:rPr lang="de-DE" altLang="de-DE">
                <a:solidFill>
                  <a:schemeClr val="folHlink"/>
                </a:solidFill>
              </a:rPr>
              <a:t>2006-10</a:t>
            </a:r>
          </a:p>
        </p:txBody>
      </p:sp>
      <p:sp>
        <p:nvSpPr>
          <p:cNvPr id="112656" name="AutoShape 16">
            <a:extLst>
              <a:ext uri="{FF2B5EF4-FFF2-40B4-BE49-F238E27FC236}">
                <a16:creationId xmlns:a16="http://schemas.microsoft.com/office/drawing/2014/main" id="{843F0222-10F3-344A-AEC7-AD3C9CA553C3}"/>
              </a:ext>
            </a:extLst>
          </p:cNvPr>
          <p:cNvSpPr>
            <a:spLocks noChangeArrowheads="1"/>
          </p:cNvSpPr>
          <p:nvPr/>
        </p:nvSpPr>
        <p:spPr bwMode="auto">
          <a:xfrm>
            <a:off x="6138863" y="5013325"/>
            <a:ext cx="3005137" cy="976313"/>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30 Mio €</a:t>
            </a:r>
          </a:p>
          <a:p>
            <a:pPr algn="ctr"/>
            <a:r>
              <a:rPr lang="de-DE" altLang="de-DE">
                <a:solidFill>
                  <a:schemeClr val="folHlink"/>
                </a:solidFill>
              </a:rPr>
              <a:t>2005</a:t>
            </a:r>
          </a:p>
        </p:txBody>
      </p:sp>
      <p:sp>
        <p:nvSpPr>
          <p:cNvPr id="112657" name="AutoShape 17">
            <a:extLst>
              <a:ext uri="{FF2B5EF4-FFF2-40B4-BE49-F238E27FC236}">
                <a16:creationId xmlns:a16="http://schemas.microsoft.com/office/drawing/2014/main" id="{66E4E9EF-22E9-654E-B800-C7DD541069D2}"/>
              </a:ext>
            </a:extLst>
          </p:cNvPr>
          <p:cNvSpPr>
            <a:spLocks noChangeArrowheads="1"/>
          </p:cNvSpPr>
          <p:nvPr/>
        </p:nvSpPr>
        <p:spPr bwMode="auto">
          <a:xfrm>
            <a:off x="3203575" y="5013325"/>
            <a:ext cx="3005138" cy="976313"/>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30 Mio €</a:t>
            </a:r>
          </a:p>
          <a:p>
            <a:pPr algn="ctr"/>
            <a:r>
              <a:rPr lang="de-DE" altLang="de-DE">
                <a:solidFill>
                  <a:schemeClr val="folHlink"/>
                </a:solidFill>
              </a:rPr>
              <a:t>2004</a:t>
            </a:r>
          </a:p>
        </p:txBody>
      </p:sp>
      <p:sp>
        <p:nvSpPr>
          <p:cNvPr id="112658" name="Text Box 18">
            <a:extLst>
              <a:ext uri="{FF2B5EF4-FFF2-40B4-BE49-F238E27FC236}">
                <a16:creationId xmlns:a16="http://schemas.microsoft.com/office/drawing/2014/main" id="{65AEBC07-D649-3A4C-80A9-FE420EBBEA92}"/>
              </a:ext>
            </a:extLst>
          </p:cNvPr>
          <p:cNvSpPr txBox="1">
            <a:spLocks noChangeArrowheads="1"/>
          </p:cNvSpPr>
          <p:nvPr/>
        </p:nvSpPr>
        <p:spPr bwMode="auto">
          <a:xfrm>
            <a:off x="3903663" y="2655888"/>
            <a:ext cx="4629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„Hochschuloptimierungskonzept“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2645"/>
                                        </p:tgtEl>
                                        <p:attrNameLst>
                                          <p:attrName>style.visibility</p:attrName>
                                        </p:attrNameLst>
                                      </p:cBhvr>
                                      <p:to>
                                        <p:strVal val="visible"/>
                                      </p:to>
                                    </p:set>
                                    <p:anim calcmode="lin" valueType="num">
                                      <p:cBhvr>
                                        <p:cTn id="7" dur="1000" fill="hold"/>
                                        <p:tgtEl>
                                          <p:spTgt spid="112645"/>
                                        </p:tgtEl>
                                        <p:attrNameLst>
                                          <p:attrName>ppt_w</p:attrName>
                                        </p:attrNameLst>
                                      </p:cBhvr>
                                      <p:tavLst>
                                        <p:tav tm="0">
                                          <p:val>
                                            <p:strVal val="#ppt_w*0.70"/>
                                          </p:val>
                                        </p:tav>
                                        <p:tav tm="100000">
                                          <p:val>
                                            <p:strVal val="#ppt_w"/>
                                          </p:val>
                                        </p:tav>
                                      </p:tavLst>
                                    </p:anim>
                                    <p:anim calcmode="lin" valueType="num">
                                      <p:cBhvr>
                                        <p:cTn id="8" dur="1000" fill="hold"/>
                                        <p:tgtEl>
                                          <p:spTgt spid="112645"/>
                                        </p:tgtEl>
                                        <p:attrNameLst>
                                          <p:attrName>ppt_h</p:attrName>
                                        </p:attrNameLst>
                                      </p:cBhvr>
                                      <p:tavLst>
                                        <p:tav tm="0">
                                          <p:val>
                                            <p:strVal val="#ppt_h"/>
                                          </p:val>
                                        </p:tav>
                                        <p:tav tm="100000">
                                          <p:val>
                                            <p:strVal val="#ppt_h"/>
                                          </p:val>
                                        </p:tav>
                                      </p:tavLst>
                                    </p:anim>
                                    <p:animEffect transition="in" filter="fade">
                                      <p:cBhvr>
                                        <p:cTn id="9" dur="1000"/>
                                        <p:tgtEl>
                                          <p:spTgt spid="112645"/>
                                        </p:tgtEl>
                                      </p:cBhvr>
                                    </p:animEffect>
                                  </p:childTnLst>
                                </p:cTn>
                              </p:par>
                            </p:childTnLst>
                          </p:cTn>
                        </p:par>
                        <p:par>
                          <p:cTn id="10" fill="hold" nodeType="afterGroup">
                            <p:stCondLst>
                              <p:cond delay="1000"/>
                            </p:stCondLst>
                            <p:childTnLst>
                              <p:par>
                                <p:cTn id="11" presetID="3" presetClass="entr" presetSubtype="10" fill="hold" grpId="0" nodeType="afterEffect">
                                  <p:stCondLst>
                                    <p:cond delay="0"/>
                                  </p:stCondLst>
                                  <p:childTnLst>
                                    <p:set>
                                      <p:cBhvr>
                                        <p:cTn id="12" dur="1" fill="hold">
                                          <p:stCondLst>
                                            <p:cond delay="0"/>
                                          </p:stCondLst>
                                        </p:cTn>
                                        <p:tgtEl>
                                          <p:spTgt spid="112652"/>
                                        </p:tgtEl>
                                        <p:attrNameLst>
                                          <p:attrName>style.visibility</p:attrName>
                                        </p:attrNameLst>
                                      </p:cBhvr>
                                      <p:to>
                                        <p:strVal val="visible"/>
                                      </p:to>
                                    </p:set>
                                    <p:animEffect transition="in" filter="blinds(horizontal)">
                                      <p:cBhvr>
                                        <p:cTn id="13" dur="500"/>
                                        <p:tgtEl>
                                          <p:spTgt spid="112652"/>
                                        </p:tgtEl>
                                      </p:cBhvr>
                                    </p:animEffect>
                                  </p:childTnLst>
                                </p:cTn>
                              </p:par>
                            </p:childTnLst>
                          </p:cTn>
                        </p:par>
                        <p:par>
                          <p:cTn id="14" fill="hold" nodeType="afterGroup">
                            <p:stCondLst>
                              <p:cond delay="1500"/>
                            </p:stCondLst>
                            <p:childTnLst>
                              <p:par>
                                <p:cTn id="15" presetID="3" presetClass="entr" presetSubtype="10" fill="hold" grpId="0" nodeType="afterEffect">
                                  <p:stCondLst>
                                    <p:cond delay="0"/>
                                  </p:stCondLst>
                                  <p:childTnLst>
                                    <p:set>
                                      <p:cBhvr>
                                        <p:cTn id="16" dur="1" fill="hold">
                                          <p:stCondLst>
                                            <p:cond delay="0"/>
                                          </p:stCondLst>
                                        </p:cTn>
                                        <p:tgtEl>
                                          <p:spTgt spid="112653"/>
                                        </p:tgtEl>
                                        <p:attrNameLst>
                                          <p:attrName>style.visibility</p:attrName>
                                        </p:attrNameLst>
                                      </p:cBhvr>
                                      <p:to>
                                        <p:strVal val="visible"/>
                                      </p:to>
                                    </p:set>
                                    <p:animEffect transition="in" filter="blinds(horizontal)">
                                      <p:cBhvr>
                                        <p:cTn id="17" dur="500"/>
                                        <p:tgtEl>
                                          <p:spTgt spid="112653"/>
                                        </p:tgtEl>
                                      </p:cBhvr>
                                    </p:animEffect>
                                  </p:childTnLst>
                                </p:cTn>
                              </p:par>
                            </p:childTnLst>
                          </p:cTn>
                        </p:par>
                        <p:par>
                          <p:cTn id="18" fill="hold" nodeType="afterGroup">
                            <p:stCondLst>
                              <p:cond delay="2000"/>
                            </p:stCondLst>
                            <p:childTnLst>
                              <p:par>
                                <p:cTn id="19" presetID="9" presetClass="entr" presetSubtype="0" fill="hold" grpId="0" nodeType="afterEffect">
                                  <p:stCondLst>
                                    <p:cond delay="0"/>
                                  </p:stCondLst>
                                  <p:childTnLst>
                                    <p:set>
                                      <p:cBhvr>
                                        <p:cTn id="20" dur="1" fill="hold">
                                          <p:stCondLst>
                                            <p:cond delay="0"/>
                                          </p:stCondLst>
                                        </p:cTn>
                                        <p:tgtEl>
                                          <p:spTgt spid="112658"/>
                                        </p:tgtEl>
                                        <p:attrNameLst>
                                          <p:attrName>style.visibility</p:attrName>
                                        </p:attrNameLst>
                                      </p:cBhvr>
                                      <p:to>
                                        <p:strVal val="visible"/>
                                      </p:to>
                                    </p:set>
                                    <p:animEffect transition="in" filter="dissolve">
                                      <p:cBhvr>
                                        <p:cTn id="21" dur="500"/>
                                        <p:tgtEl>
                                          <p:spTgt spid="11265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5" presetClass="entr" presetSubtype="0" fill="hold" grpId="0" nodeType="clickEffect">
                                  <p:stCondLst>
                                    <p:cond delay="0"/>
                                  </p:stCondLst>
                                  <p:childTnLst>
                                    <p:set>
                                      <p:cBhvr>
                                        <p:cTn id="25" dur="1" fill="hold">
                                          <p:stCondLst>
                                            <p:cond delay="0"/>
                                          </p:stCondLst>
                                        </p:cTn>
                                        <p:tgtEl>
                                          <p:spTgt spid="112646"/>
                                        </p:tgtEl>
                                        <p:attrNameLst>
                                          <p:attrName>style.visibility</p:attrName>
                                        </p:attrNameLst>
                                      </p:cBhvr>
                                      <p:to>
                                        <p:strVal val="visible"/>
                                      </p:to>
                                    </p:set>
                                    <p:anim calcmode="lin" valueType="num">
                                      <p:cBhvr>
                                        <p:cTn id="26" dur="1000" fill="hold"/>
                                        <p:tgtEl>
                                          <p:spTgt spid="112646"/>
                                        </p:tgtEl>
                                        <p:attrNameLst>
                                          <p:attrName>ppt_w</p:attrName>
                                        </p:attrNameLst>
                                      </p:cBhvr>
                                      <p:tavLst>
                                        <p:tav tm="0">
                                          <p:val>
                                            <p:strVal val="#ppt_w*0.70"/>
                                          </p:val>
                                        </p:tav>
                                        <p:tav tm="100000">
                                          <p:val>
                                            <p:strVal val="#ppt_w"/>
                                          </p:val>
                                        </p:tav>
                                      </p:tavLst>
                                    </p:anim>
                                    <p:anim calcmode="lin" valueType="num">
                                      <p:cBhvr>
                                        <p:cTn id="27" dur="1000" fill="hold"/>
                                        <p:tgtEl>
                                          <p:spTgt spid="112646"/>
                                        </p:tgtEl>
                                        <p:attrNameLst>
                                          <p:attrName>ppt_h</p:attrName>
                                        </p:attrNameLst>
                                      </p:cBhvr>
                                      <p:tavLst>
                                        <p:tav tm="0">
                                          <p:val>
                                            <p:strVal val="#ppt_h"/>
                                          </p:val>
                                        </p:tav>
                                        <p:tav tm="100000">
                                          <p:val>
                                            <p:strVal val="#ppt_h"/>
                                          </p:val>
                                        </p:tav>
                                      </p:tavLst>
                                    </p:anim>
                                    <p:animEffect transition="in" filter="fade">
                                      <p:cBhvr>
                                        <p:cTn id="28" dur="1000"/>
                                        <p:tgtEl>
                                          <p:spTgt spid="112646"/>
                                        </p:tgtEl>
                                      </p:cBhvr>
                                    </p:animEffect>
                                  </p:childTnLst>
                                </p:cTn>
                              </p:par>
                            </p:childTnLst>
                          </p:cTn>
                        </p:par>
                        <p:par>
                          <p:cTn id="29" fill="hold" nodeType="afterGroup">
                            <p:stCondLst>
                              <p:cond delay="1000"/>
                            </p:stCondLst>
                            <p:childTnLst>
                              <p:par>
                                <p:cTn id="30" presetID="3" presetClass="entr" presetSubtype="10" fill="hold" grpId="0" nodeType="afterEffect">
                                  <p:stCondLst>
                                    <p:cond delay="0"/>
                                  </p:stCondLst>
                                  <p:childTnLst>
                                    <p:set>
                                      <p:cBhvr>
                                        <p:cTn id="31" dur="1" fill="hold">
                                          <p:stCondLst>
                                            <p:cond delay="0"/>
                                          </p:stCondLst>
                                        </p:cTn>
                                        <p:tgtEl>
                                          <p:spTgt spid="112654"/>
                                        </p:tgtEl>
                                        <p:attrNameLst>
                                          <p:attrName>style.visibility</p:attrName>
                                        </p:attrNameLst>
                                      </p:cBhvr>
                                      <p:to>
                                        <p:strVal val="visible"/>
                                      </p:to>
                                    </p:set>
                                    <p:animEffect transition="in" filter="blinds(horizontal)">
                                      <p:cBhvr>
                                        <p:cTn id="32" dur="500"/>
                                        <p:tgtEl>
                                          <p:spTgt spid="112654"/>
                                        </p:tgtEl>
                                      </p:cBhvr>
                                    </p:animEffect>
                                  </p:childTnLst>
                                </p:cTn>
                              </p:par>
                            </p:childTnLst>
                          </p:cTn>
                        </p:par>
                        <p:par>
                          <p:cTn id="33" fill="hold" nodeType="afterGroup">
                            <p:stCondLst>
                              <p:cond delay="1500"/>
                            </p:stCondLst>
                            <p:childTnLst>
                              <p:par>
                                <p:cTn id="34" presetID="3" presetClass="entr" presetSubtype="10" fill="hold" grpId="0" nodeType="afterEffect">
                                  <p:stCondLst>
                                    <p:cond delay="0"/>
                                  </p:stCondLst>
                                  <p:childTnLst>
                                    <p:set>
                                      <p:cBhvr>
                                        <p:cTn id="35" dur="1" fill="hold">
                                          <p:stCondLst>
                                            <p:cond delay="0"/>
                                          </p:stCondLst>
                                        </p:cTn>
                                        <p:tgtEl>
                                          <p:spTgt spid="112655"/>
                                        </p:tgtEl>
                                        <p:attrNameLst>
                                          <p:attrName>style.visibility</p:attrName>
                                        </p:attrNameLst>
                                      </p:cBhvr>
                                      <p:to>
                                        <p:strVal val="visible"/>
                                      </p:to>
                                    </p:set>
                                    <p:animEffect transition="in" filter="blinds(horizontal)">
                                      <p:cBhvr>
                                        <p:cTn id="36" dur="500"/>
                                        <p:tgtEl>
                                          <p:spTgt spid="1126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5" presetClass="entr" presetSubtype="0" fill="hold" grpId="0" nodeType="clickEffect">
                                  <p:stCondLst>
                                    <p:cond delay="0"/>
                                  </p:stCondLst>
                                  <p:childTnLst>
                                    <p:set>
                                      <p:cBhvr>
                                        <p:cTn id="40" dur="1" fill="hold">
                                          <p:stCondLst>
                                            <p:cond delay="0"/>
                                          </p:stCondLst>
                                        </p:cTn>
                                        <p:tgtEl>
                                          <p:spTgt spid="112650"/>
                                        </p:tgtEl>
                                        <p:attrNameLst>
                                          <p:attrName>style.visibility</p:attrName>
                                        </p:attrNameLst>
                                      </p:cBhvr>
                                      <p:to>
                                        <p:strVal val="visible"/>
                                      </p:to>
                                    </p:set>
                                    <p:anim calcmode="lin" valueType="num">
                                      <p:cBhvr>
                                        <p:cTn id="41" dur="1000" fill="hold"/>
                                        <p:tgtEl>
                                          <p:spTgt spid="112650"/>
                                        </p:tgtEl>
                                        <p:attrNameLst>
                                          <p:attrName>ppt_w</p:attrName>
                                        </p:attrNameLst>
                                      </p:cBhvr>
                                      <p:tavLst>
                                        <p:tav tm="0">
                                          <p:val>
                                            <p:strVal val="#ppt_w*0.70"/>
                                          </p:val>
                                        </p:tav>
                                        <p:tav tm="100000">
                                          <p:val>
                                            <p:strVal val="#ppt_w"/>
                                          </p:val>
                                        </p:tav>
                                      </p:tavLst>
                                    </p:anim>
                                    <p:anim calcmode="lin" valueType="num">
                                      <p:cBhvr>
                                        <p:cTn id="42" dur="1000" fill="hold"/>
                                        <p:tgtEl>
                                          <p:spTgt spid="112650"/>
                                        </p:tgtEl>
                                        <p:attrNameLst>
                                          <p:attrName>ppt_h</p:attrName>
                                        </p:attrNameLst>
                                      </p:cBhvr>
                                      <p:tavLst>
                                        <p:tav tm="0">
                                          <p:val>
                                            <p:strVal val="#ppt_h"/>
                                          </p:val>
                                        </p:tav>
                                        <p:tav tm="100000">
                                          <p:val>
                                            <p:strVal val="#ppt_h"/>
                                          </p:val>
                                        </p:tav>
                                      </p:tavLst>
                                    </p:anim>
                                    <p:animEffect transition="in" filter="fade">
                                      <p:cBhvr>
                                        <p:cTn id="43" dur="1000"/>
                                        <p:tgtEl>
                                          <p:spTgt spid="112650"/>
                                        </p:tgtEl>
                                      </p:cBhvr>
                                    </p:animEffect>
                                  </p:childTnLst>
                                </p:cTn>
                              </p:par>
                            </p:childTnLst>
                          </p:cTn>
                        </p:par>
                        <p:par>
                          <p:cTn id="44" fill="hold" nodeType="afterGroup">
                            <p:stCondLst>
                              <p:cond delay="1000"/>
                            </p:stCondLst>
                            <p:childTnLst>
                              <p:par>
                                <p:cTn id="45" presetID="3" presetClass="entr" presetSubtype="10" fill="hold" grpId="0" nodeType="afterEffect">
                                  <p:stCondLst>
                                    <p:cond delay="0"/>
                                  </p:stCondLst>
                                  <p:childTnLst>
                                    <p:set>
                                      <p:cBhvr>
                                        <p:cTn id="46" dur="1" fill="hold">
                                          <p:stCondLst>
                                            <p:cond delay="0"/>
                                          </p:stCondLst>
                                        </p:cTn>
                                        <p:tgtEl>
                                          <p:spTgt spid="112657"/>
                                        </p:tgtEl>
                                        <p:attrNameLst>
                                          <p:attrName>style.visibility</p:attrName>
                                        </p:attrNameLst>
                                      </p:cBhvr>
                                      <p:to>
                                        <p:strVal val="visible"/>
                                      </p:to>
                                    </p:set>
                                    <p:animEffect transition="in" filter="blinds(horizontal)">
                                      <p:cBhvr>
                                        <p:cTn id="47" dur="500"/>
                                        <p:tgtEl>
                                          <p:spTgt spid="112657"/>
                                        </p:tgtEl>
                                      </p:cBhvr>
                                    </p:animEffect>
                                  </p:childTnLst>
                                </p:cTn>
                              </p:par>
                            </p:childTnLst>
                          </p:cTn>
                        </p:par>
                        <p:par>
                          <p:cTn id="48" fill="hold" nodeType="afterGroup">
                            <p:stCondLst>
                              <p:cond delay="1500"/>
                            </p:stCondLst>
                            <p:childTnLst>
                              <p:par>
                                <p:cTn id="49" presetID="3" presetClass="entr" presetSubtype="10" fill="hold" grpId="0" nodeType="afterEffect">
                                  <p:stCondLst>
                                    <p:cond delay="0"/>
                                  </p:stCondLst>
                                  <p:childTnLst>
                                    <p:set>
                                      <p:cBhvr>
                                        <p:cTn id="50" dur="1" fill="hold">
                                          <p:stCondLst>
                                            <p:cond delay="0"/>
                                          </p:stCondLst>
                                        </p:cTn>
                                        <p:tgtEl>
                                          <p:spTgt spid="112656"/>
                                        </p:tgtEl>
                                        <p:attrNameLst>
                                          <p:attrName>style.visibility</p:attrName>
                                        </p:attrNameLst>
                                      </p:cBhvr>
                                      <p:to>
                                        <p:strVal val="visible"/>
                                      </p:to>
                                    </p:set>
                                    <p:animEffect transition="in" filter="blinds(horizontal)">
                                      <p:cBhvr>
                                        <p:cTn id="51" dur="500"/>
                                        <p:tgtEl>
                                          <p:spTgt spid="112656"/>
                                        </p:tgtEl>
                                      </p:cBhvr>
                                    </p:animEffect>
                                  </p:childTnLst>
                                </p:cTn>
                              </p:par>
                            </p:childTnLst>
                          </p:cTn>
                        </p:par>
                        <p:par>
                          <p:cTn id="52" fill="hold" nodeType="afterGroup">
                            <p:stCondLst>
                              <p:cond delay="2000"/>
                            </p:stCondLst>
                            <p:childTnLst>
                              <p:par>
                                <p:cTn id="53" presetID="9" presetClass="entr" presetSubtype="0" fill="hold" grpId="0" nodeType="afterEffect">
                                  <p:stCondLst>
                                    <p:cond delay="0"/>
                                  </p:stCondLst>
                                  <p:childTnLst>
                                    <p:set>
                                      <p:cBhvr>
                                        <p:cTn id="54" dur="1" fill="hold">
                                          <p:stCondLst>
                                            <p:cond delay="0"/>
                                          </p:stCondLst>
                                        </p:cTn>
                                        <p:tgtEl>
                                          <p:spTgt spid="112651"/>
                                        </p:tgtEl>
                                        <p:attrNameLst>
                                          <p:attrName>style.visibility</p:attrName>
                                        </p:attrNameLst>
                                      </p:cBhvr>
                                      <p:to>
                                        <p:strVal val="visible"/>
                                      </p:to>
                                    </p:set>
                                    <p:animEffect transition="in" filter="dissolve">
                                      <p:cBhvr>
                                        <p:cTn id="55" dur="500"/>
                                        <p:tgtEl>
                                          <p:spTgt spid="1126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5" grpId="0" animBg="1"/>
      <p:bldP spid="112646" grpId="0" animBg="1"/>
      <p:bldP spid="112650" grpId="0" animBg="1"/>
      <p:bldP spid="112651" grpId="0"/>
      <p:bldP spid="112652" grpId="0" animBg="1"/>
      <p:bldP spid="112653" grpId="0" animBg="1"/>
      <p:bldP spid="112654" grpId="0" animBg="1"/>
      <p:bldP spid="112655" grpId="0" animBg="1"/>
      <p:bldP spid="112656" grpId="0" animBg="1"/>
      <p:bldP spid="112657" grpId="0" animBg="1"/>
      <p:bldP spid="11265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oliennummernplatzhalter 4">
            <a:extLst>
              <a:ext uri="{FF2B5EF4-FFF2-40B4-BE49-F238E27FC236}">
                <a16:creationId xmlns:a16="http://schemas.microsoft.com/office/drawing/2014/main" id="{79469014-2A5B-3D4D-83FD-B590B05E6F76}"/>
              </a:ext>
            </a:extLst>
          </p:cNvPr>
          <p:cNvSpPr>
            <a:spLocks noGrp="1"/>
          </p:cNvSpPr>
          <p:nvPr>
            <p:ph type="sldNum" sz="quarter" idx="11"/>
          </p:nvPr>
        </p:nvSpPr>
        <p:spPr/>
        <p:txBody>
          <a:bodyPr/>
          <a:lstStyle/>
          <a:p>
            <a:fld id="{3E08D022-C97B-5D4D-ABC6-590E12377A88}" type="slidenum">
              <a:rPr lang="en-US" altLang="de-DE"/>
              <a:pPr/>
              <a:t>5</a:t>
            </a:fld>
            <a:endParaRPr lang="en-US" altLang="de-DE">
              <a:latin typeface="Times New Roman" panose="02020603050405020304" pitchFamily="18" charset="0"/>
            </a:endParaRPr>
          </a:p>
        </p:txBody>
      </p:sp>
      <p:sp>
        <p:nvSpPr>
          <p:cNvPr id="139266" name="Text Box 2">
            <a:extLst>
              <a:ext uri="{FF2B5EF4-FFF2-40B4-BE49-F238E27FC236}">
                <a16:creationId xmlns:a16="http://schemas.microsoft.com/office/drawing/2014/main" id="{0ED413E7-03E9-0149-866A-CA3F9B6D4D3F}"/>
              </a:ext>
            </a:extLst>
          </p:cNvPr>
          <p:cNvSpPr txBox="1">
            <a:spLocks noChangeArrowheads="1"/>
          </p:cNvSpPr>
          <p:nvPr/>
        </p:nvSpPr>
        <p:spPr bwMode="auto">
          <a:xfrm>
            <a:off x="250825" y="188913"/>
            <a:ext cx="5473700"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3200" b="1"/>
              <a:t>Dimensionen des Sparens</a:t>
            </a:r>
          </a:p>
        </p:txBody>
      </p:sp>
      <p:sp>
        <p:nvSpPr>
          <p:cNvPr id="139267" name="Text Box 3">
            <a:extLst>
              <a:ext uri="{FF2B5EF4-FFF2-40B4-BE49-F238E27FC236}">
                <a16:creationId xmlns:a16="http://schemas.microsoft.com/office/drawing/2014/main" id="{D5AECC69-B50C-384E-9335-3A720C9CC1DA}"/>
              </a:ext>
            </a:extLst>
          </p:cNvPr>
          <p:cNvSpPr txBox="1">
            <a:spLocks noChangeArrowheads="1"/>
          </p:cNvSpPr>
          <p:nvPr/>
        </p:nvSpPr>
        <p:spPr bwMode="auto">
          <a:xfrm>
            <a:off x="684213" y="1557338"/>
            <a:ext cx="2519362" cy="822325"/>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Baden-Württemberg</a:t>
            </a:r>
          </a:p>
        </p:txBody>
      </p:sp>
      <p:sp>
        <p:nvSpPr>
          <p:cNvPr id="139268" name="Text Box 4">
            <a:extLst>
              <a:ext uri="{FF2B5EF4-FFF2-40B4-BE49-F238E27FC236}">
                <a16:creationId xmlns:a16="http://schemas.microsoft.com/office/drawing/2014/main" id="{77B2EF64-2A12-104E-B720-8D044D9D5BDA}"/>
              </a:ext>
            </a:extLst>
          </p:cNvPr>
          <p:cNvSpPr txBox="1">
            <a:spLocks noChangeArrowheads="1"/>
          </p:cNvSpPr>
          <p:nvPr/>
        </p:nvSpPr>
        <p:spPr bwMode="auto">
          <a:xfrm>
            <a:off x="684213" y="3500438"/>
            <a:ext cx="2447925"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Saarland</a:t>
            </a:r>
          </a:p>
        </p:txBody>
      </p:sp>
      <p:sp>
        <p:nvSpPr>
          <p:cNvPr id="139269" name="Text Box 5">
            <a:extLst>
              <a:ext uri="{FF2B5EF4-FFF2-40B4-BE49-F238E27FC236}">
                <a16:creationId xmlns:a16="http://schemas.microsoft.com/office/drawing/2014/main" id="{F87834A1-B61D-B445-B7AE-C8AC1E83A209}"/>
              </a:ext>
            </a:extLst>
          </p:cNvPr>
          <p:cNvSpPr txBox="1">
            <a:spLocks noChangeArrowheads="1"/>
          </p:cNvSpPr>
          <p:nvPr/>
        </p:nvSpPr>
        <p:spPr bwMode="auto">
          <a:xfrm>
            <a:off x="684213" y="5013325"/>
            <a:ext cx="2303462" cy="118745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Bremen</a:t>
            </a:r>
          </a:p>
          <a:p>
            <a:pPr algn="ctr"/>
            <a:r>
              <a:rPr lang="de-DE" altLang="de-DE" b="1"/>
              <a:t>Sachsen-Anhalt</a:t>
            </a:r>
          </a:p>
        </p:txBody>
      </p:sp>
      <p:sp>
        <p:nvSpPr>
          <p:cNvPr id="139271" name="AutoShape 7">
            <a:extLst>
              <a:ext uri="{FF2B5EF4-FFF2-40B4-BE49-F238E27FC236}">
                <a16:creationId xmlns:a16="http://schemas.microsoft.com/office/drawing/2014/main" id="{49221D2F-AB21-6F4A-9F4A-80F609B0DCBC}"/>
              </a:ext>
            </a:extLst>
          </p:cNvPr>
          <p:cNvSpPr>
            <a:spLocks noChangeArrowheads="1"/>
          </p:cNvSpPr>
          <p:nvPr/>
        </p:nvSpPr>
        <p:spPr bwMode="auto">
          <a:xfrm>
            <a:off x="3814763" y="1557338"/>
            <a:ext cx="3814762" cy="1116012"/>
          </a:xfrm>
          <a:prstGeom prst="downArrow">
            <a:avLst>
              <a:gd name="adj1" fmla="val 50000"/>
              <a:gd name="adj2" fmla="val 25000"/>
            </a:avLst>
          </a:prstGeom>
          <a:solidFill>
            <a:schemeClr val="accent1"/>
          </a:solidFill>
          <a:ln w="28575" algn="ctr">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17,3 Mio €</a:t>
            </a:r>
          </a:p>
          <a:p>
            <a:pPr algn="ctr"/>
            <a:r>
              <a:rPr lang="de-DE" altLang="de-DE">
                <a:solidFill>
                  <a:schemeClr val="folHlink"/>
                </a:solidFill>
              </a:rPr>
              <a:t>2004 (FH)</a:t>
            </a:r>
          </a:p>
        </p:txBody>
      </p:sp>
      <p:sp>
        <p:nvSpPr>
          <p:cNvPr id="139273" name="AutoShape 9">
            <a:extLst>
              <a:ext uri="{FF2B5EF4-FFF2-40B4-BE49-F238E27FC236}">
                <a16:creationId xmlns:a16="http://schemas.microsoft.com/office/drawing/2014/main" id="{07113CCF-C2F8-F243-AC32-A2D69E6BB7B9}"/>
              </a:ext>
            </a:extLst>
          </p:cNvPr>
          <p:cNvSpPr>
            <a:spLocks noChangeArrowheads="1"/>
          </p:cNvSpPr>
          <p:nvPr/>
        </p:nvSpPr>
        <p:spPr bwMode="auto">
          <a:xfrm>
            <a:off x="3851275" y="3357563"/>
            <a:ext cx="3778250" cy="11160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8 Mio €</a:t>
            </a:r>
          </a:p>
          <a:p>
            <a:pPr algn="ctr"/>
            <a:r>
              <a:rPr lang="de-DE" altLang="de-DE">
                <a:solidFill>
                  <a:schemeClr val="folHlink"/>
                </a:solidFill>
              </a:rPr>
              <a:t>2004</a:t>
            </a:r>
          </a:p>
          <a:p>
            <a:pPr algn="ctr"/>
            <a:r>
              <a:rPr lang="de-DE" altLang="de-DE">
                <a:solidFill>
                  <a:schemeClr val="folHlink"/>
                </a:solidFill>
              </a:rPr>
              <a:t>Fehlbetrag</a:t>
            </a:r>
          </a:p>
        </p:txBody>
      </p:sp>
      <p:sp>
        <p:nvSpPr>
          <p:cNvPr id="139276" name="AutoShape 12">
            <a:extLst>
              <a:ext uri="{FF2B5EF4-FFF2-40B4-BE49-F238E27FC236}">
                <a16:creationId xmlns:a16="http://schemas.microsoft.com/office/drawing/2014/main" id="{0EECEB7C-FB08-B143-AB79-5B2B0DAC2F60}"/>
              </a:ext>
            </a:extLst>
          </p:cNvPr>
          <p:cNvSpPr>
            <a:spLocks noChangeArrowheads="1"/>
          </p:cNvSpPr>
          <p:nvPr/>
        </p:nvSpPr>
        <p:spPr bwMode="auto">
          <a:xfrm>
            <a:off x="3814763" y="5013325"/>
            <a:ext cx="3814762" cy="1116013"/>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90 % </a:t>
            </a:r>
          </a:p>
          <a:p>
            <a:pPr algn="ctr"/>
            <a:r>
              <a:rPr lang="de-DE" altLang="de-DE">
                <a:solidFill>
                  <a:schemeClr val="folHlink"/>
                </a:solidFill>
              </a:rPr>
              <a:t>Finanzierung</a:t>
            </a:r>
          </a:p>
          <a:p>
            <a:pPr algn="ctr"/>
            <a:r>
              <a:rPr lang="de-DE" altLang="de-DE">
                <a:solidFill>
                  <a:schemeClr val="folHlink"/>
                </a:solidFill>
              </a:rPr>
              <a:t>bis 2010</a:t>
            </a:r>
          </a:p>
        </p:txBody>
      </p:sp>
      <p:sp>
        <p:nvSpPr>
          <p:cNvPr id="139277" name="Text Box 13">
            <a:extLst>
              <a:ext uri="{FF2B5EF4-FFF2-40B4-BE49-F238E27FC236}">
                <a16:creationId xmlns:a16="http://schemas.microsoft.com/office/drawing/2014/main" id="{E36ADF5D-0CED-654F-BB1D-4380332914E8}"/>
              </a:ext>
            </a:extLst>
          </p:cNvPr>
          <p:cNvSpPr txBox="1">
            <a:spLocks noChangeArrowheads="1"/>
          </p:cNvSpPr>
          <p:nvPr/>
        </p:nvSpPr>
        <p:spPr bwMode="auto">
          <a:xfrm>
            <a:off x="3903663" y="2655888"/>
            <a:ext cx="3049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„Solidarpakt für Unis“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39267"/>
                                        </p:tgtEl>
                                        <p:attrNameLst>
                                          <p:attrName>style.visibility</p:attrName>
                                        </p:attrNameLst>
                                      </p:cBhvr>
                                      <p:to>
                                        <p:strVal val="visible"/>
                                      </p:to>
                                    </p:set>
                                    <p:anim calcmode="lin" valueType="num">
                                      <p:cBhvr>
                                        <p:cTn id="7" dur="1000" fill="hold"/>
                                        <p:tgtEl>
                                          <p:spTgt spid="139267"/>
                                        </p:tgtEl>
                                        <p:attrNameLst>
                                          <p:attrName>ppt_w</p:attrName>
                                        </p:attrNameLst>
                                      </p:cBhvr>
                                      <p:tavLst>
                                        <p:tav tm="0">
                                          <p:val>
                                            <p:strVal val="#ppt_w*0.70"/>
                                          </p:val>
                                        </p:tav>
                                        <p:tav tm="100000">
                                          <p:val>
                                            <p:strVal val="#ppt_w"/>
                                          </p:val>
                                        </p:tav>
                                      </p:tavLst>
                                    </p:anim>
                                    <p:anim calcmode="lin" valueType="num">
                                      <p:cBhvr>
                                        <p:cTn id="8" dur="1000" fill="hold"/>
                                        <p:tgtEl>
                                          <p:spTgt spid="139267"/>
                                        </p:tgtEl>
                                        <p:attrNameLst>
                                          <p:attrName>ppt_h</p:attrName>
                                        </p:attrNameLst>
                                      </p:cBhvr>
                                      <p:tavLst>
                                        <p:tav tm="0">
                                          <p:val>
                                            <p:strVal val="#ppt_h"/>
                                          </p:val>
                                        </p:tav>
                                        <p:tav tm="100000">
                                          <p:val>
                                            <p:strVal val="#ppt_h"/>
                                          </p:val>
                                        </p:tav>
                                      </p:tavLst>
                                    </p:anim>
                                    <p:animEffect transition="in" filter="fade">
                                      <p:cBhvr>
                                        <p:cTn id="9" dur="1000"/>
                                        <p:tgtEl>
                                          <p:spTgt spid="139267"/>
                                        </p:tgtEl>
                                      </p:cBhvr>
                                    </p:animEffect>
                                  </p:childTnLst>
                                </p:cTn>
                              </p:par>
                            </p:childTnLst>
                          </p:cTn>
                        </p:par>
                        <p:par>
                          <p:cTn id="10" fill="hold" nodeType="afterGroup">
                            <p:stCondLst>
                              <p:cond delay="1000"/>
                            </p:stCondLst>
                            <p:childTnLst>
                              <p:par>
                                <p:cTn id="11" presetID="3" presetClass="entr" presetSubtype="10" fill="hold" grpId="0" nodeType="afterEffect">
                                  <p:stCondLst>
                                    <p:cond delay="0"/>
                                  </p:stCondLst>
                                  <p:childTnLst>
                                    <p:set>
                                      <p:cBhvr>
                                        <p:cTn id="12" dur="1" fill="hold">
                                          <p:stCondLst>
                                            <p:cond delay="0"/>
                                          </p:stCondLst>
                                        </p:cTn>
                                        <p:tgtEl>
                                          <p:spTgt spid="139271"/>
                                        </p:tgtEl>
                                        <p:attrNameLst>
                                          <p:attrName>style.visibility</p:attrName>
                                        </p:attrNameLst>
                                      </p:cBhvr>
                                      <p:to>
                                        <p:strVal val="visible"/>
                                      </p:to>
                                    </p:set>
                                    <p:animEffect transition="in" filter="blinds(horizontal)">
                                      <p:cBhvr>
                                        <p:cTn id="13" dur="500"/>
                                        <p:tgtEl>
                                          <p:spTgt spid="139271"/>
                                        </p:tgtEl>
                                      </p:cBhvr>
                                    </p:animEffect>
                                  </p:childTnLst>
                                </p:cTn>
                              </p:par>
                            </p:childTnLst>
                          </p:cTn>
                        </p:par>
                        <p:par>
                          <p:cTn id="14" fill="hold" nodeType="afterGroup">
                            <p:stCondLst>
                              <p:cond delay="1500"/>
                            </p:stCondLst>
                            <p:childTnLst>
                              <p:par>
                                <p:cTn id="15" presetID="9" presetClass="entr" presetSubtype="0" fill="hold" grpId="0" nodeType="afterEffect">
                                  <p:stCondLst>
                                    <p:cond delay="0"/>
                                  </p:stCondLst>
                                  <p:childTnLst>
                                    <p:set>
                                      <p:cBhvr>
                                        <p:cTn id="16" dur="1" fill="hold">
                                          <p:stCondLst>
                                            <p:cond delay="0"/>
                                          </p:stCondLst>
                                        </p:cTn>
                                        <p:tgtEl>
                                          <p:spTgt spid="139277"/>
                                        </p:tgtEl>
                                        <p:attrNameLst>
                                          <p:attrName>style.visibility</p:attrName>
                                        </p:attrNameLst>
                                      </p:cBhvr>
                                      <p:to>
                                        <p:strVal val="visible"/>
                                      </p:to>
                                    </p:set>
                                    <p:animEffect transition="in" filter="dissolve">
                                      <p:cBhvr>
                                        <p:cTn id="17" dur="500"/>
                                        <p:tgtEl>
                                          <p:spTgt spid="1392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grpId="0" nodeType="clickEffect">
                                  <p:stCondLst>
                                    <p:cond delay="0"/>
                                  </p:stCondLst>
                                  <p:childTnLst>
                                    <p:set>
                                      <p:cBhvr>
                                        <p:cTn id="21" dur="1" fill="hold">
                                          <p:stCondLst>
                                            <p:cond delay="0"/>
                                          </p:stCondLst>
                                        </p:cTn>
                                        <p:tgtEl>
                                          <p:spTgt spid="139268"/>
                                        </p:tgtEl>
                                        <p:attrNameLst>
                                          <p:attrName>style.visibility</p:attrName>
                                        </p:attrNameLst>
                                      </p:cBhvr>
                                      <p:to>
                                        <p:strVal val="visible"/>
                                      </p:to>
                                    </p:set>
                                    <p:anim calcmode="lin" valueType="num">
                                      <p:cBhvr>
                                        <p:cTn id="22" dur="1000" fill="hold"/>
                                        <p:tgtEl>
                                          <p:spTgt spid="139268"/>
                                        </p:tgtEl>
                                        <p:attrNameLst>
                                          <p:attrName>ppt_w</p:attrName>
                                        </p:attrNameLst>
                                      </p:cBhvr>
                                      <p:tavLst>
                                        <p:tav tm="0">
                                          <p:val>
                                            <p:strVal val="#ppt_w*0.70"/>
                                          </p:val>
                                        </p:tav>
                                        <p:tav tm="100000">
                                          <p:val>
                                            <p:strVal val="#ppt_w"/>
                                          </p:val>
                                        </p:tav>
                                      </p:tavLst>
                                    </p:anim>
                                    <p:anim calcmode="lin" valueType="num">
                                      <p:cBhvr>
                                        <p:cTn id="23" dur="1000" fill="hold"/>
                                        <p:tgtEl>
                                          <p:spTgt spid="139268"/>
                                        </p:tgtEl>
                                        <p:attrNameLst>
                                          <p:attrName>ppt_h</p:attrName>
                                        </p:attrNameLst>
                                      </p:cBhvr>
                                      <p:tavLst>
                                        <p:tav tm="0">
                                          <p:val>
                                            <p:strVal val="#ppt_h"/>
                                          </p:val>
                                        </p:tav>
                                        <p:tav tm="100000">
                                          <p:val>
                                            <p:strVal val="#ppt_h"/>
                                          </p:val>
                                        </p:tav>
                                      </p:tavLst>
                                    </p:anim>
                                    <p:animEffect transition="in" filter="fade">
                                      <p:cBhvr>
                                        <p:cTn id="24" dur="1000"/>
                                        <p:tgtEl>
                                          <p:spTgt spid="139268"/>
                                        </p:tgtEl>
                                      </p:cBhvr>
                                    </p:animEffect>
                                  </p:childTnLst>
                                </p:cTn>
                              </p:par>
                            </p:childTnLst>
                          </p:cTn>
                        </p:par>
                        <p:par>
                          <p:cTn id="25" fill="hold" nodeType="afterGroup">
                            <p:stCondLst>
                              <p:cond delay="1000"/>
                            </p:stCondLst>
                            <p:childTnLst>
                              <p:par>
                                <p:cTn id="26" presetID="3" presetClass="entr" presetSubtype="10" fill="hold" grpId="0" nodeType="afterEffect">
                                  <p:stCondLst>
                                    <p:cond delay="0"/>
                                  </p:stCondLst>
                                  <p:childTnLst>
                                    <p:set>
                                      <p:cBhvr>
                                        <p:cTn id="27" dur="1" fill="hold">
                                          <p:stCondLst>
                                            <p:cond delay="0"/>
                                          </p:stCondLst>
                                        </p:cTn>
                                        <p:tgtEl>
                                          <p:spTgt spid="139273"/>
                                        </p:tgtEl>
                                        <p:attrNameLst>
                                          <p:attrName>style.visibility</p:attrName>
                                        </p:attrNameLst>
                                      </p:cBhvr>
                                      <p:to>
                                        <p:strVal val="visible"/>
                                      </p:to>
                                    </p:set>
                                    <p:animEffect transition="in" filter="blinds(horizontal)">
                                      <p:cBhvr>
                                        <p:cTn id="28" dur="500"/>
                                        <p:tgtEl>
                                          <p:spTgt spid="13927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5" presetClass="entr" presetSubtype="0" fill="hold" grpId="0" nodeType="clickEffect">
                                  <p:stCondLst>
                                    <p:cond delay="0"/>
                                  </p:stCondLst>
                                  <p:childTnLst>
                                    <p:set>
                                      <p:cBhvr>
                                        <p:cTn id="32" dur="1" fill="hold">
                                          <p:stCondLst>
                                            <p:cond delay="0"/>
                                          </p:stCondLst>
                                        </p:cTn>
                                        <p:tgtEl>
                                          <p:spTgt spid="139269"/>
                                        </p:tgtEl>
                                        <p:attrNameLst>
                                          <p:attrName>style.visibility</p:attrName>
                                        </p:attrNameLst>
                                      </p:cBhvr>
                                      <p:to>
                                        <p:strVal val="visible"/>
                                      </p:to>
                                    </p:set>
                                    <p:anim calcmode="lin" valueType="num">
                                      <p:cBhvr>
                                        <p:cTn id="33" dur="1000" fill="hold"/>
                                        <p:tgtEl>
                                          <p:spTgt spid="139269"/>
                                        </p:tgtEl>
                                        <p:attrNameLst>
                                          <p:attrName>ppt_w</p:attrName>
                                        </p:attrNameLst>
                                      </p:cBhvr>
                                      <p:tavLst>
                                        <p:tav tm="0">
                                          <p:val>
                                            <p:strVal val="#ppt_w*0.70"/>
                                          </p:val>
                                        </p:tav>
                                        <p:tav tm="100000">
                                          <p:val>
                                            <p:strVal val="#ppt_w"/>
                                          </p:val>
                                        </p:tav>
                                      </p:tavLst>
                                    </p:anim>
                                    <p:anim calcmode="lin" valueType="num">
                                      <p:cBhvr>
                                        <p:cTn id="34" dur="1000" fill="hold"/>
                                        <p:tgtEl>
                                          <p:spTgt spid="139269"/>
                                        </p:tgtEl>
                                        <p:attrNameLst>
                                          <p:attrName>ppt_h</p:attrName>
                                        </p:attrNameLst>
                                      </p:cBhvr>
                                      <p:tavLst>
                                        <p:tav tm="0">
                                          <p:val>
                                            <p:strVal val="#ppt_h"/>
                                          </p:val>
                                        </p:tav>
                                        <p:tav tm="100000">
                                          <p:val>
                                            <p:strVal val="#ppt_h"/>
                                          </p:val>
                                        </p:tav>
                                      </p:tavLst>
                                    </p:anim>
                                    <p:animEffect transition="in" filter="fade">
                                      <p:cBhvr>
                                        <p:cTn id="35" dur="1000"/>
                                        <p:tgtEl>
                                          <p:spTgt spid="139269"/>
                                        </p:tgtEl>
                                      </p:cBhvr>
                                    </p:animEffect>
                                  </p:childTnLst>
                                </p:cTn>
                              </p:par>
                            </p:childTnLst>
                          </p:cTn>
                        </p:par>
                        <p:par>
                          <p:cTn id="36" fill="hold" nodeType="afterGroup">
                            <p:stCondLst>
                              <p:cond delay="1000"/>
                            </p:stCondLst>
                            <p:childTnLst>
                              <p:par>
                                <p:cTn id="37" presetID="3" presetClass="entr" presetSubtype="10" fill="hold" grpId="0" nodeType="afterEffect">
                                  <p:stCondLst>
                                    <p:cond delay="0"/>
                                  </p:stCondLst>
                                  <p:childTnLst>
                                    <p:set>
                                      <p:cBhvr>
                                        <p:cTn id="38" dur="1" fill="hold">
                                          <p:stCondLst>
                                            <p:cond delay="0"/>
                                          </p:stCondLst>
                                        </p:cTn>
                                        <p:tgtEl>
                                          <p:spTgt spid="139276"/>
                                        </p:tgtEl>
                                        <p:attrNameLst>
                                          <p:attrName>style.visibility</p:attrName>
                                        </p:attrNameLst>
                                      </p:cBhvr>
                                      <p:to>
                                        <p:strVal val="visible"/>
                                      </p:to>
                                    </p:set>
                                    <p:animEffect transition="in" filter="blinds(horizontal)">
                                      <p:cBhvr>
                                        <p:cTn id="39" dur="500"/>
                                        <p:tgtEl>
                                          <p:spTgt spid="139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animBg="1"/>
      <p:bldP spid="139268" grpId="0" animBg="1"/>
      <p:bldP spid="139269" grpId="0" animBg="1"/>
      <p:bldP spid="139271" grpId="0" animBg="1"/>
      <p:bldP spid="139273" grpId="0" animBg="1"/>
      <p:bldP spid="139276" grpId="0" animBg="1"/>
      <p:bldP spid="1392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liennummernplatzhalter 4">
            <a:extLst>
              <a:ext uri="{FF2B5EF4-FFF2-40B4-BE49-F238E27FC236}">
                <a16:creationId xmlns:a16="http://schemas.microsoft.com/office/drawing/2014/main" id="{CFBD4043-88DA-1041-B6D1-3856EEC58A3F}"/>
              </a:ext>
            </a:extLst>
          </p:cNvPr>
          <p:cNvSpPr>
            <a:spLocks noGrp="1"/>
          </p:cNvSpPr>
          <p:nvPr>
            <p:ph type="sldNum" sz="quarter" idx="11"/>
          </p:nvPr>
        </p:nvSpPr>
        <p:spPr/>
        <p:txBody>
          <a:bodyPr/>
          <a:lstStyle/>
          <a:p>
            <a:fld id="{F7D219D1-B481-A54E-8CF1-A316B7DC81FF}" type="slidenum">
              <a:rPr lang="en-US" altLang="de-DE"/>
              <a:pPr/>
              <a:t>6</a:t>
            </a:fld>
            <a:endParaRPr lang="en-US" altLang="de-DE">
              <a:latin typeface="Times New Roman" panose="02020603050405020304" pitchFamily="18" charset="0"/>
            </a:endParaRPr>
          </a:p>
        </p:txBody>
      </p:sp>
      <p:sp>
        <p:nvSpPr>
          <p:cNvPr id="141314" name="Text Box 2">
            <a:extLst>
              <a:ext uri="{FF2B5EF4-FFF2-40B4-BE49-F238E27FC236}">
                <a16:creationId xmlns:a16="http://schemas.microsoft.com/office/drawing/2014/main" id="{8B9AF38B-F099-444E-AD88-FDDFE018ED4E}"/>
              </a:ext>
            </a:extLst>
          </p:cNvPr>
          <p:cNvSpPr txBox="1">
            <a:spLocks noChangeArrowheads="1"/>
          </p:cNvSpPr>
          <p:nvPr/>
        </p:nvSpPr>
        <p:spPr bwMode="auto">
          <a:xfrm>
            <a:off x="250825" y="188913"/>
            <a:ext cx="5473700"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3200" b="1"/>
              <a:t>Dimensionen des Sparens</a:t>
            </a:r>
          </a:p>
        </p:txBody>
      </p:sp>
      <p:sp>
        <p:nvSpPr>
          <p:cNvPr id="141315" name="Text Box 3">
            <a:extLst>
              <a:ext uri="{FF2B5EF4-FFF2-40B4-BE49-F238E27FC236}">
                <a16:creationId xmlns:a16="http://schemas.microsoft.com/office/drawing/2014/main" id="{2150E715-7F0B-9C44-8642-B2C6115C458A}"/>
              </a:ext>
            </a:extLst>
          </p:cNvPr>
          <p:cNvSpPr txBox="1">
            <a:spLocks noChangeArrowheads="1"/>
          </p:cNvSpPr>
          <p:nvPr/>
        </p:nvSpPr>
        <p:spPr bwMode="auto">
          <a:xfrm>
            <a:off x="684213" y="1557338"/>
            <a:ext cx="2519362"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Bayern</a:t>
            </a:r>
          </a:p>
        </p:txBody>
      </p:sp>
      <p:sp>
        <p:nvSpPr>
          <p:cNvPr id="141316" name="Text Box 4">
            <a:extLst>
              <a:ext uri="{FF2B5EF4-FFF2-40B4-BE49-F238E27FC236}">
                <a16:creationId xmlns:a16="http://schemas.microsoft.com/office/drawing/2014/main" id="{D051805B-A124-F34E-AD02-79B8C8F3914D}"/>
              </a:ext>
            </a:extLst>
          </p:cNvPr>
          <p:cNvSpPr txBox="1">
            <a:spLocks noChangeArrowheads="1"/>
          </p:cNvSpPr>
          <p:nvPr/>
        </p:nvSpPr>
        <p:spPr bwMode="auto">
          <a:xfrm>
            <a:off x="684213" y="3500438"/>
            <a:ext cx="2447925"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Bund</a:t>
            </a:r>
          </a:p>
        </p:txBody>
      </p:sp>
      <p:sp>
        <p:nvSpPr>
          <p:cNvPr id="141317" name="Text Box 5">
            <a:extLst>
              <a:ext uri="{FF2B5EF4-FFF2-40B4-BE49-F238E27FC236}">
                <a16:creationId xmlns:a16="http://schemas.microsoft.com/office/drawing/2014/main" id="{42A2D370-58B1-D044-BB26-0BFA7B97446F}"/>
              </a:ext>
            </a:extLst>
          </p:cNvPr>
          <p:cNvSpPr txBox="1">
            <a:spLocks noChangeArrowheads="1"/>
          </p:cNvSpPr>
          <p:nvPr/>
        </p:nvSpPr>
        <p:spPr bwMode="auto">
          <a:xfrm>
            <a:off x="684213" y="5013325"/>
            <a:ext cx="2303462" cy="457200"/>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b="1"/>
              <a:t>NRW</a:t>
            </a:r>
          </a:p>
        </p:txBody>
      </p:sp>
      <p:sp>
        <p:nvSpPr>
          <p:cNvPr id="141318" name="AutoShape 6">
            <a:extLst>
              <a:ext uri="{FF2B5EF4-FFF2-40B4-BE49-F238E27FC236}">
                <a16:creationId xmlns:a16="http://schemas.microsoft.com/office/drawing/2014/main" id="{A61F4B5A-526F-8846-9926-BBCF33EFA782}"/>
              </a:ext>
            </a:extLst>
          </p:cNvPr>
          <p:cNvSpPr>
            <a:spLocks noChangeArrowheads="1"/>
          </p:cNvSpPr>
          <p:nvPr/>
        </p:nvSpPr>
        <p:spPr bwMode="auto">
          <a:xfrm>
            <a:off x="3814763" y="1557338"/>
            <a:ext cx="3814762" cy="1116012"/>
          </a:xfrm>
          <a:prstGeom prst="downArrow">
            <a:avLst>
              <a:gd name="adj1" fmla="val 50000"/>
              <a:gd name="adj2" fmla="val 25000"/>
            </a:avLst>
          </a:prstGeom>
          <a:solidFill>
            <a:schemeClr val="accent1"/>
          </a:solidFill>
          <a:ln w="28575" algn="ctr">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5 %</a:t>
            </a:r>
          </a:p>
        </p:txBody>
      </p:sp>
      <p:sp>
        <p:nvSpPr>
          <p:cNvPr id="141319" name="AutoShape 7">
            <a:extLst>
              <a:ext uri="{FF2B5EF4-FFF2-40B4-BE49-F238E27FC236}">
                <a16:creationId xmlns:a16="http://schemas.microsoft.com/office/drawing/2014/main" id="{56C8157B-B7DD-1040-BC6B-1718E038ADDA}"/>
              </a:ext>
            </a:extLst>
          </p:cNvPr>
          <p:cNvSpPr>
            <a:spLocks noChangeArrowheads="1"/>
          </p:cNvSpPr>
          <p:nvPr/>
        </p:nvSpPr>
        <p:spPr bwMode="auto">
          <a:xfrm>
            <a:off x="3851275" y="3357563"/>
            <a:ext cx="3778250" cy="1116012"/>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135 Mio €</a:t>
            </a:r>
          </a:p>
          <a:p>
            <a:pPr algn="ctr"/>
            <a:r>
              <a:rPr lang="de-DE" altLang="de-DE">
                <a:solidFill>
                  <a:schemeClr val="folHlink"/>
                </a:solidFill>
              </a:rPr>
              <a:t>2004</a:t>
            </a:r>
          </a:p>
          <a:p>
            <a:pPr algn="ctr"/>
            <a:r>
              <a:rPr lang="de-DE" altLang="de-DE">
                <a:solidFill>
                  <a:schemeClr val="folHlink"/>
                </a:solidFill>
              </a:rPr>
              <a:t>HBFG</a:t>
            </a:r>
          </a:p>
        </p:txBody>
      </p:sp>
      <p:sp>
        <p:nvSpPr>
          <p:cNvPr id="141322" name="AutoShape 10">
            <a:extLst>
              <a:ext uri="{FF2B5EF4-FFF2-40B4-BE49-F238E27FC236}">
                <a16:creationId xmlns:a16="http://schemas.microsoft.com/office/drawing/2014/main" id="{7BC7BF46-0873-FE4F-8D91-FB40DC319A0B}"/>
              </a:ext>
            </a:extLst>
          </p:cNvPr>
          <p:cNvSpPr>
            <a:spLocks noChangeArrowheads="1"/>
          </p:cNvSpPr>
          <p:nvPr/>
        </p:nvSpPr>
        <p:spPr bwMode="auto">
          <a:xfrm>
            <a:off x="6138863" y="5013325"/>
            <a:ext cx="3005137" cy="976313"/>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316 St.</a:t>
            </a:r>
          </a:p>
          <a:p>
            <a:pPr algn="ctr"/>
            <a:r>
              <a:rPr lang="de-DE" altLang="de-DE">
                <a:solidFill>
                  <a:schemeClr val="folHlink"/>
                </a:solidFill>
              </a:rPr>
              <a:t>bis 2006</a:t>
            </a:r>
          </a:p>
        </p:txBody>
      </p:sp>
      <p:sp>
        <p:nvSpPr>
          <p:cNvPr id="141323" name="AutoShape 11">
            <a:extLst>
              <a:ext uri="{FF2B5EF4-FFF2-40B4-BE49-F238E27FC236}">
                <a16:creationId xmlns:a16="http://schemas.microsoft.com/office/drawing/2014/main" id="{9D28AD47-769D-384D-973C-883D4B31222B}"/>
              </a:ext>
            </a:extLst>
          </p:cNvPr>
          <p:cNvSpPr>
            <a:spLocks noChangeArrowheads="1"/>
          </p:cNvSpPr>
          <p:nvPr/>
        </p:nvSpPr>
        <p:spPr bwMode="auto">
          <a:xfrm>
            <a:off x="3203575" y="5013325"/>
            <a:ext cx="3005138" cy="976313"/>
          </a:xfrm>
          <a:prstGeom prst="downArrow">
            <a:avLst>
              <a:gd name="adj1" fmla="val 50000"/>
              <a:gd name="adj2" fmla="val 25000"/>
            </a:avLst>
          </a:prstGeom>
          <a:solidFill>
            <a:schemeClr val="accent1"/>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1000 St.</a:t>
            </a:r>
          </a:p>
          <a:p>
            <a:pPr algn="ctr"/>
            <a:r>
              <a:rPr lang="de-DE" altLang="de-DE">
                <a:solidFill>
                  <a:schemeClr val="folHlink"/>
                </a:solidFill>
              </a:rPr>
              <a:t>bis 2009</a:t>
            </a:r>
          </a:p>
        </p:txBody>
      </p:sp>
      <p:sp>
        <p:nvSpPr>
          <p:cNvPr id="141326" name="Text Box 14">
            <a:extLst>
              <a:ext uri="{FF2B5EF4-FFF2-40B4-BE49-F238E27FC236}">
                <a16:creationId xmlns:a16="http://schemas.microsoft.com/office/drawing/2014/main" id="{0A7BFD2B-89AC-A642-939C-904822C2DE14}"/>
              </a:ext>
            </a:extLst>
          </p:cNvPr>
          <p:cNvSpPr txBox="1">
            <a:spLocks noChangeArrowheads="1"/>
          </p:cNvSpPr>
          <p:nvPr/>
        </p:nvSpPr>
        <p:spPr bwMode="auto">
          <a:xfrm>
            <a:off x="4140200" y="6092825"/>
            <a:ext cx="24193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altLang="de-DE"/>
              <a:t>„Qual[itäts]pakt“ </a:t>
            </a:r>
          </a:p>
        </p:txBody>
      </p:sp>
      <p:sp>
        <p:nvSpPr>
          <p:cNvPr id="141327" name="AutoShape 15">
            <a:extLst>
              <a:ext uri="{FF2B5EF4-FFF2-40B4-BE49-F238E27FC236}">
                <a16:creationId xmlns:a16="http://schemas.microsoft.com/office/drawing/2014/main" id="{619B482F-6738-D74E-A1EF-344B8B26B958}"/>
              </a:ext>
            </a:extLst>
          </p:cNvPr>
          <p:cNvSpPr>
            <a:spLocks noChangeArrowheads="1"/>
          </p:cNvSpPr>
          <p:nvPr/>
        </p:nvSpPr>
        <p:spPr bwMode="auto">
          <a:xfrm>
            <a:off x="3924300" y="4868863"/>
            <a:ext cx="4392613" cy="1800225"/>
          </a:xfrm>
          <a:prstGeom prst="downArrow">
            <a:avLst>
              <a:gd name="adj1" fmla="val 50000"/>
              <a:gd name="adj2" fmla="val 25000"/>
            </a:avLst>
          </a:prstGeom>
          <a:solidFill>
            <a:srgbClr val="FF00FF"/>
          </a:solidFill>
          <a:ln w="2857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a:solidFill>
                  <a:schemeClr val="folHlink"/>
                </a:solidFill>
              </a:rPr>
              <a:t>334</a:t>
            </a:r>
          </a:p>
          <a:p>
            <a:pPr algn="ctr"/>
            <a:r>
              <a:rPr lang="de-DE" altLang="de-DE">
                <a:solidFill>
                  <a:schemeClr val="folHlink"/>
                </a:solidFill>
              </a:rPr>
              <a:t>Ausbildungs-</a:t>
            </a:r>
          </a:p>
          <a:p>
            <a:pPr algn="ctr"/>
            <a:r>
              <a:rPr lang="de-DE" altLang="de-DE">
                <a:solidFill>
                  <a:schemeClr val="folHlink"/>
                </a:solidFill>
              </a:rPr>
              <a:t>plätze</a:t>
            </a:r>
          </a:p>
          <a:p>
            <a:pPr algn="ctr"/>
            <a:r>
              <a:rPr lang="de-DE" altLang="de-DE">
                <a:solidFill>
                  <a:schemeClr val="folHlink"/>
                </a:solidFill>
              </a:rPr>
              <a:t>2004</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41315"/>
                                        </p:tgtEl>
                                        <p:attrNameLst>
                                          <p:attrName>style.visibility</p:attrName>
                                        </p:attrNameLst>
                                      </p:cBhvr>
                                      <p:to>
                                        <p:strVal val="visible"/>
                                      </p:to>
                                    </p:set>
                                    <p:anim calcmode="lin" valueType="num">
                                      <p:cBhvr>
                                        <p:cTn id="7" dur="1000" fill="hold"/>
                                        <p:tgtEl>
                                          <p:spTgt spid="141315"/>
                                        </p:tgtEl>
                                        <p:attrNameLst>
                                          <p:attrName>ppt_w</p:attrName>
                                        </p:attrNameLst>
                                      </p:cBhvr>
                                      <p:tavLst>
                                        <p:tav tm="0">
                                          <p:val>
                                            <p:strVal val="#ppt_w*0.70"/>
                                          </p:val>
                                        </p:tav>
                                        <p:tav tm="100000">
                                          <p:val>
                                            <p:strVal val="#ppt_w"/>
                                          </p:val>
                                        </p:tav>
                                      </p:tavLst>
                                    </p:anim>
                                    <p:anim calcmode="lin" valueType="num">
                                      <p:cBhvr>
                                        <p:cTn id="8" dur="1000" fill="hold"/>
                                        <p:tgtEl>
                                          <p:spTgt spid="141315"/>
                                        </p:tgtEl>
                                        <p:attrNameLst>
                                          <p:attrName>ppt_h</p:attrName>
                                        </p:attrNameLst>
                                      </p:cBhvr>
                                      <p:tavLst>
                                        <p:tav tm="0">
                                          <p:val>
                                            <p:strVal val="#ppt_h"/>
                                          </p:val>
                                        </p:tav>
                                        <p:tav tm="100000">
                                          <p:val>
                                            <p:strVal val="#ppt_h"/>
                                          </p:val>
                                        </p:tav>
                                      </p:tavLst>
                                    </p:anim>
                                    <p:animEffect transition="in" filter="fade">
                                      <p:cBhvr>
                                        <p:cTn id="9" dur="1000"/>
                                        <p:tgtEl>
                                          <p:spTgt spid="141315"/>
                                        </p:tgtEl>
                                      </p:cBhvr>
                                    </p:animEffect>
                                  </p:childTnLst>
                                </p:cTn>
                              </p:par>
                            </p:childTnLst>
                          </p:cTn>
                        </p:par>
                        <p:par>
                          <p:cTn id="10" fill="hold" nodeType="afterGroup">
                            <p:stCondLst>
                              <p:cond delay="1000"/>
                            </p:stCondLst>
                            <p:childTnLst>
                              <p:par>
                                <p:cTn id="11" presetID="3" presetClass="entr" presetSubtype="10" fill="hold" grpId="0" nodeType="afterEffect">
                                  <p:stCondLst>
                                    <p:cond delay="0"/>
                                  </p:stCondLst>
                                  <p:childTnLst>
                                    <p:set>
                                      <p:cBhvr>
                                        <p:cTn id="12" dur="1" fill="hold">
                                          <p:stCondLst>
                                            <p:cond delay="0"/>
                                          </p:stCondLst>
                                        </p:cTn>
                                        <p:tgtEl>
                                          <p:spTgt spid="141318"/>
                                        </p:tgtEl>
                                        <p:attrNameLst>
                                          <p:attrName>style.visibility</p:attrName>
                                        </p:attrNameLst>
                                      </p:cBhvr>
                                      <p:to>
                                        <p:strVal val="visible"/>
                                      </p:to>
                                    </p:set>
                                    <p:animEffect transition="in" filter="blinds(horizontal)">
                                      <p:cBhvr>
                                        <p:cTn id="13" dur="500"/>
                                        <p:tgtEl>
                                          <p:spTgt spid="14131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5" presetClass="entr" presetSubtype="0" fill="hold" grpId="0" nodeType="clickEffect">
                                  <p:stCondLst>
                                    <p:cond delay="0"/>
                                  </p:stCondLst>
                                  <p:childTnLst>
                                    <p:set>
                                      <p:cBhvr>
                                        <p:cTn id="17" dur="1" fill="hold">
                                          <p:stCondLst>
                                            <p:cond delay="0"/>
                                          </p:stCondLst>
                                        </p:cTn>
                                        <p:tgtEl>
                                          <p:spTgt spid="141316"/>
                                        </p:tgtEl>
                                        <p:attrNameLst>
                                          <p:attrName>style.visibility</p:attrName>
                                        </p:attrNameLst>
                                      </p:cBhvr>
                                      <p:to>
                                        <p:strVal val="visible"/>
                                      </p:to>
                                    </p:set>
                                    <p:anim calcmode="lin" valueType="num">
                                      <p:cBhvr>
                                        <p:cTn id="18" dur="1000" fill="hold"/>
                                        <p:tgtEl>
                                          <p:spTgt spid="141316"/>
                                        </p:tgtEl>
                                        <p:attrNameLst>
                                          <p:attrName>ppt_w</p:attrName>
                                        </p:attrNameLst>
                                      </p:cBhvr>
                                      <p:tavLst>
                                        <p:tav tm="0">
                                          <p:val>
                                            <p:strVal val="#ppt_w*0.70"/>
                                          </p:val>
                                        </p:tav>
                                        <p:tav tm="100000">
                                          <p:val>
                                            <p:strVal val="#ppt_w"/>
                                          </p:val>
                                        </p:tav>
                                      </p:tavLst>
                                    </p:anim>
                                    <p:anim calcmode="lin" valueType="num">
                                      <p:cBhvr>
                                        <p:cTn id="19" dur="1000" fill="hold"/>
                                        <p:tgtEl>
                                          <p:spTgt spid="141316"/>
                                        </p:tgtEl>
                                        <p:attrNameLst>
                                          <p:attrName>ppt_h</p:attrName>
                                        </p:attrNameLst>
                                      </p:cBhvr>
                                      <p:tavLst>
                                        <p:tav tm="0">
                                          <p:val>
                                            <p:strVal val="#ppt_h"/>
                                          </p:val>
                                        </p:tav>
                                        <p:tav tm="100000">
                                          <p:val>
                                            <p:strVal val="#ppt_h"/>
                                          </p:val>
                                        </p:tav>
                                      </p:tavLst>
                                    </p:anim>
                                    <p:animEffect transition="in" filter="fade">
                                      <p:cBhvr>
                                        <p:cTn id="20" dur="1000"/>
                                        <p:tgtEl>
                                          <p:spTgt spid="141316"/>
                                        </p:tgtEl>
                                      </p:cBhvr>
                                    </p:animEffect>
                                  </p:childTnLst>
                                </p:cTn>
                              </p:par>
                            </p:childTnLst>
                          </p:cTn>
                        </p:par>
                        <p:par>
                          <p:cTn id="21" fill="hold" nodeType="afterGroup">
                            <p:stCondLst>
                              <p:cond delay="1000"/>
                            </p:stCondLst>
                            <p:childTnLst>
                              <p:par>
                                <p:cTn id="22" presetID="3" presetClass="entr" presetSubtype="10" fill="hold" grpId="0" nodeType="afterEffect">
                                  <p:stCondLst>
                                    <p:cond delay="0"/>
                                  </p:stCondLst>
                                  <p:childTnLst>
                                    <p:set>
                                      <p:cBhvr>
                                        <p:cTn id="23" dur="1" fill="hold">
                                          <p:stCondLst>
                                            <p:cond delay="0"/>
                                          </p:stCondLst>
                                        </p:cTn>
                                        <p:tgtEl>
                                          <p:spTgt spid="141319"/>
                                        </p:tgtEl>
                                        <p:attrNameLst>
                                          <p:attrName>style.visibility</p:attrName>
                                        </p:attrNameLst>
                                      </p:cBhvr>
                                      <p:to>
                                        <p:strVal val="visible"/>
                                      </p:to>
                                    </p:set>
                                    <p:animEffect transition="in" filter="blinds(horizontal)">
                                      <p:cBhvr>
                                        <p:cTn id="24" dur="500"/>
                                        <p:tgtEl>
                                          <p:spTgt spid="14131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5" presetClass="entr" presetSubtype="0" fill="hold" grpId="0" nodeType="clickEffect">
                                  <p:stCondLst>
                                    <p:cond delay="0"/>
                                  </p:stCondLst>
                                  <p:childTnLst>
                                    <p:set>
                                      <p:cBhvr>
                                        <p:cTn id="28" dur="1" fill="hold">
                                          <p:stCondLst>
                                            <p:cond delay="0"/>
                                          </p:stCondLst>
                                        </p:cTn>
                                        <p:tgtEl>
                                          <p:spTgt spid="141317"/>
                                        </p:tgtEl>
                                        <p:attrNameLst>
                                          <p:attrName>style.visibility</p:attrName>
                                        </p:attrNameLst>
                                      </p:cBhvr>
                                      <p:to>
                                        <p:strVal val="visible"/>
                                      </p:to>
                                    </p:set>
                                    <p:anim calcmode="lin" valueType="num">
                                      <p:cBhvr>
                                        <p:cTn id="29" dur="1000" fill="hold"/>
                                        <p:tgtEl>
                                          <p:spTgt spid="141317"/>
                                        </p:tgtEl>
                                        <p:attrNameLst>
                                          <p:attrName>ppt_w</p:attrName>
                                        </p:attrNameLst>
                                      </p:cBhvr>
                                      <p:tavLst>
                                        <p:tav tm="0">
                                          <p:val>
                                            <p:strVal val="#ppt_w*0.70"/>
                                          </p:val>
                                        </p:tav>
                                        <p:tav tm="100000">
                                          <p:val>
                                            <p:strVal val="#ppt_w"/>
                                          </p:val>
                                        </p:tav>
                                      </p:tavLst>
                                    </p:anim>
                                    <p:anim calcmode="lin" valueType="num">
                                      <p:cBhvr>
                                        <p:cTn id="30" dur="1000" fill="hold"/>
                                        <p:tgtEl>
                                          <p:spTgt spid="141317"/>
                                        </p:tgtEl>
                                        <p:attrNameLst>
                                          <p:attrName>ppt_h</p:attrName>
                                        </p:attrNameLst>
                                      </p:cBhvr>
                                      <p:tavLst>
                                        <p:tav tm="0">
                                          <p:val>
                                            <p:strVal val="#ppt_h"/>
                                          </p:val>
                                        </p:tav>
                                        <p:tav tm="100000">
                                          <p:val>
                                            <p:strVal val="#ppt_h"/>
                                          </p:val>
                                        </p:tav>
                                      </p:tavLst>
                                    </p:anim>
                                    <p:animEffect transition="in" filter="fade">
                                      <p:cBhvr>
                                        <p:cTn id="31" dur="1000"/>
                                        <p:tgtEl>
                                          <p:spTgt spid="141317"/>
                                        </p:tgtEl>
                                      </p:cBhvr>
                                    </p:animEffect>
                                  </p:childTnLst>
                                </p:cTn>
                              </p:par>
                            </p:childTnLst>
                          </p:cTn>
                        </p:par>
                        <p:par>
                          <p:cTn id="32" fill="hold" nodeType="afterGroup">
                            <p:stCondLst>
                              <p:cond delay="1000"/>
                            </p:stCondLst>
                            <p:childTnLst>
                              <p:par>
                                <p:cTn id="33" presetID="3" presetClass="entr" presetSubtype="10" fill="hold" grpId="0" nodeType="afterEffect">
                                  <p:stCondLst>
                                    <p:cond delay="0"/>
                                  </p:stCondLst>
                                  <p:childTnLst>
                                    <p:set>
                                      <p:cBhvr>
                                        <p:cTn id="34" dur="1" fill="hold">
                                          <p:stCondLst>
                                            <p:cond delay="0"/>
                                          </p:stCondLst>
                                        </p:cTn>
                                        <p:tgtEl>
                                          <p:spTgt spid="141323"/>
                                        </p:tgtEl>
                                        <p:attrNameLst>
                                          <p:attrName>style.visibility</p:attrName>
                                        </p:attrNameLst>
                                      </p:cBhvr>
                                      <p:to>
                                        <p:strVal val="visible"/>
                                      </p:to>
                                    </p:set>
                                    <p:animEffect transition="in" filter="blinds(horizontal)">
                                      <p:cBhvr>
                                        <p:cTn id="35" dur="500"/>
                                        <p:tgtEl>
                                          <p:spTgt spid="141323"/>
                                        </p:tgtEl>
                                      </p:cBhvr>
                                    </p:animEffect>
                                  </p:childTnLst>
                                </p:cTn>
                              </p:par>
                            </p:childTnLst>
                          </p:cTn>
                        </p:par>
                        <p:par>
                          <p:cTn id="36" fill="hold" nodeType="afterGroup">
                            <p:stCondLst>
                              <p:cond delay="1500"/>
                            </p:stCondLst>
                            <p:childTnLst>
                              <p:par>
                                <p:cTn id="37" presetID="3" presetClass="entr" presetSubtype="10" fill="hold" grpId="0" nodeType="afterEffect">
                                  <p:stCondLst>
                                    <p:cond delay="0"/>
                                  </p:stCondLst>
                                  <p:childTnLst>
                                    <p:set>
                                      <p:cBhvr>
                                        <p:cTn id="38" dur="1" fill="hold">
                                          <p:stCondLst>
                                            <p:cond delay="0"/>
                                          </p:stCondLst>
                                        </p:cTn>
                                        <p:tgtEl>
                                          <p:spTgt spid="141322"/>
                                        </p:tgtEl>
                                        <p:attrNameLst>
                                          <p:attrName>style.visibility</p:attrName>
                                        </p:attrNameLst>
                                      </p:cBhvr>
                                      <p:to>
                                        <p:strVal val="visible"/>
                                      </p:to>
                                    </p:set>
                                    <p:animEffect transition="in" filter="blinds(horizontal)">
                                      <p:cBhvr>
                                        <p:cTn id="39" dur="500"/>
                                        <p:tgtEl>
                                          <p:spTgt spid="141322"/>
                                        </p:tgtEl>
                                      </p:cBhvr>
                                    </p:animEffect>
                                  </p:childTnLst>
                                </p:cTn>
                              </p:par>
                            </p:childTnLst>
                          </p:cTn>
                        </p:par>
                        <p:par>
                          <p:cTn id="40" fill="hold" nodeType="afterGroup">
                            <p:stCondLst>
                              <p:cond delay="2000"/>
                            </p:stCondLst>
                            <p:childTnLst>
                              <p:par>
                                <p:cTn id="41" presetID="9" presetClass="entr" presetSubtype="0" fill="hold" grpId="0" nodeType="afterEffect">
                                  <p:stCondLst>
                                    <p:cond delay="0"/>
                                  </p:stCondLst>
                                  <p:childTnLst>
                                    <p:set>
                                      <p:cBhvr>
                                        <p:cTn id="42" dur="1" fill="hold">
                                          <p:stCondLst>
                                            <p:cond delay="0"/>
                                          </p:stCondLst>
                                        </p:cTn>
                                        <p:tgtEl>
                                          <p:spTgt spid="141326"/>
                                        </p:tgtEl>
                                        <p:attrNameLst>
                                          <p:attrName>style.visibility</p:attrName>
                                        </p:attrNameLst>
                                      </p:cBhvr>
                                      <p:to>
                                        <p:strVal val="visible"/>
                                      </p:to>
                                    </p:set>
                                    <p:animEffect transition="in" filter="dissolve">
                                      <p:cBhvr>
                                        <p:cTn id="43" dur="500"/>
                                        <p:tgtEl>
                                          <p:spTgt spid="14132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141327"/>
                                        </p:tgtEl>
                                        <p:attrNameLst>
                                          <p:attrName>style.visibility</p:attrName>
                                        </p:attrNameLst>
                                      </p:cBhvr>
                                      <p:to>
                                        <p:strVal val="visible"/>
                                      </p:to>
                                    </p:set>
                                    <p:animEffect transition="in" filter="blinds(horizontal)">
                                      <p:cBhvr>
                                        <p:cTn id="48" dur="500"/>
                                        <p:tgtEl>
                                          <p:spTgt spid="1413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animBg="1"/>
      <p:bldP spid="141316" grpId="0" animBg="1"/>
      <p:bldP spid="141317" grpId="0" animBg="1"/>
      <p:bldP spid="141318" grpId="0" animBg="1"/>
      <p:bldP spid="141319" grpId="0" animBg="1"/>
      <p:bldP spid="141322" grpId="0" animBg="1"/>
      <p:bldP spid="141323" grpId="0" animBg="1"/>
      <p:bldP spid="141326" grpId="0"/>
      <p:bldP spid="1413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4">
            <a:extLst>
              <a:ext uri="{FF2B5EF4-FFF2-40B4-BE49-F238E27FC236}">
                <a16:creationId xmlns:a16="http://schemas.microsoft.com/office/drawing/2014/main" id="{8973988A-A154-9647-B184-9F60732531FB}"/>
              </a:ext>
            </a:extLst>
          </p:cNvPr>
          <p:cNvSpPr>
            <a:spLocks noGrp="1"/>
          </p:cNvSpPr>
          <p:nvPr>
            <p:ph type="sldNum" sz="quarter" idx="11"/>
          </p:nvPr>
        </p:nvSpPr>
        <p:spPr/>
        <p:txBody>
          <a:bodyPr/>
          <a:lstStyle/>
          <a:p>
            <a:fld id="{1A727A7A-7995-F445-8ED8-7966FF3A9698}" type="slidenum">
              <a:rPr lang="en-US" altLang="de-DE"/>
              <a:pPr/>
              <a:t>7</a:t>
            </a:fld>
            <a:endParaRPr lang="en-US" altLang="de-DE">
              <a:latin typeface="Times New Roman" panose="02020603050405020304" pitchFamily="18" charset="0"/>
            </a:endParaRPr>
          </a:p>
        </p:txBody>
      </p:sp>
      <p:sp>
        <p:nvSpPr>
          <p:cNvPr id="119810" name="Text Box 2">
            <a:extLst>
              <a:ext uri="{FF2B5EF4-FFF2-40B4-BE49-F238E27FC236}">
                <a16:creationId xmlns:a16="http://schemas.microsoft.com/office/drawing/2014/main" id="{ED0A9307-1773-094F-AA0D-EA7D73F9E964}"/>
              </a:ext>
            </a:extLst>
          </p:cNvPr>
          <p:cNvSpPr txBox="1">
            <a:spLocks noChangeArrowheads="1"/>
          </p:cNvSpPr>
          <p:nvPr/>
        </p:nvSpPr>
        <p:spPr bwMode="auto">
          <a:xfrm>
            <a:off x="684213" y="5084763"/>
            <a:ext cx="7704137" cy="457200"/>
          </a:xfrm>
          <a:prstGeom prst="rect">
            <a:avLst/>
          </a:prstGeom>
          <a:solidFill>
            <a:srgbClr val="FFFF00"/>
          </a:solidFill>
          <a:ln>
            <a:noFill/>
          </a:ln>
          <a:effectLst/>
          <a:scene3d>
            <a:camera prst="legacyPerspectiveTopRight"/>
            <a:lightRig rig="legacyFlat3" dir="b"/>
          </a:scene3d>
          <a:sp3d extrusionH="887400" prstMaterial="legacyMatte">
            <a:bevelT w="13500" h="13500" prst="angle"/>
            <a:bevelB w="13500" h="13500" prst="angle"/>
            <a:extrusionClr>
              <a:srgbClr val="FFFF00"/>
            </a:extrusionClr>
            <a:contourClr>
              <a:srgbClr val="FFFF00"/>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a:solidFill>
                  <a:schemeClr val="folHlink"/>
                </a:solidFill>
              </a:rPr>
              <a:t>Parlament beschließt Steigerung um 6 % !</a:t>
            </a:r>
          </a:p>
        </p:txBody>
      </p:sp>
      <p:sp>
        <p:nvSpPr>
          <p:cNvPr id="119812" name="Text Box 4">
            <a:extLst>
              <a:ext uri="{FF2B5EF4-FFF2-40B4-BE49-F238E27FC236}">
                <a16:creationId xmlns:a16="http://schemas.microsoft.com/office/drawing/2014/main" id="{657DEC2A-A333-E348-824C-4A84EDAD78A1}"/>
              </a:ext>
            </a:extLst>
          </p:cNvPr>
          <p:cNvSpPr txBox="1">
            <a:spLocks noChangeArrowheads="1"/>
          </p:cNvSpPr>
          <p:nvPr/>
        </p:nvSpPr>
        <p:spPr bwMode="auto">
          <a:xfrm>
            <a:off x="250825" y="260350"/>
            <a:ext cx="5761038" cy="579438"/>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ctr"/>
            <a:r>
              <a:rPr lang="de-DE" altLang="de-DE" sz="3200" b="1"/>
              <a:t>„Sparen“ in der Schweiz</a:t>
            </a:r>
          </a:p>
        </p:txBody>
      </p:sp>
      <p:sp>
        <p:nvSpPr>
          <p:cNvPr id="119813" name="Text Box 5">
            <a:extLst>
              <a:ext uri="{FF2B5EF4-FFF2-40B4-BE49-F238E27FC236}">
                <a16:creationId xmlns:a16="http://schemas.microsoft.com/office/drawing/2014/main" id="{BB10C0AC-ABBD-4E4E-BDB9-3BA9A8772C1B}"/>
              </a:ext>
            </a:extLst>
          </p:cNvPr>
          <p:cNvSpPr txBox="1">
            <a:spLocks noChangeArrowheads="1"/>
          </p:cNvSpPr>
          <p:nvPr/>
        </p:nvSpPr>
        <p:spPr bwMode="auto">
          <a:xfrm>
            <a:off x="684213" y="1412875"/>
            <a:ext cx="7704137" cy="457200"/>
          </a:xfrm>
          <a:prstGeom prst="rect">
            <a:avLst/>
          </a:prstGeom>
          <a:solidFill>
            <a:srgbClr val="FFFF00"/>
          </a:solidFill>
          <a:ln>
            <a:noFill/>
          </a:ln>
          <a:effectLst/>
          <a:scene3d>
            <a:camera prst="legacyPerspectiveTopRight"/>
            <a:lightRig rig="legacyFlat3" dir="b"/>
          </a:scene3d>
          <a:sp3d extrusionH="887400" prstMaterial="legacyMatte">
            <a:bevelT w="13500" h="13500" prst="angle"/>
            <a:bevelB w="13500" h="13500" prst="angle"/>
            <a:extrusionClr>
              <a:srgbClr val="FFFF00"/>
            </a:extrusionClr>
            <a:contourClr>
              <a:srgbClr val="FFFF00"/>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a:solidFill>
                  <a:schemeClr val="folHlink"/>
                </a:solidFill>
              </a:rPr>
              <a:t>Regierung schlägt Etat</a:t>
            </a:r>
            <a:r>
              <a:rPr lang="de-DE" altLang="de-DE" i="1">
                <a:solidFill>
                  <a:schemeClr val="folHlink"/>
                </a:solidFill>
              </a:rPr>
              <a:t>steigerung</a:t>
            </a:r>
            <a:r>
              <a:rPr lang="de-DE" altLang="de-DE">
                <a:solidFill>
                  <a:schemeClr val="folHlink"/>
                </a:solidFill>
              </a:rPr>
              <a:t> von 4,5% vor</a:t>
            </a:r>
          </a:p>
        </p:txBody>
      </p:sp>
      <p:sp>
        <p:nvSpPr>
          <p:cNvPr id="119822" name="Text Box 14">
            <a:extLst>
              <a:ext uri="{FF2B5EF4-FFF2-40B4-BE49-F238E27FC236}">
                <a16:creationId xmlns:a16="http://schemas.microsoft.com/office/drawing/2014/main" id="{1B6589AC-337C-6D40-9124-B7366D4B042D}"/>
              </a:ext>
            </a:extLst>
          </p:cNvPr>
          <p:cNvSpPr txBox="1">
            <a:spLocks noChangeArrowheads="1"/>
          </p:cNvSpPr>
          <p:nvPr/>
        </p:nvSpPr>
        <p:spPr bwMode="auto">
          <a:xfrm>
            <a:off x="3492500" y="2205038"/>
            <a:ext cx="4967288" cy="822325"/>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a:t>„Man darf nicht alle Visionen für dieses Land wegsparen.“</a:t>
            </a:r>
          </a:p>
        </p:txBody>
      </p:sp>
      <p:sp>
        <p:nvSpPr>
          <p:cNvPr id="119824" name="Text Box 16">
            <a:extLst>
              <a:ext uri="{FF2B5EF4-FFF2-40B4-BE49-F238E27FC236}">
                <a16:creationId xmlns:a16="http://schemas.microsoft.com/office/drawing/2014/main" id="{8440B0B9-8377-8A4A-8265-476029F524C1}"/>
              </a:ext>
            </a:extLst>
          </p:cNvPr>
          <p:cNvSpPr txBox="1">
            <a:spLocks noChangeArrowheads="1"/>
          </p:cNvSpPr>
          <p:nvPr/>
        </p:nvSpPr>
        <p:spPr bwMode="auto">
          <a:xfrm>
            <a:off x="3492500" y="3429000"/>
            <a:ext cx="4967288" cy="1187450"/>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eaLnBrk="1" hangingPunct="1">
              <a:spcBef>
                <a:spcPct val="30000"/>
              </a:spcBef>
            </a:pPr>
            <a:r>
              <a:rPr lang="de-DE" altLang="de-DE"/>
              <a:t>„Wir brauchen in der Schweiz mehr Bildung und Forschung und nicht immer mehr Kühe.“</a:t>
            </a:r>
          </a:p>
        </p:txBody>
      </p:sp>
      <p:sp>
        <p:nvSpPr>
          <p:cNvPr id="119821" name="Oval 13">
            <a:extLst>
              <a:ext uri="{FF2B5EF4-FFF2-40B4-BE49-F238E27FC236}">
                <a16:creationId xmlns:a16="http://schemas.microsoft.com/office/drawing/2014/main" id="{C0A2BD84-8C2E-7D4C-9BE8-519D6F16E12F}"/>
              </a:ext>
            </a:extLst>
          </p:cNvPr>
          <p:cNvSpPr>
            <a:spLocks noChangeArrowheads="1"/>
          </p:cNvSpPr>
          <p:nvPr/>
        </p:nvSpPr>
        <p:spPr bwMode="auto">
          <a:xfrm>
            <a:off x="0" y="1125538"/>
            <a:ext cx="9144000" cy="5732462"/>
          </a:xfrm>
          <a:prstGeom prst="ellipse">
            <a:avLst/>
          </a:prstGeom>
          <a:solidFill>
            <a:schemeClr val="accent1">
              <a:alpha val="75000"/>
            </a:schemeClr>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sz="4800"/>
              <a:t>Tu felix helvetia!</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9813"/>
                                        </p:tgtEl>
                                        <p:attrNameLst>
                                          <p:attrName>style.visibility</p:attrName>
                                        </p:attrNameLst>
                                      </p:cBhvr>
                                      <p:to>
                                        <p:strVal val="visible"/>
                                      </p:to>
                                    </p:set>
                                    <p:anim calcmode="lin" valueType="num">
                                      <p:cBhvr>
                                        <p:cTn id="7" dur="1000" fill="hold"/>
                                        <p:tgtEl>
                                          <p:spTgt spid="119813"/>
                                        </p:tgtEl>
                                        <p:attrNameLst>
                                          <p:attrName>ppt_w</p:attrName>
                                        </p:attrNameLst>
                                      </p:cBhvr>
                                      <p:tavLst>
                                        <p:tav tm="0">
                                          <p:val>
                                            <p:strVal val="#ppt_w*0.70"/>
                                          </p:val>
                                        </p:tav>
                                        <p:tav tm="100000">
                                          <p:val>
                                            <p:strVal val="#ppt_w"/>
                                          </p:val>
                                        </p:tav>
                                      </p:tavLst>
                                    </p:anim>
                                    <p:anim calcmode="lin" valueType="num">
                                      <p:cBhvr>
                                        <p:cTn id="8" dur="1000" fill="hold"/>
                                        <p:tgtEl>
                                          <p:spTgt spid="119813"/>
                                        </p:tgtEl>
                                        <p:attrNameLst>
                                          <p:attrName>ppt_h</p:attrName>
                                        </p:attrNameLst>
                                      </p:cBhvr>
                                      <p:tavLst>
                                        <p:tav tm="0">
                                          <p:val>
                                            <p:strVal val="#ppt_h"/>
                                          </p:val>
                                        </p:tav>
                                        <p:tav tm="100000">
                                          <p:val>
                                            <p:strVal val="#ppt_h"/>
                                          </p:val>
                                        </p:tav>
                                      </p:tavLst>
                                    </p:anim>
                                    <p:animEffect transition="in" filter="fade">
                                      <p:cBhvr>
                                        <p:cTn id="9" dur="1000"/>
                                        <p:tgtEl>
                                          <p:spTgt spid="1198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19822"/>
                                        </p:tgtEl>
                                        <p:attrNameLst>
                                          <p:attrName>style.visibility</p:attrName>
                                        </p:attrNameLst>
                                      </p:cBhvr>
                                      <p:to>
                                        <p:strVal val="visible"/>
                                      </p:to>
                                    </p:set>
                                    <p:anim calcmode="lin" valueType="num">
                                      <p:cBhvr>
                                        <p:cTn id="14" dur="1000" fill="hold"/>
                                        <p:tgtEl>
                                          <p:spTgt spid="119822"/>
                                        </p:tgtEl>
                                        <p:attrNameLst>
                                          <p:attrName>ppt_w</p:attrName>
                                        </p:attrNameLst>
                                      </p:cBhvr>
                                      <p:tavLst>
                                        <p:tav tm="0">
                                          <p:val>
                                            <p:strVal val="#ppt_w*0.70"/>
                                          </p:val>
                                        </p:tav>
                                        <p:tav tm="100000">
                                          <p:val>
                                            <p:strVal val="#ppt_w"/>
                                          </p:val>
                                        </p:tav>
                                      </p:tavLst>
                                    </p:anim>
                                    <p:anim calcmode="lin" valueType="num">
                                      <p:cBhvr>
                                        <p:cTn id="15" dur="1000" fill="hold"/>
                                        <p:tgtEl>
                                          <p:spTgt spid="119822"/>
                                        </p:tgtEl>
                                        <p:attrNameLst>
                                          <p:attrName>ppt_h</p:attrName>
                                        </p:attrNameLst>
                                      </p:cBhvr>
                                      <p:tavLst>
                                        <p:tav tm="0">
                                          <p:val>
                                            <p:strVal val="#ppt_h"/>
                                          </p:val>
                                        </p:tav>
                                        <p:tav tm="100000">
                                          <p:val>
                                            <p:strVal val="#ppt_h"/>
                                          </p:val>
                                        </p:tav>
                                      </p:tavLst>
                                    </p:anim>
                                    <p:animEffect transition="in" filter="fade">
                                      <p:cBhvr>
                                        <p:cTn id="16" dur="1000"/>
                                        <p:tgtEl>
                                          <p:spTgt spid="11982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19824"/>
                                        </p:tgtEl>
                                        <p:attrNameLst>
                                          <p:attrName>style.visibility</p:attrName>
                                        </p:attrNameLst>
                                      </p:cBhvr>
                                      <p:to>
                                        <p:strVal val="visible"/>
                                      </p:to>
                                    </p:set>
                                    <p:anim calcmode="lin" valueType="num">
                                      <p:cBhvr>
                                        <p:cTn id="21" dur="1000" fill="hold"/>
                                        <p:tgtEl>
                                          <p:spTgt spid="119824"/>
                                        </p:tgtEl>
                                        <p:attrNameLst>
                                          <p:attrName>ppt_w</p:attrName>
                                        </p:attrNameLst>
                                      </p:cBhvr>
                                      <p:tavLst>
                                        <p:tav tm="0">
                                          <p:val>
                                            <p:strVal val="#ppt_w*0.70"/>
                                          </p:val>
                                        </p:tav>
                                        <p:tav tm="100000">
                                          <p:val>
                                            <p:strVal val="#ppt_w"/>
                                          </p:val>
                                        </p:tav>
                                      </p:tavLst>
                                    </p:anim>
                                    <p:anim calcmode="lin" valueType="num">
                                      <p:cBhvr>
                                        <p:cTn id="22" dur="1000" fill="hold"/>
                                        <p:tgtEl>
                                          <p:spTgt spid="119824"/>
                                        </p:tgtEl>
                                        <p:attrNameLst>
                                          <p:attrName>ppt_h</p:attrName>
                                        </p:attrNameLst>
                                      </p:cBhvr>
                                      <p:tavLst>
                                        <p:tav tm="0">
                                          <p:val>
                                            <p:strVal val="#ppt_h"/>
                                          </p:val>
                                        </p:tav>
                                        <p:tav tm="100000">
                                          <p:val>
                                            <p:strVal val="#ppt_h"/>
                                          </p:val>
                                        </p:tav>
                                      </p:tavLst>
                                    </p:anim>
                                    <p:animEffect transition="in" filter="fade">
                                      <p:cBhvr>
                                        <p:cTn id="23" dur="1000"/>
                                        <p:tgtEl>
                                          <p:spTgt spid="11982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19810"/>
                                        </p:tgtEl>
                                        <p:attrNameLst>
                                          <p:attrName>style.visibility</p:attrName>
                                        </p:attrNameLst>
                                      </p:cBhvr>
                                      <p:to>
                                        <p:strVal val="visible"/>
                                      </p:to>
                                    </p:set>
                                    <p:anim calcmode="lin" valueType="num">
                                      <p:cBhvr>
                                        <p:cTn id="28" dur="1000" fill="hold"/>
                                        <p:tgtEl>
                                          <p:spTgt spid="119810"/>
                                        </p:tgtEl>
                                        <p:attrNameLst>
                                          <p:attrName>ppt_w</p:attrName>
                                        </p:attrNameLst>
                                      </p:cBhvr>
                                      <p:tavLst>
                                        <p:tav tm="0">
                                          <p:val>
                                            <p:strVal val="#ppt_w*0.70"/>
                                          </p:val>
                                        </p:tav>
                                        <p:tav tm="100000">
                                          <p:val>
                                            <p:strVal val="#ppt_w"/>
                                          </p:val>
                                        </p:tav>
                                      </p:tavLst>
                                    </p:anim>
                                    <p:anim calcmode="lin" valueType="num">
                                      <p:cBhvr>
                                        <p:cTn id="29" dur="1000" fill="hold"/>
                                        <p:tgtEl>
                                          <p:spTgt spid="119810"/>
                                        </p:tgtEl>
                                        <p:attrNameLst>
                                          <p:attrName>ppt_h</p:attrName>
                                        </p:attrNameLst>
                                      </p:cBhvr>
                                      <p:tavLst>
                                        <p:tav tm="0">
                                          <p:val>
                                            <p:strVal val="#ppt_h"/>
                                          </p:val>
                                        </p:tav>
                                        <p:tav tm="100000">
                                          <p:val>
                                            <p:strVal val="#ppt_h"/>
                                          </p:val>
                                        </p:tav>
                                      </p:tavLst>
                                    </p:anim>
                                    <p:animEffect transition="in" filter="fade">
                                      <p:cBhvr>
                                        <p:cTn id="30" dur="1000"/>
                                        <p:tgtEl>
                                          <p:spTgt spid="11981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19821"/>
                                        </p:tgtEl>
                                        <p:attrNameLst>
                                          <p:attrName>style.visibility</p:attrName>
                                        </p:attrNameLst>
                                      </p:cBhvr>
                                      <p:to>
                                        <p:strVal val="visible"/>
                                      </p:to>
                                    </p:set>
                                    <p:anim calcmode="lin" valueType="num">
                                      <p:cBhvr>
                                        <p:cTn id="35" dur="1000" fill="hold"/>
                                        <p:tgtEl>
                                          <p:spTgt spid="119821"/>
                                        </p:tgtEl>
                                        <p:attrNameLst>
                                          <p:attrName>ppt_w</p:attrName>
                                        </p:attrNameLst>
                                      </p:cBhvr>
                                      <p:tavLst>
                                        <p:tav tm="0">
                                          <p:val>
                                            <p:strVal val="#ppt_w*0.70"/>
                                          </p:val>
                                        </p:tav>
                                        <p:tav tm="100000">
                                          <p:val>
                                            <p:strVal val="#ppt_w"/>
                                          </p:val>
                                        </p:tav>
                                      </p:tavLst>
                                    </p:anim>
                                    <p:anim calcmode="lin" valueType="num">
                                      <p:cBhvr>
                                        <p:cTn id="36" dur="1000" fill="hold"/>
                                        <p:tgtEl>
                                          <p:spTgt spid="119821"/>
                                        </p:tgtEl>
                                        <p:attrNameLst>
                                          <p:attrName>ppt_h</p:attrName>
                                        </p:attrNameLst>
                                      </p:cBhvr>
                                      <p:tavLst>
                                        <p:tav tm="0">
                                          <p:val>
                                            <p:strVal val="#ppt_h"/>
                                          </p:val>
                                        </p:tav>
                                        <p:tav tm="100000">
                                          <p:val>
                                            <p:strVal val="#ppt_h"/>
                                          </p:val>
                                        </p:tav>
                                      </p:tavLst>
                                    </p:anim>
                                    <p:animEffect transition="in" filter="fade">
                                      <p:cBhvr>
                                        <p:cTn id="37" dur="1000"/>
                                        <p:tgtEl>
                                          <p:spTgt spid="119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0" grpId="0" animBg="1"/>
      <p:bldP spid="119813" grpId="0" animBg="1"/>
      <p:bldP spid="119822" grpId="0" animBg="1"/>
      <p:bldP spid="119824" grpId="0" animBg="1"/>
      <p:bldP spid="1198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liennummernplatzhalter 4">
            <a:extLst>
              <a:ext uri="{FF2B5EF4-FFF2-40B4-BE49-F238E27FC236}">
                <a16:creationId xmlns:a16="http://schemas.microsoft.com/office/drawing/2014/main" id="{9F9E3A98-811F-9C40-8CD8-EDD790103DE9}"/>
              </a:ext>
            </a:extLst>
          </p:cNvPr>
          <p:cNvSpPr>
            <a:spLocks noGrp="1"/>
          </p:cNvSpPr>
          <p:nvPr>
            <p:ph type="sldNum" sz="quarter" idx="11"/>
          </p:nvPr>
        </p:nvSpPr>
        <p:spPr/>
        <p:txBody>
          <a:bodyPr/>
          <a:lstStyle/>
          <a:p>
            <a:fld id="{02BBC1B4-168B-2A4F-A770-B4E05609D03A}" type="slidenum">
              <a:rPr lang="en-US" altLang="de-DE"/>
              <a:pPr/>
              <a:t>8</a:t>
            </a:fld>
            <a:endParaRPr lang="en-US" altLang="de-DE">
              <a:latin typeface="Times New Roman" panose="02020603050405020304" pitchFamily="18" charset="0"/>
            </a:endParaRPr>
          </a:p>
        </p:txBody>
      </p:sp>
      <p:sp>
        <p:nvSpPr>
          <p:cNvPr id="143362" name="Text Box 2">
            <a:extLst>
              <a:ext uri="{FF2B5EF4-FFF2-40B4-BE49-F238E27FC236}">
                <a16:creationId xmlns:a16="http://schemas.microsoft.com/office/drawing/2014/main" id="{4840A369-573F-6649-87DB-63505DD46C1A}"/>
              </a:ext>
            </a:extLst>
          </p:cNvPr>
          <p:cNvSpPr txBox="1">
            <a:spLocks noChangeArrowheads="1"/>
          </p:cNvSpPr>
          <p:nvPr/>
        </p:nvSpPr>
        <p:spPr bwMode="auto">
          <a:xfrm>
            <a:off x="1908175" y="3284538"/>
            <a:ext cx="5399088" cy="579437"/>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2. Reformieren</a:t>
            </a:r>
          </a:p>
        </p:txBody>
      </p:sp>
      <p:sp>
        <p:nvSpPr>
          <p:cNvPr id="143363" name="Text Box 3">
            <a:extLst>
              <a:ext uri="{FF2B5EF4-FFF2-40B4-BE49-F238E27FC236}">
                <a16:creationId xmlns:a16="http://schemas.microsoft.com/office/drawing/2014/main" id="{73769F85-77A4-664D-889B-D33AC7A3B486}"/>
              </a:ext>
            </a:extLst>
          </p:cNvPr>
          <p:cNvSpPr txBox="1">
            <a:spLocks noChangeArrowheads="1"/>
          </p:cNvSpPr>
          <p:nvPr/>
        </p:nvSpPr>
        <p:spPr bwMode="auto">
          <a:xfrm>
            <a:off x="1908175" y="1773238"/>
            <a:ext cx="5399088" cy="579437"/>
          </a:xfrm>
          <a:prstGeom prst="rect">
            <a:avLst/>
          </a:prstGeom>
          <a:solidFill>
            <a:schemeClr val="accent1"/>
          </a:solidFill>
          <a:ln>
            <a:noFill/>
          </a:ln>
          <a:effectLst/>
          <a:scene3d>
            <a:camera prst="legacyPerspectiveTopRight"/>
            <a:lightRig rig="legacyFlat3" dir="b"/>
          </a:scene3d>
          <a:sp3d extrusionH="887400" prstMaterial="legacyMatte">
            <a:bevelT w="13500" h="13500" prst="angle"/>
            <a:bevelB w="13500" h="13500" prst="angle"/>
            <a:extrusionClr>
              <a:schemeClr val="accent1"/>
            </a:extrusionClr>
            <a:contourClr>
              <a:schemeClr val="accent1"/>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1. „Sparen“</a:t>
            </a:r>
          </a:p>
        </p:txBody>
      </p:sp>
      <p:sp>
        <p:nvSpPr>
          <p:cNvPr id="143364" name="Text Box 4">
            <a:extLst>
              <a:ext uri="{FF2B5EF4-FFF2-40B4-BE49-F238E27FC236}">
                <a16:creationId xmlns:a16="http://schemas.microsoft.com/office/drawing/2014/main" id="{26FEFE9F-B9AF-464F-9CBC-E8FF8992FD02}"/>
              </a:ext>
            </a:extLst>
          </p:cNvPr>
          <p:cNvSpPr txBox="1">
            <a:spLocks noChangeArrowheads="1"/>
          </p:cNvSpPr>
          <p:nvPr/>
        </p:nvSpPr>
        <p:spPr bwMode="auto">
          <a:xfrm>
            <a:off x="1908175" y="4797425"/>
            <a:ext cx="5399088" cy="579438"/>
          </a:xfrm>
          <a:prstGeom prst="rect">
            <a:avLst/>
          </a:prstGeom>
          <a:solidFill>
            <a:schemeClr val="accent2"/>
          </a:solidFill>
          <a:ln>
            <a:noFill/>
          </a:ln>
          <a:effectLst/>
          <a:scene3d>
            <a:camera prst="legacyPerspectiveTopRight"/>
            <a:lightRig rig="legacyFlat3" dir="b"/>
          </a:scene3d>
          <a:sp3d extrusionH="887400" prstMaterial="legacyMatte">
            <a:bevelT w="13500" h="13500" prst="angle"/>
            <a:bevelB w="13500" h="13500" prst="angle"/>
            <a:extrusionClr>
              <a:schemeClr val="accent2"/>
            </a:extrusionClr>
            <a:contourClr>
              <a:schemeClr val="accent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r>
              <a:rPr lang="de-DE" altLang="de-DE" sz="3200" b="1">
                <a:solidFill>
                  <a:schemeClr val="folHlink"/>
                </a:solidFill>
              </a:rPr>
              <a:t>3. Finanzieren</a:t>
            </a:r>
          </a:p>
        </p:txBody>
      </p:sp>
      <p:sp>
        <p:nvSpPr>
          <p:cNvPr id="143365" name="Text Box 5">
            <a:extLst>
              <a:ext uri="{FF2B5EF4-FFF2-40B4-BE49-F238E27FC236}">
                <a16:creationId xmlns:a16="http://schemas.microsoft.com/office/drawing/2014/main" id="{857A46AE-23EB-E343-9097-44C8EDB1A141}"/>
              </a:ext>
            </a:extLst>
          </p:cNvPr>
          <p:cNvSpPr txBox="1">
            <a:spLocks noChangeArrowheads="1"/>
          </p:cNvSpPr>
          <p:nvPr/>
        </p:nvSpPr>
        <p:spPr bwMode="auto">
          <a:xfrm>
            <a:off x="179388" y="160338"/>
            <a:ext cx="4919662" cy="579437"/>
          </a:xfrm>
          <a:prstGeom prst="rect">
            <a:avLst/>
          </a:prstGeom>
          <a:solidFill>
            <a:schemeClr val="bg2"/>
          </a:solidFill>
          <a:ln>
            <a:noFill/>
          </a:ln>
          <a:effectLst/>
          <a:scene3d>
            <a:camera prst="legacyPerspectiveTopRight"/>
            <a:lightRig rig="legacyFlat3" dir="b"/>
          </a:scene3d>
          <a:sp3d extrusionH="887400" prstMaterial="legacyMatte">
            <a:bevelT w="13500" h="13500" prst="angle"/>
            <a:bevelB w="13500" h="13500" prst="angle"/>
            <a:extrusionClr>
              <a:schemeClr val="bg2"/>
            </a:extrusionClr>
            <a:contourClr>
              <a:schemeClr val="bg2"/>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flatTx/>
          </a:bodyPr>
          <a:lstStyle/>
          <a:p>
            <a:r>
              <a:rPr lang="de-DE" altLang="de-DE" sz="3200" b="1"/>
              <a:t>Gliederung des Vortrags</a:t>
            </a:r>
          </a:p>
        </p:txBody>
      </p:sp>
      <p:sp>
        <p:nvSpPr>
          <p:cNvPr id="143366" name="Rectangle 6">
            <a:extLst>
              <a:ext uri="{FF2B5EF4-FFF2-40B4-BE49-F238E27FC236}">
                <a16:creationId xmlns:a16="http://schemas.microsoft.com/office/drawing/2014/main" id="{579747EE-3AC3-F14A-924D-BD9420674A1F}"/>
              </a:ext>
            </a:extLst>
          </p:cNvPr>
          <p:cNvSpPr>
            <a:spLocks noChangeArrowheads="1"/>
          </p:cNvSpPr>
          <p:nvPr/>
        </p:nvSpPr>
        <p:spPr bwMode="auto">
          <a:xfrm>
            <a:off x="1116013" y="1341438"/>
            <a:ext cx="6985000" cy="1368425"/>
          </a:xfrm>
          <a:prstGeom prst="rect">
            <a:avLst/>
          </a:prstGeom>
          <a:solidFill>
            <a:schemeClr val="folHlink">
              <a:alpha val="2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43367" name="Rectangle 7">
            <a:extLst>
              <a:ext uri="{FF2B5EF4-FFF2-40B4-BE49-F238E27FC236}">
                <a16:creationId xmlns:a16="http://schemas.microsoft.com/office/drawing/2014/main" id="{C1B8F42C-B29B-6346-A586-78E22E763DA9}"/>
              </a:ext>
            </a:extLst>
          </p:cNvPr>
          <p:cNvSpPr>
            <a:spLocks noChangeArrowheads="1"/>
          </p:cNvSpPr>
          <p:nvPr/>
        </p:nvSpPr>
        <p:spPr bwMode="auto">
          <a:xfrm>
            <a:off x="1116013" y="4365625"/>
            <a:ext cx="6985000" cy="1368425"/>
          </a:xfrm>
          <a:prstGeom prst="rect">
            <a:avLst/>
          </a:prstGeom>
          <a:solidFill>
            <a:schemeClr val="folHlink">
              <a:alpha val="25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liennummernplatzhalter 4">
            <a:extLst>
              <a:ext uri="{FF2B5EF4-FFF2-40B4-BE49-F238E27FC236}">
                <a16:creationId xmlns:a16="http://schemas.microsoft.com/office/drawing/2014/main" id="{6F5965C5-4E59-D946-85A4-17208AF30CD3}"/>
              </a:ext>
            </a:extLst>
          </p:cNvPr>
          <p:cNvSpPr>
            <a:spLocks noGrp="1"/>
          </p:cNvSpPr>
          <p:nvPr>
            <p:ph type="sldNum" sz="quarter" idx="11"/>
          </p:nvPr>
        </p:nvSpPr>
        <p:spPr/>
        <p:txBody>
          <a:bodyPr/>
          <a:lstStyle/>
          <a:p>
            <a:fld id="{A70FE0D3-734B-DE42-A514-DCDF3188672A}" type="slidenum">
              <a:rPr lang="en-US" altLang="de-DE"/>
              <a:pPr/>
              <a:t>9</a:t>
            </a:fld>
            <a:endParaRPr lang="en-US" altLang="de-DE">
              <a:latin typeface="Times New Roman" panose="02020603050405020304" pitchFamily="18" charset="0"/>
            </a:endParaRPr>
          </a:p>
        </p:txBody>
      </p:sp>
      <p:sp>
        <p:nvSpPr>
          <p:cNvPr id="83972" name="Text Box 4">
            <a:extLst>
              <a:ext uri="{FF2B5EF4-FFF2-40B4-BE49-F238E27FC236}">
                <a16:creationId xmlns:a16="http://schemas.microsoft.com/office/drawing/2014/main" id="{59DC7BDD-9CCB-A943-B42E-0F64610A71A6}"/>
              </a:ext>
            </a:extLst>
          </p:cNvPr>
          <p:cNvSpPr txBox="1">
            <a:spLocks noChangeArrowheads="1"/>
          </p:cNvSpPr>
          <p:nvPr/>
        </p:nvSpPr>
        <p:spPr bwMode="auto">
          <a:xfrm>
            <a:off x="684213" y="1341438"/>
            <a:ext cx="7704137"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Finanzautonomie</a:t>
            </a:r>
          </a:p>
        </p:txBody>
      </p:sp>
      <p:sp>
        <p:nvSpPr>
          <p:cNvPr id="83973" name="Text Box 5">
            <a:extLst>
              <a:ext uri="{FF2B5EF4-FFF2-40B4-BE49-F238E27FC236}">
                <a16:creationId xmlns:a16="http://schemas.microsoft.com/office/drawing/2014/main" id="{1D7404A3-EBD7-7648-B78F-B83574011172}"/>
              </a:ext>
            </a:extLst>
          </p:cNvPr>
          <p:cNvSpPr txBox="1">
            <a:spLocks noChangeArrowheads="1"/>
          </p:cNvSpPr>
          <p:nvPr/>
        </p:nvSpPr>
        <p:spPr bwMode="auto">
          <a:xfrm>
            <a:off x="684213" y="2133600"/>
            <a:ext cx="7704137" cy="519113"/>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Entscheidungsfähigkeit</a:t>
            </a:r>
          </a:p>
        </p:txBody>
      </p:sp>
      <p:sp>
        <p:nvSpPr>
          <p:cNvPr id="83974" name="Text Box 6">
            <a:extLst>
              <a:ext uri="{FF2B5EF4-FFF2-40B4-BE49-F238E27FC236}">
                <a16:creationId xmlns:a16="http://schemas.microsoft.com/office/drawing/2014/main" id="{D0B81C11-B798-8A48-926F-04C19C313A73}"/>
              </a:ext>
            </a:extLst>
          </p:cNvPr>
          <p:cNvSpPr txBox="1">
            <a:spLocks noChangeArrowheads="1"/>
          </p:cNvSpPr>
          <p:nvPr/>
        </p:nvSpPr>
        <p:spPr bwMode="auto">
          <a:xfrm>
            <a:off x="684213" y="2925763"/>
            <a:ext cx="7704137"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Bachelor- und Masterstudiengänge</a:t>
            </a:r>
          </a:p>
        </p:txBody>
      </p:sp>
      <p:sp>
        <p:nvSpPr>
          <p:cNvPr id="83977" name="Text Box 9">
            <a:extLst>
              <a:ext uri="{FF2B5EF4-FFF2-40B4-BE49-F238E27FC236}">
                <a16:creationId xmlns:a16="http://schemas.microsoft.com/office/drawing/2014/main" id="{312DB31D-C485-544E-A561-789BAA929210}"/>
              </a:ext>
            </a:extLst>
          </p:cNvPr>
          <p:cNvSpPr txBox="1">
            <a:spLocks noChangeArrowheads="1"/>
          </p:cNvSpPr>
          <p:nvPr/>
        </p:nvSpPr>
        <p:spPr bwMode="auto">
          <a:xfrm>
            <a:off x="179388" y="188913"/>
            <a:ext cx="5688012" cy="579437"/>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r>
              <a:rPr lang="de-DE" altLang="de-DE" sz="3200" b="1">
                <a:solidFill>
                  <a:schemeClr val="folHlink"/>
                </a:solidFill>
              </a:rPr>
              <a:t>Reformieren</a:t>
            </a:r>
          </a:p>
        </p:txBody>
      </p:sp>
      <p:sp>
        <p:nvSpPr>
          <p:cNvPr id="83978" name="Text Box 10">
            <a:extLst>
              <a:ext uri="{FF2B5EF4-FFF2-40B4-BE49-F238E27FC236}">
                <a16:creationId xmlns:a16="http://schemas.microsoft.com/office/drawing/2014/main" id="{9E49AB9F-2B6D-0745-8669-D7E597912498}"/>
              </a:ext>
            </a:extLst>
          </p:cNvPr>
          <p:cNvSpPr txBox="1">
            <a:spLocks noChangeArrowheads="1"/>
          </p:cNvSpPr>
          <p:nvPr/>
        </p:nvSpPr>
        <p:spPr bwMode="auto">
          <a:xfrm>
            <a:off x="684213" y="3717925"/>
            <a:ext cx="7704137" cy="519113"/>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Qualitätsmanagement</a:t>
            </a:r>
          </a:p>
        </p:txBody>
      </p:sp>
      <p:sp>
        <p:nvSpPr>
          <p:cNvPr id="83979" name="Text Box 11">
            <a:extLst>
              <a:ext uri="{FF2B5EF4-FFF2-40B4-BE49-F238E27FC236}">
                <a16:creationId xmlns:a16="http://schemas.microsoft.com/office/drawing/2014/main" id="{67B1806B-2056-AD48-B9CB-28EF9ECBDDFE}"/>
              </a:ext>
            </a:extLst>
          </p:cNvPr>
          <p:cNvSpPr txBox="1">
            <a:spLocks noChangeArrowheads="1"/>
          </p:cNvSpPr>
          <p:nvPr/>
        </p:nvSpPr>
        <p:spPr bwMode="auto">
          <a:xfrm>
            <a:off x="684213" y="4510088"/>
            <a:ext cx="7704137" cy="519112"/>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leistungsorientierte Besoldung</a:t>
            </a:r>
          </a:p>
        </p:txBody>
      </p:sp>
      <p:sp>
        <p:nvSpPr>
          <p:cNvPr id="83980" name="Text Box 12">
            <a:extLst>
              <a:ext uri="{FF2B5EF4-FFF2-40B4-BE49-F238E27FC236}">
                <a16:creationId xmlns:a16="http://schemas.microsoft.com/office/drawing/2014/main" id="{D35A844F-22FE-6241-AC9D-C0E007220AD9}"/>
              </a:ext>
            </a:extLst>
          </p:cNvPr>
          <p:cNvSpPr txBox="1">
            <a:spLocks noChangeArrowheads="1"/>
          </p:cNvSpPr>
          <p:nvPr/>
        </p:nvSpPr>
        <p:spPr bwMode="auto">
          <a:xfrm>
            <a:off x="684213" y="5229225"/>
            <a:ext cx="7704137" cy="519113"/>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neue Partnerschaft Staat - Hochschulen</a:t>
            </a:r>
          </a:p>
        </p:txBody>
      </p:sp>
      <p:sp>
        <p:nvSpPr>
          <p:cNvPr id="83981" name="Text Box 13">
            <a:extLst>
              <a:ext uri="{FF2B5EF4-FFF2-40B4-BE49-F238E27FC236}">
                <a16:creationId xmlns:a16="http://schemas.microsoft.com/office/drawing/2014/main" id="{02A7E467-3425-2044-8E33-3405D20A4734}"/>
              </a:ext>
            </a:extLst>
          </p:cNvPr>
          <p:cNvSpPr txBox="1">
            <a:spLocks noChangeArrowheads="1"/>
          </p:cNvSpPr>
          <p:nvPr/>
        </p:nvSpPr>
        <p:spPr bwMode="auto">
          <a:xfrm>
            <a:off x="684213" y="5949950"/>
            <a:ext cx="7704137" cy="519113"/>
          </a:xfrm>
          <a:prstGeom prst="rect">
            <a:avLst/>
          </a:prstGeom>
          <a:solidFill>
            <a:srgbClr val="66FF33"/>
          </a:solidFill>
          <a:ln>
            <a:noFill/>
          </a:ln>
          <a:effectLst/>
          <a:scene3d>
            <a:camera prst="legacyPerspectiveTopRight"/>
            <a:lightRig rig="legacyFlat3" dir="b"/>
          </a:scene3d>
          <a:sp3d extrusionH="887400" prstMaterial="legacyMatte">
            <a:bevelT w="13500" h="13500" prst="angle"/>
            <a:bevelB w="13500" h="13500" prst="angle"/>
            <a:extrusionClr>
              <a:srgbClr val="66FF33"/>
            </a:extrusionClr>
            <a:contourClr>
              <a:srgbClr val="66FF33"/>
            </a:contourClr>
          </a:sp3d>
          <a:extLs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flatTx/>
          </a:bodyPr>
          <a:lstStyle/>
          <a:p>
            <a:pPr algn="ctr"/>
            <a:r>
              <a:rPr lang="de-DE" altLang="de-DE" sz="2800" b="1">
                <a:solidFill>
                  <a:schemeClr val="folHlink"/>
                </a:solidFill>
              </a:rPr>
              <a:t>Leistungstransparenz</a:t>
            </a:r>
          </a:p>
        </p:txBody>
      </p:sp>
      <p:sp>
        <p:nvSpPr>
          <p:cNvPr id="83982" name="Oval 14">
            <a:extLst>
              <a:ext uri="{FF2B5EF4-FFF2-40B4-BE49-F238E27FC236}">
                <a16:creationId xmlns:a16="http://schemas.microsoft.com/office/drawing/2014/main" id="{88C380D3-EEFE-374D-A23E-6BCD97B1F05E}"/>
              </a:ext>
            </a:extLst>
          </p:cNvPr>
          <p:cNvSpPr>
            <a:spLocks noChangeArrowheads="1"/>
          </p:cNvSpPr>
          <p:nvPr/>
        </p:nvSpPr>
        <p:spPr bwMode="auto">
          <a:xfrm>
            <a:off x="0" y="1125538"/>
            <a:ext cx="9144000" cy="5732462"/>
          </a:xfrm>
          <a:prstGeom prst="ellipse">
            <a:avLst/>
          </a:prstGeom>
          <a:solidFill>
            <a:schemeClr val="accent1">
              <a:alpha val="75000"/>
            </a:schemeClr>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de-DE" altLang="de-DE" sz="4800"/>
              <a:t>Hochschulbereich</a:t>
            </a:r>
          </a:p>
          <a:p>
            <a:pPr algn="ctr"/>
            <a:r>
              <a:rPr lang="de-DE" altLang="de-DE" sz="4800"/>
              <a:t> ist </a:t>
            </a:r>
          </a:p>
          <a:p>
            <a:pPr algn="ctr"/>
            <a:r>
              <a:rPr lang="de-DE" altLang="de-DE" sz="4800" b="1" u="sng"/>
              <a:t>der</a:t>
            </a:r>
            <a:r>
              <a:rPr lang="de-DE" altLang="de-DE" sz="4800"/>
              <a:t> Reformsektor</a:t>
            </a:r>
          </a:p>
          <a:p>
            <a:pPr algn="ctr"/>
            <a:r>
              <a:rPr lang="de-DE" altLang="de-DE" sz="4800"/>
              <a:t> in </a:t>
            </a:r>
          </a:p>
          <a:p>
            <a:pPr algn="ctr"/>
            <a:r>
              <a:rPr lang="de-DE" altLang="de-DE" sz="4800"/>
              <a:t>Deutschland!</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 calcmode="lin" valueType="num">
                                      <p:cBhvr>
                                        <p:cTn id="7" dur="1000" fill="hold"/>
                                        <p:tgtEl>
                                          <p:spTgt spid="83972"/>
                                        </p:tgtEl>
                                        <p:attrNameLst>
                                          <p:attrName>ppt_w</p:attrName>
                                        </p:attrNameLst>
                                      </p:cBhvr>
                                      <p:tavLst>
                                        <p:tav tm="0">
                                          <p:val>
                                            <p:strVal val="#ppt_w*0.70"/>
                                          </p:val>
                                        </p:tav>
                                        <p:tav tm="100000">
                                          <p:val>
                                            <p:strVal val="#ppt_w"/>
                                          </p:val>
                                        </p:tav>
                                      </p:tavLst>
                                    </p:anim>
                                    <p:anim calcmode="lin" valueType="num">
                                      <p:cBhvr>
                                        <p:cTn id="8" dur="1000" fill="hold"/>
                                        <p:tgtEl>
                                          <p:spTgt spid="83972"/>
                                        </p:tgtEl>
                                        <p:attrNameLst>
                                          <p:attrName>ppt_h</p:attrName>
                                        </p:attrNameLst>
                                      </p:cBhvr>
                                      <p:tavLst>
                                        <p:tav tm="0">
                                          <p:val>
                                            <p:strVal val="#ppt_h"/>
                                          </p:val>
                                        </p:tav>
                                        <p:tav tm="100000">
                                          <p:val>
                                            <p:strVal val="#ppt_h"/>
                                          </p:val>
                                        </p:tav>
                                      </p:tavLst>
                                    </p:anim>
                                    <p:animEffect transition="in" filter="fade">
                                      <p:cBhvr>
                                        <p:cTn id="9" dur="1000"/>
                                        <p:tgtEl>
                                          <p:spTgt spid="839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3973"/>
                                        </p:tgtEl>
                                        <p:attrNameLst>
                                          <p:attrName>style.visibility</p:attrName>
                                        </p:attrNameLst>
                                      </p:cBhvr>
                                      <p:to>
                                        <p:strVal val="visible"/>
                                      </p:to>
                                    </p:set>
                                    <p:anim calcmode="lin" valueType="num">
                                      <p:cBhvr>
                                        <p:cTn id="14" dur="1000" fill="hold"/>
                                        <p:tgtEl>
                                          <p:spTgt spid="83973"/>
                                        </p:tgtEl>
                                        <p:attrNameLst>
                                          <p:attrName>ppt_w</p:attrName>
                                        </p:attrNameLst>
                                      </p:cBhvr>
                                      <p:tavLst>
                                        <p:tav tm="0">
                                          <p:val>
                                            <p:strVal val="#ppt_w*0.70"/>
                                          </p:val>
                                        </p:tav>
                                        <p:tav tm="100000">
                                          <p:val>
                                            <p:strVal val="#ppt_w"/>
                                          </p:val>
                                        </p:tav>
                                      </p:tavLst>
                                    </p:anim>
                                    <p:anim calcmode="lin" valueType="num">
                                      <p:cBhvr>
                                        <p:cTn id="15" dur="1000" fill="hold"/>
                                        <p:tgtEl>
                                          <p:spTgt spid="83973"/>
                                        </p:tgtEl>
                                        <p:attrNameLst>
                                          <p:attrName>ppt_h</p:attrName>
                                        </p:attrNameLst>
                                      </p:cBhvr>
                                      <p:tavLst>
                                        <p:tav tm="0">
                                          <p:val>
                                            <p:strVal val="#ppt_h"/>
                                          </p:val>
                                        </p:tav>
                                        <p:tav tm="100000">
                                          <p:val>
                                            <p:strVal val="#ppt_h"/>
                                          </p:val>
                                        </p:tav>
                                      </p:tavLst>
                                    </p:anim>
                                    <p:animEffect transition="in" filter="fade">
                                      <p:cBhvr>
                                        <p:cTn id="16" dur="1000"/>
                                        <p:tgtEl>
                                          <p:spTgt spid="8397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83974"/>
                                        </p:tgtEl>
                                        <p:attrNameLst>
                                          <p:attrName>style.visibility</p:attrName>
                                        </p:attrNameLst>
                                      </p:cBhvr>
                                      <p:to>
                                        <p:strVal val="visible"/>
                                      </p:to>
                                    </p:set>
                                    <p:anim calcmode="lin" valueType="num">
                                      <p:cBhvr>
                                        <p:cTn id="21" dur="1000" fill="hold"/>
                                        <p:tgtEl>
                                          <p:spTgt spid="83974"/>
                                        </p:tgtEl>
                                        <p:attrNameLst>
                                          <p:attrName>ppt_w</p:attrName>
                                        </p:attrNameLst>
                                      </p:cBhvr>
                                      <p:tavLst>
                                        <p:tav tm="0">
                                          <p:val>
                                            <p:strVal val="#ppt_w*0.70"/>
                                          </p:val>
                                        </p:tav>
                                        <p:tav tm="100000">
                                          <p:val>
                                            <p:strVal val="#ppt_w"/>
                                          </p:val>
                                        </p:tav>
                                      </p:tavLst>
                                    </p:anim>
                                    <p:anim calcmode="lin" valueType="num">
                                      <p:cBhvr>
                                        <p:cTn id="22" dur="1000" fill="hold"/>
                                        <p:tgtEl>
                                          <p:spTgt spid="83974"/>
                                        </p:tgtEl>
                                        <p:attrNameLst>
                                          <p:attrName>ppt_h</p:attrName>
                                        </p:attrNameLst>
                                      </p:cBhvr>
                                      <p:tavLst>
                                        <p:tav tm="0">
                                          <p:val>
                                            <p:strVal val="#ppt_h"/>
                                          </p:val>
                                        </p:tav>
                                        <p:tav tm="100000">
                                          <p:val>
                                            <p:strVal val="#ppt_h"/>
                                          </p:val>
                                        </p:tav>
                                      </p:tavLst>
                                    </p:anim>
                                    <p:animEffect transition="in" filter="fade">
                                      <p:cBhvr>
                                        <p:cTn id="23" dur="1000"/>
                                        <p:tgtEl>
                                          <p:spTgt spid="83974"/>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83978"/>
                                        </p:tgtEl>
                                        <p:attrNameLst>
                                          <p:attrName>style.visibility</p:attrName>
                                        </p:attrNameLst>
                                      </p:cBhvr>
                                      <p:to>
                                        <p:strVal val="visible"/>
                                      </p:to>
                                    </p:set>
                                    <p:anim calcmode="lin" valueType="num">
                                      <p:cBhvr>
                                        <p:cTn id="28" dur="1000" fill="hold"/>
                                        <p:tgtEl>
                                          <p:spTgt spid="83978"/>
                                        </p:tgtEl>
                                        <p:attrNameLst>
                                          <p:attrName>ppt_w</p:attrName>
                                        </p:attrNameLst>
                                      </p:cBhvr>
                                      <p:tavLst>
                                        <p:tav tm="0">
                                          <p:val>
                                            <p:strVal val="#ppt_w*0.70"/>
                                          </p:val>
                                        </p:tav>
                                        <p:tav tm="100000">
                                          <p:val>
                                            <p:strVal val="#ppt_w"/>
                                          </p:val>
                                        </p:tav>
                                      </p:tavLst>
                                    </p:anim>
                                    <p:anim calcmode="lin" valueType="num">
                                      <p:cBhvr>
                                        <p:cTn id="29" dur="1000" fill="hold"/>
                                        <p:tgtEl>
                                          <p:spTgt spid="83978"/>
                                        </p:tgtEl>
                                        <p:attrNameLst>
                                          <p:attrName>ppt_h</p:attrName>
                                        </p:attrNameLst>
                                      </p:cBhvr>
                                      <p:tavLst>
                                        <p:tav tm="0">
                                          <p:val>
                                            <p:strVal val="#ppt_h"/>
                                          </p:val>
                                        </p:tav>
                                        <p:tav tm="100000">
                                          <p:val>
                                            <p:strVal val="#ppt_h"/>
                                          </p:val>
                                        </p:tav>
                                      </p:tavLst>
                                    </p:anim>
                                    <p:animEffect transition="in" filter="fade">
                                      <p:cBhvr>
                                        <p:cTn id="30" dur="1000"/>
                                        <p:tgtEl>
                                          <p:spTgt spid="8397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83979"/>
                                        </p:tgtEl>
                                        <p:attrNameLst>
                                          <p:attrName>style.visibility</p:attrName>
                                        </p:attrNameLst>
                                      </p:cBhvr>
                                      <p:to>
                                        <p:strVal val="visible"/>
                                      </p:to>
                                    </p:set>
                                    <p:anim calcmode="lin" valueType="num">
                                      <p:cBhvr>
                                        <p:cTn id="35" dur="1000" fill="hold"/>
                                        <p:tgtEl>
                                          <p:spTgt spid="83979"/>
                                        </p:tgtEl>
                                        <p:attrNameLst>
                                          <p:attrName>ppt_w</p:attrName>
                                        </p:attrNameLst>
                                      </p:cBhvr>
                                      <p:tavLst>
                                        <p:tav tm="0">
                                          <p:val>
                                            <p:strVal val="#ppt_w*0.70"/>
                                          </p:val>
                                        </p:tav>
                                        <p:tav tm="100000">
                                          <p:val>
                                            <p:strVal val="#ppt_w"/>
                                          </p:val>
                                        </p:tav>
                                      </p:tavLst>
                                    </p:anim>
                                    <p:anim calcmode="lin" valueType="num">
                                      <p:cBhvr>
                                        <p:cTn id="36" dur="1000" fill="hold"/>
                                        <p:tgtEl>
                                          <p:spTgt spid="83979"/>
                                        </p:tgtEl>
                                        <p:attrNameLst>
                                          <p:attrName>ppt_h</p:attrName>
                                        </p:attrNameLst>
                                      </p:cBhvr>
                                      <p:tavLst>
                                        <p:tav tm="0">
                                          <p:val>
                                            <p:strVal val="#ppt_h"/>
                                          </p:val>
                                        </p:tav>
                                        <p:tav tm="100000">
                                          <p:val>
                                            <p:strVal val="#ppt_h"/>
                                          </p:val>
                                        </p:tav>
                                      </p:tavLst>
                                    </p:anim>
                                    <p:animEffect transition="in" filter="fade">
                                      <p:cBhvr>
                                        <p:cTn id="37" dur="1000"/>
                                        <p:tgtEl>
                                          <p:spTgt spid="8397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83980"/>
                                        </p:tgtEl>
                                        <p:attrNameLst>
                                          <p:attrName>style.visibility</p:attrName>
                                        </p:attrNameLst>
                                      </p:cBhvr>
                                      <p:to>
                                        <p:strVal val="visible"/>
                                      </p:to>
                                    </p:set>
                                    <p:anim calcmode="lin" valueType="num">
                                      <p:cBhvr>
                                        <p:cTn id="42" dur="1000" fill="hold"/>
                                        <p:tgtEl>
                                          <p:spTgt spid="83980"/>
                                        </p:tgtEl>
                                        <p:attrNameLst>
                                          <p:attrName>ppt_w</p:attrName>
                                        </p:attrNameLst>
                                      </p:cBhvr>
                                      <p:tavLst>
                                        <p:tav tm="0">
                                          <p:val>
                                            <p:strVal val="#ppt_w*0.70"/>
                                          </p:val>
                                        </p:tav>
                                        <p:tav tm="100000">
                                          <p:val>
                                            <p:strVal val="#ppt_w"/>
                                          </p:val>
                                        </p:tav>
                                      </p:tavLst>
                                    </p:anim>
                                    <p:anim calcmode="lin" valueType="num">
                                      <p:cBhvr>
                                        <p:cTn id="43" dur="1000" fill="hold"/>
                                        <p:tgtEl>
                                          <p:spTgt spid="83980"/>
                                        </p:tgtEl>
                                        <p:attrNameLst>
                                          <p:attrName>ppt_h</p:attrName>
                                        </p:attrNameLst>
                                      </p:cBhvr>
                                      <p:tavLst>
                                        <p:tav tm="0">
                                          <p:val>
                                            <p:strVal val="#ppt_h"/>
                                          </p:val>
                                        </p:tav>
                                        <p:tav tm="100000">
                                          <p:val>
                                            <p:strVal val="#ppt_h"/>
                                          </p:val>
                                        </p:tav>
                                      </p:tavLst>
                                    </p:anim>
                                    <p:animEffect transition="in" filter="fade">
                                      <p:cBhvr>
                                        <p:cTn id="44" dur="1000"/>
                                        <p:tgtEl>
                                          <p:spTgt spid="83980"/>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83981"/>
                                        </p:tgtEl>
                                        <p:attrNameLst>
                                          <p:attrName>style.visibility</p:attrName>
                                        </p:attrNameLst>
                                      </p:cBhvr>
                                      <p:to>
                                        <p:strVal val="visible"/>
                                      </p:to>
                                    </p:set>
                                    <p:anim calcmode="lin" valueType="num">
                                      <p:cBhvr>
                                        <p:cTn id="49" dur="1000" fill="hold"/>
                                        <p:tgtEl>
                                          <p:spTgt spid="83981"/>
                                        </p:tgtEl>
                                        <p:attrNameLst>
                                          <p:attrName>ppt_w</p:attrName>
                                        </p:attrNameLst>
                                      </p:cBhvr>
                                      <p:tavLst>
                                        <p:tav tm="0">
                                          <p:val>
                                            <p:strVal val="#ppt_w*0.70"/>
                                          </p:val>
                                        </p:tav>
                                        <p:tav tm="100000">
                                          <p:val>
                                            <p:strVal val="#ppt_w"/>
                                          </p:val>
                                        </p:tav>
                                      </p:tavLst>
                                    </p:anim>
                                    <p:anim calcmode="lin" valueType="num">
                                      <p:cBhvr>
                                        <p:cTn id="50" dur="1000" fill="hold"/>
                                        <p:tgtEl>
                                          <p:spTgt spid="83981"/>
                                        </p:tgtEl>
                                        <p:attrNameLst>
                                          <p:attrName>ppt_h</p:attrName>
                                        </p:attrNameLst>
                                      </p:cBhvr>
                                      <p:tavLst>
                                        <p:tav tm="0">
                                          <p:val>
                                            <p:strVal val="#ppt_h"/>
                                          </p:val>
                                        </p:tav>
                                        <p:tav tm="100000">
                                          <p:val>
                                            <p:strVal val="#ppt_h"/>
                                          </p:val>
                                        </p:tav>
                                      </p:tavLst>
                                    </p:anim>
                                    <p:animEffect transition="in" filter="fade">
                                      <p:cBhvr>
                                        <p:cTn id="51" dur="1000"/>
                                        <p:tgtEl>
                                          <p:spTgt spid="83981"/>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83982"/>
                                        </p:tgtEl>
                                        <p:attrNameLst>
                                          <p:attrName>style.visibility</p:attrName>
                                        </p:attrNameLst>
                                      </p:cBhvr>
                                      <p:to>
                                        <p:strVal val="visible"/>
                                      </p:to>
                                    </p:set>
                                    <p:anim calcmode="lin" valueType="num">
                                      <p:cBhvr>
                                        <p:cTn id="56" dur="1000" fill="hold"/>
                                        <p:tgtEl>
                                          <p:spTgt spid="83982"/>
                                        </p:tgtEl>
                                        <p:attrNameLst>
                                          <p:attrName>ppt_w</p:attrName>
                                        </p:attrNameLst>
                                      </p:cBhvr>
                                      <p:tavLst>
                                        <p:tav tm="0">
                                          <p:val>
                                            <p:strVal val="#ppt_w*0.70"/>
                                          </p:val>
                                        </p:tav>
                                        <p:tav tm="100000">
                                          <p:val>
                                            <p:strVal val="#ppt_w"/>
                                          </p:val>
                                        </p:tav>
                                      </p:tavLst>
                                    </p:anim>
                                    <p:anim calcmode="lin" valueType="num">
                                      <p:cBhvr>
                                        <p:cTn id="57" dur="1000" fill="hold"/>
                                        <p:tgtEl>
                                          <p:spTgt spid="83982"/>
                                        </p:tgtEl>
                                        <p:attrNameLst>
                                          <p:attrName>ppt_h</p:attrName>
                                        </p:attrNameLst>
                                      </p:cBhvr>
                                      <p:tavLst>
                                        <p:tav tm="0">
                                          <p:val>
                                            <p:strVal val="#ppt_h"/>
                                          </p:val>
                                        </p:tav>
                                        <p:tav tm="100000">
                                          <p:val>
                                            <p:strVal val="#ppt_h"/>
                                          </p:val>
                                        </p:tav>
                                      </p:tavLst>
                                    </p:anim>
                                    <p:animEffect transition="in" filter="fade">
                                      <p:cBhvr>
                                        <p:cTn id="58" dur="1000"/>
                                        <p:tgtEl>
                                          <p:spTgt spid="839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p:bldP spid="83973" grpId="0" animBg="1"/>
      <p:bldP spid="83974" grpId="0" animBg="1"/>
      <p:bldP spid="83978" grpId="0" animBg="1"/>
      <p:bldP spid="83979" grpId="0" animBg="1"/>
      <p:bldP spid="83980" grpId="0" animBg="1"/>
      <p:bldP spid="83981" grpId="0" animBg="1"/>
      <p:bldP spid="83982" grpId="0" animBg="1"/>
    </p:bldLst>
  </p:timing>
</p:sld>
</file>

<file path=ppt/theme/theme1.xml><?xml version="1.0" encoding="utf-8"?>
<a:theme xmlns:a="http://schemas.openxmlformats.org/drawingml/2006/main" name="CHE">
  <a:themeElements>
    <a:clrScheme name="CHE 10">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003300"/>
      </a:hlink>
      <a:folHlink>
        <a:srgbClr val="000000"/>
      </a:folHlink>
    </a:clrScheme>
    <a:fontScheme name="CH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altLang="de-DE" sz="24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altLang="de-DE" sz="24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CH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CHE 8">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2AAA64"/>
        </a:hlink>
        <a:folHlink>
          <a:srgbClr val="FFFFFF"/>
        </a:folHlink>
      </a:clrScheme>
      <a:clrMap bg1="dk2" tx1="lt1" bg2="dk1" tx2="lt2" accent1="accent1" accent2="accent2" accent3="accent3" accent4="accent4" accent5="accent5" accent6="accent6" hlink="hlink" folHlink="folHlink"/>
    </a:extraClrScheme>
    <a:extraClrScheme>
      <a:clrScheme name="CHE 9">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2AAA64"/>
        </a:hlink>
        <a:folHlink>
          <a:srgbClr val="000000"/>
        </a:folHlink>
      </a:clrScheme>
      <a:clrMap bg1="dk2" tx1="lt1" bg2="dk1" tx2="lt2" accent1="accent1" accent2="accent2" accent3="accent3" accent4="accent4" accent5="accent5" accent6="accent6" hlink="hlink" folHlink="folHlink"/>
    </a:extraClrScheme>
    <a:extraClrScheme>
      <a:clrScheme name="CHE 10">
        <a:dk1>
          <a:srgbClr val="777777"/>
        </a:dk1>
        <a:lt1>
          <a:srgbClr val="FFFFFF"/>
        </a:lt1>
        <a:dk2>
          <a:srgbClr val="969696"/>
        </a:dk2>
        <a:lt2>
          <a:srgbClr val="FFFFFF"/>
        </a:lt2>
        <a:accent1>
          <a:srgbClr val="F00E34"/>
        </a:accent1>
        <a:accent2>
          <a:srgbClr val="293BA5"/>
        </a:accent2>
        <a:accent3>
          <a:srgbClr val="C9C9C9"/>
        </a:accent3>
        <a:accent4>
          <a:srgbClr val="DADADA"/>
        </a:accent4>
        <a:accent5>
          <a:srgbClr val="F6AAAE"/>
        </a:accent5>
        <a:accent6>
          <a:srgbClr val="243595"/>
        </a:accent6>
        <a:hlink>
          <a:srgbClr val="003300"/>
        </a:hlink>
        <a:folHlink>
          <a:srgbClr val="0000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CHE</Template>
  <TotalTime>0</TotalTime>
  <Words>2695</Words>
  <Application>Microsoft Macintosh PowerPoint</Application>
  <PresentationFormat>Bildschirmpräsentation (4:3)</PresentationFormat>
  <Paragraphs>320</Paragraphs>
  <Slides>23</Slides>
  <Notes>7</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Folientitel</vt:lpstr>
      </vt:variant>
      <vt:variant>
        <vt:i4>23</vt:i4>
      </vt:variant>
      <vt:variant>
        <vt:lpstr>Zielgruppenorientierte Präsentationen</vt:lpstr>
      </vt:variant>
      <vt:variant>
        <vt:i4>2</vt:i4>
      </vt:variant>
    </vt:vector>
  </HeadingPairs>
  <TitlesOfParts>
    <vt:vector size="29" baseType="lpstr">
      <vt:lpstr>Arial</vt:lpstr>
      <vt:lpstr>Times New Roman</vt:lpstr>
      <vt:lpstr>Webdings</vt:lpstr>
      <vt:lpstr>CHE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Studiengebühren u. Ranking</vt:lpstr>
      <vt:lpstr>CHE-Präsentation</vt:lpstr>
    </vt:vector>
  </TitlesOfParts>
  <Company>CHE - Centrum für Hochschulentwicklung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Florian Buch</dc:creator>
  <cp:lastModifiedBy>Detlef Müller-Böling</cp:lastModifiedBy>
  <cp:revision>21</cp:revision>
  <dcterms:created xsi:type="dcterms:W3CDTF">2003-11-10T10:30:02Z</dcterms:created>
  <dcterms:modified xsi:type="dcterms:W3CDTF">2022-02-05T15:05:10Z</dcterms:modified>
</cp:coreProperties>
</file>