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05" r:id="rId2"/>
    <p:sldId id="407" r:id="rId3"/>
    <p:sldId id="396" r:id="rId4"/>
    <p:sldId id="408" r:id="rId5"/>
    <p:sldId id="409" r:id="rId6"/>
    <p:sldId id="411" r:id="rId7"/>
    <p:sldId id="412" r:id="rId8"/>
    <p:sldId id="416" r:id="rId9"/>
    <p:sldId id="418" r:id="rId10"/>
    <p:sldId id="309" r:id="rId11"/>
    <p:sldId id="388" r:id="rId12"/>
    <p:sldId id="413" r:id="rId13"/>
    <p:sldId id="414" r:id="rId14"/>
    <p:sldId id="415" r:id="rId15"/>
    <p:sldId id="419" r:id="rId16"/>
    <p:sldId id="397" r:id="rId17"/>
    <p:sldId id="398" r:id="rId18"/>
    <p:sldId id="400" r:id="rId19"/>
    <p:sldId id="399" r:id="rId20"/>
    <p:sldId id="374" r:id="rId21"/>
  </p:sldIdLst>
  <p:sldSz cx="9144000" cy="6858000" type="screen4x3"/>
  <p:notesSz cx="6662738" cy="98329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7">
          <p15:clr>
            <a:srgbClr val="A4A3A4"/>
          </p15:clr>
        </p15:guide>
        <p15:guide id="2" pos="209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555" autoAdjust="0"/>
  </p:normalViewPr>
  <p:slideViewPr>
    <p:cSldViewPr>
      <p:cViewPr varScale="1">
        <p:scale>
          <a:sx n="106" d="100"/>
          <a:sy n="106" d="100"/>
        </p:scale>
        <p:origin x="182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420"/>
    </p:cViewPr>
  </p:sorterViewPr>
  <p:notesViewPr>
    <p:cSldViewPr>
      <p:cViewPr>
        <p:scale>
          <a:sx n="66" d="100"/>
          <a:sy n="66" d="100"/>
        </p:scale>
        <p:origin x="-1650" y="246"/>
      </p:cViewPr>
      <p:guideLst>
        <p:guide orient="horz" pos="3097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40C1B070-BE98-1146-BE97-24889562FA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EA5A92E7-5AD6-5E47-AD96-B475D59924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174084" name="Rectangle 4">
            <a:extLst>
              <a:ext uri="{FF2B5EF4-FFF2-40B4-BE49-F238E27FC236}">
                <a16:creationId xmlns:a16="http://schemas.microsoft.com/office/drawing/2014/main" id="{FC9FBB27-195A-524A-A91C-D84982A614D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174085" name="Rectangle 5">
            <a:extLst>
              <a:ext uri="{FF2B5EF4-FFF2-40B4-BE49-F238E27FC236}">
                <a16:creationId xmlns:a16="http://schemas.microsoft.com/office/drawing/2014/main" id="{91176896-9423-DC43-BB0C-D17E8D180E8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3726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C48A34-2E14-9948-B4D5-1FEE4F1F2610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19BE22E-7079-4A4A-93B1-AF41A7F6FF2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8EBDDAB-A6D1-004F-8617-3D95C5BE160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C4390661-DF75-FF4C-B388-156330AAAF8F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B30423AC-CE41-1841-84BC-4523E0DC2B3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97C5690C-09AC-8C43-97BA-58052846E68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58846691-73E1-924C-BE45-F27FF4C5A1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BE3AD3-4D35-1342-A757-C65C5A274706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3A9FB70-8354-4C49-A94B-20E8A6EDE3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302077-A89E-6B47-A7A7-DF41901E8A1A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564226" name="Rectangle 2">
            <a:extLst>
              <a:ext uri="{FF2B5EF4-FFF2-40B4-BE49-F238E27FC236}">
                <a16:creationId xmlns:a16="http://schemas.microsoft.com/office/drawing/2014/main" id="{F3FC6BD5-7766-B940-B47B-CE594D42A89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4227" name="Rectangle 3">
            <a:extLst>
              <a:ext uri="{FF2B5EF4-FFF2-40B4-BE49-F238E27FC236}">
                <a16:creationId xmlns:a16="http://schemas.microsoft.com/office/drawing/2014/main" id="{E6D43318-F84E-DF41-A2CE-5E34F877E4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FD60A4E-BEB1-D347-A45B-CFA4BF76EA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7A86B1-FD98-5B46-8C4A-95ABA46B7B73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065E1505-6E66-234A-A369-FCD56831B04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2547" name="Rectangle 3">
            <a:extLst>
              <a:ext uri="{FF2B5EF4-FFF2-40B4-BE49-F238E27FC236}">
                <a16:creationId xmlns:a16="http://schemas.microsoft.com/office/drawing/2014/main" id="{93EB65CF-22A8-8843-91E7-9E376BB5BB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Verwendung der Daten im Forschungsranking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A355B8-0194-F54B-866D-319361138F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CEAF6E-DD90-4141-9BD0-1E34F3C0F9BC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560130" name="Rectangle 2">
            <a:extLst>
              <a:ext uri="{FF2B5EF4-FFF2-40B4-BE49-F238E27FC236}">
                <a16:creationId xmlns:a16="http://schemas.microsoft.com/office/drawing/2014/main" id="{A87ACBB9-72D3-7C48-AEEC-5D717C61B97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0131" name="Rectangle 3">
            <a:extLst>
              <a:ext uri="{FF2B5EF4-FFF2-40B4-BE49-F238E27FC236}">
                <a16:creationId xmlns:a16="http://schemas.microsoft.com/office/drawing/2014/main" id="{206C475F-2419-AF46-9FA2-EB03B0960A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9F571EC-0918-AE49-B35C-8E96A74C9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C34711-66A4-B04E-8D4D-43F14DCBCB1D}" type="slidenum">
              <a:rPr lang="de-DE" altLang="de-DE"/>
              <a:pPr/>
              <a:t>20</a:t>
            </a:fld>
            <a:endParaRPr lang="de-DE" altLang="de-DE"/>
          </a:p>
        </p:txBody>
      </p:sp>
      <p:sp>
        <p:nvSpPr>
          <p:cNvPr id="463874" name="Rectangle 2">
            <a:extLst>
              <a:ext uri="{FF2B5EF4-FFF2-40B4-BE49-F238E27FC236}">
                <a16:creationId xmlns:a16="http://schemas.microsoft.com/office/drawing/2014/main" id="{D9F2103D-DADB-1044-8F99-44118774D76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3875" name="Rectangle 3">
            <a:extLst>
              <a:ext uri="{FF2B5EF4-FFF2-40B4-BE49-F238E27FC236}">
                <a16:creationId xmlns:a16="http://schemas.microsoft.com/office/drawing/2014/main" id="{F72DDD7C-9171-A241-B74D-C31D2C2D88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Alternativ: Für allgemeinen Einstieg, Forschungsindikatoren bis auf Zitationen vollzählig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>
            <a:extLst>
              <a:ext uri="{FF2B5EF4-FFF2-40B4-BE49-F238E27FC236}">
                <a16:creationId xmlns:a16="http://schemas.microsoft.com/office/drawing/2014/main" id="{0BA580A6-5F5A-E242-B2B0-5BB64A5E51A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43000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235536" name="Picture 16">
            <a:extLst>
              <a:ext uri="{FF2B5EF4-FFF2-40B4-BE49-F238E27FC236}">
                <a16:creationId xmlns:a16="http://schemas.microsoft.com/office/drawing/2014/main" id="{0E3DD3B4-D640-3745-BD3F-E6B40E5E234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69863"/>
            <a:ext cx="1287463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25" name="Rectangle 5">
            <a:extLst>
              <a:ext uri="{FF2B5EF4-FFF2-40B4-BE49-F238E27FC236}">
                <a16:creationId xmlns:a16="http://schemas.microsoft.com/office/drawing/2014/main" id="{EF0A39EF-840B-B04C-8238-25B18FB9C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527" name="Text Box 7">
            <a:extLst>
              <a:ext uri="{FF2B5EF4-FFF2-40B4-BE49-F238E27FC236}">
                <a16:creationId xmlns:a16="http://schemas.microsoft.com/office/drawing/2014/main" id="{2F45CAC7-5637-274F-B986-367F33005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2B68FD-963A-264F-A24E-E0214DA97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A2CC3EF-B47D-914F-B426-38BC0D7667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9228CC6-A146-D748-83B0-B12CF3430E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0D78830-FCD3-5D41-A487-08FABE2B4F70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B5B595D-4107-2A47-B60F-3AABC2B922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17.08.2004</a:t>
            </a:r>
          </a:p>
        </p:txBody>
      </p:sp>
    </p:spTree>
    <p:extLst>
      <p:ext uri="{BB962C8B-B14F-4D97-AF65-F5344CB8AC3E}">
        <p14:creationId xmlns:p14="http://schemas.microsoft.com/office/powerpoint/2010/main" val="3366911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111579E-360F-664D-B6D9-9CADE5781A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3409CF5-B7EB-DA47-9118-15A1CF1AD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21741ED-6AF7-9A46-9C28-2E6DB2EF5F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275D40-DE9C-C945-90A3-101121CBB805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FBBC0E-7371-324E-9AFC-7B4AA2F7620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17.08.2004</a:t>
            </a:r>
          </a:p>
        </p:txBody>
      </p:sp>
    </p:spTree>
    <p:extLst>
      <p:ext uri="{BB962C8B-B14F-4D97-AF65-F5344CB8AC3E}">
        <p14:creationId xmlns:p14="http://schemas.microsoft.com/office/powerpoint/2010/main" val="4210271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E409E2-89AE-EA48-A0B5-34B1C7730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450" y="0"/>
            <a:ext cx="6192838" cy="9906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398767-F646-AC4A-B16C-F342E75285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5ACA69F-C171-A54B-B97A-FD9AD9E927BC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572000" y="1295400"/>
            <a:ext cx="4343400" cy="23241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C3517A55-5140-B942-8A62-DA10874D458A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572000" y="3771900"/>
            <a:ext cx="4343400" cy="23241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F3A1-C72F-8446-9E34-6A4C51295E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05800" y="6324600"/>
            <a:ext cx="533400" cy="381000"/>
          </a:xfrm>
        </p:spPr>
        <p:txBody>
          <a:bodyPr/>
          <a:lstStyle>
            <a:lvl1pPr>
              <a:defRPr/>
            </a:lvl1pPr>
          </a:lstStyle>
          <a:p>
            <a:fld id="{7F07D85C-B9CA-4A4A-ABE5-DF436D4BD8A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816BB7-567C-F84B-82A2-520F674A740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de-DE"/>
              <a:t>17.08.2004</a:t>
            </a:r>
          </a:p>
        </p:txBody>
      </p:sp>
    </p:spTree>
    <p:extLst>
      <p:ext uri="{BB962C8B-B14F-4D97-AF65-F5344CB8AC3E}">
        <p14:creationId xmlns:p14="http://schemas.microsoft.com/office/powerpoint/2010/main" val="3937791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130C93-A6C8-C64D-BCA2-9C6A22BF5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1C23AE-4020-AA4C-AA40-EFA6EAC67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F4CB77-C9AA-684C-8ECA-50A50C28CE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0F059E-13CB-E249-BAAB-48E8B2199BEB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2643D60-16ED-574B-9B91-39A03974F18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17.08.2004</a:t>
            </a:r>
          </a:p>
        </p:txBody>
      </p:sp>
    </p:spTree>
    <p:extLst>
      <p:ext uri="{BB962C8B-B14F-4D97-AF65-F5344CB8AC3E}">
        <p14:creationId xmlns:p14="http://schemas.microsoft.com/office/powerpoint/2010/main" val="1947454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7953D3-583B-2C48-9761-F95A61D31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87CE8CA-B8DA-1C4B-8ABC-F3FC008DF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DFF584-1104-3D4F-9D68-B33E0624C0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D3A5A6-D7B6-3546-AD17-15003AD43802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BC4BBCC-671C-3E49-BF7B-24667725502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17.08.2004</a:t>
            </a:r>
          </a:p>
        </p:txBody>
      </p:sp>
    </p:spTree>
    <p:extLst>
      <p:ext uri="{BB962C8B-B14F-4D97-AF65-F5344CB8AC3E}">
        <p14:creationId xmlns:p14="http://schemas.microsoft.com/office/powerpoint/2010/main" val="309978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C31D0B-6FD6-9543-A04E-001BF4BB9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CDE210-90EF-9D4D-AD74-3BAB4A7800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D5C8769-6BFA-1949-9307-C6F8317C4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02D580-168D-BF4F-BBF3-045ECCC8D2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5AB4D0-475F-A84F-ACDF-48F099572BF0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EF05833-F72C-4247-8CC3-B47D3298874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17.08.2004</a:t>
            </a:r>
          </a:p>
        </p:txBody>
      </p:sp>
    </p:spTree>
    <p:extLst>
      <p:ext uri="{BB962C8B-B14F-4D97-AF65-F5344CB8AC3E}">
        <p14:creationId xmlns:p14="http://schemas.microsoft.com/office/powerpoint/2010/main" val="3061558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6702FB-C639-AA4C-9F71-0CC997EE4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BFCAF5-B59F-6A40-87B0-43B666A15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1AB0B20-0061-D341-82F9-21E0AD60C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541813-F8AD-024D-8C06-BBDBC56C6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9D73C4D-0BCD-594F-932F-3C0D7516F1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A2AC703-5563-A948-A168-84C295E23A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FD2A2A9-7426-4444-9E56-2893FAE869EB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46FF8AD1-424D-0043-9A58-59EC0C09E0B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17.08.2004</a:t>
            </a:r>
          </a:p>
        </p:txBody>
      </p:sp>
    </p:spTree>
    <p:extLst>
      <p:ext uri="{BB962C8B-B14F-4D97-AF65-F5344CB8AC3E}">
        <p14:creationId xmlns:p14="http://schemas.microsoft.com/office/powerpoint/2010/main" val="386748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2265EC-65C1-0649-8E42-6B1B7DBBC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94D1A60-9DF0-2C4F-B70E-7150101E26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C986B5-4C1D-5444-9CD5-DC4B58D4CE51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02A3D5-4041-6146-B00B-12E927A06E4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17.08.2004</a:t>
            </a:r>
          </a:p>
        </p:txBody>
      </p:sp>
    </p:spTree>
    <p:extLst>
      <p:ext uri="{BB962C8B-B14F-4D97-AF65-F5344CB8AC3E}">
        <p14:creationId xmlns:p14="http://schemas.microsoft.com/office/powerpoint/2010/main" val="15154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D716589D-DD1F-E74C-97FF-03C0DCDBD5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D64A14-F4F3-8645-92FD-1155A8185EFE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42782F2-15BB-4E40-99E1-9223A75675D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17.08.2004</a:t>
            </a:r>
          </a:p>
        </p:txBody>
      </p:sp>
    </p:spTree>
    <p:extLst>
      <p:ext uri="{BB962C8B-B14F-4D97-AF65-F5344CB8AC3E}">
        <p14:creationId xmlns:p14="http://schemas.microsoft.com/office/powerpoint/2010/main" val="372731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09794F-BD3A-C74A-8D35-50858BC33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5E1CFB-9C99-3A44-8912-4B86480B1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71E1180-F549-9645-8136-153CDFF23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52ACABB-C50B-EB44-A937-28C3CA4B66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1ECF76D-1F5E-DE46-9460-D643431F0E57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69AA1FA8-11F0-C944-9321-7D87D96F9E1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17.08.2004</a:t>
            </a:r>
          </a:p>
        </p:txBody>
      </p:sp>
    </p:spTree>
    <p:extLst>
      <p:ext uri="{BB962C8B-B14F-4D97-AF65-F5344CB8AC3E}">
        <p14:creationId xmlns:p14="http://schemas.microsoft.com/office/powerpoint/2010/main" val="345552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9D614C-9E17-3B4E-AB90-2CFA06473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9875754-A91F-4345-93F3-1B42EA1C62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5EBC613-1AE1-144D-AA18-2FDA4F49F0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AC872FC-0352-E146-BAAD-40B1C09FD8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909F77-CB8C-2E4C-9984-C5EE98D8FEEB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864DA4F4-F79A-2649-91B6-FF9E6084990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17.08.2004</a:t>
            </a:r>
          </a:p>
        </p:txBody>
      </p:sp>
    </p:spTree>
    <p:extLst>
      <p:ext uri="{BB962C8B-B14F-4D97-AF65-F5344CB8AC3E}">
        <p14:creationId xmlns:p14="http://schemas.microsoft.com/office/powerpoint/2010/main" val="250034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F727D920-0B25-684C-A953-04B8C04A9CF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43000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E41809DB-2853-8A46-B1CA-CB8E79CB90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0"/>
            <a:ext cx="6192838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ED49790-4BA0-DF40-A050-4860F55B10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32A9FD3A-2BF7-A94E-A1EC-96C2F309B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7451725" cy="1619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976B062-53D2-194F-9978-75D57B5C191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1A091546-3FB1-214F-8AD8-7F9E6CE96DB8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FD24C1CA-D6B0-9643-A8DC-B52EA4E8E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sp>
        <p:nvSpPr>
          <p:cNvPr id="1042" name="Rectangle 18">
            <a:extLst>
              <a:ext uri="{FF2B5EF4-FFF2-40B4-BE49-F238E27FC236}">
                <a16:creationId xmlns:a16="http://schemas.microsoft.com/office/drawing/2014/main" id="{9073C867-902A-EE4A-8527-4EE758DA822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 altLang="de-DE"/>
              <a:t>17.08.2004</a:t>
            </a:r>
          </a:p>
        </p:txBody>
      </p:sp>
      <p:pic>
        <p:nvPicPr>
          <p:cNvPr id="4106" name="Picture 1034">
            <a:extLst>
              <a:ext uri="{FF2B5EF4-FFF2-40B4-BE49-F238E27FC236}">
                <a16:creationId xmlns:a16="http://schemas.microsoft.com/office/drawing/2014/main" id="{41F9DC85-2899-334D-8EE4-6A13B62E43B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69863"/>
            <a:ext cx="1287463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21D1BAAB-9B01-4740-87FF-296A74D4F0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298A2-2EED-F84F-9674-3AB3A38DE0CA}" type="slidenum">
              <a:rPr lang="en-US" altLang="de-DE"/>
              <a:pPr/>
              <a:t>1</a:t>
            </a:fld>
            <a:endParaRPr lang="en-US" altLang="de-DE"/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3B8D758F-1B51-D044-86DA-DD077271A55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17.08.2004</a:t>
            </a:r>
          </a:p>
        </p:txBody>
      </p:sp>
      <p:sp>
        <p:nvSpPr>
          <p:cNvPr id="545794" name="Text Box 2">
            <a:extLst>
              <a:ext uri="{FF2B5EF4-FFF2-40B4-BE49-F238E27FC236}">
                <a16:creationId xmlns:a16="http://schemas.microsoft.com/office/drawing/2014/main" id="{37A3CFC8-0C17-6F4B-8B40-646455860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545795" name="Text Box 3">
            <a:extLst>
              <a:ext uri="{FF2B5EF4-FFF2-40B4-BE49-F238E27FC236}">
                <a16:creationId xmlns:a16="http://schemas.microsoft.com/office/drawing/2014/main" id="{AAE06BF4-40A5-D64D-9E7C-502C0AD1E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545796" name="Text Box 4">
            <a:extLst>
              <a:ext uri="{FF2B5EF4-FFF2-40B4-BE49-F238E27FC236}">
                <a16:creationId xmlns:a16="http://schemas.microsoft.com/office/drawing/2014/main" id="{2B403CF6-D313-CC46-8405-70D3D4917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524000"/>
            <a:ext cx="6934200" cy="490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/>
          </a:p>
        </p:txBody>
      </p:sp>
      <p:sp>
        <p:nvSpPr>
          <p:cNvPr id="545797" name="Rectangle 5">
            <a:extLst>
              <a:ext uri="{FF2B5EF4-FFF2-40B4-BE49-F238E27FC236}">
                <a16:creationId xmlns:a16="http://schemas.microsoft.com/office/drawing/2014/main" id="{C1781657-4746-B04B-A64E-1C92C0887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412875"/>
            <a:ext cx="6781800" cy="2819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4000" b="1">
                <a:latin typeface="Arial" panose="020B0604020202020204" pitchFamily="34" charset="0"/>
              </a:rPr>
              <a:t>Centrum für</a:t>
            </a:r>
          </a:p>
          <a:p>
            <a:pPr algn="ctr"/>
            <a:r>
              <a:rPr lang="de-DE" altLang="de-DE" sz="4000" b="1">
                <a:latin typeface="Arial" panose="020B0604020202020204" pitchFamily="34" charset="0"/>
              </a:rPr>
              <a:t>Hochschulentwicklung</a:t>
            </a: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545799" name="Rectangle 7">
            <a:extLst>
              <a:ext uri="{FF2B5EF4-FFF2-40B4-BE49-F238E27FC236}">
                <a16:creationId xmlns:a16="http://schemas.microsoft.com/office/drawing/2014/main" id="{16B6E195-85ED-F548-A2E4-6F3954269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4652963"/>
            <a:ext cx="6478587" cy="792162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Bertelsmann Stiftung</a:t>
            </a:r>
          </a:p>
        </p:txBody>
      </p:sp>
      <p:sp>
        <p:nvSpPr>
          <p:cNvPr id="545800" name="Rectangle 8">
            <a:extLst>
              <a:ext uri="{FF2B5EF4-FFF2-40B4-BE49-F238E27FC236}">
                <a16:creationId xmlns:a16="http://schemas.microsoft.com/office/drawing/2014/main" id="{E4BC8161-7567-4D4F-944E-3AAA75D28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5872163"/>
            <a:ext cx="6478587" cy="792162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Hochschulrektorenkonferenz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45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545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799" grpId="0" animBg="1" autoUpdateAnimBg="0"/>
      <p:bldP spid="545800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liennummernplatzhalter 5">
            <a:extLst>
              <a:ext uri="{FF2B5EF4-FFF2-40B4-BE49-F238E27FC236}">
                <a16:creationId xmlns:a16="http://schemas.microsoft.com/office/drawing/2014/main" id="{AB93AA12-0918-DF49-9B73-089595BE2D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5FBF1-E883-394B-B133-271D682A0903}" type="slidenum">
              <a:rPr lang="en-US" altLang="de-DE"/>
              <a:pPr/>
              <a:t>10</a:t>
            </a:fld>
            <a:endParaRPr lang="en-US" altLang="de-DE"/>
          </a:p>
        </p:txBody>
      </p:sp>
      <p:sp>
        <p:nvSpPr>
          <p:cNvPr id="22" name="Datumsplatzhalter 6">
            <a:extLst>
              <a:ext uri="{FF2B5EF4-FFF2-40B4-BE49-F238E27FC236}">
                <a16:creationId xmlns:a16="http://schemas.microsoft.com/office/drawing/2014/main" id="{EECFD0F4-3148-1341-85CC-8F2F2C112F8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17.08.2004</a:t>
            </a:r>
          </a:p>
        </p:txBody>
      </p:sp>
      <p:sp>
        <p:nvSpPr>
          <p:cNvPr id="291848" name="Rectangle 8">
            <a:extLst>
              <a:ext uri="{FF2B5EF4-FFF2-40B4-BE49-F238E27FC236}">
                <a16:creationId xmlns:a16="http://schemas.microsoft.com/office/drawing/2014/main" id="{0B9CAF1E-4B41-7943-9E38-E3C06D8C6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14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291850" name="Rectangle 10">
            <a:extLst>
              <a:ext uri="{FF2B5EF4-FFF2-40B4-BE49-F238E27FC236}">
                <a16:creationId xmlns:a16="http://schemas.microsoft.com/office/drawing/2014/main" id="{0894CCB4-F981-6746-80D7-2540432CE0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Physik: Drittmittel in T€ pro Jahr</a:t>
            </a:r>
          </a:p>
        </p:txBody>
      </p:sp>
      <p:graphicFrame>
        <p:nvGraphicFramePr>
          <p:cNvPr id="291872" name="Object 32">
            <a:extLst>
              <a:ext uri="{FF2B5EF4-FFF2-40B4-BE49-F238E27FC236}">
                <a16:creationId xmlns:a16="http://schemas.microsoft.com/office/drawing/2014/main" id="{76853A96-6BE5-1C44-AEBF-CB1C19A00F00}"/>
              </a:ext>
            </a:extLst>
          </p:cNvPr>
          <p:cNvGraphicFramePr>
            <a:graphicFrameLocks noChangeAspect="1"/>
          </p:cNvGraphicFramePr>
          <p:nvPr>
            <p:ph sz="half" idx="1"/>
          </p:nvPr>
        </p:nvGraphicFramePr>
        <p:xfrm>
          <a:off x="2589213" y="1196975"/>
          <a:ext cx="5510212" cy="561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94" name="Bild" r:id="rId3" imgW="4292600" imgH="4381500" progId="StaticEnhancedMetafile">
                  <p:embed/>
                </p:oleObj>
              </mc:Choice>
              <mc:Fallback>
                <p:oleObj name="Bild" r:id="rId3" imgW="4292600" imgH="4381500" progId="StaticEnhancedMetafile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9213" y="1196975"/>
                        <a:ext cx="5510212" cy="561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1887" name="Group 47">
            <a:extLst>
              <a:ext uri="{FF2B5EF4-FFF2-40B4-BE49-F238E27FC236}">
                <a16:creationId xmlns:a16="http://schemas.microsoft.com/office/drawing/2014/main" id="{DAB52642-1DD3-7447-B497-BDBDEE60B299}"/>
              </a:ext>
            </a:extLst>
          </p:cNvPr>
          <p:cNvGrpSpPr>
            <a:grpSpLocks/>
          </p:cNvGrpSpPr>
          <p:nvPr/>
        </p:nvGrpSpPr>
        <p:grpSpPr bwMode="auto">
          <a:xfrm>
            <a:off x="2589213" y="1196975"/>
            <a:ext cx="5510212" cy="1633538"/>
            <a:chOff x="1631" y="754"/>
            <a:chExt cx="3471" cy="1029"/>
          </a:xfrm>
        </p:grpSpPr>
        <p:graphicFrame>
          <p:nvGraphicFramePr>
            <p:cNvPr id="291874" name="Object 34">
              <a:extLst>
                <a:ext uri="{FF2B5EF4-FFF2-40B4-BE49-F238E27FC236}">
                  <a16:creationId xmlns:a16="http://schemas.microsoft.com/office/drawing/2014/main" id="{7D11867C-8ACC-504A-A6B4-F7A4FA03DB3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31" y="754"/>
            <a:ext cx="3471" cy="10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1895" name="Bild" r:id="rId5" imgW="4292600" imgH="4381500" progId="StaticEnhancedMetafile">
                    <p:embed/>
                  </p:oleObj>
                </mc:Choice>
                <mc:Fallback>
                  <p:oleObj name="Bild" r:id="rId5" imgW="4292600" imgH="4381500" progId="StaticEnhancedMetafile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b="70912"/>
                        <a:stretch>
                          <a:fillRect/>
                        </a:stretch>
                      </p:blipFill>
                      <p:spPr bwMode="auto">
                        <a:xfrm>
                          <a:off x="1631" y="754"/>
                          <a:ext cx="3471" cy="10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91863" name="Group 23">
              <a:extLst>
                <a:ext uri="{FF2B5EF4-FFF2-40B4-BE49-F238E27FC236}">
                  <a16:creationId xmlns:a16="http://schemas.microsoft.com/office/drawing/2014/main" id="{7274EC42-6C7D-7649-BB40-326A0EF898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9" y="1344"/>
              <a:ext cx="2033" cy="288"/>
              <a:chOff x="3379" y="1310"/>
              <a:chExt cx="2033" cy="288"/>
            </a:xfrm>
          </p:grpSpPr>
          <p:sp>
            <p:nvSpPr>
              <p:cNvPr id="291862" name="Line 22">
                <a:extLst>
                  <a:ext uri="{FF2B5EF4-FFF2-40B4-BE49-F238E27FC236}">
                    <a16:creationId xmlns:a16="http://schemas.microsoft.com/office/drawing/2014/main" id="{9F04AB27-4BDF-204C-938A-C447019C48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79" y="1344"/>
                <a:ext cx="680" cy="9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91858" name="Text Box 18">
                <a:extLst>
                  <a:ext uri="{FF2B5EF4-FFF2-40B4-BE49-F238E27FC236}">
                    <a16:creationId xmlns:a16="http://schemas.microsoft.com/office/drawing/2014/main" id="{29E08868-DE56-DB41-B2AE-0C6CDF8296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47" y="1310"/>
                <a:ext cx="1365" cy="2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>
                    <a:latin typeface="Arial" panose="020B0604020202020204" pitchFamily="34" charset="0"/>
                  </a:rPr>
                  <a:t>50% Drittmittel</a:t>
                </a:r>
              </a:p>
            </p:txBody>
          </p:sp>
        </p:grpSp>
      </p:grpSp>
      <p:grpSp>
        <p:nvGrpSpPr>
          <p:cNvPr id="291865" name="Group 25">
            <a:extLst>
              <a:ext uri="{FF2B5EF4-FFF2-40B4-BE49-F238E27FC236}">
                <a16:creationId xmlns:a16="http://schemas.microsoft.com/office/drawing/2014/main" id="{317E82E1-624A-7747-88FD-0CF3DE9C7084}"/>
              </a:ext>
            </a:extLst>
          </p:cNvPr>
          <p:cNvGrpSpPr>
            <a:grpSpLocks/>
          </p:cNvGrpSpPr>
          <p:nvPr/>
        </p:nvGrpSpPr>
        <p:grpSpPr bwMode="auto">
          <a:xfrm>
            <a:off x="0" y="1616075"/>
            <a:ext cx="2922588" cy="1196975"/>
            <a:chOff x="0" y="1018"/>
            <a:chExt cx="1841" cy="754"/>
          </a:xfrm>
        </p:grpSpPr>
        <p:sp>
          <p:nvSpPr>
            <p:cNvPr id="291860" name="AutoShape 20">
              <a:extLst>
                <a:ext uri="{FF2B5EF4-FFF2-40B4-BE49-F238E27FC236}">
                  <a16:creationId xmlns:a16="http://schemas.microsoft.com/office/drawing/2014/main" id="{E5057E14-3A1F-6A44-833E-EFA6D8B761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9" y="1018"/>
              <a:ext cx="182" cy="754"/>
            </a:xfrm>
            <a:prstGeom prst="leftBrace">
              <a:avLst>
                <a:gd name="adj1" fmla="val 3452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1859" name="Text Box 19">
              <a:extLst>
                <a:ext uri="{FF2B5EF4-FFF2-40B4-BE49-F238E27FC236}">
                  <a16:creationId xmlns:a16="http://schemas.microsoft.com/office/drawing/2014/main" id="{FFE65AE9-DF37-EF41-BDC6-F4F75F68B7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251"/>
              <a:ext cx="1666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>
                  <a:latin typeface="Arial" panose="020B0604020202020204" pitchFamily="34" charset="0"/>
                </a:rPr>
                <a:t>25% Hochschulen</a:t>
              </a:r>
            </a:p>
          </p:txBody>
        </p:sp>
      </p:grpSp>
      <p:grpSp>
        <p:nvGrpSpPr>
          <p:cNvPr id="291886" name="Group 46">
            <a:extLst>
              <a:ext uri="{FF2B5EF4-FFF2-40B4-BE49-F238E27FC236}">
                <a16:creationId xmlns:a16="http://schemas.microsoft.com/office/drawing/2014/main" id="{2FFF5FB1-B42B-4845-B3B3-0FB846E83634}"/>
              </a:ext>
            </a:extLst>
          </p:cNvPr>
          <p:cNvGrpSpPr>
            <a:grpSpLocks/>
          </p:cNvGrpSpPr>
          <p:nvPr/>
        </p:nvGrpSpPr>
        <p:grpSpPr bwMode="auto">
          <a:xfrm>
            <a:off x="2589213" y="4926013"/>
            <a:ext cx="5511800" cy="1738312"/>
            <a:chOff x="1631" y="3103"/>
            <a:chExt cx="3472" cy="1095"/>
          </a:xfrm>
        </p:grpSpPr>
        <p:graphicFrame>
          <p:nvGraphicFramePr>
            <p:cNvPr id="291876" name="Object 36">
              <a:extLst>
                <a:ext uri="{FF2B5EF4-FFF2-40B4-BE49-F238E27FC236}">
                  <a16:creationId xmlns:a16="http://schemas.microsoft.com/office/drawing/2014/main" id="{738EFBFC-670A-5449-82FC-6CA1A54A2CC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31" y="3103"/>
            <a:ext cx="3472" cy="10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1896" name="Bild" r:id="rId7" imgW="4292600" imgH="4381500" progId="StaticEnhancedMetafile">
                    <p:embed/>
                  </p:oleObj>
                </mc:Choice>
                <mc:Fallback>
                  <p:oleObj name="Bild" r:id="rId7" imgW="4292600" imgH="4381500" progId="StaticEnhancedMetafile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t="69162"/>
                        <a:stretch>
                          <a:fillRect/>
                        </a:stretch>
                      </p:blipFill>
                      <p:spPr bwMode="auto">
                        <a:xfrm>
                          <a:off x="1631" y="3103"/>
                          <a:ext cx="3472" cy="10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91885" name="Group 45">
              <a:extLst>
                <a:ext uri="{FF2B5EF4-FFF2-40B4-BE49-F238E27FC236}">
                  <a16:creationId xmlns:a16="http://schemas.microsoft.com/office/drawing/2014/main" id="{51935257-DC6E-474D-A9CA-9CDBDA165F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71" y="3369"/>
              <a:ext cx="2631" cy="288"/>
              <a:chOff x="2426" y="3369"/>
              <a:chExt cx="2631" cy="288"/>
            </a:xfrm>
          </p:grpSpPr>
          <p:sp>
            <p:nvSpPr>
              <p:cNvPr id="291883" name="Line 43">
                <a:extLst>
                  <a:ext uri="{FF2B5EF4-FFF2-40B4-BE49-F238E27FC236}">
                    <a16:creationId xmlns:a16="http://schemas.microsoft.com/office/drawing/2014/main" id="{52F8A38E-1D0C-E344-94CF-A7C97FF252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426" y="3430"/>
                <a:ext cx="1278" cy="6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91884" name="Text Box 44">
                <a:extLst>
                  <a:ext uri="{FF2B5EF4-FFF2-40B4-BE49-F238E27FC236}">
                    <a16:creationId xmlns:a16="http://schemas.microsoft.com/office/drawing/2014/main" id="{4B44D0FC-259C-4446-B636-47F6268DAA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2" y="3369"/>
                <a:ext cx="1365" cy="2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>
                    <a:latin typeface="Arial" panose="020B0604020202020204" pitchFamily="34" charset="0"/>
                  </a:rPr>
                  <a:t>10% Drittmittel</a:t>
                </a:r>
              </a:p>
            </p:txBody>
          </p:sp>
        </p:grpSp>
      </p:grpSp>
      <p:grpSp>
        <p:nvGrpSpPr>
          <p:cNvPr id="291879" name="Group 39">
            <a:extLst>
              <a:ext uri="{FF2B5EF4-FFF2-40B4-BE49-F238E27FC236}">
                <a16:creationId xmlns:a16="http://schemas.microsoft.com/office/drawing/2014/main" id="{93644DE4-3D33-534E-AD54-40242430E377}"/>
              </a:ext>
            </a:extLst>
          </p:cNvPr>
          <p:cNvGrpSpPr>
            <a:grpSpLocks/>
          </p:cNvGrpSpPr>
          <p:nvPr/>
        </p:nvGrpSpPr>
        <p:grpSpPr bwMode="auto">
          <a:xfrm>
            <a:off x="0" y="4902200"/>
            <a:ext cx="2922588" cy="1196975"/>
            <a:chOff x="0" y="1018"/>
            <a:chExt cx="1841" cy="754"/>
          </a:xfrm>
        </p:grpSpPr>
        <p:sp>
          <p:nvSpPr>
            <p:cNvPr id="291880" name="AutoShape 40">
              <a:extLst>
                <a:ext uri="{FF2B5EF4-FFF2-40B4-BE49-F238E27FC236}">
                  <a16:creationId xmlns:a16="http://schemas.microsoft.com/office/drawing/2014/main" id="{9C1A6BCE-B381-EE48-BC38-7FEDB86DB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9" y="1018"/>
              <a:ext cx="182" cy="754"/>
            </a:xfrm>
            <a:prstGeom prst="leftBrace">
              <a:avLst>
                <a:gd name="adj1" fmla="val 3452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1881" name="Text Box 41">
              <a:extLst>
                <a:ext uri="{FF2B5EF4-FFF2-40B4-BE49-F238E27FC236}">
                  <a16:creationId xmlns:a16="http://schemas.microsoft.com/office/drawing/2014/main" id="{C24349E0-594F-364D-B91D-6558A58F64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251"/>
              <a:ext cx="1666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>
                  <a:latin typeface="Arial" panose="020B0604020202020204" pitchFamily="34" charset="0"/>
                </a:rPr>
                <a:t>25% Hochschulen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1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1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1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1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1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1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91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60C87672-258D-334F-9DD9-404D154DDA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43C6A5-B529-2247-9FF5-967E1FC8EE4B}" type="slidenum">
              <a:rPr lang="en-US" altLang="de-DE"/>
              <a:pPr/>
              <a:t>11</a:t>
            </a:fld>
            <a:endParaRPr lang="en-US" altLang="de-DE"/>
          </a:p>
        </p:txBody>
      </p:sp>
      <p:sp>
        <p:nvSpPr>
          <p:cNvPr id="11" name="Datumsplatzhalter 4">
            <a:extLst>
              <a:ext uri="{FF2B5EF4-FFF2-40B4-BE49-F238E27FC236}">
                <a16:creationId xmlns:a16="http://schemas.microsoft.com/office/drawing/2014/main" id="{61AA734F-ECA0-9749-9B24-6EFA9F99CA5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17.08.2004</a:t>
            </a:r>
          </a:p>
        </p:txBody>
      </p:sp>
      <p:sp>
        <p:nvSpPr>
          <p:cNvPr id="491522" name="Rectangle 2">
            <a:extLst>
              <a:ext uri="{FF2B5EF4-FFF2-40B4-BE49-F238E27FC236}">
                <a16:creationId xmlns:a16="http://schemas.microsoft.com/office/drawing/2014/main" id="{A26D87E4-9B7B-814C-865D-EC1E344B13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CHE Forschungsranking</a:t>
            </a:r>
          </a:p>
        </p:txBody>
      </p:sp>
      <p:sp>
        <p:nvSpPr>
          <p:cNvPr id="491523" name="Rectangle 3">
            <a:extLst>
              <a:ext uri="{FF2B5EF4-FFF2-40B4-BE49-F238E27FC236}">
                <a16:creationId xmlns:a16="http://schemas.microsoft.com/office/drawing/2014/main" id="{422A6F6A-2E35-C246-BFAB-21CC2A3C0CEA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395288" y="3213100"/>
            <a:ext cx="3816350" cy="10795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200">
                <a:latin typeface="Arial" panose="020B0604020202020204" pitchFamily="34" charset="0"/>
              </a:rPr>
              <a:t>Forschungsdaten</a:t>
            </a:r>
          </a:p>
        </p:txBody>
      </p:sp>
      <p:grpSp>
        <p:nvGrpSpPr>
          <p:cNvPr id="491534" name="Group 14">
            <a:extLst>
              <a:ext uri="{FF2B5EF4-FFF2-40B4-BE49-F238E27FC236}">
                <a16:creationId xmlns:a16="http://schemas.microsoft.com/office/drawing/2014/main" id="{67429B03-A256-1F44-81AD-C5B992A50999}"/>
              </a:ext>
            </a:extLst>
          </p:cNvPr>
          <p:cNvGrpSpPr>
            <a:grpSpLocks/>
          </p:cNvGrpSpPr>
          <p:nvPr/>
        </p:nvGrpSpPr>
        <p:grpSpPr bwMode="auto">
          <a:xfrm>
            <a:off x="4356100" y="2276475"/>
            <a:ext cx="4260850" cy="3071813"/>
            <a:chOff x="2744" y="868"/>
            <a:chExt cx="2684" cy="1935"/>
          </a:xfrm>
        </p:grpSpPr>
        <p:sp>
          <p:nvSpPr>
            <p:cNvPr id="491532" name="Rectangle 12">
              <a:extLst>
                <a:ext uri="{FF2B5EF4-FFF2-40B4-BE49-F238E27FC236}">
                  <a16:creationId xmlns:a16="http://schemas.microsoft.com/office/drawing/2014/main" id="{CF631BE4-F14D-4642-94D9-502714AA1C57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2744" y="2395"/>
              <a:ext cx="2683" cy="4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>
                  <a:latin typeface="Arial" panose="020B0604020202020204" pitchFamily="34" charset="0"/>
                </a:rPr>
                <a:t>Promotionen</a:t>
              </a:r>
            </a:p>
          </p:txBody>
        </p:sp>
        <p:sp>
          <p:nvSpPr>
            <p:cNvPr id="491529" name="Rectangle 9">
              <a:extLst>
                <a:ext uri="{FF2B5EF4-FFF2-40B4-BE49-F238E27FC236}">
                  <a16:creationId xmlns:a16="http://schemas.microsoft.com/office/drawing/2014/main" id="{582C59F8-EB73-E945-A4A2-092F538C9BA5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2745" y="868"/>
              <a:ext cx="2683" cy="4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>
                  <a:latin typeface="Arial" panose="020B0604020202020204" pitchFamily="34" charset="0"/>
                </a:rPr>
                <a:t>Drittmittel</a:t>
              </a:r>
            </a:p>
          </p:txBody>
        </p:sp>
        <p:sp>
          <p:nvSpPr>
            <p:cNvPr id="491530" name="Rectangle 10">
              <a:extLst>
                <a:ext uri="{FF2B5EF4-FFF2-40B4-BE49-F238E27FC236}">
                  <a16:creationId xmlns:a16="http://schemas.microsoft.com/office/drawing/2014/main" id="{B17606F0-27B9-5647-8E12-27792D2BEB84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2745" y="1377"/>
              <a:ext cx="2683" cy="4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>
                  <a:latin typeface="Arial" panose="020B0604020202020204" pitchFamily="34" charset="0"/>
                </a:rPr>
                <a:t>Publikationen</a:t>
              </a:r>
            </a:p>
          </p:txBody>
        </p:sp>
        <p:sp>
          <p:nvSpPr>
            <p:cNvPr id="491531" name="Rectangle 11">
              <a:extLst>
                <a:ext uri="{FF2B5EF4-FFF2-40B4-BE49-F238E27FC236}">
                  <a16:creationId xmlns:a16="http://schemas.microsoft.com/office/drawing/2014/main" id="{AF74A9E3-7DCB-A64B-B985-8C03EB6F6FCC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2745" y="1886"/>
              <a:ext cx="2683" cy="4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>
                  <a:latin typeface="Arial" panose="020B0604020202020204" pitchFamily="34" charset="0"/>
                </a:rPr>
                <a:t>Zitationen</a:t>
              </a:r>
            </a:p>
          </p:txBody>
        </p:sp>
      </p:grpSp>
      <p:pic>
        <p:nvPicPr>
          <p:cNvPr id="491535" name="Picture 15">
            <a:extLst>
              <a:ext uri="{FF2B5EF4-FFF2-40B4-BE49-F238E27FC236}">
                <a16:creationId xmlns:a16="http://schemas.microsoft.com/office/drawing/2014/main" id="{BABD4B2A-DA53-0143-9FF0-4EA8CF34675D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116013" cy="9509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9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23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19FEF45E-08FB-874C-908C-77EF4D3A13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791A4-E65D-9644-B38F-A55349D263D2}" type="slidenum">
              <a:rPr lang="en-US" altLang="de-DE"/>
              <a:pPr/>
              <a:t>12</a:t>
            </a:fld>
            <a:endParaRPr lang="en-US" altLang="de-DE"/>
          </a:p>
        </p:txBody>
      </p:sp>
      <p:sp>
        <p:nvSpPr>
          <p:cNvPr id="7" name="Datumsplatzhalter 4">
            <a:extLst>
              <a:ext uri="{FF2B5EF4-FFF2-40B4-BE49-F238E27FC236}">
                <a16:creationId xmlns:a16="http://schemas.microsoft.com/office/drawing/2014/main" id="{0A19F9FB-727C-3B42-B32A-C16D34F859C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17.08.2004</a:t>
            </a:r>
          </a:p>
        </p:txBody>
      </p:sp>
      <p:sp>
        <p:nvSpPr>
          <p:cNvPr id="559106" name="Rectangle 2">
            <a:extLst>
              <a:ext uri="{FF2B5EF4-FFF2-40B4-BE49-F238E27FC236}">
                <a16:creationId xmlns:a16="http://schemas.microsoft.com/office/drawing/2014/main" id="{6DFB86A9-5784-0846-AE47-D7BBB4A13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900"/>
              <a:t>Forschungsuniversitäten</a:t>
            </a:r>
          </a:p>
        </p:txBody>
      </p:sp>
      <p:grpSp>
        <p:nvGrpSpPr>
          <p:cNvPr id="559107" name="Group 3">
            <a:extLst>
              <a:ext uri="{FF2B5EF4-FFF2-40B4-BE49-F238E27FC236}">
                <a16:creationId xmlns:a16="http://schemas.microsoft.com/office/drawing/2014/main" id="{B34530EA-6232-4B40-B186-0DB28C4F4F4A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1211263"/>
            <a:ext cx="7632700" cy="6796087"/>
            <a:chOff x="657" y="763"/>
            <a:chExt cx="4808" cy="4281"/>
          </a:xfrm>
        </p:grpSpPr>
        <p:graphicFrame>
          <p:nvGraphicFramePr>
            <p:cNvPr id="559108" name="Object 4">
              <a:extLst>
                <a:ext uri="{FF2B5EF4-FFF2-40B4-BE49-F238E27FC236}">
                  <a16:creationId xmlns:a16="http://schemas.microsoft.com/office/drawing/2014/main" id="{C84C28B4-800E-194E-8927-667567E871C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57" y="763"/>
            <a:ext cx="4808" cy="4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9110" name="Dokument" r:id="rId4" imgW="6642100" imgH="5918200" progId="Word.Document.8">
                    <p:embed/>
                  </p:oleObj>
                </mc:Choice>
                <mc:Fallback>
                  <p:oleObj name="Dokument" r:id="rId4" imgW="6642100" imgH="5918200" progId="Word.Document.8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7" y="763"/>
                          <a:ext cx="4808" cy="42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9109" name="AutoShape 5">
              <a:extLst>
                <a:ext uri="{FF2B5EF4-FFF2-40B4-BE49-F238E27FC236}">
                  <a16:creationId xmlns:a16="http://schemas.microsoft.com/office/drawing/2014/main" id="{0C0FAB82-BD34-BB4A-AD8A-F26750C7490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57" y="3584"/>
              <a:ext cx="4775" cy="935"/>
            </a:xfrm>
            <a:prstGeom prst="flowChartDocument">
              <a:avLst/>
            </a:prstGeom>
            <a:solidFill>
              <a:srgbClr val="96969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9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F88240B-B91E-C44B-802A-F23FD647B0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7D4F5-E47B-2D48-B4A7-24F785C7B086}" type="slidenum">
              <a:rPr lang="en-US" altLang="de-DE"/>
              <a:pPr/>
              <a:t>13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0827665-52D0-3B4C-BD2B-D915B9A458B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17.08.2004</a:t>
            </a:r>
          </a:p>
        </p:txBody>
      </p:sp>
      <p:sp>
        <p:nvSpPr>
          <p:cNvPr id="561154" name="Rectangle 2">
            <a:extLst>
              <a:ext uri="{FF2B5EF4-FFF2-40B4-BE49-F238E27FC236}">
                <a16:creationId xmlns:a16="http://schemas.microsoft.com/office/drawing/2014/main" id="{4BDFF492-373A-7348-B1A8-ACC2D2669D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54 Universitäten mit Stärken</a:t>
            </a:r>
          </a:p>
        </p:txBody>
      </p:sp>
      <p:pic>
        <p:nvPicPr>
          <p:cNvPr id="561155" name="Picture 3">
            <a:extLst>
              <a:ext uri="{FF2B5EF4-FFF2-40B4-BE49-F238E27FC236}">
                <a16:creationId xmlns:a16="http://schemas.microsoft.com/office/drawing/2014/main" id="{9DCD4E10-603E-D641-9B0E-0AB3BBEDCFFC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1268413"/>
            <a:ext cx="6591300" cy="5429250"/>
          </a:xfrm>
          <a:noFill/>
          <a:ln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A0D0F8B-4861-7B41-901B-F90CB53513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0280F-5214-D546-A56E-15A76B4DC729}" type="slidenum">
              <a:rPr lang="en-US" altLang="de-DE"/>
              <a:pPr/>
              <a:t>14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8B810BD-9F75-B745-8503-BD61745D1D1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17.08.2004</a:t>
            </a:r>
          </a:p>
        </p:txBody>
      </p:sp>
      <p:sp>
        <p:nvSpPr>
          <p:cNvPr id="562178" name="Rectangle 2">
            <a:extLst>
              <a:ext uri="{FF2B5EF4-FFF2-40B4-BE49-F238E27FC236}">
                <a16:creationId xmlns:a16="http://schemas.microsoft.com/office/drawing/2014/main" id="{F94F6F33-FD90-5742-96C6-C1DA4639E4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6480175" cy="990600"/>
          </a:xfrm>
        </p:spPr>
        <p:txBody>
          <a:bodyPr/>
          <a:lstStyle/>
          <a:p>
            <a:r>
              <a:rPr lang="de-DE" altLang="de-DE"/>
              <a:t>16 Unis ohne Forschungsstärke</a:t>
            </a:r>
          </a:p>
        </p:txBody>
      </p:sp>
      <p:pic>
        <p:nvPicPr>
          <p:cNvPr id="562179" name="Picture 3">
            <a:extLst>
              <a:ext uri="{FF2B5EF4-FFF2-40B4-BE49-F238E27FC236}">
                <a16:creationId xmlns:a16="http://schemas.microsoft.com/office/drawing/2014/main" id="{D3F58C49-1A1C-E244-8FCC-D97E8C4144B4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295400"/>
            <a:ext cx="6913563" cy="5229225"/>
          </a:xfrm>
          <a:noFill/>
          <a:ln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EBF6FFF0-0DB7-1847-A8F2-28E58A10BB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7F4C1-D052-464B-8C25-89F1692BDFE3}" type="slidenum">
              <a:rPr lang="en-US" altLang="de-DE"/>
              <a:pPr/>
              <a:t>15</a:t>
            </a:fld>
            <a:endParaRPr lang="en-US" altLang="de-DE"/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5B698C76-420A-0341-8746-CC7C944527C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17.08.2004</a:t>
            </a:r>
          </a:p>
        </p:txBody>
      </p:sp>
      <p:sp>
        <p:nvSpPr>
          <p:cNvPr id="568322" name="Text Box 2">
            <a:extLst>
              <a:ext uri="{FF2B5EF4-FFF2-40B4-BE49-F238E27FC236}">
                <a16:creationId xmlns:a16="http://schemas.microsoft.com/office/drawing/2014/main" id="{40B35FFA-F188-0648-B0F8-855DE76DF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568323" name="Rectangle 3">
            <a:extLst>
              <a:ext uri="{FF2B5EF4-FFF2-40B4-BE49-F238E27FC236}">
                <a16:creationId xmlns:a16="http://schemas.microsoft.com/office/drawing/2014/main" id="{F6113626-6431-7F42-926C-8CFB0788F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3141663"/>
            <a:ext cx="6477000" cy="792162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Spitzenuniversitäten</a:t>
            </a:r>
          </a:p>
        </p:txBody>
      </p:sp>
      <p:sp>
        <p:nvSpPr>
          <p:cNvPr id="568324" name="Rectangle 4">
            <a:extLst>
              <a:ext uri="{FF2B5EF4-FFF2-40B4-BE49-F238E27FC236}">
                <a16:creationId xmlns:a16="http://schemas.microsoft.com/office/drawing/2014/main" id="{0F32F687-4C11-224A-B28D-C7FE2B906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4359275"/>
            <a:ext cx="4248150" cy="792163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Bewertung</a:t>
            </a:r>
          </a:p>
        </p:txBody>
      </p:sp>
      <p:sp>
        <p:nvSpPr>
          <p:cNvPr id="568325" name="Rectangle 5">
            <a:extLst>
              <a:ext uri="{FF2B5EF4-FFF2-40B4-BE49-F238E27FC236}">
                <a16:creationId xmlns:a16="http://schemas.microsoft.com/office/drawing/2014/main" id="{674596AC-B207-8140-9B95-E0C60D517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5445125"/>
            <a:ext cx="4248150" cy="792163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Fakten</a:t>
            </a:r>
          </a:p>
        </p:txBody>
      </p:sp>
      <p:sp>
        <p:nvSpPr>
          <p:cNvPr id="568326" name="Rectangle 6">
            <a:extLst>
              <a:ext uri="{FF2B5EF4-FFF2-40B4-BE49-F238E27FC236}">
                <a16:creationId xmlns:a16="http://schemas.microsoft.com/office/drawing/2014/main" id="{4A5675AF-0E78-104A-9F79-DB41FBEF1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412875"/>
            <a:ext cx="6781800" cy="792163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Detlef Müller-Böling</a:t>
            </a:r>
          </a:p>
        </p:txBody>
      </p:sp>
      <p:sp>
        <p:nvSpPr>
          <p:cNvPr id="568327" name="Rectangle 7">
            <a:extLst>
              <a:ext uri="{FF2B5EF4-FFF2-40B4-BE49-F238E27FC236}">
                <a16:creationId xmlns:a16="http://schemas.microsoft.com/office/drawing/2014/main" id="{4E2CCBAF-8347-CE4B-B8CF-C52B23FE43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501F087-877D-304B-BC35-E407069C0B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F98AA-3323-DB4B-8A8B-B94E256A05D3}" type="slidenum">
              <a:rPr lang="en-US" altLang="de-DE"/>
              <a:pPr/>
              <a:t>16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A2C374E-ACF7-FE41-9E3A-0AF369CFF43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17.08.2004</a:t>
            </a:r>
          </a:p>
        </p:txBody>
      </p:sp>
      <p:sp>
        <p:nvSpPr>
          <p:cNvPr id="522246" name="Rectangle 6">
            <a:extLst>
              <a:ext uri="{FF2B5EF4-FFF2-40B4-BE49-F238E27FC236}">
                <a16:creationId xmlns:a16="http://schemas.microsoft.com/office/drawing/2014/main" id="{A3F4AEF7-9AD9-084F-9E23-438F4D44F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Physik: Drittmittel und Publikationen</a:t>
            </a:r>
          </a:p>
        </p:txBody>
      </p:sp>
      <p:graphicFrame>
        <p:nvGraphicFramePr>
          <p:cNvPr id="522245" name="Object 5">
            <a:extLst>
              <a:ext uri="{FF2B5EF4-FFF2-40B4-BE49-F238E27FC236}">
                <a16:creationId xmlns:a16="http://schemas.microsoft.com/office/drawing/2014/main" id="{9D184F2C-F721-7145-AA98-E3B5621575FA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1795463" y="1196975"/>
          <a:ext cx="5551487" cy="566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48" name="Bild" r:id="rId3" imgW="4292600" imgH="4381500" progId="StaticEnhancedMetafile">
                  <p:embed/>
                </p:oleObj>
              </mc:Choice>
              <mc:Fallback>
                <p:oleObj name="Bild" r:id="rId3" imgW="4292600" imgH="4381500" progId="StaticEnhancedMetafil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1196975"/>
                        <a:ext cx="5551487" cy="566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B04C805-A986-2941-8329-AF79F56857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4108E-CA38-9C48-8C50-06874CC0FBAD}" type="slidenum">
              <a:rPr lang="en-US" altLang="de-DE"/>
              <a:pPr/>
              <a:t>17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5FF0D39-427C-B645-B905-C62FB83E6CD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17.08.2004</a:t>
            </a:r>
          </a:p>
        </p:txBody>
      </p:sp>
      <p:sp>
        <p:nvSpPr>
          <p:cNvPr id="525318" name="Rectangle 6">
            <a:extLst>
              <a:ext uri="{FF2B5EF4-FFF2-40B4-BE49-F238E27FC236}">
                <a16:creationId xmlns:a16="http://schemas.microsoft.com/office/drawing/2014/main" id="{A9E35006-A8C2-9346-BDB1-37899C2084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Drittmittelgeber Naturwissenschaften</a:t>
            </a:r>
          </a:p>
        </p:txBody>
      </p:sp>
      <p:graphicFrame>
        <p:nvGraphicFramePr>
          <p:cNvPr id="525317" name="Object 5">
            <a:extLst>
              <a:ext uri="{FF2B5EF4-FFF2-40B4-BE49-F238E27FC236}">
                <a16:creationId xmlns:a16="http://schemas.microsoft.com/office/drawing/2014/main" id="{F166E7C1-63F7-2F48-962C-A19DF7EA8E5D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1797050" y="1196975"/>
          <a:ext cx="5551488" cy="566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320" name="Bild" r:id="rId3" imgW="4292600" imgH="4381500" progId="StaticEnhancedMetafile">
                  <p:embed/>
                </p:oleObj>
              </mc:Choice>
              <mc:Fallback>
                <p:oleObj name="Bild" r:id="rId3" imgW="4292600" imgH="4381500" progId="StaticEnhancedMetafil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050" y="1196975"/>
                        <a:ext cx="5551488" cy="566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3CFF30A-2682-104B-9403-F0106DBF50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0477A-B8A4-3F4B-9124-91DDE7917BEF}" type="slidenum">
              <a:rPr lang="en-US" altLang="de-DE"/>
              <a:pPr/>
              <a:t>18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9C11D53-D3F5-8C41-9D84-CF5F84FC11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17.08.2004</a:t>
            </a:r>
          </a:p>
        </p:txBody>
      </p:sp>
      <p:sp>
        <p:nvSpPr>
          <p:cNvPr id="531462" name="Rectangle 6">
            <a:extLst>
              <a:ext uri="{FF2B5EF4-FFF2-40B4-BE49-F238E27FC236}">
                <a16:creationId xmlns:a16="http://schemas.microsoft.com/office/drawing/2014/main" id="{B020F117-FFBC-8C4C-8CA5-5FD1F30E5A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Drittmittelgeber Geistes-, Wirtschafts- und Sozialwissenschaften</a:t>
            </a:r>
          </a:p>
        </p:txBody>
      </p:sp>
      <p:graphicFrame>
        <p:nvGraphicFramePr>
          <p:cNvPr id="531461" name="Object 5">
            <a:extLst>
              <a:ext uri="{FF2B5EF4-FFF2-40B4-BE49-F238E27FC236}">
                <a16:creationId xmlns:a16="http://schemas.microsoft.com/office/drawing/2014/main" id="{0B51530D-110C-B049-85BA-9A13281017BF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1331913" y="1143000"/>
          <a:ext cx="6335712" cy="559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464" name="Diagramm" r:id="rId3" imgW="9994900" imgH="8826500" progId="Excel.Chart.8">
                  <p:embed/>
                </p:oleObj>
              </mc:Choice>
              <mc:Fallback>
                <p:oleObj name="Diagramm" r:id="rId3" imgW="9994900" imgH="8826500" progId="Excel.Char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1143000"/>
                        <a:ext cx="6335712" cy="559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53146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E75FC50-5FA2-D94A-B5E4-986CF88A2D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02CA-5E6F-D346-86B7-63CFAFDD346D}" type="slidenum">
              <a:rPr lang="en-US" altLang="de-DE"/>
              <a:pPr/>
              <a:t>19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07EA93C-8B92-E24D-A398-E03A823F9BF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17.08.2004</a:t>
            </a:r>
          </a:p>
        </p:txBody>
      </p:sp>
      <p:sp>
        <p:nvSpPr>
          <p:cNvPr id="528390" name="Rectangle 6">
            <a:extLst>
              <a:ext uri="{FF2B5EF4-FFF2-40B4-BE49-F238E27FC236}">
                <a16:creationId xmlns:a16="http://schemas.microsoft.com/office/drawing/2014/main" id="{F92F5236-9D90-D140-AC96-DA2A2EB924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Physik: Vergleich </a:t>
            </a:r>
            <a:br>
              <a:rPr lang="de-DE" altLang="de-DE" sz="3200"/>
            </a:br>
            <a:r>
              <a:rPr lang="de-DE" altLang="de-DE" sz="3200"/>
              <a:t>DFG-Förderranking</a:t>
            </a:r>
          </a:p>
        </p:txBody>
      </p:sp>
      <p:graphicFrame>
        <p:nvGraphicFramePr>
          <p:cNvPr id="528389" name="Object 5">
            <a:extLst>
              <a:ext uri="{FF2B5EF4-FFF2-40B4-BE49-F238E27FC236}">
                <a16:creationId xmlns:a16="http://schemas.microsoft.com/office/drawing/2014/main" id="{C979C209-5E6C-6A46-B2D6-D9DA43BD5811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1795463" y="1196975"/>
          <a:ext cx="5551487" cy="566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392" name="Bild" r:id="rId3" imgW="4292600" imgH="4381500" progId="StaticEnhancedMetafile">
                  <p:embed/>
                </p:oleObj>
              </mc:Choice>
              <mc:Fallback>
                <p:oleObj name="Bild" r:id="rId3" imgW="4292600" imgH="4381500" progId="StaticEnhancedMetafil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1196975"/>
                        <a:ext cx="5551487" cy="566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4873BB3D-0B00-9049-A56E-FA234C53AB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9E977-E309-CD45-A04B-4898B5645258}" type="slidenum">
              <a:rPr lang="en-US" altLang="de-DE"/>
              <a:pPr/>
              <a:t>2</a:t>
            </a:fld>
            <a:endParaRPr lang="en-US" altLang="de-DE"/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B446C45F-B497-2148-930C-82150747F64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17.08.2004</a:t>
            </a:r>
          </a:p>
        </p:txBody>
      </p:sp>
      <p:sp>
        <p:nvSpPr>
          <p:cNvPr id="547842" name="Text Box 2">
            <a:extLst>
              <a:ext uri="{FF2B5EF4-FFF2-40B4-BE49-F238E27FC236}">
                <a16:creationId xmlns:a16="http://schemas.microsoft.com/office/drawing/2014/main" id="{4025DF44-029A-7044-B235-808886A8B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547844" name="Rectangle 4">
            <a:extLst>
              <a:ext uri="{FF2B5EF4-FFF2-40B4-BE49-F238E27FC236}">
                <a16:creationId xmlns:a16="http://schemas.microsoft.com/office/drawing/2014/main" id="{D709914D-88D6-B64D-B569-8894B6799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3141663"/>
            <a:ext cx="6477000" cy="792162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Spitzenuniversitäten</a:t>
            </a:r>
          </a:p>
        </p:txBody>
      </p:sp>
      <p:sp>
        <p:nvSpPr>
          <p:cNvPr id="547845" name="Rectangle 5">
            <a:extLst>
              <a:ext uri="{FF2B5EF4-FFF2-40B4-BE49-F238E27FC236}">
                <a16:creationId xmlns:a16="http://schemas.microsoft.com/office/drawing/2014/main" id="{2DA46B9F-87C0-ED45-BBA2-8532E5C19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4359275"/>
            <a:ext cx="4248150" cy="792163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Bewertung</a:t>
            </a:r>
          </a:p>
        </p:txBody>
      </p:sp>
      <p:sp>
        <p:nvSpPr>
          <p:cNvPr id="547846" name="Rectangle 6">
            <a:extLst>
              <a:ext uri="{FF2B5EF4-FFF2-40B4-BE49-F238E27FC236}">
                <a16:creationId xmlns:a16="http://schemas.microsoft.com/office/drawing/2014/main" id="{5C0B37FE-9BC4-DA4C-B35F-F9EF83836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5445125"/>
            <a:ext cx="4248150" cy="792163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Fakten</a:t>
            </a:r>
          </a:p>
        </p:txBody>
      </p:sp>
      <p:sp>
        <p:nvSpPr>
          <p:cNvPr id="547848" name="Rectangle 8">
            <a:extLst>
              <a:ext uri="{FF2B5EF4-FFF2-40B4-BE49-F238E27FC236}">
                <a16:creationId xmlns:a16="http://schemas.microsoft.com/office/drawing/2014/main" id="{80E2A861-1548-9642-9D6D-654FBC7C8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412875"/>
            <a:ext cx="6781800" cy="792163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Detlef Müller-Böling</a:t>
            </a:r>
          </a:p>
        </p:txBody>
      </p:sp>
      <p:sp>
        <p:nvSpPr>
          <p:cNvPr id="547849" name="Rectangle 9">
            <a:extLst>
              <a:ext uri="{FF2B5EF4-FFF2-40B4-BE49-F238E27FC236}">
                <a16:creationId xmlns:a16="http://schemas.microsoft.com/office/drawing/2014/main" id="{6271CFF0-D976-6247-A3E3-48271C43E5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47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54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547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547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44" grpId="0" animBg="1" autoUpdateAnimBg="0"/>
      <p:bldP spid="547845" grpId="0" animBg="1" autoUpdateAnimBg="0"/>
      <p:bldP spid="547846" grpId="0" animBg="1" autoUpdateAnimBg="0"/>
      <p:bldP spid="547848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4">
            <a:extLst>
              <a:ext uri="{FF2B5EF4-FFF2-40B4-BE49-F238E27FC236}">
                <a16:creationId xmlns:a16="http://schemas.microsoft.com/office/drawing/2014/main" id="{C8BDF6FA-FE92-1B49-985E-41097FDAEE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99687-A373-CD45-8C2E-B9B74EE393BD}" type="slidenum">
              <a:rPr lang="en-US" altLang="de-DE"/>
              <a:pPr/>
              <a:t>20</a:t>
            </a:fld>
            <a:endParaRPr lang="en-US" altLang="de-DE"/>
          </a:p>
        </p:txBody>
      </p:sp>
      <p:sp>
        <p:nvSpPr>
          <p:cNvPr id="9" name="Datumsplatzhalter 5">
            <a:extLst>
              <a:ext uri="{FF2B5EF4-FFF2-40B4-BE49-F238E27FC236}">
                <a16:creationId xmlns:a16="http://schemas.microsoft.com/office/drawing/2014/main" id="{D873CE73-3BE7-FF4D-98C2-14BB7DEF392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17.08.2004</a:t>
            </a:r>
          </a:p>
        </p:txBody>
      </p:sp>
      <p:sp>
        <p:nvSpPr>
          <p:cNvPr id="462851" name="Rectangle 3">
            <a:extLst>
              <a:ext uri="{FF2B5EF4-FFF2-40B4-BE49-F238E27FC236}">
                <a16:creationId xmlns:a16="http://schemas.microsoft.com/office/drawing/2014/main" id="{CFD28A41-941E-D84A-9AEB-88F27F2A3A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tx1"/>
                </a:solidFill>
              </a:rPr>
              <a:t>Datenbasis</a:t>
            </a:r>
            <a:r>
              <a:rPr lang="de-DE" altLang="de-DE"/>
              <a:t> </a:t>
            </a:r>
          </a:p>
        </p:txBody>
      </p:sp>
      <p:pic>
        <p:nvPicPr>
          <p:cNvPr id="462859" name="Picture 11">
            <a:extLst>
              <a:ext uri="{FF2B5EF4-FFF2-40B4-BE49-F238E27FC236}">
                <a16:creationId xmlns:a16="http://schemas.microsoft.com/office/drawing/2014/main" id="{F2338B4B-E2AE-5640-8CB6-678D68A5EFF7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9" t="14302" r="22148" b="17879"/>
          <a:stretch>
            <a:fillRect/>
          </a:stretch>
        </p:blipFill>
        <p:spPr>
          <a:xfrm>
            <a:off x="612775" y="1230313"/>
            <a:ext cx="7920038" cy="5032375"/>
          </a:xfrm>
          <a:noFill/>
          <a:ln/>
        </p:spPr>
      </p:pic>
      <p:grpSp>
        <p:nvGrpSpPr>
          <p:cNvPr id="462862" name="Group 14">
            <a:extLst>
              <a:ext uri="{FF2B5EF4-FFF2-40B4-BE49-F238E27FC236}">
                <a16:creationId xmlns:a16="http://schemas.microsoft.com/office/drawing/2014/main" id="{D530708B-64E0-8B43-B690-7C27417F1459}"/>
              </a:ext>
            </a:extLst>
          </p:cNvPr>
          <p:cNvGrpSpPr>
            <a:grpSpLocks/>
          </p:cNvGrpSpPr>
          <p:nvPr/>
        </p:nvGrpSpPr>
        <p:grpSpPr bwMode="auto">
          <a:xfrm>
            <a:off x="2843213" y="2636838"/>
            <a:ext cx="6026150" cy="2447925"/>
            <a:chOff x="1791" y="1661"/>
            <a:chExt cx="3796" cy="1542"/>
          </a:xfrm>
        </p:grpSpPr>
        <p:sp>
          <p:nvSpPr>
            <p:cNvPr id="462853" name="Rectangle 5">
              <a:extLst>
                <a:ext uri="{FF2B5EF4-FFF2-40B4-BE49-F238E27FC236}">
                  <a16:creationId xmlns:a16="http://schemas.microsoft.com/office/drawing/2014/main" id="{B9D745BE-5137-324D-9031-F7DB5369903A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2880" y="1661"/>
              <a:ext cx="2707" cy="49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r>
                <a:rPr lang="de-DE" altLang="de-DE" sz="3200">
                  <a:latin typeface="Arial" panose="020B0604020202020204" pitchFamily="34" charset="0"/>
                </a:rPr>
                <a:t>Forschungsindikatoren</a:t>
              </a:r>
            </a:p>
          </p:txBody>
        </p:sp>
        <p:sp>
          <p:nvSpPr>
            <p:cNvPr id="462854" name="Oval 6">
              <a:extLst>
                <a:ext uri="{FF2B5EF4-FFF2-40B4-BE49-F238E27FC236}">
                  <a16:creationId xmlns:a16="http://schemas.microsoft.com/office/drawing/2014/main" id="{025316CD-E851-834A-89EB-50AD8CE03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1" y="2614"/>
              <a:ext cx="862" cy="589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cxnSp>
          <p:nvCxnSpPr>
            <p:cNvPr id="462855" name="AutoShape 7">
              <a:extLst>
                <a:ext uri="{FF2B5EF4-FFF2-40B4-BE49-F238E27FC236}">
                  <a16:creationId xmlns:a16="http://schemas.microsoft.com/office/drawing/2014/main" id="{2F81509F-B69B-3346-B271-FD9DC9581E8E}"/>
                </a:ext>
              </a:extLst>
            </p:cNvPr>
            <p:cNvCxnSpPr>
              <a:cxnSpLocks noChangeShapeType="1"/>
              <a:stCxn id="462854" idx="7"/>
            </p:cNvCxnSpPr>
            <p:nvPr/>
          </p:nvCxnSpPr>
          <p:spPr bwMode="auto">
            <a:xfrm flipV="1">
              <a:off x="2527" y="1952"/>
              <a:ext cx="331" cy="73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2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2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4BAC908F-8951-244C-B6AA-960EB6D5F3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A4F3C-2F53-824D-9F9D-3CA89713216F}" type="slidenum">
              <a:rPr lang="en-US" altLang="de-DE"/>
              <a:pPr/>
              <a:t>3</a:t>
            </a:fld>
            <a:endParaRPr lang="en-US" altLang="de-DE"/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697B3B88-7D71-694A-A182-D9D477A8D9B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17.08.2004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272CEB54-E2D4-E344-AF5D-F46D2B998600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179388" y="0"/>
            <a:ext cx="6192837" cy="990600"/>
          </a:xfrm>
          <a:solidFill>
            <a:schemeClr val="accent2"/>
          </a:solidFill>
          <a:ln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pPr algn="l"/>
            <a:r>
              <a:rPr lang="de-DE" altLang="de-DE" b="1"/>
              <a:t>Bewertung</a:t>
            </a:r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307CB23E-3080-FC4B-8EEE-754C21847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205038"/>
            <a:ext cx="7848600" cy="1368425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de-DE" sz="3600">
                <a:latin typeface="Arial" panose="020B0604020202020204" pitchFamily="34" charset="0"/>
              </a:rPr>
              <a:t>SPD gibt Fiktion der Gleichheit </a:t>
            </a:r>
          </a:p>
          <a:p>
            <a:pPr algn="ctr"/>
            <a:r>
              <a:rPr lang="en-US" altLang="de-DE" sz="3600">
                <a:latin typeface="Arial" panose="020B0604020202020204" pitchFamily="34" charset="0"/>
              </a:rPr>
              <a:t>aller Universitäten auf</a:t>
            </a:r>
            <a:endParaRPr lang="de-DE" altLang="de-DE" sz="3600" b="1">
              <a:latin typeface="Arial" panose="020B0604020202020204" pitchFamily="34" charset="0"/>
            </a:endParaRPr>
          </a:p>
        </p:txBody>
      </p:sp>
      <p:sp>
        <p:nvSpPr>
          <p:cNvPr id="520200" name="Rectangle 8">
            <a:extLst>
              <a:ext uri="{FF2B5EF4-FFF2-40B4-BE49-F238E27FC236}">
                <a16:creationId xmlns:a16="http://schemas.microsoft.com/office/drawing/2014/main" id="{560AE717-2171-844B-B404-65796D233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4365625"/>
            <a:ext cx="7848600" cy="1368425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de-DE" sz="3600">
                <a:latin typeface="Arial" panose="020B0604020202020204" pitchFamily="34" charset="0"/>
              </a:rPr>
              <a:t>Es soll mehr Geld </a:t>
            </a:r>
          </a:p>
          <a:p>
            <a:pPr algn="ctr"/>
            <a:r>
              <a:rPr lang="en-US" altLang="de-DE" sz="3600">
                <a:latin typeface="Arial" panose="020B0604020202020204" pitchFamily="34" charset="0"/>
              </a:rPr>
              <a:t>in Hochschulen fließen</a:t>
            </a:r>
            <a:endParaRPr lang="de-DE" altLang="de-DE" sz="36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20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20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20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198" grpId="0" animBg="1" autoUpdateAnimBg="0"/>
      <p:bldP spid="520199" grpId="0" animBg="1" autoUpdateAnimBg="0"/>
      <p:bldP spid="520200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FBAFB4AB-2C31-F04A-B40B-8ADF3DD844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DCD8-F001-174D-AC4C-8B5571409BD2}" type="slidenum">
              <a:rPr lang="en-US" altLang="de-DE"/>
              <a:pPr/>
              <a:t>4</a:t>
            </a:fld>
            <a:endParaRPr lang="en-US" altLang="de-DE"/>
          </a:p>
        </p:txBody>
      </p:sp>
      <p:sp>
        <p:nvSpPr>
          <p:cNvPr id="8" name="Datumsplatzhalter 3">
            <a:extLst>
              <a:ext uri="{FF2B5EF4-FFF2-40B4-BE49-F238E27FC236}">
                <a16:creationId xmlns:a16="http://schemas.microsoft.com/office/drawing/2014/main" id="{BAE5DF36-DDF2-AC47-A758-816FCF6CABD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17.08.2004</a:t>
            </a:r>
          </a:p>
        </p:txBody>
      </p:sp>
      <p:sp>
        <p:nvSpPr>
          <p:cNvPr id="548866" name="Rectangle 2">
            <a:extLst>
              <a:ext uri="{FF2B5EF4-FFF2-40B4-BE49-F238E27FC236}">
                <a16:creationId xmlns:a16="http://schemas.microsoft.com/office/drawing/2014/main" id="{CCB3CFE5-F05F-EB43-AC3E-7C6EC5507807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179388" y="0"/>
            <a:ext cx="6192837" cy="990600"/>
          </a:xfrm>
          <a:solidFill>
            <a:schemeClr val="accent2"/>
          </a:solidFill>
          <a:ln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pPr algn="l"/>
            <a:r>
              <a:rPr lang="de-DE" altLang="de-DE" b="1"/>
              <a:t>Bewertung</a:t>
            </a:r>
          </a:p>
        </p:txBody>
      </p:sp>
      <p:sp>
        <p:nvSpPr>
          <p:cNvPr id="548867" name="Rectangle 3">
            <a:extLst>
              <a:ext uri="{FF2B5EF4-FFF2-40B4-BE49-F238E27FC236}">
                <a16:creationId xmlns:a16="http://schemas.microsoft.com/office/drawing/2014/main" id="{1E0E4422-12A6-3444-B1B4-0DD983FE4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1341438"/>
            <a:ext cx="7848600" cy="1368425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finanzieller Rahmen Wettbewerber</a:t>
            </a:r>
            <a:endParaRPr lang="de-DE" altLang="de-DE" sz="36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548868" name="Rectangle 4">
            <a:extLst>
              <a:ext uri="{FF2B5EF4-FFF2-40B4-BE49-F238E27FC236}">
                <a16:creationId xmlns:a16="http://schemas.microsoft.com/office/drawing/2014/main" id="{7E45465A-C36B-C542-BD80-ADB19EB99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500438"/>
            <a:ext cx="3959225" cy="1368425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Stanford</a:t>
            </a:r>
          </a:p>
          <a:p>
            <a:pPr algn="ctr"/>
            <a:r>
              <a:rPr lang="en-US" altLang="de-DE" sz="2800" b="1">
                <a:solidFill>
                  <a:schemeClr val="folHlink"/>
                </a:solidFill>
                <a:latin typeface="Arial" panose="020B0604020202020204" pitchFamily="34" charset="0"/>
              </a:rPr>
              <a:t>Jahresetat 2,5 Mrd. $</a:t>
            </a:r>
            <a:endParaRPr lang="de-DE" altLang="de-DE" sz="28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548869" name="Rectangle 5">
            <a:extLst>
              <a:ext uri="{FF2B5EF4-FFF2-40B4-BE49-F238E27FC236}">
                <a16:creationId xmlns:a16="http://schemas.microsoft.com/office/drawing/2014/main" id="{4D6E046D-25A2-FF41-87FB-E49B4A36D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4941888"/>
            <a:ext cx="3959225" cy="136842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FU Berlin</a:t>
            </a:r>
          </a:p>
          <a:p>
            <a:pPr algn="ctr"/>
            <a:r>
              <a:rPr lang="en-US" altLang="de-DE" sz="2800" b="1">
                <a:solidFill>
                  <a:schemeClr val="folHlink"/>
                </a:solidFill>
                <a:latin typeface="Arial" panose="020B0604020202020204" pitchFamily="34" charset="0"/>
              </a:rPr>
              <a:t>Jahresetat 270 Mio. €</a:t>
            </a:r>
            <a:endParaRPr lang="de-DE" altLang="de-DE" sz="28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548870" name="Rectangle 6">
            <a:extLst>
              <a:ext uri="{FF2B5EF4-FFF2-40B4-BE49-F238E27FC236}">
                <a16:creationId xmlns:a16="http://schemas.microsoft.com/office/drawing/2014/main" id="{9D7519B7-3475-4441-BBC0-752FF7CEC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3429000"/>
            <a:ext cx="3959225" cy="136842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Viadrina</a:t>
            </a:r>
          </a:p>
          <a:p>
            <a:pPr algn="ctr"/>
            <a:r>
              <a:rPr lang="en-US" altLang="de-DE" sz="2800" b="1">
                <a:solidFill>
                  <a:schemeClr val="folHlink"/>
                </a:solidFill>
                <a:latin typeface="Arial" panose="020B0604020202020204" pitchFamily="34" charset="0"/>
              </a:rPr>
              <a:t>Jahresetat 17 Mio. €</a:t>
            </a:r>
            <a:endParaRPr lang="de-DE" altLang="de-DE" sz="28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48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4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48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48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67" grpId="0" animBg="1" autoUpdateAnimBg="0"/>
      <p:bldP spid="548868" grpId="0" animBg="1" autoUpdateAnimBg="0"/>
      <p:bldP spid="548869" grpId="0" animBg="1" autoUpdateAnimBg="0"/>
      <p:bldP spid="548870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0F9B7EB3-5ACB-AB47-8F7C-B0897E5249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CB3C8-B34E-6A40-9E72-1DF268AE642E}" type="slidenum">
              <a:rPr lang="en-US" altLang="de-DE"/>
              <a:pPr/>
              <a:t>5</a:t>
            </a:fld>
            <a:endParaRPr lang="en-US" altLang="de-DE"/>
          </a:p>
        </p:txBody>
      </p:sp>
      <p:sp>
        <p:nvSpPr>
          <p:cNvPr id="10" name="Datumsplatzhalter 3">
            <a:extLst>
              <a:ext uri="{FF2B5EF4-FFF2-40B4-BE49-F238E27FC236}">
                <a16:creationId xmlns:a16="http://schemas.microsoft.com/office/drawing/2014/main" id="{6EE5DBAC-4304-654C-B458-8190A51999F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17.08.2004</a:t>
            </a:r>
          </a:p>
        </p:txBody>
      </p:sp>
      <p:sp>
        <p:nvSpPr>
          <p:cNvPr id="549890" name="Rectangle 2">
            <a:extLst>
              <a:ext uri="{FF2B5EF4-FFF2-40B4-BE49-F238E27FC236}">
                <a16:creationId xmlns:a16="http://schemas.microsoft.com/office/drawing/2014/main" id="{78986FF5-BACD-8E4B-9C30-416B72D66105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323850" y="0"/>
            <a:ext cx="6192838" cy="990600"/>
          </a:xfrm>
          <a:solidFill>
            <a:schemeClr val="accent2"/>
          </a:solidFill>
          <a:ln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pPr algn="l"/>
            <a:r>
              <a:rPr lang="de-DE" altLang="de-DE" b="1"/>
              <a:t>Bewertung</a:t>
            </a:r>
          </a:p>
        </p:txBody>
      </p:sp>
      <p:sp>
        <p:nvSpPr>
          <p:cNvPr id="549891" name="Rectangle 3">
            <a:extLst>
              <a:ext uri="{FF2B5EF4-FFF2-40B4-BE49-F238E27FC236}">
                <a16:creationId xmlns:a16="http://schemas.microsoft.com/office/drawing/2014/main" id="{FF8C3A0A-D351-FC4F-9CC7-8C5A4BE2D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1341438"/>
            <a:ext cx="7848600" cy="1368425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rechtlicher Rahmen Wettbewerber</a:t>
            </a:r>
            <a:endParaRPr lang="de-DE" altLang="de-DE" sz="36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549892" name="Rectangle 4">
            <a:extLst>
              <a:ext uri="{FF2B5EF4-FFF2-40B4-BE49-F238E27FC236}">
                <a16:creationId xmlns:a16="http://schemas.microsoft.com/office/drawing/2014/main" id="{84738019-830C-6C48-8C2D-33B59BEF3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068638"/>
            <a:ext cx="3959225" cy="1368425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100 %tiges </a:t>
            </a:r>
          </a:p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Auswahlrecht</a:t>
            </a:r>
            <a:endParaRPr lang="de-DE" altLang="de-DE" sz="28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549893" name="Rectangle 5">
            <a:extLst>
              <a:ext uri="{FF2B5EF4-FFF2-40B4-BE49-F238E27FC236}">
                <a16:creationId xmlns:a16="http://schemas.microsoft.com/office/drawing/2014/main" id="{5C7EDE43-6406-E445-BB57-22F22F260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4797425"/>
            <a:ext cx="3959225" cy="136842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gleiche Ratio</a:t>
            </a:r>
          </a:p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für alle Hs in D</a:t>
            </a:r>
            <a:endParaRPr lang="de-DE" altLang="de-DE" sz="28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549894" name="Rectangle 6">
            <a:extLst>
              <a:ext uri="{FF2B5EF4-FFF2-40B4-BE49-F238E27FC236}">
                <a16:creationId xmlns:a16="http://schemas.microsoft.com/office/drawing/2014/main" id="{E267CD0D-ABBE-EF48-8EB8-A5D44950A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2997200"/>
            <a:ext cx="3959225" cy="136842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60 – 20 – 20</a:t>
            </a:r>
          </a:p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nur NC-Fächer</a:t>
            </a:r>
            <a:endParaRPr lang="de-DE" altLang="de-DE" sz="28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549895" name="Rectangle 7">
            <a:extLst>
              <a:ext uri="{FF2B5EF4-FFF2-40B4-BE49-F238E27FC236}">
                <a16:creationId xmlns:a16="http://schemas.microsoft.com/office/drawing/2014/main" id="{8707D91F-882E-EB49-B981-4DC0CC363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797425"/>
            <a:ext cx="3959225" cy="1368425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individuelle</a:t>
            </a:r>
          </a:p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Betreuungsratio</a:t>
            </a:r>
            <a:endParaRPr lang="de-DE" altLang="de-DE" sz="28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549896" name="Oval 8">
            <a:extLst>
              <a:ext uri="{FF2B5EF4-FFF2-40B4-BE49-F238E27FC236}">
                <a16:creationId xmlns:a16="http://schemas.microsoft.com/office/drawing/2014/main" id="{DA39FF2D-884F-6042-8A24-9DFE58E65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4941888"/>
            <a:ext cx="3600450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  <a:latin typeface="Arial" panose="020B0604020202020204" pitchFamily="34" charset="0"/>
              </a:rPr>
              <a:t>Kapazitätsrecht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49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4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49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4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49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49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49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2" grpId="0" animBg="1" autoUpdateAnimBg="0"/>
      <p:bldP spid="549893" grpId="0" animBg="1" autoUpdateAnimBg="0"/>
      <p:bldP spid="549894" grpId="0" animBg="1" autoUpdateAnimBg="0"/>
      <p:bldP spid="549895" grpId="0" animBg="1" autoUpdateAnimBg="0"/>
      <p:bldP spid="5498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2A0D378F-1919-2E47-B5CB-590351778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E3618-DF67-4543-9B97-4576E8969FCF}" type="slidenum">
              <a:rPr lang="en-US" altLang="de-DE"/>
              <a:pPr/>
              <a:t>6</a:t>
            </a:fld>
            <a:endParaRPr lang="en-US" altLang="de-DE"/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72F68172-7A23-8B4F-978F-64D6EEDE78E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17.08.2004</a:t>
            </a:r>
          </a:p>
        </p:txBody>
      </p:sp>
      <p:sp>
        <p:nvSpPr>
          <p:cNvPr id="551938" name="Rectangle 2">
            <a:extLst>
              <a:ext uri="{FF2B5EF4-FFF2-40B4-BE49-F238E27FC236}">
                <a16:creationId xmlns:a16="http://schemas.microsoft.com/office/drawing/2014/main" id="{7AE72DF6-D848-2B43-B852-1E06D08A013F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250825" y="0"/>
            <a:ext cx="6192838" cy="990600"/>
          </a:xfrm>
          <a:solidFill>
            <a:schemeClr val="accent2"/>
          </a:solidFill>
          <a:ln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pPr algn="l"/>
            <a:r>
              <a:rPr lang="de-DE" altLang="de-DE" b="1"/>
              <a:t>Bewertung</a:t>
            </a:r>
          </a:p>
        </p:txBody>
      </p:sp>
      <p:sp>
        <p:nvSpPr>
          <p:cNvPr id="551939" name="Rectangle 3">
            <a:extLst>
              <a:ext uri="{FF2B5EF4-FFF2-40B4-BE49-F238E27FC236}">
                <a16:creationId xmlns:a16="http://schemas.microsoft.com/office/drawing/2014/main" id="{E70C6573-81B9-2E4D-8537-9E483293F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1341438"/>
            <a:ext cx="7848600" cy="1368425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rechtlicher Rahmen Wettbewerber</a:t>
            </a:r>
            <a:endParaRPr lang="de-DE" altLang="de-DE" sz="36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551940" name="Rectangle 4">
            <a:extLst>
              <a:ext uri="{FF2B5EF4-FFF2-40B4-BE49-F238E27FC236}">
                <a16:creationId xmlns:a16="http://schemas.microsoft.com/office/drawing/2014/main" id="{DB78B9CF-2718-AE44-B3A9-81405D5D5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068638"/>
            <a:ext cx="3959225" cy="1368425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Studiengebühren</a:t>
            </a:r>
          </a:p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als Gradmesser</a:t>
            </a:r>
            <a:endParaRPr lang="de-DE" altLang="de-DE" sz="28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551941" name="Rectangle 5">
            <a:extLst>
              <a:ext uri="{FF2B5EF4-FFF2-40B4-BE49-F238E27FC236}">
                <a16:creationId xmlns:a16="http://schemas.microsoft.com/office/drawing/2014/main" id="{A70ABEB8-6B78-F64A-A40C-2D711F146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4797425"/>
            <a:ext cx="3959225" cy="136842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außeruniversitäre</a:t>
            </a:r>
          </a:p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Forschungseinr.</a:t>
            </a:r>
            <a:endParaRPr lang="de-DE" altLang="de-DE" sz="28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551942" name="Rectangle 6">
            <a:extLst>
              <a:ext uri="{FF2B5EF4-FFF2-40B4-BE49-F238E27FC236}">
                <a16:creationId xmlns:a16="http://schemas.microsoft.com/office/drawing/2014/main" id="{6D560B8F-0928-F740-AEB4-DA94FCF20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2997200"/>
            <a:ext cx="3959225" cy="136842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Studiengebühren</a:t>
            </a:r>
          </a:p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verboten</a:t>
            </a:r>
            <a:endParaRPr lang="de-DE" altLang="de-DE" sz="28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551943" name="Rectangle 7">
            <a:extLst>
              <a:ext uri="{FF2B5EF4-FFF2-40B4-BE49-F238E27FC236}">
                <a16:creationId xmlns:a16="http://schemas.microsoft.com/office/drawing/2014/main" id="{37C3D94C-4E62-CC4C-A210-13D40208F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797425"/>
            <a:ext cx="3959225" cy="1368425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Forschung</a:t>
            </a:r>
          </a:p>
          <a:p>
            <a:pPr algn="ctr"/>
            <a:r>
              <a:rPr lang="en-US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in Unis</a:t>
            </a:r>
            <a:endParaRPr lang="de-DE" altLang="de-DE" sz="28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5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51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51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51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40" grpId="0" animBg="1" autoUpdateAnimBg="0"/>
      <p:bldP spid="551941" grpId="0" animBg="1" autoUpdateAnimBg="0"/>
      <p:bldP spid="551942" grpId="0" animBg="1" autoUpdateAnimBg="0"/>
      <p:bldP spid="55194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04DC93E8-2FC6-3448-B24D-E353C17586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6CD26-5E93-B642-81B7-FD68ED0E9760}" type="slidenum">
              <a:rPr lang="en-US" altLang="de-DE"/>
              <a:pPr/>
              <a:t>7</a:t>
            </a:fld>
            <a:endParaRPr lang="en-US" altLang="de-DE"/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4AD659B7-8207-ED4A-8FDA-0D39B6BCA48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17.08.2004</a:t>
            </a:r>
          </a:p>
        </p:txBody>
      </p:sp>
      <p:sp>
        <p:nvSpPr>
          <p:cNvPr id="552962" name="Text Box 2">
            <a:extLst>
              <a:ext uri="{FF2B5EF4-FFF2-40B4-BE49-F238E27FC236}">
                <a16:creationId xmlns:a16="http://schemas.microsoft.com/office/drawing/2014/main" id="{F2B2DCF4-E5F7-F449-9BDF-E39C895FF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552963" name="Rectangle 3">
            <a:extLst>
              <a:ext uri="{FF2B5EF4-FFF2-40B4-BE49-F238E27FC236}">
                <a16:creationId xmlns:a16="http://schemas.microsoft.com/office/drawing/2014/main" id="{5E273F3D-BDE7-1445-B713-55D767C51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773238"/>
            <a:ext cx="6477000" cy="792162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Spitzenuniversitäten</a:t>
            </a:r>
          </a:p>
        </p:txBody>
      </p:sp>
      <p:sp>
        <p:nvSpPr>
          <p:cNvPr id="552964" name="Rectangle 4">
            <a:extLst>
              <a:ext uri="{FF2B5EF4-FFF2-40B4-BE49-F238E27FC236}">
                <a16:creationId xmlns:a16="http://schemas.microsoft.com/office/drawing/2014/main" id="{261A186B-6572-9746-9842-22985AC53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2990850"/>
            <a:ext cx="4248150" cy="792163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Bewertung</a:t>
            </a:r>
          </a:p>
        </p:txBody>
      </p:sp>
      <p:sp>
        <p:nvSpPr>
          <p:cNvPr id="552965" name="Rectangle 5">
            <a:extLst>
              <a:ext uri="{FF2B5EF4-FFF2-40B4-BE49-F238E27FC236}">
                <a16:creationId xmlns:a16="http://schemas.microsoft.com/office/drawing/2014/main" id="{B598E587-3A84-6B47-8B48-FEBF8786B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4076700"/>
            <a:ext cx="4248150" cy="792163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Fakten</a:t>
            </a:r>
          </a:p>
        </p:txBody>
      </p:sp>
      <p:sp>
        <p:nvSpPr>
          <p:cNvPr id="552969" name="Rectangle 9">
            <a:extLst>
              <a:ext uri="{FF2B5EF4-FFF2-40B4-BE49-F238E27FC236}">
                <a16:creationId xmlns:a16="http://schemas.microsoft.com/office/drawing/2014/main" id="{D10E788F-484B-CC48-9955-4D842F46AC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552970" name="AutoShape 10">
            <a:extLst>
              <a:ext uri="{FF2B5EF4-FFF2-40B4-BE49-F238E27FC236}">
                <a16:creationId xmlns:a16="http://schemas.microsoft.com/office/drawing/2014/main" id="{F6CD8C85-03F3-3345-8E60-3BC79C88C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221163"/>
            <a:ext cx="976313" cy="557212"/>
          </a:xfrm>
          <a:prstGeom prst="rightArrow">
            <a:avLst>
              <a:gd name="adj1" fmla="val 50000"/>
              <a:gd name="adj2" fmla="val 4380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52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2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52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02" name="Picture 2">
            <a:extLst>
              <a:ext uri="{FF2B5EF4-FFF2-40B4-BE49-F238E27FC236}">
                <a16:creationId xmlns:a16="http://schemas.microsoft.com/office/drawing/2014/main" id="{BFEF6D74-838E-E548-83CB-F669F0FD8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284538"/>
            <a:ext cx="2049463" cy="174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3203" name="Rectangle 3">
            <a:extLst>
              <a:ext uri="{FF2B5EF4-FFF2-40B4-BE49-F238E27FC236}">
                <a16:creationId xmlns:a16="http://schemas.microsoft.com/office/drawing/2014/main" id="{89E09DF0-7988-DA4F-98C6-6A04A00F6B7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1628775"/>
            <a:ext cx="7772400" cy="14700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altLang="de-DE" sz="4000" b="1">
                <a:solidFill>
                  <a:schemeClr val="folHlink"/>
                </a:solidFill>
              </a:rPr>
              <a:t>CHE Rankings</a:t>
            </a:r>
            <a:br>
              <a:rPr lang="de-DE" altLang="de-DE" sz="4000" b="1"/>
            </a:br>
            <a:endParaRPr lang="de-DE" altLang="de-DE" sz="4000" b="1"/>
          </a:p>
        </p:txBody>
      </p:sp>
      <p:pic>
        <p:nvPicPr>
          <p:cNvPr id="563205" name="Picture 5">
            <a:extLst>
              <a:ext uri="{FF2B5EF4-FFF2-40B4-BE49-F238E27FC236}">
                <a16:creationId xmlns:a16="http://schemas.microsoft.com/office/drawing/2014/main" id="{0A8E57A9-7E5A-E445-974E-D0A025DF0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357563"/>
            <a:ext cx="3097212" cy="154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sp>
        <p:nvSpPr>
          <p:cNvPr id="563207" name="Rectangle 7">
            <a:extLst>
              <a:ext uri="{FF2B5EF4-FFF2-40B4-BE49-F238E27FC236}">
                <a16:creationId xmlns:a16="http://schemas.microsoft.com/office/drawing/2014/main" id="{C11E6E62-80B2-6647-9FF6-594179321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0"/>
            <a:ext cx="6192838" cy="9906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>
            <a:lvl1pPr algn="ctr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de-DE" altLang="de-DE" b="1"/>
              <a:t>Fakten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63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07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632D070D-369B-DE4E-9BE1-25868C0624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193F4-2646-594A-9E22-971D0AFE1030}" type="slidenum">
              <a:rPr lang="en-US" altLang="de-DE"/>
              <a:pPr/>
              <a:t>9</a:t>
            </a:fld>
            <a:endParaRPr lang="en-US" altLang="de-DE"/>
          </a:p>
        </p:txBody>
      </p:sp>
      <p:sp>
        <p:nvSpPr>
          <p:cNvPr id="10" name="Datumsplatzhalter 3">
            <a:extLst>
              <a:ext uri="{FF2B5EF4-FFF2-40B4-BE49-F238E27FC236}">
                <a16:creationId xmlns:a16="http://schemas.microsoft.com/office/drawing/2014/main" id="{D092ADD8-1C06-264C-9831-93192C29E3C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17.08.2004</a:t>
            </a:r>
          </a:p>
        </p:txBody>
      </p:sp>
      <p:sp>
        <p:nvSpPr>
          <p:cNvPr id="567298" name="Text Box 2">
            <a:extLst>
              <a:ext uri="{FF2B5EF4-FFF2-40B4-BE49-F238E27FC236}">
                <a16:creationId xmlns:a16="http://schemas.microsoft.com/office/drawing/2014/main" id="{B94738BF-F220-264F-88D0-6A9FE3C0A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567299" name="Rectangle 3">
            <a:extLst>
              <a:ext uri="{FF2B5EF4-FFF2-40B4-BE49-F238E27FC236}">
                <a16:creationId xmlns:a16="http://schemas.microsoft.com/office/drawing/2014/main" id="{698C8C60-8FE5-0743-AD9C-99C2893432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40000" y="228600"/>
            <a:ext cx="5089525" cy="685800"/>
          </a:xfrm>
        </p:spPr>
        <p:txBody>
          <a:bodyPr/>
          <a:lstStyle/>
          <a:p>
            <a:r>
              <a:rPr lang="de-DE" altLang="de-DE" b="1">
                <a:solidFill>
                  <a:schemeClr val="tx1"/>
                </a:solidFill>
              </a:rPr>
              <a:t>Fakten</a:t>
            </a:r>
            <a:endParaRPr lang="de-DE" altLang="de-DE"/>
          </a:p>
        </p:txBody>
      </p:sp>
      <p:sp>
        <p:nvSpPr>
          <p:cNvPr id="567300" name="Rectangle 4">
            <a:extLst>
              <a:ext uri="{FF2B5EF4-FFF2-40B4-BE49-F238E27FC236}">
                <a16:creationId xmlns:a16="http://schemas.microsoft.com/office/drawing/2014/main" id="{A9127AC2-A80A-5443-B72F-042137403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313" y="1593850"/>
            <a:ext cx="7848600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253 Hochschulen, 333 Standorte </a:t>
            </a:r>
          </a:p>
        </p:txBody>
      </p:sp>
      <p:sp>
        <p:nvSpPr>
          <p:cNvPr id="567301" name="Rectangle 5">
            <a:extLst>
              <a:ext uri="{FF2B5EF4-FFF2-40B4-BE49-F238E27FC236}">
                <a16:creationId xmlns:a16="http://schemas.microsoft.com/office/drawing/2014/main" id="{6573206A-30CE-A242-B97A-70EAEBF3B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825750"/>
            <a:ext cx="7294563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4.040 Studiengänge, 2.169 Fachbereiche</a:t>
            </a:r>
          </a:p>
        </p:txBody>
      </p:sp>
      <p:sp>
        <p:nvSpPr>
          <p:cNvPr id="567302" name="Rectangle 6">
            <a:extLst>
              <a:ext uri="{FF2B5EF4-FFF2-40B4-BE49-F238E27FC236}">
                <a16:creationId xmlns:a16="http://schemas.microsoft.com/office/drawing/2014/main" id="{C75935BA-287B-5947-8525-42EF6203F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135438"/>
            <a:ext cx="7294563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über 90.000 Studis, 12.300 Profs </a:t>
            </a:r>
          </a:p>
        </p:txBody>
      </p:sp>
      <p:pic>
        <p:nvPicPr>
          <p:cNvPr id="567303" name="Picture 7">
            <a:extLst>
              <a:ext uri="{FF2B5EF4-FFF2-40B4-BE49-F238E27FC236}">
                <a16:creationId xmlns:a16="http://schemas.microsoft.com/office/drawing/2014/main" id="{50A00E4A-931A-2045-8C03-11C1DCBF6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sp>
        <p:nvSpPr>
          <p:cNvPr id="567304" name="Rectangle 8">
            <a:extLst>
              <a:ext uri="{FF2B5EF4-FFF2-40B4-BE49-F238E27FC236}">
                <a16:creationId xmlns:a16="http://schemas.microsoft.com/office/drawing/2014/main" id="{CBE9BAF1-FFD4-2544-983B-E29A56432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313" y="5445125"/>
            <a:ext cx="7848600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www.dashochschulranking.de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67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6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6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67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300" grpId="0" animBg="1" autoUpdateAnimBg="0"/>
      <p:bldP spid="567301" grpId="0" animBg="1" autoUpdateAnimBg="0"/>
      <p:bldP spid="567302" grpId="0" animBg="1" autoUpdateAnimBg="0"/>
      <p:bldP spid="567304" grpId="0" animBg="1" autoUpdateAnimBg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241</Words>
  <Application>Microsoft Macintosh PowerPoint</Application>
  <PresentationFormat>Bildschirmpräsentation (4:3)</PresentationFormat>
  <Paragraphs>126</Paragraphs>
  <Slides>20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3</vt:i4>
      </vt:variant>
      <vt:variant>
        <vt:lpstr>Folientitel</vt:lpstr>
      </vt:variant>
      <vt:variant>
        <vt:i4>20</vt:i4>
      </vt:variant>
    </vt:vector>
  </HeadingPairs>
  <TitlesOfParts>
    <vt:vector size="27" baseType="lpstr">
      <vt:lpstr>Times New Roman</vt:lpstr>
      <vt:lpstr>Arial</vt:lpstr>
      <vt:lpstr>Webdings</vt:lpstr>
      <vt:lpstr>Leere Präsentation</vt:lpstr>
      <vt:lpstr>Bild (Enhanced Metafile)</vt:lpstr>
      <vt:lpstr>Microsoft Word-Dokument</vt:lpstr>
      <vt:lpstr>Microsoft Excel-Diagramm</vt:lpstr>
      <vt:lpstr>PowerPoint-Präsentation</vt:lpstr>
      <vt:lpstr>PowerPoint-Präsentation</vt:lpstr>
      <vt:lpstr>Bewertung</vt:lpstr>
      <vt:lpstr>Bewertung</vt:lpstr>
      <vt:lpstr>Bewertung</vt:lpstr>
      <vt:lpstr>Bewertung</vt:lpstr>
      <vt:lpstr>PowerPoint-Präsentation</vt:lpstr>
      <vt:lpstr>CHE Rankings </vt:lpstr>
      <vt:lpstr>Fakten</vt:lpstr>
      <vt:lpstr>Physik: Drittmittel in T€ pro Jahr</vt:lpstr>
      <vt:lpstr>CHE Forschungsranking</vt:lpstr>
      <vt:lpstr>Forschungsuniversitäten</vt:lpstr>
      <vt:lpstr>54 Universitäten mit Stärken</vt:lpstr>
      <vt:lpstr>16 Unis ohne Forschungsstärke</vt:lpstr>
      <vt:lpstr>PowerPoint-Präsentation</vt:lpstr>
      <vt:lpstr>Physik: Drittmittel und Publikationen</vt:lpstr>
      <vt:lpstr>Drittmittelgeber Naturwissenschaften</vt:lpstr>
      <vt:lpstr>Drittmittelgeber Geistes-, Wirtschafts- und Sozialwissenschaften</vt:lpstr>
      <vt:lpstr>Physik: Vergleich  DFG-Förderranking</vt:lpstr>
      <vt:lpstr>Datenbasis </vt:lpstr>
    </vt:vector>
  </TitlesOfParts>
  <Company>CHE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Forschungsranking Presse</dc:title>
  <dc:creator>Sonja Berghoff</dc:creator>
  <cp:lastModifiedBy>Detlef Müller-Böling</cp:lastModifiedBy>
  <cp:revision>172</cp:revision>
  <cp:lastPrinted>2003-04-08T07:11:33Z</cp:lastPrinted>
  <dcterms:created xsi:type="dcterms:W3CDTF">2001-03-08T15:06:45Z</dcterms:created>
  <dcterms:modified xsi:type="dcterms:W3CDTF">2022-02-22T10:43:23Z</dcterms:modified>
</cp:coreProperties>
</file>