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7" r:id="rId2"/>
    <p:sldId id="309" r:id="rId3"/>
    <p:sldId id="310" r:id="rId4"/>
    <p:sldId id="311" r:id="rId5"/>
    <p:sldId id="283" r:id="rId6"/>
    <p:sldId id="327" r:id="rId7"/>
    <p:sldId id="326" r:id="rId8"/>
    <p:sldId id="285" r:id="rId9"/>
    <p:sldId id="328" r:id="rId10"/>
    <p:sldId id="329" r:id="rId11"/>
    <p:sldId id="330" r:id="rId12"/>
    <p:sldId id="290" r:id="rId13"/>
    <p:sldId id="291" r:id="rId14"/>
    <p:sldId id="315" r:id="rId15"/>
    <p:sldId id="296" r:id="rId16"/>
    <p:sldId id="297" r:id="rId17"/>
    <p:sldId id="331" r:id="rId18"/>
    <p:sldId id="332" r:id="rId19"/>
    <p:sldId id="333" r:id="rId20"/>
  </p:sldIdLst>
  <p:sldSz cx="9144000" cy="6858000" type="screen4x3"/>
  <p:notesSz cx="66484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notesViewPr>
    <p:cSldViewPr>
      <p:cViewPr varScale="1">
        <p:scale>
          <a:sx n="54" d="100"/>
          <a:sy n="54" d="100"/>
        </p:scale>
        <p:origin x="-1896" y="-84"/>
      </p:cViewPr>
      <p:guideLst>
        <p:guide orient="horz" pos="309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>
            <a:extLst>
              <a:ext uri="{FF2B5EF4-FFF2-40B4-BE49-F238E27FC236}">
                <a16:creationId xmlns:a16="http://schemas.microsoft.com/office/drawing/2014/main" id="{142B33FD-B237-DA4A-BB0B-D43AEA5DA9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36195" name="Rectangle 1027">
            <a:extLst>
              <a:ext uri="{FF2B5EF4-FFF2-40B4-BE49-F238E27FC236}">
                <a16:creationId xmlns:a16="http://schemas.microsoft.com/office/drawing/2014/main" id="{9952C164-71EC-294E-B9AF-5C4250C75DA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36196" name="Rectangle 1028">
            <a:extLst>
              <a:ext uri="{FF2B5EF4-FFF2-40B4-BE49-F238E27FC236}">
                <a16:creationId xmlns:a16="http://schemas.microsoft.com/office/drawing/2014/main" id="{2F1BD322-49F3-E547-9574-CDF159EFECF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36197" name="Rectangle 1029">
            <a:extLst>
              <a:ext uri="{FF2B5EF4-FFF2-40B4-BE49-F238E27FC236}">
                <a16:creationId xmlns:a16="http://schemas.microsoft.com/office/drawing/2014/main" id="{27FAB8C3-709D-014E-82CE-5E2A535548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33800" y="929640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4C93AB-F83B-BB47-A4AC-4F5EBFACCF2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00CCF83-403D-4D48-A45A-81E10DD63B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0687A8A-ABE9-C84C-BCE9-2395E266E3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32E009B-6ED8-BE49-9B4E-133598D3AA7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1538" y="735013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E6C8AB2-A316-5A48-AC1E-E70CB8BCE6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60900"/>
            <a:ext cx="4876800" cy="441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8CE6CC5-D9AA-5A44-B985-A17C294074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0213"/>
            <a:ext cx="28813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FE855BD-D06D-5440-AE9E-821D1DB013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320213"/>
            <a:ext cx="288131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110CAC-41B3-C241-A341-6888CD3DDF2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2A036-8580-6545-8BDD-F01044183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9533CD-0693-B24D-AC2E-4EFE93483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F9B9B7-00F9-C441-9F4D-F09DBA73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BDA28C-F985-1440-BCDA-22B3B90495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10DF15-B860-5D49-9334-FF8A755745C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7122580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D2794-EE2A-F141-A3D6-9711BD34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F289D3-2715-E141-BE53-0E1F20FF5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CACEC8-B046-E043-AB78-F767AA78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0E99AB5-F07F-B040-B2B4-8912D6DB2E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35D1E2-129C-E24B-A520-439D28691C7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90450268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664FE82-FE15-4744-9F68-F1B9ED91E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C663C1-4F07-C343-AA59-94CDAD18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CBF496-1A97-A144-9E3B-71AD6C9DE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963D69-636E-DE40-8217-62D230E82B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E434DC-A7E8-404F-BFCD-B14BF6EBED3B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9623459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536E0-2635-C14F-A9C6-4DFF1B4D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BDDA8E-0FD3-844C-A88B-7CABD6BDD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3CA181-413A-F04D-B04C-4FD5BE90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B2A07A-4648-C046-834F-5763C29E3D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44F8C5-A6D7-034B-AD9A-B6E8F446A04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97354455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E305B-BBD8-5B4B-A26A-56E6A69EC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EC737A-F810-D542-9FC4-4978D7DE9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6A4014-15D0-D24E-BDF1-D20973C0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34A346-5E85-B54A-9BC4-A456E7F90E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EBF302-9DFA-4A47-ADB1-9F3C1540D01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3393946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49B25-4B4F-0A4A-A232-F243E5B5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CF058A-85DF-C041-BDBA-B4D87A1F3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4F5797-7D6A-8044-9105-9FD467588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BB5199-B2C8-354B-9DC2-68D729E0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2C45D2-6B13-5F4D-86AB-3C91AB8A86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2F372-30BC-1B41-86B4-E4277B678DC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729363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E421C-14AF-1740-9523-C2AFA07B6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82CFAC-D8E8-2441-B03B-59407B01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829642-7C91-AE4F-A845-13CF792B1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A7800E9-96FC-3146-AC8F-23F74FC9B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27B4BE0-7E0D-4640-8C45-812BF3FCF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43DA1C-8007-F341-83A4-14325938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372D0CE-6353-F141-84F0-D3C1E39586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5FD35-6690-C24F-9513-684121D2E72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152497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642CF-644A-AF4D-9A44-76DD5F78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06CFE75-8ABD-5340-BCDE-262AFB53B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9749D6-011F-564B-8722-58595AE24B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A53B5B-EB53-FB49-9059-25AA94C53E4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9956127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A0B8A2-26A2-494C-8F4E-FDDA0FAB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1394FC9-F527-0E41-A5CC-40ED3EFA13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7348EE-3CDC-CA49-BDF7-0CADD29599E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7208355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11A6B-732C-3C42-8D0E-E61D9BBEC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A810A-21AD-004E-B785-BAB472714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78D12B-81C5-2542-A2EE-6C6D0F4AD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971736-268B-344B-9F6F-41D6DDEA8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DBE0B8-2A21-1849-96DE-D8EF46AA28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AFD12-06F7-3A42-86A4-05BD407F561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55506696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0F9F0-688B-4748-9F60-778B3885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001C3A0-07D1-FC4A-A03F-2CDF3CA60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5F2CB9-A587-E144-9A62-FA15D26D6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D5B13E-72EE-564D-A9FA-21670B9F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734D6-86B9-E148-B475-BF4BE9E61F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96607D-D6AF-3048-935F-DE1AA0DAEBB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1988370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4A40985E-5B14-E14F-B1C8-488CD5982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C097E9C8-C1AE-7D42-8FA2-EAABF17DE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418C965-4E38-ED43-9C31-FEC39716F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B208AB-3C20-A244-960D-84A8FFE867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4A0A720-4435-E049-93C0-BC4580FC7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58CB74-77A3-854D-B734-BCE7B52DD4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A2642F34-92C2-494D-9662-EA719436A9A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AAC4AE43-5EE6-9B4D-A794-31B1CB45E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5DE9D548-F370-A44D-906E-CF805DE24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9F6FEA39-289A-0047-A3A2-828E6C64A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F359FE03-337E-F44F-ACB3-F34C76A1A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180085-19DB-CA46-9049-D88538A0FC49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140290" name="Text Box 2">
            <a:extLst>
              <a:ext uri="{FF2B5EF4-FFF2-40B4-BE49-F238E27FC236}">
                <a16:creationId xmlns:a16="http://schemas.microsoft.com/office/drawing/2014/main" id="{1E4742EA-8187-CE41-BD13-573B8D36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40291" name="Text Box 3">
            <a:extLst>
              <a:ext uri="{FF2B5EF4-FFF2-40B4-BE49-F238E27FC236}">
                <a16:creationId xmlns:a16="http://schemas.microsoft.com/office/drawing/2014/main" id="{131C316F-25BB-1B43-8304-4E6FC33A2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40292" name="Text Box 4">
            <a:extLst>
              <a:ext uri="{FF2B5EF4-FFF2-40B4-BE49-F238E27FC236}">
                <a16:creationId xmlns:a16="http://schemas.microsoft.com/office/drawing/2014/main" id="{A2585E29-FA8C-2843-91CD-F466B7290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40293" name="Text Box 5">
            <a:extLst>
              <a:ext uri="{FF2B5EF4-FFF2-40B4-BE49-F238E27FC236}">
                <a16:creationId xmlns:a16="http://schemas.microsoft.com/office/drawing/2014/main" id="{17407A2C-7362-ED42-A43C-C3B1584B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E-Learning</a:t>
            </a:r>
            <a:endParaRPr lang="de-DE" altLang="de-DE"/>
          </a:p>
        </p:txBody>
      </p:sp>
      <p:sp>
        <p:nvSpPr>
          <p:cNvPr id="140294" name="Text Box 6">
            <a:extLst>
              <a:ext uri="{FF2B5EF4-FFF2-40B4-BE49-F238E27FC236}">
                <a16:creationId xmlns:a16="http://schemas.microsoft.com/office/drawing/2014/main" id="{680C7EA0-0DDE-6B41-982E-4BBF294BB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305800" cy="491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Studienreform im </a:t>
            </a:r>
          </a:p>
          <a:p>
            <a:pPr algn="ctr"/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digitalen Zeitalter</a:t>
            </a:r>
          </a:p>
          <a:p>
            <a:pPr algn="ctr"/>
            <a:endParaRPr lang="de-DE" altLang="de-DE" sz="4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Zwischen Staat, Markt und Eigenverantwortung</a:t>
            </a:r>
          </a:p>
          <a:p>
            <a:pPr algn="ctr"/>
            <a:endParaRPr lang="de-DE" altLang="de-DE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Detlef Müller-Böling</a:t>
            </a:r>
            <a:endParaRPr lang="de-DE" altLang="de-DE" sz="5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89D54A45-8393-BC4A-A6C5-75E111E2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BEB7E550-5FEB-0345-8450-ADCB103775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071090-A4A0-5B43-AEF3-A27E8B7EF410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173062" name="Oval 6">
            <a:extLst>
              <a:ext uri="{FF2B5EF4-FFF2-40B4-BE49-F238E27FC236}">
                <a16:creationId xmlns:a16="http://schemas.microsoft.com/office/drawing/2014/main" id="{AAC8F1CD-A521-8441-94E7-F06772BF6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8891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73063" name="Text Box 7">
            <a:extLst>
              <a:ext uri="{FF2B5EF4-FFF2-40B4-BE49-F238E27FC236}">
                <a16:creationId xmlns:a16="http://schemas.microsoft.com/office/drawing/2014/main" id="{367EB935-A9F6-D841-BB11-2087A8767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24175"/>
            <a:ext cx="381635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institutionell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3064" name="Text Box 8">
            <a:extLst>
              <a:ext uri="{FF2B5EF4-FFF2-40B4-BE49-F238E27FC236}">
                <a16:creationId xmlns:a16="http://schemas.microsoft.com/office/drawing/2014/main" id="{4EAF6303-3030-F14D-A87E-8D08DA52C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933825"/>
            <a:ext cx="8713788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von Projektförderung zu strategischer Organisationsentwicklung</a:t>
            </a:r>
          </a:p>
        </p:txBody>
      </p:sp>
      <p:sp>
        <p:nvSpPr>
          <p:cNvPr id="173065" name="Text Box 9">
            <a:extLst>
              <a:ext uri="{FF2B5EF4-FFF2-40B4-BE49-F238E27FC236}">
                <a16:creationId xmlns:a16="http://schemas.microsoft.com/office/drawing/2014/main" id="{91E163A8-FBDB-9742-8564-2E43E5318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73688"/>
            <a:ext cx="3959225" cy="13112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Personal-entwicklung</a:t>
            </a:r>
          </a:p>
        </p:txBody>
      </p:sp>
      <p:sp>
        <p:nvSpPr>
          <p:cNvPr id="173066" name="Text Box 10">
            <a:extLst>
              <a:ext uri="{FF2B5EF4-FFF2-40B4-BE49-F238E27FC236}">
                <a16:creationId xmlns:a16="http://schemas.microsoft.com/office/drawing/2014/main" id="{49B11F9A-0ECD-7044-A06E-A5610B143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373688"/>
            <a:ext cx="3959225" cy="13112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Budgetierung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3" grpId="0" animBg="1"/>
      <p:bldP spid="173064" grpId="0" animBg="1"/>
      <p:bldP spid="173065" grpId="0" animBg="1"/>
      <p:bldP spid="1730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1">
            <a:extLst>
              <a:ext uri="{FF2B5EF4-FFF2-40B4-BE49-F238E27FC236}">
                <a16:creationId xmlns:a16="http://schemas.microsoft.com/office/drawing/2014/main" id="{FF536BE3-DA89-6A49-8219-8F3C5D74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FF61BFB7-F983-E547-A496-D9299EBC42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1F84A5-5E4D-264F-95FF-EA3CBECBFA04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174082" name="Oval 2">
            <a:extLst>
              <a:ext uri="{FF2B5EF4-FFF2-40B4-BE49-F238E27FC236}">
                <a16:creationId xmlns:a16="http://schemas.microsoft.com/office/drawing/2014/main" id="{62BEDCD7-48FF-A74F-A64F-47C6AFB62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8891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77198390-53A1-2646-87C2-AF1684399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24175"/>
            <a:ext cx="381635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institutionell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4084" name="Text Box 4">
            <a:extLst>
              <a:ext uri="{FF2B5EF4-FFF2-40B4-BE49-F238E27FC236}">
                <a16:creationId xmlns:a16="http://schemas.microsoft.com/office/drawing/2014/main" id="{7EB1C359-7D7C-4941-A3DE-F14C84AEE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933825"/>
            <a:ext cx="8713788" cy="5794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strategische Optionen nutzen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1">
            <a:extLst>
              <a:ext uri="{FF2B5EF4-FFF2-40B4-BE49-F238E27FC236}">
                <a16:creationId xmlns:a16="http://schemas.microsoft.com/office/drawing/2014/main" id="{C0C47509-3283-B647-BBF5-9A198D3B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6CD048F3-BAFA-BB4A-BAA4-C1DAB597E8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71824-2AF6-5B43-ACD0-ADF18F4784E1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3852A3D4-A57E-A344-BD65-CD8C45939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934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“Alma mater virtualis”: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Strategische Optionen</a:t>
            </a:r>
            <a:r>
              <a:rPr lang="de-DE" altLang="de-DE" sz="24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1C598F85-65D7-AD49-8EA2-B0AEE879C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4196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E074E3D1-D846-7544-82A7-BAF8F86D1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44196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86" name="Rectangle 6">
            <a:extLst>
              <a:ext uri="{FF2B5EF4-FFF2-40B4-BE49-F238E27FC236}">
                <a16:creationId xmlns:a16="http://schemas.microsoft.com/office/drawing/2014/main" id="{BC8DCBA1-4B67-314C-A46C-1224FB911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4114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87" name="Rectangle 7">
            <a:extLst>
              <a:ext uri="{FF2B5EF4-FFF2-40B4-BE49-F238E27FC236}">
                <a16:creationId xmlns:a16="http://schemas.microsoft.com/office/drawing/2014/main" id="{E30C418B-35EA-2B45-A4DC-27AD143EF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4988" y="4114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88" name="Rectangle 8">
            <a:extLst>
              <a:ext uri="{FF2B5EF4-FFF2-40B4-BE49-F238E27FC236}">
                <a16:creationId xmlns:a16="http://schemas.microsoft.com/office/drawing/2014/main" id="{048E358C-4A6F-354B-9A72-8F1CD87E8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2743200"/>
            <a:ext cx="1295400" cy="13716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89" name="Rectangle 9">
            <a:extLst>
              <a:ext uri="{FF2B5EF4-FFF2-40B4-BE49-F238E27FC236}">
                <a16:creationId xmlns:a16="http://schemas.microsoft.com/office/drawing/2014/main" id="{70492D36-34E6-E143-823B-FB2B96A3C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3048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90" name="Rectangle 10">
            <a:extLst>
              <a:ext uri="{FF2B5EF4-FFF2-40B4-BE49-F238E27FC236}">
                <a16:creationId xmlns:a16="http://schemas.microsoft.com/office/drawing/2014/main" id="{B3A1DEFC-7246-7743-9E56-8D386C025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3048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91" name="Rectangle 11">
            <a:extLst>
              <a:ext uri="{FF2B5EF4-FFF2-40B4-BE49-F238E27FC236}">
                <a16:creationId xmlns:a16="http://schemas.microsoft.com/office/drawing/2014/main" id="{40C50312-C714-1B4C-B39F-58B8B44B3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4988" y="27432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7292" name="Text Box 12">
            <a:extLst>
              <a:ext uri="{FF2B5EF4-FFF2-40B4-BE49-F238E27FC236}">
                <a16:creationId xmlns:a16="http://schemas.microsoft.com/office/drawing/2014/main" id="{ABCBF0F2-575B-B043-9B04-322D8354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988" y="41275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altLang="de-DE" sz="1800" b="1">
                <a:latin typeface="Arial" panose="020B0604020202020204" pitchFamily="34" charset="0"/>
              </a:rPr>
              <a:t>Fokus/Zielgruppe</a:t>
            </a:r>
            <a:endParaRPr lang="de-DE" altLang="de-DE" sz="1200" b="1">
              <a:latin typeface="Arial" panose="020B0604020202020204" pitchFamily="34" charset="0"/>
            </a:endParaRPr>
          </a:p>
        </p:txBody>
      </p:sp>
      <p:sp>
        <p:nvSpPr>
          <p:cNvPr id="97293" name="Text Box 13">
            <a:extLst>
              <a:ext uri="{FF2B5EF4-FFF2-40B4-BE49-F238E27FC236}">
                <a16:creationId xmlns:a16="http://schemas.microsoft.com/office/drawing/2014/main" id="{D1DE46B6-74AE-2049-B47E-039EEE542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2360613"/>
            <a:ext cx="169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Anwendungs-</a:t>
            </a:r>
          </a:p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feld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294" name="Text Box 14">
            <a:extLst>
              <a:ext uri="{FF2B5EF4-FFF2-40B4-BE49-F238E27FC236}">
                <a16:creationId xmlns:a16="http://schemas.microsoft.com/office/drawing/2014/main" id="{D4FBD478-45C6-714D-A215-2D5815A02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275" y="16256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IT-Einsatz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295" name="Text Box 15">
            <a:extLst>
              <a:ext uri="{FF2B5EF4-FFF2-40B4-BE49-F238E27FC236}">
                <a16:creationId xmlns:a16="http://schemas.microsoft.com/office/drawing/2014/main" id="{981440FE-C3AB-744E-A27E-1110D9263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3760788"/>
            <a:ext cx="1047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On-Campus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296" name="Text Box 16">
            <a:extLst>
              <a:ext uri="{FF2B5EF4-FFF2-40B4-BE49-F238E27FC236}">
                <a16:creationId xmlns:a16="http://schemas.microsoft.com/office/drawing/2014/main" id="{7E9150C7-7899-2944-B750-800425B19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4645025"/>
            <a:ext cx="1055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Off-Campus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297" name="Text Box 17">
            <a:extLst>
              <a:ext uri="{FF2B5EF4-FFF2-40B4-BE49-F238E27FC236}">
                <a16:creationId xmlns:a16="http://schemas.microsoft.com/office/drawing/2014/main" id="{E104D752-BAC0-3E4E-9499-C1490B793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38" y="2008188"/>
            <a:ext cx="6937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200" b="1">
                <a:latin typeface="Arial" panose="020B0604020202020204" pitchFamily="34" charset="0"/>
              </a:rPr>
              <a:t>niedrig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298" name="Text Box 18">
            <a:extLst>
              <a:ext uri="{FF2B5EF4-FFF2-40B4-BE49-F238E27FC236}">
                <a16:creationId xmlns:a16="http://schemas.microsoft.com/office/drawing/2014/main" id="{44680307-EFA2-D047-B5E2-C161E5851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20081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200" b="1">
                <a:latin typeface="Arial" panose="020B0604020202020204" pitchFamily="34" charset="0"/>
              </a:rPr>
              <a:t>hoch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299" name="Text Box 19">
            <a:extLst>
              <a:ext uri="{FF2B5EF4-FFF2-40B4-BE49-F238E27FC236}">
                <a16:creationId xmlns:a16="http://schemas.microsoft.com/office/drawing/2014/main" id="{641C9093-D798-5C44-9228-059208B96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4513" y="2846388"/>
            <a:ext cx="7953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Studium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7300" name="Text Box 20">
            <a:extLst>
              <a:ext uri="{FF2B5EF4-FFF2-40B4-BE49-F238E27FC236}">
                <a16:creationId xmlns:a16="http://schemas.microsoft.com/office/drawing/2014/main" id="{3F72C540-9096-BA4D-90B9-4C8447CF7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388" y="2282825"/>
            <a:ext cx="1203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Weiterbildung</a:t>
            </a:r>
            <a:endParaRPr lang="de-DE" altLang="de-DE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9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2" grpId="0" autoUpdateAnimBg="0"/>
      <p:bldP spid="97293" grpId="0" autoUpdateAnimBg="0"/>
      <p:bldP spid="97294" grpId="0" autoUpdateAnimBg="0"/>
      <p:bldP spid="97295" grpId="0" autoUpdateAnimBg="0"/>
      <p:bldP spid="97296" grpId="0" autoUpdateAnimBg="0"/>
      <p:bldP spid="97297" grpId="0" autoUpdateAnimBg="0"/>
      <p:bldP spid="97298" grpId="0" autoUpdateAnimBg="0"/>
      <p:bldP spid="97299" grpId="0" autoUpdateAnimBg="0"/>
      <p:bldP spid="973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1">
            <a:extLst>
              <a:ext uri="{FF2B5EF4-FFF2-40B4-BE49-F238E27FC236}">
                <a16:creationId xmlns:a16="http://schemas.microsoft.com/office/drawing/2014/main" id="{EE1DCB04-70CA-674D-941E-2EA0FE1F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7B7A0E85-7B22-6B4A-B841-D359AD1BF9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1DC01B-39C5-4944-AF7F-CBECE80B7769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307FAE0-44D1-B74A-9397-9594CB678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95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1C7FDA8A-98CA-5B48-B508-E8689A855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958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EFD05505-9DF0-194E-B657-EADD9681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191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64415920-97DF-6C40-963C-F2B47A178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91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5C37F4C6-4B1C-6B45-8BE6-9677DAAD1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194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6" name="Rectangle 8">
            <a:extLst>
              <a:ext uri="{FF2B5EF4-FFF2-40B4-BE49-F238E27FC236}">
                <a16:creationId xmlns:a16="http://schemas.microsoft.com/office/drawing/2014/main" id="{D200FD8F-9068-E740-A447-AEC253CCF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24200"/>
            <a:ext cx="1295400" cy="13716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7" name="Rectangle 9">
            <a:extLst>
              <a:ext uri="{FF2B5EF4-FFF2-40B4-BE49-F238E27FC236}">
                <a16:creationId xmlns:a16="http://schemas.microsoft.com/office/drawing/2014/main" id="{D0ACA8E2-A575-504A-A9DC-F373CE94D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8194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38" name="Text Box 10">
            <a:extLst>
              <a:ext uri="{FF2B5EF4-FFF2-40B4-BE49-F238E27FC236}">
                <a16:creationId xmlns:a16="http://schemas.microsoft.com/office/drawing/2014/main" id="{261BCD0E-97F4-BB4B-94A3-70345B46C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42037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altLang="de-DE" sz="1800" b="1">
                <a:latin typeface="Arial" panose="020B0604020202020204" pitchFamily="34" charset="0"/>
              </a:rPr>
              <a:t>Fokus/Zielgruppe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9339" name="Text Box 11">
            <a:extLst>
              <a:ext uri="{FF2B5EF4-FFF2-40B4-BE49-F238E27FC236}">
                <a16:creationId xmlns:a16="http://schemas.microsoft.com/office/drawing/2014/main" id="{8DBEA8A7-0988-1146-8ACB-B253766E0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2436813"/>
            <a:ext cx="169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Anwendungs-</a:t>
            </a:r>
          </a:p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feld</a:t>
            </a:r>
            <a:endParaRPr lang="de-DE" altLang="de-DE" sz="1200" b="1">
              <a:latin typeface="Arial" panose="020B0604020202020204" pitchFamily="34" charset="0"/>
            </a:endParaRPr>
          </a:p>
        </p:txBody>
      </p:sp>
      <p:sp>
        <p:nvSpPr>
          <p:cNvPr id="99340" name="Text Box 12">
            <a:extLst>
              <a:ext uri="{FF2B5EF4-FFF2-40B4-BE49-F238E27FC236}">
                <a16:creationId xmlns:a16="http://schemas.microsoft.com/office/drawing/2014/main" id="{5FF35B5C-6747-0745-9A33-1AC1FC7B9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8" y="17018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IT-Einsatz</a:t>
            </a:r>
            <a:endParaRPr lang="de-DE" altLang="de-DE" sz="1200" b="1">
              <a:latin typeface="Arial" panose="020B0604020202020204" pitchFamily="34" charset="0"/>
            </a:endParaRPr>
          </a:p>
        </p:txBody>
      </p:sp>
      <p:sp>
        <p:nvSpPr>
          <p:cNvPr id="99341" name="Text Box 13">
            <a:extLst>
              <a:ext uri="{FF2B5EF4-FFF2-40B4-BE49-F238E27FC236}">
                <a16:creationId xmlns:a16="http://schemas.microsoft.com/office/drawing/2014/main" id="{5CB972A5-9306-AA4A-BB11-77BEF84FA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836988"/>
            <a:ext cx="1047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On-Campus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9342" name="Text Box 14">
            <a:extLst>
              <a:ext uri="{FF2B5EF4-FFF2-40B4-BE49-F238E27FC236}">
                <a16:creationId xmlns:a16="http://schemas.microsoft.com/office/drawing/2014/main" id="{F2FA0843-D27E-0840-89E2-46882FF59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21225"/>
            <a:ext cx="1055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Off-Campus</a:t>
            </a:r>
          </a:p>
        </p:txBody>
      </p:sp>
      <p:sp>
        <p:nvSpPr>
          <p:cNvPr id="99343" name="Text Box 15">
            <a:extLst>
              <a:ext uri="{FF2B5EF4-FFF2-40B4-BE49-F238E27FC236}">
                <a16:creationId xmlns:a16="http://schemas.microsoft.com/office/drawing/2014/main" id="{09D3EDC7-E4EE-0245-BEE9-72924C385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950" y="2084388"/>
            <a:ext cx="693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200" b="1">
                <a:latin typeface="Arial" panose="020B0604020202020204" pitchFamily="34" charset="0"/>
              </a:rPr>
              <a:t>niedrig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9344" name="Text Box 16">
            <a:extLst>
              <a:ext uri="{FF2B5EF4-FFF2-40B4-BE49-F238E27FC236}">
                <a16:creationId xmlns:a16="http://schemas.microsoft.com/office/drawing/2014/main" id="{D530601A-0EB6-544E-AF74-F1B71A352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4063" y="20843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200" b="1">
                <a:latin typeface="Arial" panose="020B0604020202020204" pitchFamily="34" charset="0"/>
              </a:rPr>
              <a:t>hoch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9345" name="Text Box 17">
            <a:extLst>
              <a:ext uri="{FF2B5EF4-FFF2-40B4-BE49-F238E27FC236}">
                <a16:creationId xmlns:a16="http://schemas.microsoft.com/office/drawing/2014/main" id="{91EC5376-83BD-CE4C-90A2-04676D7E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2922588"/>
            <a:ext cx="7953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Studium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9346" name="Text Box 18">
            <a:extLst>
              <a:ext uri="{FF2B5EF4-FFF2-40B4-BE49-F238E27FC236}">
                <a16:creationId xmlns:a16="http://schemas.microsoft.com/office/drawing/2014/main" id="{390D270A-E83D-B649-8EF0-32EED4272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59025"/>
            <a:ext cx="1203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Weiterbildung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99347" name="Rectangle 19">
            <a:extLst>
              <a:ext uri="{FF2B5EF4-FFF2-40B4-BE49-F238E27FC236}">
                <a16:creationId xmlns:a16="http://schemas.microsoft.com/office/drawing/2014/main" id="{9A11D86A-D513-7149-BEF0-0397B3BB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122613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747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99348" name="Text Box 20">
            <a:extLst>
              <a:ext uri="{FF2B5EF4-FFF2-40B4-BE49-F238E27FC236}">
                <a16:creationId xmlns:a16="http://schemas.microsoft.com/office/drawing/2014/main" id="{F5575DAB-7228-D445-8A87-395F035C5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01600"/>
            <a:ext cx="52641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„Alma mater virtualis“: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“On campus”-Option Studium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umsplatzhalter 1">
            <a:extLst>
              <a:ext uri="{FF2B5EF4-FFF2-40B4-BE49-F238E27FC236}">
                <a16:creationId xmlns:a16="http://schemas.microsoft.com/office/drawing/2014/main" id="{20CFCAB2-DFAB-B74F-8E45-52E72FA10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FD9640FA-7BF0-E744-A4F9-5C9CD45A75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D626AF-04FF-0249-83D9-AD66DA274C5D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49506" name="Rectangle 3074">
            <a:extLst>
              <a:ext uri="{FF2B5EF4-FFF2-40B4-BE49-F238E27FC236}">
                <a16:creationId xmlns:a16="http://schemas.microsoft.com/office/drawing/2014/main" id="{9B02F3FD-B1A8-BD4B-A51A-4944E16A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4267200"/>
            <a:ext cx="1295400" cy="1371600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07" name="Rectangle 3075">
            <a:extLst>
              <a:ext uri="{FF2B5EF4-FFF2-40B4-BE49-F238E27FC236}">
                <a16:creationId xmlns:a16="http://schemas.microsoft.com/office/drawing/2014/main" id="{CB546118-9B08-5743-9CA9-9CED71530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4572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08" name="Rectangle 3076">
            <a:extLst>
              <a:ext uri="{FF2B5EF4-FFF2-40B4-BE49-F238E27FC236}">
                <a16:creationId xmlns:a16="http://schemas.microsoft.com/office/drawing/2014/main" id="{5D703D8B-499C-3D46-8391-AB5EB39EB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4572000"/>
            <a:ext cx="129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09" name="Rectangle 3077">
            <a:extLst>
              <a:ext uri="{FF2B5EF4-FFF2-40B4-BE49-F238E27FC236}">
                <a16:creationId xmlns:a16="http://schemas.microsoft.com/office/drawing/2014/main" id="{663C633A-33EB-C64B-9E09-F8DB7F558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28956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10" name="Rectangle 3078">
            <a:extLst>
              <a:ext uri="{FF2B5EF4-FFF2-40B4-BE49-F238E27FC236}">
                <a16:creationId xmlns:a16="http://schemas.microsoft.com/office/drawing/2014/main" id="{BAD8CC56-652B-7741-9901-0F8BA95CD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32004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11" name="Rectangle 3079">
            <a:extLst>
              <a:ext uri="{FF2B5EF4-FFF2-40B4-BE49-F238E27FC236}">
                <a16:creationId xmlns:a16="http://schemas.microsoft.com/office/drawing/2014/main" id="{69DD9574-C3E8-0C49-9C5E-F2E355334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28956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12" name="Text Box 3080">
            <a:extLst>
              <a:ext uri="{FF2B5EF4-FFF2-40B4-BE49-F238E27FC236}">
                <a16:creationId xmlns:a16="http://schemas.microsoft.com/office/drawing/2014/main" id="{1DFF345B-64D0-4540-A1C0-D8D55864A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8" y="42799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altLang="de-DE" sz="1800" b="1">
                <a:latin typeface="Arial" panose="020B0604020202020204" pitchFamily="34" charset="0"/>
              </a:rPr>
              <a:t>Fokus/Zielgruppe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3" name="Text Box 3081">
            <a:extLst>
              <a:ext uri="{FF2B5EF4-FFF2-40B4-BE49-F238E27FC236}">
                <a16:creationId xmlns:a16="http://schemas.microsoft.com/office/drawing/2014/main" id="{8EAF00E5-DE58-2243-9BA8-705A6DCBD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2513013"/>
            <a:ext cx="169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Anwendungs-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feld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4" name="Text Box 3082">
            <a:extLst>
              <a:ext uri="{FF2B5EF4-FFF2-40B4-BE49-F238E27FC236}">
                <a16:creationId xmlns:a16="http://schemas.microsoft.com/office/drawing/2014/main" id="{AE4FD7EF-A3DD-634A-BF48-C633C48C1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75" y="17780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IT-Einsatz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5" name="Text Box 3083">
            <a:extLst>
              <a:ext uri="{FF2B5EF4-FFF2-40B4-BE49-F238E27FC236}">
                <a16:creationId xmlns:a16="http://schemas.microsoft.com/office/drawing/2014/main" id="{0512B518-D2E9-8149-B19D-AEB7B570A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788" y="3913188"/>
            <a:ext cx="1047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On-Campus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6" name="Text Box 3084">
            <a:extLst>
              <a:ext uri="{FF2B5EF4-FFF2-40B4-BE49-F238E27FC236}">
                <a16:creationId xmlns:a16="http://schemas.microsoft.com/office/drawing/2014/main" id="{E70830AD-CBF4-3146-A08D-C22BF802B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4797425"/>
            <a:ext cx="1055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Off-Campus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7" name="Text Box 3085">
            <a:extLst>
              <a:ext uri="{FF2B5EF4-FFF2-40B4-BE49-F238E27FC236}">
                <a16:creationId xmlns:a16="http://schemas.microsoft.com/office/drawing/2014/main" id="{D8A5FF17-E7AA-DC4C-898C-117A21266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160588"/>
            <a:ext cx="6937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200" b="1">
                <a:latin typeface="Arial" panose="020B0604020202020204" pitchFamily="34" charset="0"/>
              </a:rPr>
              <a:t>niedrig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8" name="Text Box 3086">
            <a:extLst>
              <a:ext uri="{FF2B5EF4-FFF2-40B4-BE49-F238E27FC236}">
                <a16:creationId xmlns:a16="http://schemas.microsoft.com/office/drawing/2014/main" id="{5B843326-2D31-9943-BE72-B48062081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2160588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200" b="1">
                <a:latin typeface="Arial" panose="020B0604020202020204" pitchFamily="34" charset="0"/>
              </a:rPr>
              <a:t>hoch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19" name="Text Box 3087">
            <a:extLst>
              <a:ext uri="{FF2B5EF4-FFF2-40B4-BE49-F238E27FC236}">
                <a16:creationId xmlns:a16="http://schemas.microsoft.com/office/drawing/2014/main" id="{888147DA-6570-8644-AF00-6DBDA8F27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2998788"/>
            <a:ext cx="7953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Studium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20" name="Text Box 3088">
            <a:extLst>
              <a:ext uri="{FF2B5EF4-FFF2-40B4-BE49-F238E27FC236}">
                <a16:creationId xmlns:a16="http://schemas.microsoft.com/office/drawing/2014/main" id="{3154D067-8E3D-AB45-B635-9A5D764FC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2435225"/>
            <a:ext cx="1203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200" b="1">
                <a:latin typeface="Arial" panose="020B0604020202020204" pitchFamily="34" charset="0"/>
              </a:rPr>
              <a:t>Weiterbildung</a:t>
            </a:r>
            <a:endParaRPr lang="de-DE" altLang="de-DE" sz="1200">
              <a:latin typeface="Arial" panose="020B0604020202020204" pitchFamily="34" charset="0"/>
            </a:endParaRPr>
          </a:p>
        </p:txBody>
      </p:sp>
      <p:sp>
        <p:nvSpPr>
          <p:cNvPr id="149521" name="Rectangle 3089">
            <a:extLst>
              <a:ext uri="{FF2B5EF4-FFF2-40B4-BE49-F238E27FC236}">
                <a16:creationId xmlns:a16="http://schemas.microsoft.com/office/drawing/2014/main" id="{2718B69E-8BFA-0B4C-8E4C-F05C7A553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3200400"/>
            <a:ext cx="1295400" cy="1371600"/>
          </a:xfrm>
          <a:prstGeom prst="rect">
            <a:avLst/>
          </a:prstGeom>
          <a:solidFill>
            <a:srgbClr val="F66013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49300" prstMaterial="legacyWireframe">
            <a:bevelT w="13500" h="13500" prst="angle"/>
            <a:bevelB w="13500" h="13500" prst="angle"/>
            <a:extrusionClr>
              <a:srgbClr val="F66013"/>
            </a:extrusionClr>
            <a:contourClr>
              <a:srgbClr val="F6601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49522" name="Text Box 3090">
            <a:extLst>
              <a:ext uri="{FF2B5EF4-FFF2-40B4-BE49-F238E27FC236}">
                <a16:creationId xmlns:a16="http://schemas.microsoft.com/office/drawing/2014/main" id="{A8B2283F-956A-144A-9738-AFEB1432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950" y="101600"/>
            <a:ext cx="62341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„Alma mater virtualis“: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“Off campus”-Option Weiterbildung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Datumsplatzhalter 1">
            <a:extLst>
              <a:ext uri="{FF2B5EF4-FFF2-40B4-BE49-F238E27FC236}">
                <a16:creationId xmlns:a16="http://schemas.microsoft.com/office/drawing/2014/main" id="{7A36D00C-4D69-2341-8FD2-651E6CE92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92" name="Foliennummernplatzhalter 2">
            <a:extLst>
              <a:ext uri="{FF2B5EF4-FFF2-40B4-BE49-F238E27FC236}">
                <a16:creationId xmlns:a16="http://schemas.microsoft.com/office/drawing/2014/main" id="{4360B39C-E11E-D64F-9983-5E6240F9B2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BB4D7-2DA7-DB42-80C5-3E2EE9FC909C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109571" name="Text Box 1027">
            <a:extLst>
              <a:ext uri="{FF2B5EF4-FFF2-40B4-BE49-F238E27FC236}">
                <a16:creationId xmlns:a16="http://schemas.microsoft.com/office/drawing/2014/main" id="{907F5E9F-1D1A-DC40-AE4A-F1BA0D022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1613"/>
            <a:ext cx="460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Kooperationsmodell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grpSp>
        <p:nvGrpSpPr>
          <p:cNvPr id="109572" name="Group 1028">
            <a:extLst>
              <a:ext uri="{FF2B5EF4-FFF2-40B4-BE49-F238E27FC236}">
                <a16:creationId xmlns:a16="http://schemas.microsoft.com/office/drawing/2014/main" id="{9A385940-0A30-AB4E-8C33-2ACF44F72685}"/>
              </a:ext>
            </a:extLst>
          </p:cNvPr>
          <p:cNvGrpSpPr>
            <a:grpSpLocks/>
          </p:cNvGrpSpPr>
          <p:nvPr/>
        </p:nvGrpSpPr>
        <p:grpSpPr bwMode="auto">
          <a:xfrm>
            <a:off x="0" y="990600"/>
            <a:ext cx="9144000" cy="2590800"/>
            <a:chOff x="5558" y="10080"/>
            <a:chExt cx="7259" cy="2105"/>
          </a:xfrm>
        </p:grpSpPr>
        <p:sp>
          <p:nvSpPr>
            <p:cNvPr id="109573" name="Rectangle 1029">
              <a:extLst>
                <a:ext uri="{FF2B5EF4-FFF2-40B4-BE49-F238E27FC236}">
                  <a16:creationId xmlns:a16="http://schemas.microsoft.com/office/drawing/2014/main" id="{2CB63CD6-BC16-764D-9A1C-EF36F1FF3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080"/>
              <a:ext cx="7259" cy="65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74" name="Rectangle 1030">
              <a:extLst>
                <a:ext uri="{FF2B5EF4-FFF2-40B4-BE49-F238E27FC236}">
                  <a16:creationId xmlns:a16="http://schemas.microsoft.com/office/drawing/2014/main" id="{B3E9DEB8-86A2-0F43-A456-2FB0F7B5A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145"/>
              <a:ext cx="7259" cy="6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75" name="Rectangle 1031">
              <a:extLst>
                <a:ext uri="{FF2B5EF4-FFF2-40B4-BE49-F238E27FC236}">
                  <a16:creationId xmlns:a16="http://schemas.microsoft.com/office/drawing/2014/main" id="{07D0FF24-20A2-6A43-BEC1-B0CFFECF4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12"/>
              <a:ext cx="7259" cy="65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76" name="Rectangle 1032">
              <a:extLst>
                <a:ext uri="{FF2B5EF4-FFF2-40B4-BE49-F238E27FC236}">
                  <a16:creationId xmlns:a16="http://schemas.microsoft.com/office/drawing/2014/main" id="{083F9443-5779-C94C-8B9C-AC95FCBA7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77"/>
              <a:ext cx="7259" cy="6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77" name="Rectangle 1033">
              <a:extLst>
                <a:ext uri="{FF2B5EF4-FFF2-40B4-BE49-F238E27FC236}">
                  <a16:creationId xmlns:a16="http://schemas.microsoft.com/office/drawing/2014/main" id="{3AE25340-CB60-C544-ADBF-B4E433263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343"/>
              <a:ext cx="7259" cy="6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78" name="Rectangle 1034">
              <a:extLst>
                <a:ext uri="{FF2B5EF4-FFF2-40B4-BE49-F238E27FC236}">
                  <a16:creationId xmlns:a16="http://schemas.microsoft.com/office/drawing/2014/main" id="{39EAB4BC-0573-CE47-ABE5-90F39F0D5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08"/>
              <a:ext cx="7259" cy="67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79" name="Rectangle 1035">
              <a:extLst>
                <a:ext uri="{FF2B5EF4-FFF2-40B4-BE49-F238E27FC236}">
                  <a16:creationId xmlns:a16="http://schemas.microsoft.com/office/drawing/2014/main" id="{64F5C242-FDE4-F54B-A969-7A42226AF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75"/>
              <a:ext cx="7259" cy="65"/>
            </a:xfrm>
            <a:prstGeom prst="rect">
              <a:avLst/>
            </a:pr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0" name="Rectangle 1036">
              <a:extLst>
                <a:ext uri="{FF2B5EF4-FFF2-40B4-BE49-F238E27FC236}">
                  <a16:creationId xmlns:a16="http://schemas.microsoft.com/office/drawing/2014/main" id="{E18D4FBB-AE56-0C4F-85F4-D66BD2115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540"/>
              <a:ext cx="7259" cy="66"/>
            </a:xfrm>
            <a:prstGeom prst="rect">
              <a:avLst/>
            </a:pr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1" name="Rectangle 1037">
              <a:extLst>
                <a:ext uri="{FF2B5EF4-FFF2-40B4-BE49-F238E27FC236}">
                  <a16:creationId xmlns:a16="http://schemas.microsoft.com/office/drawing/2014/main" id="{7ED92315-035E-8E4E-A1E4-FFC823DA4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06"/>
              <a:ext cx="7259" cy="65"/>
            </a:xfrm>
            <a:prstGeom prst="rect">
              <a:avLst/>
            </a:prstGeom>
            <a:solidFill>
              <a:srgbClr val="AEAE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2" name="Rectangle 1038">
              <a:extLst>
                <a:ext uri="{FF2B5EF4-FFF2-40B4-BE49-F238E27FC236}">
                  <a16:creationId xmlns:a16="http://schemas.microsoft.com/office/drawing/2014/main" id="{5A7E8E67-FA98-9C45-9AE8-CA75FDA5E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71"/>
              <a:ext cx="7259" cy="67"/>
            </a:xfrm>
            <a:prstGeom prst="rect">
              <a:avLst/>
            </a:pr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3" name="Rectangle 1039">
              <a:extLst>
                <a:ext uri="{FF2B5EF4-FFF2-40B4-BE49-F238E27FC236}">
                  <a16:creationId xmlns:a16="http://schemas.microsoft.com/office/drawing/2014/main" id="{148846D4-7261-E942-B6CE-E6254837B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738"/>
              <a:ext cx="7259" cy="65"/>
            </a:xfrm>
            <a:prstGeom prst="rect">
              <a:avLst/>
            </a:pr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4" name="Rectangle 1040">
              <a:extLst>
                <a:ext uri="{FF2B5EF4-FFF2-40B4-BE49-F238E27FC236}">
                  <a16:creationId xmlns:a16="http://schemas.microsoft.com/office/drawing/2014/main" id="{EC98AAD9-DF27-5F4C-8E50-462C12126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03"/>
              <a:ext cx="7259" cy="66"/>
            </a:xfrm>
            <a:prstGeom prst="rect">
              <a:avLst/>
            </a:prstGeom>
            <a:solidFill>
              <a:srgbClr val="A9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5" name="Rectangle 1041">
              <a:extLst>
                <a:ext uri="{FF2B5EF4-FFF2-40B4-BE49-F238E27FC236}">
                  <a16:creationId xmlns:a16="http://schemas.microsoft.com/office/drawing/2014/main" id="{52E462F3-5942-114F-842B-BE371A487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69"/>
              <a:ext cx="7259" cy="65"/>
            </a:xfrm>
            <a:prstGeom prst="rect">
              <a:avLst/>
            </a:prstGeom>
            <a:solidFill>
              <a:srgbClr val="A7A7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6" name="Rectangle 1042">
              <a:extLst>
                <a:ext uri="{FF2B5EF4-FFF2-40B4-BE49-F238E27FC236}">
                  <a16:creationId xmlns:a16="http://schemas.microsoft.com/office/drawing/2014/main" id="{54B74754-C590-F145-932C-5A9E0E46C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934"/>
              <a:ext cx="7259" cy="67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7" name="Rectangle 1043">
              <a:extLst>
                <a:ext uri="{FF2B5EF4-FFF2-40B4-BE49-F238E27FC236}">
                  <a16:creationId xmlns:a16="http://schemas.microsoft.com/office/drawing/2014/main" id="{BB4F3DA0-35F8-2E43-8368-63CA889BB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01"/>
              <a:ext cx="7259" cy="65"/>
            </a:xfrm>
            <a:prstGeom prst="rect">
              <a:avLst/>
            </a:prstGeom>
            <a:solidFill>
              <a:srgbClr val="A3A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8" name="Rectangle 1044">
              <a:extLst>
                <a:ext uri="{FF2B5EF4-FFF2-40B4-BE49-F238E27FC236}">
                  <a16:creationId xmlns:a16="http://schemas.microsoft.com/office/drawing/2014/main" id="{31E3C3E3-BBB0-BA4B-989E-225FD2C1D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66"/>
              <a:ext cx="7259" cy="66"/>
            </a:xfrm>
            <a:prstGeom prst="rect">
              <a:avLst/>
            </a:pr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89" name="Rectangle 1045">
              <a:extLst>
                <a:ext uri="{FF2B5EF4-FFF2-40B4-BE49-F238E27FC236}">
                  <a16:creationId xmlns:a16="http://schemas.microsoft.com/office/drawing/2014/main" id="{B3B7D77C-4C12-FE48-852A-F82AFABD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32"/>
              <a:ext cx="7259" cy="65"/>
            </a:xfrm>
            <a:prstGeom prst="rect">
              <a:avLst/>
            </a:pr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0" name="Rectangle 1046">
              <a:extLst>
                <a:ext uri="{FF2B5EF4-FFF2-40B4-BE49-F238E27FC236}">
                  <a16:creationId xmlns:a16="http://schemas.microsoft.com/office/drawing/2014/main" id="{767F3C42-1E13-AA4D-800F-43623B9A2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97"/>
              <a:ext cx="7259" cy="67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1" name="Rectangle 1047">
              <a:extLst>
                <a:ext uri="{FF2B5EF4-FFF2-40B4-BE49-F238E27FC236}">
                  <a16:creationId xmlns:a16="http://schemas.microsoft.com/office/drawing/2014/main" id="{436CB752-0DB0-4E47-B684-89143FF49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264"/>
              <a:ext cx="7259" cy="65"/>
            </a:xfrm>
            <a:prstGeom prst="rect">
              <a:avLst/>
            </a:prstGeom>
            <a:solidFill>
              <a:srgbClr val="9A9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2" name="Rectangle 1048">
              <a:extLst>
                <a:ext uri="{FF2B5EF4-FFF2-40B4-BE49-F238E27FC236}">
                  <a16:creationId xmlns:a16="http://schemas.microsoft.com/office/drawing/2014/main" id="{97623C86-1865-6F4F-9B06-9E3D86B2B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29"/>
              <a:ext cx="7259" cy="66"/>
            </a:xfrm>
            <a:prstGeom prst="rect">
              <a:avLst/>
            </a:prstGeom>
            <a:solidFill>
              <a:srgbClr val="989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3" name="Rectangle 1049">
              <a:extLst>
                <a:ext uri="{FF2B5EF4-FFF2-40B4-BE49-F238E27FC236}">
                  <a16:creationId xmlns:a16="http://schemas.microsoft.com/office/drawing/2014/main" id="{86977EC9-B94A-4B4D-99A0-A1687C5D6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95"/>
              <a:ext cx="7259" cy="65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4" name="Rectangle 1050">
              <a:extLst>
                <a:ext uri="{FF2B5EF4-FFF2-40B4-BE49-F238E27FC236}">
                  <a16:creationId xmlns:a16="http://schemas.microsoft.com/office/drawing/2014/main" id="{87BF1538-0457-0C42-9227-0AFC8C45F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460"/>
              <a:ext cx="7259" cy="67"/>
            </a:xfrm>
            <a:prstGeom prst="rect">
              <a:avLst/>
            </a:pr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5" name="Rectangle 1051">
              <a:extLst>
                <a:ext uri="{FF2B5EF4-FFF2-40B4-BE49-F238E27FC236}">
                  <a16:creationId xmlns:a16="http://schemas.microsoft.com/office/drawing/2014/main" id="{E67B8D97-AA11-F441-8AC1-62A5B1B72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27"/>
              <a:ext cx="7259" cy="65"/>
            </a:xfrm>
            <a:prstGeom prst="rect">
              <a:avLst/>
            </a:prstGeom>
            <a:solidFill>
              <a:srgbClr val="9292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6" name="Rectangle 1052">
              <a:extLst>
                <a:ext uri="{FF2B5EF4-FFF2-40B4-BE49-F238E27FC236}">
                  <a16:creationId xmlns:a16="http://schemas.microsoft.com/office/drawing/2014/main" id="{64055612-D569-2C4D-995E-F1D319C3E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92"/>
              <a:ext cx="7259" cy="67"/>
            </a:xfrm>
            <a:prstGeom prst="rect">
              <a:avLst/>
            </a:prstGeom>
            <a:solidFill>
              <a:srgbClr val="909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7" name="Rectangle 1053">
              <a:extLst>
                <a:ext uri="{FF2B5EF4-FFF2-40B4-BE49-F238E27FC236}">
                  <a16:creationId xmlns:a16="http://schemas.microsoft.com/office/drawing/2014/main" id="{92045C04-F7C6-8C42-B5F2-1A62EE36A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659"/>
              <a:ext cx="7259" cy="65"/>
            </a:xfrm>
            <a:prstGeom prst="rect">
              <a:avLst/>
            </a:pr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8" name="Rectangle 1054">
              <a:extLst>
                <a:ext uri="{FF2B5EF4-FFF2-40B4-BE49-F238E27FC236}">
                  <a16:creationId xmlns:a16="http://schemas.microsoft.com/office/drawing/2014/main" id="{0A22FAE0-2BFC-8B47-A1CF-396FA5C2B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24"/>
              <a:ext cx="7259" cy="66"/>
            </a:xfrm>
            <a:prstGeom prst="rect">
              <a:avLst/>
            </a:prstGeom>
            <a:solidFill>
              <a:srgbClr val="8D8D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599" name="Rectangle 1055">
              <a:extLst>
                <a:ext uri="{FF2B5EF4-FFF2-40B4-BE49-F238E27FC236}">
                  <a16:creationId xmlns:a16="http://schemas.microsoft.com/office/drawing/2014/main" id="{A7468A93-4EF7-0B46-8DB7-82A5C92E8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90"/>
              <a:ext cx="7259" cy="65"/>
            </a:xfrm>
            <a:prstGeom prst="rect">
              <a:avLst/>
            </a:pr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00" name="Rectangle 1056">
              <a:extLst>
                <a:ext uri="{FF2B5EF4-FFF2-40B4-BE49-F238E27FC236}">
                  <a16:creationId xmlns:a16="http://schemas.microsoft.com/office/drawing/2014/main" id="{C1C03370-139C-3747-AB04-5D5AAA1BB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855"/>
              <a:ext cx="7259" cy="67"/>
            </a:xfrm>
            <a:prstGeom prst="rect">
              <a:avLst/>
            </a:prstGeom>
            <a:solidFill>
              <a:srgbClr val="8B8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01" name="Rectangle 1057">
              <a:extLst>
                <a:ext uri="{FF2B5EF4-FFF2-40B4-BE49-F238E27FC236}">
                  <a16:creationId xmlns:a16="http://schemas.microsoft.com/office/drawing/2014/main" id="{EE934862-4250-8C4B-AC2E-CCAA40F21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22"/>
              <a:ext cx="7259" cy="65"/>
            </a:xfrm>
            <a:prstGeom prst="rect">
              <a:avLst/>
            </a:prstGeom>
            <a:solidFill>
              <a:srgbClr val="8A8A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02" name="Rectangle 1058">
              <a:extLst>
                <a:ext uri="{FF2B5EF4-FFF2-40B4-BE49-F238E27FC236}">
                  <a16:creationId xmlns:a16="http://schemas.microsoft.com/office/drawing/2014/main" id="{F5E05BCA-4553-DC4B-BE9F-9362AB0B3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87"/>
              <a:ext cx="7259" cy="66"/>
            </a:xfrm>
            <a:prstGeom prst="rect">
              <a:avLst/>
            </a:prstGeom>
            <a:solidFill>
              <a:srgbClr val="8A8A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03" name="Rectangle 1059">
              <a:extLst>
                <a:ext uri="{FF2B5EF4-FFF2-40B4-BE49-F238E27FC236}">
                  <a16:creationId xmlns:a16="http://schemas.microsoft.com/office/drawing/2014/main" id="{80E566FB-3EA7-CC40-AC2E-42111A9E5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053"/>
              <a:ext cx="7259" cy="65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04" name="Rectangle 1060">
              <a:extLst>
                <a:ext uri="{FF2B5EF4-FFF2-40B4-BE49-F238E27FC236}">
                  <a16:creationId xmlns:a16="http://schemas.microsoft.com/office/drawing/2014/main" id="{1732A7C6-587A-7648-98EF-9D5CBE559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118"/>
              <a:ext cx="7259" cy="67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9605" name="Freeform 1061">
            <a:extLst>
              <a:ext uri="{FF2B5EF4-FFF2-40B4-BE49-F238E27FC236}">
                <a16:creationId xmlns:a16="http://schemas.microsoft.com/office/drawing/2014/main" id="{9AA466AB-3FDD-D747-972D-B65F3F71EA70}"/>
              </a:ext>
            </a:extLst>
          </p:cNvPr>
          <p:cNvSpPr>
            <a:spLocks/>
          </p:cNvSpPr>
          <p:nvPr/>
        </p:nvSpPr>
        <p:spPr bwMode="auto">
          <a:xfrm>
            <a:off x="0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06" name="Freeform 1062">
            <a:extLst>
              <a:ext uri="{FF2B5EF4-FFF2-40B4-BE49-F238E27FC236}">
                <a16:creationId xmlns:a16="http://schemas.microsoft.com/office/drawing/2014/main" id="{F66AF8CF-F495-1B4E-ACB1-98C042A7D7E3}"/>
              </a:ext>
            </a:extLst>
          </p:cNvPr>
          <p:cNvSpPr>
            <a:spLocks/>
          </p:cNvSpPr>
          <p:nvPr/>
        </p:nvSpPr>
        <p:spPr bwMode="auto">
          <a:xfrm>
            <a:off x="1438275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07" name="Freeform 1063">
            <a:extLst>
              <a:ext uri="{FF2B5EF4-FFF2-40B4-BE49-F238E27FC236}">
                <a16:creationId xmlns:a16="http://schemas.microsoft.com/office/drawing/2014/main" id="{9F21E312-223E-A64E-BF0A-73D2A5C29F01}"/>
              </a:ext>
            </a:extLst>
          </p:cNvPr>
          <p:cNvSpPr>
            <a:spLocks/>
          </p:cNvSpPr>
          <p:nvPr/>
        </p:nvSpPr>
        <p:spPr bwMode="auto">
          <a:xfrm>
            <a:off x="2878138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08" name="Freeform 1064">
            <a:extLst>
              <a:ext uri="{FF2B5EF4-FFF2-40B4-BE49-F238E27FC236}">
                <a16:creationId xmlns:a16="http://schemas.microsoft.com/office/drawing/2014/main" id="{C458A8B2-411C-8943-A8F5-3C9D840B0157}"/>
              </a:ext>
            </a:extLst>
          </p:cNvPr>
          <p:cNvSpPr>
            <a:spLocks/>
          </p:cNvSpPr>
          <p:nvPr/>
        </p:nvSpPr>
        <p:spPr bwMode="auto">
          <a:xfrm>
            <a:off x="4318000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09" name="Freeform 1065">
            <a:extLst>
              <a:ext uri="{FF2B5EF4-FFF2-40B4-BE49-F238E27FC236}">
                <a16:creationId xmlns:a16="http://schemas.microsoft.com/office/drawing/2014/main" id="{CA243906-4E77-F04C-BCCB-54E741E347A4}"/>
              </a:ext>
            </a:extLst>
          </p:cNvPr>
          <p:cNvSpPr>
            <a:spLocks/>
          </p:cNvSpPr>
          <p:nvPr/>
        </p:nvSpPr>
        <p:spPr bwMode="auto">
          <a:xfrm>
            <a:off x="5757863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10" name="Freeform 1066">
            <a:extLst>
              <a:ext uri="{FF2B5EF4-FFF2-40B4-BE49-F238E27FC236}">
                <a16:creationId xmlns:a16="http://schemas.microsoft.com/office/drawing/2014/main" id="{59C90C65-516C-AA41-8960-A8106EFBE9DB}"/>
              </a:ext>
            </a:extLst>
          </p:cNvPr>
          <p:cNvSpPr>
            <a:spLocks/>
          </p:cNvSpPr>
          <p:nvPr/>
        </p:nvSpPr>
        <p:spPr bwMode="auto">
          <a:xfrm>
            <a:off x="7197725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11" name="Text Box 1067">
            <a:extLst>
              <a:ext uri="{FF2B5EF4-FFF2-40B4-BE49-F238E27FC236}">
                <a16:creationId xmlns:a16="http://schemas.microsoft.com/office/drawing/2014/main" id="{8A3F1208-017F-834B-A07C-8B6975C16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597025"/>
            <a:ext cx="12334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Admini-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stration,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support</a:t>
            </a:r>
            <a:endParaRPr lang="de-DE" altLang="de-DE" sz="1200"/>
          </a:p>
        </p:txBody>
      </p:sp>
      <p:sp>
        <p:nvSpPr>
          <p:cNvPr id="109612" name="Text Box 1068">
            <a:extLst>
              <a:ext uri="{FF2B5EF4-FFF2-40B4-BE49-F238E27FC236}">
                <a16:creationId xmlns:a16="http://schemas.microsoft.com/office/drawing/2014/main" id="{5F6D78B4-4032-7E45-9BBD-FD8EB60D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600200"/>
            <a:ext cx="1141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Content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delivery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(Lehre)</a:t>
            </a:r>
          </a:p>
        </p:txBody>
      </p:sp>
      <p:sp>
        <p:nvSpPr>
          <p:cNvPr id="109613" name="Text Box 1069">
            <a:extLst>
              <a:ext uri="{FF2B5EF4-FFF2-40B4-BE49-F238E27FC236}">
                <a16:creationId xmlns:a16="http://schemas.microsoft.com/office/drawing/2014/main" id="{C324581C-451C-4D4D-AB51-834B6D46C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676400"/>
            <a:ext cx="12668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Zertifi-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 zierung,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Prüfungen</a:t>
            </a:r>
            <a:endParaRPr lang="de-DE" altLang="de-DE" sz="1200"/>
          </a:p>
        </p:txBody>
      </p:sp>
      <p:grpSp>
        <p:nvGrpSpPr>
          <p:cNvPr id="109614" name="Group 1070">
            <a:extLst>
              <a:ext uri="{FF2B5EF4-FFF2-40B4-BE49-F238E27FC236}">
                <a16:creationId xmlns:a16="http://schemas.microsoft.com/office/drawing/2014/main" id="{9988AE20-76A6-8E4D-B146-1861F5EA32A3}"/>
              </a:ext>
            </a:extLst>
          </p:cNvPr>
          <p:cNvGrpSpPr>
            <a:grpSpLocks/>
          </p:cNvGrpSpPr>
          <p:nvPr/>
        </p:nvGrpSpPr>
        <p:grpSpPr bwMode="auto">
          <a:xfrm>
            <a:off x="0" y="3657600"/>
            <a:ext cx="9144000" cy="2590800"/>
            <a:chOff x="5558" y="10080"/>
            <a:chExt cx="7259" cy="2105"/>
          </a:xfrm>
        </p:grpSpPr>
        <p:sp>
          <p:nvSpPr>
            <p:cNvPr id="109615" name="Rectangle 1071">
              <a:extLst>
                <a:ext uri="{FF2B5EF4-FFF2-40B4-BE49-F238E27FC236}">
                  <a16:creationId xmlns:a16="http://schemas.microsoft.com/office/drawing/2014/main" id="{412F0DFD-3AA2-114B-BD87-CC6C776DE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080"/>
              <a:ext cx="7259" cy="65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16" name="Rectangle 1072">
              <a:extLst>
                <a:ext uri="{FF2B5EF4-FFF2-40B4-BE49-F238E27FC236}">
                  <a16:creationId xmlns:a16="http://schemas.microsoft.com/office/drawing/2014/main" id="{FAE7C20D-B9A2-1740-8714-762580CA5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145"/>
              <a:ext cx="7259" cy="67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17" name="Rectangle 1073">
              <a:extLst>
                <a:ext uri="{FF2B5EF4-FFF2-40B4-BE49-F238E27FC236}">
                  <a16:creationId xmlns:a16="http://schemas.microsoft.com/office/drawing/2014/main" id="{B745FAEB-D524-7644-AE49-07391AE36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12"/>
              <a:ext cx="7259" cy="65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18" name="Rectangle 1074">
              <a:extLst>
                <a:ext uri="{FF2B5EF4-FFF2-40B4-BE49-F238E27FC236}">
                  <a16:creationId xmlns:a16="http://schemas.microsoft.com/office/drawing/2014/main" id="{5520494E-BB36-624E-936B-9E23B88F8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77"/>
              <a:ext cx="7259" cy="6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19" name="Rectangle 1075">
              <a:extLst>
                <a:ext uri="{FF2B5EF4-FFF2-40B4-BE49-F238E27FC236}">
                  <a16:creationId xmlns:a16="http://schemas.microsoft.com/office/drawing/2014/main" id="{37CDAFB9-673E-254D-804F-DF08A79AD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343"/>
              <a:ext cx="7259" cy="6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0" name="Rectangle 1076">
              <a:extLst>
                <a:ext uri="{FF2B5EF4-FFF2-40B4-BE49-F238E27FC236}">
                  <a16:creationId xmlns:a16="http://schemas.microsoft.com/office/drawing/2014/main" id="{5BB75EBD-3849-194D-840D-4A51C33DC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08"/>
              <a:ext cx="7259" cy="67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1" name="Rectangle 1077">
              <a:extLst>
                <a:ext uri="{FF2B5EF4-FFF2-40B4-BE49-F238E27FC236}">
                  <a16:creationId xmlns:a16="http://schemas.microsoft.com/office/drawing/2014/main" id="{9AB7152A-C956-2F48-AF4F-817E645AA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75"/>
              <a:ext cx="7259" cy="65"/>
            </a:xfrm>
            <a:prstGeom prst="rect">
              <a:avLst/>
            </a:pr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2" name="Rectangle 1078">
              <a:extLst>
                <a:ext uri="{FF2B5EF4-FFF2-40B4-BE49-F238E27FC236}">
                  <a16:creationId xmlns:a16="http://schemas.microsoft.com/office/drawing/2014/main" id="{7F1A625D-9594-C941-B526-C71E968BA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540"/>
              <a:ext cx="7259" cy="66"/>
            </a:xfrm>
            <a:prstGeom prst="rect">
              <a:avLst/>
            </a:pr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3" name="Rectangle 1079">
              <a:extLst>
                <a:ext uri="{FF2B5EF4-FFF2-40B4-BE49-F238E27FC236}">
                  <a16:creationId xmlns:a16="http://schemas.microsoft.com/office/drawing/2014/main" id="{E65717DC-4BB5-004A-AADB-42BCA5E7D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06"/>
              <a:ext cx="7259" cy="65"/>
            </a:xfrm>
            <a:prstGeom prst="rect">
              <a:avLst/>
            </a:prstGeom>
            <a:solidFill>
              <a:srgbClr val="AEAE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4" name="Rectangle 1080">
              <a:extLst>
                <a:ext uri="{FF2B5EF4-FFF2-40B4-BE49-F238E27FC236}">
                  <a16:creationId xmlns:a16="http://schemas.microsoft.com/office/drawing/2014/main" id="{66ED88DB-CFF4-7747-AAA2-D0DFD1A24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71"/>
              <a:ext cx="7259" cy="67"/>
            </a:xfrm>
            <a:prstGeom prst="rect">
              <a:avLst/>
            </a:pr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5" name="Rectangle 1081">
              <a:extLst>
                <a:ext uri="{FF2B5EF4-FFF2-40B4-BE49-F238E27FC236}">
                  <a16:creationId xmlns:a16="http://schemas.microsoft.com/office/drawing/2014/main" id="{8CFA6301-0DCA-7647-9C3D-E64B276A9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738"/>
              <a:ext cx="7259" cy="65"/>
            </a:xfrm>
            <a:prstGeom prst="rect">
              <a:avLst/>
            </a:pr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6" name="Rectangle 1082">
              <a:extLst>
                <a:ext uri="{FF2B5EF4-FFF2-40B4-BE49-F238E27FC236}">
                  <a16:creationId xmlns:a16="http://schemas.microsoft.com/office/drawing/2014/main" id="{5259C8E9-7FBB-2B4C-9FA9-AFCE6E8D2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03"/>
              <a:ext cx="7259" cy="66"/>
            </a:xfrm>
            <a:prstGeom prst="rect">
              <a:avLst/>
            </a:prstGeom>
            <a:solidFill>
              <a:srgbClr val="A9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7" name="Rectangle 1083">
              <a:extLst>
                <a:ext uri="{FF2B5EF4-FFF2-40B4-BE49-F238E27FC236}">
                  <a16:creationId xmlns:a16="http://schemas.microsoft.com/office/drawing/2014/main" id="{9FBE108B-882B-444F-8858-192181670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69"/>
              <a:ext cx="7259" cy="65"/>
            </a:xfrm>
            <a:prstGeom prst="rect">
              <a:avLst/>
            </a:prstGeom>
            <a:solidFill>
              <a:srgbClr val="A7A7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8" name="Rectangle 1084">
              <a:extLst>
                <a:ext uri="{FF2B5EF4-FFF2-40B4-BE49-F238E27FC236}">
                  <a16:creationId xmlns:a16="http://schemas.microsoft.com/office/drawing/2014/main" id="{7570E33F-8EC2-E740-9E49-07914F927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934"/>
              <a:ext cx="7259" cy="67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29" name="Rectangle 1085">
              <a:extLst>
                <a:ext uri="{FF2B5EF4-FFF2-40B4-BE49-F238E27FC236}">
                  <a16:creationId xmlns:a16="http://schemas.microsoft.com/office/drawing/2014/main" id="{14984E00-4047-484B-A67B-30C952A17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01"/>
              <a:ext cx="7259" cy="65"/>
            </a:xfrm>
            <a:prstGeom prst="rect">
              <a:avLst/>
            </a:prstGeom>
            <a:solidFill>
              <a:srgbClr val="A3A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0" name="Rectangle 1086">
              <a:extLst>
                <a:ext uri="{FF2B5EF4-FFF2-40B4-BE49-F238E27FC236}">
                  <a16:creationId xmlns:a16="http://schemas.microsoft.com/office/drawing/2014/main" id="{737BB0DF-1F03-7542-9AF1-AB2C41548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66"/>
              <a:ext cx="7259" cy="66"/>
            </a:xfrm>
            <a:prstGeom prst="rect">
              <a:avLst/>
            </a:pr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1" name="Rectangle 1087">
              <a:extLst>
                <a:ext uri="{FF2B5EF4-FFF2-40B4-BE49-F238E27FC236}">
                  <a16:creationId xmlns:a16="http://schemas.microsoft.com/office/drawing/2014/main" id="{5DC1D309-654B-A74B-A017-4F7E30F66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32"/>
              <a:ext cx="7259" cy="65"/>
            </a:xfrm>
            <a:prstGeom prst="rect">
              <a:avLst/>
            </a:pr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2" name="Rectangle 1088">
              <a:extLst>
                <a:ext uri="{FF2B5EF4-FFF2-40B4-BE49-F238E27FC236}">
                  <a16:creationId xmlns:a16="http://schemas.microsoft.com/office/drawing/2014/main" id="{E85950EB-C399-C946-83F5-D2739BA31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97"/>
              <a:ext cx="7259" cy="67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3" name="Rectangle 1089">
              <a:extLst>
                <a:ext uri="{FF2B5EF4-FFF2-40B4-BE49-F238E27FC236}">
                  <a16:creationId xmlns:a16="http://schemas.microsoft.com/office/drawing/2014/main" id="{EDE569AB-1233-F24B-B185-F0D39FC2B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264"/>
              <a:ext cx="7259" cy="65"/>
            </a:xfrm>
            <a:prstGeom prst="rect">
              <a:avLst/>
            </a:prstGeom>
            <a:solidFill>
              <a:srgbClr val="9A9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4" name="Rectangle 1090">
              <a:extLst>
                <a:ext uri="{FF2B5EF4-FFF2-40B4-BE49-F238E27FC236}">
                  <a16:creationId xmlns:a16="http://schemas.microsoft.com/office/drawing/2014/main" id="{7DEF962F-ED5E-2C44-8D5D-B98FCA88F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29"/>
              <a:ext cx="7259" cy="66"/>
            </a:xfrm>
            <a:prstGeom prst="rect">
              <a:avLst/>
            </a:prstGeom>
            <a:solidFill>
              <a:srgbClr val="989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5" name="Rectangle 1091">
              <a:extLst>
                <a:ext uri="{FF2B5EF4-FFF2-40B4-BE49-F238E27FC236}">
                  <a16:creationId xmlns:a16="http://schemas.microsoft.com/office/drawing/2014/main" id="{7C357788-1B8B-F449-A9F9-3709F1DB0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95"/>
              <a:ext cx="7259" cy="65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6" name="Rectangle 1092">
              <a:extLst>
                <a:ext uri="{FF2B5EF4-FFF2-40B4-BE49-F238E27FC236}">
                  <a16:creationId xmlns:a16="http://schemas.microsoft.com/office/drawing/2014/main" id="{F1F181CF-53FE-C44C-998C-6A1CF2BE2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460"/>
              <a:ext cx="7259" cy="67"/>
            </a:xfrm>
            <a:prstGeom prst="rect">
              <a:avLst/>
            </a:pr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7" name="Rectangle 1093">
              <a:extLst>
                <a:ext uri="{FF2B5EF4-FFF2-40B4-BE49-F238E27FC236}">
                  <a16:creationId xmlns:a16="http://schemas.microsoft.com/office/drawing/2014/main" id="{40E13302-E662-B047-AAA6-8CED2260E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27"/>
              <a:ext cx="7259" cy="65"/>
            </a:xfrm>
            <a:prstGeom prst="rect">
              <a:avLst/>
            </a:prstGeom>
            <a:solidFill>
              <a:srgbClr val="9292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8" name="Rectangle 1094">
              <a:extLst>
                <a:ext uri="{FF2B5EF4-FFF2-40B4-BE49-F238E27FC236}">
                  <a16:creationId xmlns:a16="http://schemas.microsoft.com/office/drawing/2014/main" id="{271C62C6-4BC8-7D46-BF40-0DA521DD0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92"/>
              <a:ext cx="7259" cy="67"/>
            </a:xfrm>
            <a:prstGeom prst="rect">
              <a:avLst/>
            </a:prstGeom>
            <a:solidFill>
              <a:srgbClr val="909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39" name="Rectangle 1095">
              <a:extLst>
                <a:ext uri="{FF2B5EF4-FFF2-40B4-BE49-F238E27FC236}">
                  <a16:creationId xmlns:a16="http://schemas.microsoft.com/office/drawing/2014/main" id="{5EC6499B-A633-7743-8D96-78DD0FCED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659"/>
              <a:ext cx="7259" cy="65"/>
            </a:xfrm>
            <a:prstGeom prst="rect">
              <a:avLst/>
            </a:pr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0" name="Rectangle 1096">
              <a:extLst>
                <a:ext uri="{FF2B5EF4-FFF2-40B4-BE49-F238E27FC236}">
                  <a16:creationId xmlns:a16="http://schemas.microsoft.com/office/drawing/2014/main" id="{6097BE4B-F9FB-BA4B-A216-C8E3A93F7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24"/>
              <a:ext cx="7259" cy="66"/>
            </a:xfrm>
            <a:prstGeom prst="rect">
              <a:avLst/>
            </a:prstGeom>
            <a:solidFill>
              <a:srgbClr val="8D8D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1" name="Rectangle 1097">
              <a:extLst>
                <a:ext uri="{FF2B5EF4-FFF2-40B4-BE49-F238E27FC236}">
                  <a16:creationId xmlns:a16="http://schemas.microsoft.com/office/drawing/2014/main" id="{663F9A79-DC79-1D4D-B6FB-ACF7938EC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90"/>
              <a:ext cx="7259" cy="65"/>
            </a:xfrm>
            <a:prstGeom prst="rect">
              <a:avLst/>
            </a:pr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2" name="Rectangle 1098">
              <a:extLst>
                <a:ext uri="{FF2B5EF4-FFF2-40B4-BE49-F238E27FC236}">
                  <a16:creationId xmlns:a16="http://schemas.microsoft.com/office/drawing/2014/main" id="{9D6B23D3-E01A-D842-920C-D2318228C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855"/>
              <a:ext cx="7259" cy="67"/>
            </a:xfrm>
            <a:prstGeom prst="rect">
              <a:avLst/>
            </a:prstGeom>
            <a:solidFill>
              <a:srgbClr val="8B8B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3" name="Rectangle 1099">
              <a:extLst>
                <a:ext uri="{FF2B5EF4-FFF2-40B4-BE49-F238E27FC236}">
                  <a16:creationId xmlns:a16="http://schemas.microsoft.com/office/drawing/2014/main" id="{C79F1A06-E863-E747-8A9E-4CA9D3E70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22"/>
              <a:ext cx="7259" cy="65"/>
            </a:xfrm>
            <a:prstGeom prst="rect">
              <a:avLst/>
            </a:prstGeom>
            <a:solidFill>
              <a:srgbClr val="8A8A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4" name="Rectangle 1100">
              <a:extLst>
                <a:ext uri="{FF2B5EF4-FFF2-40B4-BE49-F238E27FC236}">
                  <a16:creationId xmlns:a16="http://schemas.microsoft.com/office/drawing/2014/main" id="{3ACFD165-0F27-4040-9C67-A9F1F099B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87"/>
              <a:ext cx="7259" cy="66"/>
            </a:xfrm>
            <a:prstGeom prst="rect">
              <a:avLst/>
            </a:prstGeom>
            <a:solidFill>
              <a:srgbClr val="8A8A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5" name="Rectangle 1101">
              <a:extLst>
                <a:ext uri="{FF2B5EF4-FFF2-40B4-BE49-F238E27FC236}">
                  <a16:creationId xmlns:a16="http://schemas.microsoft.com/office/drawing/2014/main" id="{EDCCDB3E-3E1D-5443-ABB2-686165972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053"/>
              <a:ext cx="7259" cy="65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646" name="Rectangle 1102">
              <a:extLst>
                <a:ext uri="{FF2B5EF4-FFF2-40B4-BE49-F238E27FC236}">
                  <a16:creationId xmlns:a16="http://schemas.microsoft.com/office/drawing/2014/main" id="{7A3AD934-D9D4-1F44-B922-E7F58396E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118"/>
              <a:ext cx="7259" cy="67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9647" name="Freeform 1103">
            <a:extLst>
              <a:ext uri="{FF2B5EF4-FFF2-40B4-BE49-F238E27FC236}">
                <a16:creationId xmlns:a16="http://schemas.microsoft.com/office/drawing/2014/main" id="{99742D5D-B070-584B-9DF3-D5EC1157D2A4}"/>
              </a:ext>
            </a:extLst>
          </p:cNvPr>
          <p:cNvSpPr>
            <a:spLocks/>
          </p:cNvSpPr>
          <p:nvPr/>
        </p:nvSpPr>
        <p:spPr bwMode="auto">
          <a:xfrm>
            <a:off x="0" y="4038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48" name="Text Box 1104">
            <a:extLst>
              <a:ext uri="{FF2B5EF4-FFF2-40B4-BE49-F238E27FC236}">
                <a16:creationId xmlns:a16="http://schemas.microsoft.com/office/drawing/2014/main" id="{8DE449D9-34D2-1F43-A3DE-5B63BB1E7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14763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/>
              <a:t>   </a:t>
            </a:r>
            <a:r>
              <a:rPr lang="de-DE" altLang="de-DE" sz="2000" b="1">
                <a:latin typeface="Arial Narrow" panose="020B0604020202020204" pitchFamily="34" charset="0"/>
              </a:rPr>
              <a:t>Content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generieren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(Forschung)</a:t>
            </a:r>
            <a:endParaRPr lang="de-DE" altLang="de-DE" sz="1200"/>
          </a:p>
        </p:txBody>
      </p:sp>
      <p:sp>
        <p:nvSpPr>
          <p:cNvPr id="109649" name="Freeform 1105">
            <a:extLst>
              <a:ext uri="{FF2B5EF4-FFF2-40B4-BE49-F238E27FC236}">
                <a16:creationId xmlns:a16="http://schemas.microsoft.com/office/drawing/2014/main" id="{D64CF74B-A1FD-F240-9F5F-54195243E307}"/>
              </a:ext>
            </a:extLst>
          </p:cNvPr>
          <p:cNvSpPr>
            <a:spLocks/>
          </p:cNvSpPr>
          <p:nvPr/>
        </p:nvSpPr>
        <p:spPr bwMode="auto">
          <a:xfrm>
            <a:off x="1438275" y="4038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50" name="Freeform 1106">
            <a:extLst>
              <a:ext uri="{FF2B5EF4-FFF2-40B4-BE49-F238E27FC236}">
                <a16:creationId xmlns:a16="http://schemas.microsoft.com/office/drawing/2014/main" id="{E6C61C0E-FB1F-1647-B181-F1266274B47A}"/>
              </a:ext>
            </a:extLst>
          </p:cNvPr>
          <p:cNvSpPr>
            <a:spLocks/>
          </p:cNvSpPr>
          <p:nvPr/>
        </p:nvSpPr>
        <p:spPr bwMode="auto">
          <a:xfrm>
            <a:off x="2878138" y="4038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51" name="Freeform 1107">
            <a:extLst>
              <a:ext uri="{FF2B5EF4-FFF2-40B4-BE49-F238E27FC236}">
                <a16:creationId xmlns:a16="http://schemas.microsoft.com/office/drawing/2014/main" id="{7D8672F6-A7A1-5548-B242-6381D543A6F7}"/>
              </a:ext>
            </a:extLst>
          </p:cNvPr>
          <p:cNvSpPr>
            <a:spLocks/>
          </p:cNvSpPr>
          <p:nvPr/>
        </p:nvSpPr>
        <p:spPr bwMode="auto">
          <a:xfrm>
            <a:off x="4318000" y="4038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52" name="Freeform 1108">
            <a:extLst>
              <a:ext uri="{FF2B5EF4-FFF2-40B4-BE49-F238E27FC236}">
                <a16:creationId xmlns:a16="http://schemas.microsoft.com/office/drawing/2014/main" id="{0D6A7CC8-B981-3D4E-B9CA-B1A8FDD415FC}"/>
              </a:ext>
            </a:extLst>
          </p:cNvPr>
          <p:cNvSpPr>
            <a:spLocks/>
          </p:cNvSpPr>
          <p:nvPr/>
        </p:nvSpPr>
        <p:spPr bwMode="auto">
          <a:xfrm>
            <a:off x="5757863" y="4038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53" name="Freeform 1109">
            <a:extLst>
              <a:ext uri="{FF2B5EF4-FFF2-40B4-BE49-F238E27FC236}">
                <a16:creationId xmlns:a16="http://schemas.microsoft.com/office/drawing/2014/main" id="{89DD47C8-A014-E54E-9F59-9F4EA3CCF427}"/>
              </a:ext>
            </a:extLst>
          </p:cNvPr>
          <p:cNvSpPr>
            <a:spLocks/>
          </p:cNvSpPr>
          <p:nvPr/>
        </p:nvSpPr>
        <p:spPr bwMode="auto">
          <a:xfrm>
            <a:off x="7197725" y="4038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54" name="Text Box 1110">
            <a:extLst>
              <a:ext uri="{FF2B5EF4-FFF2-40B4-BE49-F238E27FC236}">
                <a16:creationId xmlns:a16="http://schemas.microsoft.com/office/drawing/2014/main" id="{837526A5-92FB-4D41-AEC6-831A9D9E9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43400"/>
            <a:ext cx="1411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Integration/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Programm-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gestaltung</a:t>
            </a:r>
            <a:endParaRPr lang="de-DE" altLang="de-DE" sz="2000" b="1"/>
          </a:p>
        </p:txBody>
      </p:sp>
      <p:sp>
        <p:nvSpPr>
          <p:cNvPr id="109655" name="Text Box 1111">
            <a:extLst>
              <a:ext uri="{FF2B5EF4-FFF2-40B4-BE49-F238E27FC236}">
                <a16:creationId xmlns:a16="http://schemas.microsoft.com/office/drawing/2014/main" id="{7F501989-4787-7C4A-9EA5-AA9F63F98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9100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Aufberei-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 tung/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course 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design</a:t>
            </a:r>
            <a:endParaRPr lang="de-DE" altLang="de-DE" sz="2000" b="1"/>
          </a:p>
        </p:txBody>
      </p:sp>
      <p:sp>
        <p:nvSpPr>
          <p:cNvPr id="109656" name="Text Box 1112">
            <a:extLst>
              <a:ext uri="{FF2B5EF4-FFF2-40B4-BE49-F238E27FC236}">
                <a16:creationId xmlns:a16="http://schemas.microsoft.com/office/drawing/2014/main" id="{FB9F9083-7E4A-3D42-AA84-95DF1A1DD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013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400"/>
          </a:p>
        </p:txBody>
      </p:sp>
      <p:sp>
        <p:nvSpPr>
          <p:cNvPr id="109657" name="Freeform 1113">
            <a:extLst>
              <a:ext uri="{FF2B5EF4-FFF2-40B4-BE49-F238E27FC236}">
                <a16:creationId xmlns:a16="http://schemas.microsoft.com/office/drawing/2014/main" id="{C4127D1E-26FF-F648-9AFE-A0D02E3AB2B7}"/>
              </a:ext>
            </a:extLst>
          </p:cNvPr>
          <p:cNvSpPr>
            <a:spLocks/>
          </p:cNvSpPr>
          <p:nvPr/>
        </p:nvSpPr>
        <p:spPr bwMode="auto">
          <a:xfrm>
            <a:off x="4267200" y="3276600"/>
            <a:ext cx="446088" cy="593725"/>
          </a:xfrm>
          <a:custGeom>
            <a:avLst/>
            <a:gdLst>
              <a:gd name="T0" fmla="*/ 351 w 703"/>
              <a:gd name="T1" fmla="*/ 0 h 936"/>
              <a:gd name="T2" fmla="*/ 703 w 703"/>
              <a:gd name="T3" fmla="*/ 187 h 936"/>
              <a:gd name="T4" fmla="*/ 490 w 703"/>
              <a:gd name="T5" fmla="*/ 187 h 936"/>
              <a:gd name="T6" fmla="*/ 490 w 703"/>
              <a:gd name="T7" fmla="*/ 749 h 936"/>
              <a:gd name="T8" fmla="*/ 703 w 703"/>
              <a:gd name="T9" fmla="*/ 749 h 936"/>
              <a:gd name="T10" fmla="*/ 351 w 703"/>
              <a:gd name="T11" fmla="*/ 936 h 936"/>
              <a:gd name="T12" fmla="*/ 0 w 703"/>
              <a:gd name="T13" fmla="*/ 749 h 936"/>
              <a:gd name="T14" fmla="*/ 213 w 703"/>
              <a:gd name="T15" fmla="*/ 749 h 936"/>
              <a:gd name="T16" fmla="*/ 213 w 703"/>
              <a:gd name="T17" fmla="*/ 187 h 936"/>
              <a:gd name="T18" fmla="*/ 0 w 703"/>
              <a:gd name="T19" fmla="*/ 187 h 936"/>
              <a:gd name="T20" fmla="*/ 351 w 703"/>
              <a:gd name="T21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3" h="936">
                <a:moveTo>
                  <a:pt x="351" y="0"/>
                </a:moveTo>
                <a:lnTo>
                  <a:pt x="703" y="187"/>
                </a:lnTo>
                <a:lnTo>
                  <a:pt x="490" y="187"/>
                </a:lnTo>
                <a:lnTo>
                  <a:pt x="490" y="749"/>
                </a:lnTo>
                <a:lnTo>
                  <a:pt x="703" y="749"/>
                </a:lnTo>
                <a:lnTo>
                  <a:pt x="351" y="936"/>
                </a:lnTo>
                <a:lnTo>
                  <a:pt x="0" y="749"/>
                </a:lnTo>
                <a:lnTo>
                  <a:pt x="213" y="749"/>
                </a:lnTo>
                <a:lnTo>
                  <a:pt x="213" y="187"/>
                </a:lnTo>
                <a:lnTo>
                  <a:pt x="0" y="187"/>
                </a:lnTo>
                <a:lnTo>
                  <a:pt x="351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9658" name="Text Box 1114">
            <a:extLst>
              <a:ext uri="{FF2B5EF4-FFF2-40B4-BE49-F238E27FC236}">
                <a16:creationId xmlns:a16="http://schemas.microsoft.com/office/drawing/2014/main" id="{B3833D5E-5AA5-A94D-A272-7A31040F2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763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Hochschule, Forschungseinrichtung, kommerzieller Anbieter</a:t>
            </a:r>
          </a:p>
        </p:txBody>
      </p:sp>
      <p:sp>
        <p:nvSpPr>
          <p:cNvPr id="109659" name="Text Box 1115">
            <a:extLst>
              <a:ext uri="{FF2B5EF4-FFF2-40B4-BE49-F238E27FC236}">
                <a16:creationId xmlns:a16="http://schemas.microsoft.com/office/drawing/2014/main" id="{D4FA42B1-5802-C549-9744-5F3D7B21B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75" y="3048000"/>
            <a:ext cx="162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Hochschule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Datumsplatzhalter 1">
            <a:extLst>
              <a:ext uri="{FF2B5EF4-FFF2-40B4-BE49-F238E27FC236}">
                <a16:creationId xmlns:a16="http://schemas.microsoft.com/office/drawing/2014/main" id="{9F60D30A-A510-284E-A4DF-0B252839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92" name="Foliennummernplatzhalter 2">
            <a:extLst>
              <a:ext uri="{FF2B5EF4-FFF2-40B4-BE49-F238E27FC236}">
                <a16:creationId xmlns:a16="http://schemas.microsoft.com/office/drawing/2014/main" id="{24D2E8D6-EEFF-E948-9A9B-C4A5668931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F5F23A-E614-C841-9524-D19350F59BFE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111619" name="Text Box 3">
            <a:extLst>
              <a:ext uri="{FF2B5EF4-FFF2-40B4-BE49-F238E27FC236}">
                <a16:creationId xmlns:a16="http://schemas.microsoft.com/office/drawing/2014/main" id="{62B5DB6F-0AD6-E046-8A9B-06EDDBBBC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628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Modell Corporate University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grpSp>
        <p:nvGrpSpPr>
          <p:cNvPr id="111620" name="Group 4">
            <a:extLst>
              <a:ext uri="{FF2B5EF4-FFF2-40B4-BE49-F238E27FC236}">
                <a16:creationId xmlns:a16="http://schemas.microsoft.com/office/drawing/2014/main" id="{44057622-FA99-2F45-8C89-1745A9A93F04}"/>
              </a:ext>
            </a:extLst>
          </p:cNvPr>
          <p:cNvGrpSpPr>
            <a:grpSpLocks/>
          </p:cNvGrpSpPr>
          <p:nvPr/>
        </p:nvGrpSpPr>
        <p:grpSpPr bwMode="auto">
          <a:xfrm>
            <a:off x="0" y="990600"/>
            <a:ext cx="9144000" cy="2590800"/>
            <a:chOff x="5558" y="10080"/>
            <a:chExt cx="7259" cy="2105"/>
          </a:xfrm>
        </p:grpSpPr>
        <p:sp>
          <p:nvSpPr>
            <p:cNvPr id="111621" name="Rectangle 5">
              <a:extLst>
                <a:ext uri="{FF2B5EF4-FFF2-40B4-BE49-F238E27FC236}">
                  <a16:creationId xmlns:a16="http://schemas.microsoft.com/office/drawing/2014/main" id="{6676041C-AF80-CA43-8613-B104E47B7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080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2" name="Rectangle 6">
              <a:extLst>
                <a:ext uri="{FF2B5EF4-FFF2-40B4-BE49-F238E27FC236}">
                  <a16:creationId xmlns:a16="http://schemas.microsoft.com/office/drawing/2014/main" id="{2B758FFA-2614-9445-8110-EBC3FA158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145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3" name="Rectangle 7">
              <a:extLst>
                <a:ext uri="{FF2B5EF4-FFF2-40B4-BE49-F238E27FC236}">
                  <a16:creationId xmlns:a16="http://schemas.microsoft.com/office/drawing/2014/main" id="{D999AE65-1F56-3E42-A6E8-E71D0CA76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12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4" name="Rectangle 8">
              <a:extLst>
                <a:ext uri="{FF2B5EF4-FFF2-40B4-BE49-F238E27FC236}">
                  <a16:creationId xmlns:a16="http://schemas.microsoft.com/office/drawing/2014/main" id="{9F4D5B97-9F93-AD43-A610-DD6A450FF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77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5" name="Rectangle 9">
              <a:extLst>
                <a:ext uri="{FF2B5EF4-FFF2-40B4-BE49-F238E27FC236}">
                  <a16:creationId xmlns:a16="http://schemas.microsoft.com/office/drawing/2014/main" id="{F457302C-CA39-6448-B148-2FF2FC39D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343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6" name="Rectangle 10">
              <a:extLst>
                <a:ext uri="{FF2B5EF4-FFF2-40B4-BE49-F238E27FC236}">
                  <a16:creationId xmlns:a16="http://schemas.microsoft.com/office/drawing/2014/main" id="{7A2F7040-01E6-CE49-8F80-5388EC79D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08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7" name="Rectangle 11">
              <a:extLst>
                <a:ext uri="{FF2B5EF4-FFF2-40B4-BE49-F238E27FC236}">
                  <a16:creationId xmlns:a16="http://schemas.microsoft.com/office/drawing/2014/main" id="{0D1A7ED2-7FC9-194D-A350-691D8E23C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75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8" name="Rectangle 12">
              <a:extLst>
                <a:ext uri="{FF2B5EF4-FFF2-40B4-BE49-F238E27FC236}">
                  <a16:creationId xmlns:a16="http://schemas.microsoft.com/office/drawing/2014/main" id="{00884367-8908-BD4F-B5B0-0D79A95F7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540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29" name="Rectangle 13">
              <a:extLst>
                <a:ext uri="{FF2B5EF4-FFF2-40B4-BE49-F238E27FC236}">
                  <a16:creationId xmlns:a16="http://schemas.microsoft.com/office/drawing/2014/main" id="{08CD1A21-F31B-1941-9EF5-BEFF08AB7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06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0" name="Rectangle 14">
              <a:extLst>
                <a:ext uri="{FF2B5EF4-FFF2-40B4-BE49-F238E27FC236}">
                  <a16:creationId xmlns:a16="http://schemas.microsoft.com/office/drawing/2014/main" id="{DFED99FB-585C-FC42-9A56-069E42569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71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1" name="Rectangle 15">
              <a:extLst>
                <a:ext uri="{FF2B5EF4-FFF2-40B4-BE49-F238E27FC236}">
                  <a16:creationId xmlns:a16="http://schemas.microsoft.com/office/drawing/2014/main" id="{0F33731E-0D72-014E-9D41-54E319F7F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738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2" name="Rectangle 16">
              <a:extLst>
                <a:ext uri="{FF2B5EF4-FFF2-40B4-BE49-F238E27FC236}">
                  <a16:creationId xmlns:a16="http://schemas.microsoft.com/office/drawing/2014/main" id="{119E1BF4-A68C-AE48-92B1-89D617DA9F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03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3" name="Rectangle 17">
              <a:extLst>
                <a:ext uri="{FF2B5EF4-FFF2-40B4-BE49-F238E27FC236}">
                  <a16:creationId xmlns:a16="http://schemas.microsoft.com/office/drawing/2014/main" id="{C7B41513-A9B5-8F45-9EF5-E802E1FA7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69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4" name="Rectangle 18">
              <a:extLst>
                <a:ext uri="{FF2B5EF4-FFF2-40B4-BE49-F238E27FC236}">
                  <a16:creationId xmlns:a16="http://schemas.microsoft.com/office/drawing/2014/main" id="{7034777A-A59D-764C-8316-58A4EFAB2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934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5" name="Rectangle 19">
              <a:extLst>
                <a:ext uri="{FF2B5EF4-FFF2-40B4-BE49-F238E27FC236}">
                  <a16:creationId xmlns:a16="http://schemas.microsoft.com/office/drawing/2014/main" id="{816FBB00-632A-FE44-B23C-7E61818CC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01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6" name="Rectangle 20">
              <a:extLst>
                <a:ext uri="{FF2B5EF4-FFF2-40B4-BE49-F238E27FC236}">
                  <a16:creationId xmlns:a16="http://schemas.microsoft.com/office/drawing/2014/main" id="{D8E0A3EB-7A9C-554A-B447-F2233FCD0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66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7" name="Rectangle 21">
              <a:extLst>
                <a:ext uri="{FF2B5EF4-FFF2-40B4-BE49-F238E27FC236}">
                  <a16:creationId xmlns:a16="http://schemas.microsoft.com/office/drawing/2014/main" id="{315A50D2-8A12-C34B-AC7A-F921AD1D3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32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8" name="Rectangle 22">
              <a:extLst>
                <a:ext uri="{FF2B5EF4-FFF2-40B4-BE49-F238E27FC236}">
                  <a16:creationId xmlns:a16="http://schemas.microsoft.com/office/drawing/2014/main" id="{4FE91799-8191-FA4E-923A-C4C35A8AC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97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39" name="Rectangle 23">
              <a:extLst>
                <a:ext uri="{FF2B5EF4-FFF2-40B4-BE49-F238E27FC236}">
                  <a16:creationId xmlns:a16="http://schemas.microsoft.com/office/drawing/2014/main" id="{CC6EEB53-A533-644C-BF61-13CFA696B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264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0" name="Rectangle 24">
              <a:extLst>
                <a:ext uri="{FF2B5EF4-FFF2-40B4-BE49-F238E27FC236}">
                  <a16:creationId xmlns:a16="http://schemas.microsoft.com/office/drawing/2014/main" id="{3C7E812B-FC58-FF44-9E20-77EC31E65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29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1" name="Rectangle 25">
              <a:extLst>
                <a:ext uri="{FF2B5EF4-FFF2-40B4-BE49-F238E27FC236}">
                  <a16:creationId xmlns:a16="http://schemas.microsoft.com/office/drawing/2014/main" id="{C419E270-3AED-F34A-809B-2EC849C27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95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2" name="Rectangle 26">
              <a:extLst>
                <a:ext uri="{FF2B5EF4-FFF2-40B4-BE49-F238E27FC236}">
                  <a16:creationId xmlns:a16="http://schemas.microsoft.com/office/drawing/2014/main" id="{51C957B1-74DC-B645-A055-42D24276D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460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3" name="Rectangle 27">
              <a:extLst>
                <a:ext uri="{FF2B5EF4-FFF2-40B4-BE49-F238E27FC236}">
                  <a16:creationId xmlns:a16="http://schemas.microsoft.com/office/drawing/2014/main" id="{CA89FFBA-D897-1A42-B440-774998AD4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27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4" name="Rectangle 28">
              <a:extLst>
                <a:ext uri="{FF2B5EF4-FFF2-40B4-BE49-F238E27FC236}">
                  <a16:creationId xmlns:a16="http://schemas.microsoft.com/office/drawing/2014/main" id="{1D9CE0B6-5A40-4145-AD44-6D579EA06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92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5" name="Rectangle 29">
              <a:extLst>
                <a:ext uri="{FF2B5EF4-FFF2-40B4-BE49-F238E27FC236}">
                  <a16:creationId xmlns:a16="http://schemas.microsoft.com/office/drawing/2014/main" id="{8654FFF1-D01F-4948-BA55-1ABBA79F4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659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6" name="Rectangle 30">
              <a:extLst>
                <a:ext uri="{FF2B5EF4-FFF2-40B4-BE49-F238E27FC236}">
                  <a16:creationId xmlns:a16="http://schemas.microsoft.com/office/drawing/2014/main" id="{7C5B2E7F-8BE3-934A-A8E6-82F119279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24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7" name="Rectangle 31">
              <a:extLst>
                <a:ext uri="{FF2B5EF4-FFF2-40B4-BE49-F238E27FC236}">
                  <a16:creationId xmlns:a16="http://schemas.microsoft.com/office/drawing/2014/main" id="{C52C2742-B472-F74D-AC32-BFDC2CAEB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90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8" name="Rectangle 32">
              <a:extLst>
                <a:ext uri="{FF2B5EF4-FFF2-40B4-BE49-F238E27FC236}">
                  <a16:creationId xmlns:a16="http://schemas.microsoft.com/office/drawing/2014/main" id="{17A97439-7A5D-4F40-B5AC-BC3FE0F8A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855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49" name="Rectangle 33">
              <a:extLst>
                <a:ext uri="{FF2B5EF4-FFF2-40B4-BE49-F238E27FC236}">
                  <a16:creationId xmlns:a16="http://schemas.microsoft.com/office/drawing/2014/main" id="{C51546E8-4776-4D4D-8153-60CE515E5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22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50" name="Rectangle 34">
              <a:extLst>
                <a:ext uri="{FF2B5EF4-FFF2-40B4-BE49-F238E27FC236}">
                  <a16:creationId xmlns:a16="http://schemas.microsoft.com/office/drawing/2014/main" id="{F53D0D1C-D4DC-B14B-961F-6D9728034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87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51" name="Rectangle 35">
              <a:extLst>
                <a:ext uri="{FF2B5EF4-FFF2-40B4-BE49-F238E27FC236}">
                  <a16:creationId xmlns:a16="http://schemas.microsoft.com/office/drawing/2014/main" id="{84C42D83-30A0-0942-BD1C-6D7DAAACA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053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52" name="Rectangle 36">
              <a:extLst>
                <a:ext uri="{FF2B5EF4-FFF2-40B4-BE49-F238E27FC236}">
                  <a16:creationId xmlns:a16="http://schemas.microsoft.com/office/drawing/2014/main" id="{A179C69C-FBBE-534E-9293-E70205E7E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118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11653" name="Freeform 37">
            <a:extLst>
              <a:ext uri="{FF2B5EF4-FFF2-40B4-BE49-F238E27FC236}">
                <a16:creationId xmlns:a16="http://schemas.microsoft.com/office/drawing/2014/main" id="{852B6151-7095-654F-B8F4-48F590674451}"/>
              </a:ext>
            </a:extLst>
          </p:cNvPr>
          <p:cNvSpPr>
            <a:spLocks/>
          </p:cNvSpPr>
          <p:nvPr/>
        </p:nvSpPr>
        <p:spPr bwMode="auto">
          <a:xfrm>
            <a:off x="0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54" name="Text Box 38">
            <a:extLst>
              <a:ext uri="{FF2B5EF4-FFF2-40B4-BE49-F238E27FC236}">
                <a16:creationId xmlns:a16="http://schemas.microsoft.com/office/drawing/2014/main" id="{4B6A70B5-17A9-0048-90D8-DC2FC17BD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76400"/>
            <a:ext cx="14763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/>
              <a:t>   </a:t>
            </a:r>
            <a:r>
              <a:rPr lang="de-DE" altLang="de-DE" sz="2000" b="1">
                <a:latin typeface="Arial Narrow" panose="020B0604020202020204" pitchFamily="34" charset="0"/>
              </a:rPr>
              <a:t>Content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generieren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(Forschung)</a:t>
            </a:r>
            <a:endParaRPr lang="de-DE" altLang="de-DE" sz="1200"/>
          </a:p>
        </p:txBody>
      </p:sp>
      <p:sp>
        <p:nvSpPr>
          <p:cNvPr id="111655" name="Freeform 39">
            <a:extLst>
              <a:ext uri="{FF2B5EF4-FFF2-40B4-BE49-F238E27FC236}">
                <a16:creationId xmlns:a16="http://schemas.microsoft.com/office/drawing/2014/main" id="{DA1716F3-D477-2C4B-86DA-A2767EB885D4}"/>
              </a:ext>
            </a:extLst>
          </p:cNvPr>
          <p:cNvSpPr>
            <a:spLocks/>
          </p:cNvSpPr>
          <p:nvPr/>
        </p:nvSpPr>
        <p:spPr bwMode="auto">
          <a:xfrm>
            <a:off x="1438275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56" name="Freeform 40">
            <a:extLst>
              <a:ext uri="{FF2B5EF4-FFF2-40B4-BE49-F238E27FC236}">
                <a16:creationId xmlns:a16="http://schemas.microsoft.com/office/drawing/2014/main" id="{4938A583-2217-614E-85EB-2FDE89C86CBA}"/>
              </a:ext>
            </a:extLst>
          </p:cNvPr>
          <p:cNvSpPr>
            <a:spLocks/>
          </p:cNvSpPr>
          <p:nvPr/>
        </p:nvSpPr>
        <p:spPr bwMode="auto">
          <a:xfrm>
            <a:off x="2878138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57" name="Freeform 41">
            <a:extLst>
              <a:ext uri="{FF2B5EF4-FFF2-40B4-BE49-F238E27FC236}">
                <a16:creationId xmlns:a16="http://schemas.microsoft.com/office/drawing/2014/main" id="{BEF39EAC-CA69-5E44-8738-095B9D33D1CA}"/>
              </a:ext>
            </a:extLst>
          </p:cNvPr>
          <p:cNvSpPr>
            <a:spLocks/>
          </p:cNvSpPr>
          <p:nvPr/>
        </p:nvSpPr>
        <p:spPr bwMode="auto">
          <a:xfrm>
            <a:off x="4318000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58" name="Freeform 42">
            <a:extLst>
              <a:ext uri="{FF2B5EF4-FFF2-40B4-BE49-F238E27FC236}">
                <a16:creationId xmlns:a16="http://schemas.microsoft.com/office/drawing/2014/main" id="{D327EFFE-7D0D-9848-8723-955A4C55E90D}"/>
              </a:ext>
            </a:extLst>
          </p:cNvPr>
          <p:cNvSpPr>
            <a:spLocks/>
          </p:cNvSpPr>
          <p:nvPr/>
        </p:nvSpPr>
        <p:spPr bwMode="auto">
          <a:xfrm>
            <a:off x="5757863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59" name="Freeform 43">
            <a:extLst>
              <a:ext uri="{FF2B5EF4-FFF2-40B4-BE49-F238E27FC236}">
                <a16:creationId xmlns:a16="http://schemas.microsoft.com/office/drawing/2014/main" id="{016BD345-49C2-C04A-B0DB-30C1956429FE}"/>
              </a:ext>
            </a:extLst>
          </p:cNvPr>
          <p:cNvSpPr>
            <a:spLocks/>
          </p:cNvSpPr>
          <p:nvPr/>
        </p:nvSpPr>
        <p:spPr bwMode="auto">
          <a:xfrm>
            <a:off x="7197725" y="13716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60" name="Text Box 44">
            <a:extLst>
              <a:ext uri="{FF2B5EF4-FFF2-40B4-BE49-F238E27FC236}">
                <a16:creationId xmlns:a16="http://schemas.microsoft.com/office/drawing/2014/main" id="{51DC8F29-0D6E-224B-B8FC-0B8627461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676400"/>
            <a:ext cx="1411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Integration/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Programm-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gestaltung</a:t>
            </a:r>
            <a:endParaRPr lang="de-DE" altLang="de-DE" sz="2000" b="1"/>
          </a:p>
        </p:txBody>
      </p:sp>
      <p:sp>
        <p:nvSpPr>
          <p:cNvPr id="111661" name="Text Box 45">
            <a:extLst>
              <a:ext uri="{FF2B5EF4-FFF2-40B4-BE49-F238E27FC236}">
                <a16:creationId xmlns:a16="http://schemas.microsoft.com/office/drawing/2014/main" id="{FB292C18-2B18-0D4F-8B74-C2EC444BF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52400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Aufberei-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 tung/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course 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design</a:t>
            </a:r>
            <a:endParaRPr lang="de-DE" altLang="de-DE" sz="2000" b="1"/>
          </a:p>
        </p:txBody>
      </p:sp>
      <p:grpSp>
        <p:nvGrpSpPr>
          <p:cNvPr id="111662" name="Group 46">
            <a:extLst>
              <a:ext uri="{FF2B5EF4-FFF2-40B4-BE49-F238E27FC236}">
                <a16:creationId xmlns:a16="http://schemas.microsoft.com/office/drawing/2014/main" id="{56B3E0DA-FD48-934E-8FFC-7107787A18BF}"/>
              </a:ext>
            </a:extLst>
          </p:cNvPr>
          <p:cNvGrpSpPr>
            <a:grpSpLocks/>
          </p:cNvGrpSpPr>
          <p:nvPr/>
        </p:nvGrpSpPr>
        <p:grpSpPr bwMode="auto">
          <a:xfrm>
            <a:off x="0" y="3581400"/>
            <a:ext cx="9144000" cy="2590800"/>
            <a:chOff x="5558" y="10080"/>
            <a:chExt cx="7259" cy="2105"/>
          </a:xfrm>
        </p:grpSpPr>
        <p:sp>
          <p:nvSpPr>
            <p:cNvPr id="111663" name="Rectangle 47">
              <a:extLst>
                <a:ext uri="{FF2B5EF4-FFF2-40B4-BE49-F238E27FC236}">
                  <a16:creationId xmlns:a16="http://schemas.microsoft.com/office/drawing/2014/main" id="{8B6998A1-F28F-064B-A202-96A0CC21B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080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64" name="Rectangle 48">
              <a:extLst>
                <a:ext uri="{FF2B5EF4-FFF2-40B4-BE49-F238E27FC236}">
                  <a16:creationId xmlns:a16="http://schemas.microsoft.com/office/drawing/2014/main" id="{AAB92217-2A77-BC41-A18D-13D9C26E5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145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65" name="Rectangle 49">
              <a:extLst>
                <a:ext uri="{FF2B5EF4-FFF2-40B4-BE49-F238E27FC236}">
                  <a16:creationId xmlns:a16="http://schemas.microsoft.com/office/drawing/2014/main" id="{B9F64D03-894D-AC40-93FD-5C5DE6A95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12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66" name="Rectangle 50">
              <a:extLst>
                <a:ext uri="{FF2B5EF4-FFF2-40B4-BE49-F238E27FC236}">
                  <a16:creationId xmlns:a16="http://schemas.microsoft.com/office/drawing/2014/main" id="{D52ACEAB-67FF-E747-876D-9C8E847A5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277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67" name="Rectangle 51">
              <a:extLst>
                <a:ext uri="{FF2B5EF4-FFF2-40B4-BE49-F238E27FC236}">
                  <a16:creationId xmlns:a16="http://schemas.microsoft.com/office/drawing/2014/main" id="{9A15CC8D-8EAF-F147-AA2F-05C38A6A9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343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68" name="Rectangle 52">
              <a:extLst>
                <a:ext uri="{FF2B5EF4-FFF2-40B4-BE49-F238E27FC236}">
                  <a16:creationId xmlns:a16="http://schemas.microsoft.com/office/drawing/2014/main" id="{A75A25FD-8827-1F49-A1EE-B6113F645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08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69" name="Rectangle 53">
              <a:extLst>
                <a:ext uri="{FF2B5EF4-FFF2-40B4-BE49-F238E27FC236}">
                  <a16:creationId xmlns:a16="http://schemas.microsoft.com/office/drawing/2014/main" id="{EAE3CE24-236C-5543-AF0C-662B34F0B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475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0" name="Rectangle 54">
              <a:extLst>
                <a:ext uri="{FF2B5EF4-FFF2-40B4-BE49-F238E27FC236}">
                  <a16:creationId xmlns:a16="http://schemas.microsoft.com/office/drawing/2014/main" id="{00899DF2-8D3F-D648-AE9A-CA432E2A3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540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1" name="Rectangle 55">
              <a:extLst>
                <a:ext uri="{FF2B5EF4-FFF2-40B4-BE49-F238E27FC236}">
                  <a16:creationId xmlns:a16="http://schemas.microsoft.com/office/drawing/2014/main" id="{602F7F10-3E75-324E-B51B-C442EDE19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06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2" name="Rectangle 56">
              <a:extLst>
                <a:ext uri="{FF2B5EF4-FFF2-40B4-BE49-F238E27FC236}">
                  <a16:creationId xmlns:a16="http://schemas.microsoft.com/office/drawing/2014/main" id="{0A676D5E-110F-7140-A302-0BDC825D5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671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3" name="Rectangle 57">
              <a:extLst>
                <a:ext uri="{FF2B5EF4-FFF2-40B4-BE49-F238E27FC236}">
                  <a16:creationId xmlns:a16="http://schemas.microsoft.com/office/drawing/2014/main" id="{03C1D0AA-52A4-C340-AE50-2948B41C2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738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4" name="Rectangle 58">
              <a:extLst>
                <a:ext uri="{FF2B5EF4-FFF2-40B4-BE49-F238E27FC236}">
                  <a16:creationId xmlns:a16="http://schemas.microsoft.com/office/drawing/2014/main" id="{69A49CFC-01D3-5F48-B5B8-D66D14259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03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5" name="Rectangle 59">
              <a:extLst>
                <a:ext uri="{FF2B5EF4-FFF2-40B4-BE49-F238E27FC236}">
                  <a16:creationId xmlns:a16="http://schemas.microsoft.com/office/drawing/2014/main" id="{CD2E5853-96FC-F44F-9A14-5023C9622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869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6" name="Rectangle 60">
              <a:extLst>
                <a:ext uri="{FF2B5EF4-FFF2-40B4-BE49-F238E27FC236}">
                  <a16:creationId xmlns:a16="http://schemas.microsoft.com/office/drawing/2014/main" id="{8BF5CF88-A96A-4641-8F12-316F19D39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0934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7" name="Rectangle 61">
              <a:extLst>
                <a:ext uri="{FF2B5EF4-FFF2-40B4-BE49-F238E27FC236}">
                  <a16:creationId xmlns:a16="http://schemas.microsoft.com/office/drawing/2014/main" id="{578DB47A-41C8-8144-943C-2A42832C5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01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8" name="Rectangle 62">
              <a:extLst>
                <a:ext uri="{FF2B5EF4-FFF2-40B4-BE49-F238E27FC236}">
                  <a16:creationId xmlns:a16="http://schemas.microsoft.com/office/drawing/2014/main" id="{51FE6B89-E048-E841-AF71-E45A38AE4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066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79" name="Rectangle 63">
              <a:extLst>
                <a:ext uri="{FF2B5EF4-FFF2-40B4-BE49-F238E27FC236}">
                  <a16:creationId xmlns:a16="http://schemas.microsoft.com/office/drawing/2014/main" id="{3E167E9A-55AB-0445-B32F-288A10D62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32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0" name="Rectangle 64">
              <a:extLst>
                <a:ext uri="{FF2B5EF4-FFF2-40B4-BE49-F238E27FC236}">
                  <a16:creationId xmlns:a16="http://schemas.microsoft.com/office/drawing/2014/main" id="{9839F739-869C-B34A-8036-6C72B9E7B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197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1" name="Rectangle 65">
              <a:extLst>
                <a:ext uri="{FF2B5EF4-FFF2-40B4-BE49-F238E27FC236}">
                  <a16:creationId xmlns:a16="http://schemas.microsoft.com/office/drawing/2014/main" id="{5355834E-2502-6F4A-AD24-0F71F48BD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264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2" name="Rectangle 66">
              <a:extLst>
                <a:ext uri="{FF2B5EF4-FFF2-40B4-BE49-F238E27FC236}">
                  <a16:creationId xmlns:a16="http://schemas.microsoft.com/office/drawing/2014/main" id="{9AE7B822-9CE1-AC4F-95F9-63CCAE008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29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3" name="Rectangle 67">
              <a:extLst>
                <a:ext uri="{FF2B5EF4-FFF2-40B4-BE49-F238E27FC236}">
                  <a16:creationId xmlns:a16="http://schemas.microsoft.com/office/drawing/2014/main" id="{9095586B-86F1-7248-A6C4-10A10937F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395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4" name="Rectangle 68">
              <a:extLst>
                <a:ext uri="{FF2B5EF4-FFF2-40B4-BE49-F238E27FC236}">
                  <a16:creationId xmlns:a16="http://schemas.microsoft.com/office/drawing/2014/main" id="{F0B06D85-4BE9-4247-ACE9-135C0D55C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460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5" name="Rectangle 69">
              <a:extLst>
                <a:ext uri="{FF2B5EF4-FFF2-40B4-BE49-F238E27FC236}">
                  <a16:creationId xmlns:a16="http://schemas.microsoft.com/office/drawing/2014/main" id="{0D94497B-BD60-A446-8E4C-6DAAD7095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27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6" name="Rectangle 70">
              <a:extLst>
                <a:ext uri="{FF2B5EF4-FFF2-40B4-BE49-F238E27FC236}">
                  <a16:creationId xmlns:a16="http://schemas.microsoft.com/office/drawing/2014/main" id="{0C413679-867D-BA43-B715-C7863DC85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592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7" name="Rectangle 71">
              <a:extLst>
                <a:ext uri="{FF2B5EF4-FFF2-40B4-BE49-F238E27FC236}">
                  <a16:creationId xmlns:a16="http://schemas.microsoft.com/office/drawing/2014/main" id="{ED1D0B49-ADAB-574F-A97B-05BD49B75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659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8" name="Rectangle 72">
              <a:extLst>
                <a:ext uri="{FF2B5EF4-FFF2-40B4-BE49-F238E27FC236}">
                  <a16:creationId xmlns:a16="http://schemas.microsoft.com/office/drawing/2014/main" id="{00AA2D3A-99CD-B44E-87EF-D30C43E9D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24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89" name="Rectangle 73">
              <a:extLst>
                <a:ext uri="{FF2B5EF4-FFF2-40B4-BE49-F238E27FC236}">
                  <a16:creationId xmlns:a16="http://schemas.microsoft.com/office/drawing/2014/main" id="{0AB97438-663F-D24C-8834-1750FA8B0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790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90" name="Rectangle 74">
              <a:extLst>
                <a:ext uri="{FF2B5EF4-FFF2-40B4-BE49-F238E27FC236}">
                  <a16:creationId xmlns:a16="http://schemas.microsoft.com/office/drawing/2014/main" id="{463B6621-6CF1-FD40-A1C1-17DFA568A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855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91" name="Rectangle 75">
              <a:extLst>
                <a:ext uri="{FF2B5EF4-FFF2-40B4-BE49-F238E27FC236}">
                  <a16:creationId xmlns:a16="http://schemas.microsoft.com/office/drawing/2014/main" id="{C3FD6DB3-9016-9640-B12F-CFC906C35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22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92" name="Rectangle 76">
              <a:extLst>
                <a:ext uri="{FF2B5EF4-FFF2-40B4-BE49-F238E27FC236}">
                  <a16:creationId xmlns:a16="http://schemas.microsoft.com/office/drawing/2014/main" id="{F0DB9364-E7A7-BE4E-A8C0-B09BF53F0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1987"/>
              <a:ext cx="7259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93" name="Rectangle 77">
              <a:extLst>
                <a:ext uri="{FF2B5EF4-FFF2-40B4-BE49-F238E27FC236}">
                  <a16:creationId xmlns:a16="http://schemas.microsoft.com/office/drawing/2014/main" id="{514B7907-1494-8E4E-AB57-EDA913FEA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053"/>
              <a:ext cx="7259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694" name="Rectangle 78">
              <a:extLst>
                <a:ext uri="{FF2B5EF4-FFF2-40B4-BE49-F238E27FC236}">
                  <a16:creationId xmlns:a16="http://schemas.microsoft.com/office/drawing/2014/main" id="{1D9C72B9-97A9-8B4A-98C2-902B04921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" y="12118"/>
              <a:ext cx="7259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11695" name="Freeform 79">
            <a:extLst>
              <a:ext uri="{FF2B5EF4-FFF2-40B4-BE49-F238E27FC236}">
                <a16:creationId xmlns:a16="http://schemas.microsoft.com/office/drawing/2014/main" id="{23668ECF-9A9C-D749-8A70-BC0AAC129760}"/>
              </a:ext>
            </a:extLst>
          </p:cNvPr>
          <p:cNvSpPr>
            <a:spLocks/>
          </p:cNvSpPr>
          <p:nvPr/>
        </p:nvSpPr>
        <p:spPr bwMode="auto">
          <a:xfrm>
            <a:off x="0" y="39624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96" name="Freeform 80">
            <a:extLst>
              <a:ext uri="{FF2B5EF4-FFF2-40B4-BE49-F238E27FC236}">
                <a16:creationId xmlns:a16="http://schemas.microsoft.com/office/drawing/2014/main" id="{2204EFE0-0509-6144-BD6A-0548238E9EF2}"/>
              </a:ext>
            </a:extLst>
          </p:cNvPr>
          <p:cNvSpPr>
            <a:spLocks/>
          </p:cNvSpPr>
          <p:nvPr/>
        </p:nvSpPr>
        <p:spPr bwMode="auto">
          <a:xfrm>
            <a:off x="1438275" y="39624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97" name="Freeform 81">
            <a:extLst>
              <a:ext uri="{FF2B5EF4-FFF2-40B4-BE49-F238E27FC236}">
                <a16:creationId xmlns:a16="http://schemas.microsoft.com/office/drawing/2014/main" id="{1425B573-FAA3-A64E-95A3-C77E79E1C67B}"/>
              </a:ext>
            </a:extLst>
          </p:cNvPr>
          <p:cNvSpPr>
            <a:spLocks/>
          </p:cNvSpPr>
          <p:nvPr/>
        </p:nvSpPr>
        <p:spPr bwMode="auto">
          <a:xfrm>
            <a:off x="2878138" y="39624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98" name="Freeform 82">
            <a:extLst>
              <a:ext uri="{FF2B5EF4-FFF2-40B4-BE49-F238E27FC236}">
                <a16:creationId xmlns:a16="http://schemas.microsoft.com/office/drawing/2014/main" id="{F7789F36-80EF-9F43-8E7E-4CB76759B053}"/>
              </a:ext>
            </a:extLst>
          </p:cNvPr>
          <p:cNvSpPr>
            <a:spLocks/>
          </p:cNvSpPr>
          <p:nvPr/>
        </p:nvSpPr>
        <p:spPr bwMode="auto">
          <a:xfrm>
            <a:off x="4343400" y="39624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699" name="Freeform 83">
            <a:extLst>
              <a:ext uri="{FF2B5EF4-FFF2-40B4-BE49-F238E27FC236}">
                <a16:creationId xmlns:a16="http://schemas.microsoft.com/office/drawing/2014/main" id="{F3AEDC23-AAEA-F040-A4FF-33D4B1FE02E7}"/>
              </a:ext>
            </a:extLst>
          </p:cNvPr>
          <p:cNvSpPr>
            <a:spLocks/>
          </p:cNvSpPr>
          <p:nvPr/>
        </p:nvSpPr>
        <p:spPr bwMode="auto">
          <a:xfrm>
            <a:off x="5757863" y="39624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700" name="Freeform 84">
            <a:extLst>
              <a:ext uri="{FF2B5EF4-FFF2-40B4-BE49-F238E27FC236}">
                <a16:creationId xmlns:a16="http://schemas.microsoft.com/office/drawing/2014/main" id="{5083ACC1-F02E-014A-A184-A818CCBED622}"/>
              </a:ext>
            </a:extLst>
          </p:cNvPr>
          <p:cNvSpPr>
            <a:spLocks/>
          </p:cNvSpPr>
          <p:nvPr/>
        </p:nvSpPr>
        <p:spPr bwMode="auto">
          <a:xfrm>
            <a:off x="7197725" y="3962400"/>
            <a:ext cx="1800225" cy="1619250"/>
          </a:xfrm>
          <a:custGeom>
            <a:avLst/>
            <a:gdLst>
              <a:gd name="T0" fmla="*/ 1288 w 1718"/>
              <a:gd name="T1" fmla="*/ 0 h 857"/>
              <a:gd name="T2" fmla="*/ 0 w 1718"/>
              <a:gd name="T3" fmla="*/ 0 h 857"/>
              <a:gd name="T4" fmla="*/ 430 w 1718"/>
              <a:gd name="T5" fmla="*/ 428 h 857"/>
              <a:gd name="T6" fmla="*/ 0 w 1718"/>
              <a:gd name="T7" fmla="*/ 857 h 857"/>
              <a:gd name="T8" fmla="*/ 1288 w 1718"/>
              <a:gd name="T9" fmla="*/ 857 h 857"/>
              <a:gd name="T10" fmla="*/ 1718 w 1718"/>
              <a:gd name="T11" fmla="*/ 428 h 857"/>
              <a:gd name="T12" fmla="*/ 1288 w 1718"/>
              <a:gd name="T13" fmla="*/ 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8" h="857">
                <a:moveTo>
                  <a:pt x="1288" y="0"/>
                </a:moveTo>
                <a:lnTo>
                  <a:pt x="0" y="0"/>
                </a:lnTo>
                <a:lnTo>
                  <a:pt x="430" y="428"/>
                </a:lnTo>
                <a:lnTo>
                  <a:pt x="0" y="857"/>
                </a:lnTo>
                <a:lnTo>
                  <a:pt x="1288" y="857"/>
                </a:lnTo>
                <a:lnTo>
                  <a:pt x="1718" y="428"/>
                </a:lnTo>
                <a:lnTo>
                  <a:pt x="1288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701" name="Text Box 85">
            <a:extLst>
              <a:ext uri="{FF2B5EF4-FFF2-40B4-BE49-F238E27FC236}">
                <a16:creationId xmlns:a16="http://schemas.microsoft.com/office/drawing/2014/main" id="{EDB1C575-2EA3-0043-AD81-29B6BA573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91000"/>
            <a:ext cx="12334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Admini-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stration,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support</a:t>
            </a:r>
            <a:endParaRPr lang="de-DE" altLang="de-DE" sz="1200"/>
          </a:p>
        </p:txBody>
      </p:sp>
      <p:sp>
        <p:nvSpPr>
          <p:cNvPr id="111702" name="Text Box 86">
            <a:extLst>
              <a:ext uri="{FF2B5EF4-FFF2-40B4-BE49-F238E27FC236}">
                <a16:creationId xmlns:a16="http://schemas.microsoft.com/office/drawing/2014/main" id="{BD65567D-846D-1940-B1AE-73B342C7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67200"/>
            <a:ext cx="1141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Content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delivery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(Lehre)</a:t>
            </a:r>
          </a:p>
        </p:txBody>
      </p:sp>
      <p:sp>
        <p:nvSpPr>
          <p:cNvPr id="111703" name="Text Box 87">
            <a:extLst>
              <a:ext uri="{FF2B5EF4-FFF2-40B4-BE49-F238E27FC236}">
                <a16:creationId xmlns:a16="http://schemas.microsoft.com/office/drawing/2014/main" id="{40ACBBAB-4C78-D941-9ABA-2F08CC9E2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343400"/>
            <a:ext cx="12668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>
                <a:latin typeface="Arial Narrow" panose="020B0604020202020204" pitchFamily="34" charset="0"/>
              </a:rPr>
              <a:t>Zertifi-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     zierung,</a:t>
            </a:r>
          </a:p>
          <a:p>
            <a:r>
              <a:rPr lang="de-DE" altLang="de-DE" sz="2000" b="1">
                <a:latin typeface="Arial Narrow" panose="020B0604020202020204" pitchFamily="34" charset="0"/>
              </a:rPr>
              <a:t>Prüfungen</a:t>
            </a:r>
            <a:endParaRPr lang="de-DE" altLang="de-DE" sz="1200"/>
          </a:p>
        </p:txBody>
      </p:sp>
      <p:sp>
        <p:nvSpPr>
          <p:cNvPr id="111704" name="Text Box 88">
            <a:extLst>
              <a:ext uri="{FF2B5EF4-FFF2-40B4-BE49-F238E27FC236}">
                <a16:creationId xmlns:a16="http://schemas.microsoft.com/office/drawing/2014/main" id="{EDE21CA1-4362-D24F-AA21-9F6F4ED7E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013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400"/>
          </a:p>
        </p:txBody>
      </p:sp>
      <p:sp>
        <p:nvSpPr>
          <p:cNvPr id="111705" name="Freeform 89">
            <a:extLst>
              <a:ext uri="{FF2B5EF4-FFF2-40B4-BE49-F238E27FC236}">
                <a16:creationId xmlns:a16="http://schemas.microsoft.com/office/drawing/2014/main" id="{CA1E194E-5E44-D948-8DFF-BC0D02F4E146}"/>
              </a:ext>
            </a:extLst>
          </p:cNvPr>
          <p:cNvSpPr>
            <a:spLocks/>
          </p:cNvSpPr>
          <p:nvPr/>
        </p:nvSpPr>
        <p:spPr bwMode="auto">
          <a:xfrm>
            <a:off x="4267200" y="3276600"/>
            <a:ext cx="446088" cy="593725"/>
          </a:xfrm>
          <a:custGeom>
            <a:avLst/>
            <a:gdLst>
              <a:gd name="T0" fmla="*/ 351 w 703"/>
              <a:gd name="T1" fmla="*/ 0 h 936"/>
              <a:gd name="T2" fmla="*/ 703 w 703"/>
              <a:gd name="T3" fmla="*/ 187 h 936"/>
              <a:gd name="T4" fmla="*/ 490 w 703"/>
              <a:gd name="T5" fmla="*/ 187 h 936"/>
              <a:gd name="T6" fmla="*/ 490 w 703"/>
              <a:gd name="T7" fmla="*/ 749 h 936"/>
              <a:gd name="T8" fmla="*/ 703 w 703"/>
              <a:gd name="T9" fmla="*/ 749 h 936"/>
              <a:gd name="T10" fmla="*/ 351 w 703"/>
              <a:gd name="T11" fmla="*/ 936 h 936"/>
              <a:gd name="T12" fmla="*/ 0 w 703"/>
              <a:gd name="T13" fmla="*/ 749 h 936"/>
              <a:gd name="T14" fmla="*/ 213 w 703"/>
              <a:gd name="T15" fmla="*/ 749 h 936"/>
              <a:gd name="T16" fmla="*/ 213 w 703"/>
              <a:gd name="T17" fmla="*/ 187 h 936"/>
              <a:gd name="T18" fmla="*/ 0 w 703"/>
              <a:gd name="T19" fmla="*/ 187 h 936"/>
              <a:gd name="T20" fmla="*/ 351 w 703"/>
              <a:gd name="T21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3" h="936">
                <a:moveTo>
                  <a:pt x="351" y="0"/>
                </a:moveTo>
                <a:lnTo>
                  <a:pt x="703" y="187"/>
                </a:lnTo>
                <a:lnTo>
                  <a:pt x="490" y="187"/>
                </a:lnTo>
                <a:lnTo>
                  <a:pt x="490" y="749"/>
                </a:lnTo>
                <a:lnTo>
                  <a:pt x="703" y="749"/>
                </a:lnTo>
                <a:lnTo>
                  <a:pt x="351" y="936"/>
                </a:lnTo>
                <a:lnTo>
                  <a:pt x="0" y="749"/>
                </a:lnTo>
                <a:lnTo>
                  <a:pt x="213" y="749"/>
                </a:lnTo>
                <a:lnTo>
                  <a:pt x="213" y="187"/>
                </a:lnTo>
                <a:lnTo>
                  <a:pt x="0" y="187"/>
                </a:lnTo>
                <a:lnTo>
                  <a:pt x="351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11706" name="Text Box 90">
            <a:extLst>
              <a:ext uri="{FF2B5EF4-FFF2-40B4-BE49-F238E27FC236}">
                <a16:creationId xmlns:a16="http://schemas.microsoft.com/office/drawing/2014/main" id="{19185CF4-4457-CD43-B976-B7EE7179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162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Hochschule</a:t>
            </a:r>
          </a:p>
        </p:txBody>
      </p:sp>
      <p:sp>
        <p:nvSpPr>
          <p:cNvPr id="111707" name="Text Box 91">
            <a:extLst>
              <a:ext uri="{FF2B5EF4-FFF2-40B4-BE49-F238E27FC236}">
                <a16:creationId xmlns:a16="http://schemas.microsoft.com/office/drawing/2014/main" id="{8D6C22F9-6B8E-0341-9188-DF8036D1D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163" y="5715000"/>
            <a:ext cx="2763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400"/>
              <a:t>Corporate University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77C54833-8ACA-E741-869A-450C41C8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19" name="Foliennummernplatzhalter 2">
            <a:extLst>
              <a:ext uri="{FF2B5EF4-FFF2-40B4-BE49-F238E27FC236}">
                <a16:creationId xmlns:a16="http://schemas.microsoft.com/office/drawing/2014/main" id="{990C46A7-9A3C-6847-899C-2E697563EF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358A84-AE13-524E-AD5B-4C085E0CBAC0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175106" name="Oval 2">
            <a:extLst>
              <a:ext uri="{FF2B5EF4-FFF2-40B4-BE49-F238E27FC236}">
                <a16:creationId xmlns:a16="http://schemas.microsoft.com/office/drawing/2014/main" id="{82905CFE-619A-4D4A-AE2F-9C1555AF8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8891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75107" name="Text Box 3">
            <a:extLst>
              <a:ext uri="{FF2B5EF4-FFF2-40B4-BE49-F238E27FC236}">
                <a16:creationId xmlns:a16="http://schemas.microsoft.com/office/drawing/2014/main" id="{57BD05A7-9814-7E44-B25A-6335568A2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24175"/>
            <a:ext cx="381635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institutionell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5108" name="Text Box 4">
            <a:extLst>
              <a:ext uri="{FF2B5EF4-FFF2-40B4-BE49-F238E27FC236}">
                <a16:creationId xmlns:a16="http://schemas.microsoft.com/office/drawing/2014/main" id="{4624B2BE-4664-D04B-A5C7-5D91E5AA6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60800"/>
            <a:ext cx="8713788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Integration der Medienentwicklung in alle Prozesse der Hochschule</a:t>
            </a:r>
          </a:p>
        </p:txBody>
      </p:sp>
      <p:grpSp>
        <p:nvGrpSpPr>
          <p:cNvPr id="175111" name="Group 7">
            <a:extLst>
              <a:ext uri="{FF2B5EF4-FFF2-40B4-BE49-F238E27FC236}">
                <a16:creationId xmlns:a16="http://schemas.microsoft.com/office/drawing/2014/main" id="{AD4873F0-0F88-994A-8EAE-9492B73E932E}"/>
              </a:ext>
            </a:extLst>
          </p:cNvPr>
          <p:cNvGrpSpPr>
            <a:grpSpLocks/>
          </p:cNvGrpSpPr>
          <p:nvPr/>
        </p:nvGrpSpPr>
        <p:grpSpPr bwMode="auto">
          <a:xfrm>
            <a:off x="146050" y="5013325"/>
            <a:ext cx="8997950" cy="1619250"/>
            <a:chOff x="0" y="1920"/>
            <a:chExt cx="5668" cy="1020"/>
          </a:xfrm>
        </p:grpSpPr>
        <p:sp>
          <p:nvSpPr>
            <p:cNvPr id="175112" name="Freeform 8">
              <a:extLst>
                <a:ext uri="{FF2B5EF4-FFF2-40B4-BE49-F238E27FC236}">
                  <a16:creationId xmlns:a16="http://schemas.microsoft.com/office/drawing/2014/main" id="{3D9DBF7B-451F-974C-8E6F-394381AD0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5113" name="Text Box 9">
              <a:extLst>
                <a:ext uri="{FF2B5EF4-FFF2-40B4-BE49-F238E27FC236}">
                  <a16:creationId xmlns:a16="http://schemas.microsoft.com/office/drawing/2014/main" id="{D15EA96E-DEEF-5B49-9E9E-41E4AF3DB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12"/>
              <a:ext cx="93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 b="1"/>
                <a:t>   </a:t>
              </a:r>
              <a:r>
                <a:rPr lang="de-DE" altLang="de-DE" sz="2000" b="1">
                  <a:latin typeface="Arial Narrow" panose="020B0604020202020204" pitchFamily="34" charset="0"/>
                </a:rPr>
                <a:t>Content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  generieren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(Forschung)</a:t>
              </a:r>
              <a:endParaRPr lang="de-DE" altLang="de-DE" sz="1200"/>
            </a:p>
          </p:txBody>
        </p:sp>
        <p:sp>
          <p:nvSpPr>
            <p:cNvPr id="175114" name="Freeform 10">
              <a:extLst>
                <a:ext uri="{FF2B5EF4-FFF2-40B4-BE49-F238E27FC236}">
                  <a16:creationId xmlns:a16="http://schemas.microsoft.com/office/drawing/2014/main" id="{51146DA0-2FFB-7143-8B72-DD0560ACC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5115" name="Freeform 11">
              <a:extLst>
                <a:ext uri="{FF2B5EF4-FFF2-40B4-BE49-F238E27FC236}">
                  <a16:creationId xmlns:a16="http://schemas.microsoft.com/office/drawing/2014/main" id="{3B510ED8-08F3-2A4E-A023-10053A026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5116" name="Freeform 12">
              <a:extLst>
                <a:ext uri="{FF2B5EF4-FFF2-40B4-BE49-F238E27FC236}">
                  <a16:creationId xmlns:a16="http://schemas.microsoft.com/office/drawing/2014/main" id="{FE2F54D3-CE4B-7D4E-98FB-F8F037780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0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5117" name="Freeform 13">
              <a:extLst>
                <a:ext uri="{FF2B5EF4-FFF2-40B4-BE49-F238E27FC236}">
                  <a16:creationId xmlns:a16="http://schemas.microsoft.com/office/drawing/2014/main" id="{270589CB-DB66-3947-BA9B-67F702FD4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5118" name="Freeform 14">
              <a:extLst>
                <a:ext uri="{FF2B5EF4-FFF2-40B4-BE49-F238E27FC236}">
                  <a16:creationId xmlns:a16="http://schemas.microsoft.com/office/drawing/2014/main" id="{6E8156ED-689E-F145-B1C1-54DBEF1FA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4" y="1920"/>
              <a:ext cx="1134" cy="1020"/>
            </a:xfrm>
            <a:custGeom>
              <a:avLst/>
              <a:gdLst>
                <a:gd name="T0" fmla="*/ 1288 w 1718"/>
                <a:gd name="T1" fmla="*/ 0 h 857"/>
                <a:gd name="T2" fmla="*/ 0 w 1718"/>
                <a:gd name="T3" fmla="*/ 0 h 857"/>
                <a:gd name="T4" fmla="*/ 430 w 1718"/>
                <a:gd name="T5" fmla="*/ 428 h 857"/>
                <a:gd name="T6" fmla="*/ 0 w 1718"/>
                <a:gd name="T7" fmla="*/ 857 h 857"/>
                <a:gd name="T8" fmla="*/ 1288 w 1718"/>
                <a:gd name="T9" fmla="*/ 857 h 857"/>
                <a:gd name="T10" fmla="*/ 1718 w 1718"/>
                <a:gd name="T11" fmla="*/ 428 h 857"/>
                <a:gd name="T12" fmla="*/ 1288 w 1718"/>
                <a:gd name="T13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8" h="857">
                  <a:moveTo>
                    <a:pt x="1288" y="0"/>
                  </a:moveTo>
                  <a:lnTo>
                    <a:pt x="0" y="0"/>
                  </a:lnTo>
                  <a:lnTo>
                    <a:pt x="430" y="428"/>
                  </a:lnTo>
                  <a:lnTo>
                    <a:pt x="0" y="857"/>
                  </a:lnTo>
                  <a:lnTo>
                    <a:pt x="1288" y="857"/>
                  </a:lnTo>
                  <a:lnTo>
                    <a:pt x="1718" y="428"/>
                  </a:lnTo>
                  <a:lnTo>
                    <a:pt x="1288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5119" name="Text Box 15">
              <a:extLst>
                <a:ext uri="{FF2B5EF4-FFF2-40B4-BE49-F238E27FC236}">
                  <a16:creationId xmlns:a16="http://schemas.microsoft.com/office/drawing/2014/main" id="{BA81B869-5EEB-1044-89AE-639426428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112"/>
              <a:ext cx="889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 b="1">
                  <a:latin typeface="Arial Narrow" panose="020B0604020202020204" pitchFamily="34" charset="0"/>
                </a:rPr>
                <a:t>Integration/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Programm-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gestaltung</a:t>
              </a:r>
              <a:endParaRPr lang="de-DE" altLang="de-DE" sz="2000" b="1"/>
            </a:p>
          </p:txBody>
        </p:sp>
        <p:sp>
          <p:nvSpPr>
            <p:cNvPr id="175120" name="Text Box 16">
              <a:extLst>
                <a:ext uri="{FF2B5EF4-FFF2-40B4-BE49-F238E27FC236}">
                  <a16:creationId xmlns:a16="http://schemas.microsoft.com/office/drawing/2014/main" id="{91D7CA8E-1883-3F41-9C71-AF0B6D823A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016"/>
              <a:ext cx="912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de-DE" sz="2000" b="1">
                  <a:latin typeface="Arial Narrow" panose="020B0604020202020204" pitchFamily="34" charset="0"/>
                </a:rPr>
                <a:t>Aufberei-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   tung/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 course 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design</a:t>
              </a:r>
              <a:endParaRPr lang="de-DE" altLang="de-DE" sz="2000" b="1"/>
            </a:p>
          </p:txBody>
        </p:sp>
        <p:sp>
          <p:nvSpPr>
            <p:cNvPr id="175121" name="Text Box 17">
              <a:extLst>
                <a:ext uri="{FF2B5EF4-FFF2-40B4-BE49-F238E27FC236}">
                  <a16:creationId xmlns:a16="http://schemas.microsoft.com/office/drawing/2014/main" id="{72964EF5-030B-4A41-AA53-644F70766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062"/>
              <a:ext cx="777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 b="1">
                  <a:latin typeface="Arial Narrow" panose="020B0604020202020204" pitchFamily="34" charset="0"/>
                </a:rPr>
                <a:t>Admini-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  stration,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support</a:t>
              </a:r>
              <a:endParaRPr lang="de-DE" altLang="de-DE" sz="1200"/>
            </a:p>
          </p:txBody>
        </p:sp>
        <p:sp>
          <p:nvSpPr>
            <p:cNvPr id="175122" name="Text Box 18">
              <a:extLst>
                <a:ext uri="{FF2B5EF4-FFF2-40B4-BE49-F238E27FC236}">
                  <a16:creationId xmlns:a16="http://schemas.microsoft.com/office/drawing/2014/main" id="{D0CAD597-5399-4F48-9097-30E006F2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064"/>
              <a:ext cx="719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 b="1">
                  <a:latin typeface="Arial Narrow" panose="020B0604020202020204" pitchFamily="34" charset="0"/>
                </a:rPr>
                <a:t>Content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 delivery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(Lehre)</a:t>
              </a:r>
            </a:p>
          </p:txBody>
        </p:sp>
        <p:sp>
          <p:nvSpPr>
            <p:cNvPr id="175123" name="Text Box 19">
              <a:extLst>
                <a:ext uri="{FF2B5EF4-FFF2-40B4-BE49-F238E27FC236}">
                  <a16:creationId xmlns:a16="http://schemas.microsoft.com/office/drawing/2014/main" id="{693E98A0-A8B5-0344-A46C-3986213CA8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112"/>
              <a:ext cx="79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 b="1">
                  <a:latin typeface="Arial Narrow" panose="020B0604020202020204" pitchFamily="34" charset="0"/>
                </a:rPr>
                <a:t>Zertifi-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     zierung,</a:t>
              </a:r>
            </a:p>
            <a:p>
              <a:r>
                <a:rPr lang="de-DE" altLang="de-DE" sz="2000" b="1">
                  <a:latin typeface="Arial Narrow" panose="020B0604020202020204" pitchFamily="34" charset="0"/>
                </a:rPr>
                <a:t>Prüfungen</a:t>
              </a:r>
              <a:endParaRPr lang="de-DE" altLang="de-DE" sz="120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umsplatzhalter 1">
            <a:extLst>
              <a:ext uri="{FF2B5EF4-FFF2-40B4-BE49-F238E27FC236}">
                <a16:creationId xmlns:a16="http://schemas.microsoft.com/office/drawing/2014/main" id="{A2872512-9DAF-6449-9902-CEE387BF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223BADB8-5128-E44F-AB83-703189347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6531E-AA18-8D4D-89B3-57016D4F109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76131" name="Oval 3">
            <a:extLst>
              <a:ext uri="{FF2B5EF4-FFF2-40B4-BE49-F238E27FC236}">
                <a16:creationId xmlns:a16="http://schemas.microsoft.com/office/drawing/2014/main" id="{564125CC-20B9-3C4C-A855-AC1847209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188913"/>
            <a:ext cx="5105400" cy="1619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Staat</a:t>
            </a:r>
            <a:endParaRPr lang="de-DE" altLang="de-DE" sz="2400"/>
          </a:p>
        </p:txBody>
      </p:sp>
      <p:sp>
        <p:nvSpPr>
          <p:cNvPr id="176132" name="Oval 4">
            <a:extLst>
              <a:ext uri="{FF2B5EF4-FFF2-40B4-BE49-F238E27FC236}">
                <a16:creationId xmlns:a16="http://schemas.microsoft.com/office/drawing/2014/main" id="{8B12D39A-C87B-0E43-9270-09FEB741A5A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672931" y="2802732"/>
            <a:ext cx="5106987" cy="161925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Markt</a:t>
            </a:r>
            <a:endParaRPr lang="de-DE" altLang="de-DE" sz="2400"/>
          </a:p>
        </p:txBody>
      </p:sp>
      <p:sp>
        <p:nvSpPr>
          <p:cNvPr id="176133" name="Oval 5">
            <a:extLst>
              <a:ext uri="{FF2B5EF4-FFF2-40B4-BE49-F238E27FC236}">
                <a16:creationId xmlns:a16="http://schemas.microsoft.com/office/drawing/2014/main" id="{8204363C-4A1D-2944-889D-03A75C6D2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5229225"/>
            <a:ext cx="5105400" cy="161925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</a:t>
            </a:r>
          </a:p>
          <a:p>
            <a:pPr algn="ctr"/>
            <a:r>
              <a:rPr lang="de-DE" altLang="de-DE" sz="3200" b="1"/>
              <a:t>individuell</a:t>
            </a:r>
            <a:endParaRPr lang="de-DE" altLang="de-DE" sz="3200"/>
          </a:p>
        </p:txBody>
      </p:sp>
      <p:sp>
        <p:nvSpPr>
          <p:cNvPr id="176134" name="Oval 6">
            <a:extLst>
              <a:ext uri="{FF2B5EF4-FFF2-40B4-BE49-F238E27FC236}">
                <a16:creationId xmlns:a16="http://schemas.microsoft.com/office/drawing/2014/main" id="{C9DD481C-7041-6945-939E-9CCB41F1058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419225" y="2724150"/>
            <a:ext cx="5105400" cy="161925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</a:t>
            </a:r>
          </a:p>
          <a:p>
            <a:pPr algn="ctr"/>
            <a:r>
              <a:rPr lang="de-DE" altLang="de-DE" sz="3200" b="1"/>
              <a:t>institutionell</a:t>
            </a:r>
            <a:endParaRPr lang="de-DE" altLang="de-DE" sz="3200"/>
          </a:p>
        </p:txBody>
      </p:sp>
      <p:sp>
        <p:nvSpPr>
          <p:cNvPr id="176135" name="AutoShape 7">
            <a:extLst>
              <a:ext uri="{FF2B5EF4-FFF2-40B4-BE49-F238E27FC236}">
                <a16:creationId xmlns:a16="http://schemas.microsoft.com/office/drawing/2014/main" id="{B283CD31-E4C2-AF4A-BBC2-2343D8FF9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916113"/>
            <a:ext cx="485775" cy="504825"/>
          </a:xfrm>
          <a:prstGeom prst="downArrow">
            <a:avLst>
              <a:gd name="adj1" fmla="val 50000"/>
              <a:gd name="adj2" fmla="val 2598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6136" name="AutoShape 8">
            <a:extLst>
              <a:ext uri="{FF2B5EF4-FFF2-40B4-BE49-F238E27FC236}">
                <a16:creationId xmlns:a16="http://schemas.microsoft.com/office/drawing/2014/main" id="{82AB2DF7-883D-5041-9BF8-3BFEDDCC23E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58988" y="3203575"/>
            <a:ext cx="485775" cy="504825"/>
          </a:xfrm>
          <a:prstGeom prst="downArrow">
            <a:avLst>
              <a:gd name="adj1" fmla="val 50000"/>
              <a:gd name="adj2" fmla="val 2598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6137" name="AutoShape 9">
            <a:extLst>
              <a:ext uri="{FF2B5EF4-FFF2-40B4-BE49-F238E27FC236}">
                <a16:creationId xmlns:a16="http://schemas.microsoft.com/office/drawing/2014/main" id="{8CB164D1-E178-894D-BC17-2A321B0AAE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40525" y="3203575"/>
            <a:ext cx="485775" cy="504825"/>
          </a:xfrm>
          <a:prstGeom prst="downArrow">
            <a:avLst>
              <a:gd name="adj1" fmla="val 50000"/>
              <a:gd name="adj2" fmla="val 2598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6138" name="AutoShape 10">
            <a:extLst>
              <a:ext uri="{FF2B5EF4-FFF2-40B4-BE49-F238E27FC236}">
                <a16:creationId xmlns:a16="http://schemas.microsoft.com/office/drawing/2014/main" id="{8F6405D6-3D1A-9D40-8258-108BF637575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56100" y="4652963"/>
            <a:ext cx="485775" cy="504825"/>
          </a:xfrm>
          <a:prstGeom prst="downArrow">
            <a:avLst>
              <a:gd name="adj1" fmla="val 50000"/>
              <a:gd name="adj2" fmla="val 2598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6139" name="Rectangle 11">
            <a:extLst>
              <a:ext uri="{FF2B5EF4-FFF2-40B4-BE49-F238E27FC236}">
                <a16:creationId xmlns:a16="http://schemas.microsoft.com/office/drawing/2014/main" id="{89C991F8-DAA1-954F-A63D-06BC4086C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65400"/>
            <a:ext cx="2879725" cy="3587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latin typeface="Arial" panose="020B0604020202020204" pitchFamily="34" charset="0"/>
              </a:rPr>
              <a:t>Anschubfinanzierung</a:t>
            </a:r>
          </a:p>
        </p:txBody>
      </p:sp>
      <p:sp>
        <p:nvSpPr>
          <p:cNvPr id="176140" name="Rectangle 12">
            <a:extLst>
              <a:ext uri="{FF2B5EF4-FFF2-40B4-BE49-F238E27FC236}">
                <a16:creationId xmlns:a16="http://schemas.microsoft.com/office/drawing/2014/main" id="{0411ECFF-D992-854D-BE44-A4D81AFACF8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145882" y="3429794"/>
            <a:ext cx="28082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de-DE" altLang="de-DE" sz="2400">
                <a:latin typeface="Arial" panose="020B0604020202020204" pitchFamily="34" charset="0"/>
              </a:rPr>
              <a:t>Tools</a:t>
            </a:r>
          </a:p>
        </p:txBody>
      </p:sp>
      <p:sp>
        <p:nvSpPr>
          <p:cNvPr id="176141" name="Rectangle 13">
            <a:extLst>
              <a:ext uri="{FF2B5EF4-FFF2-40B4-BE49-F238E27FC236}">
                <a16:creationId xmlns:a16="http://schemas.microsoft.com/office/drawing/2014/main" id="{A7164D6B-597E-534C-89E0-6973B6EC581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00969" y="3429794"/>
            <a:ext cx="28082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latin typeface="Arial" panose="020B0604020202020204" pitchFamily="34" charset="0"/>
              </a:rPr>
              <a:t>Strategie</a:t>
            </a:r>
          </a:p>
        </p:txBody>
      </p:sp>
      <p:sp>
        <p:nvSpPr>
          <p:cNvPr id="176142" name="Rectangle 14">
            <a:extLst>
              <a:ext uri="{FF2B5EF4-FFF2-40B4-BE49-F238E27FC236}">
                <a16:creationId xmlns:a16="http://schemas.microsoft.com/office/drawing/2014/main" id="{BBDB8B76-3B24-1B40-BF15-D8546B3B6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21163"/>
            <a:ext cx="2879725" cy="3587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>
                <a:latin typeface="Arial" panose="020B0604020202020204" pitchFamily="34" charset="0"/>
              </a:rPr>
              <a:t>Umsetzung in Vielfalt</a:t>
            </a:r>
          </a:p>
        </p:txBody>
      </p:sp>
      <p:sp>
        <p:nvSpPr>
          <p:cNvPr id="176143" name="AutoShape 15">
            <a:extLst>
              <a:ext uri="{FF2B5EF4-FFF2-40B4-BE49-F238E27FC236}">
                <a16:creationId xmlns:a16="http://schemas.microsoft.com/office/drawing/2014/main" id="{49003333-8AA6-8347-B309-C8B072377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1844675"/>
            <a:ext cx="5184775" cy="3313113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8000" b="1">
                <a:solidFill>
                  <a:srgbClr val="000000"/>
                </a:solidFill>
                <a:latin typeface="Arial" panose="020B0604020202020204" pitchFamily="34" charset="0"/>
              </a:rPr>
              <a:t>„normale“</a:t>
            </a:r>
          </a:p>
          <a:p>
            <a:pPr algn="ctr"/>
            <a:r>
              <a:rPr lang="de-DE" altLang="de-DE" sz="8000" b="1">
                <a:solidFill>
                  <a:srgbClr val="000000"/>
                </a:solidFill>
                <a:latin typeface="Arial" panose="020B0604020202020204" pitchFamily="34" charset="0"/>
              </a:rPr>
              <a:t>Lehre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2000"/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2000"/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2000"/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animBg="1" autoUpdateAnimBg="0"/>
      <p:bldP spid="176132" grpId="0" animBg="1" autoUpdateAnimBg="0"/>
      <p:bldP spid="176133" grpId="0" animBg="1" autoUpdateAnimBg="0"/>
      <p:bldP spid="176134" grpId="0" animBg="1" autoUpdateAnimBg="0"/>
      <p:bldP spid="176139" grpId="0" animBg="1"/>
      <p:bldP spid="176140" grpId="0" animBg="1"/>
      <p:bldP spid="176141" grpId="0" animBg="1"/>
      <p:bldP spid="176142" grpId="0" animBg="1"/>
      <p:bldP spid="1761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BC94ABD6-93D9-D44F-BAA2-2BC0D9F5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BBA4A850-C1FE-C344-8B04-CC9CF09D6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5DCB78-D11A-C04D-BDA0-E5D1B9ED4D57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177154" name="Text Box 2">
            <a:extLst>
              <a:ext uri="{FF2B5EF4-FFF2-40B4-BE49-F238E27FC236}">
                <a16:creationId xmlns:a16="http://schemas.microsoft.com/office/drawing/2014/main" id="{6B312874-0F42-2541-91D4-1FCF628BA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77155" name="Text Box 3">
            <a:extLst>
              <a:ext uri="{FF2B5EF4-FFF2-40B4-BE49-F238E27FC236}">
                <a16:creationId xmlns:a16="http://schemas.microsoft.com/office/drawing/2014/main" id="{A56F876C-66BE-0447-9632-7A16E93CA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77156" name="Text Box 4">
            <a:extLst>
              <a:ext uri="{FF2B5EF4-FFF2-40B4-BE49-F238E27FC236}">
                <a16:creationId xmlns:a16="http://schemas.microsoft.com/office/drawing/2014/main" id="{EBEA98AF-3918-084A-BDD5-2CF9196A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77157" name="Text Box 5">
            <a:extLst>
              <a:ext uri="{FF2B5EF4-FFF2-40B4-BE49-F238E27FC236}">
                <a16:creationId xmlns:a16="http://schemas.microsoft.com/office/drawing/2014/main" id="{0F5CB1D1-E6EB-E84C-9FC8-D4ACF9827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de-DE" altLang="de-DE" sz="3200" b="1">
                <a:latin typeface="Arial" panose="020B0604020202020204" pitchFamily="34" charset="0"/>
              </a:rPr>
              <a:t>E-Learning</a:t>
            </a:r>
            <a:endParaRPr lang="de-DE" altLang="de-DE"/>
          </a:p>
        </p:txBody>
      </p:sp>
      <p:sp>
        <p:nvSpPr>
          <p:cNvPr id="177158" name="Text Box 6">
            <a:extLst>
              <a:ext uri="{FF2B5EF4-FFF2-40B4-BE49-F238E27FC236}">
                <a16:creationId xmlns:a16="http://schemas.microsoft.com/office/drawing/2014/main" id="{FAE5AD42-7551-9C44-9FE6-0EAD6D85F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305800" cy="491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Studienreform im </a:t>
            </a:r>
          </a:p>
          <a:p>
            <a:pPr algn="ctr"/>
            <a:r>
              <a:rPr lang="de-DE" altLang="de-DE" sz="4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digitalen Zeitalter</a:t>
            </a:r>
          </a:p>
          <a:p>
            <a:pPr algn="ctr"/>
            <a:endParaRPr lang="de-DE" altLang="de-DE" sz="4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Zwischen Staat, Markt und Eigenverantwortung</a:t>
            </a:r>
          </a:p>
          <a:p>
            <a:pPr algn="ctr"/>
            <a:endParaRPr lang="de-DE" altLang="de-DE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de-DE" altLang="de-DE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Detlef Müller-Böling</a:t>
            </a:r>
            <a:endParaRPr lang="de-DE" altLang="de-DE" sz="5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89EDB876-C2B2-8D44-9BEC-60F36437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BB8C6ADC-F1D2-F748-8C76-214E06A15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CF5B4E-13A5-F740-B0F9-FCC74E4CC2B9}" type="slidenum">
              <a:rPr lang="en-US" altLang="de-DE"/>
              <a:pPr/>
              <a:t>2</a:t>
            </a:fld>
            <a:endParaRPr lang="en-US" altLang="de-DE"/>
          </a:p>
        </p:txBody>
      </p:sp>
      <p:pic>
        <p:nvPicPr>
          <p:cNvPr id="143362" name="Picture 1026">
            <a:extLst>
              <a:ext uri="{FF2B5EF4-FFF2-40B4-BE49-F238E27FC236}">
                <a16:creationId xmlns:a16="http://schemas.microsoft.com/office/drawing/2014/main" id="{B3BA5C72-736E-A14A-9C3F-D31A86E95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64" name="Text Box 1028">
            <a:extLst>
              <a:ext uri="{FF2B5EF4-FFF2-40B4-BE49-F238E27FC236}">
                <a16:creationId xmlns:a16="http://schemas.microsoft.com/office/drawing/2014/main" id="{69CC0E94-A618-F145-B961-3EB10D320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5351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Rückblick aus dem Jahre 2010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A7B9829B-13C3-6742-81BE-2563BB82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7916DB2E-0440-284C-9637-61F4DE7730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D2246E-0E1E-A747-882D-4AEC320427FA}" type="slidenum">
              <a:rPr lang="en-US" altLang="de-DE"/>
              <a:pPr/>
              <a:t>3</a:t>
            </a:fld>
            <a:endParaRPr lang="en-US" altLang="de-DE"/>
          </a:p>
        </p:txBody>
      </p:sp>
      <p:pic>
        <p:nvPicPr>
          <p:cNvPr id="144386" name="Picture 2">
            <a:extLst>
              <a:ext uri="{FF2B5EF4-FFF2-40B4-BE49-F238E27FC236}">
                <a16:creationId xmlns:a16="http://schemas.microsoft.com/office/drawing/2014/main" id="{22AD7B3E-BCF2-CC45-83A4-F79E0322C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90600"/>
            <a:ext cx="44958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387" name="Picture 3">
            <a:extLst>
              <a:ext uri="{FF2B5EF4-FFF2-40B4-BE49-F238E27FC236}">
                <a16:creationId xmlns:a16="http://schemas.microsoft.com/office/drawing/2014/main" id="{8E3175C4-98D7-1946-AA51-CF8750456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90600"/>
            <a:ext cx="4572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4391" name="Text Box 7">
            <a:extLst>
              <a:ext uri="{FF2B5EF4-FFF2-40B4-BE49-F238E27FC236}">
                <a16:creationId xmlns:a16="http://schemas.microsoft.com/office/drawing/2014/main" id="{318D5D7E-98ED-0148-81B5-B67140219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5351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Rückblick aus dem Jahre 2010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29BB8569-E714-324D-B050-9F775FFC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2A7EF2D1-810A-F44D-97B5-DBE5EA1728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665509-B059-BC45-821E-1D96E232729F}" type="slidenum">
              <a:rPr lang="en-US" altLang="de-DE"/>
              <a:pPr/>
              <a:t>4</a:t>
            </a:fld>
            <a:endParaRPr lang="en-US" altLang="de-DE"/>
          </a:p>
        </p:txBody>
      </p:sp>
      <p:pic>
        <p:nvPicPr>
          <p:cNvPr id="145411" name="Picture 2051">
            <a:extLst>
              <a:ext uri="{FF2B5EF4-FFF2-40B4-BE49-F238E27FC236}">
                <a16:creationId xmlns:a16="http://schemas.microsoft.com/office/drawing/2014/main" id="{59292052-04BA-3E4B-99B3-0CC4AF106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557338"/>
            <a:ext cx="7258050" cy="455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413" name="Text Box 2053">
            <a:extLst>
              <a:ext uri="{FF2B5EF4-FFF2-40B4-BE49-F238E27FC236}">
                <a16:creationId xmlns:a16="http://schemas.microsoft.com/office/drawing/2014/main" id="{E93BD3BA-07CB-0E49-B0EC-8C680E302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5351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Rückblick aus dem Jahre 2010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45414" name="WordArt 2054">
            <a:extLst>
              <a:ext uri="{FF2B5EF4-FFF2-40B4-BE49-F238E27FC236}">
                <a16:creationId xmlns:a16="http://schemas.microsoft.com/office/drawing/2014/main" id="{BEF341C2-8D08-384C-B466-7C43C27066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58888" y="1700213"/>
            <a:ext cx="6481762" cy="424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1997</a:t>
            </a:r>
          </a:p>
          <a:p>
            <a:pPr algn="ctr"/>
            <a:r>
              <a:rPr lang="de-DE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-</a:t>
            </a:r>
          </a:p>
          <a:p>
            <a:pPr algn="ctr"/>
            <a:r>
              <a:rPr lang="de-DE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2004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ADE6C776-44DF-5E47-8E5D-BC37DDC8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0C79368C-8DEB-C74A-83C6-EC6E64F071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F69D79-1DA8-284A-94A9-752F853BC245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DE8E0A5D-6D4C-F148-B99C-C5420B1B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997200"/>
            <a:ext cx="5943600" cy="7112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Alma mater virtualis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82949" name="Oval 5">
            <a:extLst>
              <a:ext uri="{FF2B5EF4-FFF2-40B4-BE49-F238E27FC236}">
                <a16:creationId xmlns:a16="http://schemas.microsoft.com/office/drawing/2014/main" id="{19A06239-1454-0A40-A432-2BDEEE8B1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5105400" cy="2514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Staat:</a:t>
            </a:r>
          </a:p>
          <a:p>
            <a:pPr algn="ctr"/>
            <a:r>
              <a:rPr lang="de-DE" altLang="de-DE" sz="4000" b="1"/>
              <a:t>Was hat er zu tun?</a:t>
            </a:r>
            <a:endParaRPr lang="de-DE" altLang="de-DE" sz="2400"/>
          </a:p>
        </p:txBody>
      </p:sp>
      <p:sp>
        <p:nvSpPr>
          <p:cNvPr id="82950" name="Oval 6">
            <a:extLst>
              <a:ext uri="{FF2B5EF4-FFF2-40B4-BE49-F238E27FC236}">
                <a16:creationId xmlns:a16="http://schemas.microsoft.com/office/drawing/2014/main" id="{DF957382-5FCF-0848-9052-0762D30DA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989138"/>
            <a:ext cx="4724400" cy="274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Markt:</a:t>
            </a:r>
          </a:p>
          <a:p>
            <a:pPr algn="ctr"/>
            <a:r>
              <a:rPr lang="de-DE" altLang="de-DE" sz="4000" b="1"/>
              <a:t>Was bewirkt er?</a:t>
            </a:r>
            <a:endParaRPr lang="de-DE" altLang="de-DE" sz="2400"/>
          </a:p>
        </p:txBody>
      </p:sp>
      <p:sp>
        <p:nvSpPr>
          <p:cNvPr id="82951" name="Oval 7">
            <a:extLst>
              <a:ext uri="{FF2B5EF4-FFF2-40B4-BE49-F238E27FC236}">
                <a16:creationId xmlns:a16="http://schemas.microsoft.com/office/drawing/2014/main" id="{F6C56815-AD74-4E4B-8C2E-95A16DCEA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22116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nimBg="1" autoUpdateAnimBg="0"/>
      <p:bldP spid="82949" grpId="0" animBg="1" autoUpdateAnimBg="0"/>
      <p:bldP spid="82950" grpId="0" animBg="1" autoUpdateAnimBg="0"/>
      <p:bldP spid="8295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11F72146-9C8D-AF4F-B30C-4639ED9C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64FDAA83-558C-9145-84FD-4CFF51A6D2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3C5A6-2E5E-7E4D-9D23-D79E60FEEDBE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171010" name="Text Box 2">
            <a:extLst>
              <a:ext uri="{FF2B5EF4-FFF2-40B4-BE49-F238E27FC236}">
                <a16:creationId xmlns:a16="http://schemas.microsoft.com/office/drawing/2014/main" id="{D376614D-4FE2-B547-AF1D-1E2604725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997200"/>
            <a:ext cx="594360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Alma mater virtualis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1011" name="Oval 3">
            <a:extLst>
              <a:ext uri="{FF2B5EF4-FFF2-40B4-BE49-F238E27FC236}">
                <a16:creationId xmlns:a16="http://schemas.microsoft.com/office/drawing/2014/main" id="{1787A5FA-F070-0D4C-9E95-E12617298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5105400" cy="2514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Staat:</a:t>
            </a:r>
          </a:p>
          <a:p>
            <a:pPr algn="ctr"/>
            <a:r>
              <a:rPr lang="de-DE" altLang="de-DE" sz="4000" b="1"/>
              <a:t>Was hat er zu tun?</a:t>
            </a:r>
            <a:endParaRPr lang="de-DE" altLang="de-DE" sz="2400"/>
          </a:p>
        </p:txBody>
      </p:sp>
      <p:sp>
        <p:nvSpPr>
          <p:cNvPr id="171012" name="Oval 4">
            <a:extLst>
              <a:ext uri="{FF2B5EF4-FFF2-40B4-BE49-F238E27FC236}">
                <a16:creationId xmlns:a16="http://schemas.microsoft.com/office/drawing/2014/main" id="{7690C6F3-471D-794B-A867-984BADFD0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989138"/>
            <a:ext cx="4724400" cy="274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Markt:</a:t>
            </a:r>
          </a:p>
          <a:p>
            <a:pPr algn="ctr"/>
            <a:r>
              <a:rPr lang="de-DE" altLang="de-DE" sz="4000" b="1"/>
              <a:t>Was bewirkt er?</a:t>
            </a:r>
            <a:endParaRPr lang="de-DE" altLang="de-DE" sz="2400"/>
          </a:p>
        </p:txBody>
      </p:sp>
      <p:sp>
        <p:nvSpPr>
          <p:cNvPr id="171013" name="Oval 5">
            <a:extLst>
              <a:ext uri="{FF2B5EF4-FFF2-40B4-BE49-F238E27FC236}">
                <a16:creationId xmlns:a16="http://schemas.microsoft.com/office/drawing/2014/main" id="{209EB4A8-7529-C049-ADBF-23EEB4866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22116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71014" name="Text Box 6">
            <a:extLst>
              <a:ext uri="{FF2B5EF4-FFF2-40B4-BE49-F238E27FC236}">
                <a16:creationId xmlns:a16="http://schemas.microsoft.com/office/drawing/2014/main" id="{7A18BEAC-97B8-4C46-A2E5-7812496C3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3014663"/>
            <a:ext cx="8964612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nichts - bei entfesselter Hochschule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1015" name="Text Box 7">
            <a:extLst>
              <a:ext uri="{FF2B5EF4-FFF2-40B4-BE49-F238E27FC236}">
                <a16:creationId xmlns:a16="http://schemas.microsoft.com/office/drawing/2014/main" id="{5B7D3A48-609B-3945-B441-8925BB7C6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095750"/>
            <a:ext cx="8713787" cy="701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Investitionsfinanzierung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1016" name="Text Box 8">
            <a:extLst>
              <a:ext uri="{FF2B5EF4-FFF2-40B4-BE49-F238E27FC236}">
                <a16:creationId xmlns:a16="http://schemas.microsoft.com/office/drawing/2014/main" id="{4DFC92F2-37E4-034C-AC52-7B2EE3025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73688"/>
            <a:ext cx="3959225" cy="13112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de-DE" altLang="de-DE" sz="4000">
                <a:latin typeface="Arial" panose="020B0604020202020204" pitchFamily="34" charset="0"/>
              </a:rPr>
              <a:t>Projekt-förderung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71017" name="Text Box 9">
            <a:extLst>
              <a:ext uri="{FF2B5EF4-FFF2-40B4-BE49-F238E27FC236}">
                <a16:creationId xmlns:a16="http://schemas.microsoft.com/office/drawing/2014/main" id="{99373C14-4CD6-F745-B93D-4855A1A7A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375275"/>
            <a:ext cx="3959225" cy="13096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de-DE" altLang="de-DE" sz="4000">
                <a:latin typeface="Arial" panose="020B0604020202020204" pitchFamily="34" charset="0"/>
              </a:rPr>
              <a:t>IT- Services</a:t>
            </a:r>
            <a:endParaRPr lang="de-DE" altLang="de-DE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nimBg="1"/>
      <p:bldP spid="171013" grpId="0" animBg="1"/>
      <p:bldP spid="171014" grpId="0" animBg="1" autoUpdateAnimBg="0"/>
      <p:bldP spid="171015" grpId="0" animBg="1" autoUpdateAnimBg="0"/>
      <p:bldP spid="171016" grpId="0" animBg="1" autoUpdateAnimBg="0"/>
      <p:bldP spid="17101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1">
            <a:extLst>
              <a:ext uri="{FF2B5EF4-FFF2-40B4-BE49-F238E27FC236}">
                <a16:creationId xmlns:a16="http://schemas.microsoft.com/office/drawing/2014/main" id="{109D7318-8967-EA4E-A733-A4F15501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FD6F2C5D-09D8-BE4A-BB2B-EBF7372DCD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0FFE27-1A30-3F44-B968-14E70778D6C5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169986" name="Text Box 2">
            <a:extLst>
              <a:ext uri="{FF2B5EF4-FFF2-40B4-BE49-F238E27FC236}">
                <a16:creationId xmlns:a16="http://schemas.microsoft.com/office/drawing/2014/main" id="{29E718D8-C5DB-2D47-B7B4-D1FDC01E8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997200"/>
            <a:ext cx="594360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Alma mater virtualis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69987" name="Oval 3">
            <a:extLst>
              <a:ext uri="{FF2B5EF4-FFF2-40B4-BE49-F238E27FC236}">
                <a16:creationId xmlns:a16="http://schemas.microsoft.com/office/drawing/2014/main" id="{546EE84E-3F35-494C-9DA6-42C54E52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5105400" cy="2514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Staat:</a:t>
            </a:r>
          </a:p>
          <a:p>
            <a:pPr algn="ctr"/>
            <a:r>
              <a:rPr lang="de-DE" altLang="de-DE" sz="4000" b="1"/>
              <a:t>Was hat er zu tun?</a:t>
            </a:r>
            <a:endParaRPr lang="de-DE" altLang="de-DE" sz="2400"/>
          </a:p>
        </p:txBody>
      </p:sp>
      <p:sp>
        <p:nvSpPr>
          <p:cNvPr id="169988" name="Oval 4">
            <a:extLst>
              <a:ext uri="{FF2B5EF4-FFF2-40B4-BE49-F238E27FC236}">
                <a16:creationId xmlns:a16="http://schemas.microsoft.com/office/drawing/2014/main" id="{D55F584B-F4CE-EC4A-9B50-5850428E1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4724400" cy="274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Markt:</a:t>
            </a:r>
          </a:p>
          <a:p>
            <a:pPr algn="ctr"/>
            <a:r>
              <a:rPr lang="de-DE" altLang="de-DE" sz="4000" b="1"/>
              <a:t>Was bewirkt er?</a:t>
            </a:r>
            <a:endParaRPr lang="de-DE" altLang="de-DE" sz="2400"/>
          </a:p>
        </p:txBody>
      </p:sp>
      <p:sp>
        <p:nvSpPr>
          <p:cNvPr id="169989" name="Oval 5">
            <a:extLst>
              <a:ext uri="{FF2B5EF4-FFF2-40B4-BE49-F238E27FC236}">
                <a16:creationId xmlns:a16="http://schemas.microsoft.com/office/drawing/2014/main" id="{5517384E-5C3A-EC4B-8190-E93302CC4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22116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69990" name="Oval 6">
            <a:extLst>
              <a:ext uri="{FF2B5EF4-FFF2-40B4-BE49-F238E27FC236}">
                <a16:creationId xmlns:a16="http://schemas.microsoft.com/office/drawing/2014/main" id="{B35B5465-12BB-9340-B6CF-2C13C959B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205038"/>
            <a:ext cx="4724400" cy="274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Markt:</a:t>
            </a:r>
          </a:p>
          <a:p>
            <a:pPr algn="ctr"/>
            <a:r>
              <a:rPr lang="de-DE" altLang="de-DE" sz="4000" b="1"/>
              <a:t>Was bewirkt er?</a:t>
            </a:r>
            <a:endParaRPr lang="de-DE" altLang="de-DE" sz="2400"/>
          </a:p>
        </p:txBody>
      </p:sp>
      <p:sp>
        <p:nvSpPr>
          <p:cNvPr id="169991" name="Text Box 7">
            <a:extLst>
              <a:ext uri="{FF2B5EF4-FFF2-40B4-BE49-F238E27FC236}">
                <a16:creationId xmlns:a16="http://schemas.microsoft.com/office/drawing/2014/main" id="{1E6EB137-717C-7F42-814E-A06538CD5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8137525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zur Zeit nichts bis wenig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69992" name="Text Box 8">
            <a:extLst>
              <a:ext uri="{FF2B5EF4-FFF2-40B4-BE49-F238E27FC236}">
                <a16:creationId xmlns:a16="http://schemas.microsoft.com/office/drawing/2014/main" id="{5D5B6BF1-1B1F-B544-B3DA-655644E44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076700"/>
            <a:ext cx="8066087" cy="1616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Bereinigung der </a:t>
            </a:r>
          </a:p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Tools / Plattformen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animBg="1"/>
      <p:bldP spid="169988" grpId="0" animBg="1"/>
      <p:bldP spid="169989" grpId="0" animBg="1"/>
      <p:bldP spid="169990" grpId="0" animBg="1"/>
      <p:bldP spid="169991" grpId="0" animBg="1"/>
      <p:bldP spid="1699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9EEA04BE-24A6-CD4B-BBC2-AD6F4E899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4E8212A0-A817-9C49-B3EA-781470F24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7F1BB7-08C5-3046-AF1F-8E5ABFA3A5E2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C37EF9E1-4608-0044-B3BA-5FC4D8DE3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12875"/>
            <a:ext cx="78486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latin typeface="Arial" panose="020B0604020202020204" pitchFamily="34" charset="0"/>
              </a:rPr>
              <a:t>Er entsteht nur langsam....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E0094707-2236-264D-8B2D-560BDD2EF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924175"/>
            <a:ext cx="7197725" cy="641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neue Zielgruppen</a:t>
            </a:r>
            <a:endParaRPr lang="de-DE" altLang="de-DE" sz="2400" b="1"/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BD7028D7-A351-EC43-A22F-E8B716B59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149725"/>
            <a:ext cx="7197725" cy="641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neue Anbieter</a:t>
            </a:r>
            <a:endParaRPr lang="de-DE" altLang="de-DE" sz="2400" b="1"/>
          </a:p>
        </p:txBody>
      </p:sp>
      <p:sp>
        <p:nvSpPr>
          <p:cNvPr id="87060" name="Text Box 20">
            <a:extLst>
              <a:ext uri="{FF2B5EF4-FFF2-40B4-BE49-F238E27FC236}">
                <a16:creationId xmlns:a16="http://schemas.microsoft.com/office/drawing/2014/main" id="{906F58C3-0ED1-AE4F-B48A-ACB63C40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2160588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600" b="1">
                <a:latin typeface="Arial" panose="020B0604020202020204" pitchFamily="34" charset="0"/>
              </a:rPr>
              <a:t>Markt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 autoUpdateAnimBg="0"/>
      <p:bldP spid="8704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1">
            <a:extLst>
              <a:ext uri="{FF2B5EF4-FFF2-40B4-BE49-F238E27FC236}">
                <a16:creationId xmlns:a16="http://schemas.microsoft.com/office/drawing/2014/main" id="{AD15B3CB-DEA6-8B49-A576-B5C19E72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</a:t>
            </a:r>
          </a:p>
          <a:p>
            <a:r>
              <a:rPr lang="en-US" altLang="de-DE"/>
              <a:t>14. Oktober 2004</a:t>
            </a:r>
          </a:p>
        </p:txBody>
      </p: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12974B9C-2FFF-0342-BEF3-7564AAA6A3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BA29A1-2939-1341-AABC-395915064457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172041" name="Oval 9">
            <a:extLst>
              <a:ext uri="{FF2B5EF4-FFF2-40B4-BE49-F238E27FC236}">
                <a16:creationId xmlns:a16="http://schemas.microsoft.com/office/drawing/2014/main" id="{28713484-8C21-E541-9422-B0B90B4D4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3" y="4230688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72034" name="Text Box 2">
            <a:extLst>
              <a:ext uri="{FF2B5EF4-FFF2-40B4-BE49-F238E27FC236}">
                <a16:creationId xmlns:a16="http://schemas.microsoft.com/office/drawing/2014/main" id="{7AF4B99B-6FF0-7343-A808-E524351F0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997200"/>
            <a:ext cx="594360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Alma mater virtualis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2035" name="Oval 3">
            <a:extLst>
              <a:ext uri="{FF2B5EF4-FFF2-40B4-BE49-F238E27FC236}">
                <a16:creationId xmlns:a16="http://schemas.microsoft.com/office/drawing/2014/main" id="{2FEFEE25-5558-FF44-90A0-BE16033FF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5105400" cy="2514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Staat:</a:t>
            </a:r>
          </a:p>
          <a:p>
            <a:pPr algn="ctr"/>
            <a:r>
              <a:rPr lang="de-DE" altLang="de-DE" sz="4000" b="1"/>
              <a:t>Was hat er zu tun?</a:t>
            </a:r>
            <a:endParaRPr lang="de-DE" altLang="de-DE" sz="2400"/>
          </a:p>
        </p:txBody>
      </p:sp>
      <p:sp>
        <p:nvSpPr>
          <p:cNvPr id="172036" name="Oval 4">
            <a:extLst>
              <a:ext uri="{FF2B5EF4-FFF2-40B4-BE49-F238E27FC236}">
                <a16:creationId xmlns:a16="http://schemas.microsoft.com/office/drawing/2014/main" id="{FF70A601-C0BE-7E4B-A568-D97EEB331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989138"/>
            <a:ext cx="4724400" cy="274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Markt:</a:t>
            </a:r>
          </a:p>
          <a:p>
            <a:pPr algn="ctr"/>
            <a:r>
              <a:rPr lang="de-DE" altLang="de-DE" sz="4000" b="1"/>
              <a:t>Was bewirkt er?</a:t>
            </a:r>
            <a:endParaRPr lang="de-DE" altLang="de-DE" sz="2400"/>
          </a:p>
        </p:txBody>
      </p:sp>
      <p:sp>
        <p:nvSpPr>
          <p:cNvPr id="172037" name="Oval 5">
            <a:extLst>
              <a:ext uri="{FF2B5EF4-FFF2-40B4-BE49-F238E27FC236}">
                <a16:creationId xmlns:a16="http://schemas.microsoft.com/office/drawing/2014/main" id="{110CCA28-CE80-5C47-8024-E982673C2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88913"/>
            <a:ext cx="5105400" cy="24384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/>
              <a:t>Eigen-</a:t>
            </a:r>
          </a:p>
          <a:p>
            <a:pPr algn="ctr"/>
            <a:r>
              <a:rPr lang="de-DE" altLang="de-DE" sz="4000" b="1"/>
              <a:t>verantwortung:</a:t>
            </a:r>
          </a:p>
          <a:p>
            <a:pPr algn="ctr"/>
            <a:r>
              <a:rPr lang="de-DE" altLang="de-DE" sz="4000" b="1"/>
              <a:t>Was leistet sie?</a:t>
            </a:r>
            <a:endParaRPr lang="de-DE" altLang="de-DE" sz="2400"/>
          </a:p>
        </p:txBody>
      </p:sp>
      <p:sp>
        <p:nvSpPr>
          <p:cNvPr id="172038" name="Text Box 6">
            <a:extLst>
              <a:ext uri="{FF2B5EF4-FFF2-40B4-BE49-F238E27FC236}">
                <a16:creationId xmlns:a16="http://schemas.microsoft.com/office/drawing/2014/main" id="{E131CF88-8233-3F40-82D6-7EEA42136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924175"/>
            <a:ext cx="3816350" cy="701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individuell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2039" name="Text Box 7">
            <a:extLst>
              <a:ext uri="{FF2B5EF4-FFF2-40B4-BE49-F238E27FC236}">
                <a16:creationId xmlns:a16="http://schemas.microsoft.com/office/drawing/2014/main" id="{DFC47CB0-6A93-CB46-919C-C6E6D7C9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933825"/>
            <a:ext cx="8713788" cy="701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vom Freak zur Massenbewegung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  <p:sp>
        <p:nvSpPr>
          <p:cNvPr id="172040" name="Text Box 8">
            <a:extLst>
              <a:ext uri="{FF2B5EF4-FFF2-40B4-BE49-F238E27FC236}">
                <a16:creationId xmlns:a16="http://schemas.microsoft.com/office/drawing/2014/main" id="{11BA760E-F9DD-B447-8FC9-EE693B5FC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941888"/>
            <a:ext cx="8713788" cy="701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000" b="1">
                <a:latin typeface="Arial" panose="020B0604020202020204" pitchFamily="34" charset="0"/>
              </a:rPr>
              <a:t>von PP zu ...</a:t>
            </a:r>
            <a:endParaRPr lang="de-DE" altLang="de-DE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1" grpId="0" animBg="1"/>
      <p:bldP spid="172034" grpId="0" animBg="1"/>
      <p:bldP spid="172035" grpId="0" animBg="1"/>
      <p:bldP spid="172036" grpId="0" animBg="1"/>
      <p:bldP spid="172037" grpId="1" animBg="1"/>
      <p:bldP spid="172038" grpId="0" animBg="1"/>
      <p:bldP spid="172039" grpId="0" animBg="1"/>
      <p:bldP spid="172040" grpId="0" animBg="1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578</Words>
  <Application>Microsoft Macintosh PowerPoint</Application>
  <PresentationFormat>Bildschirmpräsentation (4:3)</PresentationFormat>
  <Paragraphs>257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Times New Roman</vt:lpstr>
      <vt:lpstr>Arial</vt:lpstr>
      <vt:lpstr>Webdings</vt:lpstr>
      <vt:lpstr>Arial Narrow</vt:lpstr>
      <vt:lpstr>Leere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68</cp:revision>
  <cp:lastPrinted>2002-01-15T16:31:23Z</cp:lastPrinted>
  <dcterms:created xsi:type="dcterms:W3CDTF">2001-03-08T15:06:45Z</dcterms:created>
  <dcterms:modified xsi:type="dcterms:W3CDTF">2022-02-05T15:19:35Z</dcterms:modified>
</cp:coreProperties>
</file>