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autoCompressPictures="0">
  <p:sldMasterIdLst>
    <p:sldMasterId id="2147483652" r:id="rId1"/>
  </p:sldMasterIdLst>
  <p:notesMasterIdLst>
    <p:notesMasterId r:id="rId34"/>
  </p:notesMasterIdLst>
  <p:sldIdLst>
    <p:sldId id="266" r:id="rId2"/>
    <p:sldId id="305" r:id="rId3"/>
    <p:sldId id="284" r:id="rId4"/>
    <p:sldId id="306" r:id="rId5"/>
    <p:sldId id="307" r:id="rId6"/>
    <p:sldId id="289" r:id="rId7"/>
    <p:sldId id="335" r:id="rId8"/>
    <p:sldId id="310" r:id="rId9"/>
    <p:sldId id="327" r:id="rId10"/>
    <p:sldId id="314" r:id="rId11"/>
    <p:sldId id="336" r:id="rId12"/>
    <p:sldId id="322" r:id="rId13"/>
    <p:sldId id="323" r:id="rId14"/>
    <p:sldId id="324" r:id="rId15"/>
    <p:sldId id="337" r:id="rId16"/>
    <p:sldId id="311" r:id="rId17"/>
    <p:sldId id="293" r:id="rId18"/>
    <p:sldId id="294" r:id="rId19"/>
    <p:sldId id="295" r:id="rId20"/>
    <p:sldId id="296" r:id="rId21"/>
    <p:sldId id="338" r:id="rId22"/>
    <p:sldId id="340" r:id="rId23"/>
    <p:sldId id="341" r:id="rId24"/>
    <p:sldId id="303" r:id="rId25"/>
    <p:sldId id="304" r:id="rId26"/>
    <p:sldId id="328" r:id="rId27"/>
    <p:sldId id="339" r:id="rId28"/>
    <p:sldId id="331" r:id="rId29"/>
    <p:sldId id="333" r:id="rId30"/>
    <p:sldId id="332" r:id="rId31"/>
    <p:sldId id="334" r:id="rId32"/>
    <p:sldId id="313" r:id="rId33"/>
  </p:sldIdLst>
  <p:sldSz cx="9144000" cy="6858000" type="screen4x3"/>
  <p:notesSz cx="6858000" cy="9144000"/>
  <p:custShowLst>
    <p:custShow name="Studiengebühren u. Ranking" id="0">
      <p:sldLst>
        <p:sld r:id="rId4"/>
      </p:sldLst>
    </p:custShow>
    <p:custShow name="CHE-Präsentation" id="1">
      <p:sldLst>
        <p:sld r:id="rId2"/>
        <p:sld r:id="rId7"/>
      </p:sldLst>
    </p:custShow>
  </p:custShowLst>
  <p:defaultTextStyle>
    <a:defPPr>
      <a:defRPr lang="de-DE"/>
    </a:defPPr>
    <a:lvl1pPr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5pPr>
    <a:lvl6pPr marL="2286000" algn="l" defTabSz="914400" rtl="0" eaLnBrk="1" latinLnBrk="0" hangingPunct="1">
      <a:defRPr sz="2400" kern="1200">
        <a:solidFill>
          <a:schemeClr val="tx1"/>
        </a:solidFill>
        <a:latin typeface="Arial" panose="020B0604020202020204" pitchFamily="34" charset="0"/>
        <a:ea typeface="+mn-ea"/>
        <a:cs typeface="+mn-cs"/>
      </a:defRPr>
    </a:lvl6pPr>
    <a:lvl7pPr marL="2743200" algn="l" defTabSz="914400" rtl="0" eaLnBrk="1" latinLnBrk="0" hangingPunct="1">
      <a:defRPr sz="2400" kern="1200">
        <a:solidFill>
          <a:schemeClr val="tx1"/>
        </a:solidFill>
        <a:latin typeface="Arial" panose="020B0604020202020204" pitchFamily="34" charset="0"/>
        <a:ea typeface="+mn-ea"/>
        <a:cs typeface="+mn-cs"/>
      </a:defRPr>
    </a:lvl7pPr>
    <a:lvl8pPr marL="3200400" algn="l" defTabSz="914400" rtl="0" eaLnBrk="1" latinLnBrk="0" hangingPunct="1">
      <a:defRPr sz="2400" kern="1200">
        <a:solidFill>
          <a:schemeClr val="tx1"/>
        </a:solidFill>
        <a:latin typeface="Arial" panose="020B0604020202020204" pitchFamily="34" charset="0"/>
        <a:ea typeface="+mn-ea"/>
        <a:cs typeface="+mn-cs"/>
      </a:defRPr>
    </a:lvl8pPr>
    <a:lvl9pPr marL="3657600" algn="l" defTabSz="914400" rtl="0" eaLnBrk="1" latinLnBrk="0" hangingPunct="1">
      <a:defRPr sz="2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5" autoAdjust="0"/>
    <p:restoredTop sz="91564" autoAdjust="0"/>
  </p:normalViewPr>
  <p:slideViewPr>
    <p:cSldViewPr>
      <p:cViewPr varScale="1">
        <p:scale>
          <a:sx n="103" d="100"/>
          <a:sy n="103" d="100"/>
        </p:scale>
        <p:origin x="1880" y="16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7" d="100"/>
          <a:sy n="57" d="100"/>
        </p:scale>
        <p:origin x="-1788"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2404365D-AF42-1143-9233-2BD61B33425D}"/>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de-DE" altLang="de-DE"/>
          </a:p>
        </p:txBody>
      </p:sp>
      <p:sp>
        <p:nvSpPr>
          <p:cNvPr id="18435" name="Rectangle 3">
            <a:extLst>
              <a:ext uri="{FF2B5EF4-FFF2-40B4-BE49-F238E27FC236}">
                <a16:creationId xmlns:a16="http://schemas.microsoft.com/office/drawing/2014/main" id="{C478CA47-B8D7-BC48-AAD3-2FB86A150096}"/>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de-DE" altLang="de-DE"/>
          </a:p>
        </p:txBody>
      </p:sp>
      <p:sp>
        <p:nvSpPr>
          <p:cNvPr id="18436" name="Rectangle 4">
            <a:extLst>
              <a:ext uri="{FF2B5EF4-FFF2-40B4-BE49-F238E27FC236}">
                <a16:creationId xmlns:a16="http://schemas.microsoft.com/office/drawing/2014/main" id="{36791312-EB70-2E45-8397-D4AD92228F8A}"/>
              </a:ext>
            </a:extLst>
          </p:cNvPr>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8437" name="Rectangle 5">
            <a:extLst>
              <a:ext uri="{FF2B5EF4-FFF2-40B4-BE49-F238E27FC236}">
                <a16:creationId xmlns:a16="http://schemas.microsoft.com/office/drawing/2014/main" id="{31DD6AFE-799E-C345-954D-2DB727296169}"/>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18438" name="Rectangle 6">
            <a:extLst>
              <a:ext uri="{FF2B5EF4-FFF2-40B4-BE49-F238E27FC236}">
                <a16:creationId xmlns:a16="http://schemas.microsoft.com/office/drawing/2014/main" id="{CC92A0D5-53FE-4345-9B58-7F87FC3A9335}"/>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de-DE" altLang="de-DE"/>
          </a:p>
        </p:txBody>
      </p:sp>
      <p:sp>
        <p:nvSpPr>
          <p:cNvPr id="18439" name="Rectangle 7">
            <a:extLst>
              <a:ext uri="{FF2B5EF4-FFF2-40B4-BE49-F238E27FC236}">
                <a16:creationId xmlns:a16="http://schemas.microsoft.com/office/drawing/2014/main" id="{21AD10D2-B8CA-4D47-B8E0-F5A20E7E3275}"/>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1FEDCE5E-2100-8940-8C49-D047EFE6A9A9}" type="slidenum">
              <a:rPr lang="de-DE" altLang="de-DE"/>
              <a:pPr/>
              <a:t>‹Nr.›</a:t>
            </a:fld>
            <a:endParaRPr lang="de-DE" altLang="de-DE"/>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3B73A3B6-1A0E-5646-8331-43E10C7D50BD}"/>
              </a:ext>
            </a:extLst>
          </p:cNvPr>
          <p:cNvSpPr>
            <a:spLocks noGrp="1" noChangeArrowheads="1"/>
          </p:cNvSpPr>
          <p:nvPr>
            <p:ph type="sldNum" sz="quarter" idx="5"/>
          </p:nvPr>
        </p:nvSpPr>
        <p:spPr>
          <a:ln/>
        </p:spPr>
        <p:txBody>
          <a:bodyPr/>
          <a:lstStyle/>
          <a:p>
            <a:fld id="{106C5AB9-8A2D-D24C-8033-AB2EA35A0EE5}" type="slidenum">
              <a:rPr lang="de-DE" altLang="de-DE"/>
              <a:pPr/>
              <a:t>1</a:t>
            </a:fld>
            <a:endParaRPr lang="de-DE" altLang="de-DE"/>
          </a:p>
        </p:txBody>
      </p:sp>
      <p:sp>
        <p:nvSpPr>
          <p:cNvPr id="37890" name="Rectangle 2">
            <a:extLst>
              <a:ext uri="{FF2B5EF4-FFF2-40B4-BE49-F238E27FC236}">
                <a16:creationId xmlns:a16="http://schemas.microsoft.com/office/drawing/2014/main" id="{3DB2D825-6E81-2F4E-A97C-697EBE7EE917}"/>
              </a:ext>
            </a:extLst>
          </p:cNvPr>
          <p:cNvSpPr>
            <a:spLocks noRot="1" noChangeArrowheads="1" noTextEdit="1"/>
          </p:cNvSpPr>
          <p:nvPr>
            <p:ph type="sldImg"/>
          </p:nvPr>
        </p:nvSpPr>
        <p:spPr>
          <a:ln/>
        </p:spPr>
      </p:sp>
      <p:sp>
        <p:nvSpPr>
          <p:cNvPr id="37891" name="Rectangle 3">
            <a:extLst>
              <a:ext uri="{FF2B5EF4-FFF2-40B4-BE49-F238E27FC236}">
                <a16:creationId xmlns:a16="http://schemas.microsoft.com/office/drawing/2014/main" id="{CDD15253-0483-8244-9D35-C03AE2F56CD7}"/>
              </a:ext>
            </a:extLst>
          </p:cNvPr>
          <p:cNvSpPr>
            <a:spLocks noGrp="1" noChangeArrowheads="1"/>
          </p:cNvSpPr>
          <p:nvPr>
            <p:ph type="body" idx="1"/>
          </p:nvPr>
        </p:nvSpPr>
        <p:spPr>
          <a:xfrm>
            <a:off x="914400" y="4343400"/>
            <a:ext cx="5029200" cy="4114800"/>
          </a:xfrm>
        </p:spPr>
        <p:txBody>
          <a:bodyPr/>
          <a:lstStyle/>
          <a:p>
            <a:endParaRPr lang="de-DE" altLang="de-DE"/>
          </a:p>
          <a:p>
            <a:endParaRPr lang="de-DE" alt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A4E2B593-63BA-C241-B200-0170DACB7037}"/>
              </a:ext>
            </a:extLst>
          </p:cNvPr>
          <p:cNvSpPr>
            <a:spLocks noGrp="1" noChangeArrowheads="1"/>
          </p:cNvSpPr>
          <p:nvPr>
            <p:ph type="sldNum" sz="quarter" idx="5"/>
          </p:nvPr>
        </p:nvSpPr>
        <p:spPr>
          <a:ln/>
        </p:spPr>
        <p:txBody>
          <a:bodyPr/>
          <a:lstStyle/>
          <a:p>
            <a:fld id="{9481BA21-05D2-5E43-AF8F-F863A123AB8F}" type="slidenum">
              <a:rPr lang="de-DE" altLang="de-DE"/>
              <a:pPr/>
              <a:t>3</a:t>
            </a:fld>
            <a:endParaRPr lang="de-DE" altLang="de-DE"/>
          </a:p>
        </p:txBody>
      </p:sp>
      <p:sp>
        <p:nvSpPr>
          <p:cNvPr id="111618" name="Rectangle 2">
            <a:extLst>
              <a:ext uri="{FF2B5EF4-FFF2-40B4-BE49-F238E27FC236}">
                <a16:creationId xmlns:a16="http://schemas.microsoft.com/office/drawing/2014/main" id="{4546004C-1150-D242-BDCA-89CAAC69504B}"/>
              </a:ext>
            </a:extLst>
          </p:cNvPr>
          <p:cNvSpPr>
            <a:spLocks noRot="1" noChangeArrowheads="1" noTextEdit="1"/>
          </p:cNvSpPr>
          <p:nvPr>
            <p:ph type="sldImg"/>
          </p:nvPr>
        </p:nvSpPr>
        <p:spPr>
          <a:ln/>
        </p:spPr>
      </p:sp>
      <p:sp>
        <p:nvSpPr>
          <p:cNvPr id="111619" name="Rectangle 3">
            <a:extLst>
              <a:ext uri="{FF2B5EF4-FFF2-40B4-BE49-F238E27FC236}">
                <a16:creationId xmlns:a16="http://schemas.microsoft.com/office/drawing/2014/main" id="{609C26ED-8D7E-5B43-8FD9-166AE4676543}"/>
              </a:ext>
            </a:extLst>
          </p:cNvPr>
          <p:cNvSpPr>
            <a:spLocks noGrp="1" noChangeArrowheads="1"/>
          </p:cNvSpPr>
          <p:nvPr>
            <p:ph type="body" idx="1"/>
          </p:nvPr>
        </p:nvSpPr>
        <p:spPr/>
        <p:txBody>
          <a:bodyPr/>
          <a:lstStyle/>
          <a:p>
            <a:pPr>
              <a:lnSpc>
                <a:spcPct val="80000"/>
              </a:lnSpc>
            </a:pPr>
            <a:r>
              <a:rPr lang="de-DE" altLang="de-DE" sz="700"/>
              <a:t>Durch die gegenwärtigen </a:t>
            </a:r>
            <a:r>
              <a:rPr lang="de-DE" altLang="de-DE" sz="700" b="1"/>
              <a:t>Studierendenproteste</a:t>
            </a:r>
            <a:r>
              <a:rPr lang="de-DE" altLang="de-DE" sz="700"/>
              <a:t>, etwa in Bayern, Hessen und Berlin, werden die Sparorgien noch einmal verdeutlicht.</a:t>
            </a:r>
          </a:p>
          <a:p>
            <a:pPr>
              <a:lnSpc>
                <a:spcPct val="80000"/>
              </a:lnSpc>
            </a:pPr>
            <a:endParaRPr lang="de-DE" altLang="de-DE" sz="700"/>
          </a:p>
          <a:p>
            <a:pPr>
              <a:lnSpc>
                <a:spcPct val="80000"/>
              </a:lnSpc>
            </a:pPr>
            <a:r>
              <a:rPr lang="de-DE" altLang="de-DE" sz="700"/>
              <a:t>In </a:t>
            </a:r>
            <a:r>
              <a:rPr lang="de-DE" altLang="de-DE" sz="700" b="1"/>
              <a:t>Bayern</a:t>
            </a:r>
            <a:r>
              <a:rPr lang="de-DE" altLang="de-DE" sz="700"/>
              <a:t> sind Kürzungsabsichten von 10 Prozent noch nicht vom Tisch, wenn das bayerische Kabinett hiervon wohl abgehen wird. Gegenwärtig wird über 5 Prozent gesprochen. (laut Süddeutsche Zeitung, 25.11.03)</a:t>
            </a:r>
          </a:p>
          <a:p>
            <a:pPr>
              <a:lnSpc>
                <a:spcPct val="80000"/>
              </a:lnSpc>
            </a:pPr>
            <a:endParaRPr lang="de-DE" altLang="de-DE" sz="700"/>
          </a:p>
          <a:p>
            <a:pPr>
              <a:lnSpc>
                <a:spcPct val="80000"/>
              </a:lnSpc>
            </a:pPr>
            <a:r>
              <a:rPr lang="de-DE" altLang="de-DE" sz="700"/>
              <a:t>In </a:t>
            </a:r>
            <a:r>
              <a:rPr lang="de-DE" altLang="de-DE" sz="700" b="1"/>
              <a:t>NRW</a:t>
            </a:r>
            <a:r>
              <a:rPr lang="de-DE" altLang="de-DE" sz="700"/>
              <a:t> werden in 4 Jahren 316 Stellen gestrichen; das Lehrdeputat von Uni-Professoren und wissenschaftlichen Mitarbeitern wird um 1 SWS erhöht. 2004 sollen 334 von 2238 Ausbildungsplätzen nicht wieder besetzt werden.</a:t>
            </a:r>
          </a:p>
          <a:p>
            <a:pPr>
              <a:lnSpc>
                <a:spcPct val="80000"/>
              </a:lnSpc>
            </a:pPr>
            <a:endParaRPr lang="de-DE" altLang="de-DE" sz="700"/>
          </a:p>
          <a:p>
            <a:pPr>
              <a:lnSpc>
                <a:spcPct val="80000"/>
              </a:lnSpc>
            </a:pPr>
            <a:r>
              <a:rPr lang="de-DE" altLang="de-DE" sz="700"/>
              <a:t>Schon 1999 hatte das Sparziel für die folgenden 10 Jahre 2000 Stellen gelautet.</a:t>
            </a:r>
          </a:p>
          <a:p>
            <a:pPr>
              <a:lnSpc>
                <a:spcPct val="80000"/>
              </a:lnSpc>
            </a:pPr>
            <a:endParaRPr lang="de-DE" altLang="de-DE" sz="700"/>
          </a:p>
          <a:p>
            <a:pPr>
              <a:lnSpc>
                <a:spcPct val="80000"/>
              </a:lnSpc>
            </a:pPr>
            <a:r>
              <a:rPr lang="de-DE" altLang="de-DE" sz="700"/>
              <a:t>In </a:t>
            </a:r>
            <a:r>
              <a:rPr lang="de-DE" altLang="de-DE" sz="700" b="1"/>
              <a:t>Sachsen</a:t>
            </a:r>
            <a:r>
              <a:rPr lang="de-DE" altLang="de-DE" sz="700"/>
              <a:t> müssen bis 2008 715 Stellen abgebaut werden; 2003 erhalten die Hochschulen 18,2 Mio. Euro weniger.</a:t>
            </a:r>
          </a:p>
          <a:p>
            <a:pPr>
              <a:lnSpc>
                <a:spcPct val="80000"/>
              </a:lnSpc>
            </a:pPr>
            <a:endParaRPr lang="de-DE" altLang="de-DE" sz="700"/>
          </a:p>
          <a:p>
            <a:pPr>
              <a:lnSpc>
                <a:spcPct val="80000"/>
              </a:lnSpc>
            </a:pPr>
            <a:r>
              <a:rPr lang="de-DE" altLang="de-DE" sz="700"/>
              <a:t>In </a:t>
            </a:r>
            <a:r>
              <a:rPr lang="de-DE" altLang="de-DE" sz="700" b="1"/>
              <a:t>Baden-Württemberg</a:t>
            </a:r>
            <a:r>
              <a:rPr lang="de-DE" altLang="de-DE" sz="700"/>
              <a:t> ist vereinbart, zwischen 1997 und 2007 bei den Universitäten keine Mittel zu streichen; sie müssen aber 1500 Stellen einsparen. Bei den Fachhochschulen werden 2004 17,3 Mio. Euro weniger zur Verfügung stehen.</a:t>
            </a:r>
          </a:p>
          <a:p>
            <a:pPr>
              <a:lnSpc>
                <a:spcPct val="80000"/>
              </a:lnSpc>
            </a:pPr>
            <a:endParaRPr lang="de-DE" altLang="de-DE" sz="700"/>
          </a:p>
          <a:p>
            <a:pPr>
              <a:lnSpc>
                <a:spcPct val="80000"/>
              </a:lnSpc>
            </a:pPr>
            <a:r>
              <a:rPr lang="de-DE" altLang="de-DE" sz="700"/>
              <a:t>Im </a:t>
            </a:r>
            <a:r>
              <a:rPr lang="de-DE" altLang="de-DE" sz="700" b="1"/>
              <a:t>Saarland</a:t>
            </a:r>
            <a:r>
              <a:rPr lang="de-DE" altLang="de-DE" sz="700"/>
              <a:t> gibt es einen jährlichen Fehlbetrag von 8 Mio. Euro zum Ausgabenansatz; in </a:t>
            </a:r>
            <a:r>
              <a:rPr lang="de-DE" altLang="de-DE" sz="700" b="1"/>
              <a:t>Bremen</a:t>
            </a:r>
            <a:r>
              <a:rPr lang="de-DE" altLang="de-DE" sz="700"/>
              <a:t> und </a:t>
            </a:r>
            <a:r>
              <a:rPr lang="de-DE" altLang="de-DE" sz="700" b="1"/>
              <a:t>Sachsen-Anhalt</a:t>
            </a:r>
            <a:r>
              <a:rPr lang="de-DE" altLang="de-DE" sz="700"/>
              <a:t> sind die Hochschulen bis 2010 zu 90% finanziert.</a:t>
            </a:r>
          </a:p>
          <a:p>
            <a:pPr>
              <a:lnSpc>
                <a:spcPct val="80000"/>
              </a:lnSpc>
            </a:pPr>
            <a:endParaRPr lang="de-DE" altLang="de-DE" sz="800"/>
          </a:p>
          <a:p>
            <a:pPr>
              <a:lnSpc>
                <a:spcPct val="80000"/>
              </a:lnSpc>
            </a:pPr>
            <a:r>
              <a:rPr lang="de-DE" altLang="de-DE" sz="800" b="1"/>
              <a:t>Niedersachsen</a:t>
            </a:r>
            <a:r>
              <a:rPr lang="de-DE" altLang="de-DE" sz="800"/>
              <a:t>: Hochschulfusion in Lüneburg; Schließung von FH-Standorten in Buxtehude und Nienburg. Weitere Konzentration und Stellenstreichungen. In Folge des sog. Hochschuloptimierungskonzepts werden beispielsweise an der Uni Hannover 150 Stellen gestrichen.</a:t>
            </a:r>
          </a:p>
          <a:p>
            <a:pPr>
              <a:lnSpc>
                <a:spcPct val="80000"/>
              </a:lnSpc>
            </a:pPr>
            <a:endParaRPr lang="de-DE" altLang="de-DE" sz="700"/>
          </a:p>
          <a:p>
            <a:pPr>
              <a:lnSpc>
                <a:spcPct val="80000"/>
              </a:lnSpc>
            </a:pPr>
            <a:r>
              <a:rPr lang="de-DE" altLang="de-DE" sz="700"/>
              <a:t>In </a:t>
            </a:r>
            <a:r>
              <a:rPr lang="de-DE" altLang="de-DE" sz="700" b="1"/>
              <a:t>Berlin</a:t>
            </a:r>
            <a:r>
              <a:rPr lang="de-DE" altLang="de-DE" sz="700"/>
              <a:t> </a:t>
            </a:r>
            <a:r>
              <a:rPr lang="de-DE" altLang="de-DE" sz="800"/>
              <a:t>spart die FU 20 Millionen Euro bis 2009, indem sie sich von 82 Professuren trennt, weitere 17 Millionen Euro, indem sie beim Botanischen Garten, bei der Verwaltung, dem Service und den Bibliotheken streicht. Im Einzelnen: </a:t>
            </a:r>
            <a:r>
              <a:rPr lang="de-DE" altLang="de-DE" sz="800" b="1"/>
              <a:t>Wo die FU streicht – und was bleibt (laut Tagesspiegel, 25.11.2003): </a:t>
            </a:r>
          </a:p>
          <a:p>
            <a:pPr>
              <a:lnSpc>
                <a:spcPct val="80000"/>
              </a:lnSpc>
            </a:pPr>
            <a:r>
              <a:rPr lang="de-DE" altLang="de-DE" sz="800" b="1"/>
              <a:t>Rechtswissenschaft:</a:t>
            </a:r>
            <a:r>
              <a:rPr lang="de-DE" altLang="de-DE" sz="800"/>
              <a:t> von 23 auf 18 Professuren. W</a:t>
            </a:r>
            <a:r>
              <a:rPr lang="de-DE" altLang="de-DE" sz="800" b="1"/>
              <a:t>irtschaftswissenschaften: </a:t>
            </a:r>
            <a:r>
              <a:rPr lang="de-DE" altLang="de-DE" sz="800"/>
              <a:t>(BWL und VWL): von 22 auf 18 Professuren. </a:t>
            </a:r>
            <a:r>
              <a:rPr lang="de-DE" altLang="de-DE" sz="800" b="1"/>
              <a:t>Erziehungswissenschaften:</a:t>
            </a:r>
            <a:r>
              <a:rPr lang="de-DE" altLang="de-DE" sz="800"/>
              <a:t> von 19 auf 14 Professuren. </a:t>
            </a:r>
            <a:r>
              <a:rPr lang="de-DE" altLang="de-DE" sz="800" b="1"/>
              <a:t>Psychologie:</a:t>
            </a:r>
            <a:r>
              <a:rPr lang="de-DE" altLang="de-DE" sz="800"/>
              <a:t> von 13 auf neun Professuren. </a:t>
            </a:r>
            <a:r>
              <a:rPr lang="de-DE" altLang="de-DE" sz="800" b="1"/>
              <a:t>Politikwissenschaften:</a:t>
            </a:r>
            <a:r>
              <a:rPr lang="de-DE" altLang="de-DE" sz="800"/>
              <a:t> von 18 auf 14 Professuren. </a:t>
            </a:r>
            <a:r>
              <a:rPr lang="de-DE" altLang="de-DE" sz="800" b="1"/>
              <a:t>Soziologie:</a:t>
            </a:r>
            <a:r>
              <a:rPr lang="de-DE" altLang="de-DE" sz="800"/>
              <a:t> von neun auf vier Professuren. </a:t>
            </a:r>
            <a:r>
              <a:rPr lang="de-DE" altLang="de-DE" sz="800" b="1"/>
              <a:t>Publizistik: </a:t>
            </a:r>
            <a:r>
              <a:rPr lang="de-DE" altLang="de-DE" sz="800"/>
              <a:t>von zehn auf acht Professuren. </a:t>
            </a:r>
            <a:r>
              <a:rPr lang="de-DE" altLang="de-DE" sz="800" b="1"/>
              <a:t>Ethnologie:</a:t>
            </a:r>
            <a:r>
              <a:rPr lang="de-DE" altLang="de-DE" sz="800"/>
              <a:t> von drei auf zwei. </a:t>
            </a:r>
            <a:r>
              <a:rPr lang="de-DE" altLang="de-DE" sz="800" b="1"/>
              <a:t>Geschichte:</a:t>
            </a:r>
            <a:r>
              <a:rPr lang="de-DE" altLang="de-DE" sz="800"/>
              <a:t> von 16 auf neun Professuren. </a:t>
            </a:r>
            <a:r>
              <a:rPr lang="de-DE" altLang="de-DE" sz="800" b="1"/>
              <a:t>Kunstgeschichte:</a:t>
            </a:r>
            <a:r>
              <a:rPr lang="de-DE" altLang="de-DE" sz="800"/>
              <a:t> Es bleibt bei sechs Professuren. </a:t>
            </a:r>
            <a:r>
              <a:rPr lang="de-DE" altLang="de-DE" sz="800" b="1"/>
              <a:t>Altertumswissenschaften:</a:t>
            </a:r>
            <a:r>
              <a:rPr lang="de-DE" altLang="de-DE" sz="800"/>
              <a:t> von 12 auf neun (Indogermanistik fällt weg). </a:t>
            </a:r>
            <a:r>
              <a:rPr lang="de-DE" altLang="de-DE" sz="800" b="1"/>
              <a:t>Religion: </a:t>
            </a:r>
            <a:r>
              <a:rPr lang="de-DE" altLang="de-DE" sz="800"/>
              <a:t>von sieben auf fünf Professuren, wobei die eine noch vorhandene Professur für evangelische Theologie wegfällt. </a:t>
            </a:r>
            <a:r>
              <a:rPr lang="de-DE" altLang="de-DE" sz="800" b="1"/>
              <a:t>Germanistik/Niederlandistik:</a:t>
            </a:r>
            <a:r>
              <a:rPr lang="de-DE" altLang="de-DE" sz="800"/>
              <a:t> von 16 auf 12 Professuren, wobei es in der Niederlandistik bei zwei Professuren bleibt. </a:t>
            </a:r>
            <a:r>
              <a:rPr lang="de-DE" altLang="de-DE" sz="800" b="1"/>
              <a:t>Romanistik:</a:t>
            </a:r>
            <a:r>
              <a:rPr lang="de-DE" altLang="de-DE" sz="800"/>
              <a:t> von 13 auf zehn Professuren. </a:t>
            </a:r>
            <a:r>
              <a:rPr lang="de-DE" altLang="de-DE" sz="800" b="1"/>
              <a:t>Anglistik: </a:t>
            </a:r>
            <a:r>
              <a:rPr lang="de-DE" altLang="de-DE" sz="800"/>
              <a:t>von zehn auf neun Professuren. </a:t>
            </a:r>
            <a:r>
              <a:rPr lang="de-DE" altLang="de-DE" sz="800" b="1"/>
              <a:t>Allgemeine und Vergleichende Literaturwissenschaft:</a:t>
            </a:r>
            <a:r>
              <a:rPr lang="de-DE" altLang="de-DE" sz="800"/>
              <a:t> Es bleibt bei vier Professuren. </a:t>
            </a:r>
            <a:r>
              <a:rPr lang="de-DE" altLang="de-DE" sz="800" b="1"/>
              <a:t>Griechische und Lateinische Philologie:</a:t>
            </a:r>
            <a:r>
              <a:rPr lang="de-DE" altLang="de-DE" sz="800"/>
              <a:t> von fünf auf vier Professuren. </a:t>
            </a:r>
            <a:r>
              <a:rPr lang="de-DE" altLang="de-DE" sz="800" b="1"/>
              <a:t>Philosophie:</a:t>
            </a:r>
            <a:r>
              <a:rPr lang="de-DE" altLang="de-DE" sz="800"/>
              <a:t> von sechs auf vier Professuren. </a:t>
            </a:r>
            <a:r>
              <a:rPr lang="de-DE" altLang="de-DE" sz="800" b="1"/>
              <a:t>Theater- und Filmwissenschaften:</a:t>
            </a:r>
            <a:r>
              <a:rPr lang="de-DE" altLang="de-DE" sz="800"/>
              <a:t> Es bleibt bei sechs Professuren. </a:t>
            </a:r>
            <a:r>
              <a:rPr lang="de-DE" altLang="de-DE" sz="800" b="1"/>
              <a:t>Musikwissenschaften:</a:t>
            </a:r>
            <a:r>
              <a:rPr lang="de-DE" altLang="de-DE" sz="800"/>
              <a:t> von zwei auf null Professuren (wird eingestellt). </a:t>
            </a:r>
            <a:r>
              <a:rPr lang="de-DE" altLang="de-DE" sz="800" b="1"/>
              <a:t>Veterinärmedizin:</a:t>
            </a:r>
            <a:r>
              <a:rPr lang="de-DE" altLang="de-DE" sz="800"/>
              <a:t> 15 Prozent der Mittel werden gekürzt, die aber nicht durch Kürzen bei der Ausbildungskapazität erbracht werden dürfen. </a:t>
            </a:r>
            <a:r>
              <a:rPr lang="de-DE" altLang="de-DE" sz="800" b="1"/>
              <a:t>Mathematik:</a:t>
            </a:r>
            <a:r>
              <a:rPr lang="de-DE" altLang="de-DE" sz="800"/>
              <a:t> von 14 auf 12 Professuren. </a:t>
            </a:r>
            <a:r>
              <a:rPr lang="de-DE" altLang="de-DE" sz="800" b="1"/>
              <a:t>Informatik:</a:t>
            </a:r>
            <a:r>
              <a:rPr lang="de-DE" altLang="de-DE" sz="800"/>
              <a:t> Es bleibt bei neun Professuren. </a:t>
            </a:r>
            <a:r>
              <a:rPr lang="de-DE" altLang="de-DE" sz="800" b="1"/>
              <a:t>Physik:</a:t>
            </a:r>
            <a:r>
              <a:rPr lang="de-DE" altLang="de-DE" sz="800"/>
              <a:t> von 21 auf 16 Professuren. </a:t>
            </a:r>
            <a:r>
              <a:rPr lang="de-DE" altLang="de-DE" sz="800" b="1"/>
              <a:t>Biologie:</a:t>
            </a:r>
            <a:r>
              <a:rPr lang="de-DE" altLang="de-DE" sz="800"/>
              <a:t> von 22 auf 16 Professuren. </a:t>
            </a:r>
            <a:r>
              <a:rPr lang="de-DE" altLang="de-DE" sz="800" b="1"/>
              <a:t>Chemie:</a:t>
            </a:r>
            <a:r>
              <a:rPr lang="de-DE" altLang="de-DE" sz="800"/>
              <a:t> von 22 auf 17 Professuren. </a:t>
            </a:r>
            <a:r>
              <a:rPr lang="de-DE" altLang="de-DE" sz="800" b="1"/>
              <a:t>Pharmazie:</a:t>
            </a:r>
            <a:r>
              <a:rPr lang="de-DE" altLang="de-DE" sz="800"/>
              <a:t> von elf auf sieben Professuren. </a:t>
            </a:r>
            <a:r>
              <a:rPr lang="de-DE" altLang="de-DE" sz="800" b="1"/>
              <a:t>Geowissenschaften:</a:t>
            </a:r>
            <a:r>
              <a:rPr lang="de-DE" altLang="de-DE" sz="800"/>
              <a:t> von 21 auf 16 Professuren. </a:t>
            </a:r>
            <a:r>
              <a:rPr lang="de-DE" altLang="de-DE" sz="800" b="1"/>
              <a:t>Latein-Amerika-Institut:</a:t>
            </a:r>
            <a:r>
              <a:rPr lang="de-DE" altLang="de-DE" sz="800"/>
              <a:t> Es bleibt bei sechs Professuren. </a:t>
            </a:r>
            <a:r>
              <a:rPr lang="de-DE" altLang="de-DE" sz="800" b="1"/>
              <a:t>Ostasienwissenschaften: </a:t>
            </a:r>
            <a:r>
              <a:rPr lang="de-DE" altLang="de-DE" sz="800"/>
              <a:t>Es bleibt bei sieben Professuren. </a:t>
            </a:r>
            <a:r>
              <a:rPr lang="de-DE" altLang="de-DE" sz="800" b="1"/>
              <a:t>Bereich Vorderer Orient:</a:t>
            </a:r>
            <a:r>
              <a:rPr lang="de-DE" altLang="de-DE" sz="800"/>
              <a:t> Es bleibt bei sechs Professuren. </a:t>
            </a:r>
            <a:r>
              <a:rPr lang="de-DE" altLang="de-DE" sz="800" b="1"/>
              <a:t>Osteuropa-Institut: </a:t>
            </a:r>
            <a:r>
              <a:rPr lang="de-DE" altLang="de-DE" sz="800"/>
              <a:t>Es bleibt bei sechs Professuren. </a:t>
            </a:r>
            <a:r>
              <a:rPr lang="de-DE" altLang="de-DE" sz="800" b="1"/>
              <a:t>John-F.-Kennedy-Institut für Amerikastudien:</a:t>
            </a:r>
            <a:r>
              <a:rPr lang="de-DE" altLang="de-DE" sz="800"/>
              <a:t> Es bleibt bei sechs Professuren. </a:t>
            </a:r>
          </a:p>
          <a:p>
            <a:pPr>
              <a:lnSpc>
                <a:spcPct val="80000"/>
              </a:lnSpc>
            </a:pPr>
            <a:endParaRPr lang="de-DE" altLang="de-DE" sz="800"/>
          </a:p>
          <a:p>
            <a:pPr>
              <a:lnSpc>
                <a:spcPct val="80000"/>
              </a:lnSpc>
            </a:pPr>
            <a:r>
              <a:rPr lang="de-DE" altLang="de-DE" sz="800"/>
              <a:t>Auch die HU wird etwa 80 Professuren streichen.</a:t>
            </a:r>
            <a:endParaRPr lang="de-DE" altLang="de-DE" sz="700"/>
          </a:p>
          <a:p>
            <a:pPr>
              <a:lnSpc>
                <a:spcPct val="80000"/>
              </a:lnSpc>
            </a:pPr>
            <a:endParaRPr lang="de-DE" altLang="de-DE" sz="800"/>
          </a:p>
          <a:p>
            <a:pPr>
              <a:lnSpc>
                <a:spcPct val="80000"/>
              </a:lnSpc>
            </a:pPr>
            <a:r>
              <a:rPr lang="de-DE" altLang="de-DE" sz="800" b="1"/>
              <a:t>Hessen</a:t>
            </a:r>
            <a:r>
              <a:rPr lang="de-DE" altLang="de-DE" sz="800"/>
              <a:t>: An der TU Darmstadt werden Zuschüsse von 3,6 Mio. Euro gestrichen, was etwa 72 Stellen entspricht. Bei der Uni Frankfurt werden möglicherweise gar 7 Mio. Euro gespart.</a:t>
            </a:r>
          </a:p>
          <a:p>
            <a:pPr>
              <a:lnSpc>
                <a:spcPct val="80000"/>
              </a:lnSpc>
            </a:pPr>
            <a:endParaRPr lang="de-DE" altLang="de-DE" sz="800"/>
          </a:p>
          <a:p>
            <a:pPr>
              <a:lnSpc>
                <a:spcPct val="80000"/>
              </a:lnSpc>
            </a:pPr>
            <a:r>
              <a:rPr lang="de-DE" altLang="de-DE" sz="800"/>
              <a:t>Zusätzlich will der </a:t>
            </a:r>
            <a:r>
              <a:rPr lang="de-DE" altLang="de-DE" sz="800" b="1"/>
              <a:t>Bund</a:t>
            </a:r>
            <a:r>
              <a:rPr lang="de-DE" altLang="de-DE" sz="800"/>
              <a:t> bei der </a:t>
            </a:r>
            <a:r>
              <a:rPr lang="de-DE" altLang="de-DE" sz="800" b="1"/>
              <a:t>Hochschulbauförderung</a:t>
            </a:r>
            <a:r>
              <a:rPr lang="de-DE" altLang="de-DE" sz="800"/>
              <a:t> im nächsten Jahr 135 Mio. Euro einsparen.</a:t>
            </a:r>
          </a:p>
          <a:p>
            <a:pPr>
              <a:lnSpc>
                <a:spcPct val="80000"/>
              </a:lnSpc>
            </a:pPr>
            <a:endParaRPr lang="de-DE" altLang="de-DE" sz="800"/>
          </a:p>
          <a:p>
            <a:pPr>
              <a:lnSpc>
                <a:spcPct val="80000"/>
              </a:lnSpc>
            </a:pPr>
            <a:endParaRPr lang="de-DE" altLang="de-DE" sz="8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2D47BDF-57D5-4441-ABF8-CB7F0CCF3394}"/>
              </a:ext>
            </a:extLst>
          </p:cNvPr>
          <p:cNvSpPr>
            <a:spLocks noGrp="1" noChangeArrowheads="1"/>
          </p:cNvSpPr>
          <p:nvPr>
            <p:ph type="sldNum" sz="quarter" idx="5"/>
          </p:nvPr>
        </p:nvSpPr>
        <p:spPr>
          <a:ln/>
        </p:spPr>
        <p:txBody>
          <a:bodyPr/>
          <a:lstStyle/>
          <a:p>
            <a:fld id="{0D0978DD-6CBA-0F48-BBBA-938D9D7BB94F}" type="slidenum">
              <a:rPr lang="de-DE" altLang="de-DE"/>
              <a:pPr/>
              <a:t>4</a:t>
            </a:fld>
            <a:endParaRPr lang="de-DE" altLang="de-DE"/>
          </a:p>
        </p:txBody>
      </p:sp>
      <p:sp>
        <p:nvSpPr>
          <p:cNvPr id="140290" name="Rectangle 2">
            <a:extLst>
              <a:ext uri="{FF2B5EF4-FFF2-40B4-BE49-F238E27FC236}">
                <a16:creationId xmlns:a16="http://schemas.microsoft.com/office/drawing/2014/main" id="{17E399B8-E1E3-184F-8C7C-3CD94B183287}"/>
              </a:ext>
            </a:extLst>
          </p:cNvPr>
          <p:cNvSpPr>
            <a:spLocks noRot="1" noChangeArrowheads="1" noTextEdit="1"/>
          </p:cNvSpPr>
          <p:nvPr>
            <p:ph type="sldImg"/>
          </p:nvPr>
        </p:nvSpPr>
        <p:spPr>
          <a:ln/>
        </p:spPr>
      </p:sp>
      <p:sp>
        <p:nvSpPr>
          <p:cNvPr id="140291" name="Rectangle 3">
            <a:extLst>
              <a:ext uri="{FF2B5EF4-FFF2-40B4-BE49-F238E27FC236}">
                <a16:creationId xmlns:a16="http://schemas.microsoft.com/office/drawing/2014/main" id="{AA101692-C061-8642-BC71-F3E68A203088}"/>
              </a:ext>
            </a:extLst>
          </p:cNvPr>
          <p:cNvSpPr>
            <a:spLocks noGrp="1" noChangeArrowheads="1"/>
          </p:cNvSpPr>
          <p:nvPr>
            <p:ph type="body" idx="1"/>
          </p:nvPr>
        </p:nvSpPr>
        <p:spPr/>
        <p:txBody>
          <a:bodyPr/>
          <a:lstStyle/>
          <a:p>
            <a:pPr>
              <a:lnSpc>
                <a:spcPct val="80000"/>
              </a:lnSpc>
            </a:pPr>
            <a:r>
              <a:rPr lang="de-DE" altLang="de-DE" sz="700"/>
              <a:t>Durch die gegenwärtigen </a:t>
            </a:r>
            <a:r>
              <a:rPr lang="de-DE" altLang="de-DE" sz="700" b="1"/>
              <a:t>Studierendenproteste</a:t>
            </a:r>
            <a:r>
              <a:rPr lang="de-DE" altLang="de-DE" sz="700"/>
              <a:t>, etwa in Bayern, Hessen und Berlin, werden die Sparorgien noch einmal verdeutlicht.</a:t>
            </a:r>
          </a:p>
          <a:p>
            <a:pPr>
              <a:lnSpc>
                <a:spcPct val="80000"/>
              </a:lnSpc>
            </a:pPr>
            <a:endParaRPr lang="de-DE" altLang="de-DE" sz="700"/>
          </a:p>
          <a:p>
            <a:pPr>
              <a:lnSpc>
                <a:spcPct val="80000"/>
              </a:lnSpc>
            </a:pPr>
            <a:r>
              <a:rPr lang="de-DE" altLang="de-DE" sz="700"/>
              <a:t>In </a:t>
            </a:r>
            <a:r>
              <a:rPr lang="de-DE" altLang="de-DE" sz="700" b="1"/>
              <a:t>Bayern</a:t>
            </a:r>
            <a:r>
              <a:rPr lang="de-DE" altLang="de-DE" sz="700"/>
              <a:t> sind Kürzungsabsichten von 10 Prozent noch nicht vom Tisch, wenn das bayerische Kabinett hiervon wohl abgehen wird. Gegenwärtig wird über 5 Prozent gesprochen. (laut Süddeutsche Zeitung, 25.11.03)</a:t>
            </a:r>
          </a:p>
          <a:p>
            <a:pPr>
              <a:lnSpc>
                <a:spcPct val="80000"/>
              </a:lnSpc>
            </a:pPr>
            <a:endParaRPr lang="de-DE" altLang="de-DE" sz="700"/>
          </a:p>
          <a:p>
            <a:pPr>
              <a:lnSpc>
                <a:spcPct val="80000"/>
              </a:lnSpc>
            </a:pPr>
            <a:r>
              <a:rPr lang="de-DE" altLang="de-DE" sz="700"/>
              <a:t>In </a:t>
            </a:r>
            <a:r>
              <a:rPr lang="de-DE" altLang="de-DE" sz="700" b="1"/>
              <a:t>NRW</a:t>
            </a:r>
            <a:r>
              <a:rPr lang="de-DE" altLang="de-DE" sz="700"/>
              <a:t> werden in 4 Jahren 316 Stellen gestrichen; das Lehrdeputat von Uni-Professoren und wissenschaftlichen Mitarbeitern wird um 1 SWS erhöht. 2004 sollen 334 von 2238 Ausbildungsplätzen nicht wieder besetzt werden.</a:t>
            </a:r>
          </a:p>
          <a:p>
            <a:pPr>
              <a:lnSpc>
                <a:spcPct val="80000"/>
              </a:lnSpc>
            </a:pPr>
            <a:endParaRPr lang="de-DE" altLang="de-DE" sz="700"/>
          </a:p>
          <a:p>
            <a:pPr>
              <a:lnSpc>
                <a:spcPct val="80000"/>
              </a:lnSpc>
            </a:pPr>
            <a:r>
              <a:rPr lang="de-DE" altLang="de-DE" sz="700"/>
              <a:t>Schon 1999 hatte das Sparziel für die folgenden 10 Jahre 2000 Stellen gelautet.</a:t>
            </a:r>
          </a:p>
          <a:p>
            <a:pPr>
              <a:lnSpc>
                <a:spcPct val="80000"/>
              </a:lnSpc>
            </a:pPr>
            <a:endParaRPr lang="de-DE" altLang="de-DE" sz="700"/>
          </a:p>
          <a:p>
            <a:pPr>
              <a:lnSpc>
                <a:spcPct val="80000"/>
              </a:lnSpc>
            </a:pPr>
            <a:r>
              <a:rPr lang="de-DE" altLang="de-DE" sz="700"/>
              <a:t>In </a:t>
            </a:r>
            <a:r>
              <a:rPr lang="de-DE" altLang="de-DE" sz="700" b="1"/>
              <a:t>Sachsen</a:t>
            </a:r>
            <a:r>
              <a:rPr lang="de-DE" altLang="de-DE" sz="700"/>
              <a:t> müssen bis 2008 715 Stellen abgebaut werden; 2003 erhalten die Hochschulen 18,2 Mio. Euro weniger.</a:t>
            </a:r>
          </a:p>
          <a:p>
            <a:pPr>
              <a:lnSpc>
                <a:spcPct val="80000"/>
              </a:lnSpc>
            </a:pPr>
            <a:endParaRPr lang="de-DE" altLang="de-DE" sz="700"/>
          </a:p>
          <a:p>
            <a:pPr>
              <a:lnSpc>
                <a:spcPct val="80000"/>
              </a:lnSpc>
            </a:pPr>
            <a:r>
              <a:rPr lang="de-DE" altLang="de-DE" sz="700"/>
              <a:t>In </a:t>
            </a:r>
            <a:r>
              <a:rPr lang="de-DE" altLang="de-DE" sz="700" b="1"/>
              <a:t>Baden-Württemberg</a:t>
            </a:r>
            <a:r>
              <a:rPr lang="de-DE" altLang="de-DE" sz="700"/>
              <a:t> ist vereinbart, zwischen 1997 und 2007 bei den Universitäten keine Mittel zu streichen; sie müssen aber 1500 Stellen einsparen. Bei den Fachhochschulen werden 2004 17,3 Mio. Euro weniger zur Verfügung stehen.</a:t>
            </a:r>
          </a:p>
          <a:p>
            <a:pPr>
              <a:lnSpc>
                <a:spcPct val="80000"/>
              </a:lnSpc>
            </a:pPr>
            <a:endParaRPr lang="de-DE" altLang="de-DE" sz="700"/>
          </a:p>
          <a:p>
            <a:pPr>
              <a:lnSpc>
                <a:spcPct val="80000"/>
              </a:lnSpc>
            </a:pPr>
            <a:r>
              <a:rPr lang="de-DE" altLang="de-DE" sz="700"/>
              <a:t>Im </a:t>
            </a:r>
            <a:r>
              <a:rPr lang="de-DE" altLang="de-DE" sz="700" b="1"/>
              <a:t>Saarland</a:t>
            </a:r>
            <a:r>
              <a:rPr lang="de-DE" altLang="de-DE" sz="700"/>
              <a:t> gibt es einen jährlichen Fehlbetrag von 8 Mio. Euro zum Ausgabenansatz; in </a:t>
            </a:r>
            <a:r>
              <a:rPr lang="de-DE" altLang="de-DE" sz="700" b="1"/>
              <a:t>Bremen</a:t>
            </a:r>
            <a:r>
              <a:rPr lang="de-DE" altLang="de-DE" sz="700"/>
              <a:t> und </a:t>
            </a:r>
            <a:r>
              <a:rPr lang="de-DE" altLang="de-DE" sz="700" b="1"/>
              <a:t>Sachsen-Anhalt</a:t>
            </a:r>
            <a:r>
              <a:rPr lang="de-DE" altLang="de-DE" sz="700"/>
              <a:t> sind die Hochschulen bis 2010 zu 90% finanziert.</a:t>
            </a:r>
          </a:p>
          <a:p>
            <a:pPr>
              <a:lnSpc>
                <a:spcPct val="80000"/>
              </a:lnSpc>
            </a:pPr>
            <a:endParaRPr lang="de-DE" altLang="de-DE" sz="800"/>
          </a:p>
          <a:p>
            <a:pPr>
              <a:lnSpc>
                <a:spcPct val="80000"/>
              </a:lnSpc>
            </a:pPr>
            <a:r>
              <a:rPr lang="de-DE" altLang="de-DE" sz="800" b="1"/>
              <a:t>Niedersachsen</a:t>
            </a:r>
            <a:r>
              <a:rPr lang="de-DE" altLang="de-DE" sz="800"/>
              <a:t>: Hochschulfusion in Lüneburg; Schließung von FH-Standorten in Buxtehude und Nienburg. Weitere Konzentration und Stellenstreichungen. In Folge des sog. Hochschuloptimierungskonzepts werden beispielsweise an der Uni Hannover 150 Stellen gestrichen.</a:t>
            </a:r>
          </a:p>
          <a:p>
            <a:pPr>
              <a:lnSpc>
                <a:spcPct val="80000"/>
              </a:lnSpc>
            </a:pPr>
            <a:endParaRPr lang="de-DE" altLang="de-DE" sz="700"/>
          </a:p>
          <a:p>
            <a:pPr>
              <a:lnSpc>
                <a:spcPct val="80000"/>
              </a:lnSpc>
            </a:pPr>
            <a:r>
              <a:rPr lang="de-DE" altLang="de-DE" sz="700"/>
              <a:t>In </a:t>
            </a:r>
            <a:r>
              <a:rPr lang="de-DE" altLang="de-DE" sz="700" b="1"/>
              <a:t>Berlin</a:t>
            </a:r>
            <a:r>
              <a:rPr lang="de-DE" altLang="de-DE" sz="700"/>
              <a:t> </a:t>
            </a:r>
            <a:r>
              <a:rPr lang="de-DE" altLang="de-DE" sz="800"/>
              <a:t>spart die FU 20 Millionen Euro bis 2009, indem sie sich von 82 Professuren trennt, weitere 17 Millionen Euro, indem sie beim Botanischen Garten, bei der Verwaltung, dem Service und den Bibliotheken streicht. Im Einzelnen: </a:t>
            </a:r>
            <a:r>
              <a:rPr lang="de-DE" altLang="de-DE" sz="800" b="1"/>
              <a:t>Wo die FU streicht – und was bleibt (laut Tagesspiegel, 25.11.2003): </a:t>
            </a:r>
          </a:p>
          <a:p>
            <a:pPr>
              <a:lnSpc>
                <a:spcPct val="80000"/>
              </a:lnSpc>
            </a:pPr>
            <a:r>
              <a:rPr lang="de-DE" altLang="de-DE" sz="800" b="1"/>
              <a:t>Rechtswissenschaft:</a:t>
            </a:r>
            <a:r>
              <a:rPr lang="de-DE" altLang="de-DE" sz="800"/>
              <a:t> von 23 auf 18 Professuren. W</a:t>
            </a:r>
            <a:r>
              <a:rPr lang="de-DE" altLang="de-DE" sz="800" b="1"/>
              <a:t>irtschaftswissenschaften: </a:t>
            </a:r>
            <a:r>
              <a:rPr lang="de-DE" altLang="de-DE" sz="800"/>
              <a:t>(BWL und VWL): von 22 auf 18 Professuren. </a:t>
            </a:r>
            <a:r>
              <a:rPr lang="de-DE" altLang="de-DE" sz="800" b="1"/>
              <a:t>Erziehungswissenschaften:</a:t>
            </a:r>
            <a:r>
              <a:rPr lang="de-DE" altLang="de-DE" sz="800"/>
              <a:t> von 19 auf 14 Professuren. </a:t>
            </a:r>
            <a:r>
              <a:rPr lang="de-DE" altLang="de-DE" sz="800" b="1"/>
              <a:t>Psychologie:</a:t>
            </a:r>
            <a:r>
              <a:rPr lang="de-DE" altLang="de-DE" sz="800"/>
              <a:t> von 13 auf neun Professuren. </a:t>
            </a:r>
            <a:r>
              <a:rPr lang="de-DE" altLang="de-DE" sz="800" b="1"/>
              <a:t>Politikwissenschaften:</a:t>
            </a:r>
            <a:r>
              <a:rPr lang="de-DE" altLang="de-DE" sz="800"/>
              <a:t> von 18 auf 14 Professuren. </a:t>
            </a:r>
            <a:r>
              <a:rPr lang="de-DE" altLang="de-DE" sz="800" b="1"/>
              <a:t>Soziologie:</a:t>
            </a:r>
            <a:r>
              <a:rPr lang="de-DE" altLang="de-DE" sz="800"/>
              <a:t> von neun auf vier Professuren. </a:t>
            </a:r>
            <a:r>
              <a:rPr lang="de-DE" altLang="de-DE" sz="800" b="1"/>
              <a:t>Publizistik: </a:t>
            </a:r>
            <a:r>
              <a:rPr lang="de-DE" altLang="de-DE" sz="800"/>
              <a:t>von zehn auf acht Professuren. </a:t>
            </a:r>
            <a:r>
              <a:rPr lang="de-DE" altLang="de-DE" sz="800" b="1"/>
              <a:t>Ethnologie:</a:t>
            </a:r>
            <a:r>
              <a:rPr lang="de-DE" altLang="de-DE" sz="800"/>
              <a:t> von drei auf zwei. </a:t>
            </a:r>
            <a:r>
              <a:rPr lang="de-DE" altLang="de-DE" sz="800" b="1"/>
              <a:t>Geschichte:</a:t>
            </a:r>
            <a:r>
              <a:rPr lang="de-DE" altLang="de-DE" sz="800"/>
              <a:t> von 16 auf neun Professuren. </a:t>
            </a:r>
            <a:r>
              <a:rPr lang="de-DE" altLang="de-DE" sz="800" b="1"/>
              <a:t>Kunstgeschichte:</a:t>
            </a:r>
            <a:r>
              <a:rPr lang="de-DE" altLang="de-DE" sz="800"/>
              <a:t> Es bleibt bei sechs Professuren. </a:t>
            </a:r>
            <a:r>
              <a:rPr lang="de-DE" altLang="de-DE" sz="800" b="1"/>
              <a:t>Altertumswissenschaften:</a:t>
            </a:r>
            <a:r>
              <a:rPr lang="de-DE" altLang="de-DE" sz="800"/>
              <a:t> von 12 auf neun (Indogermanistik fällt weg). </a:t>
            </a:r>
            <a:r>
              <a:rPr lang="de-DE" altLang="de-DE" sz="800" b="1"/>
              <a:t>Religion: </a:t>
            </a:r>
            <a:r>
              <a:rPr lang="de-DE" altLang="de-DE" sz="800"/>
              <a:t>von sieben auf fünf Professuren, wobei die eine noch vorhandene Professur für evangelische Theologie wegfällt. </a:t>
            </a:r>
            <a:r>
              <a:rPr lang="de-DE" altLang="de-DE" sz="800" b="1"/>
              <a:t>Germanistik/Niederlandistik:</a:t>
            </a:r>
            <a:r>
              <a:rPr lang="de-DE" altLang="de-DE" sz="800"/>
              <a:t> von 16 auf 12 Professuren, wobei es in der Niederlandistik bei zwei Professuren bleibt. </a:t>
            </a:r>
            <a:r>
              <a:rPr lang="de-DE" altLang="de-DE" sz="800" b="1"/>
              <a:t>Romanistik:</a:t>
            </a:r>
            <a:r>
              <a:rPr lang="de-DE" altLang="de-DE" sz="800"/>
              <a:t> von 13 auf zehn Professuren. </a:t>
            </a:r>
            <a:r>
              <a:rPr lang="de-DE" altLang="de-DE" sz="800" b="1"/>
              <a:t>Anglistik: </a:t>
            </a:r>
            <a:r>
              <a:rPr lang="de-DE" altLang="de-DE" sz="800"/>
              <a:t>von zehn auf neun Professuren. </a:t>
            </a:r>
            <a:r>
              <a:rPr lang="de-DE" altLang="de-DE" sz="800" b="1"/>
              <a:t>Allgemeine und Vergleichende Literaturwissenschaft:</a:t>
            </a:r>
            <a:r>
              <a:rPr lang="de-DE" altLang="de-DE" sz="800"/>
              <a:t> Es bleibt bei vier Professuren. </a:t>
            </a:r>
            <a:r>
              <a:rPr lang="de-DE" altLang="de-DE" sz="800" b="1"/>
              <a:t>Griechische und Lateinische Philologie:</a:t>
            </a:r>
            <a:r>
              <a:rPr lang="de-DE" altLang="de-DE" sz="800"/>
              <a:t> von fünf auf vier Professuren. </a:t>
            </a:r>
            <a:r>
              <a:rPr lang="de-DE" altLang="de-DE" sz="800" b="1"/>
              <a:t>Philosophie:</a:t>
            </a:r>
            <a:r>
              <a:rPr lang="de-DE" altLang="de-DE" sz="800"/>
              <a:t> von sechs auf vier Professuren. </a:t>
            </a:r>
            <a:r>
              <a:rPr lang="de-DE" altLang="de-DE" sz="800" b="1"/>
              <a:t>Theater- und Filmwissenschaften:</a:t>
            </a:r>
            <a:r>
              <a:rPr lang="de-DE" altLang="de-DE" sz="800"/>
              <a:t> Es bleibt bei sechs Professuren. </a:t>
            </a:r>
            <a:r>
              <a:rPr lang="de-DE" altLang="de-DE" sz="800" b="1"/>
              <a:t>Musikwissenschaften:</a:t>
            </a:r>
            <a:r>
              <a:rPr lang="de-DE" altLang="de-DE" sz="800"/>
              <a:t> von zwei auf null Professuren (wird eingestellt). </a:t>
            </a:r>
            <a:r>
              <a:rPr lang="de-DE" altLang="de-DE" sz="800" b="1"/>
              <a:t>Veterinärmedizin:</a:t>
            </a:r>
            <a:r>
              <a:rPr lang="de-DE" altLang="de-DE" sz="800"/>
              <a:t> 15 Prozent der Mittel werden gekürzt, die aber nicht durch Kürzen bei der Ausbildungskapazität erbracht werden dürfen. </a:t>
            </a:r>
            <a:r>
              <a:rPr lang="de-DE" altLang="de-DE" sz="800" b="1"/>
              <a:t>Mathematik:</a:t>
            </a:r>
            <a:r>
              <a:rPr lang="de-DE" altLang="de-DE" sz="800"/>
              <a:t> von 14 auf 12 Professuren. </a:t>
            </a:r>
            <a:r>
              <a:rPr lang="de-DE" altLang="de-DE" sz="800" b="1"/>
              <a:t>Informatik:</a:t>
            </a:r>
            <a:r>
              <a:rPr lang="de-DE" altLang="de-DE" sz="800"/>
              <a:t> Es bleibt bei neun Professuren. </a:t>
            </a:r>
            <a:r>
              <a:rPr lang="de-DE" altLang="de-DE" sz="800" b="1"/>
              <a:t>Physik:</a:t>
            </a:r>
            <a:r>
              <a:rPr lang="de-DE" altLang="de-DE" sz="800"/>
              <a:t> von 21 auf 16 Professuren. </a:t>
            </a:r>
            <a:r>
              <a:rPr lang="de-DE" altLang="de-DE" sz="800" b="1"/>
              <a:t>Biologie:</a:t>
            </a:r>
            <a:r>
              <a:rPr lang="de-DE" altLang="de-DE" sz="800"/>
              <a:t> von 22 auf 16 Professuren. </a:t>
            </a:r>
            <a:r>
              <a:rPr lang="de-DE" altLang="de-DE" sz="800" b="1"/>
              <a:t>Chemie:</a:t>
            </a:r>
            <a:r>
              <a:rPr lang="de-DE" altLang="de-DE" sz="800"/>
              <a:t> von 22 auf 17 Professuren. </a:t>
            </a:r>
            <a:r>
              <a:rPr lang="de-DE" altLang="de-DE" sz="800" b="1"/>
              <a:t>Pharmazie:</a:t>
            </a:r>
            <a:r>
              <a:rPr lang="de-DE" altLang="de-DE" sz="800"/>
              <a:t> von elf auf sieben Professuren. </a:t>
            </a:r>
            <a:r>
              <a:rPr lang="de-DE" altLang="de-DE" sz="800" b="1"/>
              <a:t>Geowissenschaften:</a:t>
            </a:r>
            <a:r>
              <a:rPr lang="de-DE" altLang="de-DE" sz="800"/>
              <a:t> von 21 auf 16 Professuren. </a:t>
            </a:r>
            <a:r>
              <a:rPr lang="de-DE" altLang="de-DE" sz="800" b="1"/>
              <a:t>Latein-Amerika-Institut:</a:t>
            </a:r>
            <a:r>
              <a:rPr lang="de-DE" altLang="de-DE" sz="800"/>
              <a:t> Es bleibt bei sechs Professuren. </a:t>
            </a:r>
            <a:r>
              <a:rPr lang="de-DE" altLang="de-DE" sz="800" b="1"/>
              <a:t>Ostasienwissenschaften: </a:t>
            </a:r>
            <a:r>
              <a:rPr lang="de-DE" altLang="de-DE" sz="800"/>
              <a:t>Es bleibt bei sieben Professuren. </a:t>
            </a:r>
            <a:r>
              <a:rPr lang="de-DE" altLang="de-DE" sz="800" b="1"/>
              <a:t>Bereich Vorderer Orient:</a:t>
            </a:r>
            <a:r>
              <a:rPr lang="de-DE" altLang="de-DE" sz="800"/>
              <a:t> Es bleibt bei sechs Professuren. </a:t>
            </a:r>
            <a:r>
              <a:rPr lang="de-DE" altLang="de-DE" sz="800" b="1"/>
              <a:t>Osteuropa-Institut: </a:t>
            </a:r>
            <a:r>
              <a:rPr lang="de-DE" altLang="de-DE" sz="800"/>
              <a:t>Es bleibt bei sechs Professuren. </a:t>
            </a:r>
            <a:r>
              <a:rPr lang="de-DE" altLang="de-DE" sz="800" b="1"/>
              <a:t>John-F.-Kennedy-Institut für Amerikastudien:</a:t>
            </a:r>
            <a:r>
              <a:rPr lang="de-DE" altLang="de-DE" sz="800"/>
              <a:t> Es bleibt bei sechs Professuren. </a:t>
            </a:r>
          </a:p>
          <a:p>
            <a:pPr>
              <a:lnSpc>
                <a:spcPct val="80000"/>
              </a:lnSpc>
            </a:pPr>
            <a:endParaRPr lang="de-DE" altLang="de-DE" sz="800"/>
          </a:p>
          <a:p>
            <a:pPr>
              <a:lnSpc>
                <a:spcPct val="80000"/>
              </a:lnSpc>
            </a:pPr>
            <a:r>
              <a:rPr lang="de-DE" altLang="de-DE" sz="800"/>
              <a:t>Auch die HU wird etwa 80 Professuren streichen.</a:t>
            </a:r>
            <a:endParaRPr lang="de-DE" altLang="de-DE" sz="700"/>
          </a:p>
          <a:p>
            <a:pPr>
              <a:lnSpc>
                <a:spcPct val="80000"/>
              </a:lnSpc>
            </a:pPr>
            <a:endParaRPr lang="de-DE" altLang="de-DE" sz="800"/>
          </a:p>
          <a:p>
            <a:pPr>
              <a:lnSpc>
                <a:spcPct val="80000"/>
              </a:lnSpc>
            </a:pPr>
            <a:r>
              <a:rPr lang="de-DE" altLang="de-DE" sz="800" b="1"/>
              <a:t>Hessen</a:t>
            </a:r>
            <a:r>
              <a:rPr lang="de-DE" altLang="de-DE" sz="800"/>
              <a:t>: An der TU Darmstadt werden Zuschüsse von 3,6 Mio. Euro gestrichen, was etwa 72 Stellen entspricht. Bei der Uni Frankfurt werden möglicherweise gar 7 Mio. Euro gespart.</a:t>
            </a:r>
          </a:p>
          <a:p>
            <a:pPr>
              <a:lnSpc>
                <a:spcPct val="80000"/>
              </a:lnSpc>
            </a:pPr>
            <a:endParaRPr lang="de-DE" altLang="de-DE" sz="800"/>
          </a:p>
          <a:p>
            <a:pPr>
              <a:lnSpc>
                <a:spcPct val="80000"/>
              </a:lnSpc>
            </a:pPr>
            <a:r>
              <a:rPr lang="de-DE" altLang="de-DE" sz="800"/>
              <a:t>Zusätzlich will der </a:t>
            </a:r>
            <a:r>
              <a:rPr lang="de-DE" altLang="de-DE" sz="800" b="1"/>
              <a:t>Bund</a:t>
            </a:r>
            <a:r>
              <a:rPr lang="de-DE" altLang="de-DE" sz="800"/>
              <a:t> bei der </a:t>
            </a:r>
            <a:r>
              <a:rPr lang="de-DE" altLang="de-DE" sz="800" b="1"/>
              <a:t>Hochschulbauförderung</a:t>
            </a:r>
            <a:r>
              <a:rPr lang="de-DE" altLang="de-DE" sz="800"/>
              <a:t> im nächsten Jahr 135 Mio. Euro einsparen.</a:t>
            </a:r>
          </a:p>
          <a:p>
            <a:pPr>
              <a:lnSpc>
                <a:spcPct val="80000"/>
              </a:lnSpc>
            </a:pPr>
            <a:endParaRPr lang="de-DE" altLang="de-DE" sz="800"/>
          </a:p>
          <a:p>
            <a:pPr>
              <a:lnSpc>
                <a:spcPct val="80000"/>
              </a:lnSpc>
            </a:pPr>
            <a:endParaRPr lang="de-DE" altLang="de-DE" sz="8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9B7A9C8-E9A0-8C4F-BDA0-23A539F202AD}"/>
              </a:ext>
            </a:extLst>
          </p:cNvPr>
          <p:cNvSpPr>
            <a:spLocks noGrp="1" noChangeArrowheads="1"/>
          </p:cNvSpPr>
          <p:nvPr>
            <p:ph type="sldNum" sz="quarter" idx="5"/>
          </p:nvPr>
        </p:nvSpPr>
        <p:spPr>
          <a:ln/>
        </p:spPr>
        <p:txBody>
          <a:bodyPr/>
          <a:lstStyle/>
          <a:p>
            <a:fld id="{571D10A8-9F95-8C40-8880-1706098B9470}" type="slidenum">
              <a:rPr lang="de-DE" altLang="de-DE"/>
              <a:pPr/>
              <a:t>5</a:t>
            </a:fld>
            <a:endParaRPr lang="de-DE" altLang="de-DE"/>
          </a:p>
        </p:txBody>
      </p:sp>
      <p:sp>
        <p:nvSpPr>
          <p:cNvPr id="142338" name="Rectangle 2">
            <a:extLst>
              <a:ext uri="{FF2B5EF4-FFF2-40B4-BE49-F238E27FC236}">
                <a16:creationId xmlns:a16="http://schemas.microsoft.com/office/drawing/2014/main" id="{168B8DD6-7885-9A41-B6D9-CBB3D4A1234F}"/>
              </a:ext>
            </a:extLst>
          </p:cNvPr>
          <p:cNvSpPr>
            <a:spLocks noRot="1" noChangeArrowheads="1" noTextEdit="1"/>
          </p:cNvSpPr>
          <p:nvPr>
            <p:ph type="sldImg"/>
          </p:nvPr>
        </p:nvSpPr>
        <p:spPr>
          <a:ln/>
        </p:spPr>
      </p:sp>
      <p:sp>
        <p:nvSpPr>
          <p:cNvPr id="142339" name="Rectangle 3">
            <a:extLst>
              <a:ext uri="{FF2B5EF4-FFF2-40B4-BE49-F238E27FC236}">
                <a16:creationId xmlns:a16="http://schemas.microsoft.com/office/drawing/2014/main" id="{9B63F8C7-8D60-EC40-A7DB-8C71573E9F4C}"/>
              </a:ext>
            </a:extLst>
          </p:cNvPr>
          <p:cNvSpPr>
            <a:spLocks noGrp="1" noChangeArrowheads="1"/>
          </p:cNvSpPr>
          <p:nvPr>
            <p:ph type="body" idx="1"/>
          </p:nvPr>
        </p:nvSpPr>
        <p:spPr/>
        <p:txBody>
          <a:bodyPr/>
          <a:lstStyle/>
          <a:p>
            <a:pPr>
              <a:lnSpc>
                <a:spcPct val="80000"/>
              </a:lnSpc>
            </a:pPr>
            <a:r>
              <a:rPr lang="de-DE" altLang="de-DE" sz="700"/>
              <a:t>Durch die gegenwärtigen </a:t>
            </a:r>
            <a:r>
              <a:rPr lang="de-DE" altLang="de-DE" sz="700" b="1"/>
              <a:t>Studierendenproteste</a:t>
            </a:r>
            <a:r>
              <a:rPr lang="de-DE" altLang="de-DE" sz="700"/>
              <a:t>, etwa in Bayern, Hessen und Berlin, werden die Sparorgien noch einmal verdeutlicht.</a:t>
            </a:r>
          </a:p>
          <a:p>
            <a:pPr>
              <a:lnSpc>
                <a:spcPct val="80000"/>
              </a:lnSpc>
            </a:pPr>
            <a:endParaRPr lang="de-DE" altLang="de-DE" sz="700"/>
          </a:p>
          <a:p>
            <a:pPr>
              <a:lnSpc>
                <a:spcPct val="80000"/>
              </a:lnSpc>
            </a:pPr>
            <a:r>
              <a:rPr lang="de-DE" altLang="de-DE" sz="700"/>
              <a:t>In </a:t>
            </a:r>
            <a:r>
              <a:rPr lang="de-DE" altLang="de-DE" sz="700" b="1"/>
              <a:t>Bayern</a:t>
            </a:r>
            <a:r>
              <a:rPr lang="de-DE" altLang="de-DE" sz="700"/>
              <a:t> sind Kürzungsabsichten von 10 Prozent noch nicht vom Tisch, wenn das bayerische Kabinett hiervon wohl abgehen wird. Gegenwärtig wird über 5 Prozent gesprochen. (laut Süddeutsche Zeitung, 25.11.03)</a:t>
            </a:r>
          </a:p>
          <a:p>
            <a:pPr>
              <a:lnSpc>
                <a:spcPct val="80000"/>
              </a:lnSpc>
            </a:pPr>
            <a:endParaRPr lang="de-DE" altLang="de-DE" sz="700"/>
          </a:p>
          <a:p>
            <a:pPr>
              <a:lnSpc>
                <a:spcPct val="80000"/>
              </a:lnSpc>
            </a:pPr>
            <a:r>
              <a:rPr lang="de-DE" altLang="de-DE" sz="700"/>
              <a:t>In </a:t>
            </a:r>
            <a:r>
              <a:rPr lang="de-DE" altLang="de-DE" sz="700" b="1"/>
              <a:t>NRW</a:t>
            </a:r>
            <a:r>
              <a:rPr lang="de-DE" altLang="de-DE" sz="700"/>
              <a:t> werden in 4 Jahren 316 Stellen gestrichen; das Lehrdeputat von Uni-Professoren und wissenschaftlichen Mitarbeitern wird um 1 SWS erhöht. 2004 sollen 334 von 2238 Ausbildungsplätzen nicht wieder besetzt werden.</a:t>
            </a:r>
          </a:p>
          <a:p>
            <a:pPr>
              <a:lnSpc>
                <a:spcPct val="80000"/>
              </a:lnSpc>
            </a:pPr>
            <a:endParaRPr lang="de-DE" altLang="de-DE" sz="700"/>
          </a:p>
          <a:p>
            <a:pPr>
              <a:lnSpc>
                <a:spcPct val="80000"/>
              </a:lnSpc>
            </a:pPr>
            <a:r>
              <a:rPr lang="de-DE" altLang="de-DE" sz="700"/>
              <a:t>Schon 1999 hatte das Sparziel für die folgenden 10 Jahre 2000 Stellen gelautet.</a:t>
            </a:r>
          </a:p>
          <a:p>
            <a:pPr>
              <a:lnSpc>
                <a:spcPct val="80000"/>
              </a:lnSpc>
            </a:pPr>
            <a:endParaRPr lang="de-DE" altLang="de-DE" sz="700"/>
          </a:p>
          <a:p>
            <a:pPr>
              <a:lnSpc>
                <a:spcPct val="80000"/>
              </a:lnSpc>
            </a:pPr>
            <a:r>
              <a:rPr lang="de-DE" altLang="de-DE" sz="700"/>
              <a:t>In </a:t>
            </a:r>
            <a:r>
              <a:rPr lang="de-DE" altLang="de-DE" sz="700" b="1"/>
              <a:t>Sachsen</a:t>
            </a:r>
            <a:r>
              <a:rPr lang="de-DE" altLang="de-DE" sz="700"/>
              <a:t> müssen bis 2008 715 Stellen abgebaut werden; 2003 erhalten die Hochschulen 18,2 Mio. Euro weniger.</a:t>
            </a:r>
          </a:p>
          <a:p>
            <a:pPr>
              <a:lnSpc>
                <a:spcPct val="80000"/>
              </a:lnSpc>
            </a:pPr>
            <a:endParaRPr lang="de-DE" altLang="de-DE" sz="700"/>
          </a:p>
          <a:p>
            <a:pPr>
              <a:lnSpc>
                <a:spcPct val="80000"/>
              </a:lnSpc>
            </a:pPr>
            <a:r>
              <a:rPr lang="de-DE" altLang="de-DE" sz="700"/>
              <a:t>In </a:t>
            </a:r>
            <a:r>
              <a:rPr lang="de-DE" altLang="de-DE" sz="700" b="1"/>
              <a:t>Baden-Württemberg</a:t>
            </a:r>
            <a:r>
              <a:rPr lang="de-DE" altLang="de-DE" sz="700"/>
              <a:t> ist vereinbart, zwischen 1997 und 2007 bei den Universitäten keine Mittel zu streichen; sie müssen aber 1500 Stellen einsparen. Bei den Fachhochschulen werden 2004 17,3 Mio. Euro weniger zur Verfügung stehen.</a:t>
            </a:r>
          </a:p>
          <a:p>
            <a:pPr>
              <a:lnSpc>
                <a:spcPct val="80000"/>
              </a:lnSpc>
            </a:pPr>
            <a:endParaRPr lang="de-DE" altLang="de-DE" sz="700"/>
          </a:p>
          <a:p>
            <a:pPr>
              <a:lnSpc>
                <a:spcPct val="80000"/>
              </a:lnSpc>
            </a:pPr>
            <a:r>
              <a:rPr lang="de-DE" altLang="de-DE" sz="700"/>
              <a:t>Im </a:t>
            </a:r>
            <a:r>
              <a:rPr lang="de-DE" altLang="de-DE" sz="700" b="1"/>
              <a:t>Saarland</a:t>
            </a:r>
            <a:r>
              <a:rPr lang="de-DE" altLang="de-DE" sz="700"/>
              <a:t> gibt es einen jährlichen Fehlbetrag von 8 Mio. Euro zum Ausgabenansatz; in </a:t>
            </a:r>
            <a:r>
              <a:rPr lang="de-DE" altLang="de-DE" sz="700" b="1"/>
              <a:t>Bremen</a:t>
            </a:r>
            <a:r>
              <a:rPr lang="de-DE" altLang="de-DE" sz="700"/>
              <a:t> und </a:t>
            </a:r>
            <a:r>
              <a:rPr lang="de-DE" altLang="de-DE" sz="700" b="1"/>
              <a:t>Sachsen-Anhalt</a:t>
            </a:r>
            <a:r>
              <a:rPr lang="de-DE" altLang="de-DE" sz="700"/>
              <a:t> sind die Hochschulen bis 2010 zu 90% finanziert.</a:t>
            </a:r>
          </a:p>
          <a:p>
            <a:pPr>
              <a:lnSpc>
                <a:spcPct val="80000"/>
              </a:lnSpc>
            </a:pPr>
            <a:endParaRPr lang="de-DE" altLang="de-DE" sz="800"/>
          </a:p>
          <a:p>
            <a:pPr>
              <a:lnSpc>
                <a:spcPct val="80000"/>
              </a:lnSpc>
            </a:pPr>
            <a:r>
              <a:rPr lang="de-DE" altLang="de-DE" sz="800" b="1"/>
              <a:t>Niedersachsen</a:t>
            </a:r>
            <a:r>
              <a:rPr lang="de-DE" altLang="de-DE" sz="800"/>
              <a:t>: Hochschulfusion in Lüneburg; Schließung von FH-Standorten in Buxtehude und Nienburg. Weitere Konzentration und Stellenstreichungen. In Folge des sog. Hochschuloptimierungskonzepts werden beispielsweise an der Uni Hannover 150 Stellen gestrichen.</a:t>
            </a:r>
          </a:p>
          <a:p>
            <a:pPr>
              <a:lnSpc>
                <a:spcPct val="80000"/>
              </a:lnSpc>
            </a:pPr>
            <a:endParaRPr lang="de-DE" altLang="de-DE" sz="700"/>
          </a:p>
          <a:p>
            <a:pPr>
              <a:lnSpc>
                <a:spcPct val="80000"/>
              </a:lnSpc>
            </a:pPr>
            <a:r>
              <a:rPr lang="de-DE" altLang="de-DE" sz="700"/>
              <a:t>In </a:t>
            </a:r>
            <a:r>
              <a:rPr lang="de-DE" altLang="de-DE" sz="700" b="1"/>
              <a:t>Berlin</a:t>
            </a:r>
            <a:r>
              <a:rPr lang="de-DE" altLang="de-DE" sz="700"/>
              <a:t> </a:t>
            </a:r>
            <a:r>
              <a:rPr lang="de-DE" altLang="de-DE" sz="800"/>
              <a:t>spart die FU 20 Millionen Euro bis 2009, indem sie sich von 82 Professuren trennt, weitere 17 Millionen Euro, indem sie beim Botanischen Garten, bei der Verwaltung, dem Service und den Bibliotheken streicht. Im Einzelnen: </a:t>
            </a:r>
            <a:r>
              <a:rPr lang="de-DE" altLang="de-DE" sz="800" b="1"/>
              <a:t>Wo die FU streicht – und was bleibt (laut Tagesspiegel, 25.11.2003): </a:t>
            </a:r>
          </a:p>
          <a:p>
            <a:pPr>
              <a:lnSpc>
                <a:spcPct val="80000"/>
              </a:lnSpc>
            </a:pPr>
            <a:r>
              <a:rPr lang="de-DE" altLang="de-DE" sz="800" b="1"/>
              <a:t>Rechtswissenschaft:</a:t>
            </a:r>
            <a:r>
              <a:rPr lang="de-DE" altLang="de-DE" sz="800"/>
              <a:t> von 23 auf 18 Professuren. W</a:t>
            </a:r>
            <a:r>
              <a:rPr lang="de-DE" altLang="de-DE" sz="800" b="1"/>
              <a:t>irtschaftswissenschaften: </a:t>
            </a:r>
            <a:r>
              <a:rPr lang="de-DE" altLang="de-DE" sz="800"/>
              <a:t>(BWL und VWL): von 22 auf 18 Professuren. </a:t>
            </a:r>
            <a:r>
              <a:rPr lang="de-DE" altLang="de-DE" sz="800" b="1"/>
              <a:t>Erziehungswissenschaften:</a:t>
            </a:r>
            <a:r>
              <a:rPr lang="de-DE" altLang="de-DE" sz="800"/>
              <a:t> von 19 auf 14 Professuren. </a:t>
            </a:r>
            <a:r>
              <a:rPr lang="de-DE" altLang="de-DE" sz="800" b="1"/>
              <a:t>Psychologie:</a:t>
            </a:r>
            <a:r>
              <a:rPr lang="de-DE" altLang="de-DE" sz="800"/>
              <a:t> von 13 auf neun Professuren. </a:t>
            </a:r>
            <a:r>
              <a:rPr lang="de-DE" altLang="de-DE" sz="800" b="1"/>
              <a:t>Politikwissenschaften:</a:t>
            </a:r>
            <a:r>
              <a:rPr lang="de-DE" altLang="de-DE" sz="800"/>
              <a:t> von 18 auf 14 Professuren. </a:t>
            </a:r>
            <a:r>
              <a:rPr lang="de-DE" altLang="de-DE" sz="800" b="1"/>
              <a:t>Soziologie:</a:t>
            </a:r>
            <a:r>
              <a:rPr lang="de-DE" altLang="de-DE" sz="800"/>
              <a:t> von neun auf vier Professuren. </a:t>
            </a:r>
            <a:r>
              <a:rPr lang="de-DE" altLang="de-DE" sz="800" b="1"/>
              <a:t>Publizistik: </a:t>
            </a:r>
            <a:r>
              <a:rPr lang="de-DE" altLang="de-DE" sz="800"/>
              <a:t>von zehn auf acht Professuren. </a:t>
            </a:r>
            <a:r>
              <a:rPr lang="de-DE" altLang="de-DE" sz="800" b="1"/>
              <a:t>Ethnologie:</a:t>
            </a:r>
            <a:r>
              <a:rPr lang="de-DE" altLang="de-DE" sz="800"/>
              <a:t> von drei auf zwei. </a:t>
            </a:r>
            <a:r>
              <a:rPr lang="de-DE" altLang="de-DE" sz="800" b="1"/>
              <a:t>Geschichte:</a:t>
            </a:r>
            <a:r>
              <a:rPr lang="de-DE" altLang="de-DE" sz="800"/>
              <a:t> von 16 auf neun Professuren. </a:t>
            </a:r>
            <a:r>
              <a:rPr lang="de-DE" altLang="de-DE" sz="800" b="1"/>
              <a:t>Kunstgeschichte:</a:t>
            </a:r>
            <a:r>
              <a:rPr lang="de-DE" altLang="de-DE" sz="800"/>
              <a:t> Es bleibt bei sechs Professuren. </a:t>
            </a:r>
            <a:r>
              <a:rPr lang="de-DE" altLang="de-DE" sz="800" b="1"/>
              <a:t>Altertumswissenschaften:</a:t>
            </a:r>
            <a:r>
              <a:rPr lang="de-DE" altLang="de-DE" sz="800"/>
              <a:t> von 12 auf neun (Indogermanistik fällt weg). </a:t>
            </a:r>
            <a:r>
              <a:rPr lang="de-DE" altLang="de-DE" sz="800" b="1"/>
              <a:t>Religion: </a:t>
            </a:r>
            <a:r>
              <a:rPr lang="de-DE" altLang="de-DE" sz="800"/>
              <a:t>von sieben auf fünf Professuren, wobei die eine noch vorhandene Professur für evangelische Theologie wegfällt. </a:t>
            </a:r>
            <a:r>
              <a:rPr lang="de-DE" altLang="de-DE" sz="800" b="1"/>
              <a:t>Germanistik/Niederlandistik:</a:t>
            </a:r>
            <a:r>
              <a:rPr lang="de-DE" altLang="de-DE" sz="800"/>
              <a:t> von 16 auf 12 Professuren, wobei es in der Niederlandistik bei zwei Professuren bleibt. </a:t>
            </a:r>
            <a:r>
              <a:rPr lang="de-DE" altLang="de-DE" sz="800" b="1"/>
              <a:t>Romanistik:</a:t>
            </a:r>
            <a:r>
              <a:rPr lang="de-DE" altLang="de-DE" sz="800"/>
              <a:t> von 13 auf zehn Professuren. </a:t>
            </a:r>
            <a:r>
              <a:rPr lang="de-DE" altLang="de-DE" sz="800" b="1"/>
              <a:t>Anglistik: </a:t>
            </a:r>
            <a:r>
              <a:rPr lang="de-DE" altLang="de-DE" sz="800"/>
              <a:t>von zehn auf neun Professuren. </a:t>
            </a:r>
            <a:r>
              <a:rPr lang="de-DE" altLang="de-DE" sz="800" b="1"/>
              <a:t>Allgemeine und Vergleichende Literaturwissenschaft:</a:t>
            </a:r>
            <a:r>
              <a:rPr lang="de-DE" altLang="de-DE" sz="800"/>
              <a:t> Es bleibt bei vier Professuren. </a:t>
            </a:r>
            <a:r>
              <a:rPr lang="de-DE" altLang="de-DE" sz="800" b="1"/>
              <a:t>Griechische und Lateinische Philologie:</a:t>
            </a:r>
            <a:r>
              <a:rPr lang="de-DE" altLang="de-DE" sz="800"/>
              <a:t> von fünf auf vier Professuren. </a:t>
            </a:r>
            <a:r>
              <a:rPr lang="de-DE" altLang="de-DE" sz="800" b="1"/>
              <a:t>Philosophie:</a:t>
            </a:r>
            <a:r>
              <a:rPr lang="de-DE" altLang="de-DE" sz="800"/>
              <a:t> von sechs auf vier Professuren. </a:t>
            </a:r>
            <a:r>
              <a:rPr lang="de-DE" altLang="de-DE" sz="800" b="1"/>
              <a:t>Theater- und Filmwissenschaften:</a:t>
            </a:r>
            <a:r>
              <a:rPr lang="de-DE" altLang="de-DE" sz="800"/>
              <a:t> Es bleibt bei sechs Professuren. </a:t>
            </a:r>
            <a:r>
              <a:rPr lang="de-DE" altLang="de-DE" sz="800" b="1"/>
              <a:t>Musikwissenschaften:</a:t>
            </a:r>
            <a:r>
              <a:rPr lang="de-DE" altLang="de-DE" sz="800"/>
              <a:t> von zwei auf null Professuren (wird eingestellt). </a:t>
            </a:r>
            <a:r>
              <a:rPr lang="de-DE" altLang="de-DE" sz="800" b="1"/>
              <a:t>Veterinärmedizin:</a:t>
            </a:r>
            <a:r>
              <a:rPr lang="de-DE" altLang="de-DE" sz="800"/>
              <a:t> 15 Prozent der Mittel werden gekürzt, die aber nicht durch Kürzen bei der Ausbildungskapazität erbracht werden dürfen. </a:t>
            </a:r>
            <a:r>
              <a:rPr lang="de-DE" altLang="de-DE" sz="800" b="1"/>
              <a:t>Mathematik:</a:t>
            </a:r>
            <a:r>
              <a:rPr lang="de-DE" altLang="de-DE" sz="800"/>
              <a:t> von 14 auf 12 Professuren. </a:t>
            </a:r>
            <a:r>
              <a:rPr lang="de-DE" altLang="de-DE" sz="800" b="1"/>
              <a:t>Informatik:</a:t>
            </a:r>
            <a:r>
              <a:rPr lang="de-DE" altLang="de-DE" sz="800"/>
              <a:t> Es bleibt bei neun Professuren. </a:t>
            </a:r>
            <a:r>
              <a:rPr lang="de-DE" altLang="de-DE" sz="800" b="1"/>
              <a:t>Physik:</a:t>
            </a:r>
            <a:r>
              <a:rPr lang="de-DE" altLang="de-DE" sz="800"/>
              <a:t> von 21 auf 16 Professuren. </a:t>
            </a:r>
            <a:r>
              <a:rPr lang="de-DE" altLang="de-DE" sz="800" b="1"/>
              <a:t>Biologie:</a:t>
            </a:r>
            <a:r>
              <a:rPr lang="de-DE" altLang="de-DE" sz="800"/>
              <a:t> von 22 auf 16 Professuren. </a:t>
            </a:r>
            <a:r>
              <a:rPr lang="de-DE" altLang="de-DE" sz="800" b="1"/>
              <a:t>Chemie:</a:t>
            </a:r>
            <a:r>
              <a:rPr lang="de-DE" altLang="de-DE" sz="800"/>
              <a:t> von 22 auf 17 Professuren. </a:t>
            </a:r>
            <a:r>
              <a:rPr lang="de-DE" altLang="de-DE" sz="800" b="1"/>
              <a:t>Pharmazie:</a:t>
            </a:r>
            <a:r>
              <a:rPr lang="de-DE" altLang="de-DE" sz="800"/>
              <a:t> von elf auf sieben Professuren. </a:t>
            </a:r>
            <a:r>
              <a:rPr lang="de-DE" altLang="de-DE" sz="800" b="1"/>
              <a:t>Geowissenschaften:</a:t>
            </a:r>
            <a:r>
              <a:rPr lang="de-DE" altLang="de-DE" sz="800"/>
              <a:t> von 21 auf 16 Professuren. </a:t>
            </a:r>
            <a:r>
              <a:rPr lang="de-DE" altLang="de-DE" sz="800" b="1"/>
              <a:t>Latein-Amerika-Institut:</a:t>
            </a:r>
            <a:r>
              <a:rPr lang="de-DE" altLang="de-DE" sz="800"/>
              <a:t> Es bleibt bei sechs Professuren. </a:t>
            </a:r>
            <a:r>
              <a:rPr lang="de-DE" altLang="de-DE" sz="800" b="1"/>
              <a:t>Ostasienwissenschaften: </a:t>
            </a:r>
            <a:r>
              <a:rPr lang="de-DE" altLang="de-DE" sz="800"/>
              <a:t>Es bleibt bei sieben Professuren. </a:t>
            </a:r>
            <a:r>
              <a:rPr lang="de-DE" altLang="de-DE" sz="800" b="1"/>
              <a:t>Bereich Vorderer Orient:</a:t>
            </a:r>
            <a:r>
              <a:rPr lang="de-DE" altLang="de-DE" sz="800"/>
              <a:t> Es bleibt bei sechs Professuren. </a:t>
            </a:r>
            <a:r>
              <a:rPr lang="de-DE" altLang="de-DE" sz="800" b="1"/>
              <a:t>Osteuropa-Institut: </a:t>
            </a:r>
            <a:r>
              <a:rPr lang="de-DE" altLang="de-DE" sz="800"/>
              <a:t>Es bleibt bei sechs Professuren. </a:t>
            </a:r>
            <a:r>
              <a:rPr lang="de-DE" altLang="de-DE" sz="800" b="1"/>
              <a:t>John-F.-Kennedy-Institut für Amerikastudien:</a:t>
            </a:r>
            <a:r>
              <a:rPr lang="de-DE" altLang="de-DE" sz="800"/>
              <a:t> Es bleibt bei sechs Professuren. </a:t>
            </a:r>
          </a:p>
          <a:p>
            <a:pPr>
              <a:lnSpc>
                <a:spcPct val="80000"/>
              </a:lnSpc>
            </a:pPr>
            <a:endParaRPr lang="de-DE" altLang="de-DE" sz="800"/>
          </a:p>
          <a:p>
            <a:pPr>
              <a:lnSpc>
                <a:spcPct val="80000"/>
              </a:lnSpc>
            </a:pPr>
            <a:r>
              <a:rPr lang="de-DE" altLang="de-DE" sz="800"/>
              <a:t>Auch die HU wird etwa 80 Professuren streichen.</a:t>
            </a:r>
            <a:endParaRPr lang="de-DE" altLang="de-DE" sz="700"/>
          </a:p>
          <a:p>
            <a:pPr>
              <a:lnSpc>
                <a:spcPct val="80000"/>
              </a:lnSpc>
            </a:pPr>
            <a:endParaRPr lang="de-DE" altLang="de-DE" sz="800"/>
          </a:p>
          <a:p>
            <a:pPr>
              <a:lnSpc>
                <a:spcPct val="80000"/>
              </a:lnSpc>
            </a:pPr>
            <a:r>
              <a:rPr lang="de-DE" altLang="de-DE" sz="800" b="1"/>
              <a:t>Hessen</a:t>
            </a:r>
            <a:r>
              <a:rPr lang="de-DE" altLang="de-DE" sz="800"/>
              <a:t>: An der TU Darmstadt werden Zuschüsse von 3,6 Mio. Euro gestrichen, was etwa 72 Stellen entspricht. Bei der Uni Frankfurt werden möglicherweise gar 7 Mio. Euro gespart.</a:t>
            </a:r>
          </a:p>
          <a:p>
            <a:pPr>
              <a:lnSpc>
                <a:spcPct val="80000"/>
              </a:lnSpc>
            </a:pPr>
            <a:endParaRPr lang="de-DE" altLang="de-DE" sz="800"/>
          </a:p>
          <a:p>
            <a:pPr>
              <a:lnSpc>
                <a:spcPct val="80000"/>
              </a:lnSpc>
            </a:pPr>
            <a:r>
              <a:rPr lang="de-DE" altLang="de-DE" sz="800"/>
              <a:t>Zusätzlich will der </a:t>
            </a:r>
            <a:r>
              <a:rPr lang="de-DE" altLang="de-DE" sz="800" b="1"/>
              <a:t>Bund</a:t>
            </a:r>
            <a:r>
              <a:rPr lang="de-DE" altLang="de-DE" sz="800"/>
              <a:t> bei der </a:t>
            </a:r>
            <a:r>
              <a:rPr lang="de-DE" altLang="de-DE" sz="800" b="1"/>
              <a:t>Hochschulbauförderung</a:t>
            </a:r>
            <a:r>
              <a:rPr lang="de-DE" altLang="de-DE" sz="800"/>
              <a:t> im nächsten Jahr 135 Mio. Euro einsparen.</a:t>
            </a:r>
          </a:p>
          <a:p>
            <a:pPr>
              <a:lnSpc>
                <a:spcPct val="80000"/>
              </a:lnSpc>
            </a:pPr>
            <a:endParaRPr lang="de-DE" altLang="de-DE" sz="800"/>
          </a:p>
          <a:p>
            <a:pPr>
              <a:lnSpc>
                <a:spcPct val="80000"/>
              </a:lnSpc>
            </a:pPr>
            <a:endParaRPr lang="de-DE" altLang="de-DE" sz="8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9AEFE77-7D74-4B41-961A-0D7960430A6F}"/>
              </a:ext>
            </a:extLst>
          </p:cNvPr>
          <p:cNvSpPr>
            <a:spLocks noGrp="1" noChangeArrowheads="1"/>
          </p:cNvSpPr>
          <p:nvPr>
            <p:ph type="sldNum" sz="quarter" idx="5"/>
          </p:nvPr>
        </p:nvSpPr>
        <p:spPr>
          <a:ln/>
        </p:spPr>
        <p:txBody>
          <a:bodyPr/>
          <a:lstStyle/>
          <a:p>
            <a:fld id="{4F0F0755-7181-3840-A940-83C769048E1E}" type="slidenum">
              <a:rPr lang="de-DE" altLang="de-DE"/>
              <a:pPr/>
              <a:t>6</a:t>
            </a:fld>
            <a:endParaRPr lang="de-DE" altLang="de-DE"/>
          </a:p>
        </p:txBody>
      </p:sp>
      <p:sp>
        <p:nvSpPr>
          <p:cNvPr id="120834" name="Rectangle 2">
            <a:extLst>
              <a:ext uri="{FF2B5EF4-FFF2-40B4-BE49-F238E27FC236}">
                <a16:creationId xmlns:a16="http://schemas.microsoft.com/office/drawing/2014/main" id="{3B71BA35-DBEC-EC40-AAC6-FAF57B2D7768}"/>
              </a:ext>
            </a:extLst>
          </p:cNvPr>
          <p:cNvSpPr>
            <a:spLocks noRot="1" noChangeArrowheads="1" noTextEdit="1"/>
          </p:cNvSpPr>
          <p:nvPr>
            <p:ph type="sldImg"/>
          </p:nvPr>
        </p:nvSpPr>
        <p:spPr>
          <a:ln/>
        </p:spPr>
      </p:sp>
      <p:sp>
        <p:nvSpPr>
          <p:cNvPr id="120835" name="Rectangle 3">
            <a:extLst>
              <a:ext uri="{FF2B5EF4-FFF2-40B4-BE49-F238E27FC236}">
                <a16:creationId xmlns:a16="http://schemas.microsoft.com/office/drawing/2014/main" id="{94A75682-58EE-1248-90E7-165F4B486CBD}"/>
              </a:ext>
            </a:extLst>
          </p:cNvPr>
          <p:cNvSpPr>
            <a:spLocks noGrp="1" noChangeArrowheads="1"/>
          </p:cNvSpPr>
          <p:nvPr>
            <p:ph type="body" idx="1"/>
          </p:nvPr>
        </p:nvSpPr>
        <p:spPr/>
        <p:txBody>
          <a:bodyPr/>
          <a:lstStyle/>
          <a:p>
            <a:r>
              <a:rPr lang="de-DE" altLang="de-DE"/>
              <a:t>Auch in der </a:t>
            </a:r>
            <a:r>
              <a:rPr lang="de-DE" altLang="de-DE" b="1"/>
              <a:t>Schweiz</a:t>
            </a:r>
            <a:r>
              <a:rPr lang="de-DE" altLang="de-DE"/>
              <a:t> wurde im Nationalrat kürzlich darüber gestritten, wie viel Geld für Bildung und Forschung ausgegeben werden sollte. Dabei wurde aber nicht über Kürzungen gestritten, sondern über die Frage, ob die Haushaltsansätze um 4,5 Prozent oder um 6 Prozent steigen sollten. Es ist also auch eine Frage des Maßstabs. </a:t>
            </a:r>
          </a:p>
          <a:p>
            <a:endParaRPr lang="de-DE" altLang="de-DE"/>
          </a:p>
          <a:p>
            <a:r>
              <a:rPr lang="de-DE" altLang="de-DE"/>
              <a:t>Auch in der Schweiz hat der Liberale Serge Beck erklärt, man dürfe „nicht alle Visionen für dieses Land wegsparen.“</a:t>
            </a:r>
          </a:p>
          <a:p>
            <a:endParaRPr lang="de-DE" altLang="de-DE"/>
          </a:p>
          <a:p>
            <a:r>
              <a:rPr lang="de-DE" altLang="de-DE"/>
              <a:t>Eine andere Abgeordnete des Nationalrates sprach davon, man brauche „in der Schweiz mehr Bildung und Forschung und nicht immer mehr Kühe.“</a:t>
            </a:r>
          </a:p>
          <a:p>
            <a:endParaRPr lang="de-DE" alt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79CE5475-5C20-E343-8A43-44840DC80C59}"/>
              </a:ext>
            </a:extLst>
          </p:cNvPr>
          <p:cNvSpPr>
            <a:spLocks noGrp="1" noChangeArrowheads="1"/>
          </p:cNvSpPr>
          <p:nvPr>
            <p:ph type="sldNum" sz="quarter" idx="5"/>
          </p:nvPr>
        </p:nvSpPr>
        <p:spPr>
          <a:ln/>
        </p:spPr>
        <p:txBody>
          <a:bodyPr/>
          <a:lstStyle/>
          <a:p>
            <a:fld id="{EF95E302-F1D4-BC48-A45F-EBCFD9BB1455}" type="slidenum">
              <a:rPr lang="de-DE" altLang="de-DE"/>
              <a:pPr/>
              <a:t>32</a:t>
            </a:fld>
            <a:endParaRPr lang="de-DE" altLang="de-DE"/>
          </a:p>
        </p:txBody>
      </p:sp>
      <p:sp>
        <p:nvSpPr>
          <p:cNvPr id="150530" name="Rectangle 2">
            <a:extLst>
              <a:ext uri="{FF2B5EF4-FFF2-40B4-BE49-F238E27FC236}">
                <a16:creationId xmlns:a16="http://schemas.microsoft.com/office/drawing/2014/main" id="{BE89B7F6-C12D-D94F-9D73-298E65E80009}"/>
              </a:ext>
            </a:extLst>
          </p:cNvPr>
          <p:cNvSpPr>
            <a:spLocks noRot="1" noChangeArrowheads="1" noTextEdit="1"/>
          </p:cNvSpPr>
          <p:nvPr>
            <p:ph type="sldImg"/>
          </p:nvPr>
        </p:nvSpPr>
        <p:spPr>
          <a:ln/>
        </p:spPr>
      </p:sp>
      <p:sp>
        <p:nvSpPr>
          <p:cNvPr id="150531" name="Rectangle 3">
            <a:extLst>
              <a:ext uri="{FF2B5EF4-FFF2-40B4-BE49-F238E27FC236}">
                <a16:creationId xmlns:a16="http://schemas.microsoft.com/office/drawing/2014/main" id="{3DE7C133-E615-E44E-AB5C-C15779571730}"/>
              </a:ext>
            </a:extLst>
          </p:cNvPr>
          <p:cNvSpPr>
            <a:spLocks noGrp="1" noChangeArrowheads="1"/>
          </p:cNvSpPr>
          <p:nvPr>
            <p:ph type="body" idx="1"/>
          </p:nvPr>
        </p:nvSpPr>
        <p:spPr>
          <a:xfrm>
            <a:off x="914400" y="4343400"/>
            <a:ext cx="5029200" cy="4114800"/>
          </a:xfrm>
        </p:spPr>
        <p:txBody>
          <a:bodyPr/>
          <a:lstStyle/>
          <a:p>
            <a:endParaRPr lang="de-DE" altLang="de-DE"/>
          </a:p>
          <a:p>
            <a:endParaRPr lang="de-DE" alt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26B4DB-73C9-7442-9634-D948881BFFE5}"/>
              </a:ext>
            </a:extLst>
          </p:cNvPr>
          <p:cNvSpPr>
            <a:spLocks noGrp="1"/>
          </p:cNvSpPr>
          <p:nvPr>
            <p:ph type="ctrTitle"/>
          </p:nvPr>
        </p:nvSpPr>
        <p:spPr>
          <a:xfrm>
            <a:off x="1143000" y="1122363"/>
            <a:ext cx="6858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8794707D-D695-AF4E-8681-71488A612BEA}"/>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A786FE5B-59E9-7442-AD2C-51BE6E64066B}"/>
              </a:ext>
            </a:extLst>
          </p:cNvPr>
          <p:cNvSpPr>
            <a:spLocks noGrp="1"/>
          </p:cNvSpPr>
          <p:nvPr>
            <p:ph type="dt" sz="half" idx="10"/>
          </p:nvPr>
        </p:nvSpPr>
        <p:spPr/>
        <p:txBody>
          <a:bodyPr/>
          <a:lstStyle>
            <a:lvl1pPr>
              <a:defRPr/>
            </a:lvl1pPr>
          </a:lstStyle>
          <a:p>
            <a:r>
              <a:rPr lang="de-DE" altLang="de-DE"/>
              <a:t>Bremen</a:t>
            </a:r>
          </a:p>
          <a:p>
            <a:r>
              <a:rPr lang="de-DE" altLang="de-DE"/>
              <a:t>18. Oktober 2004</a:t>
            </a:r>
            <a:endParaRPr lang="en-US" altLang="de-DE"/>
          </a:p>
        </p:txBody>
      </p:sp>
      <p:sp>
        <p:nvSpPr>
          <p:cNvPr id="5" name="Foliennummernplatzhalter 4">
            <a:extLst>
              <a:ext uri="{FF2B5EF4-FFF2-40B4-BE49-F238E27FC236}">
                <a16:creationId xmlns:a16="http://schemas.microsoft.com/office/drawing/2014/main" id="{372E1030-7CC1-A04E-A5AB-763446D59E7C}"/>
              </a:ext>
            </a:extLst>
          </p:cNvPr>
          <p:cNvSpPr>
            <a:spLocks noGrp="1"/>
          </p:cNvSpPr>
          <p:nvPr>
            <p:ph type="sldNum" sz="quarter" idx="11"/>
          </p:nvPr>
        </p:nvSpPr>
        <p:spPr/>
        <p:txBody>
          <a:bodyPr/>
          <a:lstStyle>
            <a:lvl1pPr>
              <a:defRPr/>
            </a:lvl1pPr>
          </a:lstStyle>
          <a:p>
            <a:fld id="{D4557A6F-C3BC-6D4D-9091-C128844D7C65}" type="slidenum">
              <a:rPr lang="en-US" altLang="de-DE"/>
              <a:pPr/>
              <a:t>‹Nr.›</a:t>
            </a:fld>
            <a:endParaRPr lang="en-US" altLang="de-DE">
              <a:latin typeface="Times New Roman" panose="02020603050405020304" pitchFamily="18" charset="0"/>
            </a:endParaRPr>
          </a:p>
        </p:txBody>
      </p:sp>
    </p:spTree>
    <p:extLst>
      <p:ext uri="{BB962C8B-B14F-4D97-AF65-F5344CB8AC3E}">
        <p14:creationId xmlns:p14="http://schemas.microsoft.com/office/powerpoint/2010/main" val="3697510309"/>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BE50BD-7528-7641-B6E1-63376A2F0BF1}"/>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AEDCE16C-AE75-4A49-9670-58FD9D100B86}"/>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4F3E008-A21B-A04F-A8CC-08EF8746A774}"/>
              </a:ext>
            </a:extLst>
          </p:cNvPr>
          <p:cNvSpPr>
            <a:spLocks noGrp="1"/>
          </p:cNvSpPr>
          <p:nvPr>
            <p:ph type="dt" sz="half" idx="10"/>
          </p:nvPr>
        </p:nvSpPr>
        <p:spPr/>
        <p:txBody>
          <a:bodyPr/>
          <a:lstStyle>
            <a:lvl1pPr>
              <a:defRPr/>
            </a:lvl1pPr>
          </a:lstStyle>
          <a:p>
            <a:r>
              <a:rPr lang="de-DE" altLang="de-DE"/>
              <a:t>Bremen</a:t>
            </a:r>
          </a:p>
          <a:p>
            <a:r>
              <a:rPr lang="de-DE" altLang="de-DE"/>
              <a:t>18. Oktober 2004</a:t>
            </a:r>
            <a:endParaRPr lang="en-US" altLang="de-DE"/>
          </a:p>
        </p:txBody>
      </p:sp>
      <p:sp>
        <p:nvSpPr>
          <p:cNvPr id="5" name="Foliennummernplatzhalter 4">
            <a:extLst>
              <a:ext uri="{FF2B5EF4-FFF2-40B4-BE49-F238E27FC236}">
                <a16:creationId xmlns:a16="http://schemas.microsoft.com/office/drawing/2014/main" id="{85F6346B-C27D-D840-8E09-CC526DD638FA}"/>
              </a:ext>
            </a:extLst>
          </p:cNvPr>
          <p:cNvSpPr>
            <a:spLocks noGrp="1"/>
          </p:cNvSpPr>
          <p:nvPr>
            <p:ph type="sldNum" sz="quarter" idx="11"/>
          </p:nvPr>
        </p:nvSpPr>
        <p:spPr/>
        <p:txBody>
          <a:bodyPr/>
          <a:lstStyle>
            <a:lvl1pPr>
              <a:defRPr/>
            </a:lvl1pPr>
          </a:lstStyle>
          <a:p>
            <a:fld id="{ED346805-CCD5-524C-B5FD-C55FB6FC0C13}" type="slidenum">
              <a:rPr lang="en-US" altLang="de-DE"/>
              <a:pPr/>
              <a:t>‹Nr.›</a:t>
            </a:fld>
            <a:endParaRPr lang="en-US" altLang="de-DE">
              <a:latin typeface="Times New Roman" panose="02020603050405020304" pitchFamily="18" charset="0"/>
            </a:endParaRPr>
          </a:p>
        </p:txBody>
      </p:sp>
    </p:spTree>
    <p:extLst>
      <p:ext uri="{BB962C8B-B14F-4D97-AF65-F5344CB8AC3E}">
        <p14:creationId xmlns:p14="http://schemas.microsoft.com/office/powerpoint/2010/main" val="2340519355"/>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12122A12-9020-1F48-B8F8-1B62CD541032}"/>
              </a:ext>
            </a:extLst>
          </p:cNvPr>
          <p:cNvSpPr>
            <a:spLocks noGrp="1"/>
          </p:cNvSpPr>
          <p:nvPr>
            <p:ph type="title" orient="vert"/>
          </p:nvPr>
        </p:nvSpPr>
        <p:spPr>
          <a:xfrm>
            <a:off x="6686550" y="0"/>
            <a:ext cx="2228850" cy="6096000"/>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A54DFCC-3197-C44F-9014-A2511F85E2FE}"/>
              </a:ext>
            </a:extLst>
          </p:cNvPr>
          <p:cNvSpPr>
            <a:spLocks noGrp="1"/>
          </p:cNvSpPr>
          <p:nvPr>
            <p:ph type="body" orient="vert" idx="1"/>
          </p:nvPr>
        </p:nvSpPr>
        <p:spPr>
          <a:xfrm>
            <a:off x="0" y="0"/>
            <a:ext cx="6534150" cy="6096000"/>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744A7FC-62B6-754B-9E87-FA923CA7D6FC}"/>
              </a:ext>
            </a:extLst>
          </p:cNvPr>
          <p:cNvSpPr>
            <a:spLocks noGrp="1"/>
          </p:cNvSpPr>
          <p:nvPr>
            <p:ph type="dt" sz="half" idx="10"/>
          </p:nvPr>
        </p:nvSpPr>
        <p:spPr/>
        <p:txBody>
          <a:bodyPr/>
          <a:lstStyle>
            <a:lvl1pPr>
              <a:defRPr/>
            </a:lvl1pPr>
          </a:lstStyle>
          <a:p>
            <a:r>
              <a:rPr lang="de-DE" altLang="de-DE"/>
              <a:t>Bremen</a:t>
            </a:r>
          </a:p>
          <a:p>
            <a:r>
              <a:rPr lang="de-DE" altLang="de-DE"/>
              <a:t>18. Oktober 2004</a:t>
            </a:r>
            <a:endParaRPr lang="en-US" altLang="de-DE"/>
          </a:p>
        </p:txBody>
      </p:sp>
      <p:sp>
        <p:nvSpPr>
          <p:cNvPr id="5" name="Foliennummernplatzhalter 4">
            <a:extLst>
              <a:ext uri="{FF2B5EF4-FFF2-40B4-BE49-F238E27FC236}">
                <a16:creationId xmlns:a16="http://schemas.microsoft.com/office/drawing/2014/main" id="{708FBEE1-DF57-9647-96B4-A0C57B05E3E0}"/>
              </a:ext>
            </a:extLst>
          </p:cNvPr>
          <p:cNvSpPr>
            <a:spLocks noGrp="1"/>
          </p:cNvSpPr>
          <p:nvPr>
            <p:ph type="sldNum" sz="quarter" idx="11"/>
          </p:nvPr>
        </p:nvSpPr>
        <p:spPr/>
        <p:txBody>
          <a:bodyPr/>
          <a:lstStyle>
            <a:lvl1pPr>
              <a:defRPr/>
            </a:lvl1pPr>
          </a:lstStyle>
          <a:p>
            <a:fld id="{54B7C252-BF16-9548-A421-A51E8851FE41}" type="slidenum">
              <a:rPr lang="en-US" altLang="de-DE"/>
              <a:pPr/>
              <a:t>‹Nr.›</a:t>
            </a:fld>
            <a:endParaRPr lang="en-US" altLang="de-DE">
              <a:latin typeface="Times New Roman" panose="02020603050405020304" pitchFamily="18" charset="0"/>
            </a:endParaRPr>
          </a:p>
        </p:txBody>
      </p:sp>
    </p:spTree>
    <p:extLst>
      <p:ext uri="{BB962C8B-B14F-4D97-AF65-F5344CB8AC3E}">
        <p14:creationId xmlns:p14="http://schemas.microsoft.com/office/powerpoint/2010/main" val="2388826270"/>
      </p:ext>
    </p:extLst>
  </p:cSld>
  <p:clrMapOvr>
    <a:masterClrMapping/>
  </p:clrMapOvr>
  <p:transition spd="slow"/>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Inhalt">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D9E85759-9DFD-C14B-90F7-EC8EC49413FC}"/>
              </a:ext>
            </a:extLst>
          </p:cNvPr>
          <p:cNvSpPr>
            <a:spLocks noGrp="1"/>
          </p:cNvSpPr>
          <p:nvPr>
            <p:ph/>
          </p:nvPr>
        </p:nvSpPr>
        <p:spPr>
          <a:xfrm>
            <a:off x="0" y="0"/>
            <a:ext cx="8915400" cy="60960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3" name="Datumsplatzhalter 2">
            <a:extLst>
              <a:ext uri="{FF2B5EF4-FFF2-40B4-BE49-F238E27FC236}">
                <a16:creationId xmlns:a16="http://schemas.microsoft.com/office/drawing/2014/main" id="{996257B6-1506-BC4D-9251-C237EFC70B6F}"/>
              </a:ext>
            </a:extLst>
          </p:cNvPr>
          <p:cNvSpPr>
            <a:spLocks noGrp="1"/>
          </p:cNvSpPr>
          <p:nvPr>
            <p:ph type="dt" sz="half" idx="10"/>
          </p:nvPr>
        </p:nvSpPr>
        <p:spPr>
          <a:xfrm>
            <a:off x="0" y="6248400"/>
            <a:ext cx="1619250" cy="457200"/>
          </a:xfrm>
        </p:spPr>
        <p:txBody>
          <a:bodyPr/>
          <a:lstStyle>
            <a:lvl1pPr>
              <a:defRPr/>
            </a:lvl1pPr>
          </a:lstStyle>
          <a:p>
            <a:r>
              <a:rPr lang="de-DE" altLang="de-DE"/>
              <a:t>Bremen</a:t>
            </a:r>
          </a:p>
          <a:p>
            <a:r>
              <a:rPr lang="de-DE" altLang="de-DE"/>
              <a:t>18. Oktober 2004</a:t>
            </a:r>
            <a:endParaRPr lang="en-US" altLang="de-DE"/>
          </a:p>
        </p:txBody>
      </p:sp>
      <p:sp>
        <p:nvSpPr>
          <p:cNvPr id="4" name="Foliennummernplatzhalter 3">
            <a:extLst>
              <a:ext uri="{FF2B5EF4-FFF2-40B4-BE49-F238E27FC236}">
                <a16:creationId xmlns:a16="http://schemas.microsoft.com/office/drawing/2014/main" id="{AA8A9E34-EFD4-7544-9F06-26EC689B9BCA}"/>
              </a:ext>
            </a:extLst>
          </p:cNvPr>
          <p:cNvSpPr>
            <a:spLocks noGrp="1"/>
          </p:cNvSpPr>
          <p:nvPr>
            <p:ph type="sldNum" sz="quarter" idx="11"/>
          </p:nvPr>
        </p:nvSpPr>
        <p:spPr>
          <a:xfrm>
            <a:off x="8305800" y="6324600"/>
            <a:ext cx="533400" cy="381000"/>
          </a:xfrm>
        </p:spPr>
        <p:txBody>
          <a:bodyPr/>
          <a:lstStyle>
            <a:lvl1pPr>
              <a:defRPr/>
            </a:lvl1pPr>
          </a:lstStyle>
          <a:p>
            <a:fld id="{14E102D1-AA6F-164D-8EE9-BDC958FF62B2}" type="slidenum">
              <a:rPr lang="en-US" altLang="de-DE"/>
              <a:pPr/>
              <a:t>‹Nr.›</a:t>
            </a:fld>
            <a:endParaRPr lang="en-US" altLang="de-DE">
              <a:latin typeface="Times New Roman" panose="02020603050405020304" pitchFamily="18" charset="0"/>
            </a:endParaRPr>
          </a:p>
        </p:txBody>
      </p:sp>
    </p:spTree>
    <p:extLst>
      <p:ext uri="{BB962C8B-B14F-4D97-AF65-F5344CB8AC3E}">
        <p14:creationId xmlns:p14="http://schemas.microsoft.com/office/powerpoint/2010/main" val="3749556468"/>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0AC1B50-0FA0-2B48-AC8A-AEBC0FC3CD0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7D353D72-787C-0148-AD2D-5F2C46AF8F2A}"/>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8CBB177E-8E4D-1A41-BC2E-D73555F1FD62}"/>
              </a:ext>
            </a:extLst>
          </p:cNvPr>
          <p:cNvSpPr>
            <a:spLocks noGrp="1"/>
          </p:cNvSpPr>
          <p:nvPr>
            <p:ph type="dt" sz="half" idx="10"/>
          </p:nvPr>
        </p:nvSpPr>
        <p:spPr/>
        <p:txBody>
          <a:bodyPr/>
          <a:lstStyle>
            <a:lvl1pPr>
              <a:defRPr/>
            </a:lvl1pPr>
          </a:lstStyle>
          <a:p>
            <a:r>
              <a:rPr lang="de-DE" altLang="de-DE"/>
              <a:t>Bremen</a:t>
            </a:r>
          </a:p>
          <a:p>
            <a:r>
              <a:rPr lang="de-DE" altLang="de-DE"/>
              <a:t>18. Oktober 2004</a:t>
            </a:r>
            <a:endParaRPr lang="en-US" altLang="de-DE"/>
          </a:p>
        </p:txBody>
      </p:sp>
      <p:sp>
        <p:nvSpPr>
          <p:cNvPr id="5" name="Foliennummernplatzhalter 4">
            <a:extLst>
              <a:ext uri="{FF2B5EF4-FFF2-40B4-BE49-F238E27FC236}">
                <a16:creationId xmlns:a16="http://schemas.microsoft.com/office/drawing/2014/main" id="{B7BA5C53-7DBD-384C-B64C-54F79D250F13}"/>
              </a:ext>
            </a:extLst>
          </p:cNvPr>
          <p:cNvSpPr>
            <a:spLocks noGrp="1"/>
          </p:cNvSpPr>
          <p:nvPr>
            <p:ph type="sldNum" sz="quarter" idx="11"/>
          </p:nvPr>
        </p:nvSpPr>
        <p:spPr/>
        <p:txBody>
          <a:bodyPr/>
          <a:lstStyle>
            <a:lvl1pPr>
              <a:defRPr/>
            </a:lvl1pPr>
          </a:lstStyle>
          <a:p>
            <a:fld id="{8BEE5976-6C17-C640-ACFF-0BF6DAA7C8A2}" type="slidenum">
              <a:rPr lang="en-US" altLang="de-DE"/>
              <a:pPr/>
              <a:t>‹Nr.›</a:t>
            </a:fld>
            <a:endParaRPr lang="en-US" altLang="de-DE">
              <a:latin typeface="Times New Roman" panose="02020603050405020304" pitchFamily="18" charset="0"/>
            </a:endParaRPr>
          </a:p>
        </p:txBody>
      </p:sp>
    </p:spTree>
    <p:extLst>
      <p:ext uri="{BB962C8B-B14F-4D97-AF65-F5344CB8AC3E}">
        <p14:creationId xmlns:p14="http://schemas.microsoft.com/office/powerpoint/2010/main" val="1781781997"/>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0C86BB4-6877-BC4A-9A09-3866C3BF6A21}"/>
              </a:ext>
            </a:extLst>
          </p:cNvPr>
          <p:cNvSpPr>
            <a:spLocks noGrp="1"/>
          </p:cNvSpPr>
          <p:nvPr>
            <p:ph type="title"/>
          </p:nvPr>
        </p:nvSpPr>
        <p:spPr>
          <a:xfrm>
            <a:off x="623888" y="1709738"/>
            <a:ext cx="78867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11BE005E-DEDB-9544-9888-372EB652741B}"/>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a:t>Mastertextformat bearbeiten</a:t>
            </a:r>
          </a:p>
        </p:txBody>
      </p:sp>
      <p:sp>
        <p:nvSpPr>
          <p:cNvPr id="4" name="Datumsplatzhalter 3">
            <a:extLst>
              <a:ext uri="{FF2B5EF4-FFF2-40B4-BE49-F238E27FC236}">
                <a16:creationId xmlns:a16="http://schemas.microsoft.com/office/drawing/2014/main" id="{AD0703FF-EF54-F44A-9737-6746A3E574FB}"/>
              </a:ext>
            </a:extLst>
          </p:cNvPr>
          <p:cNvSpPr>
            <a:spLocks noGrp="1"/>
          </p:cNvSpPr>
          <p:nvPr>
            <p:ph type="dt" sz="half" idx="10"/>
          </p:nvPr>
        </p:nvSpPr>
        <p:spPr/>
        <p:txBody>
          <a:bodyPr/>
          <a:lstStyle>
            <a:lvl1pPr>
              <a:defRPr/>
            </a:lvl1pPr>
          </a:lstStyle>
          <a:p>
            <a:r>
              <a:rPr lang="de-DE" altLang="de-DE"/>
              <a:t>Bremen</a:t>
            </a:r>
          </a:p>
          <a:p>
            <a:r>
              <a:rPr lang="de-DE" altLang="de-DE"/>
              <a:t>18. Oktober 2004</a:t>
            </a:r>
            <a:endParaRPr lang="en-US" altLang="de-DE"/>
          </a:p>
        </p:txBody>
      </p:sp>
      <p:sp>
        <p:nvSpPr>
          <p:cNvPr id="5" name="Foliennummernplatzhalter 4">
            <a:extLst>
              <a:ext uri="{FF2B5EF4-FFF2-40B4-BE49-F238E27FC236}">
                <a16:creationId xmlns:a16="http://schemas.microsoft.com/office/drawing/2014/main" id="{5B63DDDD-F1FE-AB4C-8594-A7281F225AAF}"/>
              </a:ext>
            </a:extLst>
          </p:cNvPr>
          <p:cNvSpPr>
            <a:spLocks noGrp="1"/>
          </p:cNvSpPr>
          <p:nvPr>
            <p:ph type="sldNum" sz="quarter" idx="11"/>
          </p:nvPr>
        </p:nvSpPr>
        <p:spPr/>
        <p:txBody>
          <a:bodyPr/>
          <a:lstStyle>
            <a:lvl1pPr>
              <a:defRPr/>
            </a:lvl1pPr>
          </a:lstStyle>
          <a:p>
            <a:fld id="{6DB74F88-CEF9-424D-8E38-D15E0A1BF27C}" type="slidenum">
              <a:rPr lang="en-US" altLang="de-DE"/>
              <a:pPr/>
              <a:t>‹Nr.›</a:t>
            </a:fld>
            <a:endParaRPr lang="en-US" altLang="de-DE">
              <a:latin typeface="Times New Roman" panose="02020603050405020304" pitchFamily="18" charset="0"/>
            </a:endParaRPr>
          </a:p>
        </p:txBody>
      </p:sp>
    </p:spTree>
    <p:extLst>
      <p:ext uri="{BB962C8B-B14F-4D97-AF65-F5344CB8AC3E}">
        <p14:creationId xmlns:p14="http://schemas.microsoft.com/office/powerpoint/2010/main" val="1936310626"/>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BCEE8DF-4610-DC40-A3DD-71B522E83EE4}"/>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84CE06FC-9628-1746-9D2B-223D731DC49B}"/>
              </a:ext>
            </a:extLst>
          </p:cNvPr>
          <p:cNvSpPr>
            <a:spLocks noGrp="1"/>
          </p:cNvSpPr>
          <p:nvPr>
            <p:ph sz="half" idx="1"/>
          </p:nvPr>
        </p:nvSpPr>
        <p:spPr>
          <a:xfrm>
            <a:off x="76200" y="1295400"/>
            <a:ext cx="4343400" cy="48006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E6486F28-10A4-5B43-9C1C-C2F2B373892E}"/>
              </a:ext>
            </a:extLst>
          </p:cNvPr>
          <p:cNvSpPr>
            <a:spLocks noGrp="1"/>
          </p:cNvSpPr>
          <p:nvPr>
            <p:ph sz="half" idx="2"/>
          </p:nvPr>
        </p:nvSpPr>
        <p:spPr>
          <a:xfrm>
            <a:off x="4572000" y="1295400"/>
            <a:ext cx="4343400" cy="48006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4D0351F6-8E26-6D45-8ABD-D7A9B97ADC8E}"/>
              </a:ext>
            </a:extLst>
          </p:cNvPr>
          <p:cNvSpPr>
            <a:spLocks noGrp="1"/>
          </p:cNvSpPr>
          <p:nvPr>
            <p:ph type="dt" sz="half" idx="10"/>
          </p:nvPr>
        </p:nvSpPr>
        <p:spPr/>
        <p:txBody>
          <a:bodyPr/>
          <a:lstStyle>
            <a:lvl1pPr>
              <a:defRPr/>
            </a:lvl1pPr>
          </a:lstStyle>
          <a:p>
            <a:r>
              <a:rPr lang="de-DE" altLang="de-DE"/>
              <a:t>Bremen</a:t>
            </a:r>
          </a:p>
          <a:p>
            <a:r>
              <a:rPr lang="de-DE" altLang="de-DE"/>
              <a:t>18. Oktober 2004</a:t>
            </a:r>
            <a:endParaRPr lang="en-US" altLang="de-DE"/>
          </a:p>
        </p:txBody>
      </p:sp>
      <p:sp>
        <p:nvSpPr>
          <p:cNvPr id="6" name="Foliennummernplatzhalter 5">
            <a:extLst>
              <a:ext uri="{FF2B5EF4-FFF2-40B4-BE49-F238E27FC236}">
                <a16:creationId xmlns:a16="http://schemas.microsoft.com/office/drawing/2014/main" id="{D52E6E4B-F6E1-B341-8A2D-7AE1EB854C1D}"/>
              </a:ext>
            </a:extLst>
          </p:cNvPr>
          <p:cNvSpPr>
            <a:spLocks noGrp="1"/>
          </p:cNvSpPr>
          <p:nvPr>
            <p:ph type="sldNum" sz="quarter" idx="11"/>
          </p:nvPr>
        </p:nvSpPr>
        <p:spPr/>
        <p:txBody>
          <a:bodyPr/>
          <a:lstStyle>
            <a:lvl1pPr>
              <a:defRPr/>
            </a:lvl1pPr>
          </a:lstStyle>
          <a:p>
            <a:fld id="{22058C71-693D-E34A-BF4B-F0B97EBD38E9}" type="slidenum">
              <a:rPr lang="en-US" altLang="de-DE"/>
              <a:pPr/>
              <a:t>‹Nr.›</a:t>
            </a:fld>
            <a:endParaRPr lang="en-US" altLang="de-DE">
              <a:latin typeface="Times New Roman" panose="02020603050405020304" pitchFamily="18" charset="0"/>
            </a:endParaRPr>
          </a:p>
        </p:txBody>
      </p:sp>
    </p:spTree>
    <p:extLst>
      <p:ext uri="{BB962C8B-B14F-4D97-AF65-F5344CB8AC3E}">
        <p14:creationId xmlns:p14="http://schemas.microsoft.com/office/powerpoint/2010/main" val="3245509199"/>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76F19F1-9182-344F-B36F-B46704D55D05}"/>
              </a:ext>
            </a:extLst>
          </p:cNvPr>
          <p:cNvSpPr>
            <a:spLocks noGrp="1"/>
          </p:cNvSpPr>
          <p:nvPr>
            <p:ph type="title"/>
          </p:nvPr>
        </p:nvSpPr>
        <p:spPr>
          <a:xfrm>
            <a:off x="630238" y="365125"/>
            <a:ext cx="78867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5AEC0229-75B9-CD41-99BC-00EC8C8FE6CF}"/>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FFF09C3B-73EF-4A4C-8040-F86EEE042487}"/>
              </a:ext>
            </a:extLst>
          </p:cNvPr>
          <p:cNvSpPr>
            <a:spLocks noGrp="1"/>
          </p:cNvSpPr>
          <p:nvPr>
            <p:ph sz="half" idx="2"/>
          </p:nvPr>
        </p:nvSpPr>
        <p:spPr>
          <a:xfrm>
            <a:off x="630238" y="2505075"/>
            <a:ext cx="386873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B3FFC0A5-DEFA-724E-8BB4-2A4728B1B812}"/>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BE4E018A-77CF-EF40-B6CC-450E381A23B7}"/>
              </a:ext>
            </a:extLst>
          </p:cNvPr>
          <p:cNvSpPr>
            <a:spLocks noGrp="1"/>
          </p:cNvSpPr>
          <p:nvPr>
            <p:ph sz="quarter" idx="4"/>
          </p:nvPr>
        </p:nvSpPr>
        <p:spPr>
          <a:xfrm>
            <a:off x="4629150" y="2505075"/>
            <a:ext cx="38877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E82ABEB0-0D1B-314D-B275-B243F9647529}"/>
              </a:ext>
            </a:extLst>
          </p:cNvPr>
          <p:cNvSpPr>
            <a:spLocks noGrp="1"/>
          </p:cNvSpPr>
          <p:nvPr>
            <p:ph type="dt" sz="half" idx="10"/>
          </p:nvPr>
        </p:nvSpPr>
        <p:spPr/>
        <p:txBody>
          <a:bodyPr/>
          <a:lstStyle>
            <a:lvl1pPr>
              <a:defRPr/>
            </a:lvl1pPr>
          </a:lstStyle>
          <a:p>
            <a:r>
              <a:rPr lang="de-DE" altLang="de-DE"/>
              <a:t>Bremen</a:t>
            </a:r>
          </a:p>
          <a:p>
            <a:r>
              <a:rPr lang="de-DE" altLang="de-DE"/>
              <a:t>18. Oktober 2004</a:t>
            </a:r>
            <a:endParaRPr lang="en-US" altLang="de-DE"/>
          </a:p>
        </p:txBody>
      </p:sp>
      <p:sp>
        <p:nvSpPr>
          <p:cNvPr id="8" name="Foliennummernplatzhalter 7">
            <a:extLst>
              <a:ext uri="{FF2B5EF4-FFF2-40B4-BE49-F238E27FC236}">
                <a16:creationId xmlns:a16="http://schemas.microsoft.com/office/drawing/2014/main" id="{49EE933F-3886-8E4A-A56C-16731FFE8ADA}"/>
              </a:ext>
            </a:extLst>
          </p:cNvPr>
          <p:cNvSpPr>
            <a:spLocks noGrp="1"/>
          </p:cNvSpPr>
          <p:nvPr>
            <p:ph type="sldNum" sz="quarter" idx="11"/>
          </p:nvPr>
        </p:nvSpPr>
        <p:spPr/>
        <p:txBody>
          <a:bodyPr/>
          <a:lstStyle>
            <a:lvl1pPr>
              <a:defRPr/>
            </a:lvl1pPr>
          </a:lstStyle>
          <a:p>
            <a:fld id="{A52EEDC2-44A4-F34A-8CCC-D552F5AA2D50}" type="slidenum">
              <a:rPr lang="en-US" altLang="de-DE"/>
              <a:pPr/>
              <a:t>‹Nr.›</a:t>
            </a:fld>
            <a:endParaRPr lang="en-US" altLang="de-DE">
              <a:latin typeface="Times New Roman" panose="02020603050405020304" pitchFamily="18" charset="0"/>
            </a:endParaRPr>
          </a:p>
        </p:txBody>
      </p:sp>
    </p:spTree>
    <p:extLst>
      <p:ext uri="{BB962C8B-B14F-4D97-AF65-F5344CB8AC3E}">
        <p14:creationId xmlns:p14="http://schemas.microsoft.com/office/powerpoint/2010/main" val="1238252631"/>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927A0A-751B-C74C-97C7-D6757843BFA6}"/>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421AB5E2-FBE9-C849-8426-4E4A88C7AB4A}"/>
              </a:ext>
            </a:extLst>
          </p:cNvPr>
          <p:cNvSpPr>
            <a:spLocks noGrp="1"/>
          </p:cNvSpPr>
          <p:nvPr>
            <p:ph type="dt" sz="half" idx="10"/>
          </p:nvPr>
        </p:nvSpPr>
        <p:spPr/>
        <p:txBody>
          <a:bodyPr/>
          <a:lstStyle>
            <a:lvl1pPr>
              <a:defRPr/>
            </a:lvl1pPr>
          </a:lstStyle>
          <a:p>
            <a:r>
              <a:rPr lang="de-DE" altLang="de-DE"/>
              <a:t>Bremen</a:t>
            </a:r>
          </a:p>
          <a:p>
            <a:r>
              <a:rPr lang="de-DE" altLang="de-DE"/>
              <a:t>18. Oktober 2004</a:t>
            </a:r>
            <a:endParaRPr lang="en-US" altLang="de-DE"/>
          </a:p>
        </p:txBody>
      </p:sp>
      <p:sp>
        <p:nvSpPr>
          <p:cNvPr id="4" name="Foliennummernplatzhalter 3">
            <a:extLst>
              <a:ext uri="{FF2B5EF4-FFF2-40B4-BE49-F238E27FC236}">
                <a16:creationId xmlns:a16="http://schemas.microsoft.com/office/drawing/2014/main" id="{A4A3AD12-E9DC-5141-B7D0-A935997B96F0}"/>
              </a:ext>
            </a:extLst>
          </p:cNvPr>
          <p:cNvSpPr>
            <a:spLocks noGrp="1"/>
          </p:cNvSpPr>
          <p:nvPr>
            <p:ph type="sldNum" sz="quarter" idx="11"/>
          </p:nvPr>
        </p:nvSpPr>
        <p:spPr/>
        <p:txBody>
          <a:bodyPr/>
          <a:lstStyle>
            <a:lvl1pPr>
              <a:defRPr/>
            </a:lvl1pPr>
          </a:lstStyle>
          <a:p>
            <a:fld id="{5A2DDCB4-7B3C-A340-B1BA-F37954ADD0F7}" type="slidenum">
              <a:rPr lang="en-US" altLang="de-DE"/>
              <a:pPr/>
              <a:t>‹Nr.›</a:t>
            </a:fld>
            <a:endParaRPr lang="en-US" altLang="de-DE">
              <a:latin typeface="Times New Roman" panose="02020603050405020304" pitchFamily="18" charset="0"/>
            </a:endParaRPr>
          </a:p>
        </p:txBody>
      </p:sp>
    </p:spTree>
    <p:extLst>
      <p:ext uri="{BB962C8B-B14F-4D97-AF65-F5344CB8AC3E}">
        <p14:creationId xmlns:p14="http://schemas.microsoft.com/office/powerpoint/2010/main" val="2530729382"/>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473E7ADC-D0C0-F945-9D5A-13C425A182E4}"/>
              </a:ext>
            </a:extLst>
          </p:cNvPr>
          <p:cNvSpPr>
            <a:spLocks noGrp="1"/>
          </p:cNvSpPr>
          <p:nvPr>
            <p:ph type="dt" sz="half" idx="10"/>
          </p:nvPr>
        </p:nvSpPr>
        <p:spPr/>
        <p:txBody>
          <a:bodyPr/>
          <a:lstStyle>
            <a:lvl1pPr>
              <a:defRPr/>
            </a:lvl1pPr>
          </a:lstStyle>
          <a:p>
            <a:r>
              <a:rPr lang="de-DE" altLang="de-DE"/>
              <a:t>Bremen</a:t>
            </a:r>
          </a:p>
          <a:p>
            <a:r>
              <a:rPr lang="de-DE" altLang="de-DE"/>
              <a:t>18. Oktober 2004</a:t>
            </a:r>
            <a:endParaRPr lang="en-US" altLang="de-DE"/>
          </a:p>
        </p:txBody>
      </p:sp>
      <p:sp>
        <p:nvSpPr>
          <p:cNvPr id="3" name="Foliennummernplatzhalter 2">
            <a:extLst>
              <a:ext uri="{FF2B5EF4-FFF2-40B4-BE49-F238E27FC236}">
                <a16:creationId xmlns:a16="http://schemas.microsoft.com/office/drawing/2014/main" id="{5713331F-FFA3-3444-A62F-4F079B521A51}"/>
              </a:ext>
            </a:extLst>
          </p:cNvPr>
          <p:cNvSpPr>
            <a:spLocks noGrp="1"/>
          </p:cNvSpPr>
          <p:nvPr>
            <p:ph type="sldNum" sz="quarter" idx="11"/>
          </p:nvPr>
        </p:nvSpPr>
        <p:spPr/>
        <p:txBody>
          <a:bodyPr/>
          <a:lstStyle>
            <a:lvl1pPr>
              <a:defRPr/>
            </a:lvl1pPr>
          </a:lstStyle>
          <a:p>
            <a:fld id="{255FB2C9-0FD0-4944-BB5B-59B4EAB3962B}" type="slidenum">
              <a:rPr lang="en-US" altLang="de-DE"/>
              <a:pPr/>
              <a:t>‹Nr.›</a:t>
            </a:fld>
            <a:endParaRPr lang="en-US" altLang="de-DE">
              <a:latin typeface="Times New Roman" panose="02020603050405020304" pitchFamily="18" charset="0"/>
            </a:endParaRPr>
          </a:p>
        </p:txBody>
      </p:sp>
    </p:spTree>
    <p:extLst>
      <p:ext uri="{BB962C8B-B14F-4D97-AF65-F5344CB8AC3E}">
        <p14:creationId xmlns:p14="http://schemas.microsoft.com/office/powerpoint/2010/main" val="2805531328"/>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614A4D-0077-F54C-805C-C12C8F5DBEE8}"/>
              </a:ext>
            </a:extLst>
          </p:cNvPr>
          <p:cNvSpPr>
            <a:spLocks noGrp="1"/>
          </p:cNvSpPr>
          <p:nvPr>
            <p:ph type="title"/>
          </p:nvPr>
        </p:nvSpPr>
        <p:spPr>
          <a:xfrm>
            <a:off x="630238" y="457200"/>
            <a:ext cx="2949575"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9549E4CC-0777-2342-A90C-4FA50E3649FB}"/>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1B314376-F290-3F44-B9F4-E15AC52DC95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D888005F-C6AB-A345-BCFF-3BE29985916B}"/>
              </a:ext>
            </a:extLst>
          </p:cNvPr>
          <p:cNvSpPr>
            <a:spLocks noGrp="1"/>
          </p:cNvSpPr>
          <p:nvPr>
            <p:ph type="dt" sz="half" idx="10"/>
          </p:nvPr>
        </p:nvSpPr>
        <p:spPr/>
        <p:txBody>
          <a:bodyPr/>
          <a:lstStyle>
            <a:lvl1pPr>
              <a:defRPr/>
            </a:lvl1pPr>
          </a:lstStyle>
          <a:p>
            <a:r>
              <a:rPr lang="de-DE" altLang="de-DE"/>
              <a:t>Bremen</a:t>
            </a:r>
          </a:p>
          <a:p>
            <a:r>
              <a:rPr lang="de-DE" altLang="de-DE"/>
              <a:t>18. Oktober 2004</a:t>
            </a:r>
            <a:endParaRPr lang="en-US" altLang="de-DE"/>
          </a:p>
        </p:txBody>
      </p:sp>
      <p:sp>
        <p:nvSpPr>
          <p:cNvPr id="6" name="Foliennummernplatzhalter 5">
            <a:extLst>
              <a:ext uri="{FF2B5EF4-FFF2-40B4-BE49-F238E27FC236}">
                <a16:creationId xmlns:a16="http://schemas.microsoft.com/office/drawing/2014/main" id="{79FF202C-6117-904A-8218-97A64E626794}"/>
              </a:ext>
            </a:extLst>
          </p:cNvPr>
          <p:cNvSpPr>
            <a:spLocks noGrp="1"/>
          </p:cNvSpPr>
          <p:nvPr>
            <p:ph type="sldNum" sz="quarter" idx="11"/>
          </p:nvPr>
        </p:nvSpPr>
        <p:spPr/>
        <p:txBody>
          <a:bodyPr/>
          <a:lstStyle>
            <a:lvl1pPr>
              <a:defRPr/>
            </a:lvl1pPr>
          </a:lstStyle>
          <a:p>
            <a:fld id="{5686DDA1-B7C7-3B44-A512-13974FED02BA}" type="slidenum">
              <a:rPr lang="en-US" altLang="de-DE"/>
              <a:pPr/>
              <a:t>‹Nr.›</a:t>
            </a:fld>
            <a:endParaRPr lang="en-US" altLang="de-DE">
              <a:latin typeface="Times New Roman" panose="02020603050405020304" pitchFamily="18" charset="0"/>
            </a:endParaRPr>
          </a:p>
        </p:txBody>
      </p:sp>
    </p:spTree>
    <p:extLst>
      <p:ext uri="{BB962C8B-B14F-4D97-AF65-F5344CB8AC3E}">
        <p14:creationId xmlns:p14="http://schemas.microsoft.com/office/powerpoint/2010/main" val="3133314403"/>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EF90BC-EF47-3944-B611-CF244A32414D}"/>
              </a:ext>
            </a:extLst>
          </p:cNvPr>
          <p:cNvSpPr>
            <a:spLocks noGrp="1"/>
          </p:cNvSpPr>
          <p:nvPr>
            <p:ph type="title"/>
          </p:nvPr>
        </p:nvSpPr>
        <p:spPr>
          <a:xfrm>
            <a:off x="630238" y="457200"/>
            <a:ext cx="2949575"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27BA1C6-7A81-AC4B-A34A-30C7C880D1A0}"/>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0BD7E4D5-DC75-8642-8802-077CE0B0997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06B6D9AF-5FAD-7845-A8EF-EBC326F5F5F1}"/>
              </a:ext>
            </a:extLst>
          </p:cNvPr>
          <p:cNvSpPr>
            <a:spLocks noGrp="1"/>
          </p:cNvSpPr>
          <p:nvPr>
            <p:ph type="dt" sz="half" idx="10"/>
          </p:nvPr>
        </p:nvSpPr>
        <p:spPr/>
        <p:txBody>
          <a:bodyPr/>
          <a:lstStyle>
            <a:lvl1pPr>
              <a:defRPr/>
            </a:lvl1pPr>
          </a:lstStyle>
          <a:p>
            <a:r>
              <a:rPr lang="de-DE" altLang="de-DE"/>
              <a:t>Bremen</a:t>
            </a:r>
          </a:p>
          <a:p>
            <a:r>
              <a:rPr lang="de-DE" altLang="de-DE"/>
              <a:t>18. Oktober 2004</a:t>
            </a:r>
            <a:endParaRPr lang="en-US" altLang="de-DE"/>
          </a:p>
        </p:txBody>
      </p:sp>
      <p:sp>
        <p:nvSpPr>
          <p:cNvPr id="6" name="Foliennummernplatzhalter 5">
            <a:extLst>
              <a:ext uri="{FF2B5EF4-FFF2-40B4-BE49-F238E27FC236}">
                <a16:creationId xmlns:a16="http://schemas.microsoft.com/office/drawing/2014/main" id="{1E1C416E-E286-2B46-946B-C193F2009226}"/>
              </a:ext>
            </a:extLst>
          </p:cNvPr>
          <p:cNvSpPr>
            <a:spLocks noGrp="1"/>
          </p:cNvSpPr>
          <p:nvPr>
            <p:ph type="sldNum" sz="quarter" idx="11"/>
          </p:nvPr>
        </p:nvSpPr>
        <p:spPr/>
        <p:txBody>
          <a:bodyPr/>
          <a:lstStyle>
            <a:lvl1pPr>
              <a:defRPr/>
            </a:lvl1pPr>
          </a:lstStyle>
          <a:p>
            <a:fld id="{9C499F77-1E68-194A-A9B4-1549117BD931}" type="slidenum">
              <a:rPr lang="en-US" altLang="de-DE"/>
              <a:pPr/>
              <a:t>‹Nr.›</a:t>
            </a:fld>
            <a:endParaRPr lang="en-US" altLang="de-DE">
              <a:latin typeface="Times New Roman" panose="02020603050405020304" pitchFamily="18" charset="0"/>
            </a:endParaRPr>
          </a:p>
        </p:txBody>
      </p:sp>
    </p:spTree>
    <p:extLst>
      <p:ext uri="{BB962C8B-B14F-4D97-AF65-F5344CB8AC3E}">
        <p14:creationId xmlns:p14="http://schemas.microsoft.com/office/powerpoint/2010/main" val="2330380466"/>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5D6768E7-8D29-D34F-A556-F5D58DD5AD40}"/>
              </a:ext>
            </a:extLst>
          </p:cNvPr>
          <p:cNvSpPr>
            <a:spLocks noChangeArrowheads="1"/>
          </p:cNvSpPr>
          <p:nvPr/>
        </p:nvSpPr>
        <p:spPr bwMode="auto">
          <a:xfrm>
            <a:off x="0" y="0"/>
            <a:ext cx="9144000" cy="1143000"/>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243" name="Rectangle 3">
            <a:extLst>
              <a:ext uri="{FF2B5EF4-FFF2-40B4-BE49-F238E27FC236}">
                <a16:creationId xmlns:a16="http://schemas.microsoft.com/office/drawing/2014/main" id="{A44A3796-D20E-694A-8011-51D7CB9F3DD3}"/>
              </a:ext>
            </a:extLst>
          </p:cNvPr>
          <p:cNvSpPr>
            <a:spLocks noGrp="1" noChangeArrowheads="1"/>
          </p:cNvSpPr>
          <p:nvPr>
            <p:ph type="title"/>
          </p:nvPr>
        </p:nvSpPr>
        <p:spPr bwMode="auto">
          <a:xfrm>
            <a:off x="0" y="0"/>
            <a:ext cx="73914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de-DE"/>
              <a:t>Hier klicken, um Master-</a:t>
            </a:r>
          </a:p>
        </p:txBody>
      </p:sp>
      <p:sp>
        <p:nvSpPr>
          <p:cNvPr id="10244" name="Rectangle 4">
            <a:extLst>
              <a:ext uri="{FF2B5EF4-FFF2-40B4-BE49-F238E27FC236}">
                <a16:creationId xmlns:a16="http://schemas.microsoft.com/office/drawing/2014/main" id="{B0CCB53C-06D2-794F-85CC-E0CEDB1F3EFF}"/>
              </a:ext>
            </a:extLst>
          </p:cNvPr>
          <p:cNvSpPr>
            <a:spLocks noGrp="1" noChangeArrowheads="1"/>
          </p:cNvSpPr>
          <p:nvPr>
            <p:ph type="body" idx="1"/>
          </p:nvPr>
        </p:nvSpPr>
        <p:spPr bwMode="auto">
          <a:xfrm>
            <a:off x="76200" y="1295400"/>
            <a:ext cx="88392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de-DE"/>
              <a:t>Hier klicken, um Master-Textformat zu bearbeiten.</a:t>
            </a:r>
          </a:p>
          <a:p>
            <a:pPr lvl="1"/>
            <a:r>
              <a:rPr lang="en-US" altLang="de-DE"/>
              <a:t>Zweite Ebene</a:t>
            </a:r>
          </a:p>
          <a:p>
            <a:pPr lvl="2"/>
            <a:r>
              <a:rPr lang="en-US" altLang="de-DE"/>
              <a:t>Dritte Ebene</a:t>
            </a:r>
          </a:p>
          <a:p>
            <a:pPr lvl="3"/>
            <a:r>
              <a:rPr lang="en-US" altLang="de-DE"/>
              <a:t>Vierte Ebene</a:t>
            </a:r>
          </a:p>
          <a:p>
            <a:pPr lvl="4"/>
            <a:r>
              <a:rPr lang="en-US" altLang="de-DE"/>
              <a:t>Fünfte Ebene</a:t>
            </a:r>
          </a:p>
        </p:txBody>
      </p:sp>
      <p:sp>
        <p:nvSpPr>
          <p:cNvPr id="10245" name="Rectangle 5">
            <a:extLst>
              <a:ext uri="{FF2B5EF4-FFF2-40B4-BE49-F238E27FC236}">
                <a16:creationId xmlns:a16="http://schemas.microsoft.com/office/drawing/2014/main" id="{E62F5FED-72B9-8847-AD55-0A19E106DB85}"/>
              </a:ext>
            </a:extLst>
          </p:cNvPr>
          <p:cNvSpPr>
            <a:spLocks noGrp="1" noChangeArrowheads="1"/>
          </p:cNvSpPr>
          <p:nvPr>
            <p:ph type="dt" sz="half" idx="2"/>
          </p:nvPr>
        </p:nvSpPr>
        <p:spPr bwMode="auto">
          <a:xfrm>
            <a:off x="0" y="6248400"/>
            <a:ext cx="1619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Times New Roman" panose="02020603050405020304" pitchFamily="18" charset="0"/>
              </a:defRPr>
            </a:lvl1pPr>
          </a:lstStyle>
          <a:p>
            <a:r>
              <a:rPr lang="de-DE" altLang="de-DE"/>
              <a:t>Bremen</a:t>
            </a:r>
          </a:p>
          <a:p>
            <a:r>
              <a:rPr lang="de-DE" altLang="de-DE"/>
              <a:t>18. Oktober 2004</a:t>
            </a:r>
            <a:endParaRPr lang="en-US" altLang="de-DE"/>
          </a:p>
        </p:txBody>
      </p:sp>
      <p:sp>
        <p:nvSpPr>
          <p:cNvPr id="10246" name="Rectangle 6">
            <a:extLst>
              <a:ext uri="{FF2B5EF4-FFF2-40B4-BE49-F238E27FC236}">
                <a16:creationId xmlns:a16="http://schemas.microsoft.com/office/drawing/2014/main" id="{978F1B43-2394-AF4E-9C53-991C41A0A099}"/>
              </a:ext>
            </a:extLst>
          </p:cNvPr>
          <p:cNvSpPr>
            <a:spLocks noChangeArrowheads="1"/>
          </p:cNvSpPr>
          <p:nvPr/>
        </p:nvSpPr>
        <p:spPr bwMode="auto">
          <a:xfrm>
            <a:off x="-9525" y="990600"/>
            <a:ext cx="7248525" cy="152400"/>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247" name="Rectangle 7">
            <a:extLst>
              <a:ext uri="{FF2B5EF4-FFF2-40B4-BE49-F238E27FC236}">
                <a16:creationId xmlns:a16="http://schemas.microsoft.com/office/drawing/2014/main" id="{B8ED9C27-E783-2E46-8F93-DC7C0BC623CF}"/>
              </a:ext>
            </a:extLst>
          </p:cNvPr>
          <p:cNvSpPr>
            <a:spLocks noGrp="1" noChangeArrowheads="1"/>
          </p:cNvSpPr>
          <p:nvPr>
            <p:ph type="sldNum" sz="quarter" idx="4"/>
          </p:nvPr>
        </p:nvSpPr>
        <p:spPr bwMode="auto">
          <a:xfrm>
            <a:off x="8305800" y="6324600"/>
            <a:ext cx="533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146C4FD7-5E86-8742-AFDC-53C403F77877}" type="slidenum">
              <a:rPr lang="en-US" altLang="de-DE"/>
              <a:pPr/>
              <a:t>‹Nr.›</a:t>
            </a:fld>
            <a:endParaRPr lang="en-US" altLang="de-DE">
              <a:latin typeface="Times New Roman" panose="02020603050405020304" pitchFamily="18" charset="0"/>
            </a:endParaRPr>
          </a:p>
        </p:txBody>
      </p:sp>
      <p:sp>
        <p:nvSpPr>
          <p:cNvPr id="10248" name="Text Box 8">
            <a:extLst>
              <a:ext uri="{FF2B5EF4-FFF2-40B4-BE49-F238E27FC236}">
                <a16:creationId xmlns:a16="http://schemas.microsoft.com/office/drawing/2014/main" id="{2F6E60C9-0A92-CD4C-90D6-A6589991223A}"/>
              </a:ext>
            </a:extLst>
          </p:cNvPr>
          <p:cNvSpPr txBox="1">
            <a:spLocks noChangeArrowheads="1"/>
          </p:cNvSpPr>
          <p:nvPr/>
        </p:nvSpPr>
        <p:spPr bwMode="auto">
          <a:xfrm>
            <a:off x="7467600" y="857250"/>
            <a:ext cx="1600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de-DE" altLang="de-DE" sz="1800">
                <a:solidFill>
                  <a:srgbClr val="000000"/>
                </a:solidFill>
              </a:rPr>
              <a:t>www.che.de</a:t>
            </a:r>
            <a:endParaRPr lang="de-DE" altLang="de-DE" sz="1400"/>
          </a:p>
        </p:txBody>
      </p:sp>
      <p:pic>
        <p:nvPicPr>
          <p:cNvPr id="10249" name="Picture 9">
            <a:extLst>
              <a:ext uri="{FF2B5EF4-FFF2-40B4-BE49-F238E27FC236}">
                <a16:creationId xmlns:a16="http://schemas.microsoft.com/office/drawing/2014/main" id="{949CED47-80CE-B946-A0E0-E411634776A1}"/>
              </a:ext>
            </a:extLst>
          </p:cNvPr>
          <p:cNvPicPr>
            <a:picLocks noChangeAspect="1" noChangeArrowheads="1"/>
          </p:cNvPicPr>
          <p:nvPr/>
        </p:nvPicPr>
        <p:blipFill>
          <a:blip r:embed="rId1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516813" y="169863"/>
            <a:ext cx="1295400" cy="696912"/>
          </a:xfrm>
          <a:prstGeom prst="rect">
            <a:avLst/>
          </a:prstGeom>
          <a:noFill/>
          <a:extLst>
            <a:ext uri="{909E8E84-426E-40DD-AFC4-6F175D3DCCD1}">
              <a14:hiddenFill xmlns:a14="http://schemas.microsoft.com/office/drawing/2010/main">
                <a:solidFill>
                  <a:srgbClr val="FFFFFF"/>
                </a:solidFill>
              </a14:hiddenFill>
            </a:ext>
          </a:extLst>
        </p:spPr>
      </p:pic>
    </p:spTree>
  </p:cSld>
  <p:clrMap bg1="dk2" tx1="lt1" bg2="dk1" tx2="lt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 id="2147483664" r:id="rId12"/>
  </p:sldLayoutIdLst>
  <p:transition spd="slow"/>
  <p:hf hdr="0" ftr="0"/>
  <p:txStyles>
    <p:titleStyle>
      <a:lvl1pPr algn="l" rtl="0" eaLnBrk="0" fontAlgn="base" hangingPunct="0">
        <a:spcBef>
          <a:spcPct val="0"/>
        </a:spcBef>
        <a:spcAft>
          <a:spcPct val="0"/>
        </a:spcAft>
        <a:defRPr sz="3600" kern="12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panose="020B0604020202020204" pitchFamily="34" charset="0"/>
        </a:defRPr>
      </a:lvl2pPr>
      <a:lvl3pPr algn="l" rtl="0" eaLnBrk="0" fontAlgn="base" hangingPunct="0">
        <a:spcBef>
          <a:spcPct val="0"/>
        </a:spcBef>
        <a:spcAft>
          <a:spcPct val="0"/>
        </a:spcAft>
        <a:defRPr sz="3600">
          <a:solidFill>
            <a:schemeClr val="tx2"/>
          </a:solidFill>
          <a:latin typeface="Arial" panose="020B0604020202020204" pitchFamily="34" charset="0"/>
        </a:defRPr>
      </a:lvl3pPr>
      <a:lvl4pPr algn="l" rtl="0" eaLnBrk="0" fontAlgn="base" hangingPunct="0">
        <a:spcBef>
          <a:spcPct val="0"/>
        </a:spcBef>
        <a:spcAft>
          <a:spcPct val="0"/>
        </a:spcAft>
        <a:defRPr sz="3600">
          <a:solidFill>
            <a:schemeClr val="tx2"/>
          </a:solidFill>
          <a:latin typeface="Arial" panose="020B0604020202020204" pitchFamily="34" charset="0"/>
        </a:defRPr>
      </a:lvl4pPr>
      <a:lvl5pPr algn="l" rtl="0" eaLnBrk="0" fontAlgn="base" hangingPunct="0">
        <a:spcBef>
          <a:spcPct val="0"/>
        </a:spcBef>
        <a:spcAft>
          <a:spcPct val="0"/>
        </a:spcAft>
        <a:defRPr sz="3600">
          <a:solidFill>
            <a:schemeClr val="tx2"/>
          </a:solidFill>
          <a:latin typeface="Arial" panose="020B0604020202020204" pitchFamily="34" charset="0"/>
        </a:defRPr>
      </a:lvl5pPr>
      <a:lvl6pPr marL="457200" algn="l" rtl="0" eaLnBrk="0" fontAlgn="base" hangingPunct="0">
        <a:spcBef>
          <a:spcPct val="0"/>
        </a:spcBef>
        <a:spcAft>
          <a:spcPct val="0"/>
        </a:spcAft>
        <a:defRPr sz="3600">
          <a:solidFill>
            <a:schemeClr val="tx2"/>
          </a:solidFill>
          <a:latin typeface="Arial" panose="020B0604020202020204" pitchFamily="34" charset="0"/>
        </a:defRPr>
      </a:lvl6pPr>
      <a:lvl7pPr marL="914400" algn="l" rtl="0" eaLnBrk="0" fontAlgn="base" hangingPunct="0">
        <a:spcBef>
          <a:spcPct val="0"/>
        </a:spcBef>
        <a:spcAft>
          <a:spcPct val="0"/>
        </a:spcAft>
        <a:defRPr sz="3600">
          <a:solidFill>
            <a:schemeClr val="tx2"/>
          </a:solidFill>
          <a:latin typeface="Arial" panose="020B0604020202020204" pitchFamily="34" charset="0"/>
        </a:defRPr>
      </a:lvl7pPr>
      <a:lvl8pPr marL="1371600" algn="l" rtl="0" eaLnBrk="0" fontAlgn="base" hangingPunct="0">
        <a:spcBef>
          <a:spcPct val="0"/>
        </a:spcBef>
        <a:spcAft>
          <a:spcPct val="0"/>
        </a:spcAft>
        <a:defRPr sz="3600">
          <a:solidFill>
            <a:schemeClr val="tx2"/>
          </a:solidFill>
          <a:latin typeface="Arial" panose="020B0604020202020204" pitchFamily="34" charset="0"/>
        </a:defRPr>
      </a:lvl8pPr>
      <a:lvl9pPr marL="1828800" algn="l" rtl="0" eaLnBrk="0" fontAlgn="base" hangingPunct="0">
        <a:spcBef>
          <a:spcPct val="0"/>
        </a:spcBef>
        <a:spcAft>
          <a:spcPct val="0"/>
        </a:spcAft>
        <a:defRPr sz="36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lr>
          <a:schemeClr val="accent1"/>
        </a:buClr>
        <a:buFont typeface="Webdings" pitchFamily="2" charset="2"/>
        <a:buChar char="&lt;"/>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ebdings" pitchFamily="2" charset="2"/>
        <a:buChar char="&lt;"/>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accent1"/>
        </a:buClr>
        <a:buFont typeface="Webdings" pitchFamily="2" charset="2"/>
        <a:buChar char="&lt;"/>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1"/>
        </a:buClr>
        <a:buFont typeface="Webdings" pitchFamily="2" charset="2"/>
        <a:buChar char="&lt;"/>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1"/>
        </a:buClr>
        <a:buFont typeface="Webdings" pitchFamily="2" charset="2"/>
        <a:buChar char="&lt;"/>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umsplatzhalter 2">
            <a:extLst>
              <a:ext uri="{FF2B5EF4-FFF2-40B4-BE49-F238E27FC236}">
                <a16:creationId xmlns:a16="http://schemas.microsoft.com/office/drawing/2014/main" id="{B07B4B10-EC0B-F24A-AA0C-0ECD7E65AA7A}"/>
              </a:ext>
            </a:extLst>
          </p:cNvPr>
          <p:cNvSpPr>
            <a:spLocks noGrp="1"/>
          </p:cNvSpPr>
          <p:nvPr>
            <p:ph type="dt" sz="half" idx="10"/>
          </p:nvPr>
        </p:nvSpPr>
        <p:spPr/>
        <p:txBody>
          <a:bodyPr/>
          <a:lstStyle/>
          <a:p>
            <a:r>
              <a:rPr lang="de-DE" altLang="de-DE"/>
              <a:t>Bremen</a:t>
            </a:r>
          </a:p>
          <a:p>
            <a:r>
              <a:rPr lang="de-DE" altLang="de-DE"/>
              <a:t>18. Oktober 2004</a:t>
            </a:r>
            <a:endParaRPr lang="en-US" altLang="de-DE"/>
          </a:p>
        </p:txBody>
      </p:sp>
      <p:sp>
        <p:nvSpPr>
          <p:cNvPr id="9" name="Foliennummernplatzhalter 3">
            <a:extLst>
              <a:ext uri="{FF2B5EF4-FFF2-40B4-BE49-F238E27FC236}">
                <a16:creationId xmlns:a16="http://schemas.microsoft.com/office/drawing/2014/main" id="{50A6161E-2C02-A340-AA63-A58A86CED3B2}"/>
              </a:ext>
            </a:extLst>
          </p:cNvPr>
          <p:cNvSpPr>
            <a:spLocks noGrp="1"/>
          </p:cNvSpPr>
          <p:nvPr>
            <p:ph type="sldNum" sz="quarter" idx="11"/>
          </p:nvPr>
        </p:nvSpPr>
        <p:spPr/>
        <p:txBody>
          <a:bodyPr/>
          <a:lstStyle/>
          <a:p>
            <a:fld id="{AB9BFE7D-8E99-6140-84A2-12EDB6C0B84C}" type="slidenum">
              <a:rPr lang="en-US" altLang="de-DE"/>
              <a:pPr/>
              <a:t>1</a:t>
            </a:fld>
            <a:endParaRPr lang="en-US" altLang="de-DE">
              <a:latin typeface="Times New Roman" panose="02020603050405020304" pitchFamily="18" charset="0"/>
            </a:endParaRPr>
          </a:p>
        </p:txBody>
      </p:sp>
      <p:sp>
        <p:nvSpPr>
          <p:cNvPr id="36866" name="Text Box 2">
            <a:extLst>
              <a:ext uri="{FF2B5EF4-FFF2-40B4-BE49-F238E27FC236}">
                <a16:creationId xmlns:a16="http://schemas.microsoft.com/office/drawing/2014/main" id="{26ABE023-A2BD-0C49-87F9-8451F9546F10}"/>
              </a:ext>
            </a:extLst>
          </p:cNvPr>
          <p:cNvSpPr txBox="1">
            <a:spLocks noChangeArrowheads="1"/>
          </p:cNvSpPr>
          <p:nvPr/>
        </p:nvSpPr>
        <p:spPr bwMode="auto">
          <a:xfrm>
            <a:off x="7696200" y="1524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de-DE" altLang="de-DE">
              <a:latin typeface="Times New Roman" panose="02020603050405020304" pitchFamily="18" charset="0"/>
            </a:endParaRPr>
          </a:p>
        </p:txBody>
      </p:sp>
      <p:sp>
        <p:nvSpPr>
          <p:cNvPr id="36867" name="Text Box 3">
            <a:extLst>
              <a:ext uri="{FF2B5EF4-FFF2-40B4-BE49-F238E27FC236}">
                <a16:creationId xmlns:a16="http://schemas.microsoft.com/office/drawing/2014/main" id="{90722F9B-D0C4-914F-9420-E4E466B19797}"/>
              </a:ext>
            </a:extLst>
          </p:cNvPr>
          <p:cNvSpPr txBox="1">
            <a:spLocks noChangeArrowheads="1"/>
          </p:cNvSpPr>
          <p:nvPr/>
        </p:nvSpPr>
        <p:spPr bwMode="auto">
          <a:xfrm>
            <a:off x="7847013" y="3048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de-DE" altLang="de-DE">
              <a:latin typeface="Times New Roman" panose="02020603050405020304" pitchFamily="18" charset="0"/>
            </a:endParaRPr>
          </a:p>
        </p:txBody>
      </p:sp>
      <p:sp>
        <p:nvSpPr>
          <p:cNvPr id="36868" name="Text Box 4">
            <a:extLst>
              <a:ext uri="{FF2B5EF4-FFF2-40B4-BE49-F238E27FC236}">
                <a16:creationId xmlns:a16="http://schemas.microsoft.com/office/drawing/2014/main" id="{C09A8669-3775-7C45-853E-0169FCBF4577}"/>
              </a:ext>
            </a:extLst>
          </p:cNvPr>
          <p:cNvSpPr txBox="1">
            <a:spLocks noChangeArrowheads="1"/>
          </p:cNvSpPr>
          <p:nvPr/>
        </p:nvSpPr>
        <p:spPr bwMode="auto">
          <a:xfrm>
            <a:off x="1219200" y="1524000"/>
            <a:ext cx="6934200" cy="1797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endParaRPr lang="de-DE" altLang="de-DE" sz="4000" b="1">
              <a:solidFill>
                <a:schemeClr val="folHlink"/>
              </a:solidFill>
            </a:endParaRPr>
          </a:p>
          <a:p>
            <a:pPr algn="ctr">
              <a:spcBef>
                <a:spcPct val="50000"/>
              </a:spcBef>
            </a:pPr>
            <a:endParaRPr lang="de-DE" altLang="de-DE" b="1">
              <a:solidFill>
                <a:schemeClr val="folHlink"/>
              </a:solidFill>
            </a:endParaRPr>
          </a:p>
          <a:p>
            <a:pPr algn="ctr">
              <a:spcBef>
                <a:spcPct val="50000"/>
              </a:spcBef>
            </a:pPr>
            <a:endParaRPr lang="de-DE" altLang="de-DE">
              <a:solidFill>
                <a:schemeClr val="folHlink"/>
              </a:solidFill>
              <a:latin typeface="Times New Roman" panose="02020603050405020304" pitchFamily="18" charset="0"/>
            </a:endParaRPr>
          </a:p>
        </p:txBody>
      </p:sp>
      <p:sp>
        <p:nvSpPr>
          <p:cNvPr id="36892" name="Text Box 28">
            <a:extLst>
              <a:ext uri="{FF2B5EF4-FFF2-40B4-BE49-F238E27FC236}">
                <a16:creationId xmlns:a16="http://schemas.microsoft.com/office/drawing/2014/main" id="{85167D83-C44A-9341-8A40-DA392941E1D4}"/>
              </a:ext>
            </a:extLst>
          </p:cNvPr>
          <p:cNvSpPr txBox="1">
            <a:spLocks noChangeArrowheads="1"/>
          </p:cNvSpPr>
          <p:nvPr/>
        </p:nvSpPr>
        <p:spPr bwMode="auto">
          <a:xfrm>
            <a:off x="1258888" y="1341438"/>
            <a:ext cx="6705600" cy="2101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4400" b="1"/>
              <a:t>Hochschulfinanzierung: </a:t>
            </a:r>
          </a:p>
          <a:p>
            <a:pPr algn="ctr"/>
            <a:r>
              <a:rPr lang="de-DE" altLang="de-DE" sz="4400" b="1"/>
              <a:t>Sind Studiengebühren </a:t>
            </a:r>
          </a:p>
          <a:p>
            <a:pPr algn="ctr"/>
            <a:r>
              <a:rPr lang="de-DE" altLang="de-DE" sz="4400" b="1"/>
              <a:t>die Lösung?</a:t>
            </a:r>
          </a:p>
        </p:txBody>
      </p:sp>
      <p:sp>
        <p:nvSpPr>
          <p:cNvPr id="36893" name="Text Box 29">
            <a:extLst>
              <a:ext uri="{FF2B5EF4-FFF2-40B4-BE49-F238E27FC236}">
                <a16:creationId xmlns:a16="http://schemas.microsoft.com/office/drawing/2014/main" id="{D2AF5A16-A9EA-9C42-9157-A73BEBB4DAFB}"/>
              </a:ext>
            </a:extLst>
          </p:cNvPr>
          <p:cNvSpPr txBox="1">
            <a:spLocks noChangeArrowheads="1"/>
          </p:cNvSpPr>
          <p:nvPr/>
        </p:nvSpPr>
        <p:spPr bwMode="auto">
          <a:xfrm>
            <a:off x="1403350" y="4149725"/>
            <a:ext cx="6121400" cy="944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de-DE" altLang="de-DE" sz="3200" b="1">
                <a:solidFill>
                  <a:schemeClr val="folHlink"/>
                </a:solidFill>
              </a:rPr>
              <a:t>Detlef Müller-Böling</a:t>
            </a:r>
          </a:p>
          <a:p>
            <a:pPr algn="ctr"/>
            <a:r>
              <a:rPr lang="de-DE" altLang="de-DE" b="1">
                <a:solidFill>
                  <a:schemeClr val="folHlink"/>
                </a:solidFill>
              </a:rPr>
              <a:t>Centrum für Hochschulentwicklung</a:t>
            </a:r>
          </a:p>
        </p:txBody>
      </p:sp>
      <p:sp>
        <p:nvSpPr>
          <p:cNvPr id="36894" name="Text Box 30">
            <a:extLst>
              <a:ext uri="{FF2B5EF4-FFF2-40B4-BE49-F238E27FC236}">
                <a16:creationId xmlns:a16="http://schemas.microsoft.com/office/drawing/2014/main" id="{70870B60-BC37-C940-A988-AB57879B231B}"/>
              </a:ext>
            </a:extLst>
          </p:cNvPr>
          <p:cNvSpPr txBox="1">
            <a:spLocks noChangeArrowheads="1"/>
          </p:cNvSpPr>
          <p:nvPr/>
        </p:nvSpPr>
        <p:spPr bwMode="auto">
          <a:xfrm>
            <a:off x="1762125" y="5805488"/>
            <a:ext cx="54562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a:solidFill>
                  <a:schemeClr val="folHlink"/>
                </a:solidFill>
              </a:rPr>
              <a:t>Hochschule Bremen, 18. Oktober 2004</a:t>
            </a: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umsplatzhalter 3">
            <a:extLst>
              <a:ext uri="{FF2B5EF4-FFF2-40B4-BE49-F238E27FC236}">
                <a16:creationId xmlns:a16="http://schemas.microsoft.com/office/drawing/2014/main" id="{E58C1ED3-DA89-AC49-BED8-EF5222AB84E3}"/>
              </a:ext>
            </a:extLst>
          </p:cNvPr>
          <p:cNvSpPr>
            <a:spLocks noGrp="1"/>
          </p:cNvSpPr>
          <p:nvPr>
            <p:ph type="dt" sz="half" idx="10"/>
          </p:nvPr>
        </p:nvSpPr>
        <p:spPr/>
        <p:txBody>
          <a:bodyPr/>
          <a:lstStyle/>
          <a:p>
            <a:r>
              <a:rPr lang="de-DE" altLang="de-DE"/>
              <a:t>Bremen</a:t>
            </a:r>
          </a:p>
          <a:p>
            <a:r>
              <a:rPr lang="de-DE" altLang="de-DE"/>
              <a:t>18. Oktober 2004</a:t>
            </a:r>
            <a:endParaRPr lang="en-US" altLang="de-DE"/>
          </a:p>
        </p:txBody>
      </p:sp>
      <p:sp>
        <p:nvSpPr>
          <p:cNvPr id="8" name="Foliennummernplatzhalter 4">
            <a:extLst>
              <a:ext uri="{FF2B5EF4-FFF2-40B4-BE49-F238E27FC236}">
                <a16:creationId xmlns:a16="http://schemas.microsoft.com/office/drawing/2014/main" id="{A01C5DA9-3A96-484F-A09E-9855373B933D}"/>
              </a:ext>
            </a:extLst>
          </p:cNvPr>
          <p:cNvSpPr>
            <a:spLocks noGrp="1"/>
          </p:cNvSpPr>
          <p:nvPr>
            <p:ph type="sldNum" sz="quarter" idx="11"/>
          </p:nvPr>
        </p:nvSpPr>
        <p:spPr/>
        <p:txBody>
          <a:bodyPr/>
          <a:lstStyle/>
          <a:p>
            <a:fld id="{9033771B-0528-174A-8364-4A6EB5691439}" type="slidenum">
              <a:rPr lang="en-US" altLang="de-DE"/>
              <a:pPr/>
              <a:t>10</a:t>
            </a:fld>
            <a:endParaRPr lang="en-US" altLang="de-DE">
              <a:latin typeface="Times New Roman" panose="02020603050405020304" pitchFamily="18" charset="0"/>
            </a:endParaRPr>
          </a:p>
        </p:txBody>
      </p:sp>
      <p:sp>
        <p:nvSpPr>
          <p:cNvPr id="151557" name="Rectangle 5">
            <a:extLst>
              <a:ext uri="{FF2B5EF4-FFF2-40B4-BE49-F238E27FC236}">
                <a16:creationId xmlns:a16="http://schemas.microsoft.com/office/drawing/2014/main" id="{A219DB03-687F-764E-8334-805C4A90B546}"/>
              </a:ext>
            </a:extLst>
          </p:cNvPr>
          <p:cNvSpPr>
            <a:spLocks noChangeArrowheads="1"/>
          </p:cNvSpPr>
          <p:nvPr/>
        </p:nvSpPr>
        <p:spPr bwMode="auto">
          <a:xfrm>
            <a:off x="179388" y="1341438"/>
            <a:ext cx="8713787" cy="165576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lstStyle/>
          <a:p>
            <a:pPr algn="ctr">
              <a:lnSpc>
                <a:spcPct val="90000"/>
              </a:lnSpc>
            </a:pPr>
            <a:r>
              <a:rPr lang="de-DE" altLang="de-DE" sz="3600" b="1"/>
              <a:t>Uni Hannover </a:t>
            </a:r>
          </a:p>
          <a:p>
            <a:pPr algn="ctr">
              <a:lnSpc>
                <a:spcPct val="90000"/>
              </a:lnSpc>
            </a:pPr>
            <a:r>
              <a:rPr lang="de-DE" altLang="de-DE" sz="3600" b="1"/>
              <a:t>+ 17,4 Mio. Euro p.a. </a:t>
            </a:r>
          </a:p>
          <a:p>
            <a:pPr algn="ctr">
              <a:lnSpc>
                <a:spcPct val="90000"/>
              </a:lnSpc>
            </a:pPr>
            <a:r>
              <a:rPr lang="de-DE" altLang="de-DE" sz="3600" b="1"/>
              <a:t>zus. Nettoeinnahmen</a:t>
            </a:r>
          </a:p>
        </p:txBody>
      </p:sp>
      <p:sp>
        <p:nvSpPr>
          <p:cNvPr id="151559" name="Rectangle 7">
            <a:extLst>
              <a:ext uri="{FF2B5EF4-FFF2-40B4-BE49-F238E27FC236}">
                <a16:creationId xmlns:a16="http://schemas.microsoft.com/office/drawing/2014/main" id="{C30C3B09-A417-E949-AA03-7CC4B77A236F}"/>
              </a:ext>
            </a:extLst>
          </p:cNvPr>
          <p:cNvSpPr>
            <a:spLocks noChangeArrowheads="1"/>
          </p:cNvSpPr>
          <p:nvPr/>
        </p:nvSpPr>
        <p:spPr bwMode="auto">
          <a:xfrm>
            <a:off x="539750" y="3646488"/>
            <a:ext cx="8353425" cy="935037"/>
          </a:xfrm>
          <a:prstGeom prst="rect">
            <a:avLst/>
          </a:prstGeom>
          <a:solidFill>
            <a:srgbClr val="66FF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66FF33">
                      <a:gamma/>
                      <a:shade val="60000"/>
                      <a:invGamma/>
                    </a:srgbClr>
                  </a:outerShdw>
                </a:effectLst>
              </a14:hiddenEffects>
            </a:ext>
          </a:extLst>
        </p:spPr>
        <p:txBody>
          <a:bodyPr wrap="none" anchor="ctr"/>
          <a:lstStyle/>
          <a:p>
            <a:pPr algn="ctr"/>
            <a:r>
              <a:rPr lang="de-DE" altLang="de-DE" sz="3200" b="1">
                <a:solidFill>
                  <a:schemeClr val="folHlink"/>
                </a:solidFill>
              </a:rPr>
              <a:t>13 Prozent des Gesamtbudgets</a:t>
            </a:r>
          </a:p>
        </p:txBody>
      </p:sp>
      <p:sp>
        <p:nvSpPr>
          <p:cNvPr id="151560" name="Rectangle 8">
            <a:extLst>
              <a:ext uri="{FF2B5EF4-FFF2-40B4-BE49-F238E27FC236}">
                <a16:creationId xmlns:a16="http://schemas.microsoft.com/office/drawing/2014/main" id="{A7A15DEE-FE09-0544-98E1-0753245756CC}"/>
              </a:ext>
            </a:extLst>
          </p:cNvPr>
          <p:cNvSpPr>
            <a:spLocks noChangeArrowheads="1"/>
          </p:cNvSpPr>
          <p:nvPr/>
        </p:nvSpPr>
        <p:spPr bwMode="auto">
          <a:xfrm>
            <a:off x="539750" y="4725988"/>
            <a:ext cx="8353425" cy="863600"/>
          </a:xfrm>
          <a:prstGeom prst="rect">
            <a:avLst/>
          </a:prstGeom>
          <a:solidFill>
            <a:srgbClr val="66FF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66FF33">
                      <a:gamma/>
                      <a:shade val="60000"/>
                      <a:invGamma/>
                    </a:srgbClr>
                  </a:outerShdw>
                </a:effectLst>
              </a14:hiddenEffects>
            </a:ext>
          </a:extLst>
        </p:spPr>
        <p:txBody>
          <a:bodyPr wrap="none" anchor="ctr"/>
          <a:lstStyle/>
          <a:p>
            <a:pPr algn="ctr"/>
            <a:r>
              <a:rPr lang="de-DE" altLang="de-DE" sz="3200" b="1">
                <a:solidFill>
                  <a:schemeClr val="folHlink"/>
                </a:solidFill>
              </a:rPr>
              <a:t>fast die Hälfte der Drittmittel für Forschung</a:t>
            </a:r>
          </a:p>
        </p:txBody>
      </p:sp>
      <p:sp>
        <p:nvSpPr>
          <p:cNvPr id="151567" name="Rectangle 15">
            <a:extLst>
              <a:ext uri="{FF2B5EF4-FFF2-40B4-BE49-F238E27FC236}">
                <a16:creationId xmlns:a16="http://schemas.microsoft.com/office/drawing/2014/main" id="{35E5E741-C1E4-6741-BBF5-98AC8BD1D314}"/>
              </a:ext>
            </a:extLst>
          </p:cNvPr>
          <p:cNvSpPr>
            <a:spLocks noChangeArrowheads="1"/>
          </p:cNvSpPr>
          <p:nvPr/>
        </p:nvSpPr>
        <p:spPr bwMode="auto">
          <a:xfrm>
            <a:off x="539750" y="5734050"/>
            <a:ext cx="8353425" cy="865188"/>
          </a:xfrm>
          <a:prstGeom prst="rect">
            <a:avLst/>
          </a:prstGeom>
          <a:solidFill>
            <a:srgbClr val="66FF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66FF33">
                      <a:gamma/>
                      <a:shade val="60000"/>
                      <a:invGamma/>
                    </a:srgbClr>
                  </a:outerShdw>
                </a:effectLst>
              </a14:hiddenEffects>
            </a:ext>
          </a:extLst>
        </p:spPr>
        <p:txBody>
          <a:bodyPr wrap="none" anchor="ctr"/>
          <a:lstStyle/>
          <a:p>
            <a:pPr algn="ctr"/>
            <a:r>
              <a:rPr lang="de-DE" altLang="de-DE" sz="3200" b="1">
                <a:solidFill>
                  <a:schemeClr val="folHlink"/>
                </a:solidFill>
              </a:rPr>
              <a:t>Relation Wissenschaftler / Studierende</a:t>
            </a:r>
          </a:p>
          <a:p>
            <a:pPr algn="ctr"/>
            <a:r>
              <a:rPr lang="de-DE" altLang="de-DE" sz="3200" b="1">
                <a:solidFill>
                  <a:schemeClr val="folHlink"/>
                </a:solidFill>
              </a:rPr>
              <a:t>von  1:35 auf 1:22</a:t>
            </a:r>
            <a:endParaRPr lang="de-DE" altLang="de-DE" sz="3200">
              <a:solidFill>
                <a:schemeClr val="folHlink"/>
              </a:solidFill>
            </a:endParaRPr>
          </a:p>
        </p:txBody>
      </p:sp>
      <p:sp>
        <p:nvSpPr>
          <p:cNvPr id="151568" name="Text Box 16">
            <a:extLst>
              <a:ext uri="{FF2B5EF4-FFF2-40B4-BE49-F238E27FC236}">
                <a16:creationId xmlns:a16="http://schemas.microsoft.com/office/drawing/2014/main" id="{249F696A-0943-5743-B1A2-41ABF6659C4F}"/>
              </a:ext>
            </a:extLst>
          </p:cNvPr>
          <p:cNvSpPr txBox="1">
            <a:spLocks noChangeArrowheads="1"/>
          </p:cNvSpPr>
          <p:nvPr/>
        </p:nvSpPr>
        <p:spPr bwMode="auto">
          <a:xfrm>
            <a:off x="179388" y="260350"/>
            <a:ext cx="6624637" cy="579438"/>
          </a:xfrm>
          <a:prstGeom prst="rect">
            <a:avLst/>
          </a:prstGeom>
          <a:solidFill>
            <a:srgbClr val="66FF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3200" b="1">
                <a:solidFill>
                  <a:schemeClr val="folHlink"/>
                </a:solidFill>
              </a:rPr>
              <a:t>Finanzquellen und Peanuts</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51557"/>
                                        </p:tgtEl>
                                        <p:attrNameLst>
                                          <p:attrName>style.visibility</p:attrName>
                                        </p:attrNameLst>
                                      </p:cBhvr>
                                      <p:to>
                                        <p:strVal val="visible"/>
                                      </p:to>
                                    </p:set>
                                    <p:animEffect transition="in" filter="box(out)">
                                      <p:cBhvr>
                                        <p:cTn id="7" dur="500"/>
                                        <p:tgtEl>
                                          <p:spTgt spid="15155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51559"/>
                                        </p:tgtEl>
                                        <p:attrNameLst>
                                          <p:attrName>style.visibility</p:attrName>
                                        </p:attrNameLst>
                                      </p:cBhvr>
                                      <p:to>
                                        <p:strVal val="visible"/>
                                      </p:to>
                                    </p:set>
                                    <p:animEffect transition="in" filter="box(out)">
                                      <p:cBhvr>
                                        <p:cTn id="12" dur="500"/>
                                        <p:tgtEl>
                                          <p:spTgt spid="15155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151560"/>
                                        </p:tgtEl>
                                        <p:attrNameLst>
                                          <p:attrName>style.visibility</p:attrName>
                                        </p:attrNameLst>
                                      </p:cBhvr>
                                      <p:to>
                                        <p:strVal val="visible"/>
                                      </p:to>
                                    </p:set>
                                    <p:animEffect transition="in" filter="box(out)">
                                      <p:cBhvr>
                                        <p:cTn id="17" dur="500"/>
                                        <p:tgtEl>
                                          <p:spTgt spid="15156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151567"/>
                                        </p:tgtEl>
                                        <p:attrNameLst>
                                          <p:attrName>style.visibility</p:attrName>
                                        </p:attrNameLst>
                                      </p:cBhvr>
                                      <p:to>
                                        <p:strVal val="visible"/>
                                      </p:to>
                                    </p:set>
                                    <p:animEffect transition="in" filter="box(out)">
                                      <p:cBhvr>
                                        <p:cTn id="22" dur="500"/>
                                        <p:tgtEl>
                                          <p:spTgt spid="1515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557" grpId="0" animBg="1" autoUpdateAnimBg="0"/>
      <p:bldP spid="151559" grpId="0" animBg="1" autoUpdateAnimBg="0"/>
      <p:bldP spid="151560" grpId="0" animBg="1" autoUpdateAnimBg="0"/>
      <p:bldP spid="151567" grpId="0"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atumsplatzhalter 3">
            <a:extLst>
              <a:ext uri="{FF2B5EF4-FFF2-40B4-BE49-F238E27FC236}">
                <a16:creationId xmlns:a16="http://schemas.microsoft.com/office/drawing/2014/main" id="{58386D46-F1A8-184B-AB30-61DB085EF140}"/>
              </a:ext>
            </a:extLst>
          </p:cNvPr>
          <p:cNvSpPr>
            <a:spLocks noGrp="1"/>
          </p:cNvSpPr>
          <p:nvPr>
            <p:ph type="dt" sz="half" idx="10"/>
          </p:nvPr>
        </p:nvSpPr>
        <p:spPr/>
        <p:txBody>
          <a:bodyPr/>
          <a:lstStyle/>
          <a:p>
            <a:r>
              <a:rPr lang="de-DE" altLang="de-DE"/>
              <a:t>Bremen</a:t>
            </a:r>
          </a:p>
          <a:p>
            <a:r>
              <a:rPr lang="de-DE" altLang="de-DE"/>
              <a:t>18. Oktober 2004</a:t>
            </a:r>
            <a:endParaRPr lang="en-US" altLang="de-DE"/>
          </a:p>
        </p:txBody>
      </p:sp>
      <p:sp>
        <p:nvSpPr>
          <p:cNvPr id="12" name="Foliennummernplatzhalter 4">
            <a:extLst>
              <a:ext uri="{FF2B5EF4-FFF2-40B4-BE49-F238E27FC236}">
                <a16:creationId xmlns:a16="http://schemas.microsoft.com/office/drawing/2014/main" id="{73650554-6E83-6344-A9C1-F02DD521921F}"/>
              </a:ext>
            </a:extLst>
          </p:cNvPr>
          <p:cNvSpPr>
            <a:spLocks noGrp="1"/>
          </p:cNvSpPr>
          <p:nvPr>
            <p:ph type="sldNum" sz="quarter" idx="11"/>
          </p:nvPr>
        </p:nvSpPr>
        <p:spPr/>
        <p:txBody>
          <a:bodyPr/>
          <a:lstStyle/>
          <a:p>
            <a:fld id="{DE820E12-8C63-B74A-BF55-330622594922}" type="slidenum">
              <a:rPr lang="en-US" altLang="de-DE"/>
              <a:pPr/>
              <a:t>11</a:t>
            </a:fld>
            <a:endParaRPr lang="en-US" altLang="de-DE">
              <a:latin typeface="Times New Roman" panose="02020603050405020304" pitchFamily="18" charset="0"/>
            </a:endParaRPr>
          </a:p>
        </p:txBody>
      </p:sp>
      <p:sp>
        <p:nvSpPr>
          <p:cNvPr id="175106" name="Text Box 2">
            <a:extLst>
              <a:ext uri="{FF2B5EF4-FFF2-40B4-BE49-F238E27FC236}">
                <a16:creationId xmlns:a16="http://schemas.microsoft.com/office/drawing/2014/main" id="{C5D8A456-3E06-CB42-B00D-277654DB3E5D}"/>
              </a:ext>
            </a:extLst>
          </p:cNvPr>
          <p:cNvSpPr txBox="1">
            <a:spLocks noChangeArrowheads="1"/>
          </p:cNvSpPr>
          <p:nvPr/>
        </p:nvSpPr>
        <p:spPr bwMode="auto">
          <a:xfrm>
            <a:off x="395288" y="5084763"/>
            <a:ext cx="8569325" cy="579437"/>
          </a:xfrm>
          <a:prstGeom prst="rect">
            <a:avLst/>
          </a:prstGeom>
          <a:solidFill>
            <a:srgbClr val="3366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3200" b="1">
                <a:solidFill>
                  <a:schemeClr val="folHlink"/>
                </a:solidFill>
              </a:rPr>
              <a:t>Studienbeiträge als Option</a:t>
            </a:r>
          </a:p>
        </p:txBody>
      </p:sp>
      <p:sp>
        <p:nvSpPr>
          <p:cNvPr id="175107" name="Text Box 3">
            <a:extLst>
              <a:ext uri="{FF2B5EF4-FFF2-40B4-BE49-F238E27FC236}">
                <a16:creationId xmlns:a16="http://schemas.microsoft.com/office/drawing/2014/main" id="{7AA49386-FA1D-3940-B0BF-96E8BD3F5F04}"/>
              </a:ext>
            </a:extLst>
          </p:cNvPr>
          <p:cNvSpPr txBox="1">
            <a:spLocks noChangeArrowheads="1"/>
          </p:cNvSpPr>
          <p:nvPr/>
        </p:nvSpPr>
        <p:spPr bwMode="auto">
          <a:xfrm>
            <a:off x="395288" y="6021388"/>
            <a:ext cx="8569325" cy="579437"/>
          </a:xfrm>
          <a:prstGeom prst="rect">
            <a:avLst/>
          </a:prstGeom>
          <a:solidFill>
            <a:srgbClr val="FF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3200" b="1">
                <a:solidFill>
                  <a:schemeClr val="folHlink"/>
                </a:solidFill>
              </a:rPr>
              <a:t>Finanzierung umfassend</a:t>
            </a:r>
          </a:p>
        </p:txBody>
      </p:sp>
      <p:sp>
        <p:nvSpPr>
          <p:cNvPr id="175108" name="Text Box 4">
            <a:extLst>
              <a:ext uri="{FF2B5EF4-FFF2-40B4-BE49-F238E27FC236}">
                <a16:creationId xmlns:a16="http://schemas.microsoft.com/office/drawing/2014/main" id="{D10E6A2A-E8A3-6D41-B156-503D57F983BF}"/>
              </a:ext>
            </a:extLst>
          </p:cNvPr>
          <p:cNvSpPr txBox="1">
            <a:spLocks noChangeArrowheads="1"/>
          </p:cNvSpPr>
          <p:nvPr/>
        </p:nvSpPr>
        <p:spPr bwMode="auto">
          <a:xfrm>
            <a:off x="395288" y="4148138"/>
            <a:ext cx="8569325" cy="579437"/>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3200" b="1">
                <a:solidFill>
                  <a:schemeClr val="folHlink"/>
                </a:solidFill>
              </a:rPr>
              <a:t>Studienkonten und andere Euphemismen</a:t>
            </a:r>
          </a:p>
        </p:txBody>
      </p:sp>
      <p:sp>
        <p:nvSpPr>
          <p:cNvPr id="175109" name="Text Box 5">
            <a:extLst>
              <a:ext uri="{FF2B5EF4-FFF2-40B4-BE49-F238E27FC236}">
                <a16:creationId xmlns:a16="http://schemas.microsoft.com/office/drawing/2014/main" id="{7A8C4452-0245-9742-9EEA-4E5F6CF93A33}"/>
              </a:ext>
            </a:extLst>
          </p:cNvPr>
          <p:cNvSpPr txBox="1">
            <a:spLocks noChangeArrowheads="1"/>
          </p:cNvSpPr>
          <p:nvPr/>
        </p:nvSpPr>
        <p:spPr bwMode="auto">
          <a:xfrm>
            <a:off x="395288" y="2274888"/>
            <a:ext cx="8569325" cy="579437"/>
          </a:xfrm>
          <a:prstGeom prst="rect">
            <a:avLst/>
          </a:prstGeom>
          <a:solidFill>
            <a:srgbClr val="66FF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3200" b="1">
                <a:solidFill>
                  <a:schemeClr val="folHlink"/>
                </a:solidFill>
              </a:rPr>
              <a:t>Finanzquellen und Peanuts</a:t>
            </a:r>
          </a:p>
        </p:txBody>
      </p:sp>
      <p:sp>
        <p:nvSpPr>
          <p:cNvPr id="175110" name="Text Box 6">
            <a:extLst>
              <a:ext uri="{FF2B5EF4-FFF2-40B4-BE49-F238E27FC236}">
                <a16:creationId xmlns:a16="http://schemas.microsoft.com/office/drawing/2014/main" id="{61AA42D0-D3DE-964E-B91D-D180D6C3D897}"/>
              </a:ext>
            </a:extLst>
          </p:cNvPr>
          <p:cNvSpPr txBox="1">
            <a:spLocks noChangeArrowheads="1"/>
          </p:cNvSpPr>
          <p:nvPr/>
        </p:nvSpPr>
        <p:spPr bwMode="auto">
          <a:xfrm>
            <a:off x="395288" y="1339850"/>
            <a:ext cx="8569325" cy="579438"/>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3200" b="1">
                <a:solidFill>
                  <a:schemeClr val="folHlink"/>
                </a:solidFill>
              </a:rPr>
              <a:t>„Sparen“ und tu felix helvetia</a:t>
            </a:r>
          </a:p>
        </p:txBody>
      </p:sp>
      <p:sp>
        <p:nvSpPr>
          <p:cNvPr id="175111" name="Text Box 7">
            <a:extLst>
              <a:ext uri="{FF2B5EF4-FFF2-40B4-BE49-F238E27FC236}">
                <a16:creationId xmlns:a16="http://schemas.microsoft.com/office/drawing/2014/main" id="{A3A0D024-9055-3947-AA97-E1F0AF2C75BB}"/>
              </a:ext>
            </a:extLst>
          </p:cNvPr>
          <p:cNvSpPr txBox="1">
            <a:spLocks noChangeArrowheads="1"/>
          </p:cNvSpPr>
          <p:nvPr/>
        </p:nvSpPr>
        <p:spPr bwMode="auto">
          <a:xfrm>
            <a:off x="395288" y="3211513"/>
            <a:ext cx="8569325" cy="579437"/>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3200" b="1">
                <a:solidFill>
                  <a:schemeClr val="folHlink"/>
                </a:solidFill>
              </a:rPr>
              <a:t>3 G mit Chancen und Risiken</a:t>
            </a:r>
          </a:p>
        </p:txBody>
      </p:sp>
      <p:sp>
        <p:nvSpPr>
          <p:cNvPr id="175112" name="Text Box 8">
            <a:extLst>
              <a:ext uri="{FF2B5EF4-FFF2-40B4-BE49-F238E27FC236}">
                <a16:creationId xmlns:a16="http://schemas.microsoft.com/office/drawing/2014/main" id="{F69D2651-1716-5E44-B134-974635714B28}"/>
              </a:ext>
            </a:extLst>
          </p:cNvPr>
          <p:cNvSpPr txBox="1">
            <a:spLocks noChangeArrowheads="1"/>
          </p:cNvSpPr>
          <p:nvPr/>
        </p:nvSpPr>
        <p:spPr bwMode="auto">
          <a:xfrm>
            <a:off x="179388" y="160338"/>
            <a:ext cx="5472112" cy="579437"/>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altLang="de-DE" sz="3200" b="1"/>
              <a:t>Gliederung des Vortrags</a:t>
            </a:r>
          </a:p>
        </p:txBody>
      </p:sp>
      <p:sp>
        <p:nvSpPr>
          <p:cNvPr id="175113" name="Rectangle 9">
            <a:extLst>
              <a:ext uri="{FF2B5EF4-FFF2-40B4-BE49-F238E27FC236}">
                <a16:creationId xmlns:a16="http://schemas.microsoft.com/office/drawing/2014/main" id="{0F788EB9-0B07-EB4A-A89D-B04F9FB16D22}"/>
              </a:ext>
            </a:extLst>
          </p:cNvPr>
          <p:cNvSpPr>
            <a:spLocks noChangeArrowheads="1"/>
          </p:cNvSpPr>
          <p:nvPr/>
        </p:nvSpPr>
        <p:spPr bwMode="auto">
          <a:xfrm>
            <a:off x="250825" y="3933825"/>
            <a:ext cx="8893175" cy="2735263"/>
          </a:xfrm>
          <a:prstGeom prst="rect">
            <a:avLst/>
          </a:prstGeom>
          <a:solidFill>
            <a:schemeClr val="folHlink">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75114" name="Rectangle 10">
            <a:extLst>
              <a:ext uri="{FF2B5EF4-FFF2-40B4-BE49-F238E27FC236}">
                <a16:creationId xmlns:a16="http://schemas.microsoft.com/office/drawing/2014/main" id="{DBC52C79-D271-B94B-B756-4E02EC4F4674}"/>
              </a:ext>
            </a:extLst>
          </p:cNvPr>
          <p:cNvSpPr>
            <a:spLocks noChangeArrowheads="1"/>
          </p:cNvSpPr>
          <p:nvPr/>
        </p:nvSpPr>
        <p:spPr bwMode="auto">
          <a:xfrm>
            <a:off x="250825" y="1268413"/>
            <a:ext cx="8893175" cy="1655762"/>
          </a:xfrm>
          <a:prstGeom prst="rect">
            <a:avLst/>
          </a:prstGeom>
          <a:solidFill>
            <a:schemeClr val="folHlink">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175113"/>
                                        </p:tgtEl>
                                        <p:attrNameLst>
                                          <p:attrName>style.visibility</p:attrName>
                                        </p:attrNameLst>
                                      </p:cBhvr>
                                      <p:to>
                                        <p:strVal val="visible"/>
                                      </p:to>
                                    </p:set>
                                    <p:animEffect transition="in" filter="dissolve">
                                      <p:cBhvr>
                                        <p:cTn id="7" dur="3000"/>
                                        <p:tgtEl>
                                          <p:spTgt spid="175113"/>
                                        </p:tgtEl>
                                      </p:cBhvr>
                                    </p:animEffect>
                                  </p:childTnLst>
                                </p:cTn>
                              </p:par>
                              <p:par>
                                <p:cTn id="8" presetID="9" presetClass="entr" presetSubtype="0" fill="hold" nodeType="withEffect">
                                  <p:stCondLst>
                                    <p:cond delay="0"/>
                                  </p:stCondLst>
                                  <p:childTnLst>
                                    <p:set>
                                      <p:cBhvr>
                                        <p:cTn id="9" dur="1" fill="hold">
                                          <p:stCondLst>
                                            <p:cond delay="0"/>
                                          </p:stCondLst>
                                        </p:cTn>
                                        <p:tgtEl>
                                          <p:spTgt spid="175114"/>
                                        </p:tgtEl>
                                        <p:attrNameLst>
                                          <p:attrName>style.visibility</p:attrName>
                                        </p:attrNameLst>
                                      </p:cBhvr>
                                      <p:to>
                                        <p:strVal val="visible"/>
                                      </p:to>
                                    </p:set>
                                    <p:animEffect transition="in" filter="dissolve">
                                      <p:cBhvr>
                                        <p:cTn id="10" dur="3000"/>
                                        <p:tgtEl>
                                          <p:spTgt spid="175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atumsplatzhalter 2">
            <a:extLst>
              <a:ext uri="{FF2B5EF4-FFF2-40B4-BE49-F238E27FC236}">
                <a16:creationId xmlns:a16="http://schemas.microsoft.com/office/drawing/2014/main" id="{AD68A6BE-9680-3C4F-ACBC-C19665C2D644}"/>
              </a:ext>
            </a:extLst>
          </p:cNvPr>
          <p:cNvSpPr>
            <a:spLocks noGrp="1"/>
          </p:cNvSpPr>
          <p:nvPr>
            <p:ph type="dt" sz="half" idx="10"/>
          </p:nvPr>
        </p:nvSpPr>
        <p:spPr/>
        <p:txBody>
          <a:bodyPr/>
          <a:lstStyle/>
          <a:p>
            <a:r>
              <a:rPr lang="de-DE" altLang="de-DE"/>
              <a:t>Bremen</a:t>
            </a:r>
          </a:p>
          <a:p>
            <a:r>
              <a:rPr lang="de-DE" altLang="de-DE"/>
              <a:t>18. Oktober 2004</a:t>
            </a:r>
            <a:endParaRPr lang="en-US" altLang="de-DE"/>
          </a:p>
        </p:txBody>
      </p:sp>
      <p:sp>
        <p:nvSpPr>
          <p:cNvPr id="15" name="Foliennummernplatzhalter 3">
            <a:extLst>
              <a:ext uri="{FF2B5EF4-FFF2-40B4-BE49-F238E27FC236}">
                <a16:creationId xmlns:a16="http://schemas.microsoft.com/office/drawing/2014/main" id="{CD6D5BFA-730F-974F-9E62-AB53C0379CFB}"/>
              </a:ext>
            </a:extLst>
          </p:cNvPr>
          <p:cNvSpPr>
            <a:spLocks noGrp="1"/>
          </p:cNvSpPr>
          <p:nvPr>
            <p:ph type="sldNum" sz="quarter" idx="11"/>
          </p:nvPr>
        </p:nvSpPr>
        <p:spPr/>
        <p:txBody>
          <a:bodyPr/>
          <a:lstStyle/>
          <a:p>
            <a:fld id="{90244C06-BC70-814C-8632-785AC9A140C3}" type="slidenum">
              <a:rPr lang="en-US" altLang="de-DE"/>
              <a:pPr/>
              <a:t>12</a:t>
            </a:fld>
            <a:endParaRPr lang="en-US" altLang="de-DE">
              <a:latin typeface="Times New Roman" panose="02020603050405020304" pitchFamily="18" charset="0"/>
            </a:endParaRPr>
          </a:p>
        </p:txBody>
      </p:sp>
      <p:grpSp>
        <p:nvGrpSpPr>
          <p:cNvPr id="159747" name="Group 3">
            <a:extLst>
              <a:ext uri="{FF2B5EF4-FFF2-40B4-BE49-F238E27FC236}">
                <a16:creationId xmlns:a16="http://schemas.microsoft.com/office/drawing/2014/main" id="{4D302AC0-0C75-2E47-9F57-10FAEC84E2BC}"/>
              </a:ext>
            </a:extLst>
          </p:cNvPr>
          <p:cNvGrpSpPr>
            <a:grpSpLocks/>
          </p:cNvGrpSpPr>
          <p:nvPr/>
        </p:nvGrpSpPr>
        <p:grpSpPr bwMode="auto">
          <a:xfrm>
            <a:off x="177800" y="1981200"/>
            <a:ext cx="742950" cy="4267200"/>
            <a:chOff x="66" y="1248"/>
            <a:chExt cx="468" cy="2688"/>
          </a:xfrm>
        </p:grpSpPr>
        <p:sp>
          <p:nvSpPr>
            <p:cNvPr id="159748" name="Rectangle 4">
              <a:extLst>
                <a:ext uri="{FF2B5EF4-FFF2-40B4-BE49-F238E27FC236}">
                  <a16:creationId xmlns:a16="http://schemas.microsoft.com/office/drawing/2014/main" id="{C10657D6-1CA3-F04E-B25E-BC92AF13D1BD}"/>
                </a:ext>
              </a:extLst>
            </p:cNvPr>
            <p:cNvSpPr>
              <a:spLocks noChangeArrowheads="1"/>
            </p:cNvSpPr>
            <p:nvPr/>
          </p:nvSpPr>
          <p:spPr bwMode="auto">
            <a:xfrm>
              <a:off x="96" y="1248"/>
              <a:ext cx="432" cy="2688"/>
            </a:xfrm>
            <a:prstGeom prst="rect">
              <a:avLst/>
            </a:prstGeom>
            <a:solidFill>
              <a:srgbClr val="33CC33"/>
            </a:solidFill>
            <a:ln w="76200">
              <a:solidFill>
                <a:srgbClr val="33CC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59749" name="Text Box 5">
              <a:extLst>
                <a:ext uri="{FF2B5EF4-FFF2-40B4-BE49-F238E27FC236}">
                  <a16:creationId xmlns:a16="http://schemas.microsoft.com/office/drawing/2014/main" id="{AEC6B468-2020-3E49-B738-CCD183CA5C09}"/>
                </a:ext>
              </a:extLst>
            </p:cNvPr>
            <p:cNvSpPr txBox="1">
              <a:spLocks noChangeArrowheads="1"/>
            </p:cNvSpPr>
            <p:nvPr/>
          </p:nvSpPr>
          <p:spPr bwMode="auto">
            <a:xfrm rot="-10800000">
              <a:off x="66" y="1818"/>
              <a:ext cx="468" cy="1392"/>
            </a:xfrm>
            <a:prstGeom prst="rect">
              <a:avLst/>
            </a:prstGeom>
            <a:solidFill>
              <a:srgbClr val="33CC33"/>
            </a:solidFill>
            <a:ln w="9525">
              <a:solidFill>
                <a:srgbClr val="33CC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algn="ctr"/>
              <a:r>
                <a:rPr lang="de-DE" altLang="de-DE" sz="3600" b="1">
                  <a:solidFill>
                    <a:schemeClr val="folHlink"/>
                  </a:solidFill>
                </a:rPr>
                <a:t>Geld      </a:t>
              </a:r>
            </a:p>
          </p:txBody>
        </p:sp>
      </p:grpSp>
      <p:sp>
        <p:nvSpPr>
          <p:cNvPr id="159750" name="Oval 6">
            <a:extLst>
              <a:ext uri="{FF2B5EF4-FFF2-40B4-BE49-F238E27FC236}">
                <a16:creationId xmlns:a16="http://schemas.microsoft.com/office/drawing/2014/main" id="{52B1EF8F-3D2A-014C-82B1-96FD399F1826}"/>
              </a:ext>
            </a:extLst>
          </p:cNvPr>
          <p:cNvSpPr>
            <a:spLocks noChangeArrowheads="1"/>
          </p:cNvSpPr>
          <p:nvPr/>
        </p:nvSpPr>
        <p:spPr bwMode="auto">
          <a:xfrm>
            <a:off x="1600200" y="1371600"/>
            <a:ext cx="2362200" cy="762000"/>
          </a:xfrm>
          <a:prstGeom prst="ellipse">
            <a:avLst/>
          </a:prstGeom>
          <a:solidFill>
            <a:schemeClr val="accent1"/>
          </a:solidFill>
          <a:ln>
            <a:noFill/>
          </a:ln>
          <a:effectLst>
            <a:prstShdw prst="shdw17" dist="17961" dir="2700000">
              <a:schemeClr val="accent1">
                <a:gamma/>
                <a:shade val="60000"/>
                <a:invGamma/>
              </a:schemeClr>
            </a:prstShdw>
          </a:effectLst>
          <a:extLst>
            <a:ext uri="{91240B29-F687-4F45-9708-019B960494DF}">
              <a14:hiddenLine xmlns:a14="http://schemas.microsoft.com/office/drawing/2010/main" w="9525">
                <a:solidFill>
                  <a:schemeClr val="tx1"/>
                </a:solidFill>
                <a:round/>
                <a:headEnd/>
                <a:tailEnd/>
              </a14:hiddenLine>
            </a:ext>
          </a:extLst>
        </p:spPr>
        <p:txBody>
          <a:bodyPr wrap="none" anchor="ctr"/>
          <a:lstStyle/>
          <a:p>
            <a:pPr algn="ctr"/>
            <a:r>
              <a:rPr lang="de-DE" altLang="de-DE" sz="2600" b="1"/>
              <a:t>Chancen</a:t>
            </a:r>
          </a:p>
        </p:txBody>
      </p:sp>
      <p:sp>
        <p:nvSpPr>
          <p:cNvPr id="159751" name="Oval 7">
            <a:extLst>
              <a:ext uri="{FF2B5EF4-FFF2-40B4-BE49-F238E27FC236}">
                <a16:creationId xmlns:a16="http://schemas.microsoft.com/office/drawing/2014/main" id="{65E3BEE4-5F17-3F4E-962F-EDC1C3635131}"/>
              </a:ext>
            </a:extLst>
          </p:cNvPr>
          <p:cNvSpPr>
            <a:spLocks noChangeArrowheads="1"/>
          </p:cNvSpPr>
          <p:nvPr/>
        </p:nvSpPr>
        <p:spPr bwMode="auto">
          <a:xfrm>
            <a:off x="5867400" y="1371600"/>
            <a:ext cx="2362200" cy="762000"/>
          </a:xfrm>
          <a:prstGeom prst="ellipse">
            <a:avLst/>
          </a:prstGeom>
          <a:solidFill>
            <a:schemeClr val="accent1"/>
          </a:solidFill>
          <a:ln>
            <a:noFill/>
          </a:ln>
          <a:effectLst>
            <a:prstShdw prst="shdw17" dist="17961" dir="2700000">
              <a:schemeClr val="accent1">
                <a:gamma/>
                <a:shade val="60000"/>
                <a:invGamma/>
              </a:schemeClr>
            </a:prstShdw>
          </a:effectLst>
          <a:extLst>
            <a:ext uri="{91240B29-F687-4F45-9708-019B960494DF}">
              <a14:hiddenLine xmlns:a14="http://schemas.microsoft.com/office/drawing/2010/main" w="9525">
                <a:solidFill>
                  <a:schemeClr val="tx1"/>
                </a:solidFill>
                <a:round/>
                <a:headEnd/>
                <a:tailEnd/>
              </a14:hiddenLine>
            </a:ext>
          </a:extLst>
        </p:spPr>
        <p:txBody>
          <a:bodyPr wrap="none" anchor="ctr"/>
          <a:lstStyle/>
          <a:p>
            <a:pPr algn="ctr"/>
            <a:r>
              <a:rPr lang="de-DE" altLang="de-DE" sz="2600" b="1"/>
              <a:t>Risiken</a:t>
            </a:r>
          </a:p>
        </p:txBody>
      </p:sp>
      <p:sp>
        <p:nvSpPr>
          <p:cNvPr id="159752" name="Rectangle 8">
            <a:extLst>
              <a:ext uri="{FF2B5EF4-FFF2-40B4-BE49-F238E27FC236}">
                <a16:creationId xmlns:a16="http://schemas.microsoft.com/office/drawing/2014/main" id="{7FF56994-6569-0E43-8A4D-7403D5A5CBB4}"/>
              </a:ext>
            </a:extLst>
          </p:cNvPr>
          <p:cNvSpPr>
            <a:spLocks noChangeArrowheads="1"/>
          </p:cNvSpPr>
          <p:nvPr/>
        </p:nvSpPr>
        <p:spPr bwMode="auto">
          <a:xfrm>
            <a:off x="1219200" y="2438400"/>
            <a:ext cx="3200400" cy="914400"/>
          </a:xfrm>
          <a:prstGeom prst="rect">
            <a:avLst/>
          </a:prstGeom>
          <a:solidFill>
            <a:schemeClr val="accent2"/>
          </a:solidFill>
          <a:ln>
            <a:noFill/>
          </a:ln>
          <a:effectLst>
            <a:prstShdw prst="shdw17" dist="17961" dir="2700000">
              <a:schemeClr val="accent2">
                <a:gamma/>
                <a:shade val="60000"/>
                <a:invGamma/>
              </a:schemeClr>
            </a:prst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a:lnSpc>
                <a:spcPct val="110000"/>
              </a:lnSpc>
            </a:pPr>
            <a:r>
              <a:rPr lang="de-DE" altLang="de-DE" sz="2600"/>
              <a:t>Minderung </a:t>
            </a:r>
          </a:p>
          <a:p>
            <a:pPr algn="ctr">
              <a:lnSpc>
                <a:spcPct val="110000"/>
              </a:lnSpc>
            </a:pPr>
            <a:r>
              <a:rPr lang="de-DE" altLang="de-DE" sz="2600"/>
              <a:t>Unterfinanzierung</a:t>
            </a:r>
          </a:p>
        </p:txBody>
      </p:sp>
      <p:sp>
        <p:nvSpPr>
          <p:cNvPr id="159753" name="Rectangle 9">
            <a:extLst>
              <a:ext uri="{FF2B5EF4-FFF2-40B4-BE49-F238E27FC236}">
                <a16:creationId xmlns:a16="http://schemas.microsoft.com/office/drawing/2014/main" id="{D4C82D8E-D5B5-B74D-B441-1F179F612C92}"/>
              </a:ext>
            </a:extLst>
          </p:cNvPr>
          <p:cNvSpPr>
            <a:spLocks noChangeArrowheads="1"/>
          </p:cNvSpPr>
          <p:nvPr/>
        </p:nvSpPr>
        <p:spPr bwMode="auto">
          <a:xfrm>
            <a:off x="1219200" y="3657600"/>
            <a:ext cx="3200400" cy="914400"/>
          </a:xfrm>
          <a:prstGeom prst="rect">
            <a:avLst/>
          </a:prstGeom>
          <a:solidFill>
            <a:schemeClr val="accent2"/>
          </a:solidFill>
          <a:ln>
            <a:noFill/>
          </a:ln>
          <a:effectLst>
            <a:prstShdw prst="shdw17" dist="17961" dir="2700000">
              <a:schemeClr val="accent2">
                <a:gamma/>
                <a:shade val="60000"/>
                <a:invGamma/>
              </a:schemeClr>
            </a:prst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a:lnSpc>
                <a:spcPct val="110000"/>
              </a:lnSpc>
            </a:pPr>
            <a:r>
              <a:rPr lang="de-DE" altLang="de-DE" sz="2600"/>
              <a:t>Qualitätsver-</a:t>
            </a:r>
          </a:p>
          <a:p>
            <a:pPr algn="ctr">
              <a:lnSpc>
                <a:spcPct val="110000"/>
              </a:lnSpc>
            </a:pPr>
            <a:r>
              <a:rPr lang="de-DE" altLang="de-DE" sz="2600"/>
              <a:t>besserung</a:t>
            </a:r>
          </a:p>
        </p:txBody>
      </p:sp>
      <p:sp>
        <p:nvSpPr>
          <p:cNvPr id="159754" name="Rectangle 10">
            <a:extLst>
              <a:ext uri="{FF2B5EF4-FFF2-40B4-BE49-F238E27FC236}">
                <a16:creationId xmlns:a16="http://schemas.microsoft.com/office/drawing/2014/main" id="{053FD390-B832-4944-A906-33C901130F2F}"/>
              </a:ext>
            </a:extLst>
          </p:cNvPr>
          <p:cNvSpPr>
            <a:spLocks noChangeArrowheads="1"/>
          </p:cNvSpPr>
          <p:nvPr/>
        </p:nvSpPr>
        <p:spPr bwMode="auto">
          <a:xfrm>
            <a:off x="1219200" y="4953000"/>
            <a:ext cx="3200400" cy="1295400"/>
          </a:xfrm>
          <a:prstGeom prst="rect">
            <a:avLst/>
          </a:prstGeom>
          <a:solidFill>
            <a:schemeClr val="accent2"/>
          </a:solidFill>
          <a:ln>
            <a:noFill/>
          </a:ln>
          <a:effectLst>
            <a:prstShdw prst="shdw17" dist="17961" dir="2700000">
              <a:schemeClr val="accent2">
                <a:gamma/>
                <a:shade val="60000"/>
                <a:invGamma/>
              </a:schemeClr>
            </a:prst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a:lnSpc>
                <a:spcPct val="110000"/>
              </a:lnSpc>
            </a:pPr>
            <a:r>
              <a:rPr lang="de-DE" altLang="de-DE" sz="2600"/>
              <a:t>finanzielle </a:t>
            </a:r>
          </a:p>
          <a:p>
            <a:pPr algn="ctr">
              <a:lnSpc>
                <a:spcPct val="110000"/>
              </a:lnSpc>
            </a:pPr>
            <a:r>
              <a:rPr lang="de-DE" altLang="de-DE" sz="2600"/>
              <a:t>Unabhängigkeit,</a:t>
            </a:r>
          </a:p>
          <a:p>
            <a:pPr algn="ctr">
              <a:lnSpc>
                <a:spcPct val="110000"/>
              </a:lnSpc>
            </a:pPr>
            <a:r>
              <a:rPr lang="de-DE" altLang="de-DE" sz="2600"/>
              <a:t>Preispolitik</a:t>
            </a:r>
          </a:p>
        </p:txBody>
      </p:sp>
      <p:sp>
        <p:nvSpPr>
          <p:cNvPr id="159755" name="Rectangle 11">
            <a:extLst>
              <a:ext uri="{FF2B5EF4-FFF2-40B4-BE49-F238E27FC236}">
                <a16:creationId xmlns:a16="http://schemas.microsoft.com/office/drawing/2014/main" id="{B4C9C53E-AC41-9D4C-8186-938621AD0270}"/>
              </a:ext>
            </a:extLst>
          </p:cNvPr>
          <p:cNvSpPr>
            <a:spLocks noChangeArrowheads="1"/>
          </p:cNvSpPr>
          <p:nvPr/>
        </p:nvSpPr>
        <p:spPr bwMode="auto">
          <a:xfrm>
            <a:off x="5410200" y="2438400"/>
            <a:ext cx="3200400" cy="914400"/>
          </a:xfrm>
          <a:prstGeom prst="rect">
            <a:avLst/>
          </a:prstGeom>
          <a:solidFill>
            <a:schemeClr val="accent2"/>
          </a:solidFill>
          <a:ln>
            <a:noFill/>
          </a:ln>
          <a:effectLst>
            <a:prstShdw prst="shdw17" dist="17961" dir="2700000">
              <a:schemeClr val="accent2">
                <a:gamma/>
                <a:shade val="60000"/>
                <a:invGamma/>
              </a:schemeClr>
            </a:prst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a:lnSpc>
                <a:spcPct val="110000"/>
              </a:lnSpc>
            </a:pPr>
            <a:r>
              <a:rPr lang="de-DE" altLang="de-DE" sz="2600"/>
              <a:t>Sanierung</a:t>
            </a:r>
          </a:p>
          <a:p>
            <a:pPr algn="ctr">
              <a:lnSpc>
                <a:spcPct val="110000"/>
              </a:lnSpc>
            </a:pPr>
            <a:r>
              <a:rPr lang="de-DE" altLang="de-DE" sz="2600"/>
              <a:t>Staatshaushalt</a:t>
            </a:r>
          </a:p>
        </p:txBody>
      </p:sp>
      <p:sp>
        <p:nvSpPr>
          <p:cNvPr id="159756" name="Rectangle 12">
            <a:extLst>
              <a:ext uri="{FF2B5EF4-FFF2-40B4-BE49-F238E27FC236}">
                <a16:creationId xmlns:a16="http://schemas.microsoft.com/office/drawing/2014/main" id="{30FECF6D-16E7-1B4B-8699-DA6DBD93A1D8}"/>
              </a:ext>
            </a:extLst>
          </p:cNvPr>
          <p:cNvSpPr>
            <a:spLocks noChangeArrowheads="1"/>
          </p:cNvSpPr>
          <p:nvPr/>
        </p:nvSpPr>
        <p:spPr bwMode="auto">
          <a:xfrm>
            <a:off x="5410200" y="3657600"/>
            <a:ext cx="3200400" cy="914400"/>
          </a:xfrm>
          <a:prstGeom prst="rect">
            <a:avLst/>
          </a:prstGeom>
          <a:solidFill>
            <a:schemeClr val="accent2"/>
          </a:solidFill>
          <a:ln>
            <a:noFill/>
          </a:ln>
          <a:effectLst>
            <a:prstShdw prst="shdw17" dist="17961" dir="2700000">
              <a:schemeClr val="accent2">
                <a:gamma/>
                <a:shade val="60000"/>
                <a:invGamma/>
              </a:schemeClr>
            </a:prst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a:lnSpc>
                <a:spcPct val="110000"/>
              </a:lnSpc>
            </a:pPr>
            <a:r>
              <a:rPr lang="de-DE" altLang="de-DE" sz="2600"/>
              <a:t>Quantität statt</a:t>
            </a:r>
          </a:p>
          <a:p>
            <a:pPr algn="ctr">
              <a:lnSpc>
                <a:spcPct val="110000"/>
              </a:lnSpc>
            </a:pPr>
            <a:r>
              <a:rPr lang="de-DE" altLang="de-DE" sz="2600"/>
              <a:t>Qualität</a:t>
            </a:r>
          </a:p>
        </p:txBody>
      </p:sp>
      <p:sp>
        <p:nvSpPr>
          <p:cNvPr id="159757" name="Rectangle 13">
            <a:extLst>
              <a:ext uri="{FF2B5EF4-FFF2-40B4-BE49-F238E27FC236}">
                <a16:creationId xmlns:a16="http://schemas.microsoft.com/office/drawing/2014/main" id="{0B2A8BBB-16CB-4E49-932D-AC9FD6A9F2C2}"/>
              </a:ext>
            </a:extLst>
          </p:cNvPr>
          <p:cNvSpPr>
            <a:spLocks noChangeArrowheads="1"/>
          </p:cNvSpPr>
          <p:nvPr/>
        </p:nvSpPr>
        <p:spPr bwMode="auto">
          <a:xfrm>
            <a:off x="5410200" y="4953000"/>
            <a:ext cx="3200400" cy="1295400"/>
          </a:xfrm>
          <a:prstGeom prst="rect">
            <a:avLst/>
          </a:prstGeom>
          <a:solidFill>
            <a:schemeClr val="accent2"/>
          </a:solidFill>
          <a:ln>
            <a:noFill/>
          </a:ln>
          <a:effectLst>
            <a:prstShdw prst="shdw17" dist="17961" dir="2700000">
              <a:schemeClr val="accent2">
                <a:gamma/>
                <a:shade val="60000"/>
                <a:invGamma/>
              </a:schemeClr>
            </a:prst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a:lnSpc>
                <a:spcPct val="110000"/>
              </a:lnSpc>
            </a:pPr>
            <a:r>
              <a:rPr lang="de-DE" altLang="de-DE"/>
              <a:t>Verwaltungsineffizienz,</a:t>
            </a:r>
          </a:p>
          <a:p>
            <a:pPr algn="ctr">
              <a:lnSpc>
                <a:spcPct val="110000"/>
              </a:lnSpc>
            </a:pPr>
            <a:r>
              <a:rPr lang="de-DE" altLang="de-DE"/>
              <a:t>Aufzehrung </a:t>
            </a:r>
          </a:p>
          <a:p>
            <a:pPr algn="ctr">
              <a:lnSpc>
                <a:spcPct val="110000"/>
              </a:lnSpc>
            </a:pPr>
            <a:r>
              <a:rPr lang="de-DE" altLang="de-DE"/>
              <a:t>Aufkommen</a:t>
            </a:r>
          </a:p>
        </p:txBody>
      </p:sp>
      <p:sp>
        <p:nvSpPr>
          <p:cNvPr id="159760" name="Text Box 16">
            <a:extLst>
              <a:ext uri="{FF2B5EF4-FFF2-40B4-BE49-F238E27FC236}">
                <a16:creationId xmlns:a16="http://schemas.microsoft.com/office/drawing/2014/main" id="{FDD09303-FC5F-1444-A8AD-A8DC6D001B82}"/>
              </a:ext>
            </a:extLst>
          </p:cNvPr>
          <p:cNvSpPr txBox="1">
            <a:spLocks noChangeArrowheads="1"/>
          </p:cNvSpPr>
          <p:nvPr/>
        </p:nvSpPr>
        <p:spPr bwMode="auto">
          <a:xfrm>
            <a:off x="179388" y="260350"/>
            <a:ext cx="6697662" cy="579438"/>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3200" b="1">
                <a:solidFill>
                  <a:schemeClr val="folHlink"/>
                </a:solidFill>
              </a:rPr>
              <a:t>3 G mit Chancen und Risiken</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nodeType="clickEffect">
                                  <p:stCondLst>
                                    <p:cond delay="0"/>
                                  </p:stCondLst>
                                  <p:childTnLst>
                                    <p:set>
                                      <p:cBhvr>
                                        <p:cTn id="6" dur="1" fill="hold">
                                          <p:stCondLst>
                                            <p:cond delay="0"/>
                                          </p:stCondLst>
                                        </p:cTn>
                                        <p:tgtEl>
                                          <p:spTgt spid="159747"/>
                                        </p:tgtEl>
                                        <p:attrNameLst>
                                          <p:attrName>style.visibility</p:attrName>
                                        </p:attrNameLst>
                                      </p:cBhvr>
                                      <p:to>
                                        <p:strVal val="visible"/>
                                      </p:to>
                                    </p:set>
                                    <p:animEffect transition="in" filter="box(out)">
                                      <p:cBhvr>
                                        <p:cTn id="7" dur="500"/>
                                        <p:tgtEl>
                                          <p:spTgt spid="15974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42" fill="hold" grpId="0" nodeType="clickEffect">
                                  <p:stCondLst>
                                    <p:cond delay="0"/>
                                  </p:stCondLst>
                                  <p:childTnLst>
                                    <p:set>
                                      <p:cBhvr>
                                        <p:cTn id="11" dur="1" fill="hold">
                                          <p:stCondLst>
                                            <p:cond delay="0"/>
                                          </p:stCondLst>
                                        </p:cTn>
                                        <p:tgtEl>
                                          <p:spTgt spid="159750"/>
                                        </p:tgtEl>
                                        <p:attrNameLst>
                                          <p:attrName>style.visibility</p:attrName>
                                        </p:attrNameLst>
                                      </p:cBhvr>
                                      <p:to>
                                        <p:strVal val="visible"/>
                                      </p:to>
                                    </p:set>
                                    <p:animEffect transition="in" filter="barn(outHorizontal)">
                                      <p:cBhvr>
                                        <p:cTn id="12" dur="500"/>
                                        <p:tgtEl>
                                          <p:spTgt spid="159750"/>
                                        </p:tgtEl>
                                      </p:cBhvr>
                                    </p:animEffect>
                                  </p:childTnLst>
                                </p:cTn>
                              </p:par>
                            </p:childTnLst>
                          </p:cTn>
                        </p:par>
                        <p:par>
                          <p:cTn id="13" fill="hold" nodeType="afterGroup">
                            <p:stCondLst>
                              <p:cond delay="500"/>
                            </p:stCondLst>
                            <p:childTnLst>
                              <p:par>
                                <p:cTn id="14" presetID="16" presetClass="entr" presetSubtype="42" fill="hold" grpId="0" nodeType="afterEffect">
                                  <p:stCondLst>
                                    <p:cond delay="0"/>
                                  </p:stCondLst>
                                  <p:childTnLst>
                                    <p:set>
                                      <p:cBhvr>
                                        <p:cTn id="15" dur="1" fill="hold">
                                          <p:stCondLst>
                                            <p:cond delay="0"/>
                                          </p:stCondLst>
                                        </p:cTn>
                                        <p:tgtEl>
                                          <p:spTgt spid="159751"/>
                                        </p:tgtEl>
                                        <p:attrNameLst>
                                          <p:attrName>style.visibility</p:attrName>
                                        </p:attrNameLst>
                                      </p:cBhvr>
                                      <p:to>
                                        <p:strVal val="visible"/>
                                      </p:to>
                                    </p:set>
                                    <p:animEffect transition="in" filter="barn(outHorizontal)">
                                      <p:cBhvr>
                                        <p:cTn id="16" dur="500"/>
                                        <p:tgtEl>
                                          <p:spTgt spid="159751"/>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6" presetClass="entr" presetSubtype="42" fill="hold" grpId="0" nodeType="clickEffect">
                                  <p:stCondLst>
                                    <p:cond delay="0"/>
                                  </p:stCondLst>
                                  <p:childTnLst>
                                    <p:set>
                                      <p:cBhvr>
                                        <p:cTn id="20" dur="1" fill="hold">
                                          <p:stCondLst>
                                            <p:cond delay="0"/>
                                          </p:stCondLst>
                                        </p:cTn>
                                        <p:tgtEl>
                                          <p:spTgt spid="159752"/>
                                        </p:tgtEl>
                                        <p:attrNameLst>
                                          <p:attrName>style.visibility</p:attrName>
                                        </p:attrNameLst>
                                      </p:cBhvr>
                                      <p:to>
                                        <p:strVal val="visible"/>
                                      </p:to>
                                    </p:set>
                                    <p:animEffect transition="in" filter="barn(outHorizontal)">
                                      <p:cBhvr>
                                        <p:cTn id="21" dur="500"/>
                                        <p:tgtEl>
                                          <p:spTgt spid="159752"/>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6" presetClass="entr" presetSubtype="42" fill="hold" grpId="0" nodeType="clickEffect">
                                  <p:stCondLst>
                                    <p:cond delay="0"/>
                                  </p:stCondLst>
                                  <p:childTnLst>
                                    <p:set>
                                      <p:cBhvr>
                                        <p:cTn id="25" dur="1" fill="hold">
                                          <p:stCondLst>
                                            <p:cond delay="0"/>
                                          </p:stCondLst>
                                        </p:cTn>
                                        <p:tgtEl>
                                          <p:spTgt spid="159753"/>
                                        </p:tgtEl>
                                        <p:attrNameLst>
                                          <p:attrName>style.visibility</p:attrName>
                                        </p:attrNameLst>
                                      </p:cBhvr>
                                      <p:to>
                                        <p:strVal val="visible"/>
                                      </p:to>
                                    </p:set>
                                    <p:animEffect transition="in" filter="barn(outHorizontal)">
                                      <p:cBhvr>
                                        <p:cTn id="26" dur="500"/>
                                        <p:tgtEl>
                                          <p:spTgt spid="159753"/>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6" presetClass="entr" presetSubtype="42" fill="hold" grpId="0" nodeType="clickEffect">
                                  <p:stCondLst>
                                    <p:cond delay="0"/>
                                  </p:stCondLst>
                                  <p:childTnLst>
                                    <p:set>
                                      <p:cBhvr>
                                        <p:cTn id="30" dur="1" fill="hold">
                                          <p:stCondLst>
                                            <p:cond delay="0"/>
                                          </p:stCondLst>
                                        </p:cTn>
                                        <p:tgtEl>
                                          <p:spTgt spid="159754"/>
                                        </p:tgtEl>
                                        <p:attrNameLst>
                                          <p:attrName>style.visibility</p:attrName>
                                        </p:attrNameLst>
                                      </p:cBhvr>
                                      <p:to>
                                        <p:strVal val="visible"/>
                                      </p:to>
                                    </p:set>
                                    <p:animEffect transition="in" filter="barn(outHorizontal)">
                                      <p:cBhvr>
                                        <p:cTn id="31" dur="500"/>
                                        <p:tgtEl>
                                          <p:spTgt spid="159754"/>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6" presetClass="entr" presetSubtype="42" fill="hold" grpId="0" nodeType="clickEffect">
                                  <p:stCondLst>
                                    <p:cond delay="0"/>
                                  </p:stCondLst>
                                  <p:childTnLst>
                                    <p:set>
                                      <p:cBhvr>
                                        <p:cTn id="35" dur="1" fill="hold">
                                          <p:stCondLst>
                                            <p:cond delay="0"/>
                                          </p:stCondLst>
                                        </p:cTn>
                                        <p:tgtEl>
                                          <p:spTgt spid="159755"/>
                                        </p:tgtEl>
                                        <p:attrNameLst>
                                          <p:attrName>style.visibility</p:attrName>
                                        </p:attrNameLst>
                                      </p:cBhvr>
                                      <p:to>
                                        <p:strVal val="visible"/>
                                      </p:to>
                                    </p:set>
                                    <p:animEffect transition="in" filter="barn(outHorizontal)">
                                      <p:cBhvr>
                                        <p:cTn id="36" dur="500"/>
                                        <p:tgtEl>
                                          <p:spTgt spid="159755"/>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16" presetClass="entr" presetSubtype="42" fill="hold" grpId="0" nodeType="clickEffect">
                                  <p:stCondLst>
                                    <p:cond delay="0"/>
                                  </p:stCondLst>
                                  <p:childTnLst>
                                    <p:set>
                                      <p:cBhvr>
                                        <p:cTn id="40" dur="1" fill="hold">
                                          <p:stCondLst>
                                            <p:cond delay="0"/>
                                          </p:stCondLst>
                                        </p:cTn>
                                        <p:tgtEl>
                                          <p:spTgt spid="159756"/>
                                        </p:tgtEl>
                                        <p:attrNameLst>
                                          <p:attrName>style.visibility</p:attrName>
                                        </p:attrNameLst>
                                      </p:cBhvr>
                                      <p:to>
                                        <p:strVal val="visible"/>
                                      </p:to>
                                    </p:set>
                                    <p:animEffect transition="in" filter="barn(outHorizontal)">
                                      <p:cBhvr>
                                        <p:cTn id="41" dur="500"/>
                                        <p:tgtEl>
                                          <p:spTgt spid="159756"/>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16" presetClass="entr" presetSubtype="42" fill="hold" grpId="0" nodeType="clickEffect">
                                  <p:stCondLst>
                                    <p:cond delay="0"/>
                                  </p:stCondLst>
                                  <p:childTnLst>
                                    <p:set>
                                      <p:cBhvr>
                                        <p:cTn id="45" dur="1" fill="hold">
                                          <p:stCondLst>
                                            <p:cond delay="0"/>
                                          </p:stCondLst>
                                        </p:cTn>
                                        <p:tgtEl>
                                          <p:spTgt spid="159757"/>
                                        </p:tgtEl>
                                        <p:attrNameLst>
                                          <p:attrName>style.visibility</p:attrName>
                                        </p:attrNameLst>
                                      </p:cBhvr>
                                      <p:to>
                                        <p:strVal val="visible"/>
                                      </p:to>
                                    </p:set>
                                    <p:animEffect transition="in" filter="barn(outHorizontal)">
                                      <p:cBhvr>
                                        <p:cTn id="46" dur="500"/>
                                        <p:tgtEl>
                                          <p:spTgt spid="1597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9750" grpId="0" animBg="1" autoUpdateAnimBg="0"/>
      <p:bldP spid="159751" grpId="0" animBg="1" autoUpdateAnimBg="0"/>
      <p:bldP spid="159752" grpId="0" animBg="1" autoUpdateAnimBg="0"/>
      <p:bldP spid="159753" grpId="0" animBg="1" autoUpdateAnimBg="0"/>
      <p:bldP spid="159754" grpId="0" animBg="1" autoUpdateAnimBg="0"/>
      <p:bldP spid="159755" grpId="0" animBg="1" autoUpdateAnimBg="0"/>
      <p:bldP spid="159756" grpId="0" animBg="1" autoUpdateAnimBg="0"/>
      <p:bldP spid="159757" grpId="0" animBg="1"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 name="Datumsplatzhalter 2">
            <a:extLst>
              <a:ext uri="{FF2B5EF4-FFF2-40B4-BE49-F238E27FC236}">
                <a16:creationId xmlns:a16="http://schemas.microsoft.com/office/drawing/2014/main" id="{C7BC3208-7F62-3541-A561-4D53A54D471A}"/>
              </a:ext>
            </a:extLst>
          </p:cNvPr>
          <p:cNvSpPr>
            <a:spLocks noGrp="1"/>
          </p:cNvSpPr>
          <p:nvPr>
            <p:ph type="dt" sz="half" idx="10"/>
          </p:nvPr>
        </p:nvSpPr>
        <p:spPr/>
        <p:txBody>
          <a:bodyPr/>
          <a:lstStyle/>
          <a:p>
            <a:r>
              <a:rPr lang="de-DE" altLang="de-DE"/>
              <a:t>Bremen</a:t>
            </a:r>
          </a:p>
          <a:p>
            <a:r>
              <a:rPr lang="de-DE" altLang="de-DE"/>
              <a:t>18. Oktober 2004</a:t>
            </a:r>
            <a:endParaRPr lang="en-US" altLang="de-DE"/>
          </a:p>
        </p:txBody>
      </p:sp>
      <p:sp>
        <p:nvSpPr>
          <p:cNvPr id="13" name="Foliennummernplatzhalter 3">
            <a:extLst>
              <a:ext uri="{FF2B5EF4-FFF2-40B4-BE49-F238E27FC236}">
                <a16:creationId xmlns:a16="http://schemas.microsoft.com/office/drawing/2014/main" id="{99B653D0-5FC1-9E47-A2D7-7E03AC9595FE}"/>
              </a:ext>
            </a:extLst>
          </p:cNvPr>
          <p:cNvSpPr>
            <a:spLocks noGrp="1"/>
          </p:cNvSpPr>
          <p:nvPr>
            <p:ph type="sldNum" sz="quarter" idx="11"/>
          </p:nvPr>
        </p:nvSpPr>
        <p:spPr/>
        <p:txBody>
          <a:bodyPr/>
          <a:lstStyle/>
          <a:p>
            <a:fld id="{60263092-F573-6A45-BC27-9D5D7865675D}" type="slidenum">
              <a:rPr lang="en-US" altLang="de-DE"/>
              <a:pPr/>
              <a:t>13</a:t>
            </a:fld>
            <a:endParaRPr lang="en-US" altLang="de-DE">
              <a:latin typeface="Times New Roman" panose="02020603050405020304" pitchFamily="18" charset="0"/>
            </a:endParaRPr>
          </a:p>
        </p:txBody>
      </p:sp>
      <p:grpSp>
        <p:nvGrpSpPr>
          <p:cNvPr id="160770" name="Group 2">
            <a:extLst>
              <a:ext uri="{FF2B5EF4-FFF2-40B4-BE49-F238E27FC236}">
                <a16:creationId xmlns:a16="http://schemas.microsoft.com/office/drawing/2014/main" id="{E08D73AC-7041-4F40-A1EF-C9F3785617B8}"/>
              </a:ext>
            </a:extLst>
          </p:cNvPr>
          <p:cNvGrpSpPr>
            <a:grpSpLocks/>
          </p:cNvGrpSpPr>
          <p:nvPr/>
        </p:nvGrpSpPr>
        <p:grpSpPr bwMode="auto">
          <a:xfrm>
            <a:off x="174625" y="1981200"/>
            <a:ext cx="742950" cy="4267200"/>
            <a:chOff x="110" y="1248"/>
            <a:chExt cx="468" cy="2688"/>
          </a:xfrm>
        </p:grpSpPr>
        <p:sp>
          <p:nvSpPr>
            <p:cNvPr id="160771" name="Rectangle 3">
              <a:extLst>
                <a:ext uri="{FF2B5EF4-FFF2-40B4-BE49-F238E27FC236}">
                  <a16:creationId xmlns:a16="http://schemas.microsoft.com/office/drawing/2014/main" id="{EB452E26-4CD6-CE44-9B93-6E646680263B}"/>
                </a:ext>
              </a:extLst>
            </p:cNvPr>
            <p:cNvSpPr>
              <a:spLocks noChangeArrowheads="1"/>
            </p:cNvSpPr>
            <p:nvPr/>
          </p:nvSpPr>
          <p:spPr bwMode="auto">
            <a:xfrm>
              <a:off x="142" y="1248"/>
              <a:ext cx="432" cy="2688"/>
            </a:xfrm>
            <a:prstGeom prst="rect">
              <a:avLst/>
            </a:prstGeom>
            <a:solidFill>
              <a:srgbClr val="33CC33"/>
            </a:solidFill>
            <a:ln w="76200">
              <a:solidFill>
                <a:srgbClr val="33CC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60772" name="Text Box 4">
              <a:extLst>
                <a:ext uri="{FF2B5EF4-FFF2-40B4-BE49-F238E27FC236}">
                  <a16:creationId xmlns:a16="http://schemas.microsoft.com/office/drawing/2014/main" id="{C6FC1E3E-54E7-154E-BD32-74853907E93A}"/>
                </a:ext>
              </a:extLst>
            </p:cNvPr>
            <p:cNvSpPr txBox="1">
              <a:spLocks noChangeArrowheads="1"/>
            </p:cNvSpPr>
            <p:nvPr/>
          </p:nvSpPr>
          <p:spPr bwMode="auto">
            <a:xfrm rot="-10800000">
              <a:off x="110" y="1486"/>
              <a:ext cx="468" cy="2208"/>
            </a:xfrm>
            <a:prstGeom prst="rect">
              <a:avLst/>
            </a:prstGeom>
            <a:solidFill>
              <a:srgbClr val="33CC33"/>
            </a:solidFill>
            <a:ln w="9525">
              <a:solidFill>
                <a:srgbClr val="33CC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algn="ctr"/>
              <a:r>
                <a:rPr lang="de-DE" altLang="de-DE" sz="3600" b="1">
                  <a:solidFill>
                    <a:schemeClr val="folHlink"/>
                  </a:solidFill>
                </a:rPr>
                <a:t>Gerechtigkeit    </a:t>
              </a:r>
            </a:p>
          </p:txBody>
        </p:sp>
      </p:grpSp>
      <p:sp>
        <p:nvSpPr>
          <p:cNvPr id="160773" name="Oval 5">
            <a:extLst>
              <a:ext uri="{FF2B5EF4-FFF2-40B4-BE49-F238E27FC236}">
                <a16:creationId xmlns:a16="http://schemas.microsoft.com/office/drawing/2014/main" id="{D4CB9664-B920-7043-AB79-4F38D38F2A78}"/>
              </a:ext>
            </a:extLst>
          </p:cNvPr>
          <p:cNvSpPr>
            <a:spLocks noChangeArrowheads="1"/>
          </p:cNvSpPr>
          <p:nvPr/>
        </p:nvSpPr>
        <p:spPr bwMode="auto">
          <a:xfrm>
            <a:off x="1600200" y="1371600"/>
            <a:ext cx="2362200" cy="762000"/>
          </a:xfrm>
          <a:prstGeom prst="ellipse">
            <a:avLst/>
          </a:prstGeom>
          <a:solidFill>
            <a:schemeClr val="accent1"/>
          </a:solidFill>
          <a:ln>
            <a:noFill/>
          </a:ln>
          <a:effectLst>
            <a:prstShdw prst="shdw17" dist="17961" dir="2700000">
              <a:schemeClr val="accent1">
                <a:gamma/>
                <a:shade val="60000"/>
                <a:invGamma/>
              </a:schemeClr>
            </a:prstShdw>
          </a:effectLst>
          <a:extLst>
            <a:ext uri="{91240B29-F687-4F45-9708-019B960494DF}">
              <a14:hiddenLine xmlns:a14="http://schemas.microsoft.com/office/drawing/2010/main" w="9525">
                <a:solidFill>
                  <a:schemeClr val="tx1"/>
                </a:solidFill>
                <a:round/>
                <a:headEnd/>
                <a:tailEnd/>
              </a14:hiddenLine>
            </a:ext>
          </a:extLst>
        </p:spPr>
        <p:txBody>
          <a:bodyPr wrap="none" anchor="ctr"/>
          <a:lstStyle/>
          <a:p>
            <a:pPr algn="ctr"/>
            <a:r>
              <a:rPr lang="de-DE" altLang="de-DE" sz="2600" b="1"/>
              <a:t>Chancen</a:t>
            </a:r>
          </a:p>
        </p:txBody>
      </p:sp>
      <p:sp>
        <p:nvSpPr>
          <p:cNvPr id="160774" name="Oval 6">
            <a:extLst>
              <a:ext uri="{FF2B5EF4-FFF2-40B4-BE49-F238E27FC236}">
                <a16:creationId xmlns:a16="http://schemas.microsoft.com/office/drawing/2014/main" id="{F73C16A8-B792-544B-856F-08B75FE27661}"/>
              </a:ext>
            </a:extLst>
          </p:cNvPr>
          <p:cNvSpPr>
            <a:spLocks noChangeArrowheads="1"/>
          </p:cNvSpPr>
          <p:nvPr/>
        </p:nvSpPr>
        <p:spPr bwMode="auto">
          <a:xfrm>
            <a:off x="5867400" y="1371600"/>
            <a:ext cx="2362200" cy="762000"/>
          </a:xfrm>
          <a:prstGeom prst="ellipse">
            <a:avLst/>
          </a:prstGeom>
          <a:solidFill>
            <a:schemeClr val="accent1"/>
          </a:solidFill>
          <a:ln>
            <a:noFill/>
          </a:ln>
          <a:effectLst>
            <a:prstShdw prst="shdw17" dist="17961" dir="2700000">
              <a:schemeClr val="accent1">
                <a:gamma/>
                <a:shade val="60000"/>
                <a:invGamma/>
              </a:schemeClr>
            </a:prstShdw>
          </a:effectLst>
          <a:extLst>
            <a:ext uri="{91240B29-F687-4F45-9708-019B960494DF}">
              <a14:hiddenLine xmlns:a14="http://schemas.microsoft.com/office/drawing/2010/main" w="9525">
                <a:solidFill>
                  <a:schemeClr val="tx1"/>
                </a:solidFill>
                <a:round/>
                <a:headEnd/>
                <a:tailEnd/>
              </a14:hiddenLine>
            </a:ext>
          </a:extLst>
        </p:spPr>
        <p:txBody>
          <a:bodyPr wrap="none" anchor="ctr"/>
          <a:lstStyle/>
          <a:p>
            <a:pPr algn="ctr"/>
            <a:r>
              <a:rPr lang="de-DE" altLang="de-DE" sz="2600" b="1"/>
              <a:t>Risiken</a:t>
            </a:r>
          </a:p>
        </p:txBody>
      </p:sp>
      <p:sp>
        <p:nvSpPr>
          <p:cNvPr id="160775" name="Rectangle 7">
            <a:extLst>
              <a:ext uri="{FF2B5EF4-FFF2-40B4-BE49-F238E27FC236}">
                <a16:creationId xmlns:a16="http://schemas.microsoft.com/office/drawing/2014/main" id="{9DCB01DD-F8A3-864C-BD31-51F55E7E6E9F}"/>
              </a:ext>
            </a:extLst>
          </p:cNvPr>
          <p:cNvSpPr>
            <a:spLocks noChangeArrowheads="1"/>
          </p:cNvSpPr>
          <p:nvPr/>
        </p:nvSpPr>
        <p:spPr bwMode="auto">
          <a:xfrm>
            <a:off x="1219200" y="2438400"/>
            <a:ext cx="3581400" cy="838200"/>
          </a:xfrm>
          <a:prstGeom prst="rect">
            <a:avLst/>
          </a:prstGeom>
          <a:solidFill>
            <a:schemeClr val="accent2"/>
          </a:solidFill>
          <a:ln>
            <a:noFill/>
          </a:ln>
          <a:effectLst>
            <a:prstShdw prst="shdw17" dist="17961" dir="2700000">
              <a:schemeClr val="accent2">
                <a:gamma/>
                <a:shade val="60000"/>
                <a:invGamma/>
              </a:schemeClr>
            </a:prst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a:lnSpc>
                <a:spcPct val="110000"/>
              </a:lnSpc>
            </a:pPr>
            <a:r>
              <a:rPr lang="de-DE" altLang="de-DE"/>
              <a:t>Leistung - Gegenleistung</a:t>
            </a:r>
          </a:p>
        </p:txBody>
      </p:sp>
      <p:sp>
        <p:nvSpPr>
          <p:cNvPr id="160776" name="Rectangle 8">
            <a:extLst>
              <a:ext uri="{FF2B5EF4-FFF2-40B4-BE49-F238E27FC236}">
                <a16:creationId xmlns:a16="http://schemas.microsoft.com/office/drawing/2014/main" id="{E82AB5AA-AA1C-AE41-816B-A8402D769BED}"/>
              </a:ext>
            </a:extLst>
          </p:cNvPr>
          <p:cNvSpPr>
            <a:spLocks noChangeArrowheads="1"/>
          </p:cNvSpPr>
          <p:nvPr/>
        </p:nvSpPr>
        <p:spPr bwMode="auto">
          <a:xfrm>
            <a:off x="1219200" y="4876800"/>
            <a:ext cx="3581400" cy="914400"/>
          </a:xfrm>
          <a:prstGeom prst="rect">
            <a:avLst/>
          </a:prstGeom>
          <a:solidFill>
            <a:schemeClr val="accent2"/>
          </a:solidFill>
          <a:ln>
            <a:noFill/>
          </a:ln>
          <a:effectLst>
            <a:prstShdw prst="shdw17" dist="17961" dir="2700000">
              <a:schemeClr val="accent2">
                <a:gamma/>
                <a:shade val="60000"/>
                <a:invGamma/>
              </a:schemeClr>
            </a:prst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a:lnSpc>
                <a:spcPct val="110000"/>
              </a:lnSpc>
            </a:pPr>
            <a:r>
              <a:rPr lang="de-DE" altLang="de-DE" sz="2600"/>
              <a:t>Exmatrikulation</a:t>
            </a:r>
          </a:p>
          <a:p>
            <a:pPr algn="ctr">
              <a:lnSpc>
                <a:spcPct val="110000"/>
              </a:lnSpc>
            </a:pPr>
            <a:r>
              <a:rPr lang="de-DE" altLang="de-DE" sz="2600"/>
              <a:t>Scheinstudierende</a:t>
            </a:r>
          </a:p>
        </p:txBody>
      </p:sp>
      <p:sp>
        <p:nvSpPr>
          <p:cNvPr id="160777" name="Rectangle 9">
            <a:extLst>
              <a:ext uri="{FF2B5EF4-FFF2-40B4-BE49-F238E27FC236}">
                <a16:creationId xmlns:a16="http://schemas.microsoft.com/office/drawing/2014/main" id="{F8CB29B4-64B1-0D45-8B60-591701FB1D77}"/>
              </a:ext>
            </a:extLst>
          </p:cNvPr>
          <p:cNvSpPr>
            <a:spLocks noChangeArrowheads="1"/>
          </p:cNvSpPr>
          <p:nvPr/>
        </p:nvSpPr>
        <p:spPr bwMode="auto">
          <a:xfrm>
            <a:off x="5410200" y="2438400"/>
            <a:ext cx="3429000" cy="1752600"/>
          </a:xfrm>
          <a:prstGeom prst="rect">
            <a:avLst/>
          </a:prstGeom>
          <a:solidFill>
            <a:schemeClr val="accent2"/>
          </a:solidFill>
          <a:ln>
            <a:noFill/>
          </a:ln>
          <a:effectLst>
            <a:prstShdw prst="shdw17" dist="17961" dir="2700000">
              <a:schemeClr val="accent2">
                <a:gamma/>
                <a:shade val="60000"/>
                <a:invGamma/>
              </a:schemeClr>
            </a:prst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a:lnSpc>
                <a:spcPct val="110000"/>
              </a:lnSpc>
            </a:pPr>
            <a:r>
              <a:rPr lang="de-DE" altLang="de-DE" sz="2600"/>
              <a:t>materielle/</a:t>
            </a:r>
          </a:p>
          <a:p>
            <a:pPr algn="ctr">
              <a:lnSpc>
                <a:spcPct val="110000"/>
              </a:lnSpc>
            </a:pPr>
            <a:r>
              <a:rPr lang="de-DE" altLang="de-DE" sz="2600"/>
              <a:t>psychologische</a:t>
            </a:r>
          </a:p>
          <a:p>
            <a:pPr algn="ctr">
              <a:lnSpc>
                <a:spcPct val="110000"/>
              </a:lnSpc>
            </a:pPr>
            <a:r>
              <a:rPr lang="de-DE" altLang="de-DE" sz="2600"/>
              <a:t>Zugangsbarrieren</a:t>
            </a:r>
          </a:p>
        </p:txBody>
      </p:sp>
      <p:sp>
        <p:nvSpPr>
          <p:cNvPr id="160778" name="Rectangle 10">
            <a:extLst>
              <a:ext uri="{FF2B5EF4-FFF2-40B4-BE49-F238E27FC236}">
                <a16:creationId xmlns:a16="http://schemas.microsoft.com/office/drawing/2014/main" id="{12DB580A-210D-5B4A-BAC8-5004226F339F}"/>
              </a:ext>
            </a:extLst>
          </p:cNvPr>
          <p:cNvSpPr>
            <a:spLocks noChangeArrowheads="1"/>
          </p:cNvSpPr>
          <p:nvPr/>
        </p:nvSpPr>
        <p:spPr bwMode="auto">
          <a:xfrm>
            <a:off x="1219200" y="3429000"/>
            <a:ext cx="3581400" cy="1295400"/>
          </a:xfrm>
          <a:prstGeom prst="rect">
            <a:avLst/>
          </a:prstGeom>
          <a:solidFill>
            <a:schemeClr val="accent2"/>
          </a:solidFill>
          <a:ln>
            <a:noFill/>
          </a:ln>
          <a:effectLst>
            <a:prstShdw prst="shdw17" dist="17961" dir="2700000">
              <a:schemeClr val="accent2">
                <a:gamma/>
                <a:shade val="60000"/>
                <a:invGamma/>
              </a:schemeClr>
            </a:prst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a:lnSpc>
                <a:spcPct val="110000"/>
              </a:lnSpc>
            </a:pPr>
            <a:r>
              <a:rPr lang="de-DE" altLang="de-DE"/>
              <a:t>keine Umverteilung</a:t>
            </a:r>
          </a:p>
          <a:p>
            <a:pPr algn="ctr">
              <a:lnSpc>
                <a:spcPct val="110000"/>
              </a:lnSpc>
            </a:pPr>
            <a:r>
              <a:rPr lang="de-DE" altLang="de-DE"/>
              <a:t>von unten nach oben</a:t>
            </a:r>
          </a:p>
        </p:txBody>
      </p:sp>
      <p:sp>
        <p:nvSpPr>
          <p:cNvPr id="160782" name="Text Box 14">
            <a:extLst>
              <a:ext uri="{FF2B5EF4-FFF2-40B4-BE49-F238E27FC236}">
                <a16:creationId xmlns:a16="http://schemas.microsoft.com/office/drawing/2014/main" id="{50367185-BD30-724E-B2D8-7139E78A632D}"/>
              </a:ext>
            </a:extLst>
          </p:cNvPr>
          <p:cNvSpPr txBox="1">
            <a:spLocks noChangeArrowheads="1"/>
          </p:cNvSpPr>
          <p:nvPr/>
        </p:nvSpPr>
        <p:spPr bwMode="auto">
          <a:xfrm>
            <a:off x="179388" y="260350"/>
            <a:ext cx="6697662" cy="579438"/>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3200" b="1">
                <a:solidFill>
                  <a:schemeClr val="folHlink"/>
                </a:solidFill>
              </a:rPr>
              <a:t>3 G mit Chancen und Risiken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nodeType="clickEffect">
                                  <p:stCondLst>
                                    <p:cond delay="0"/>
                                  </p:stCondLst>
                                  <p:childTnLst>
                                    <p:set>
                                      <p:cBhvr>
                                        <p:cTn id="6" dur="1" fill="hold">
                                          <p:stCondLst>
                                            <p:cond delay="0"/>
                                          </p:stCondLst>
                                        </p:cTn>
                                        <p:tgtEl>
                                          <p:spTgt spid="160770"/>
                                        </p:tgtEl>
                                        <p:attrNameLst>
                                          <p:attrName>style.visibility</p:attrName>
                                        </p:attrNameLst>
                                      </p:cBhvr>
                                      <p:to>
                                        <p:strVal val="visible"/>
                                      </p:to>
                                    </p:set>
                                    <p:animEffect transition="in" filter="box(out)">
                                      <p:cBhvr>
                                        <p:cTn id="7" dur="500"/>
                                        <p:tgtEl>
                                          <p:spTgt spid="1607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42" fill="hold" grpId="0" nodeType="clickEffect">
                                  <p:stCondLst>
                                    <p:cond delay="0"/>
                                  </p:stCondLst>
                                  <p:childTnLst>
                                    <p:set>
                                      <p:cBhvr>
                                        <p:cTn id="11" dur="1" fill="hold">
                                          <p:stCondLst>
                                            <p:cond delay="0"/>
                                          </p:stCondLst>
                                        </p:cTn>
                                        <p:tgtEl>
                                          <p:spTgt spid="160773"/>
                                        </p:tgtEl>
                                        <p:attrNameLst>
                                          <p:attrName>style.visibility</p:attrName>
                                        </p:attrNameLst>
                                      </p:cBhvr>
                                      <p:to>
                                        <p:strVal val="visible"/>
                                      </p:to>
                                    </p:set>
                                    <p:animEffect transition="in" filter="barn(outHorizontal)">
                                      <p:cBhvr>
                                        <p:cTn id="12" dur="500"/>
                                        <p:tgtEl>
                                          <p:spTgt spid="160773"/>
                                        </p:tgtEl>
                                      </p:cBhvr>
                                    </p:animEffect>
                                  </p:childTnLst>
                                </p:cTn>
                              </p:par>
                            </p:childTnLst>
                          </p:cTn>
                        </p:par>
                        <p:par>
                          <p:cTn id="13" fill="hold" nodeType="afterGroup">
                            <p:stCondLst>
                              <p:cond delay="500"/>
                            </p:stCondLst>
                            <p:childTnLst>
                              <p:par>
                                <p:cTn id="14" presetID="16" presetClass="entr" presetSubtype="42" fill="hold" grpId="0" nodeType="afterEffect">
                                  <p:stCondLst>
                                    <p:cond delay="0"/>
                                  </p:stCondLst>
                                  <p:childTnLst>
                                    <p:set>
                                      <p:cBhvr>
                                        <p:cTn id="15" dur="1" fill="hold">
                                          <p:stCondLst>
                                            <p:cond delay="0"/>
                                          </p:stCondLst>
                                        </p:cTn>
                                        <p:tgtEl>
                                          <p:spTgt spid="160774"/>
                                        </p:tgtEl>
                                        <p:attrNameLst>
                                          <p:attrName>style.visibility</p:attrName>
                                        </p:attrNameLst>
                                      </p:cBhvr>
                                      <p:to>
                                        <p:strVal val="visible"/>
                                      </p:to>
                                    </p:set>
                                    <p:animEffect transition="in" filter="barn(outHorizontal)">
                                      <p:cBhvr>
                                        <p:cTn id="16" dur="500"/>
                                        <p:tgtEl>
                                          <p:spTgt spid="160774"/>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6" presetClass="entr" presetSubtype="42" fill="hold" grpId="0" nodeType="clickEffect">
                                  <p:stCondLst>
                                    <p:cond delay="0"/>
                                  </p:stCondLst>
                                  <p:childTnLst>
                                    <p:set>
                                      <p:cBhvr>
                                        <p:cTn id="20" dur="1" fill="hold">
                                          <p:stCondLst>
                                            <p:cond delay="0"/>
                                          </p:stCondLst>
                                        </p:cTn>
                                        <p:tgtEl>
                                          <p:spTgt spid="160775"/>
                                        </p:tgtEl>
                                        <p:attrNameLst>
                                          <p:attrName>style.visibility</p:attrName>
                                        </p:attrNameLst>
                                      </p:cBhvr>
                                      <p:to>
                                        <p:strVal val="visible"/>
                                      </p:to>
                                    </p:set>
                                    <p:animEffect transition="in" filter="barn(outHorizontal)">
                                      <p:cBhvr>
                                        <p:cTn id="21" dur="500"/>
                                        <p:tgtEl>
                                          <p:spTgt spid="160775"/>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6" presetClass="entr" presetSubtype="42" fill="hold" grpId="0" nodeType="clickEffect">
                                  <p:stCondLst>
                                    <p:cond delay="0"/>
                                  </p:stCondLst>
                                  <p:childTnLst>
                                    <p:set>
                                      <p:cBhvr>
                                        <p:cTn id="25" dur="1" fill="hold">
                                          <p:stCondLst>
                                            <p:cond delay="0"/>
                                          </p:stCondLst>
                                        </p:cTn>
                                        <p:tgtEl>
                                          <p:spTgt spid="160778"/>
                                        </p:tgtEl>
                                        <p:attrNameLst>
                                          <p:attrName>style.visibility</p:attrName>
                                        </p:attrNameLst>
                                      </p:cBhvr>
                                      <p:to>
                                        <p:strVal val="visible"/>
                                      </p:to>
                                    </p:set>
                                    <p:animEffect transition="in" filter="barn(outHorizontal)">
                                      <p:cBhvr>
                                        <p:cTn id="26" dur="500"/>
                                        <p:tgtEl>
                                          <p:spTgt spid="160778"/>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6" presetClass="entr" presetSubtype="42" fill="hold" grpId="0" nodeType="clickEffect">
                                  <p:stCondLst>
                                    <p:cond delay="0"/>
                                  </p:stCondLst>
                                  <p:childTnLst>
                                    <p:set>
                                      <p:cBhvr>
                                        <p:cTn id="30" dur="1" fill="hold">
                                          <p:stCondLst>
                                            <p:cond delay="0"/>
                                          </p:stCondLst>
                                        </p:cTn>
                                        <p:tgtEl>
                                          <p:spTgt spid="160776"/>
                                        </p:tgtEl>
                                        <p:attrNameLst>
                                          <p:attrName>style.visibility</p:attrName>
                                        </p:attrNameLst>
                                      </p:cBhvr>
                                      <p:to>
                                        <p:strVal val="visible"/>
                                      </p:to>
                                    </p:set>
                                    <p:animEffect transition="in" filter="barn(outHorizontal)">
                                      <p:cBhvr>
                                        <p:cTn id="31" dur="500"/>
                                        <p:tgtEl>
                                          <p:spTgt spid="160776"/>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6" presetClass="entr" presetSubtype="42" fill="hold" grpId="0" nodeType="clickEffect">
                                  <p:stCondLst>
                                    <p:cond delay="0"/>
                                  </p:stCondLst>
                                  <p:childTnLst>
                                    <p:set>
                                      <p:cBhvr>
                                        <p:cTn id="35" dur="1" fill="hold">
                                          <p:stCondLst>
                                            <p:cond delay="0"/>
                                          </p:stCondLst>
                                        </p:cTn>
                                        <p:tgtEl>
                                          <p:spTgt spid="160777"/>
                                        </p:tgtEl>
                                        <p:attrNameLst>
                                          <p:attrName>style.visibility</p:attrName>
                                        </p:attrNameLst>
                                      </p:cBhvr>
                                      <p:to>
                                        <p:strVal val="visible"/>
                                      </p:to>
                                    </p:set>
                                    <p:animEffect transition="in" filter="barn(outHorizontal)">
                                      <p:cBhvr>
                                        <p:cTn id="36" dur="500"/>
                                        <p:tgtEl>
                                          <p:spTgt spid="1607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773" grpId="0" animBg="1" autoUpdateAnimBg="0"/>
      <p:bldP spid="160774" grpId="0" animBg="1" autoUpdateAnimBg="0"/>
      <p:bldP spid="160775" grpId="0" animBg="1" autoUpdateAnimBg="0"/>
      <p:bldP spid="160776" grpId="0" animBg="1" autoUpdateAnimBg="0"/>
      <p:bldP spid="160777" grpId="0" animBg="1" autoUpdateAnimBg="0"/>
      <p:bldP spid="160778" grpId="0" animBg="1"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atumsplatzhalter 2">
            <a:extLst>
              <a:ext uri="{FF2B5EF4-FFF2-40B4-BE49-F238E27FC236}">
                <a16:creationId xmlns:a16="http://schemas.microsoft.com/office/drawing/2014/main" id="{F44D9571-D445-BC4F-B9A4-39269D5D74CF}"/>
              </a:ext>
            </a:extLst>
          </p:cNvPr>
          <p:cNvSpPr>
            <a:spLocks noGrp="1"/>
          </p:cNvSpPr>
          <p:nvPr>
            <p:ph type="dt" sz="half" idx="10"/>
          </p:nvPr>
        </p:nvSpPr>
        <p:spPr/>
        <p:txBody>
          <a:bodyPr/>
          <a:lstStyle/>
          <a:p>
            <a:r>
              <a:rPr lang="de-DE" altLang="de-DE"/>
              <a:t>Bremen</a:t>
            </a:r>
          </a:p>
          <a:p>
            <a:r>
              <a:rPr lang="de-DE" altLang="de-DE"/>
              <a:t>18. Oktober 2004</a:t>
            </a:r>
            <a:endParaRPr lang="en-US" altLang="de-DE"/>
          </a:p>
        </p:txBody>
      </p:sp>
      <p:sp>
        <p:nvSpPr>
          <p:cNvPr id="14" name="Foliennummernplatzhalter 3">
            <a:extLst>
              <a:ext uri="{FF2B5EF4-FFF2-40B4-BE49-F238E27FC236}">
                <a16:creationId xmlns:a16="http://schemas.microsoft.com/office/drawing/2014/main" id="{5F13EB40-5725-B74B-896A-8C172535B90D}"/>
              </a:ext>
            </a:extLst>
          </p:cNvPr>
          <p:cNvSpPr>
            <a:spLocks noGrp="1"/>
          </p:cNvSpPr>
          <p:nvPr>
            <p:ph type="sldNum" sz="quarter" idx="11"/>
          </p:nvPr>
        </p:nvSpPr>
        <p:spPr/>
        <p:txBody>
          <a:bodyPr/>
          <a:lstStyle/>
          <a:p>
            <a:fld id="{1A6C703A-B530-9146-A533-1C646E192897}" type="slidenum">
              <a:rPr lang="en-US" altLang="de-DE"/>
              <a:pPr/>
              <a:t>14</a:t>
            </a:fld>
            <a:endParaRPr lang="en-US" altLang="de-DE">
              <a:latin typeface="Times New Roman" panose="02020603050405020304" pitchFamily="18" charset="0"/>
            </a:endParaRPr>
          </a:p>
        </p:txBody>
      </p:sp>
      <p:grpSp>
        <p:nvGrpSpPr>
          <p:cNvPr id="161794" name="Group 2">
            <a:extLst>
              <a:ext uri="{FF2B5EF4-FFF2-40B4-BE49-F238E27FC236}">
                <a16:creationId xmlns:a16="http://schemas.microsoft.com/office/drawing/2014/main" id="{9E18AFC4-EFC6-B04B-86E1-98CC66F4EF30}"/>
              </a:ext>
            </a:extLst>
          </p:cNvPr>
          <p:cNvGrpSpPr>
            <a:grpSpLocks/>
          </p:cNvGrpSpPr>
          <p:nvPr/>
        </p:nvGrpSpPr>
        <p:grpSpPr bwMode="auto">
          <a:xfrm>
            <a:off x="173038" y="1981200"/>
            <a:ext cx="742950" cy="4267200"/>
            <a:chOff x="109" y="1248"/>
            <a:chExt cx="468" cy="2688"/>
          </a:xfrm>
        </p:grpSpPr>
        <p:sp>
          <p:nvSpPr>
            <p:cNvPr id="161795" name="Rectangle 3">
              <a:extLst>
                <a:ext uri="{FF2B5EF4-FFF2-40B4-BE49-F238E27FC236}">
                  <a16:creationId xmlns:a16="http://schemas.microsoft.com/office/drawing/2014/main" id="{47220A6F-8778-514D-A54D-B21A73F3CFCB}"/>
                </a:ext>
              </a:extLst>
            </p:cNvPr>
            <p:cNvSpPr>
              <a:spLocks noChangeArrowheads="1"/>
            </p:cNvSpPr>
            <p:nvPr/>
          </p:nvSpPr>
          <p:spPr bwMode="auto">
            <a:xfrm>
              <a:off x="142" y="1248"/>
              <a:ext cx="432" cy="2688"/>
            </a:xfrm>
            <a:prstGeom prst="rect">
              <a:avLst/>
            </a:prstGeom>
            <a:solidFill>
              <a:srgbClr val="33CC33"/>
            </a:solidFill>
            <a:ln w="76200">
              <a:solidFill>
                <a:srgbClr val="33CC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61796" name="Text Box 4">
              <a:extLst>
                <a:ext uri="{FF2B5EF4-FFF2-40B4-BE49-F238E27FC236}">
                  <a16:creationId xmlns:a16="http://schemas.microsoft.com/office/drawing/2014/main" id="{4F06304A-1370-6947-AF16-D0C3A04552E6}"/>
                </a:ext>
              </a:extLst>
            </p:cNvPr>
            <p:cNvSpPr txBox="1">
              <a:spLocks noChangeArrowheads="1"/>
            </p:cNvSpPr>
            <p:nvPr/>
          </p:nvSpPr>
          <p:spPr bwMode="auto">
            <a:xfrm rot="-10800000">
              <a:off x="109" y="1485"/>
              <a:ext cx="468" cy="2208"/>
            </a:xfrm>
            <a:prstGeom prst="rect">
              <a:avLst/>
            </a:prstGeom>
            <a:solidFill>
              <a:srgbClr val="33CC33"/>
            </a:solidFill>
            <a:ln w="9525">
              <a:solidFill>
                <a:srgbClr val="33CC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algn="ctr"/>
              <a:r>
                <a:rPr lang="de-DE" altLang="de-DE" sz="3600" b="1">
                  <a:solidFill>
                    <a:schemeClr val="folHlink"/>
                  </a:solidFill>
                </a:rPr>
                <a:t>Gemeinsinn   </a:t>
              </a:r>
            </a:p>
          </p:txBody>
        </p:sp>
      </p:grpSp>
      <p:sp>
        <p:nvSpPr>
          <p:cNvPr id="161797" name="Oval 5">
            <a:extLst>
              <a:ext uri="{FF2B5EF4-FFF2-40B4-BE49-F238E27FC236}">
                <a16:creationId xmlns:a16="http://schemas.microsoft.com/office/drawing/2014/main" id="{4BBE4BF1-9FBB-8C4F-8C7A-AECBEE71DC29}"/>
              </a:ext>
            </a:extLst>
          </p:cNvPr>
          <p:cNvSpPr>
            <a:spLocks noChangeArrowheads="1"/>
          </p:cNvSpPr>
          <p:nvPr/>
        </p:nvSpPr>
        <p:spPr bwMode="auto">
          <a:xfrm>
            <a:off x="1600200" y="1371600"/>
            <a:ext cx="2362200" cy="762000"/>
          </a:xfrm>
          <a:prstGeom prst="ellipse">
            <a:avLst/>
          </a:prstGeom>
          <a:solidFill>
            <a:schemeClr val="accent1"/>
          </a:solidFill>
          <a:ln>
            <a:noFill/>
          </a:ln>
          <a:effectLst>
            <a:prstShdw prst="shdw17" dist="17961" dir="2700000">
              <a:schemeClr val="accent1">
                <a:gamma/>
                <a:shade val="60000"/>
                <a:invGamma/>
              </a:schemeClr>
            </a:prstShdw>
          </a:effectLst>
          <a:extLst>
            <a:ext uri="{91240B29-F687-4F45-9708-019B960494DF}">
              <a14:hiddenLine xmlns:a14="http://schemas.microsoft.com/office/drawing/2010/main" w="9525">
                <a:solidFill>
                  <a:schemeClr val="tx1"/>
                </a:solidFill>
                <a:round/>
                <a:headEnd/>
                <a:tailEnd/>
              </a14:hiddenLine>
            </a:ext>
          </a:extLst>
        </p:spPr>
        <p:txBody>
          <a:bodyPr wrap="none" anchor="ctr"/>
          <a:lstStyle/>
          <a:p>
            <a:pPr algn="ctr"/>
            <a:r>
              <a:rPr lang="de-DE" altLang="de-DE" sz="2600" b="1"/>
              <a:t>Chancen</a:t>
            </a:r>
          </a:p>
        </p:txBody>
      </p:sp>
      <p:sp>
        <p:nvSpPr>
          <p:cNvPr id="161798" name="Oval 6">
            <a:extLst>
              <a:ext uri="{FF2B5EF4-FFF2-40B4-BE49-F238E27FC236}">
                <a16:creationId xmlns:a16="http://schemas.microsoft.com/office/drawing/2014/main" id="{82513992-6B06-7440-8B47-359EB6010FD4}"/>
              </a:ext>
            </a:extLst>
          </p:cNvPr>
          <p:cNvSpPr>
            <a:spLocks noChangeArrowheads="1"/>
          </p:cNvSpPr>
          <p:nvPr/>
        </p:nvSpPr>
        <p:spPr bwMode="auto">
          <a:xfrm>
            <a:off x="5867400" y="1371600"/>
            <a:ext cx="2362200" cy="762000"/>
          </a:xfrm>
          <a:prstGeom prst="ellipse">
            <a:avLst/>
          </a:prstGeom>
          <a:solidFill>
            <a:schemeClr val="accent1"/>
          </a:solidFill>
          <a:ln>
            <a:noFill/>
          </a:ln>
          <a:effectLst>
            <a:prstShdw prst="shdw17" dist="17961" dir="2700000">
              <a:schemeClr val="accent1">
                <a:gamma/>
                <a:shade val="60000"/>
                <a:invGamma/>
              </a:schemeClr>
            </a:prstShdw>
          </a:effectLst>
          <a:extLst>
            <a:ext uri="{91240B29-F687-4F45-9708-019B960494DF}">
              <a14:hiddenLine xmlns:a14="http://schemas.microsoft.com/office/drawing/2010/main" w="9525">
                <a:solidFill>
                  <a:schemeClr val="tx1"/>
                </a:solidFill>
                <a:round/>
                <a:headEnd/>
                <a:tailEnd/>
              </a14:hiddenLine>
            </a:ext>
          </a:extLst>
        </p:spPr>
        <p:txBody>
          <a:bodyPr wrap="none" anchor="ctr"/>
          <a:lstStyle/>
          <a:p>
            <a:pPr algn="ctr"/>
            <a:r>
              <a:rPr lang="de-DE" altLang="de-DE" sz="2600" b="1"/>
              <a:t>Risiken</a:t>
            </a:r>
          </a:p>
        </p:txBody>
      </p:sp>
      <p:sp>
        <p:nvSpPr>
          <p:cNvPr id="161799" name="Rectangle 7">
            <a:extLst>
              <a:ext uri="{FF2B5EF4-FFF2-40B4-BE49-F238E27FC236}">
                <a16:creationId xmlns:a16="http://schemas.microsoft.com/office/drawing/2014/main" id="{E20449F9-4FAB-C047-95F8-484608C8121F}"/>
              </a:ext>
            </a:extLst>
          </p:cNvPr>
          <p:cNvSpPr>
            <a:spLocks noChangeArrowheads="1"/>
          </p:cNvSpPr>
          <p:nvPr/>
        </p:nvSpPr>
        <p:spPr bwMode="auto">
          <a:xfrm>
            <a:off x="1219200" y="2438400"/>
            <a:ext cx="3429000" cy="1219200"/>
          </a:xfrm>
          <a:prstGeom prst="rect">
            <a:avLst/>
          </a:prstGeom>
          <a:solidFill>
            <a:schemeClr val="accent2"/>
          </a:solidFill>
          <a:ln>
            <a:noFill/>
          </a:ln>
          <a:effectLst>
            <a:prstShdw prst="shdw17" dist="17961" dir="2700000">
              <a:schemeClr val="accent2">
                <a:gamma/>
                <a:shade val="60000"/>
                <a:invGamma/>
              </a:schemeClr>
            </a:prst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a:lnSpc>
                <a:spcPct val="110000"/>
              </a:lnSpc>
            </a:pPr>
            <a:r>
              <a:rPr lang="de-DE" altLang="de-DE"/>
              <a:t>Konkurrenz um</a:t>
            </a:r>
          </a:p>
          <a:p>
            <a:pPr algn="ctr">
              <a:lnSpc>
                <a:spcPct val="110000"/>
              </a:lnSpc>
            </a:pPr>
            <a:r>
              <a:rPr lang="de-DE" altLang="de-DE"/>
              <a:t>Studierende,</a:t>
            </a:r>
          </a:p>
          <a:p>
            <a:pPr algn="ctr">
              <a:lnSpc>
                <a:spcPct val="110000"/>
              </a:lnSpc>
            </a:pPr>
            <a:r>
              <a:rPr lang="de-DE" altLang="de-DE"/>
              <a:t>Studierendenbindung</a:t>
            </a:r>
          </a:p>
        </p:txBody>
      </p:sp>
      <p:sp>
        <p:nvSpPr>
          <p:cNvPr id="161800" name="Rectangle 8">
            <a:extLst>
              <a:ext uri="{FF2B5EF4-FFF2-40B4-BE49-F238E27FC236}">
                <a16:creationId xmlns:a16="http://schemas.microsoft.com/office/drawing/2014/main" id="{53982E84-A581-0049-A050-3C1FCEEB5486}"/>
              </a:ext>
            </a:extLst>
          </p:cNvPr>
          <p:cNvSpPr>
            <a:spLocks noChangeArrowheads="1"/>
          </p:cNvSpPr>
          <p:nvPr/>
        </p:nvSpPr>
        <p:spPr bwMode="auto">
          <a:xfrm>
            <a:off x="5410200" y="2438400"/>
            <a:ext cx="3429000" cy="1752600"/>
          </a:xfrm>
          <a:prstGeom prst="rect">
            <a:avLst/>
          </a:prstGeom>
          <a:solidFill>
            <a:schemeClr val="accent2"/>
          </a:solidFill>
          <a:ln>
            <a:noFill/>
          </a:ln>
          <a:effectLst>
            <a:prstShdw prst="shdw17" dist="17961" dir="2700000">
              <a:schemeClr val="accent2">
                <a:gamma/>
                <a:shade val="60000"/>
                <a:invGamma/>
              </a:schemeClr>
            </a:prst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a:lnSpc>
                <a:spcPct val="110000"/>
              </a:lnSpc>
            </a:pPr>
            <a:r>
              <a:rPr lang="de-DE" altLang="de-DE" sz="2600"/>
              <a:t>Studium als Ware,</a:t>
            </a:r>
          </a:p>
          <a:p>
            <a:pPr algn="ctr">
              <a:lnSpc>
                <a:spcPct val="110000"/>
              </a:lnSpc>
            </a:pPr>
            <a:r>
              <a:rPr lang="de-DE" altLang="de-DE" sz="2600"/>
              <a:t>Orientierung an </a:t>
            </a:r>
          </a:p>
          <a:p>
            <a:pPr algn="ctr">
              <a:lnSpc>
                <a:spcPct val="110000"/>
              </a:lnSpc>
            </a:pPr>
            <a:r>
              <a:rPr lang="de-DE" altLang="de-DE" sz="2600"/>
              <a:t>Verwertungs-</a:t>
            </a:r>
          </a:p>
          <a:p>
            <a:pPr algn="ctr">
              <a:lnSpc>
                <a:spcPct val="110000"/>
              </a:lnSpc>
            </a:pPr>
            <a:r>
              <a:rPr lang="de-DE" altLang="de-DE" sz="2600"/>
              <a:t>interessen</a:t>
            </a:r>
          </a:p>
        </p:txBody>
      </p:sp>
      <p:sp>
        <p:nvSpPr>
          <p:cNvPr id="161801" name="Rectangle 9">
            <a:extLst>
              <a:ext uri="{FF2B5EF4-FFF2-40B4-BE49-F238E27FC236}">
                <a16:creationId xmlns:a16="http://schemas.microsoft.com/office/drawing/2014/main" id="{1EFE3D1C-E282-6842-B066-9F5404CBACD6}"/>
              </a:ext>
            </a:extLst>
          </p:cNvPr>
          <p:cNvSpPr>
            <a:spLocks noChangeArrowheads="1"/>
          </p:cNvSpPr>
          <p:nvPr/>
        </p:nvSpPr>
        <p:spPr bwMode="auto">
          <a:xfrm>
            <a:off x="1219200" y="3810000"/>
            <a:ext cx="3429000" cy="1219200"/>
          </a:xfrm>
          <a:prstGeom prst="rect">
            <a:avLst/>
          </a:prstGeom>
          <a:solidFill>
            <a:schemeClr val="accent2"/>
          </a:solidFill>
          <a:ln>
            <a:noFill/>
          </a:ln>
          <a:effectLst>
            <a:prstShdw prst="shdw17" dist="17961" dir="2700000">
              <a:schemeClr val="accent2">
                <a:gamma/>
                <a:shade val="60000"/>
                <a:invGamma/>
              </a:schemeClr>
            </a:prst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a:lnSpc>
                <a:spcPct val="110000"/>
              </a:lnSpc>
            </a:pPr>
            <a:r>
              <a:rPr lang="de-DE" altLang="de-DE"/>
              <a:t>Studierende fordern</a:t>
            </a:r>
          </a:p>
          <a:p>
            <a:pPr algn="ctr">
              <a:lnSpc>
                <a:spcPct val="110000"/>
              </a:lnSpc>
            </a:pPr>
            <a:r>
              <a:rPr lang="de-DE" altLang="de-DE"/>
              <a:t>Leistungen ein,</a:t>
            </a:r>
          </a:p>
          <a:p>
            <a:pPr algn="ctr">
              <a:lnSpc>
                <a:spcPct val="110000"/>
              </a:lnSpc>
            </a:pPr>
            <a:r>
              <a:rPr lang="de-DE" altLang="de-DE"/>
              <a:t>Partizipation</a:t>
            </a:r>
          </a:p>
        </p:txBody>
      </p:sp>
      <p:sp>
        <p:nvSpPr>
          <p:cNvPr id="161802" name="Rectangle 10">
            <a:extLst>
              <a:ext uri="{FF2B5EF4-FFF2-40B4-BE49-F238E27FC236}">
                <a16:creationId xmlns:a16="http://schemas.microsoft.com/office/drawing/2014/main" id="{B19BD9F0-3BF7-834F-BB02-89CA474B45E7}"/>
              </a:ext>
            </a:extLst>
          </p:cNvPr>
          <p:cNvSpPr>
            <a:spLocks noChangeArrowheads="1"/>
          </p:cNvSpPr>
          <p:nvPr/>
        </p:nvSpPr>
        <p:spPr bwMode="auto">
          <a:xfrm>
            <a:off x="1219200" y="5181600"/>
            <a:ext cx="3429000" cy="914400"/>
          </a:xfrm>
          <a:prstGeom prst="rect">
            <a:avLst/>
          </a:prstGeom>
          <a:solidFill>
            <a:schemeClr val="accent2"/>
          </a:solidFill>
          <a:ln>
            <a:noFill/>
          </a:ln>
          <a:effectLst>
            <a:prstShdw prst="shdw17" dist="17961" dir="2700000">
              <a:schemeClr val="accent2">
                <a:gamma/>
                <a:shade val="60000"/>
                <a:invGamma/>
              </a:schemeClr>
            </a:prst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a:lnSpc>
                <a:spcPct val="110000"/>
              </a:lnSpc>
            </a:pPr>
            <a:r>
              <a:rPr lang="de-DE" altLang="de-DE"/>
              <a:t>Folgewirkung</a:t>
            </a:r>
          </a:p>
          <a:p>
            <a:pPr algn="ctr">
              <a:lnSpc>
                <a:spcPct val="110000"/>
              </a:lnSpc>
            </a:pPr>
            <a:r>
              <a:rPr lang="de-DE" altLang="de-DE"/>
              <a:t>Studienzeitverkürzung</a:t>
            </a:r>
          </a:p>
        </p:txBody>
      </p:sp>
      <p:sp>
        <p:nvSpPr>
          <p:cNvPr id="161805" name="Text Box 13">
            <a:extLst>
              <a:ext uri="{FF2B5EF4-FFF2-40B4-BE49-F238E27FC236}">
                <a16:creationId xmlns:a16="http://schemas.microsoft.com/office/drawing/2014/main" id="{30B81261-F5F4-F645-9B55-492E2D2777D5}"/>
              </a:ext>
            </a:extLst>
          </p:cNvPr>
          <p:cNvSpPr txBox="1">
            <a:spLocks noChangeArrowheads="1"/>
          </p:cNvSpPr>
          <p:nvPr/>
        </p:nvSpPr>
        <p:spPr bwMode="auto">
          <a:xfrm>
            <a:off x="179388" y="260350"/>
            <a:ext cx="6697662" cy="579438"/>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3200" b="1">
                <a:solidFill>
                  <a:schemeClr val="folHlink"/>
                </a:solidFill>
              </a:rPr>
              <a:t>3 G mit Chancen und Risiken</a:t>
            </a:r>
          </a:p>
        </p:txBody>
      </p:sp>
      <p:sp>
        <p:nvSpPr>
          <p:cNvPr id="161806" name="Oval 14">
            <a:extLst>
              <a:ext uri="{FF2B5EF4-FFF2-40B4-BE49-F238E27FC236}">
                <a16:creationId xmlns:a16="http://schemas.microsoft.com/office/drawing/2014/main" id="{A7A70822-1D29-EE4D-A6C8-7FC9DC77E2DF}"/>
              </a:ext>
            </a:extLst>
          </p:cNvPr>
          <p:cNvSpPr>
            <a:spLocks noChangeArrowheads="1"/>
          </p:cNvSpPr>
          <p:nvPr/>
        </p:nvSpPr>
        <p:spPr bwMode="auto">
          <a:xfrm>
            <a:off x="395288" y="2205038"/>
            <a:ext cx="8569325" cy="3867150"/>
          </a:xfrm>
          <a:prstGeom prst="ellipse">
            <a:avLst/>
          </a:prstGeom>
          <a:solidFill>
            <a:schemeClr val="accent1"/>
          </a:solidFill>
          <a:ln>
            <a:noFill/>
          </a:ln>
          <a:effectLst/>
          <a:extLst>
            <a:ext uri="{91240B29-F687-4F45-9708-019B960494DF}">
              <a14:hiddenLine xmlns:a14="http://schemas.microsoft.com/office/drawing/2010/main" w="9525">
                <a:solidFill>
                  <a:schemeClr val="folHlink"/>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sz="3200" b="1">
                <a:solidFill>
                  <a:schemeClr val="folHlink"/>
                </a:solidFill>
              </a:rPr>
              <a:t>Alle Modelle haben sich daran zu messen, </a:t>
            </a:r>
          </a:p>
          <a:p>
            <a:pPr algn="ctr"/>
            <a:r>
              <a:rPr lang="de-DE" altLang="de-DE" sz="3200" b="1">
                <a:solidFill>
                  <a:schemeClr val="folHlink"/>
                </a:solidFill>
              </a:rPr>
              <a:t>inwieweit sie  Chancen eröffnen </a:t>
            </a:r>
          </a:p>
          <a:p>
            <a:pPr algn="ctr"/>
            <a:r>
              <a:rPr lang="de-DE" altLang="de-DE" sz="3200" b="1">
                <a:solidFill>
                  <a:schemeClr val="folHlink"/>
                </a:solidFill>
              </a:rPr>
              <a:t>und Risiken vermeiden oder verringern.</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nodeType="clickEffect">
                                  <p:stCondLst>
                                    <p:cond delay="0"/>
                                  </p:stCondLst>
                                  <p:childTnLst>
                                    <p:set>
                                      <p:cBhvr>
                                        <p:cTn id="6" dur="1" fill="hold">
                                          <p:stCondLst>
                                            <p:cond delay="0"/>
                                          </p:stCondLst>
                                        </p:cTn>
                                        <p:tgtEl>
                                          <p:spTgt spid="161794"/>
                                        </p:tgtEl>
                                        <p:attrNameLst>
                                          <p:attrName>style.visibility</p:attrName>
                                        </p:attrNameLst>
                                      </p:cBhvr>
                                      <p:to>
                                        <p:strVal val="visible"/>
                                      </p:to>
                                    </p:set>
                                    <p:animEffect transition="in" filter="box(out)">
                                      <p:cBhvr>
                                        <p:cTn id="7" dur="500"/>
                                        <p:tgtEl>
                                          <p:spTgt spid="1617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161797"/>
                                        </p:tgtEl>
                                        <p:attrNameLst>
                                          <p:attrName>style.visibility</p:attrName>
                                        </p:attrNameLst>
                                      </p:cBhvr>
                                      <p:to>
                                        <p:strVal val="visible"/>
                                      </p:to>
                                    </p:set>
                                    <p:animEffect transition="in" filter="barn(outVertical)">
                                      <p:cBhvr>
                                        <p:cTn id="12" dur="500"/>
                                        <p:tgtEl>
                                          <p:spTgt spid="161797"/>
                                        </p:tgtEl>
                                      </p:cBhvr>
                                    </p:animEffect>
                                  </p:childTnLst>
                                </p:cTn>
                              </p:par>
                            </p:childTnLst>
                          </p:cTn>
                        </p:par>
                        <p:par>
                          <p:cTn id="13" fill="hold" nodeType="afterGroup">
                            <p:stCondLst>
                              <p:cond delay="500"/>
                            </p:stCondLst>
                            <p:childTnLst>
                              <p:par>
                                <p:cTn id="14" presetID="16" presetClass="entr" presetSubtype="37" fill="hold" grpId="0" nodeType="afterEffect">
                                  <p:stCondLst>
                                    <p:cond delay="0"/>
                                  </p:stCondLst>
                                  <p:childTnLst>
                                    <p:set>
                                      <p:cBhvr>
                                        <p:cTn id="15" dur="1" fill="hold">
                                          <p:stCondLst>
                                            <p:cond delay="0"/>
                                          </p:stCondLst>
                                        </p:cTn>
                                        <p:tgtEl>
                                          <p:spTgt spid="161798"/>
                                        </p:tgtEl>
                                        <p:attrNameLst>
                                          <p:attrName>style.visibility</p:attrName>
                                        </p:attrNameLst>
                                      </p:cBhvr>
                                      <p:to>
                                        <p:strVal val="visible"/>
                                      </p:to>
                                    </p:set>
                                    <p:animEffect transition="in" filter="barn(outVertical)">
                                      <p:cBhvr>
                                        <p:cTn id="16" dur="500"/>
                                        <p:tgtEl>
                                          <p:spTgt spid="161798"/>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6" presetClass="entr" presetSubtype="37" fill="hold" grpId="0" nodeType="clickEffect">
                                  <p:stCondLst>
                                    <p:cond delay="0"/>
                                  </p:stCondLst>
                                  <p:childTnLst>
                                    <p:set>
                                      <p:cBhvr>
                                        <p:cTn id="20" dur="1" fill="hold">
                                          <p:stCondLst>
                                            <p:cond delay="0"/>
                                          </p:stCondLst>
                                        </p:cTn>
                                        <p:tgtEl>
                                          <p:spTgt spid="161799"/>
                                        </p:tgtEl>
                                        <p:attrNameLst>
                                          <p:attrName>style.visibility</p:attrName>
                                        </p:attrNameLst>
                                      </p:cBhvr>
                                      <p:to>
                                        <p:strVal val="visible"/>
                                      </p:to>
                                    </p:set>
                                    <p:animEffect transition="in" filter="barn(outVertical)">
                                      <p:cBhvr>
                                        <p:cTn id="21" dur="500"/>
                                        <p:tgtEl>
                                          <p:spTgt spid="161799"/>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6" presetClass="entr" presetSubtype="37" fill="hold" grpId="0" nodeType="clickEffect">
                                  <p:stCondLst>
                                    <p:cond delay="0"/>
                                  </p:stCondLst>
                                  <p:childTnLst>
                                    <p:set>
                                      <p:cBhvr>
                                        <p:cTn id="25" dur="1" fill="hold">
                                          <p:stCondLst>
                                            <p:cond delay="0"/>
                                          </p:stCondLst>
                                        </p:cTn>
                                        <p:tgtEl>
                                          <p:spTgt spid="161801"/>
                                        </p:tgtEl>
                                        <p:attrNameLst>
                                          <p:attrName>style.visibility</p:attrName>
                                        </p:attrNameLst>
                                      </p:cBhvr>
                                      <p:to>
                                        <p:strVal val="visible"/>
                                      </p:to>
                                    </p:set>
                                    <p:animEffect transition="in" filter="barn(outVertical)">
                                      <p:cBhvr>
                                        <p:cTn id="26" dur="500"/>
                                        <p:tgtEl>
                                          <p:spTgt spid="161801"/>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6" presetClass="entr" presetSubtype="37" fill="hold" grpId="0" nodeType="clickEffect">
                                  <p:stCondLst>
                                    <p:cond delay="0"/>
                                  </p:stCondLst>
                                  <p:childTnLst>
                                    <p:set>
                                      <p:cBhvr>
                                        <p:cTn id="30" dur="1" fill="hold">
                                          <p:stCondLst>
                                            <p:cond delay="0"/>
                                          </p:stCondLst>
                                        </p:cTn>
                                        <p:tgtEl>
                                          <p:spTgt spid="161802"/>
                                        </p:tgtEl>
                                        <p:attrNameLst>
                                          <p:attrName>style.visibility</p:attrName>
                                        </p:attrNameLst>
                                      </p:cBhvr>
                                      <p:to>
                                        <p:strVal val="visible"/>
                                      </p:to>
                                    </p:set>
                                    <p:animEffect transition="in" filter="barn(outVertical)">
                                      <p:cBhvr>
                                        <p:cTn id="31" dur="500"/>
                                        <p:tgtEl>
                                          <p:spTgt spid="161802"/>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6" presetClass="entr" presetSubtype="37" fill="hold" grpId="0" nodeType="clickEffect">
                                  <p:stCondLst>
                                    <p:cond delay="0"/>
                                  </p:stCondLst>
                                  <p:childTnLst>
                                    <p:set>
                                      <p:cBhvr>
                                        <p:cTn id="35" dur="1" fill="hold">
                                          <p:stCondLst>
                                            <p:cond delay="0"/>
                                          </p:stCondLst>
                                        </p:cTn>
                                        <p:tgtEl>
                                          <p:spTgt spid="161800"/>
                                        </p:tgtEl>
                                        <p:attrNameLst>
                                          <p:attrName>style.visibility</p:attrName>
                                        </p:attrNameLst>
                                      </p:cBhvr>
                                      <p:to>
                                        <p:strVal val="visible"/>
                                      </p:to>
                                    </p:set>
                                    <p:animEffect transition="in" filter="barn(outVertical)">
                                      <p:cBhvr>
                                        <p:cTn id="36" dur="500"/>
                                        <p:tgtEl>
                                          <p:spTgt spid="161800"/>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55" presetClass="entr" presetSubtype="0" fill="hold" grpId="0" nodeType="clickEffect">
                                  <p:stCondLst>
                                    <p:cond delay="0"/>
                                  </p:stCondLst>
                                  <p:childTnLst>
                                    <p:set>
                                      <p:cBhvr>
                                        <p:cTn id="40" dur="1" fill="hold">
                                          <p:stCondLst>
                                            <p:cond delay="0"/>
                                          </p:stCondLst>
                                        </p:cTn>
                                        <p:tgtEl>
                                          <p:spTgt spid="161806"/>
                                        </p:tgtEl>
                                        <p:attrNameLst>
                                          <p:attrName>style.visibility</p:attrName>
                                        </p:attrNameLst>
                                      </p:cBhvr>
                                      <p:to>
                                        <p:strVal val="visible"/>
                                      </p:to>
                                    </p:set>
                                    <p:anim calcmode="lin" valueType="num">
                                      <p:cBhvr>
                                        <p:cTn id="41" dur="1000" fill="hold"/>
                                        <p:tgtEl>
                                          <p:spTgt spid="161806"/>
                                        </p:tgtEl>
                                        <p:attrNameLst>
                                          <p:attrName>ppt_w</p:attrName>
                                        </p:attrNameLst>
                                      </p:cBhvr>
                                      <p:tavLst>
                                        <p:tav tm="0">
                                          <p:val>
                                            <p:strVal val="#ppt_w*0.70"/>
                                          </p:val>
                                        </p:tav>
                                        <p:tav tm="100000">
                                          <p:val>
                                            <p:strVal val="#ppt_w"/>
                                          </p:val>
                                        </p:tav>
                                      </p:tavLst>
                                    </p:anim>
                                    <p:anim calcmode="lin" valueType="num">
                                      <p:cBhvr>
                                        <p:cTn id="42" dur="1000" fill="hold"/>
                                        <p:tgtEl>
                                          <p:spTgt spid="161806"/>
                                        </p:tgtEl>
                                        <p:attrNameLst>
                                          <p:attrName>ppt_h</p:attrName>
                                        </p:attrNameLst>
                                      </p:cBhvr>
                                      <p:tavLst>
                                        <p:tav tm="0">
                                          <p:val>
                                            <p:strVal val="#ppt_h"/>
                                          </p:val>
                                        </p:tav>
                                        <p:tav tm="100000">
                                          <p:val>
                                            <p:strVal val="#ppt_h"/>
                                          </p:val>
                                        </p:tav>
                                      </p:tavLst>
                                    </p:anim>
                                    <p:animEffect transition="in" filter="fade">
                                      <p:cBhvr>
                                        <p:cTn id="43" dur="1000"/>
                                        <p:tgtEl>
                                          <p:spTgt spid="1618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797" grpId="0" animBg="1" autoUpdateAnimBg="0"/>
      <p:bldP spid="161798" grpId="0" animBg="1" autoUpdateAnimBg="0"/>
      <p:bldP spid="161799" grpId="0" animBg="1" autoUpdateAnimBg="0"/>
      <p:bldP spid="161800" grpId="0" animBg="1" autoUpdateAnimBg="0"/>
      <p:bldP spid="161801" grpId="0" animBg="1" autoUpdateAnimBg="0"/>
      <p:bldP spid="161802" grpId="0" animBg="1" autoUpdateAnimBg="0"/>
      <p:bldP spid="16180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atumsplatzhalter 3">
            <a:extLst>
              <a:ext uri="{FF2B5EF4-FFF2-40B4-BE49-F238E27FC236}">
                <a16:creationId xmlns:a16="http://schemas.microsoft.com/office/drawing/2014/main" id="{FD787763-D849-A848-AED9-8E734DDB81A0}"/>
              </a:ext>
            </a:extLst>
          </p:cNvPr>
          <p:cNvSpPr>
            <a:spLocks noGrp="1"/>
          </p:cNvSpPr>
          <p:nvPr>
            <p:ph type="dt" sz="half" idx="10"/>
          </p:nvPr>
        </p:nvSpPr>
        <p:spPr/>
        <p:txBody>
          <a:bodyPr/>
          <a:lstStyle/>
          <a:p>
            <a:r>
              <a:rPr lang="de-DE" altLang="de-DE"/>
              <a:t>Bremen</a:t>
            </a:r>
          </a:p>
          <a:p>
            <a:r>
              <a:rPr lang="de-DE" altLang="de-DE"/>
              <a:t>18. Oktober 2004</a:t>
            </a:r>
            <a:endParaRPr lang="en-US" altLang="de-DE"/>
          </a:p>
        </p:txBody>
      </p:sp>
      <p:sp>
        <p:nvSpPr>
          <p:cNvPr id="12" name="Foliennummernplatzhalter 4">
            <a:extLst>
              <a:ext uri="{FF2B5EF4-FFF2-40B4-BE49-F238E27FC236}">
                <a16:creationId xmlns:a16="http://schemas.microsoft.com/office/drawing/2014/main" id="{C357864D-0B3B-C548-9BD2-48AE4219478B}"/>
              </a:ext>
            </a:extLst>
          </p:cNvPr>
          <p:cNvSpPr>
            <a:spLocks noGrp="1"/>
          </p:cNvSpPr>
          <p:nvPr>
            <p:ph type="sldNum" sz="quarter" idx="11"/>
          </p:nvPr>
        </p:nvSpPr>
        <p:spPr/>
        <p:txBody>
          <a:bodyPr/>
          <a:lstStyle/>
          <a:p>
            <a:fld id="{32A7EF89-E2B6-D94F-81E4-1F9865698EF7}" type="slidenum">
              <a:rPr lang="en-US" altLang="de-DE"/>
              <a:pPr/>
              <a:t>15</a:t>
            </a:fld>
            <a:endParaRPr lang="en-US" altLang="de-DE">
              <a:latin typeface="Times New Roman" panose="02020603050405020304" pitchFamily="18" charset="0"/>
            </a:endParaRPr>
          </a:p>
        </p:txBody>
      </p:sp>
      <p:sp>
        <p:nvSpPr>
          <p:cNvPr id="176130" name="Text Box 2">
            <a:extLst>
              <a:ext uri="{FF2B5EF4-FFF2-40B4-BE49-F238E27FC236}">
                <a16:creationId xmlns:a16="http://schemas.microsoft.com/office/drawing/2014/main" id="{476C0624-33DE-5349-A729-9A2524FE25EC}"/>
              </a:ext>
            </a:extLst>
          </p:cNvPr>
          <p:cNvSpPr txBox="1">
            <a:spLocks noChangeArrowheads="1"/>
          </p:cNvSpPr>
          <p:nvPr/>
        </p:nvSpPr>
        <p:spPr bwMode="auto">
          <a:xfrm>
            <a:off x="395288" y="5084763"/>
            <a:ext cx="8569325" cy="579437"/>
          </a:xfrm>
          <a:prstGeom prst="rect">
            <a:avLst/>
          </a:prstGeom>
          <a:solidFill>
            <a:srgbClr val="3366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3200" b="1">
                <a:solidFill>
                  <a:schemeClr val="folHlink"/>
                </a:solidFill>
              </a:rPr>
              <a:t>Studienbeiträge als Option</a:t>
            </a:r>
          </a:p>
        </p:txBody>
      </p:sp>
      <p:sp>
        <p:nvSpPr>
          <p:cNvPr id="176131" name="Text Box 3">
            <a:extLst>
              <a:ext uri="{FF2B5EF4-FFF2-40B4-BE49-F238E27FC236}">
                <a16:creationId xmlns:a16="http://schemas.microsoft.com/office/drawing/2014/main" id="{4F502A21-C7C9-274D-912B-4FFFDB3F8B0B}"/>
              </a:ext>
            </a:extLst>
          </p:cNvPr>
          <p:cNvSpPr txBox="1">
            <a:spLocks noChangeArrowheads="1"/>
          </p:cNvSpPr>
          <p:nvPr/>
        </p:nvSpPr>
        <p:spPr bwMode="auto">
          <a:xfrm>
            <a:off x="395288" y="6021388"/>
            <a:ext cx="8569325" cy="579437"/>
          </a:xfrm>
          <a:prstGeom prst="rect">
            <a:avLst/>
          </a:prstGeom>
          <a:solidFill>
            <a:srgbClr val="FF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3200" b="1">
                <a:solidFill>
                  <a:schemeClr val="folHlink"/>
                </a:solidFill>
              </a:rPr>
              <a:t>Finanzierung umfassend</a:t>
            </a:r>
          </a:p>
        </p:txBody>
      </p:sp>
      <p:sp>
        <p:nvSpPr>
          <p:cNvPr id="176132" name="Text Box 4">
            <a:extLst>
              <a:ext uri="{FF2B5EF4-FFF2-40B4-BE49-F238E27FC236}">
                <a16:creationId xmlns:a16="http://schemas.microsoft.com/office/drawing/2014/main" id="{3B4B26D3-0BDB-FA46-A104-515B8E50A1A0}"/>
              </a:ext>
            </a:extLst>
          </p:cNvPr>
          <p:cNvSpPr txBox="1">
            <a:spLocks noChangeArrowheads="1"/>
          </p:cNvSpPr>
          <p:nvPr/>
        </p:nvSpPr>
        <p:spPr bwMode="auto">
          <a:xfrm>
            <a:off x="395288" y="4148138"/>
            <a:ext cx="8569325" cy="579437"/>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3200" b="1">
                <a:solidFill>
                  <a:schemeClr val="folHlink"/>
                </a:solidFill>
              </a:rPr>
              <a:t>Studienkonten und andere Euphemismen</a:t>
            </a:r>
          </a:p>
        </p:txBody>
      </p:sp>
      <p:sp>
        <p:nvSpPr>
          <p:cNvPr id="176133" name="Text Box 5">
            <a:extLst>
              <a:ext uri="{FF2B5EF4-FFF2-40B4-BE49-F238E27FC236}">
                <a16:creationId xmlns:a16="http://schemas.microsoft.com/office/drawing/2014/main" id="{5C00B326-A5E9-5C42-9517-AA1703B80069}"/>
              </a:ext>
            </a:extLst>
          </p:cNvPr>
          <p:cNvSpPr txBox="1">
            <a:spLocks noChangeArrowheads="1"/>
          </p:cNvSpPr>
          <p:nvPr/>
        </p:nvSpPr>
        <p:spPr bwMode="auto">
          <a:xfrm>
            <a:off x="395288" y="2274888"/>
            <a:ext cx="8569325" cy="579437"/>
          </a:xfrm>
          <a:prstGeom prst="rect">
            <a:avLst/>
          </a:prstGeom>
          <a:solidFill>
            <a:srgbClr val="66FF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3200" b="1">
                <a:solidFill>
                  <a:schemeClr val="folHlink"/>
                </a:solidFill>
              </a:rPr>
              <a:t>Finanzquellen und Peanuts</a:t>
            </a:r>
          </a:p>
        </p:txBody>
      </p:sp>
      <p:sp>
        <p:nvSpPr>
          <p:cNvPr id="176134" name="Text Box 6">
            <a:extLst>
              <a:ext uri="{FF2B5EF4-FFF2-40B4-BE49-F238E27FC236}">
                <a16:creationId xmlns:a16="http://schemas.microsoft.com/office/drawing/2014/main" id="{D4174DBE-C8EF-5E48-B78C-4F4033431A4A}"/>
              </a:ext>
            </a:extLst>
          </p:cNvPr>
          <p:cNvSpPr txBox="1">
            <a:spLocks noChangeArrowheads="1"/>
          </p:cNvSpPr>
          <p:nvPr/>
        </p:nvSpPr>
        <p:spPr bwMode="auto">
          <a:xfrm>
            <a:off x="395288" y="1339850"/>
            <a:ext cx="8569325" cy="579438"/>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3200" b="1">
                <a:solidFill>
                  <a:schemeClr val="folHlink"/>
                </a:solidFill>
              </a:rPr>
              <a:t>„Sparen“ und tu felix helvetia</a:t>
            </a:r>
          </a:p>
        </p:txBody>
      </p:sp>
      <p:sp>
        <p:nvSpPr>
          <p:cNvPr id="176135" name="Text Box 7">
            <a:extLst>
              <a:ext uri="{FF2B5EF4-FFF2-40B4-BE49-F238E27FC236}">
                <a16:creationId xmlns:a16="http://schemas.microsoft.com/office/drawing/2014/main" id="{A34D42D1-64ED-DC4C-9BE1-601A50488371}"/>
              </a:ext>
            </a:extLst>
          </p:cNvPr>
          <p:cNvSpPr txBox="1">
            <a:spLocks noChangeArrowheads="1"/>
          </p:cNvSpPr>
          <p:nvPr/>
        </p:nvSpPr>
        <p:spPr bwMode="auto">
          <a:xfrm>
            <a:off x="395288" y="3211513"/>
            <a:ext cx="8569325" cy="579437"/>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3200" b="1">
                <a:solidFill>
                  <a:schemeClr val="folHlink"/>
                </a:solidFill>
              </a:rPr>
              <a:t>3 G mit Chancen und Risiken</a:t>
            </a:r>
          </a:p>
        </p:txBody>
      </p:sp>
      <p:sp>
        <p:nvSpPr>
          <p:cNvPr id="176136" name="Text Box 8">
            <a:extLst>
              <a:ext uri="{FF2B5EF4-FFF2-40B4-BE49-F238E27FC236}">
                <a16:creationId xmlns:a16="http://schemas.microsoft.com/office/drawing/2014/main" id="{11C8AA2F-4563-C244-B21F-B749991254A9}"/>
              </a:ext>
            </a:extLst>
          </p:cNvPr>
          <p:cNvSpPr txBox="1">
            <a:spLocks noChangeArrowheads="1"/>
          </p:cNvSpPr>
          <p:nvPr/>
        </p:nvSpPr>
        <p:spPr bwMode="auto">
          <a:xfrm>
            <a:off x="179388" y="160338"/>
            <a:ext cx="5472112" cy="579437"/>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altLang="de-DE" sz="3200" b="1"/>
              <a:t>Gliederung des Vortrags</a:t>
            </a:r>
          </a:p>
        </p:txBody>
      </p:sp>
      <p:sp>
        <p:nvSpPr>
          <p:cNvPr id="176137" name="Rectangle 9">
            <a:extLst>
              <a:ext uri="{FF2B5EF4-FFF2-40B4-BE49-F238E27FC236}">
                <a16:creationId xmlns:a16="http://schemas.microsoft.com/office/drawing/2014/main" id="{9C54CAE1-1F74-C84E-BD50-9EB047CB3252}"/>
              </a:ext>
            </a:extLst>
          </p:cNvPr>
          <p:cNvSpPr>
            <a:spLocks noChangeArrowheads="1"/>
          </p:cNvSpPr>
          <p:nvPr/>
        </p:nvSpPr>
        <p:spPr bwMode="auto">
          <a:xfrm>
            <a:off x="250825" y="4941888"/>
            <a:ext cx="8893175" cy="1727200"/>
          </a:xfrm>
          <a:prstGeom prst="rect">
            <a:avLst/>
          </a:prstGeom>
          <a:solidFill>
            <a:schemeClr val="folHlink">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76138" name="Rectangle 10">
            <a:extLst>
              <a:ext uri="{FF2B5EF4-FFF2-40B4-BE49-F238E27FC236}">
                <a16:creationId xmlns:a16="http://schemas.microsoft.com/office/drawing/2014/main" id="{E013A1BF-94B9-A947-9663-C9768F77AEBC}"/>
              </a:ext>
            </a:extLst>
          </p:cNvPr>
          <p:cNvSpPr>
            <a:spLocks noChangeArrowheads="1"/>
          </p:cNvSpPr>
          <p:nvPr/>
        </p:nvSpPr>
        <p:spPr bwMode="auto">
          <a:xfrm>
            <a:off x="250825" y="1268413"/>
            <a:ext cx="8893175" cy="2592387"/>
          </a:xfrm>
          <a:prstGeom prst="rect">
            <a:avLst/>
          </a:prstGeom>
          <a:solidFill>
            <a:schemeClr val="folHlink">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176137"/>
                                        </p:tgtEl>
                                        <p:attrNameLst>
                                          <p:attrName>style.visibility</p:attrName>
                                        </p:attrNameLst>
                                      </p:cBhvr>
                                      <p:to>
                                        <p:strVal val="visible"/>
                                      </p:to>
                                    </p:set>
                                    <p:animEffect transition="in" filter="dissolve">
                                      <p:cBhvr>
                                        <p:cTn id="7" dur="3000"/>
                                        <p:tgtEl>
                                          <p:spTgt spid="176137"/>
                                        </p:tgtEl>
                                      </p:cBhvr>
                                    </p:animEffect>
                                  </p:childTnLst>
                                </p:cTn>
                              </p:par>
                              <p:par>
                                <p:cTn id="8" presetID="9" presetClass="entr" presetSubtype="0" fill="hold" nodeType="withEffect">
                                  <p:stCondLst>
                                    <p:cond delay="0"/>
                                  </p:stCondLst>
                                  <p:childTnLst>
                                    <p:set>
                                      <p:cBhvr>
                                        <p:cTn id="9" dur="1" fill="hold">
                                          <p:stCondLst>
                                            <p:cond delay="0"/>
                                          </p:stCondLst>
                                        </p:cTn>
                                        <p:tgtEl>
                                          <p:spTgt spid="176138"/>
                                        </p:tgtEl>
                                        <p:attrNameLst>
                                          <p:attrName>style.visibility</p:attrName>
                                        </p:attrNameLst>
                                      </p:cBhvr>
                                      <p:to>
                                        <p:strVal val="visible"/>
                                      </p:to>
                                    </p:set>
                                    <p:animEffect transition="in" filter="dissolve">
                                      <p:cBhvr>
                                        <p:cTn id="10" dur="3000"/>
                                        <p:tgtEl>
                                          <p:spTgt spid="1761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Datumsplatzhalter 2">
            <a:extLst>
              <a:ext uri="{FF2B5EF4-FFF2-40B4-BE49-F238E27FC236}">
                <a16:creationId xmlns:a16="http://schemas.microsoft.com/office/drawing/2014/main" id="{5E45D666-2F2C-A746-833F-0D37C76E8D9C}"/>
              </a:ext>
            </a:extLst>
          </p:cNvPr>
          <p:cNvSpPr>
            <a:spLocks noGrp="1"/>
          </p:cNvSpPr>
          <p:nvPr>
            <p:ph type="dt" sz="half" idx="10"/>
          </p:nvPr>
        </p:nvSpPr>
        <p:spPr/>
        <p:txBody>
          <a:bodyPr/>
          <a:lstStyle/>
          <a:p>
            <a:r>
              <a:rPr lang="de-DE" altLang="de-DE"/>
              <a:t>Bremen</a:t>
            </a:r>
          </a:p>
          <a:p>
            <a:r>
              <a:rPr lang="de-DE" altLang="de-DE"/>
              <a:t>18. Oktober 2004</a:t>
            </a:r>
            <a:endParaRPr lang="en-US" altLang="de-DE"/>
          </a:p>
        </p:txBody>
      </p:sp>
      <p:sp>
        <p:nvSpPr>
          <p:cNvPr id="10" name="Foliennummernplatzhalter 3">
            <a:extLst>
              <a:ext uri="{FF2B5EF4-FFF2-40B4-BE49-F238E27FC236}">
                <a16:creationId xmlns:a16="http://schemas.microsoft.com/office/drawing/2014/main" id="{3EA4843D-9126-5345-AC23-A3033D97C160}"/>
              </a:ext>
            </a:extLst>
          </p:cNvPr>
          <p:cNvSpPr>
            <a:spLocks noGrp="1"/>
          </p:cNvSpPr>
          <p:nvPr>
            <p:ph type="sldNum" sz="quarter" idx="11"/>
          </p:nvPr>
        </p:nvSpPr>
        <p:spPr/>
        <p:txBody>
          <a:bodyPr/>
          <a:lstStyle/>
          <a:p>
            <a:fld id="{D3796A36-2A9C-6F4B-8EF5-5A34774F44AB}" type="slidenum">
              <a:rPr lang="en-US" altLang="de-DE"/>
              <a:pPr/>
              <a:t>16</a:t>
            </a:fld>
            <a:endParaRPr lang="en-US" altLang="de-DE">
              <a:latin typeface="Times New Roman" panose="02020603050405020304" pitchFamily="18" charset="0"/>
            </a:endParaRPr>
          </a:p>
        </p:txBody>
      </p:sp>
      <p:sp>
        <p:nvSpPr>
          <p:cNvPr id="147458" name="Text Box 2">
            <a:extLst>
              <a:ext uri="{FF2B5EF4-FFF2-40B4-BE49-F238E27FC236}">
                <a16:creationId xmlns:a16="http://schemas.microsoft.com/office/drawing/2014/main" id="{087FBC6A-66A1-F044-A6EA-D36CC07C5D0E}"/>
              </a:ext>
            </a:extLst>
          </p:cNvPr>
          <p:cNvSpPr txBox="1">
            <a:spLocks noChangeArrowheads="1"/>
          </p:cNvSpPr>
          <p:nvPr/>
        </p:nvSpPr>
        <p:spPr bwMode="auto">
          <a:xfrm>
            <a:off x="7696200" y="1524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de-DE" altLang="de-DE">
              <a:latin typeface="Times New Roman" panose="02020603050405020304" pitchFamily="18" charset="0"/>
            </a:endParaRPr>
          </a:p>
        </p:txBody>
      </p:sp>
      <p:sp>
        <p:nvSpPr>
          <p:cNvPr id="147463" name="Oval 7">
            <a:extLst>
              <a:ext uri="{FF2B5EF4-FFF2-40B4-BE49-F238E27FC236}">
                <a16:creationId xmlns:a16="http://schemas.microsoft.com/office/drawing/2014/main" id="{F6484B0A-7B38-FA49-B6BB-83E329F063F9}"/>
              </a:ext>
            </a:extLst>
          </p:cNvPr>
          <p:cNvSpPr>
            <a:spLocks noChangeArrowheads="1"/>
          </p:cNvSpPr>
          <p:nvPr/>
        </p:nvSpPr>
        <p:spPr bwMode="auto">
          <a:xfrm rot="16200000">
            <a:off x="1562100" y="-365125"/>
            <a:ext cx="1524000" cy="4648200"/>
          </a:xfrm>
          <a:prstGeom prst="ellipse">
            <a:avLst/>
          </a:prstGeom>
          <a:solidFill>
            <a:srgbClr val="3366FF"/>
          </a:solidFill>
          <a:ln>
            <a:noFill/>
          </a:ln>
          <a:effectLst/>
          <a:scene3d>
            <a:camera prst="legacyPerspectiveTopRight"/>
            <a:lightRig rig="legacyFlat3" dir="b"/>
          </a:scene3d>
          <a:sp3d extrusionH="887400" prstMaterial="legacyMatte">
            <a:bevelT w="13500" h="13500" prst="angle"/>
            <a:bevelB w="13500" h="13500" prst="angle"/>
            <a:extrusionClr>
              <a:srgbClr val="3366FF"/>
            </a:extrusionClr>
            <a:contourClr>
              <a:srgbClr val="3366FF"/>
            </a:contourClr>
          </a:sp3d>
          <a:extLst>
            <a:ext uri="{91240B29-F687-4F45-9708-019B960494DF}">
              <a14:hiddenLine xmlns:a14="http://schemas.microsoft.com/office/drawing/2010/main" w="9525">
                <a:no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flatTx/>
          </a:bodyPr>
          <a:lstStyle/>
          <a:p>
            <a:pPr algn="ctr"/>
            <a:r>
              <a:rPr lang="de-DE" altLang="de-DE" sz="3600" b="1"/>
              <a:t>Studiengebühren</a:t>
            </a:r>
            <a:endParaRPr lang="de-DE" altLang="de-DE" sz="2000" b="1">
              <a:solidFill>
                <a:srgbClr val="000000"/>
              </a:solidFill>
              <a:latin typeface="Times New Roman" panose="02020603050405020304" pitchFamily="18" charset="0"/>
            </a:endParaRPr>
          </a:p>
        </p:txBody>
      </p:sp>
      <p:sp>
        <p:nvSpPr>
          <p:cNvPr id="147465" name="Oval 9">
            <a:extLst>
              <a:ext uri="{FF2B5EF4-FFF2-40B4-BE49-F238E27FC236}">
                <a16:creationId xmlns:a16="http://schemas.microsoft.com/office/drawing/2014/main" id="{1E9CD0F5-B696-9946-A957-0453D1B43524}"/>
              </a:ext>
            </a:extLst>
          </p:cNvPr>
          <p:cNvSpPr>
            <a:spLocks noChangeArrowheads="1"/>
          </p:cNvSpPr>
          <p:nvPr/>
        </p:nvSpPr>
        <p:spPr bwMode="auto">
          <a:xfrm rot="16200000">
            <a:off x="5702300" y="571500"/>
            <a:ext cx="1524000" cy="4648200"/>
          </a:xfrm>
          <a:prstGeom prst="ellipse">
            <a:avLst/>
          </a:prstGeom>
          <a:solidFill>
            <a:srgbClr val="3366FF"/>
          </a:solidFill>
          <a:ln>
            <a:noFill/>
          </a:ln>
          <a:effectLst/>
          <a:scene3d>
            <a:camera prst="legacyPerspectiveTopRight"/>
            <a:lightRig rig="legacyFlat3" dir="b"/>
          </a:scene3d>
          <a:sp3d extrusionH="887400" prstMaterial="legacyMatte">
            <a:bevelT w="13500" h="13500" prst="angle"/>
            <a:bevelB w="13500" h="13500" prst="angle"/>
            <a:extrusionClr>
              <a:srgbClr val="3366FF"/>
            </a:extrusionClr>
            <a:contourClr>
              <a:srgbClr val="3366FF"/>
            </a:contourClr>
          </a:sp3d>
          <a:extLst>
            <a:ext uri="{91240B29-F687-4F45-9708-019B960494DF}">
              <a14:hiddenLine xmlns:a14="http://schemas.microsoft.com/office/drawing/2010/main" w="9525">
                <a:no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flatTx/>
          </a:bodyPr>
          <a:lstStyle/>
          <a:p>
            <a:pPr algn="ctr"/>
            <a:r>
              <a:rPr lang="de-DE" altLang="de-DE" sz="3600" b="1"/>
              <a:t>Studienkonten</a:t>
            </a:r>
            <a:endParaRPr lang="de-DE" altLang="de-DE" sz="2000" b="1">
              <a:solidFill>
                <a:srgbClr val="000000"/>
              </a:solidFill>
              <a:latin typeface="Times New Roman" panose="02020603050405020304" pitchFamily="18" charset="0"/>
            </a:endParaRPr>
          </a:p>
        </p:txBody>
      </p:sp>
      <p:sp>
        <p:nvSpPr>
          <p:cNvPr id="147466" name="Oval 10">
            <a:extLst>
              <a:ext uri="{FF2B5EF4-FFF2-40B4-BE49-F238E27FC236}">
                <a16:creationId xmlns:a16="http://schemas.microsoft.com/office/drawing/2014/main" id="{2FF4D560-B8A2-AC42-BA18-EC47B980E4AF}"/>
              </a:ext>
            </a:extLst>
          </p:cNvPr>
          <p:cNvSpPr>
            <a:spLocks noChangeArrowheads="1"/>
          </p:cNvSpPr>
          <p:nvPr/>
        </p:nvSpPr>
        <p:spPr bwMode="auto">
          <a:xfrm rot="16200000">
            <a:off x="1885950" y="1722438"/>
            <a:ext cx="1524000" cy="4648200"/>
          </a:xfrm>
          <a:prstGeom prst="ellipse">
            <a:avLst/>
          </a:prstGeom>
          <a:solidFill>
            <a:srgbClr val="3366FF"/>
          </a:solidFill>
          <a:ln>
            <a:noFill/>
          </a:ln>
          <a:effectLst/>
          <a:scene3d>
            <a:camera prst="legacyPerspectiveTopRight"/>
            <a:lightRig rig="legacyFlat3" dir="b"/>
          </a:scene3d>
          <a:sp3d extrusionH="887400" prstMaterial="legacyMatte">
            <a:bevelT w="13500" h="13500" prst="angle"/>
            <a:bevelB w="13500" h="13500" prst="angle"/>
            <a:extrusionClr>
              <a:srgbClr val="3366FF"/>
            </a:extrusionClr>
            <a:contourClr>
              <a:srgbClr val="3366FF"/>
            </a:contourClr>
          </a:sp3d>
          <a:extLst>
            <a:ext uri="{91240B29-F687-4F45-9708-019B960494DF}">
              <a14:hiddenLine xmlns:a14="http://schemas.microsoft.com/office/drawing/2010/main" w="9525">
                <a:no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flatTx/>
          </a:bodyPr>
          <a:lstStyle/>
          <a:p>
            <a:pPr algn="ctr"/>
            <a:r>
              <a:rPr lang="de-DE" altLang="de-DE" sz="3600" b="1"/>
              <a:t>Langzeit-</a:t>
            </a:r>
          </a:p>
          <a:p>
            <a:pPr algn="ctr"/>
            <a:r>
              <a:rPr lang="de-DE" altLang="de-DE" sz="3600" b="1"/>
              <a:t>studiengebühr</a:t>
            </a:r>
            <a:endParaRPr lang="de-DE" altLang="de-DE" sz="2000" b="1">
              <a:solidFill>
                <a:srgbClr val="000000"/>
              </a:solidFill>
              <a:latin typeface="Times New Roman" panose="02020603050405020304" pitchFamily="18" charset="0"/>
            </a:endParaRPr>
          </a:p>
        </p:txBody>
      </p:sp>
      <p:sp>
        <p:nvSpPr>
          <p:cNvPr id="147468" name="Oval 12">
            <a:extLst>
              <a:ext uri="{FF2B5EF4-FFF2-40B4-BE49-F238E27FC236}">
                <a16:creationId xmlns:a16="http://schemas.microsoft.com/office/drawing/2014/main" id="{DE23B4F4-DA1E-D54D-BAE5-734AA1BE22C3}"/>
              </a:ext>
            </a:extLst>
          </p:cNvPr>
          <p:cNvSpPr>
            <a:spLocks noChangeArrowheads="1"/>
          </p:cNvSpPr>
          <p:nvPr/>
        </p:nvSpPr>
        <p:spPr bwMode="auto">
          <a:xfrm rot="16200000">
            <a:off x="6057900" y="2443163"/>
            <a:ext cx="1524000" cy="4648200"/>
          </a:xfrm>
          <a:prstGeom prst="ellipse">
            <a:avLst/>
          </a:prstGeom>
          <a:solidFill>
            <a:srgbClr val="3366FF"/>
          </a:solidFill>
          <a:ln>
            <a:noFill/>
          </a:ln>
          <a:effectLst/>
          <a:scene3d>
            <a:camera prst="legacyPerspectiveTopRight"/>
            <a:lightRig rig="legacyFlat3" dir="b"/>
          </a:scene3d>
          <a:sp3d extrusionH="887400" prstMaterial="legacyMatte">
            <a:bevelT w="13500" h="13500" prst="angle"/>
            <a:bevelB w="13500" h="13500" prst="angle"/>
            <a:extrusionClr>
              <a:srgbClr val="3366FF"/>
            </a:extrusionClr>
            <a:contourClr>
              <a:srgbClr val="3366FF"/>
            </a:contourClr>
          </a:sp3d>
          <a:extLst>
            <a:ext uri="{91240B29-F687-4F45-9708-019B960494DF}">
              <a14:hiddenLine xmlns:a14="http://schemas.microsoft.com/office/drawing/2010/main" w="9525">
                <a:no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flatTx/>
          </a:bodyPr>
          <a:lstStyle/>
          <a:p>
            <a:pPr algn="ctr"/>
            <a:r>
              <a:rPr lang="de-DE" altLang="de-DE" sz="3600" b="1"/>
              <a:t>Studienbeiträge</a:t>
            </a:r>
            <a:endParaRPr lang="de-DE" altLang="de-DE" sz="2000" b="1">
              <a:solidFill>
                <a:srgbClr val="000000"/>
              </a:solidFill>
              <a:latin typeface="Times New Roman" panose="02020603050405020304" pitchFamily="18" charset="0"/>
            </a:endParaRPr>
          </a:p>
        </p:txBody>
      </p:sp>
      <p:sp>
        <p:nvSpPr>
          <p:cNvPr id="147469" name="Oval 13">
            <a:extLst>
              <a:ext uri="{FF2B5EF4-FFF2-40B4-BE49-F238E27FC236}">
                <a16:creationId xmlns:a16="http://schemas.microsoft.com/office/drawing/2014/main" id="{C9109EAF-29E5-1C47-8A93-3C3F1863AEB8}"/>
              </a:ext>
            </a:extLst>
          </p:cNvPr>
          <p:cNvSpPr>
            <a:spLocks noChangeArrowheads="1"/>
          </p:cNvSpPr>
          <p:nvPr/>
        </p:nvSpPr>
        <p:spPr bwMode="auto">
          <a:xfrm rot="16200000">
            <a:off x="1885950" y="3771900"/>
            <a:ext cx="1524000" cy="4648200"/>
          </a:xfrm>
          <a:prstGeom prst="ellipse">
            <a:avLst/>
          </a:prstGeom>
          <a:solidFill>
            <a:srgbClr val="3366FF"/>
          </a:solidFill>
          <a:ln>
            <a:noFill/>
          </a:ln>
          <a:effectLst/>
          <a:scene3d>
            <a:camera prst="legacyPerspectiveTopRight"/>
            <a:lightRig rig="legacyFlat3" dir="b"/>
          </a:scene3d>
          <a:sp3d extrusionH="887400" prstMaterial="legacyMatte">
            <a:bevelT w="13500" h="13500" prst="angle"/>
            <a:bevelB w="13500" h="13500" prst="angle"/>
            <a:extrusionClr>
              <a:srgbClr val="3366FF"/>
            </a:extrusionClr>
            <a:contourClr>
              <a:srgbClr val="3366FF"/>
            </a:contourClr>
          </a:sp3d>
          <a:extLst>
            <a:ext uri="{91240B29-F687-4F45-9708-019B960494DF}">
              <a14:hiddenLine xmlns:a14="http://schemas.microsoft.com/office/drawing/2010/main" w="9525">
                <a:no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flatTx/>
          </a:bodyPr>
          <a:lstStyle/>
          <a:p>
            <a:pPr algn="ctr"/>
            <a:r>
              <a:rPr lang="de-DE" altLang="de-DE" sz="3600" b="1"/>
              <a:t>Bildungs-</a:t>
            </a:r>
          </a:p>
          <a:p>
            <a:pPr algn="ctr"/>
            <a:r>
              <a:rPr lang="de-DE" altLang="de-DE" sz="3600" b="1"/>
              <a:t>fonds</a:t>
            </a:r>
            <a:endParaRPr lang="de-DE" altLang="de-DE" sz="2000" b="1">
              <a:solidFill>
                <a:srgbClr val="000000"/>
              </a:solidFill>
              <a:latin typeface="Times New Roman" panose="02020603050405020304" pitchFamily="18" charset="0"/>
            </a:endParaRPr>
          </a:p>
        </p:txBody>
      </p:sp>
      <p:sp>
        <p:nvSpPr>
          <p:cNvPr id="147470" name="Text Box 14">
            <a:extLst>
              <a:ext uri="{FF2B5EF4-FFF2-40B4-BE49-F238E27FC236}">
                <a16:creationId xmlns:a16="http://schemas.microsoft.com/office/drawing/2014/main" id="{4993918D-46CA-FA42-943C-892E38CAB0E2}"/>
              </a:ext>
            </a:extLst>
          </p:cNvPr>
          <p:cNvSpPr txBox="1">
            <a:spLocks noChangeArrowheads="1"/>
          </p:cNvSpPr>
          <p:nvPr/>
        </p:nvSpPr>
        <p:spPr bwMode="auto">
          <a:xfrm>
            <a:off x="179388" y="188913"/>
            <a:ext cx="6985000" cy="579437"/>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3200" b="1">
                <a:solidFill>
                  <a:schemeClr val="folHlink"/>
                </a:solidFill>
              </a:rPr>
              <a:t>Studienkonten und Euphemismen</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5" presetClass="entr" presetSubtype="0" fill="hold" grpId="0" nodeType="clickEffect">
                                  <p:stCondLst>
                                    <p:cond delay="0"/>
                                  </p:stCondLst>
                                  <p:iterate type="lt">
                                    <p:tmPct val="10000"/>
                                  </p:iterate>
                                  <p:childTnLst>
                                    <p:set>
                                      <p:cBhvr>
                                        <p:cTn id="6" dur="1" fill="hold">
                                          <p:stCondLst>
                                            <p:cond delay="0"/>
                                          </p:stCondLst>
                                        </p:cTn>
                                        <p:tgtEl>
                                          <p:spTgt spid="147463"/>
                                        </p:tgtEl>
                                        <p:attrNameLst>
                                          <p:attrName>style.visibility</p:attrName>
                                        </p:attrNameLst>
                                      </p:cBhvr>
                                      <p:to>
                                        <p:strVal val="visible"/>
                                      </p:to>
                                    </p:set>
                                    <p:animEffect transition="in" filter="fade">
                                      <p:cBhvr>
                                        <p:cTn id="7" dur="500"/>
                                        <p:tgtEl>
                                          <p:spTgt spid="147463"/>
                                        </p:tgtEl>
                                      </p:cBhvr>
                                    </p:animEffect>
                                    <p:anim calcmode="lin" valueType="num">
                                      <p:cBhvr>
                                        <p:cTn id="8" dur="500" fill="hold"/>
                                        <p:tgtEl>
                                          <p:spTgt spid="147463"/>
                                        </p:tgtEl>
                                        <p:attrNameLst>
                                          <p:attrName>ppt_w</p:attrName>
                                        </p:attrNameLst>
                                      </p:cBhvr>
                                      <p:tavLst>
                                        <p:tav tm="0" fmla="#ppt_w*sin(2.5*pi*$)">
                                          <p:val>
                                            <p:fltVal val="0"/>
                                          </p:val>
                                        </p:tav>
                                        <p:tav tm="100000">
                                          <p:val>
                                            <p:fltVal val="1"/>
                                          </p:val>
                                        </p:tav>
                                      </p:tavLst>
                                    </p:anim>
                                    <p:anim calcmode="lin" valueType="num">
                                      <p:cBhvr>
                                        <p:cTn id="9" dur="500" fill="hold"/>
                                        <p:tgtEl>
                                          <p:spTgt spid="147463"/>
                                        </p:tgtEl>
                                        <p:attrNameLst>
                                          <p:attrName>ppt_h</p:attrName>
                                        </p:attrNameLst>
                                      </p:cBhvr>
                                      <p:tavLst>
                                        <p:tav tm="0">
                                          <p:val>
                                            <p:strVal val="#ppt_h"/>
                                          </p:val>
                                        </p:tav>
                                        <p:tav tm="100000">
                                          <p:val>
                                            <p:strVal val="#ppt_h"/>
                                          </p:val>
                                        </p:tav>
                                      </p:tavLst>
                                    </p:anim>
                                  </p:childTnLst>
                                </p:cTn>
                              </p:par>
                            </p:childTnLst>
                          </p:cTn>
                        </p:par>
                        <p:par>
                          <p:cTn id="10" fill="hold" nodeType="afterGroup">
                            <p:stCondLst>
                              <p:cond delay="1200"/>
                            </p:stCondLst>
                            <p:childTnLst>
                              <p:par>
                                <p:cTn id="11" presetID="45" presetClass="entr" presetSubtype="0" fill="hold" grpId="0" nodeType="afterEffect">
                                  <p:stCondLst>
                                    <p:cond delay="0"/>
                                  </p:stCondLst>
                                  <p:iterate type="lt">
                                    <p:tmPct val="10000"/>
                                  </p:iterate>
                                  <p:childTnLst>
                                    <p:set>
                                      <p:cBhvr>
                                        <p:cTn id="12" dur="1" fill="hold">
                                          <p:stCondLst>
                                            <p:cond delay="0"/>
                                          </p:stCondLst>
                                        </p:cTn>
                                        <p:tgtEl>
                                          <p:spTgt spid="147465"/>
                                        </p:tgtEl>
                                        <p:attrNameLst>
                                          <p:attrName>style.visibility</p:attrName>
                                        </p:attrNameLst>
                                      </p:cBhvr>
                                      <p:to>
                                        <p:strVal val="visible"/>
                                      </p:to>
                                    </p:set>
                                    <p:animEffect transition="in" filter="fade">
                                      <p:cBhvr>
                                        <p:cTn id="13" dur="500"/>
                                        <p:tgtEl>
                                          <p:spTgt spid="147465"/>
                                        </p:tgtEl>
                                      </p:cBhvr>
                                    </p:animEffect>
                                    <p:anim calcmode="lin" valueType="num">
                                      <p:cBhvr>
                                        <p:cTn id="14" dur="500" fill="hold"/>
                                        <p:tgtEl>
                                          <p:spTgt spid="147465"/>
                                        </p:tgtEl>
                                        <p:attrNameLst>
                                          <p:attrName>ppt_w</p:attrName>
                                        </p:attrNameLst>
                                      </p:cBhvr>
                                      <p:tavLst>
                                        <p:tav tm="0" fmla="#ppt_w*sin(2.5*pi*$)">
                                          <p:val>
                                            <p:fltVal val="0"/>
                                          </p:val>
                                        </p:tav>
                                        <p:tav tm="100000">
                                          <p:val>
                                            <p:fltVal val="1"/>
                                          </p:val>
                                        </p:tav>
                                      </p:tavLst>
                                    </p:anim>
                                    <p:anim calcmode="lin" valueType="num">
                                      <p:cBhvr>
                                        <p:cTn id="15" dur="500" fill="hold"/>
                                        <p:tgtEl>
                                          <p:spTgt spid="147465"/>
                                        </p:tgtEl>
                                        <p:attrNameLst>
                                          <p:attrName>ppt_h</p:attrName>
                                        </p:attrNameLst>
                                      </p:cBhvr>
                                      <p:tavLst>
                                        <p:tav tm="0">
                                          <p:val>
                                            <p:strVal val="#ppt_h"/>
                                          </p:val>
                                        </p:tav>
                                        <p:tav tm="100000">
                                          <p:val>
                                            <p:strVal val="#ppt_h"/>
                                          </p:val>
                                        </p:tav>
                                      </p:tavLst>
                                    </p:anim>
                                  </p:childTnLst>
                                </p:cTn>
                              </p:par>
                            </p:childTnLst>
                          </p:cTn>
                        </p:par>
                        <p:par>
                          <p:cTn id="16" fill="hold" nodeType="afterGroup">
                            <p:stCondLst>
                              <p:cond delay="2300"/>
                            </p:stCondLst>
                            <p:childTnLst>
                              <p:par>
                                <p:cTn id="17" presetID="45" presetClass="entr" presetSubtype="0" fill="hold" grpId="0" nodeType="afterEffect">
                                  <p:stCondLst>
                                    <p:cond delay="0"/>
                                  </p:stCondLst>
                                  <p:iterate type="lt">
                                    <p:tmPct val="10000"/>
                                  </p:iterate>
                                  <p:childTnLst>
                                    <p:set>
                                      <p:cBhvr>
                                        <p:cTn id="18" dur="1" fill="hold">
                                          <p:stCondLst>
                                            <p:cond delay="0"/>
                                          </p:stCondLst>
                                        </p:cTn>
                                        <p:tgtEl>
                                          <p:spTgt spid="147466"/>
                                        </p:tgtEl>
                                        <p:attrNameLst>
                                          <p:attrName>style.visibility</p:attrName>
                                        </p:attrNameLst>
                                      </p:cBhvr>
                                      <p:to>
                                        <p:strVal val="visible"/>
                                      </p:to>
                                    </p:set>
                                    <p:animEffect transition="in" filter="fade">
                                      <p:cBhvr>
                                        <p:cTn id="19" dur="500"/>
                                        <p:tgtEl>
                                          <p:spTgt spid="147466"/>
                                        </p:tgtEl>
                                      </p:cBhvr>
                                    </p:animEffect>
                                    <p:anim calcmode="lin" valueType="num">
                                      <p:cBhvr>
                                        <p:cTn id="20" dur="500" fill="hold"/>
                                        <p:tgtEl>
                                          <p:spTgt spid="147466"/>
                                        </p:tgtEl>
                                        <p:attrNameLst>
                                          <p:attrName>ppt_w</p:attrName>
                                        </p:attrNameLst>
                                      </p:cBhvr>
                                      <p:tavLst>
                                        <p:tav tm="0" fmla="#ppt_w*sin(2.5*pi*$)">
                                          <p:val>
                                            <p:fltVal val="0"/>
                                          </p:val>
                                        </p:tav>
                                        <p:tav tm="100000">
                                          <p:val>
                                            <p:fltVal val="1"/>
                                          </p:val>
                                        </p:tav>
                                      </p:tavLst>
                                    </p:anim>
                                    <p:anim calcmode="lin" valueType="num">
                                      <p:cBhvr>
                                        <p:cTn id="21" dur="500" fill="hold"/>
                                        <p:tgtEl>
                                          <p:spTgt spid="147466"/>
                                        </p:tgtEl>
                                        <p:attrNameLst>
                                          <p:attrName>ppt_h</p:attrName>
                                        </p:attrNameLst>
                                      </p:cBhvr>
                                      <p:tavLst>
                                        <p:tav tm="0">
                                          <p:val>
                                            <p:strVal val="#ppt_h"/>
                                          </p:val>
                                        </p:tav>
                                        <p:tav tm="100000">
                                          <p:val>
                                            <p:strVal val="#ppt_h"/>
                                          </p:val>
                                        </p:tav>
                                      </p:tavLst>
                                    </p:anim>
                                  </p:childTnLst>
                                </p:cTn>
                              </p:par>
                            </p:childTnLst>
                          </p:cTn>
                        </p:par>
                        <p:par>
                          <p:cTn id="22" fill="hold" nodeType="afterGroup">
                            <p:stCondLst>
                              <p:cond delay="3850"/>
                            </p:stCondLst>
                            <p:childTnLst>
                              <p:par>
                                <p:cTn id="23" presetID="45" presetClass="entr" presetSubtype="0" fill="hold" grpId="0" nodeType="afterEffect">
                                  <p:stCondLst>
                                    <p:cond delay="0"/>
                                  </p:stCondLst>
                                  <p:iterate type="lt">
                                    <p:tmPct val="10000"/>
                                  </p:iterate>
                                  <p:childTnLst>
                                    <p:set>
                                      <p:cBhvr>
                                        <p:cTn id="24" dur="1" fill="hold">
                                          <p:stCondLst>
                                            <p:cond delay="0"/>
                                          </p:stCondLst>
                                        </p:cTn>
                                        <p:tgtEl>
                                          <p:spTgt spid="147469"/>
                                        </p:tgtEl>
                                        <p:attrNameLst>
                                          <p:attrName>style.visibility</p:attrName>
                                        </p:attrNameLst>
                                      </p:cBhvr>
                                      <p:to>
                                        <p:strVal val="visible"/>
                                      </p:to>
                                    </p:set>
                                    <p:animEffect transition="in" filter="fade">
                                      <p:cBhvr>
                                        <p:cTn id="25" dur="500"/>
                                        <p:tgtEl>
                                          <p:spTgt spid="147469"/>
                                        </p:tgtEl>
                                      </p:cBhvr>
                                    </p:animEffect>
                                    <p:anim calcmode="lin" valueType="num">
                                      <p:cBhvr>
                                        <p:cTn id="26" dur="500" fill="hold"/>
                                        <p:tgtEl>
                                          <p:spTgt spid="147469"/>
                                        </p:tgtEl>
                                        <p:attrNameLst>
                                          <p:attrName>ppt_w</p:attrName>
                                        </p:attrNameLst>
                                      </p:cBhvr>
                                      <p:tavLst>
                                        <p:tav tm="0" fmla="#ppt_w*sin(2.5*pi*$)">
                                          <p:val>
                                            <p:fltVal val="0"/>
                                          </p:val>
                                        </p:tav>
                                        <p:tav tm="100000">
                                          <p:val>
                                            <p:fltVal val="1"/>
                                          </p:val>
                                        </p:tav>
                                      </p:tavLst>
                                    </p:anim>
                                    <p:anim calcmode="lin" valueType="num">
                                      <p:cBhvr>
                                        <p:cTn id="27" dur="500" fill="hold"/>
                                        <p:tgtEl>
                                          <p:spTgt spid="147469"/>
                                        </p:tgtEl>
                                        <p:attrNameLst>
                                          <p:attrName>ppt_h</p:attrName>
                                        </p:attrNameLst>
                                      </p:cBhvr>
                                      <p:tavLst>
                                        <p:tav tm="0">
                                          <p:val>
                                            <p:strVal val="#ppt_h"/>
                                          </p:val>
                                        </p:tav>
                                        <p:tav tm="100000">
                                          <p:val>
                                            <p:strVal val="#ppt_h"/>
                                          </p:val>
                                        </p:tav>
                                      </p:tavLst>
                                    </p:anim>
                                  </p:childTnLst>
                                </p:cTn>
                              </p:par>
                            </p:childTnLst>
                          </p:cTn>
                        </p:par>
                        <p:par>
                          <p:cTn id="28" fill="hold" nodeType="afterGroup">
                            <p:stCondLst>
                              <p:cond delay="5000"/>
                            </p:stCondLst>
                            <p:childTnLst>
                              <p:par>
                                <p:cTn id="29" presetID="45" presetClass="entr" presetSubtype="0" fill="hold" grpId="0" nodeType="afterEffect">
                                  <p:stCondLst>
                                    <p:cond delay="0"/>
                                  </p:stCondLst>
                                  <p:iterate type="lt">
                                    <p:tmPct val="10000"/>
                                  </p:iterate>
                                  <p:childTnLst>
                                    <p:set>
                                      <p:cBhvr>
                                        <p:cTn id="30" dur="1" fill="hold">
                                          <p:stCondLst>
                                            <p:cond delay="0"/>
                                          </p:stCondLst>
                                        </p:cTn>
                                        <p:tgtEl>
                                          <p:spTgt spid="147468"/>
                                        </p:tgtEl>
                                        <p:attrNameLst>
                                          <p:attrName>style.visibility</p:attrName>
                                        </p:attrNameLst>
                                      </p:cBhvr>
                                      <p:to>
                                        <p:strVal val="visible"/>
                                      </p:to>
                                    </p:set>
                                    <p:animEffect transition="in" filter="fade">
                                      <p:cBhvr>
                                        <p:cTn id="31" dur="500"/>
                                        <p:tgtEl>
                                          <p:spTgt spid="147468"/>
                                        </p:tgtEl>
                                      </p:cBhvr>
                                    </p:animEffect>
                                    <p:anim calcmode="lin" valueType="num">
                                      <p:cBhvr>
                                        <p:cTn id="32" dur="500" fill="hold"/>
                                        <p:tgtEl>
                                          <p:spTgt spid="147468"/>
                                        </p:tgtEl>
                                        <p:attrNameLst>
                                          <p:attrName>ppt_w</p:attrName>
                                        </p:attrNameLst>
                                      </p:cBhvr>
                                      <p:tavLst>
                                        <p:tav tm="0" fmla="#ppt_w*sin(2.5*pi*$)">
                                          <p:val>
                                            <p:fltVal val="0"/>
                                          </p:val>
                                        </p:tav>
                                        <p:tav tm="100000">
                                          <p:val>
                                            <p:fltVal val="1"/>
                                          </p:val>
                                        </p:tav>
                                      </p:tavLst>
                                    </p:anim>
                                    <p:anim calcmode="lin" valueType="num">
                                      <p:cBhvr>
                                        <p:cTn id="33" dur="500" fill="hold"/>
                                        <p:tgtEl>
                                          <p:spTgt spid="14746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463" grpId="0" animBg="1"/>
      <p:bldP spid="147465" grpId="0" animBg="1"/>
      <p:bldP spid="147466" grpId="0" animBg="1"/>
      <p:bldP spid="147468" grpId="0" animBg="1"/>
      <p:bldP spid="14746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umsplatzhalter 2">
            <a:extLst>
              <a:ext uri="{FF2B5EF4-FFF2-40B4-BE49-F238E27FC236}">
                <a16:creationId xmlns:a16="http://schemas.microsoft.com/office/drawing/2014/main" id="{BF991AF9-AA5B-9F4B-A581-65B5D368D800}"/>
              </a:ext>
            </a:extLst>
          </p:cNvPr>
          <p:cNvSpPr>
            <a:spLocks noGrp="1"/>
          </p:cNvSpPr>
          <p:nvPr>
            <p:ph type="dt" sz="half" idx="10"/>
          </p:nvPr>
        </p:nvSpPr>
        <p:spPr/>
        <p:txBody>
          <a:bodyPr/>
          <a:lstStyle/>
          <a:p>
            <a:r>
              <a:rPr lang="de-DE" altLang="de-DE"/>
              <a:t>Bremen</a:t>
            </a:r>
          </a:p>
          <a:p>
            <a:r>
              <a:rPr lang="de-DE" altLang="de-DE"/>
              <a:t>18. Oktober 2004</a:t>
            </a:r>
            <a:endParaRPr lang="en-US" altLang="de-DE"/>
          </a:p>
        </p:txBody>
      </p:sp>
      <p:sp>
        <p:nvSpPr>
          <p:cNvPr id="9" name="Foliennummernplatzhalter 3">
            <a:extLst>
              <a:ext uri="{FF2B5EF4-FFF2-40B4-BE49-F238E27FC236}">
                <a16:creationId xmlns:a16="http://schemas.microsoft.com/office/drawing/2014/main" id="{A0FFFCE7-B1FE-0F4D-AD98-184DB0EEF15F}"/>
              </a:ext>
            </a:extLst>
          </p:cNvPr>
          <p:cNvSpPr>
            <a:spLocks noGrp="1"/>
          </p:cNvSpPr>
          <p:nvPr>
            <p:ph type="sldNum" sz="quarter" idx="11"/>
          </p:nvPr>
        </p:nvSpPr>
        <p:spPr/>
        <p:txBody>
          <a:bodyPr/>
          <a:lstStyle/>
          <a:p>
            <a:fld id="{25CD16FB-34C7-514C-AF95-81AA9BBC11DE}" type="slidenum">
              <a:rPr lang="en-US" altLang="de-DE"/>
              <a:pPr/>
              <a:t>17</a:t>
            </a:fld>
            <a:endParaRPr lang="en-US" altLang="de-DE">
              <a:latin typeface="Times New Roman" panose="02020603050405020304" pitchFamily="18" charset="0"/>
            </a:endParaRPr>
          </a:p>
        </p:txBody>
      </p:sp>
      <p:sp>
        <p:nvSpPr>
          <p:cNvPr id="124930" name="Text Box 2">
            <a:extLst>
              <a:ext uri="{FF2B5EF4-FFF2-40B4-BE49-F238E27FC236}">
                <a16:creationId xmlns:a16="http://schemas.microsoft.com/office/drawing/2014/main" id="{B418A980-9141-9940-A4EE-8DB10F5F91EE}"/>
              </a:ext>
            </a:extLst>
          </p:cNvPr>
          <p:cNvSpPr txBox="1">
            <a:spLocks noChangeArrowheads="1"/>
          </p:cNvSpPr>
          <p:nvPr/>
        </p:nvSpPr>
        <p:spPr bwMode="auto">
          <a:xfrm>
            <a:off x="7696200" y="1524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de-DE" altLang="de-DE">
              <a:latin typeface="Times New Roman" panose="02020603050405020304" pitchFamily="18" charset="0"/>
            </a:endParaRPr>
          </a:p>
        </p:txBody>
      </p:sp>
      <p:sp>
        <p:nvSpPr>
          <p:cNvPr id="124935" name="Oval 7">
            <a:extLst>
              <a:ext uri="{FF2B5EF4-FFF2-40B4-BE49-F238E27FC236}">
                <a16:creationId xmlns:a16="http://schemas.microsoft.com/office/drawing/2014/main" id="{C3F903A0-A8AB-F749-9699-1D2605298E49}"/>
              </a:ext>
            </a:extLst>
          </p:cNvPr>
          <p:cNvSpPr>
            <a:spLocks noChangeArrowheads="1"/>
          </p:cNvSpPr>
          <p:nvPr/>
        </p:nvSpPr>
        <p:spPr bwMode="auto">
          <a:xfrm>
            <a:off x="250825" y="1412875"/>
            <a:ext cx="7777163" cy="1944688"/>
          </a:xfrm>
          <a:prstGeom prst="ellipse">
            <a:avLst/>
          </a:prstGeom>
          <a:solidFill>
            <a:schemeClr val="accent1"/>
          </a:solidFill>
          <a:ln>
            <a:noFill/>
          </a:ln>
          <a:effectLst/>
          <a:extLst>
            <a:ext uri="{91240B29-F687-4F45-9708-019B960494DF}">
              <a14:hiddenLine xmlns:a14="http://schemas.microsoft.com/office/drawing/2010/main" w="9525">
                <a:solidFill>
                  <a:schemeClr val="folHlink"/>
                </a:solidFill>
                <a:round/>
                <a:headEnd/>
                <a:tailEnd/>
              </a14:hiddenLine>
            </a:ex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wrap="none" anchor="ctr"/>
          <a:lstStyle/>
          <a:p>
            <a:pPr algn="ctr"/>
            <a:r>
              <a:rPr lang="de-DE" altLang="de-DE" sz="2800" b="1"/>
              <a:t>Langzeit</a:t>
            </a:r>
          </a:p>
          <a:p>
            <a:pPr algn="ctr"/>
            <a:r>
              <a:rPr lang="de-DE" altLang="de-DE" sz="2800" b="1"/>
              <a:t>Baden-Württemberg, </a:t>
            </a:r>
            <a:r>
              <a:rPr lang="de-DE" altLang="de-DE" sz="2800" b="1">
                <a:solidFill>
                  <a:schemeClr val="tx2"/>
                </a:solidFill>
              </a:rPr>
              <a:t>Hamburg</a:t>
            </a:r>
            <a:r>
              <a:rPr lang="de-DE" altLang="de-DE" sz="2800" b="1"/>
              <a:t>,</a:t>
            </a:r>
          </a:p>
          <a:p>
            <a:pPr algn="ctr"/>
            <a:r>
              <a:rPr lang="de-DE" altLang="de-DE" sz="2800" b="1"/>
              <a:t>Saarland, </a:t>
            </a:r>
            <a:r>
              <a:rPr lang="de-DE" altLang="de-DE" sz="2800" b="1">
                <a:solidFill>
                  <a:schemeClr val="tx2"/>
                </a:solidFill>
              </a:rPr>
              <a:t>Thüringen, Niedersachsen</a:t>
            </a:r>
          </a:p>
        </p:txBody>
      </p:sp>
      <p:sp>
        <p:nvSpPr>
          <p:cNvPr id="124936" name="Rectangle 8">
            <a:extLst>
              <a:ext uri="{FF2B5EF4-FFF2-40B4-BE49-F238E27FC236}">
                <a16:creationId xmlns:a16="http://schemas.microsoft.com/office/drawing/2014/main" id="{9EEBD15C-4D80-3243-972A-739122F05571}"/>
              </a:ext>
            </a:extLst>
          </p:cNvPr>
          <p:cNvSpPr>
            <a:spLocks noChangeArrowheads="1"/>
          </p:cNvSpPr>
          <p:nvPr/>
        </p:nvSpPr>
        <p:spPr bwMode="auto">
          <a:xfrm>
            <a:off x="1752600" y="4648200"/>
            <a:ext cx="3200400" cy="762000"/>
          </a:xfrm>
          <a:prstGeom prst="rect">
            <a:avLst/>
          </a:prstGeom>
          <a:solidFill>
            <a:schemeClr val="accent2"/>
          </a:solidFill>
          <a:ln>
            <a:noFill/>
          </a:ln>
          <a:effectLst/>
          <a:extLst>
            <a:ext uri="{91240B29-F687-4F45-9708-019B960494DF}">
              <a14:hiddenLine xmlns:a14="http://schemas.microsoft.com/office/drawing/2010/main" w="9525">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b="1"/>
              <a:t>Langzeitgebühren</a:t>
            </a:r>
          </a:p>
        </p:txBody>
      </p:sp>
      <p:sp>
        <p:nvSpPr>
          <p:cNvPr id="124937" name="Rectangle 9">
            <a:extLst>
              <a:ext uri="{FF2B5EF4-FFF2-40B4-BE49-F238E27FC236}">
                <a16:creationId xmlns:a16="http://schemas.microsoft.com/office/drawing/2014/main" id="{707779BB-490D-C54D-95C1-BF091067D93C}"/>
              </a:ext>
            </a:extLst>
          </p:cNvPr>
          <p:cNvSpPr>
            <a:spLocks noChangeArrowheads="1"/>
          </p:cNvSpPr>
          <p:nvPr/>
        </p:nvSpPr>
        <p:spPr bwMode="auto">
          <a:xfrm>
            <a:off x="5181600" y="4648200"/>
            <a:ext cx="3429000" cy="685800"/>
          </a:xfrm>
          <a:prstGeom prst="rect">
            <a:avLst/>
          </a:prstGeom>
          <a:solidFill>
            <a:srgbClr val="33CC33"/>
          </a:solidFill>
          <a:ln>
            <a:noFill/>
          </a:ln>
          <a:effectLst/>
          <a:extLst>
            <a:ext uri="{91240B29-F687-4F45-9708-019B960494DF}">
              <a14:hiddenLine xmlns:a14="http://schemas.microsoft.com/office/drawing/2010/main" w="9525">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b="1"/>
              <a:t>Geld verbleibt in HS??</a:t>
            </a:r>
            <a:endParaRPr lang="de-DE" altLang="de-DE" sz="2600" b="1"/>
          </a:p>
        </p:txBody>
      </p:sp>
      <p:sp>
        <p:nvSpPr>
          <p:cNvPr id="124938" name="AutoShape 10">
            <a:extLst>
              <a:ext uri="{FF2B5EF4-FFF2-40B4-BE49-F238E27FC236}">
                <a16:creationId xmlns:a16="http://schemas.microsoft.com/office/drawing/2014/main" id="{CF6087A6-7A35-2C49-9457-A14D6F3254AD}"/>
              </a:ext>
            </a:extLst>
          </p:cNvPr>
          <p:cNvSpPr>
            <a:spLocks noChangeArrowheads="1"/>
          </p:cNvSpPr>
          <p:nvPr/>
        </p:nvSpPr>
        <p:spPr bwMode="auto">
          <a:xfrm>
            <a:off x="2438400" y="3581400"/>
            <a:ext cx="3429000" cy="701675"/>
          </a:xfrm>
          <a:prstGeom prst="wedgeRectCallout">
            <a:avLst>
              <a:gd name="adj1" fmla="val -51111"/>
              <a:gd name="adj2" fmla="val 161606"/>
            </a:avLst>
          </a:prstGeom>
          <a:solidFill>
            <a:srgbClr val="F3F905"/>
          </a:solidFill>
          <a:ln>
            <a:noFill/>
          </a:ln>
          <a:effectLst/>
          <a:extLst>
            <a:ext uri="{91240B29-F687-4F45-9708-019B960494DF}">
              <a14:hiddenLine xmlns:a14="http://schemas.microsoft.com/office/drawing/2010/main" w="9525">
                <a:solidFill>
                  <a:schemeClr val="folHlink"/>
                </a:solidFill>
                <a:miter lim="800000"/>
                <a:headEnd/>
                <a:tailEnd/>
              </a14:hiddenLine>
            </a:ext>
            <a:ext uri="{AF507438-7753-43E0-B8FC-AC1667EBCBE1}">
              <a14:hiddenEffects xmlns:a14="http://schemas.microsoft.com/office/drawing/2010/main">
                <a:effectLst>
                  <a:outerShdw dist="17961" dir="2700000" algn="ctr" rotWithShape="0">
                    <a:srgbClr val="F3F905">
                      <a:gamma/>
                      <a:shade val="60000"/>
                      <a:invGamma/>
                    </a:srgbClr>
                  </a:outerShdw>
                </a:effectLst>
              </a14:hiddenEffects>
            </a:ext>
          </a:extLst>
        </p:spPr>
        <p:txBody>
          <a:bodyPr>
            <a:spAutoFit/>
          </a:bodyPr>
          <a:lstStyle/>
          <a:p>
            <a:pPr algn="ctr"/>
            <a:r>
              <a:rPr lang="de-DE" altLang="de-DE" sz="2000" b="1">
                <a:solidFill>
                  <a:schemeClr val="accent1"/>
                </a:solidFill>
                <a:latin typeface="Times New Roman" panose="02020603050405020304" pitchFamily="18" charset="0"/>
              </a:rPr>
              <a:t>Regelstudienzeit + 4 Sem., dann ~ 500 € / Semester</a:t>
            </a:r>
            <a:endParaRPr lang="de-DE" altLang="de-DE" sz="2000">
              <a:solidFill>
                <a:schemeClr val="accent1"/>
              </a:solidFill>
              <a:latin typeface="Times New Roman" panose="02020603050405020304" pitchFamily="18" charset="0"/>
            </a:endParaRPr>
          </a:p>
        </p:txBody>
      </p:sp>
      <p:sp>
        <p:nvSpPr>
          <p:cNvPr id="124940" name="Text Box 12">
            <a:extLst>
              <a:ext uri="{FF2B5EF4-FFF2-40B4-BE49-F238E27FC236}">
                <a16:creationId xmlns:a16="http://schemas.microsoft.com/office/drawing/2014/main" id="{48A0B95D-EF0B-F84A-A5C7-5EF4F7EB1D6C}"/>
              </a:ext>
            </a:extLst>
          </p:cNvPr>
          <p:cNvSpPr txBox="1">
            <a:spLocks noChangeArrowheads="1"/>
          </p:cNvSpPr>
          <p:nvPr/>
        </p:nvSpPr>
        <p:spPr bwMode="auto">
          <a:xfrm>
            <a:off x="179388" y="188913"/>
            <a:ext cx="6985000" cy="579437"/>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3200" b="1">
                <a:solidFill>
                  <a:schemeClr val="folHlink"/>
                </a:solidFill>
              </a:rPr>
              <a:t>Studienkonten und Euphemismen</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24935"/>
                                        </p:tgtEl>
                                        <p:attrNameLst>
                                          <p:attrName>style.visibility</p:attrName>
                                        </p:attrNameLst>
                                      </p:cBhvr>
                                      <p:to>
                                        <p:strVal val="visible"/>
                                      </p:to>
                                    </p:set>
                                    <p:animEffect transition="in" filter="box(out)">
                                      <p:cBhvr>
                                        <p:cTn id="7" dur="500"/>
                                        <p:tgtEl>
                                          <p:spTgt spid="12493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24936"/>
                                        </p:tgtEl>
                                        <p:attrNameLst>
                                          <p:attrName>style.visibility</p:attrName>
                                        </p:attrNameLst>
                                      </p:cBhvr>
                                      <p:to>
                                        <p:strVal val="visible"/>
                                      </p:to>
                                    </p:set>
                                    <p:animEffect transition="in" filter="box(out)">
                                      <p:cBhvr>
                                        <p:cTn id="12" dur="500"/>
                                        <p:tgtEl>
                                          <p:spTgt spid="12493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24938"/>
                                        </p:tgtEl>
                                        <p:attrNameLst>
                                          <p:attrName>style.visibility</p:attrName>
                                        </p:attrNameLst>
                                      </p:cBhvr>
                                      <p:to>
                                        <p:strVal val="visible"/>
                                      </p:to>
                                    </p:set>
                                    <p:animEffect transition="in" filter="dissolve">
                                      <p:cBhvr>
                                        <p:cTn id="17" dur="500"/>
                                        <p:tgtEl>
                                          <p:spTgt spid="12493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124937"/>
                                        </p:tgtEl>
                                        <p:attrNameLst>
                                          <p:attrName>style.visibility</p:attrName>
                                        </p:attrNameLst>
                                      </p:cBhvr>
                                      <p:to>
                                        <p:strVal val="visible"/>
                                      </p:to>
                                    </p:set>
                                    <p:animEffect transition="in" filter="box(out)">
                                      <p:cBhvr>
                                        <p:cTn id="22" dur="500"/>
                                        <p:tgtEl>
                                          <p:spTgt spid="1249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35" grpId="0" animBg="1" autoUpdateAnimBg="0"/>
      <p:bldP spid="124936" grpId="0" animBg="1" autoUpdateAnimBg="0"/>
      <p:bldP spid="124937" grpId="0" animBg="1" autoUpdateAnimBg="0"/>
      <p:bldP spid="124938" grpId="0" animBg="1"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umsplatzhalter 2">
            <a:extLst>
              <a:ext uri="{FF2B5EF4-FFF2-40B4-BE49-F238E27FC236}">
                <a16:creationId xmlns:a16="http://schemas.microsoft.com/office/drawing/2014/main" id="{F5CAD801-97A6-124B-A08A-9AF131EC548E}"/>
              </a:ext>
            </a:extLst>
          </p:cNvPr>
          <p:cNvSpPr>
            <a:spLocks noGrp="1"/>
          </p:cNvSpPr>
          <p:nvPr>
            <p:ph type="dt" sz="half" idx="10"/>
          </p:nvPr>
        </p:nvSpPr>
        <p:spPr/>
        <p:txBody>
          <a:bodyPr/>
          <a:lstStyle/>
          <a:p>
            <a:r>
              <a:rPr lang="de-DE" altLang="de-DE"/>
              <a:t>Bremen</a:t>
            </a:r>
          </a:p>
          <a:p>
            <a:r>
              <a:rPr lang="de-DE" altLang="de-DE"/>
              <a:t>18. Oktober 2004</a:t>
            </a:r>
            <a:endParaRPr lang="en-US" altLang="de-DE"/>
          </a:p>
        </p:txBody>
      </p:sp>
      <p:sp>
        <p:nvSpPr>
          <p:cNvPr id="9" name="Foliennummernplatzhalter 3">
            <a:extLst>
              <a:ext uri="{FF2B5EF4-FFF2-40B4-BE49-F238E27FC236}">
                <a16:creationId xmlns:a16="http://schemas.microsoft.com/office/drawing/2014/main" id="{EBD1D761-32E2-3B49-8BE2-E51C65D815A7}"/>
              </a:ext>
            </a:extLst>
          </p:cNvPr>
          <p:cNvSpPr>
            <a:spLocks noGrp="1"/>
          </p:cNvSpPr>
          <p:nvPr>
            <p:ph type="sldNum" sz="quarter" idx="11"/>
          </p:nvPr>
        </p:nvSpPr>
        <p:spPr/>
        <p:txBody>
          <a:bodyPr/>
          <a:lstStyle/>
          <a:p>
            <a:fld id="{8BCEA6C0-F768-984A-8BBF-0AD65BC02E8D}" type="slidenum">
              <a:rPr lang="en-US" altLang="de-DE"/>
              <a:pPr/>
              <a:t>18</a:t>
            </a:fld>
            <a:endParaRPr lang="en-US" altLang="de-DE">
              <a:latin typeface="Times New Roman" panose="02020603050405020304" pitchFamily="18" charset="0"/>
            </a:endParaRPr>
          </a:p>
        </p:txBody>
      </p:sp>
      <p:sp>
        <p:nvSpPr>
          <p:cNvPr id="125954" name="Text Box 2">
            <a:extLst>
              <a:ext uri="{FF2B5EF4-FFF2-40B4-BE49-F238E27FC236}">
                <a16:creationId xmlns:a16="http://schemas.microsoft.com/office/drawing/2014/main" id="{3E3E67C4-3333-E24F-8D21-CE9EBD33D4EC}"/>
              </a:ext>
            </a:extLst>
          </p:cNvPr>
          <p:cNvSpPr txBox="1">
            <a:spLocks noChangeArrowheads="1"/>
          </p:cNvSpPr>
          <p:nvPr/>
        </p:nvSpPr>
        <p:spPr bwMode="auto">
          <a:xfrm>
            <a:off x="7696200" y="1524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de-DE" altLang="de-DE">
              <a:latin typeface="Times New Roman" panose="02020603050405020304" pitchFamily="18" charset="0"/>
            </a:endParaRPr>
          </a:p>
        </p:txBody>
      </p:sp>
      <p:sp>
        <p:nvSpPr>
          <p:cNvPr id="125962" name="Oval 10">
            <a:extLst>
              <a:ext uri="{FF2B5EF4-FFF2-40B4-BE49-F238E27FC236}">
                <a16:creationId xmlns:a16="http://schemas.microsoft.com/office/drawing/2014/main" id="{8038F939-09D8-CD4E-B932-47C1111A0AA6}"/>
              </a:ext>
            </a:extLst>
          </p:cNvPr>
          <p:cNvSpPr>
            <a:spLocks noChangeArrowheads="1"/>
          </p:cNvSpPr>
          <p:nvPr/>
        </p:nvSpPr>
        <p:spPr bwMode="auto">
          <a:xfrm>
            <a:off x="468313" y="1412875"/>
            <a:ext cx="6335712" cy="1871663"/>
          </a:xfrm>
          <a:prstGeom prst="ellipse">
            <a:avLst/>
          </a:prstGeom>
          <a:solidFill>
            <a:schemeClr val="accent1"/>
          </a:solidFill>
          <a:ln>
            <a:noFill/>
          </a:ln>
          <a:effectLst/>
          <a:extLst>
            <a:ext uri="{91240B29-F687-4F45-9708-019B960494DF}">
              <a14:hiddenLine xmlns:a14="http://schemas.microsoft.com/office/drawing/2010/main" w="9525">
                <a:solidFill>
                  <a:schemeClr val="folHlink"/>
                </a:solidFill>
                <a:round/>
                <a:headEnd/>
                <a:tailEnd/>
              </a14:hiddenLine>
            </a:ex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wrap="none" anchor="ctr"/>
          <a:lstStyle/>
          <a:p>
            <a:pPr algn="ctr"/>
            <a:r>
              <a:rPr lang="de-DE" altLang="de-DE" sz="2800" b="1"/>
              <a:t>Studienkonten</a:t>
            </a:r>
          </a:p>
          <a:p>
            <a:pPr algn="ctr"/>
            <a:r>
              <a:rPr lang="de-DE" altLang="de-DE" sz="2800" b="1"/>
              <a:t>Nordrhein-Westfalen,</a:t>
            </a:r>
          </a:p>
          <a:p>
            <a:pPr algn="ctr"/>
            <a:r>
              <a:rPr lang="de-DE" altLang="de-DE" sz="2800" b="1"/>
              <a:t>Rheinland Pfalz</a:t>
            </a:r>
          </a:p>
        </p:txBody>
      </p:sp>
      <p:sp>
        <p:nvSpPr>
          <p:cNvPr id="125963" name="Rectangle 11">
            <a:extLst>
              <a:ext uri="{FF2B5EF4-FFF2-40B4-BE49-F238E27FC236}">
                <a16:creationId xmlns:a16="http://schemas.microsoft.com/office/drawing/2014/main" id="{A37D07D0-446D-174B-9D7C-D7C34E3638BA}"/>
              </a:ext>
            </a:extLst>
          </p:cNvPr>
          <p:cNvSpPr>
            <a:spLocks noChangeArrowheads="1"/>
          </p:cNvSpPr>
          <p:nvPr/>
        </p:nvSpPr>
        <p:spPr bwMode="auto">
          <a:xfrm>
            <a:off x="1835150" y="3860800"/>
            <a:ext cx="3200400" cy="762000"/>
          </a:xfrm>
          <a:prstGeom prst="rect">
            <a:avLst/>
          </a:prstGeom>
          <a:solidFill>
            <a:schemeClr val="accent2"/>
          </a:solidFill>
          <a:ln>
            <a:noFill/>
          </a:ln>
          <a:effectLst/>
          <a:extLst>
            <a:ext uri="{91240B29-F687-4F45-9708-019B960494DF}">
              <a14:hiddenLine xmlns:a14="http://schemas.microsoft.com/office/drawing/2010/main" w="9525">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b="1"/>
              <a:t>Kontenmodell mit</a:t>
            </a:r>
          </a:p>
          <a:p>
            <a:pPr algn="ctr"/>
            <a:r>
              <a:rPr lang="de-DE" altLang="de-DE" b="1"/>
              <a:t>Langzeitgebühren </a:t>
            </a:r>
          </a:p>
        </p:txBody>
      </p:sp>
      <p:sp>
        <p:nvSpPr>
          <p:cNvPr id="125964" name="Rectangle 12">
            <a:extLst>
              <a:ext uri="{FF2B5EF4-FFF2-40B4-BE49-F238E27FC236}">
                <a16:creationId xmlns:a16="http://schemas.microsoft.com/office/drawing/2014/main" id="{7738C9B8-9275-2A4D-AEC2-1A342B4DC8B9}"/>
              </a:ext>
            </a:extLst>
          </p:cNvPr>
          <p:cNvSpPr>
            <a:spLocks noChangeArrowheads="1"/>
          </p:cNvSpPr>
          <p:nvPr/>
        </p:nvSpPr>
        <p:spPr bwMode="auto">
          <a:xfrm>
            <a:off x="5292725" y="3860800"/>
            <a:ext cx="3429000" cy="762000"/>
          </a:xfrm>
          <a:prstGeom prst="rect">
            <a:avLst/>
          </a:prstGeom>
          <a:solidFill>
            <a:srgbClr val="33CC33"/>
          </a:solidFill>
          <a:ln>
            <a:noFill/>
          </a:ln>
          <a:effectLst/>
          <a:extLst>
            <a:ext uri="{91240B29-F687-4F45-9708-019B960494DF}">
              <a14:hiddenLine xmlns:a14="http://schemas.microsoft.com/office/drawing/2010/main" w="9525">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b="1"/>
              <a:t>Einnahmen erst ab</a:t>
            </a:r>
          </a:p>
          <a:p>
            <a:pPr algn="ctr"/>
            <a:r>
              <a:rPr lang="de-DE" altLang="de-DE" b="1"/>
              <a:t>2006 vollst. für HS</a:t>
            </a:r>
            <a:endParaRPr lang="de-DE" altLang="de-DE" sz="2600" b="1"/>
          </a:p>
        </p:txBody>
      </p:sp>
      <p:sp>
        <p:nvSpPr>
          <p:cNvPr id="125967" name="AutoShape 15">
            <a:extLst>
              <a:ext uri="{FF2B5EF4-FFF2-40B4-BE49-F238E27FC236}">
                <a16:creationId xmlns:a16="http://schemas.microsoft.com/office/drawing/2014/main" id="{A3BD56C0-68DD-0848-83EB-90705E85AA32}"/>
              </a:ext>
            </a:extLst>
          </p:cNvPr>
          <p:cNvSpPr>
            <a:spLocks noChangeArrowheads="1"/>
          </p:cNvSpPr>
          <p:nvPr/>
        </p:nvSpPr>
        <p:spPr bwMode="auto">
          <a:xfrm>
            <a:off x="4356100" y="5229225"/>
            <a:ext cx="2971800" cy="1006475"/>
          </a:xfrm>
          <a:prstGeom prst="wedgeRectCallout">
            <a:avLst>
              <a:gd name="adj1" fmla="val -90866"/>
              <a:gd name="adj2" fmla="val -155468"/>
            </a:avLst>
          </a:prstGeom>
          <a:solidFill>
            <a:srgbClr val="F3F905"/>
          </a:solidFill>
          <a:ln>
            <a:noFill/>
          </a:ln>
          <a:effectLst/>
          <a:extLst>
            <a:ext uri="{91240B29-F687-4F45-9708-019B960494DF}">
              <a14:hiddenLine xmlns:a14="http://schemas.microsoft.com/office/drawing/2010/main" w="9525">
                <a:solidFill>
                  <a:schemeClr val="folHlink"/>
                </a:solidFill>
                <a:miter lim="800000"/>
                <a:headEnd/>
                <a:tailEnd/>
              </a14:hiddenLine>
            </a:ext>
            <a:ext uri="{AF507438-7753-43E0-B8FC-AC1667EBCBE1}">
              <a14:hiddenEffects xmlns:a14="http://schemas.microsoft.com/office/drawing/2010/main">
                <a:effectLst>
                  <a:outerShdw dist="17961" dir="2700000" algn="ctr" rotWithShape="0">
                    <a:srgbClr val="F3F905">
                      <a:gamma/>
                      <a:shade val="60000"/>
                      <a:invGamma/>
                    </a:srgbClr>
                  </a:outerShdw>
                </a:effectLst>
              </a14:hiddenEffects>
            </a:ext>
          </a:extLst>
        </p:spPr>
        <p:txBody>
          <a:bodyPr>
            <a:spAutoFit/>
          </a:bodyPr>
          <a:lstStyle/>
          <a:p>
            <a:pPr algn="ctr"/>
            <a:r>
              <a:rPr lang="de-DE" altLang="de-DE" sz="2000" b="1">
                <a:solidFill>
                  <a:schemeClr val="accent1"/>
                </a:solidFill>
                <a:latin typeface="Times New Roman" panose="02020603050405020304" pitchFamily="18" charset="0"/>
              </a:rPr>
              <a:t>1,25fache Regel-SWS in 2facher Regelstudienzeit, dann 650 € / Semester </a:t>
            </a:r>
            <a:endParaRPr lang="de-DE" altLang="de-DE" sz="2000">
              <a:solidFill>
                <a:schemeClr val="accent1"/>
              </a:solidFill>
              <a:latin typeface="Times New Roman" panose="02020603050405020304" pitchFamily="18" charset="0"/>
            </a:endParaRPr>
          </a:p>
        </p:txBody>
      </p:sp>
      <p:sp>
        <p:nvSpPr>
          <p:cNvPr id="125969" name="Text Box 17">
            <a:extLst>
              <a:ext uri="{FF2B5EF4-FFF2-40B4-BE49-F238E27FC236}">
                <a16:creationId xmlns:a16="http://schemas.microsoft.com/office/drawing/2014/main" id="{E497D4DB-2F26-BE49-83AA-27E6F8ED21D8}"/>
              </a:ext>
            </a:extLst>
          </p:cNvPr>
          <p:cNvSpPr txBox="1">
            <a:spLocks noChangeArrowheads="1"/>
          </p:cNvSpPr>
          <p:nvPr/>
        </p:nvSpPr>
        <p:spPr bwMode="auto">
          <a:xfrm>
            <a:off x="179388" y="188913"/>
            <a:ext cx="6985000" cy="579437"/>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3200" b="1">
                <a:solidFill>
                  <a:schemeClr val="folHlink"/>
                </a:solidFill>
              </a:rPr>
              <a:t>Studienkonten und Euphemismen</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25962"/>
                                        </p:tgtEl>
                                        <p:attrNameLst>
                                          <p:attrName>style.visibility</p:attrName>
                                        </p:attrNameLst>
                                      </p:cBhvr>
                                      <p:to>
                                        <p:strVal val="visible"/>
                                      </p:to>
                                    </p:set>
                                    <p:animEffect transition="in" filter="box(out)">
                                      <p:cBhvr>
                                        <p:cTn id="7" dur="500"/>
                                        <p:tgtEl>
                                          <p:spTgt spid="12596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25963"/>
                                        </p:tgtEl>
                                        <p:attrNameLst>
                                          <p:attrName>style.visibility</p:attrName>
                                        </p:attrNameLst>
                                      </p:cBhvr>
                                      <p:to>
                                        <p:strVal val="visible"/>
                                      </p:to>
                                    </p:set>
                                    <p:animEffect transition="in" filter="box(out)">
                                      <p:cBhvr>
                                        <p:cTn id="12" dur="500"/>
                                        <p:tgtEl>
                                          <p:spTgt spid="12596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25967"/>
                                        </p:tgtEl>
                                        <p:attrNameLst>
                                          <p:attrName>style.visibility</p:attrName>
                                        </p:attrNameLst>
                                      </p:cBhvr>
                                      <p:to>
                                        <p:strVal val="visible"/>
                                      </p:to>
                                    </p:set>
                                    <p:animEffect transition="in" filter="dissolve">
                                      <p:cBhvr>
                                        <p:cTn id="17" dur="500"/>
                                        <p:tgtEl>
                                          <p:spTgt spid="12596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125964"/>
                                        </p:tgtEl>
                                        <p:attrNameLst>
                                          <p:attrName>style.visibility</p:attrName>
                                        </p:attrNameLst>
                                      </p:cBhvr>
                                      <p:to>
                                        <p:strVal val="visible"/>
                                      </p:to>
                                    </p:set>
                                    <p:animEffect transition="in" filter="box(out)">
                                      <p:cBhvr>
                                        <p:cTn id="22" dur="500"/>
                                        <p:tgtEl>
                                          <p:spTgt spid="1259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62" grpId="0" animBg="1" autoUpdateAnimBg="0"/>
      <p:bldP spid="125963" grpId="0" animBg="1" autoUpdateAnimBg="0"/>
      <p:bldP spid="125964" grpId="0" animBg="1" autoUpdateAnimBg="0"/>
      <p:bldP spid="125967" grpId="0" animBg="1"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atumsplatzhalter 2">
            <a:extLst>
              <a:ext uri="{FF2B5EF4-FFF2-40B4-BE49-F238E27FC236}">
                <a16:creationId xmlns:a16="http://schemas.microsoft.com/office/drawing/2014/main" id="{6E05CB59-8358-DB44-87C0-F9F196422B63}"/>
              </a:ext>
            </a:extLst>
          </p:cNvPr>
          <p:cNvSpPr>
            <a:spLocks noGrp="1"/>
          </p:cNvSpPr>
          <p:nvPr>
            <p:ph type="dt" sz="half" idx="10"/>
          </p:nvPr>
        </p:nvSpPr>
        <p:spPr/>
        <p:txBody>
          <a:bodyPr/>
          <a:lstStyle/>
          <a:p>
            <a:r>
              <a:rPr lang="de-DE" altLang="de-DE"/>
              <a:t>Bremen</a:t>
            </a:r>
          </a:p>
          <a:p>
            <a:r>
              <a:rPr lang="de-DE" altLang="de-DE"/>
              <a:t>18. Oktober 2004</a:t>
            </a:r>
            <a:endParaRPr lang="en-US" altLang="de-DE"/>
          </a:p>
        </p:txBody>
      </p:sp>
      <p:sp>
        <p:nvSpPr>
          <p:cNvPr id="12" name="Foliennummernplatzhalter 3">
            <a:extLst>
              <a:ext uri="{FF2B5EF4-FFF2-40B4-BE49-F238E27FC236}">
                <a16:creationId xmlns:a16="http://schemas.microsoft.com/office/drawing/2014/main" id="{66EA248E-09EF-5F4C-BB67-51923A36871D}"/>
              </a:ext>
            </a:extLst>
          </p:cNvPr>
          <p:cNvSpPr>
            <a:spLocks noGrp="1"/>
          </p:cNvSpPr>
          <p:nvPr>
            <p:ph type="sldNum" sz="quarter" idx="11"/>
          </p:nvPr>
        </p:nvSpPr>
        <p:spPr/>
        <p:txBody>
          <a:bodyPr/>
          <a:lstStyle/>
          <a:p>
            <a:fld id="{D346257C-DFC4-E64A-85D6-1A870A690F78}" type="slidenum">
              <a:rPr lang="en-US" altLang="de-DE"/>
              <a:pPr/>
              <a:t>19</a:t>
            </a:fld>
            <a:endParaRPr lang="en-US" altLang="de-DE">
              <a:latin typeface="Times New Roman" panose="02020603050405020304" pitchFamily="18" charset="0"/>
            </a:endParaRPr>
          </a:p>
        </p:txBody>
      </p:sp>
      <p:sp>
        <p:nvSpPr>
          <p:cNvPr id="126978" name="Text Box 2">
            <a:extLst>
              <a:ext uri="{FF2B5EF4-FFF2-40B4-BE49-F238E27FC236}">
                <a16:creationId xmlns:a16="http://schemas.microsoft.com/office/drawing/2014/main" id="{AF4A0A78-6E13-AD4D-AB05-9B0E9F74EFCF}"/>
              </a:ext>
            </a:extLst>
          </p:cNvPr>
          <p:cNvSpPr txBox="1">
            <a:spLocks noChangeArrowheads="1"/>
          </p:cNvSpPr>
          <p:nvPr/>
        </p:nvSpPr>
        <p:spPr bwMode="auto">
          <a:xfrm>
            <a:off x="7696200" y="1524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de-DE" altLang="de-DE">
              <a:latin typeface="Times New Roman" panose="02020603050405020304" pitchFamily="18" charset="0"/>
            </a:endParaRPr>
          </a:p>
        </p:txBody>
      </p:sp>
      <p:sp>
        <p:nvSpPr>
          <p:cNvPr id="126979" name="AutoShape 3">
            <a:extLst>
              <a:ext uri="{FF2B5EF4-FFF2-40B4-BE49-F238E27FC236}">
                <a16:creationId xmlns:a16="http://schemas.microsoft.com/office/drawing/2014/main" id="{D5B81C4C-70A5-7544-BFF0-1D72BFFAA45F}"/>
              </a:ext>
            </a:extLst>
          </p:cNvPr>
          <p:cNvSpPr>
            <a:spLocks noChangeArrowheads="1"/>
          </p:cNvSpPr>
          <p:nvPr/>
        </p:nvSpPr>
        <p:spPr bwMode="auto">
          <a:xfrm>
            <a:off x="417513" y="1219200"/>
            <a:ext cx="2743200" cy="2667000"/>
          </a:xfrm>
          <a:prstGeom prst="plus">
            <a:avLst>
              <a:gd name="adj" fmla="val 25000"/>
            </a:avLst>
          </a:prstGeom>
          <a:solidFill>
            <a:srgbClr val="00FF00"/>
          </a:solidFill>
          <a:ln>
            <a:noFill/>
          </a:ln>
          <a:effectLst/>
          <a:extLst>
            <a:ext uri="{91240B29-F687-4F45-9708-019B960494DF}">
              <a14:hiddenLine xmlns:a14="http://schemas.microsoft.com/office/drawing/2010/main" w="9525">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sz="2800" b="1">
                <a:solidFill>
                  <a:schemeClr val="folHlink"/>
                </a:solidFill>
              </a:rPr>
              <a:t>Exmatrikulation</a:t>
            </a:r>
          </a:p>
          <a:p>
            <a:pPr algn="ctr"/>
            <a:r>
              <a:rPr lang="de-DE" altLang="de-DE" sz="2800" b="1">
                <a:solidFill>
                  <a:schemeClr val="folHlink"/>
                </a:solidFill>
              </a:rPr>
              <a:t>„Schein-</a:t>
            </a:r>
          </a:p>
          <a:p>
            <a:pPr algn="ctr"/>
            <a:r>
              <a:rPr lang="de-DE" altLang="de-DE" sz="2800" b="1">
                <a:solidFill>
                  <a:schemeClr val="folHlink"/>
                </a:solidFill>
              </a:rPr>
              <a:t>studierende“</a:t>
            </a:r>
            <a:endParaRPr lang="de-DE" altLang="de-DE" sz="3200" b="1">
              <a:solidFill>
                <a:schemeClr val="folHlink"/>
              </a:solidFill>
            </a:endParaRPr>
          </a:p>
        </p:txBody>
      </p:sp>
      <p:sp>
        <p:nvSpPr>
          <p:cNvPr id="126980" name="Rectangle 4">
            <a:extLst>
              <a:ext uri="{FF2B5EF4-FFF2-40B4-BE49-F238E27FC236}">
                <a16:creationId xmlns:a16="http://schemas.microsoft.com/office/drawing/2014/main" id="{1AC588F7-FE6A-B345-B09D-CA64D8BB3E3D}"/>
              </a:ext>
            </a:extLst>
          </p:cNvPr>
          <p:cNvSpPr>
            <a:spLocks noChangeArrowheads="1"/>
          </p:cNvSpPr>
          <p:nvPr/>
        </p:nvSpPr>
        <p:spPr bwMode="auto">
          <a:xfrm>
            <a:off x="3922713" y="1219200"/>
            <a:ext cx="3200400" cy="1295400"/>
          </a:xfrm>
          <a:prstGeom prst="rect">
            <a:avLst/>
          </a:prstGeom>
          <a:solidFill>
            <a:schemeClr val="accent1"/>
          </a:solidFill>
          <a:ln>
            <a:noFill/>
          </a:ln>
          <a:effectLst/>
          <a:extLst>
            <a:ext uri="{91240B29-F687-4F45-9708-019B960494DF}">
              <a14:hiddenLine xmlns:a14="http://schemas.microsoft.com/office/drawing/2010/main" w="9525">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sz="2600" b="1"/>
              <a:t>„Bummelstudenten“-</a:t>
            </a:r>
          </a:p>
          <a:p>
            <a:pPr algn="ctr"/>
            <a:r>
              <a:rPr lang="de-DE" altLang="de-DE" sz="2600" b="1"/>
              <a:t>Image</a:t>
            </a:r>
          </a:p>
        </p:txBody>
      </p:sp>
      <p:sp>
        <p:nvSpPr>
          <p:cNvPr id="126981" name="Rectangle 5">
            <a:extLst>
              <a:ext uri="{FF2B5EF4-FFF2-40B4-BE49-F238E27FC236}">
                <a16:creationId xmlns:a16="http://schemas.microsoft.com/office/drawing/2014/main" id="{2B145097-D6FC-024E-B617-379CE5D39011}"/>
              </a:ext>
            </a:extLst>
          </p:cNvPr>
          <p:cNvSpPr>
            <a:spLocks noChangeArrowheads="1"/>
          </p:cNvSpPr>
          <p:nvPr/>
        </p:nvSpPr>
        <p:spPr bwMode="auto">
          <a:xfrm>
            <a:off x="4532313" y="2717800"/>
            <a:ext cx="3200400" cy="1143000"/>
          </a:xfrm>
          <a:prstGeom prst="rect">
            <a:avLst/>
          </a:prstGeom>
          <a:solidFill>
            <a:schemeClr val="accent1"/>
          </a:solidFill>
          <a:ln>
            <a:noFill/>
          </a:ln>
          <a:effectLst/>
          <a:extLst>
            <a:ext uri="{91240B29-F687-4F45-9708-019B960494DF}">
              <a14:hiddenLine xmlns:a14="http://schemas.microsoft.com/office/drawing/2010/main" w="9525">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sz="2600" b="1"/>
              <a:t>Verantwortung für</a:t>
            </a:r>
          </a:p>
          <a:p>
            <a:pPr algn="ctr"/>
            <a:r>
              <a:rPr lang="de-DE" altLang="de-DE" sz="2600" b="1"/>
              <a:t>zügiges Studium </a:t>
            </a:r>
          </a:p>
          <a:p>
            <a:pPr algn="ctr"/>
            <a:r>
              <a:rPr lang="de-DE" altLang="de-DE" sz="2600" b="1"/>
              <a:t>einseitig bei Stud.</a:t>
            </a:r>
            <a:endParaRPr lang="de-DE" altLang="de-DE" sz="3200" b="1"/>
          </a:p>
        </p:txBody>
      </p:sp>
      <p:sp>
        <p:nvSpPr>
          <p:cNvPr id="126983" name="Rectangle 7">
            <a:extLst>
              <a:ext uri="{FF2B5EF4-FFF2-40B4-BE49-F238E27FC236}">
                <a16:creationId xmlns:a16="http://schemas.microsoft.com/office/drawing/2014/main" id="{AEBCEBCC-F843-2E45-B2C9-665D2DB00E29}"/>
              </a:ext>
            </a:extLst>
          </p:cNvPr>
          <p:cNvSpPr>
            <a:spLocks noChangeArrowheads="1"/>
          </p:cNvSpPr>
          <p:nvPr/>
        </p:nvSpPr>
        <p:spPr bwMode="auto">
          <a:xfrm>
            <a:off x="5370513" y="5516563"/>
            <a:ext cx="3429000" cy="1295400"/>
          </a:xfrm>
          <a:prstGeom prst="rect">
            <a:avLst/>
          </a:prstGeom>
          <a:solidFill>
            <a:schemeClr val="accent1"/>
          </a:solidFill>
          <a:ln>
            <a:noFill/>
          </a:ln>
          <a:effectLst/>
          <a:extLst>
            <a:ext uri="{91240B29-F687-4F45-9708-019B960494DF}">
              <a14:hiddenLine xmlns:a14="http://schemas.microsoft.com/office/drawing/2010/main" w="9525">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sz="2600" b="1"/>
              <a:t>geringe Einnahmen </a:t>
            </a:r>
          </a:p>
          <a:p>
            <a:pPr algn="ctr"/>
            <a:r>
              <a:rPr lang="de-DE" altLang="de-DE" sz="2600" b="1"/>
              <a:t>für Hochschulen</a:t>
            </a:r>
          </a:p>
        </p:txBody>
      </p:sp>
      <p:sp>
        <p:nvSpPr>
          <p:cNvPr id="126984" name="Rectangle 8">
            <a:extLst>
              <a:ext uri="{FF2B5EF4-FFF2-40B4-BE49-F238E27FC236}">
                <a16:creationId xmlns:a16="http://schemas.microsoft.com/office/drawing/2014/main" id="{C4335324-0E96-7140-B10E-6EE0E139CAB9}"/>
              </a:ext>
            </a:extLst>
          </p:cNvPr>
          <p:cNvSpPr>
            <a:spLocks noChangeArrowheads="1"/>
          </p:cNvSpPr>
          <p:nvPr/>
        </p:nvSpPr>
        <p:spPr bwMode="auto">
          <a:xfrm>
            <a:off x="4456113" y="4064000"/>
            <a:ext cx="3429000" cy="1295400"/>
          </a:xfrm>
          <a:prstGeom prst="rect">
            <a:avLst/>
          </a:prstGeom>
          <a:solidFill>
            <a:schemeClr val="accent1"/>
          </a:solidFill>
          <a:ln>
            <a:noFill/>
          </a:ln>
          <a:effectLst/>
          <a:extLst>
            <a:ext uri="{91240B29-F687-4F45-9708-019B960494DF}">
              <a14:hiddenLine xmlns:a14="http://schemas.microsoft.com/office/drawing/2010/main" w="9525">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sz="2600" b="1"/>
              <a:t>sozial ungerecht</a:t>
            </a:r>
          </a:p>
        </p:txBody>
      </p:sp>
      <p:sp>
        <p:nvSpPr>
          <p:cNvPr id="126985" name="Rectangle 9">
            <a:extLst>
              <a:ext uri="{FF2B5EF4-FFF2-40B4-BE49-F238E27FC236}">
                <a16:creationId xmlns:a16="http://schemas.microsoft.com/office/drawing/2014/main" id="{CD06BDDB-EC99-4E4E-9874-77153073955F}"/>
              </a:ext>
            </a:extLst>
          </p:cNvPr>
          <p:cNvSpPr>
            <a:spLocks noChangeArrowheads="1"/>
          </p:cNvSpPr>
          <p:nvPr/>
        </p:nvSpPr>
        <p:spPr bwMode="auto">
          <a:xfrm>
            <a:off x="188913" y="3962400"/>
            <a:ext cx="3429000" cy="1295400"/>
          </a:xfrm>
          <a:prstGeom prst="rect">
            <a:avLst/>
          </a:prstGeom>
          <a:solidFill>
            <a:schemeClr val="accent1"/>
          </a:solidFill>
          <a:ln>
            <a:noFill/>
          </a:ln>
          <a:effectLst/>
          <a:extLst>
            <a:ext uri="{91240B29-F687-4F45-9708-019B960494DF}">
              <a14:hiddenLine xmlns:a14="http://schemas.microsoft.com/office/drawing/2010/main" w="9525">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sz="2600" b="1"/>
              <a:t>keine Stärkung der</a:t>
            </a:r>
          </a:p>
          <a:p>
            <a:pPr algn="ctr"/>
            <a:r>
              <a:rPr lang="de-DE" altLang="de-DE" sz="2600" b="1"/>
              <a:t>Nachfragerposition</a:t>
            </a:r>
          </a:p>
        </p:txBody>
      </p:sp>
      <p:sp>
        <p:nvSpPr>
          <p:cNvPr id="126986" name="Rectangle 10">
            <a:extLst>
              <a:ext uri="{FF2B5EF4-FFF2-40B4-BE49-F238E27FC236}">
                <a16:creationId xmlns:a16="http://schemas.microsoft.com/office/drawing/2014/main" id="{5EA1A053-07D6-9448-BAF9-4C84A560AA4F}"/>
              </a:ext>
            </a:extLst>
          </p:cNvPr>
          <p:cNvSpPr>
            <a:spLocks noChangeArrowheads="1"/>
          </p:cNvSpPr>
          <p:nvPr/>
        </p:nvSpPr>
        <p:spPr bwMode="auto">
          <a:xfrm>
            <a:off x="1331913" y="5516563"/>
            <a:ext cx="3429000" cy="1295400"/>
          </a:xfrm>
          <a:prstGeom prst="rect">
            <a:avLst/>
          </a:prstGeom>
          <a:solidFill>
            <a:schemeClr val="accent1"/>
          </a:solidFill>
          <a:ln>
            <a:noFill/>
          </a:ln>
          <a:effectLst/>
          <a:extLst>
            <a:ext uri="{91240B29-F687-4F45-9708-019B960494DF}">
              <a14:hiddenLine xmlns:a14="http://schemas.microsoft.com/office/drawing/2010/main" w="9525">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sz="2600" b="1"/>
              <a:t>„umgekehrter“</a:t>
            </a:r>
          </a:p>
          <a:p>
            <a:pPr algn="ctr"/>
            <a:r>
              <a:rPr lang="de-DE" altLang="de-DE" sz="2600" b="1"/>
              <a:t>Steuerungseffekt</a:t>
            </a:r>
          </a:p>
        </p:txBody>
      </p:sp>
      <p:sp>
        <p:nvSpPr>
          <p:cNvPr id="126987" name="Text Box 11">
            <a:extLst>
              <a:ext uri="{FF2B5EF4-FFF2-40B4-BE49-F238E27FC236}">
                <a16:creationId xmlns:a16="http://schemas.microsoft.com/office/drawing/2014/main" id="{39F64D9C-7368-8547-A7A2-359812B25C0A}"/>
              </a:ext>
            </a:extLst>
          </p:cNvPr>
          <p:cNvSpPr txBox="1">
            <a:spLocks noChangeArrowheads="1"/>
          </p:cNvSpPr>
          <p:nvPr/>
        </p:nvSpPr>
        <p:spPr bwMode="auto">
          <a:xfrm>
            <a:off x="179388" y="188913"/>
            <a:ext cx="6985000" cy="579437"/>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3200" b="1">
                <a:solidFill>
                  <a:schemeClr val="folHlink"/>
                </a:solidFill>
              </a:rPr>
              <a:t>Studienkonten und Euphemismen</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26980"/>
                                        </p:tgtEl>
                                        <p:attrNameLst>
                                          <p:attrName>style.visibility</p:attrName>
                                        </p:attrNameLst>
                                      </p:cBhvr>
                                      <p:to>
                                        <p:strVal val="visible"/>
                                      </p:to>
                                    </p:set>
                                    <p:animEffect transition="in" filter="box(out)">
                                      <p:cBhvr>
                                        <p:cTn id="7" dur="500"/>
                                        <p:tgtEl>
                                          <p:spTgt spid="12698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26981"/>
                                        </p:tgtEl>
                                        <p:attrNameLst>
                                          <p:attrName>style.visibility</p:attrName>
                                        </p:attrNameLst>
                                      </p:cBhvr>
                                      <p:to>
                                        <p:strVal val="visible"/>
                                      </p:to>
                                    </p:set>
                                    <p:animEffect transition="in" filter="box(out)">
                                      <p:cBhvr>
                                        <p:cTn id="12" dur="500"/>
                                        <p:tgtEl>
                                          <p:spTgt spid="12698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126984"/>
                                        </p:tgtEl>
                                        <p:attrNameLst>
                                          <p:attrName>style.visibility</p:attrName>
                                        </p:attrNameLst>
                                      </p:cBhvr>
                                      <p:to>
                                        <p:strVal val="visible"/>
                                      </p:to>
                                    </p:set>
                                    <p:animEffect transition="in" filter="box(out)">
                                      <p:cBhvr>
                                        <p:cTn id="17" dur="500"/>
                                        <p:tgtEl>
                                          <p:spTgt spid="12698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126985"/>
                                        </p:tgtEl>
                                        <p:attrNameLst>
                                          <p:attrName>style.visibility</p:attrName>
                                        </p:attrNameLst>
                                      </p:cBhvr>
                                      <p:to>
                                        <p:strVal val="visible"/>
                                      </p:to>
                                    </p:set>
                                    <p:animEffect transition="in" filter="box(out)">
                                      <p:cBhvr>
                                        <p:cTn id="22" dur="500"/>
                                        <p:tgtEl>
                                          <p:spTgt spid="12698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126986"/>
                                        </p:tgtEl>
                                        <p:attrNameLst>
                                          <p:attrName>style.visibility</p:attrName>
                                        </p:attrNameLst>
                                      </p:cBhvr>
                                      <p:to>
                                        <p:strVal val="visible"/>
                                      </p:to>
                                    </p:set>
                                    <p:animEffect transition="in" filter="box(out)">
                                      <p:cBhvr>
                                        <p:cTn id="27" dur="500"/>
                                        <p:tgtEl>
                                          <p:spTgt spid="12698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32" fill="hold" grpId="0" nodeType="clickEffect">
                                  <p:stCondLst>
                                    <p:cond delay="0"/>
                                  </p:stCondLst>
                                  <p:childTnLst>
                                    <p:set>
                                      <p:cBhvr>
                                        <p:cTn id="31" dur="1" fill="hold">
                                          <p:stCondLst>
                                            <p:cond delay="0"/>
                                          </p:stCondLst>
                                        </p:cTn>
                                        <p:tgtEl>
                                          <p:spTgt spid="126983"/>
                                        </p:tgtEl>
                                        <p:attrNameLst>
                                          <p:attrName>style.visibility</p:attrName>
                                        </p:attrNameLst>
                                      </p:cBhvr>
                                      <p:to>
                                        <p:strVal val="visible"/>
                                      </p:to>
                                    </p:set>
                                    <p:animEffect transition="in" filter="box(out)">
                                      <p:cBhvr>
                                        <p:cTn id="32" dur="500"/>
                                        <p:tgtEl>
                                          <p:spTgt spid="126983"/>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32" fill="hold" grpId="0" nodeType="clickEffect">
                                  <p:stCondLst>
                                    <p:cond delay="0"/>
                                  </p:stCondLst>
                                  <p:childTnLst>
                                    <p:set>
                                      <p:cBhvr>
                                        <p:cTn id="36" dur="1" fill="hold">
                                          <p:stCondLst>
                                            <p:cond delay="0"/>
                                          </p:stCondLst>
                                        </p:cTn>
                                        <p:tgtEl>
                                          <p:spTgt spid="126979"/>
                                        </p:tgtEl>
                                        <p:attrNameLst>
                                          <p:attrName>style.visibility</p:attrName>
                                        </p:attrNameLst>
                                      </p:cBhvr>
                                      <p:to>
                                        <p:strVal val="visible"/>
                                      </p:to>
                                    </p:set>
                                    <p:animEffect transition="in" filter="box(out)">
                                      <p:cBhvr>
                                        <p:cTn id="37" dur="500"/>
                                        <p:tgtEl>
                                          <p:spTgt spid="1269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79" grpId="0" animBg="1" autoUpdateAnimBg="0"/>
      <p:bldP spid="126980" grpId="0" animBg="1" autoUpdateAnimBg="0"/>
      <p:bldP spid="126981" grpId="0" animBg="1" autoUpdateAnimBg="0"/>
      <p:bldP spid="126983" grpId="0" animBg="1" autoUpdateAnimBg="0"/>
      <p:bldP spid="126984" grpId="0" animBg="1" autoUpdateAnimBg="0"/>
      <p:bldP spid="126985" grpId="0" animBg="1" autoUpdateAnimBg="0"/>
      <p:bldP spid="126986" grpId="0"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Datumsplatzhalter 3">
            <a:extLst>
              <a:ext uri="{FF2B5EF4-FFF2-40B4-BE49-F238E27FC236}">
                <a16:creationId xmlns:a16="http://schemas.microsoft.com/office/drawing/2014/main" id="{674B8AFE-E570-754A-9AE0-68E281FC367A}"/>
              </a:ext>
            </a:extLst>
          </p:cNvPr>
          <p:cNvSpPr>
            <a:spLocks noGrp="1"/>
          </p:cNvSpPr>
          <p:nvPr>
            <p:ph type="dt" sz="half" idx="10"/>
          </p:nvPr>
        </p:nvSpPr>
        <p:spPr/>
        <p:txBody>
          <a:bodyPr/>
          <a:lstStyle/>
          <a:p>
            <a:r>
              <a:rPr lang="de-DE" altLang="de-DE"/>
              <a:t>Bremen</a:t>
            </a:r>
          </a:p>
          <a:p>
            <a:r>
              <a:rPr lang="de-DE" altLang="de-DE"/>
              <a:t>18. Oktober 2004</a:t>
            </a:r>
            <a:endParaRPr lang="en-US" altLang="de-DE"/>
          </a:p>
        </p:txBody>
      </p:sp>
      <p:sp>
        <p:nvSpPr>
          <p:cNvPr id="11" name="Foliennummernplatzhalter 4">
            <a:extLst>
              <a:ext uri="{FF2B5EF4-FFF2-40B4-BE49-F238E27FC236}">
                <a16:creationId xmlns:a16="http://schemas.microsoft.com/office/drawing/2014/main" id="{55834988-5EC4-B848-8E20-7FCCD5CA9BE1}"/>
              </a:ext>
            </a:extLst>
          </p:cNvPr>
          <p:cNvSpPr>
            <a:spLocks noGrp="1"/>
          </p:cNvSpPr>
          <p:nvPr>
            <p:ph type="sldNum" sz="quarter" idx="11"/>
          </p:nvPr>
        </p:nvSpPr>
        <p:spPr/>
        <p:txBody>
          <a:bodyPr/>
          <a:lstStyle/>
          <a:p>
            <a:fld id="{E6D77EA9-2578-CB48-B2F3-D440B9405A9D}" type="slidenum">
              <a:rPr lang="en-US" altLang="de-DE"/>
              <a:pPr/>
              <a:t>2</a:t>
            </a:fld>
            <a:endParaRPr lang="en-US" altLang="de-DE">
              <a:latin typeface="Times New Roman" panose="02020603050405020304" pitchFamily="18" charset="0"/>
            </a:endParaRPr>
          </a:p>
        </p:txBody>
      </p:sp>
      <p:sp>
        <p:nvSpPr>
          <p:cNvPr id="137224" name="Text Box 8">
            <a:extLst>
              <a:ext uri="{FF2B5EF4-FFF2-40B4-BE49-F238E27FC236}">
                <a16:creationId xmlns:a16="http://schemas.microsoft.com/office/drawing/2014/main" id="{FBBD12E5-8276-2A48-AFEA-B34ACEF82121}"/>
              </a:ext>
            </a:extLst>
          </p:cNvPr>
          <p:cNvSpPr txBox="1">
            <a:spLocks noChangeArrowheads="1"/>
          </p:cNvSpPr>
          <p:nvPr/>
        </p:nvSpPr>
        <p:spPr bwMode="auto">
          <a:xfrm>
            <a:off x="395288" y="5084763"/>
            <a:ext cx="8569325" cy="579437"/>
          </a:xfrm>
          <a:prstGeom prst="rect">
            <a:avLst/>
          </a:prstGeom>
          <a:solidFill>
            <a:srgbClr val="3366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3200" b="1">
                <a:solidFill>
                  <a:schemeClr val="folHlink"/>
                </a:solidFill>
              </a:rPr>
              <a:t>Studienbeiträge als Option</a:t>
            </a:r>
          </a:p>
        </p:txBody>
      </p:sp>
      <p:sp>
        <p:nvSpPr>
          <p:cNvPr id="137225" name="Text Box 9">
            <a:extLst>
              <a:ext uri="{FF2B5EF4-FFF2-40B4-BE49-F238E27FC236}">
                <a16:creationId xmlns:a16="http://schemas.microsoft.com/office/drawing/2014/main" id="{276253F2-0AA0-7044-81B0-7DB1EDBDC856}"/>
              </a:ext>
            </a:extLst>
          </p:cNvPr>
          <p:cNvSpPr txBox="1">
            <a:spLocks noChangeArrowheads="1"/>
          </p:cNvSpPr>
          <p:nvPr/>
        </p:nvSpPr>
        <p:spPr bwMode="auto">
          <a:xfrm>
            <a:off x="395288" y="6021388"/>
            <a:ext cx="8569325" cy="579437"/>
          </a:xfrm>
          <a:prstGeom prst="rect">
            <a:avLst/>
          </a:prstGeom>
          <a:solidFill>
            <a:srgbClr val="FF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3200" b="1">
                <a:solidFill>
                  <a:schemeClr val="folHlink"/>
                </a:solidFill>
              </a:rPr>
              <a:t>Finanzierung umfassend</a:t>
            </a:r>
          </a:p>
        </p:txBody>
      </p:sp>
      <p:sp>
        <p:nvSpPr>
          <p:cNvPr id="137223" name="Text Box 7">
            <a:extLst>
              <a:ext uri="{FF2B5EF4-FFF2-40B4-BE49-F238E27FC236}">
                <a16:creationId xmlns:a16="http://schemas.microsoft.com/office/drawing/2014/main" id="{5BA9854A-310F-3B41-A349-DBA5BDEB0AE2}"/>
              </a:ext>
            </a:extLst>
          </p:cNvPr>
          <p:cNvSpPr txBox="1">
            <a:spLocks noChangeArrowheads="1"/>
          </p:cNvSpPr>
          <p:nvPr/>
        </p:nvSpPr>
        <p:spPr bwMode="auto">
          <a:xfrm>
            <a:off x="395288" y="4148138"/>
            <a:ext cx="8569325" cy="579437"/>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3200" b="1">
                <a:solidFill>
                  <a:schemeClr val="folHlink"/>
                </a:solidFill>
              </a:rPr>
              <a:t>Studienkonten und andere Euphemismen</a:t>
            </a:r>
          </a:p>
        </p:txBody>
      </p:sp>
      <p:sp>
        <p:nvSpPr>
          <p:cNvPr id="137218" name="Text Box 2">
            <a:extLst>
              <a:ext uri="{FF2B5EF4-FFF2-40B4-BE49-F238E27FC236}">
                <a16:creationId xmlns:a16="http://schemas.microsoft.com/office/drawing/2014/main" id="{30ADC1A9-869A-A14C-99DA-E3E573757E2C}"/>
              </a:ext>
            </a:extLst>
          </p:cNvPr>
          <p:cNvSpPr txBox="1">
            <a:spLocks noChangeArrowheads="1"/>
          </p:cNvSpPr>
          <p:nvPr/>
        </p:nvSpPr>
        <p:spPr bwMode="auto">
          <a:xfrm>
            <a:off x="395288" y="2274888"/>
            <a:ext cx="8569325" cy="579437"/>
          </a:xfrm>
          <a:prstGeom prst="rect">
            <a:avLst/>
          </a:prstGeom>
          <a:solidFill>
            <a:srgbClr val="66FF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3200" b="1">
                <a:solidFill>
                  <a:schemeClr val="folHlink"/>
                </a:solidFill>
              </a:rPr>
              <a:t>Finanzquellen und Peanuts</a:t>
            </a:r>
          </a:p>
        </p:txBody>
      </p:sp>
      <p:sp>
        <p:nvSpPr>
          <p:cNvPr id="137219" name="Text Box 3">
            <a:extLst>
              <a:ext uri="{FF2B5EF4-FFF2-40B4-BE49-F238E27FC236}">
                <a16:creationId xmlns:a16="http://schemas.microsoft.com/office/drawing/2014/main" id="{F06FA1A7-4D1A-354A-9D1F-280070AF79C8}"/>
              </a:ext>
            </a:extLst>
          </p:cNvPr>
          <p:cNvSpPr txBox="1">
            <a:spLocks noChangeArrowheads="1"/>
          </p:cNvSpPr>
          <p:nvPr/>
        </p:nvSpPr>
        <p:spPr bwMode="auto">
          <a:xfrm>
            <a:off x="395288" y="1339850"/>
            <a:ext cx="8569325" cy="579438"/>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3200" b="1">
                <a:solidFill>
                  <a:schemeClr val="folHlink"/>
                </a:solidFill>
              </a:rPr>
              <a:t>„Sparen“ und tu felix helvetia</a:t>
            </a:r>
          </a:p>
        </p:txBody>
      </p:sp>
      <p:sp>
        <p:nvSpPr>
          <p:cNvPr id="137220" name="Text Box 4">
            <a:extLst>
              <a:ext uri="{FF2B5EF4-FFF2-40B4-BE49-F238E27FC236}">
                <a16:creationId xmlns:a16="http://schemas.microsoft.com/office/drawing/2014/main" id="{C989D92A-A98B-1945-A5E9-D6494F219725}"/>
              </a:ext>
            </a:extLst>
          </p:cNvPr>
          <p:cNvSpPr txBox="1">
            <a:spLocks noChangeArrowheads="1"/>
          </p:cNvSpPr>
          <p:nvPr/>
        </p:nvSpPr>
        <p:spPr bwMode="auto">
          <a:xfrm>
            <a:off x="395288" y="3211513"/>
            <a:ext cx="8569325" cy="579437"/>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3200" b="1">
                <a:solidFill>
                  <a:schemeClr val="folHlink"/>
                </a:solidFill>
              </a:rPr>
              <a:t>3 G mit Chancen und Risiken</a:t>
            </a:r>
          </a:p>
        </p:txBody>
      </p:sp>
      <p:sp>
        <p:nvSpPr>
          <p:cNvPr id="137221" name="Text Box 5">
            <a:extLst>
              <a:ext uri="{FF2B5EF4-FFF2-40B4-BE49-F238E27FC236}">
                <a16:creationId xmlns:a16="http://schemas.microsoft.com/office/drawing/2014/main" id="{2305ACE4-C550-7349-A1D9-DB8F9A49AA58}"/>
              </a:ext>
            </a:extLst>
          </p:cNvPr>
          <p:cNvSpPr txBox="1">
            <a:spLocks noChangeArrowheads="1"/>
          </p:cNvSpPr>
          <p:nvPr/>
        </p:nvSpPr>
        <p:spPr bwMode="auto">
          <a:xfrm>
            <a:off x="179388" y="160338"/>
            <a:ext cx="5472112" cy="579437"/>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altLang="de-DE" sz="3200" b="1"/>
              <a:t>Gliederung des Vortrags</a:t>
            </a:r>
          </a:p>
        </p:txBody>
      </p:sp>
      <p:sp>
        <p:nvSpPr>
          <p:cNvPr id="137222" name="Rectangle 6">
            <a:extLst>
              <a:ext uri="{FF2B5EF4-FFF2-40B4-BE49-F238E27FC236}">
                <a16:creationId xmlns:a16="http://schemas.microsoft.com/office/drawing/2014/main" id="{9E5435AC-59B8-0B4F-862F-26DDE29C5EEF}"/>
              </a:ext>
            </a:extLst>
          </p:cNvPr>
          <p:cNvSpPr>
            <a:spLocks noChangeArrowheads="1"/>
          </p:cNvSpPr>
          <p:nvPr/>
        </p:nvSpPr>
        <p:spPr bwMode="auto">
          <a:xfrm>
            <a:off x="250825" y="2205038"/>
            <a:ext cx="8893175" cy="4464050"/>
          </a:xfrm>
          <a:prstGeom prst="rect">
            <a:avLst/>
          </a:prstGeom>
          <a:solidFill>
            <a:schemeClr val="folHlink">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37219"/>
                                        </p:tgtEl>
                                        <p:attrNameLst>
                                          <p:attrName>style.visibility</p:attrName>
                                        </p:attrNameLst>
                                      </p:cBhvr>
                                      <p:to>
                                        <p:strVal val="visible"/>
                                      </p:to>
                                    </p:set>
                                    <p:animEffect transition="in" filter="box(in)">
                                      <p:cBhvr>
                                        <p:cTn id="7" dur="500"/>
                                        <p:tgtEl>
                                          <p:spTgt spid="13721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37218"/>
                                        </p:tgtEl>
                                        <p:attrNameLst>
                                          <p:attrName>style.visibility</p:attrName>
                                        </p:attrNameLst>
                                      </p:cBhvr>
                                      <p:to>
                                        <p:strVal val="visible"/>
                                      </p:to>
                                    </p:set>
                                    <p:animEffect transition="in" filter="box(in)">
                                      <p:cBhvr>
                                        <p:cTn id="12" dur="500"/>
                                        <p:tgtEl>
                                          <p:spTgt spid="13721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37220"/>
                                        </p:tgtEl>
                                        <p:attrNameLst>
                                          <p:attrName>style.visibility</p:attrName>
                                        </p:attrNameLst>
                                      </p:cBhvr>
                                      <p:to>
                                        <p:strVal val="visible"/>
                                      </p:to>
                                    </p:set>
                                    <p:animEffect transition="in" filter="box(in)">
                                      <p:cBhvr>
                                        <p:cTn id="17" dur="500"/>
                                        <p:tgtEl>
                                          <p:spTgt spid="13722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37223"/>
                                        </p:tgtEl>
                                        <p:attrNameLst>
                                          <p:attrName>style.visibility</p:attrName>
                                        </p:attrNameLst>
                                      </p:cBhvr>
                                      <p:to>
                                        <p:strVal val="visible"/>
                                      </p:to>
                                    </p:set>
                                    <p:animEffect transition="in" filter="box(in)">
                                      <p:cBhvr>
                                        <p:cTn id="22" dur="500"/>
                                        <p:tgtEl>
                                          <p:spTgt spid="13722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37224"/>
                                        </p:tgtEl>
                                        <p:attrNameLst>
                                          <p:attrName>style.visibility</p:attrName>
                                        </p:attrNameLst>
                                      </p:cBhvr>
                                      <p:to>
                                        <p:strVal val="visible"/>
                                      </p:to>
                                    </p:set>
                                    <p:animEffect transition="in" filter="box(in)">
                                      <p:cBhvr>
                                        <p:cTn id="27" dur="500"/>
                                        <p:tgtEl>
                                          <p:spTgt spid="13722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137225"/>
                                        </p:tgtEl>
                                        <p:attrNameLst>
                                          <p:attrName>style.visibility</p:attrName>
                                        </p:attrNameLst>
                                      </p:cBhvr>
                                      <p:to>
                                        <p:strVal val="visible"/>
                                      </p:to>
                                    </p:set>
                                    <p:animEffect transition="in" filter="box(in)">
                                      <p:cBhvr>
                                        <p:cTn id="32" dur="500"/>
                                        <p:tgtEl>
                                          <p:spTgt spid="137225"/>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nodeType="clickEffect">
                                  <p:stCondLst>
                                    <p:cond delay="0"/>
                                  </p:stCondLst>
                                  <p:childTnLst>
                                    <p:set>
                                      <p:cBhvr>
                                        <p:cTn id="36" dur="1" fill="hold">
                                          <p:stCondLst>
                                            <p:cond delay="0"/>
                                          </p:stCondLst>
                                        </p:cTn>
                                        <p:tgtEl>
                                          <p:spTgt spid="137222"/>
                                        </p:tgtEl>
                                        <p:attrNameLst>
                                          <p:attrName>style.visibility</p:attrName>
                                        </p:attrNameLst>
                                      </p:cBhvr>
                                      <p:to>
                                        <p:strVal val="visible"/>
                                      </p:to>
                                    </p:set>
                                    <p:animEffect transition="in" filter="dissolve">
                                      <p:cBhvr>
                                        <p:cTn id="37" dur="500"/>
                                        <p:tgtEl>
                                          <p:spTgt spid="1372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224" grpId="0" animBg="1"/>
      <p:bldP spid="137225" grpId="0" animBg="1"/>
      <p:bldP spid="137223" grpId="0" animBg="1"/>
      <p:bldP spid="137218" grpId="0" animBg="1"/>
      <p:bldP spid="137219" grpId="0" animBg="1"/>
      <p:bldP spid="137220"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umsplatzhalter 2">
            <a:extLst>
              <a:ext uri="{FF2B5EF4-FFF2-40B4-BE49-F238E27FC236}">
                <a16:creationId xmlns:a16="http://schemas.microsoft.com/office/drawing/2014/main" id="{D5D1597E-9184-8946-9CB3-6BDC99A64FCD}"/>
              </a:ext>
            </a:extLst>
          </p:cNvPr>
          <p:cNvSpPr>
            <a:spLocks noGrp="1"/>
          </p:cNvSpPr>
          <p:nvPr>
            <p:ph type="dt" sz="half" idx="10"/>
          </p:nvPr>
        </p:nvSpPr>
        <p:spPr/>
        <p:txBody>
          <a:bodyPr/>
          <a:lstStyle/>
          <a:p>
            <a:r>
              <a:rPr lang="de-DE" altLang="de-DE"/>
              <a:t>Bremen</a:t>
            </a:r>
          </a:p>
          <a:p>
            <a:r>
              <a:rPr lang="de-DE" altLang="de-DE"/>
              <a:t>18. Oktober 2004</a:t>
            </a:r>
            <a:endParaRPr lang="en-US" altLang="de-DE"/>
          </a:p>
        </p:txBody>
      </p:sp>
      <p:sp>
        <p:nvSpPr>
          <p:cNvPr id="8" name="Foliennummernplatzhalter 3">
            <a:extLst>
              <a:ext uri="{FF2B5EF4-FFF2-40B4-BE49-F238E27FC236}">
                <a16:creationId xmlns:a16="http://schemas.microsoft.com/office/drawing/2014/main" id="{70C9F287-FF30-B249-900E-8A6141A07028}"/>
              </a:ext>
            </a:extLst>
          </p:cNvPr>
          <p:cNvSpPr>
            <a:spLocks noGrp="1"/>
          </p:cNvSpPr>
          <p:nvPr>
            <p:ph type="sldNum" sz="quarter" idx="11"/>
          </p:nvPr>
        </p:nvSpPr>
        <p:spPr/>
        <p:txBody>
          <a:bodyPr/>
          <a:lstStyle/>
          <a:p>
            <a:fld id="{C605AB30-AC0C-8648-A0DC-FEED51D2E5F2}" type="slidenum">
              <a:rPr lang="en-US" altLang="de-DE"/>
              <a:pPr/>
              <a:t>20</a:t>
            </a:fld>
            <a:endParaRPr lang="en-US" altLang="de-DE">
              <a:latin typeface="Times New Roman" panose="02020603050405020304" pitchFamily="18" charset="0"/>
            </a:endParaRPr>
          </a:p>
        </p:txBody>
      </p:sp>
      <p:sp>
        <p:nvSpPr>
          <p:cNvPr id="128002" name="Text Box 2">
            <a:extLst>
              <a:ext uri="{FF2B5EF4-FFF2-40B4-BE49-F238E27FC236}">
                <a16:creationId xmlns:a16="http://schemas.microsoft.com/office/drawing/2014/main" id="{B4768FD7-DC40-C940-BD2F-F157E97C1129}"/>
              </a:ext>
            </a:extLst>
          </p:cNvPr>
          <p:cNvSpPr txBox="1">
            <a:spLocks noChangeArrowheads="1"/>
          </p:cNvSpPr>
          <p:nvPr/>
        </p:nvSpPr>
        <p:spPr bwMode="auto">
          <a:xfrm>
            <a:off x="7696200" y="1524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de-DE" altLang="de-DE">
              <a:latin typeface="Times New Roman" panose="02020603050405020304" pitchFamily="18" charset="0"/>
            </a:endParaRPr>
          </a:p>
        </p:txBody>
      </p:sp>
      <p:sp>
        <p:nvSpPr>
          <p:cNvPr id="128003" name="Oval 3">
            <a:extLst>
              <a:ext uri="{FF2B5EF4-FFF2-40B4-BE49-F238E27FC236}">
                <a16:creationId xmlns:a16="http://schemas.microsoft.com/office/drawing/2014/main" id="{6F32ADF9-82D8-914E-9A4C-39B3D35F2570}"/>
              </a:ext>
            </a:extLst>
          </p:cNvPr>
          <p:cNvSpPr>
            <a:spLocks noChangeArrowheads="1"/>
          </p:cNvSpPr>
          <p:nvPr/>
        </p:nvSpPr>
        <p:spPr bwMode="auto">
          <a:xfrm>
            <a:off x="292100" y="1689100"/>
            <a:ext cx="1854200" cy="407670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sz="3000" b="1"/>
              <a:t>Fazit</a:t>
            </a:r>
            <a:endParaRPr lang="de-DE" altLang="de-DE"/>
          </a:p>
        </p:txBody>
      </p:sp>
      <p:sp>
        <p:nvSpPr>
          <p:cNvPr id="128004" name="Rectangle 4">
            <a:extLst>
              <a:ext uri="{FF2B5EF4-FFF2-40B4-BE49-F238E27FC236}">
                <a16:creationId xmlns:a16="http://schemas.microsoft.com/office/drawing/2014/main" id="{ED3AE62F-89EA-DF40-B6A8-1F9F4D49AE7A}"/>
              </a:ext>
            </a:extLst>
          </p:cNvPr>
          <p:cNvSpPr>
            <a:spLocks noChangeArrowheads="1"/>
          </p:cNvSpPr>
          <p:nvPr/>
        </p:nvSpPr>
        <p:spPr bwMode="auto">
          <a:xfrm>
            <a:off x="2590800" y="1600200"/>
            <a:ext cx="6200775" cy="205740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wrap="none" anchor="ctr"/>
          <a:lstStyle/>
          <a:p>
            <a:pPr algn="ctr">
              <a:lnSpc>
                <a:spcPct val="75000"/>
              </a:lnSpc>
            </a:pPr>
            <a:r>
              <a:rPr lang="de-DE" altLang="de-DE" sz="4000" b="1"/>
              <a:t>Strafgebühren ohne</a:t>
            </a:r>
          </a:p>
          <a:p>
            <a:pPr algn="ctr">
              <a:lnSpc>
                <a:spcPct val="75000"/>
              </a:lnSpc>
            </a:pPr>
            <a:r>
              <a:rPr lang="de-DE" altLang="de-DE" sz="4000" b="1"/>
              <a:t>Sinn und Zweck</a:t>
            </a:r>
            <a:endParaRPr lang="de-DE" altLang="de-DE" sz="3000" b="1"/>
          </a:p>
        </p:txBody>
      </p:sp>
      <p:sp>
        <p:nvSpPr>
          <p:cNvPr id="128005" name="Rectangle 5">
            <a:extLst>
              <a:ext uri="{FF2B5EF4-FFF2-40B4-BE49-F238E27FC236}">
                <a16:creationId xmlns:a16="http://schemas.microsoft.com/office/drawing/2014/main" id="{9E91C22E-BDA4-DC4F-8186-9BE8A1BCB824}"/>
              </a:ext>
            </a:extLst>
          </p:cNvPr>
          <p:cNvSpPr>
            <a:spLocks noChangeArrowheads="1"/>
          </p:cNvSpPr>
          <p:nvPr/>
        </p:nvSpPr>
        <p:spPr bwMode="auto">
          <a:xfrm>
            <a:off x="2667000" y="4191000"/>
            <a:ext cx="6200775" cy="205740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wrap="none" anchor="ctr"/>
          <a:lstStyle/>
          <a:p>
            <a:pPr algn="ctr">
              <a:lnSpc>
                <a:spcPct val="75000"/>
              </a:lnSpc>
            </a:pPr>
            <a:r>
              <a:rPr lang="de-DE" altLang="de-DE" sz="4000" b="1"/>
              <a:t>elender Kompromiss</a:t>
            </a:r>
          </a:p>
          <a:p>
            <a:pPr algn="ctr">
              <a:lnSpc>
                <a:spcPct val="75000"/>
              </a:lnSpc>
            </a:pPr>
            <a:r>
              <a:rPr lang="de-DE" altLang="de-DE" sz="4000" b="1"/>
              <a:t>von Befürwortern und </a:t>
            </a:r>
          </a:p>
          <a:p>
            <a:pPr algn="ctr">
              <a:lnSpc>
                <a:spcPct val="75000"/>
              </a:lnSpc>
            </a:pPr>
            <a:r>
              <a:rPr lang="de-DE" altLang="de-DE" sz="4000" b="1"/>
              <a:t>Gegnern</a:t>
            </a:r>
            <a:endParaRPr lang="de-DE" altLang="de-DE" sz="3000" b="1"/>
          </a:p>
        </p:txBody>
      </p:sp>
      <p:sp>
        <p:nvSpPr>
          <p:cNvPr id="128007" name="Text Box 7">
            <a:extLst>
              <a:ext uri="{FF2B5EF4-FFF2-40B4-BE49-F238E27FC236}">
                <a16:creationId xmlns:a16="http://schemas.microsoft.com/office/drawing/2014/main" id="{C3CA3E40-21B8-474C-A38B-7876FCECF803}"/>
              </a:ext>
            </a:extLst>
          </p:cNvPr>
          <p:cNvSpPr txBox="1">
            <a:spLocks noChangeArrowheads="1"/>
          </p:cNvSpPr>
          <p:nvPr/>
        </p:nvSpPr>
        <p:spPr bwMode="auto">
          <a:xfrm>
            <a:off x="179388" y="188913"/>
            <a:ext cx="6985000" cy="579437"/>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3200" b="1">
                <a:solidFill>
                  <a:schemeClr val="folHlink"/>
                </a:solidFill>
              </a:rPr>
              <a:t>Studienkonten und Euphemismen</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8" fill="hold" grpId="0" nodeType="clickEffect">
                                  <p:stCondLst>
                                    <p:cond delay="0"/>
                                  </p:stCondLst>
                                  <p:childTnLst>
                                    <p:set>
                                      <p:cBhvr>
                                        <p:cTn id="6" dur="1" fill="hold">
                                          <p:stCondLst>
                                            <p:cond delay="0"/>
                                          </p:stCondLst>
                                        </p:cTn>
                                        <p:tgtEl>
                                          <p:spTgt spid="128003"/>
                                        </p:tgtEl>
                                        <p:attrNameLst>
                                          <p:attrName>style.visibility</p:attrName>
                                        </p:attrNameLst>
                                      </p:cBhvr>
                                      <p:to>
                                        <p:strVal val="visible"/>
                                      </p:to>
                                    </p:set>
                                    <p:anim calcmode="lin" valueType="num">
                                      <p:cBhvr>
                                        <p:cTn id="7" dur="500" fill="hold"/>
                                        <p:tgtEl>
                                          <p:spTgt spid="128003"/>
                                        </p:tgtEl>
                                        <p:attrNameLst>
                                          <p:attrName>ppt_x</p:attrName>
                                        </p:attrNameLst>
                                      </p:cBhvr>
                                      <p:tavLst>
                                        <p:tav tm="0">
                                          <p:val>
                                            <p:strVal val="#ppt_x-#ppt_w/2"/>
                                          </p:val>
                                        </p:tav>
                                        <p:tav tm="100000">
                                          <p:val>
                                            <p:strVal val="#ppt_x"/>
                                          </p:val>
                                        </p:tav>
                                      </p:tavLst>
                                    </p:anim>
                                    <p:anim calcmode="lin" valueType="num">
                                      <p:cBhvr>
                                        <p:cTn id="8" dur="500" fill="hold"/>
                                        <p:tgtEl>
                                          <p:spTgt spid="128003"/>
                                        </p:tgtEl>
                                        <p:attrNameLst>
                                          <p:attrName>ppt_y</p:attrName>
                                        </p:attrNameLst>
                                      </p:cBhvr>
                                      <p:tavLst>
                                        <p:tav tm="0">
                                          <p:val>
                                            <p:strVal val="#ppt_y"/>
                                          </p:val>
                                        </p:tav>
                                        <p:tav tm="100000">
                                          <p:val>
                                            <p:strVal val="#ppt_y"/>
                                          </p:val>
                                        </p:tav>
                                      </p:tavLst>
                                    </p:anim>
                                    <p:anim calcmode="lin" valueType="num">
                                      <p:cBhvr>
                                        <p:cTn id="9" dur="500" fill="hold"/>
                                        <p:tgtEl>
                                          <p:spTgt spid="128003"/>
                                        </p:tgtEl>
                                        <p:attrNameLst>
                                          <p:attrName>ppt_w</p:attrName>
                                        </p:attrNameLst>
                                      </p:cBhvr>
                                      <p:tavLst>
                                        <p:tav tm="0">
                                          <p:val>
                                            <p:fltVal val="0"/>
                                          </p:val>
                                        </p:tav>
                                        <p:tav tm="100000">
                                          <p:val>
                                            <p:strVal val="#ppt_w"/>
                                          </p:val>
                                        </p:tav>
                                      </p:tavLst>
                                    </p:anim>
                                    <p:anim calcmode="lin" valueType="num">
                                      <p:cBhvr>
                                        <p:cTn id="10" dur="500" fill="hold"/>
                                        <p:tgtEl>
                                          <p:spTgt spid="128003"/>
                                        </p:tgtEl>
                                        <p:attrNameLst>
                                          <p:attrName>ppt_h</p:attrName>
                                        </p:attrNameLst>
                                      </p:cBhvr>
                                      <p:tavLst>
                                        <p:tav tm="0">
                                          <p:val>
                                            <p:strVal val="#ppt_h"/>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32" fill="hold" grpId="0" nodeType="clickEffect">
                                  <p:stCondLst>
                                    <p:cond delay="0"/>
                                  </p:stCondLst>
                                  <p:childTnLst>
                                    <p:set>
                                      <p:cBhvr>
                                        <p:cTn id="14" dur="1" fill="hold">
                                          <p:stCondLst>
                                            <p:cond delay="0"/>
                                          </p:stCondLst>
                                        </p:cTn>
                                        <p:tgtEl>
                                          <p:spTgt spid="128004"/>
                                        </p:tgtEl>
                                        <p:attrNameLst>
                                          <p:attrName>style.visibility</p:attrName>
                                        </p:attrNameLst>
                                      </p:cBhvr>
                                      <p:to>
                                        <p:strVal val="visible"/>
                                      </p:to>
                                    </p:set>
                                    <p:animEffect transition="in" filter="box(out)">
                                      <p:cBhvr>
                                        <p:cTn id="15" dur="500"/>
                                        <p:tgtEl>
                                          <p:spTgt spid="128004"/>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4" presetClass="entr" presetSubtype="32" fill="hold" grpId="0" nodeType="clickEffect">
                                  <p:stCondLst>
                                    <p:cond delay="0"/>
                                  </p:stCondLst>
                                  <p:childTnLst>
                                    <p:set>
                                      <p:cBhvr>
                                        <p:cTn id="19" dur="1" fill="hold">
                                          <p:stCondLst>
                                            <p:cond delay="0"/>
                                          </p:stCondLst>
                                        </p:cTn>
                                        <p:tgtEl>
                                          <p:spTgt spid="128005"/>
                                        </p:tgtEl>
                                        <p:attrNameLst>
                                          <p:attrName>style.visibility</p:attrName>
                                        </p:attrNameLst>
                                      </p:cBhvr>
                                      <p:to>
                                        <p:strVal val="visible"/>
                                      </p:to>
                                    </p:set>
                                    <p:animEffect transition="in" filter="box(out)">
                                      <p:cBhvr>
                                        <p:cTn id="20" dur="500"/>
                                        <p:tgtEl>
                                          <p:spTgt spid="1280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3" grpId="0" animBg="1" autoUpdateAnimBg="0"/>
      <p:bldP spid="128004" grpId="0" animBg="1" autoUpdateAnimBg="0"/>
      <p:bldP spid="128005" grpId="0" animBg="1"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atumsplatzhalter 3">
            <a:extLst>
              <a:ext uri="{FF2B5EF4-FFF2-40B4-BE49-F238E27FC236}">
                <a16:creationId xmlns:a16="http://schemas.microsoft.com/office/drawing/2014/main" id="{74FDB96E-552E-E84F-81D2-357A9DF74965}"/>
              </a:ext>
            </a:extLst>
          </p:cNvPr>
          <p:cNvSpPr>
            <a:spLocks noGrp="1"/>
          </p:cNvSpPr>
          <p:nvPr>
            <p:ph type="dt" sz="half" idx="10"/>
          </p:nvPr>
        </p:nvSpPr>
        <p:spPr/>
        <p:txBody>
          <a:bodyPr/>
          <a:lstStyle/>
          <a:p>
            <a:r>
              <a:rPr lang="de-DE" altLang="de-DE"/>
              <a:t>Bremen</a:t>
            </a:r>
          </a:p>
          <a:p>
            <a:r>
              <a:rPr lang="de-DE" altLang="de-DE"/>
              <a:t>18. Oktober 2004</a:t>
            </a:r>
            <a:endParaRPr lang="en-US" altLang="de-DE"/>
          </a:p>
        </p:txBody>
      </p:sp>
      <p:sp>
        <p:nvSpPr>
          <p:cNvPr id="12" name="Foliennummernplatzhalter 4">
            <a:extLst>
              <a:ext uri="{FF2B5EF4-FFF2-40B4-BE49-F238E27FC236}">
                <a16:creationId xmlns:a16="http://schemas.microsoft.com/office/drawing/2014/main" id="{080D17B0-B3C9-6E46-BA47-C998F098C9F9}"/>
              </a:ext>
            </a:extLst>
          </p:cNvPr>
          <p:cNvSpPr>
            <a:spLocks noGrp="1"/>
          </p:cNvSpPr>
          <p:nvPr>
            <p:ph type="sldNum" sz="quarter" idx="11"/>
          </p:nvPr>
        </p:nvSpPr>
        <p:spPr/>
        <p:txBody>
          <a:bodyPr/>
          <a:lstStyle/>
          <a:p>
            <a:fld id="{DE882623-7733-E14D-A0EB-7EB761ADDEE1}" type="slidenum">
              <a:rPr lang="en-US" altLang="de-DE"/>
              <a:pPr/>
              <a:t>21</a:t>
            </a:fld>
            <a:endParaRPr lang="en-US" altLang="de-DE">
              <a:latin typeface="Times New Roman" panose="02020603050405020304" pitchFamily="18" charset="0"/>
            </a:endParaRPr>
          </a:p>
        </p:txBody>
      </p:sp>
      <p:sp>
        <p:nvSpPr>
          <p:cNvPr id="177154" name="Text Box 2">
            <a:extLst>
              <a:ext uri="{FF2B5EF4-FFF2-40B4-BE49-F238E27FC236}">
                <a16:creationId xmlns:a16="http://schemas.microsoft.com/office/drawing/2014/main" id="{34290D56-FB43-4744-A443-7D947BB651E6}"/>
              </a:ext>
            </a:extLst>
          </p:cNvPr>
          <p:cNvSpPr txBox="1">
            <a:spLocks noChangeArrowheads="1"/>
          </p:cNvSpPr>
          <p:nvPr/>
        </p:nvSpPr>
        <p:spPr bwMode="auto">
          <a:xfrm>
            <a:off x="395288" y="5084763"/>
            <a:ext cx="8569325" cy="579437"/>
          </a:xfrm>
          <a:prstGeom prst="rect">
            <a:avLst/>
          </a:prstGeom>
          <a:solidFill>
            <a:srgbClr val="3366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3200" b="1">
                <a:solidFill>
                  <a:schemeClr val="folHlink"/>
                </a:solidFill>
              </a:rPr>
              <a:t>Studienbeiträge als Option</a:t>
            </a:r>
          </a:p>
        </p:txBody>
      </p:sp>
      <p:sp>
        <p:nvSpPr>
          <p:cNvPr id="177155" name="Text Box 3">
            <a:extLst>
              <a:ext uri="{FF2B5EF4-FFF2-40B4-BE49-F238E27FC236}">
                <a16:creationId xmlns:a16="http://schemas.microsoft.com/office/drawing/2014/main" id="{4EA24B45-C5DB-484F-A394-916080FC8326}"/>
              </a:ext>
            </a:extLst>
          </p:cNvPr>
          <p:cNvSpPr txBox="1">
            <a:spLocks noChangeArrowheads="1"/>
          </p:cNvSpPr>
          <p:nvPr/>
        </p:nvSpPr>
        <p:spPr bwMode="auto">
          <a:xfrm>
            <a:off x="395288" y="6021388"/>
            <a:ext cx="8569325" cy="579437"/>
          </a:xfrm>
          <a:prstGeom prst="rect">
            <a:avLst/>
          </a:prstGeom>
          <a:solidFill>
            <a:srgbClr val="FF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3200" b="1">
                <a:solidFill>
                  <a:schemeClr val="folHlink"/>
                </a:solidFill>
              </a:rPr>
              <a:t>Finanzierung umfassend</a:t>
            </a:r>
          </a:p>
        </p:txBody>
      </p:sp>
      <p:sp>
        <p:nvSpPr>
          <p:cNvPr id="177156" name="Text Box 4">
            <a:extLst>
              <a:ext uri="{FF2B5EF4-FFF2-40B4-BE49-F238E27FC236}">
                <a16:creationId xmlns:a16="http://schemas.microsoft.com/office/drawing/2014/main" id="{BE30132A-B2AE-1A46-9517-448975970B85}"/>
              </a:ext>
            </a:extLst>
          </p:cNvPr>
          <p:cNvSpPr txBox="1">
            <a:spLocks noChangeArrowheads="1"/>
          </p:cNvSpPr>
          <p:nvPr/>
        </p:nvSpPr>
        <p:spPr bwMode="auto">
          <a:xfrm>
            <a:off x="395288" y="4148138"/>
            <a:ext cx="8569325" cy="579437"/>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3200" b="1">
                <a:solidFill>
                  <a:schemeClr val="folHlink"/>
                </a:solidFill>
              </a:rPr>
              <a:t>Studienkonten und andere Euphemismen</a:t>
            </a:r>
          </a:p>
        </p:txBody>
      </p:sp>
      <p:sp>
        <p:nvSpPr>
          <p:cNvPr id="177157" name="Text Box 5">
            <a:extLst>
              <a:ext uri="{FF2B5EF4-FFF2-40B4-BE49-F238E27FC236}">
                <a16:creationId xmlns:a16="http://schemas.microsoft.com/office/drawing/2014/main" id="{9D836BF7-4B63-684E-A65D-38BA002B8E4B}"/>
              </a:ext>
            </a:extLst>
          </p:cNvPr>
          <p:cNvSpPr txBox="1">
            <a:spLocks noChangeArrowheads="1"/>
          </p:cNvSpPr>
          <p:nvPr/>
        </p:nvSpPr>
        <p:spPr bwMode="auto">
          <a:xfrm>
            <a:off x="395288" y="2274888"/>
            <a:ext cx="8569325" cy="579437"/>
          </a:xfrm>
          <a:prstGeom prst="rect">
            <a:avLst/>
          </a:prstGeom>
          <a:solidFill>
            <a:srgbClr val="66FF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3200" b="1">
                <a:solidFill>
                  <a:schemeClr val="folHlink"/>
                </a:solidFill>
              </a:rPr>
              <a:t>Finanzquellen und Peanuts</a:t>
            </a:r>
          </a:p>
        </p:txBody>
      </p:sp>
      <p:sp>
        <p:nvSpPr>
          <p:cNvPr id="177158" name="Text Box 6">
            <a:extLst>
              <a:ext uri="{FF2B5EF4-FFF2-40B4-BE49-F238E27FC236}">
                <a16:creationId xmlns:a16="http://schemas.microsoft.com/office/drawing/2014/main" id="{3C09EEE3-1C30-9143-AE04-6B629488EDF1}"/>
              </a:ext>
            </a:extLst>
          </p:cNvPr>
          <p:cNvSpPr txBox="1">
            <a:spLocks noChangeArrowheads="1"/>
          </p:cNvSpPr>
          <p:nvPr/>
        </p:nvSpPr>
        <p:spPr bwMode="auto">
          <a:xfrm>
            <a:off x="395288" y="1339850"/>
            <a:ext cx="8569325" cy="579438"/>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3200" b="1">
                <a:solidFill>
                  <a:schemeClr val="folHlink"/>
                </a:solidFill>
              </a:rPr>
              <a:t>„Sparen“ und tu felix helvetia</a:t>
            </a:r>
          </a:p>
        </p:txBody>
      </p:sp>
      <p:sp>
        <p:nvSpPr>
          <p:cNvPr id="177159" name="Text Box 7">
            <a:extLst>
              <a:ext uri="{FF2B5EF4-FFF2-40B4-BE49-F238E27FC236}">
                <a16:creationId xmlns:a16="http://schemas.microsoft.com/office/drawing/2014/main" id="{62CDD80F-53E7-0E4B-9105-2ED77DBDFBAC}"/>
              </a:ext>
            </a:extLst>
          </p:cNvPr>
          <p:cNvSpPr txBox="1">
            <a:spLocks noChangeArrowheads="1"/>
          </p:cNvSpPr>
          <p:nvPr/>
        </p:nvSpPr>
        <p:spPr bwMode="auto">
          <a:xfrm>
            <a:off x="395288" y="3211513"/>
            <a:ext cx="8569325" cy="579437"/>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3200" b="1">
                <a:solidFill>
                  <a:schemeClr val="folHlink"/>
                </a:solidFill>
              </a:rPr>
              <a:t>3 G mit Chancen und Risiken</a:t>
            </a:r>
          </a:p>
        </p:txBody>
      </p:sp>
      <p:sp>
        <p:nvSpPr>
          <p:cNvPr id="177160" name="Text Box 8">
            <a:extLst>
              <a:ext uri="{FF2B5EF4-FFF2-40B4-BE49-F238E27FC236}">
                <a16:creationId xmlns:a16="http://schemas.microsoft.com/office/drawing/2014/main" id="{DD40A73E-546F-1145-BCE5-CFE4EB353A59}"/>
              </a:ext>
            </a:extLst>
          </p:cNvPr>
          <p:cNvSpPr txBox="1">
            <a:spLocks noChangeArrowheads="1"/>
          </p:cNvSpPr>
          <p:nvPr/>
        </p:nvSpPr>
        <p:spPr bwMode="auto">
          <a:xfrm>
            <a:off x="179388" y="160338"/>
            <a:ext cx="5472112" cy="579437"/>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altLang="de-DE" sz="3200" b="1"/>
              <a:t>Gliederung des Vortrags</a:t>
            </a:r>
          </a:p>
        </p:txBody>
      </p:sp>
      <p:sp>
        <p:nvSpPr>
          <p:cNvPr id="177161" name="Rectangle 9">
            <a:extLst>
              <a:ext uri="{FF2B5EF4-FFF2-40B4-BE49-F238E27FC236}">
                <a16:creationId xmlns:a16="http://schemas.microsoft.com/office/drawing/2014/main" id="{D246ADB9-833C-A94A-A53E-A97F63017880}"/>
              </a:ext>
            </a:extLst>
          </p:cNvPr>
          <p:cNvSpPr>
            <a:spLocks noChangeArrowheads="1"/>
          </p:cNvSpPr>
          <p:nvPr/>
        </p:nvSpPr>
        <p:spPr bwMode="auto">
          <a:xfrm>
            <a:off x="250825" y="5805488"/>
            <a:ext cx="8893175" cy="863600"/>
          </a:xfrm>
          <a:prstGeom prst="rect">
            <a:avLst/>
          </a:prstGeom>
          <a:solidFill>
            <a:schemeClr val="folHlink">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77162" name="Rectangle 10">
            <a:extLst>
              <a:ext uri="{FF2B5EF4-FFF2-40B4-BE49-F238E27FC236}">
                <a16:creationId xmlns:a16="http://schemas.microsoft.com/office/drawing/2014/main" id="{F4E33EFC-5C28-644E-9C2F-BEBAE436E41F}"/>
              </a:ext>
            </a:extLst>
          </p:cNvPr>
          <p:cNvSpPr>
            <a:spLocks noChangeArrowheads="1"/>
          </p:cNvSpPr>
          <p:nvPr/>
        </p:nvSpPr>
        <p:spPr bwMode="auto">
          <a:xfrm>
            <a:off x="250825" y="1268413"/>
            <a:ext cx="8893175" cy="3529012"/>
          </a:xfrm>
          <a:prstGeom prst="rect">
            <a:avLst/>
          </a:prstGeom>
          <a:solidFill>
            <a:schemeClr val="folHlink">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177161"/>
                                        </p:tgtEl>
                                        <p:attrNameLst>
                                          <p:attrName>style.visibility</p:attrName>
                                        </p:attrNameLst>
                                      </p:cBhvr>
                                      <p:to>
                                        <p:strVal val="visible"/>
                                      </p:to>
                                    </p:set>
                                    <p:animEffect transition="in" filter="dissolve">
                                      <p:cBhvr>
                                        <p:cTn id="7" dur="3000"/>
                                        <p:tgtEl>
                                          <p:spTgt spid="177161"/>
                                        </p:tgtEl>
                                      </p:cBhvr>
                                    </p:animEffect>
                                  </p:childTnLst>
                                </p:cTn>
                              </p:par>
                              <p:par>
                                <p:cTn id="8" presetID="9" presetClass="entr" presetSubtype="0" fill="hold" nodeType="withEffect">
                                  <p:stCondLst>
                                    <p:cond delay="0"/>
                                  </p:stCondLst>
                                  <p:childTnLst>
                                    <p:set>
                                      <p:cBhvr>
                                        <p:cTn id="9" dur="1" fill="hold">
                                          <p:stCondLst>
                                            <p:cond delay="0"/>
                                          </p:stCondLst>
                                        </p:cTn>
                                        <p:tgtEl>
                                          <p:spTgt spid="177162"/>
                                        </p:tgtEl>
                                        <p:attrNameLst>
                                          <p:attrName>style.visibility</p:attrName>
                                        </p:attrNameLst>
                                      </p:cBhvr>
                                      <p:to>
                                        <p:strVal val="visible"/>
                                      </p:to>
                                    </p:set>
                                    <p:animEffect transition="in" filter="dissolve">
                                      <p:cBhvr>
                                        <p:cTn id="10" dur="3000"/>
                                        <p:tgtEl>
                                          <p:spTgt spid="1771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Datumsplatzhalter 2">
            <a:extLst>
              <a:ext uri="{FF2B5EF4-FFF2-40B4-BE49-F238E27FC236}">
                <a16:creationId xmlns:a16="http://schemas.microsoft.com/office/drawing/2014/main" id="{035A1648-E961-F24B-95D2-C71E252FD05A}"/>
              </a:ext>
            </a:extLst>
          </p:cNvPr>
          <p:cNvSpPr>
            <a:spLocks noGrp="1"/>
          </p:cNvSpPr>
          <p:nvPr>
            <p:ph type="dt" sz="half" idx="10"/>
          </p:nvPr>
        </p:nvSpPr>
        <p:spPr/>
        <p:txBody>
          <a:bodyPr/>
          <a:lstStyle/>
          <a:p>
            <a:r>
              <a:rPr lang="de-DE" altLang="de-DE"/>
              <a:t>Bremen</a:t>
            </a:r>
          </a:p>
          <a:p>
            <a:r>
              <a:rPr lang="de-DE" altLang="de-DE"/>
              <a:t>18. Oktober 2004</a:t>
            </a:r>
            <a:endParaRPr lang="en-US" altLang="de-DE"/>
          </a:p>
        </p:txBody>
      </p:sp>
      <p:sp>
        <p:nvSpPr>
          <p:cNvPr id="11" name="Foliennummernplatzhalter 3">
            <a:extLst>
              <a:ext uri="{FF2B5EF4-FFF2-40B4-BE49-F238E27FC236}">
                <a16:creationId xmlns:a16="http://schemas.microsoft.com/office/drawing/2014/main" id="{E5620F7C-5983-8E42-BDAC-B131437BC023}"/>
              </a:ext>
            </a:extLst>
          </p:cNvPr>
          <p:cNvSpPr>
            <a:spLocks noGrp="1"/>
          </p:cNvSpPr>
          <p:nvPr>
            <p:ph type="sldNum" sz="quarter" idx="11"/>
          </p:nvPr>
        </p:nvSpPr>
        <p:spPr/>
        <p:txBody>
          <a:bodyPr/>
          <a:lstStyle/>
          <a:p>
            <a:fld id="{A9E695D6-9F87-FE4F-8488-5A1615FF66D6}" type="slidenum">
              <a:rPr lang="en-US" altLang="de-DE"/>
              <a:pPr/>
              <a:t>22</a:t>
            </a:fld>
            <a:endParaRPr lang="en-US" altLang="de-DE">
              <a:latin typeface="Times New Roman" panose="02020603050405020304" pitchFamily="18" charset="0"/>
            </a:endParaRPr>
          </a:p>
        </p:txBody>
      </p:sp>
      <p:sp>
        <p:nvSpPr>
          <p:cNvPr id="180226" name="Text Box 2">
            <a:extLst>
              <a:ext uri="{FF2B5EF4-FFF2-40B4-BE49-F238E27FC236}">
                <a16:creationId xmlns:a16="http://schemas.microsoft.com/office/drawing/2014/main" id="{3D4874C5-B325-324F-B954-0D4842B80330}"/>
              </a:ext>
            </a:extLst>
          </p:cNvPr>
          <p:cNvSpPr txBox="1">
            <a:spLocks noChangeArrowheads="1"/>
          </p:cNvSpPr>
          <p:nvPr/>
        </p:nvSpPr>
        <p:spPr bwMode="auto">
          <a:xfrm>
            <a:off x="7696200" y="1524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de-DE" altLang="de-DE">
              <a:latin typeface="Times New Roman" panose="02020603050405020304" pitchFamily="18" charset="0"/>
            </a:endParaRPr>
          </a:p>
        </p:txBody>
      </p:sp>
      <p:sp>
        <p:nvSpPr>
          <p:cNvPr id="180228" name="Oval 4">
            <a:extLst>
              <a:ext uri="{FF2B5EF4-FFF2-40B4-BE49-F238E27FC236}">
                <a16:creationId xmlns:a16="http://schemas.microsoft.com/office/drawing/2014/main" id="{DE1565A2-E742-CF47-84FF-BB240CF9680D}"/>
              </a:ext>
            </a:extLst>
          </p:cNvPr>
          <p:cNvSpPr>
            <a:spLocks noChangeArrowheads="1"/>
          </p:cNvSpPr>
          <p:nvPr/>
        </p:nvSpPr>
        <p:spPr bwMode="auto">
          <a:xfrm>
            <a:off x="381000" y="1828800"/>
            <a:ext cx="1854200" cy="457200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sz="3000" b="1"/>
              <a:t>Modell </a:t>
            </a:r>
            <a:endParaRPr lang="de-DE" altLang="de-DE"/>
          </a:p>
        </p:txBody>
      </p:sp>
      <p:sp>
        <p:nvSpPr>
          <p:cNvPr id="180229" name="Rectangle 5">
            <a:extLst>
              <a:ext uri="{FF2B5EF4-FFF2-40B4-BE49-F238E27FC236}">
                <a16:creationId xmlns:a16="http://schemas.microsoft.com/office/drawing/2014/main" id="{7AC10B73-477D-AB48-B74F-67F28AB442DE}"/>
              </a:ext>
            </a:extLst>
          </p:cNvPr>
          <p:cNvSpPr>
            <a:spLocks noChangeArrowheads="1"/>
          </p:cNvSpPr>
          <p:nvPr/>
        </p:nvSpPr>
        <p:spPr bwMode="auto">
          <a:xfrm>
            <a:off x="2438400" y="1676400"/>
            <a:ext cx="6200775" cy="914400"/>
          </a:xfrm>
          <a:prstGeom prst="rect">
            <a:avLst/>
          </a:prstGeom>
          <a:solidFill>
            <a:srgbClr val="33CC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33CC33">
                      <a:gamma/>
                      <a:shade val="60000"/>
                      <a:invGamma/>
                    </a:srgbClr>
                  </a:outerShdw>
                </a:effectLst>
              </a14:hiddenEffects>
            </a:ext>
          </a:extLst>
        </p:spPr>
        <p:txBody>
          <a:bodyPr wrap="none" anchor="ctr"/>
          <a:lstStyle/>
          <a:p>
            <a:pPr>
              <a:lnSpc>
                <a:spcPct val="75000"/>
              </a:lnSpc>
            </a:pPr>
            <a:r>
              <a:rPr lang="de-DE" altLang="de-DE" sz="3000" b="1"/>
              <a:t>Staat</a:t>
            </a:r>
          </a:p>
          <a:p>
            <a:pPr>
              <a:lnSpc>
                <a:spcPct val="75000"/>
              </a:lnSpc>
            </a:pPr>
            <a:endParaRPr lang="de-DE" altLang="de-DE" sz="3000" b="1"/>
          </a:p>
        </p:txBody>
      </p:sp>
      <p:sp>
        <p:nvSpPr>
          <p:cNvPr id="180230" name="Rectangle 6">
            <a:extLst>
              <a:ext uri="{FF2B5EF4-FFF2-40B4-BE49-F238E27FC236}">
                <a16:creationId xmlns:a16="http://schemas.microsoft.com/office/drawing/2014/main" id="{3F24478F-4B1B-E446-BE9D-D7676E352CA2}"/>
              </a:ext>
            </a:extLst>
          </p:cNvPr>
          <p:cNvSpPr>
            <a:spLocks noChangeArrowheads="1"/>
          </p:cNvSpPr>
          <p:nvPr/>
        </p:nvSpPr>
        <p:spPr bwMode="auto">
          <a:xfrm>
            <a:off x="3200400" y="2819400"/>
            <a:ext cx="5410200" cy="719138"/>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lstStyle/>
          <a:p>
            <a:pPr>
              <a:lnSpc>
                <a:spcPct val="75000"/>
              </a:lnSpc>
            </a:pPr>
            <a:r>
              <a:rPr lang="de-DE" altLang="de-DE" sz="3000" b="1"/>
              <a:t>ermöglicht Studiengebühren</a:t>
            </a:r>
          </a:p>
        </p:txBody>
      </p:sp>
      <p:sp>
        <p:nvSpPr>
          <p:cNvPr id="180231" name="Rectangle 7">
            <a:extLst>
              <a:ext uri="{FF2B5EF4-FFF2-40B4-BE49-F238E27FC236}">
                <a16:creationId xmlns:a16="http://schemas.microsoft.com/office/drawing/2014/main" id="{FC188F3B-79CD-B04D-858B-D1A9790AF780}"/>
              </a:ext>
            </a:extLst>
          </p:cNvPr>
          <p:cNvSpPr>
            <a:spLocks noChangeArrowheads="1"/>
          </p:cNvSpPr>
          <p:nvPr/>
        </p:nvSpPr>
        <p:spPr bwMode="auto">
          <a:xfrm>
            <a:off x="3200400" y="3733800"/>
            <a:ext cx="5410200" cy="719138"/>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lstStyle/>
          <a:p>
            <a:pPr>
              <a:lnSpc>
                <a:spcPct val="75000"/>
              </a:lnSpc>
            </a:pPr>
            <a:r>
              <a:rPr lang="de-DE" altLang="de-DE" sz="3000" b="1"/>
              <a:t>fixiert „Spielregeln“</a:t>
            </a:r>
          </a:p>
        </p:txBody>
      </p:sp>
      <p:sp>
        <p:nvSpPr>
          <p:cNvPr id="180232" name="Rectangle 8">
            <a:extLst>
              <a:ext uri="{FF2B5EF4-FFF2-40B4-BE49-F238E27FC236}">
                <a16:creationId xmlns:a16="http://schemas.microsoft.com/office/drawing/2014/main" id="{40DC1116-E9C8-6241-8F05-0CCDBDF1B3C8}"/>
              </a:ext>
            </a:extLst>
          </p:cNvPr>
          <p:cNvSpPr>
            <a:spLocks noChangeArrowheads="1"/>
          </p:cNvSpPr>
          <p:nvPr/>
        </p:nvSpPr>
        <p:spPr bwMode="auto">
          <a:xfrm>
            <a:off x="3200400" y="5638800"/>
            <a:ext cx="5410200" cy="719138"/>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lstStyle/>
          <a:p>
            <a:pPr>
              <a:lnSpc>
                <a:spcPct val="75000"/>
              </a:lnSpc>
            </a:pPr>
            <a:r>
              <a:rPr lang="de-DE" altLang="de-DE" sz="3000" b="1"/>
              <a:t>überprüft u. genehmigt </a:t>
            </a:r>
          </a:p>
          <a:p>
            <a:pPr>
              <a:lnSpc>
                <a:spcPct val="75000"/>
              </a:lnSpc>
            </a:pPr>
            <a:r>
              <a:rPr lang="de-DE" altLang="de-DE" sz="3000" b="1"/>
              <a:t>Modelle</a:t>
            </a:r>
          </a:p>
        </p:txBody>
      </p:sp>
      <p:sp>
        <p:nvSpPr>
          <p:cNvPr id="180233" name="Rectangle 9">
            <a:extLst>
              <a:ext uri="{FF2B5EF4-FFF2-40B4-BE49-F238E27FC236}">
                <a16:creationId xmlns:a16="http://schemas.microsoft.com/office/drawing/2014/main" id="{E74E8EEA-73F7-2F49-8946-8959E6D31EE1}"/>
              </a:ext>
            </a:extLst>
          </p:cNvPr>
          <p:cNvSpPr>
            <a:spLocks noChangeArrowheads="1"/>
          </p:cNvSpPr>
          <p:nvPr/>
        </p:nvSpPr>
        <p:spPr bwMode="auto">
          <a:xfrm>
            <a:off x="3200400" y="4724400"/>
            <a:ext cx="5410200" cy="719138"/>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lstStyle/>
          <a:p>
            <a:pPr>
              <a:lnSpc>
                <a:spcPct val="75000"/>
              </a:lnSpc>
            </a:pPr>
            <a:r>
              <a:rPr lang="de-DE" altLang="de-DE" sz="3000" b="1"/>
              <a:t>schreibt </a:t>
            </a:r>
          </a:p>
          <a:p>
            <a:pPr>
              <a:lnSpc>
                <a:spcPct val="75000"/>
              </a:lnSpc>
            </a:pPr>
            <a:r>
              <a:rPr lang="de-DE" altLang="de-DE" sz="3000" b="1"/>
              <a:t>Sozialverträglichkeit vor </a:t>
            </a:r>
          </a:p>
        </p:txBody>
      </p:sp>
      <p:sp>
        <p:nvSpPr>
          <p:cNvPr id="180234" name="Text Box 10">
            <a:extLst>
              <a:ext uri="{FF2B5EF4-FFF2-40B4-BE49-F238E27FC236}">
                <a16:creationId xmlns:a16="http://schemas.microsoft.com/office/drawing/2014/main" id="{83602D14-EEF4-7D49-AD03-703F2C77B576}"/>
              </a:ext>
            </a:extLst>
          </p:cNvPr>
          <p:cNvSpPr txBox="1">
            <a:spLocks noChangeArrowheads="1"/>
          </p:cNvSpPr>
          <p:nvPr/>
        </p:nvSpPr>
        <p:spPr bwMode="auto">
          <a:xfrm>
            <a:off x="250825" y="260350"/>
            <a:ext cx="6913563" cy="579438"/>
          </a:xfrm>
          <a:prstGeom prst="rect">
            <a:avLst/>
          </a:prstGeom>
          <a:solidFill>
            <a:srgbClr val="3366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3200" b="1">
                <a:solidFill>
                  <a:schemeClr val="folHlink"/>
                </a:solidFill>
              </a:rPr>
              <a:t>Studienbeiträge als Option</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8" fill="hold" grpId="0" nodeType="clickEffect">
                                  <p:stCondLst>
                                    <p:cond delay="0"/>
                                  </p:stCondLst>
                                  <p:childTnLst>
                                    <p:set>
                                      <p:cBhvr>
                                        <p:cTn id="6" dur="1" fill="hold">
                                          <p:stCondLst>
                                            <p:cond delay="0"/>
                                          </p:stCondLst>
                                        </p:cTn>
                                        <p:tgtEl>
                                          <p:spTgt spid="180228"/>
                                        </p:tgtEl>
                                        <p:attrNameLst>
                                          <p:attrName>style.visibility</p:attrName>
                                        </p:attrNameLst>
                                      </p:cBhvr>
                                      <p:to>
                                        <p:strVal val="visible"/>
                                      </p:to>
                                    </p:set>
                                    <p:anim calcmode="lin" valueType="num">
                                      <p:cBhvr>
                                        <p:cTn id="7" dur="500" fill="hold"/>
                                        <p:tgtEl>
                                          <p:spTgt spid="180228"/>
                                        </p:tgtEl>
                                        <p:attrNameLst>
                                          <p:attrName>ppt_x</p:attrName>
                                        </p:attrNameLst>
                                      </p:cBhvr>
                                      <p:tavLst>
                                        <p:tav tm="0">
                                          <p:val>
                                            <p:strVal val="#ppt_x-#ppt_w/2"/>
                                          </p:val>
                                        </p:tav>
                                        <p:tav tm="100000">
                                          <p:val>
                                            <p:strVal val="#ppt_x"/>
                                          </p:val>
                                        </p:tav>
                                      </p:tavLst>
                                    </p:anim>
                                    <p:anim calcmode="lin" valueType="num">
                                      <p:cBhvr>
                                        <p:cTn id="8" dur="500" fill="hold"/>
                                        <p:tgtEl>
                                          <p:spTgt spid="180228"/>
                                        </p:tgtEl>
                                        <p:attrNameLst>
                                          <p:attrName>ppt_y</p:attrName>
                                        </p:attrNameLst>
                                      </p:cBhvr>
                                      <p:tavLst>
                                        <p:tav tm="0">
                                          <p:val>
                                            <p:strVal val="#ppt_y"/>
                                          </p:val>
                                        </p:tav>
                                        <p:tav tm="100000">
                                          <p:val>
                                            <p:strVal val="#ppt_y"/>
                                          </p:val>
                                        </p:tav>
                                      </p:tavLst>
                                    </p:anim>
                                    <p:anim calcmode="lin" valueType="num">
                                      <p:cBhvr>
                                        <p:cTn id="9" dur="500" fill="hold"/>
                                        <p:tgtEl>
                                          <p:spTgt spid="180228"/>
                                        </p:tgtEl>
                                        <p:attrNameLst>
                                          <p:attrName>ppt_w</p:attrName>
                                        </p:attrNameLst>
                                      </p:cBhvr>
                                      <p:tavLst>
                                        <p:tav tm="0">
                                          <p:val>
                                            <p:fltVal val="0"/>
                                          </p:val>
                                        </p:tav>
                                        <p:tav tm="100000">
                                          <p:val>
                                            <p:strVal val="#ppt_w"/>
                                          </p:val>
                                        </p:tav>
                                      </p:tavLst>
                                    </p:anim>
                                    <p:anim calcmode="lin" valueType="num">
                                      <p:cBhvr>
                                        <p:cTn id="10" dur="500" fill="hold"/>
                                        <p:tgtEl>
                                          <p:spTgt spid="180228"/>
                                        </p:tgtEl>
                                        <p:attrNameLst>
                                          <p:attrName>ppt_h</p:attrName>
                                        </p:attrNameLst>
                                      </p:cBhvr>
                                      <p:tavLst>
                                        <p:tav tm="0">
                                          <p:val>
                                            <p:strVal val="#ppt_h"/>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32" fill="hold" grpId="0" nodeType="clickEffect">
                                  <p:stCondLst>
                                    <p:cond delay="0"/>
                                  </p:stCondLst>
                                  <p:childTnLst>
                                    <p:set>
                                      <p:cBhvr>
                                        <p:cTn id="14" dur="1" fill="hold">
                                          <p:stCondLst>
                                            <p:cond delay="0"/>
                                          </p:stCondLst>
                                        </p:cTn>
                                        <p:tgtEl>
                                          <p:spTgt spid="180229"/>
                                        </p:tgtEl>
                                        <p:attrNameLst>
                                          <p:attrName>style.visibility</p:attrName>
                                        </p:attrNameLst>
                                      </p:cBhvr>
                                      <p:to>
                                        <p:strVal val="visible"/>
                                      </p:to>
                                    </p:set>
                                    <p:animEffect transition="in" filter="box(out)">
                                      <p:cBhvr>
                                        <p:cTn id="15" dur="500"/>
                                        <p:tgtEl>
                                          <p:spTgt spid="180229"/>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4" presetClass="entr" presetSubtype="32" fill="hold" grpId="0" nodeType="clickEffect">
                                  <p:stCondLst>
                                    <p:cond delay="0"/>
                                  </p:stCondLst>
                                  <p:childTnLst>
                                    <p:set>
                                      <p:cBhvr>
                                        <p:cTn id="19" dur="1" fill="hold">
                                          <p:stCondLst>
                                            <p:cond delay="0"/>
                                          </p:stCondLst>
                                        </p:cTn>
                                        <p:tgtEl>
                                          <p:spTgt spid="180230"/>
                                        </p:tgtEl>
                                        <p:attrNameLst>
                                          <p:attrName>style.visibility</p:attrName>
                                        </p:attrNameLst>
                                      </p:cBhvr>
                                      <p:to>
                                        <p:strVal val="visible"/>
                                      </p:to>
                                    </p:set>
                                    <p:animEffect transition="in" filter="box(out)">
                                      <p:cBhvr>
                                        <p:cTn id="20" dur="500"/>
                                        <p:tgtEl>
                                          <p:spTgt spid="180230"/>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4" presetClass="entr" presetSubtype="32" fill="hold" grpId="0" nodeType="clickEffect">
                                  <p:stCondLst>
                                    <p:cond delay="0"/>
                                  </p:stCondLst>
                                  <p:childTnLst>
                                    <p:set>
                                      <p:cBhvr>
                                        <p:cTn id="24" dur="1" fill="hold">
                                          <p:stCondLst>
                                            <p:cond delay="0"/>
                                          </p:stCondLst>
                                        </p:cTn>
                                        <p:tgtEl>
                                          <p:spTgt spid="180231"/>
                                        </p:tgtEl>
                                        <p:attrNameLst>
                                          <p:attrName>style.visibility</p:attrName>
                                        </p:attrNameLst>
                                      </p:cBhvr>
                                      <p:to>
                                        <p:strVal val="visible"/>
                                      </p:to>
                                    </p:set>
                                    <p:animEffect transition="in" filter="box(out)">
                                      <p:cBhvr>
                                        <p:cTn id="25" dur="500"/>
                                        <p:tgtEl>
                                          <p:spTgt spid="180231"/>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4" presetClass="entr" presetSubtype="32" fill="hold" grpId="0" nodeType="clickEffect">
                                  <p:stCondLst>
                                    <p:cond delay="0"/>
                                  </p:stCondLst>
                                  <p:childTnLst>
                                    <p:set>
                                      <p:cBhvr>
                                        <p:cTn id="29" dur="1" fill="hold">
                                          <p:stCondLst>
                                            <p:cond delay="0"/>
                                          </p:stCondLst>
                                        </p:cTn>
                                        <p:tgtEl>
                                          <p:spTgt spid="180233"/>
                                        </p:tgtEl>
                                        <p:attrNameLst>
                                          <p:attrName>style.visibility</p:attrName>
                                        </p:attrNameLst>
                                      </p:cBhvr>
                                      <p:to>
                                        <p:strVal val="visible"/>
                                      </p:to>
                                    </p:set>
                                    <p:animEffect transition="in" filter="box(out)">
                                      <p:cBhvr>
                                        <p:cTn id="30" dur="500"/>
                                        <p:tgtEl>
                                          <p:spTgt spid="180233"/>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4" presetClass="entr" presetSubtype="32" fill="hold" grpId="0" nodeType="clickEffect">
                                  <p:stCondLst>
                                    <p:cond delay="0"/>
                                  </p:stCondLst>
                                  <p:childTnLst>
                                    <p:set>
                                      <p:cBhvr>
                                        <p:cTn id="34" dur="1" fill="hold">
                                          <p:stCondLst>
                                            <p:cond delay="0"/>
                                          </p:stCondLst>
                                        </p:cTn>
                                        <p:tgtEl>
                                          <p:spTgt spid="180232"/>
                                        </p:tgtEl>
                                        <p:attrNameLst>
                                          <p:attrName>style.visibility</p:attrName>
                                        </p:attrNameLst>
                                      </p:cBhvr>
                                      <p:to>
                                        <p:strVal val="visible"/>
                                      </p:to>
                                    </p:set>
                                    <p:animEffect transition="in" filter="box(out)">
                                      <p:cBhvr>
                                        <p:cTn id="35" dur="500"/>
                                        <p:tgtEl>
                                          <p:spTgt spid="1802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0228" grpId="0" animBg="1" autoUpdateAnimBg="0"/>
      <p:bldP spid="180229" grpId="0" animBg="1" autoUpdateAnimBg="0"/>
      <p:bldP spid="180230" grpId="0" animBg="1" autoUpdateAnimBg="0"/>
      <p:bldP spid="180231" grpId="0" animBg="1" autoUpdateAnimBg="0"/>
      <p:bldP spid="180232" grpId="0" animBg="1" autoUpdateAnimBg="0"/>
      <p:bldP spid="180233" grpId="0" animBg="1"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Datumsplatzhalter 2">
            <a:extLst>
              <a:ext uri="{FF2B5EF4-FFF2-40B4-BE49-F238E27FC236}">
                <a16:creationId xmlns:a16="http://schemas.microsoft.com/office/drawing/2014/main" id="{111EB98D-25CD-9A4B-A83A-FDE6F2CB3F7E}"/>
              </a:ext>
            </a:extLst>
          </p:cNvPr>
          <p:cNvSpPr>
            <a:spLocks noGrp="1"/>
          </p:cNvSpPr>
          <p:nvPr>
            <p:ph type="dt" sz="half" idx="10"/>
          </p:nvPr>
        </p:nvSpPr>
        <p:spPr/>
        <p:txBody>
          <a:bodyPr/>
          <a:lstStyle/>
          <a:p>
            <a:r>
              <a:rPr lang="de-DE" altLang="de-DE"/>
              <a:t>Bremen</a:t>
            </a:r>
          </a:p>
          <a:p>
            <a:r>
              <a:rPr lang="de-DE" altLang="de-DE"/>
              <a:t>18. Oktober 2004</a:t>
            </a:r>
            <a:endParaRPr lang="en-US" altLang="de-DE"/>
          </a:p>
        </p:txBody>
      </p:sp>
      <p:sp>
        <p:nvSpPr>
          <p:cNvPr id="11" name="Foliennummernplatzhalter 3">
            <a:extLst>
              <a:ext uri="{FF2B5EF4-FFF2-40B4-BE49-F238E27FC236}">
                <a16:creationId xmlns:a16="http://schemas.microsoft.com/office/drawing/2014/main" id="{9EDC3CB4-44C7-DD47-A080-A8BE4F0B6DD1}"/>
              </a:ext>
            </a:extLst>
          </p:cNvPr>
          <p:cNvSpPr>
            <a:spLocks noGrp="1"/>
          </p:cNvSpPr>
          <p:nvPr>
            <p:ph type="sldNum" sz="quarter" idx="11"/>
          </p:nvPr>
        </p:nvSpPr>
        <p:spPr/>
        <p:txBody>
          <a:bodyPr/>
          <a:lstStyle/>
          <a:p>
            <a:fld id="{34B73022-E746-0C47-AAA2-0B046907CA8A}" type="slidenum">
              <a:rPr lang="en-US" altLang="de-DE"/>
              <a:pPr/>
              <a:t>23</a:t>
            </a:fld>
            <a:endParaRPr lang="en-US" altLang="de-DE">
              <a:latin typeface="Times New Roman" panose="02020603050405020304" pitchFamily="18" charset="0"/>
            </a:endParaRPr>
          </a:p>
        </p:txBody>
      </p:sp>
      <p:sp>
        <p:nvSpPr>
          <p:cNvPr id="181250" name="Text Box 2">
            <a:extLst>
              <a:ext uri="{FF2B5EF4-FFF2-40B4-BE49-F238E27FC236}">
                <a16:creationId xmlns:a16="http://schemas.microsoft.com/office/drawing/2014/main" id="{3CDFCDF3-C7E0-C449-87EF-CAC559F6D70B}"/>
              </a:ext>
            </a:extLst>
          </p:cNvPr>
          <p:cNvSpPr txBox="1">
            <a:spLocks noChangeArrowheads="1"/>
          </p:cNvSpPr>
          <p:nvPr/>
        </p:nvSpPr>
        <p:spPr bwMode="auto">
          <a:xfrm>
            <a:off x="7696200" y="1524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de-DE" altLang="de-DE">
              <a:latin typeface="Times New Roman" panose="02020603050405020304" pitchFamily="18" charset="0"/>
            </a:endParaRPr>
          </a:p>
        </p:txBody>
      </p:sp>
      <p:sp>
        <p:nvSpPr>
          <p:cNvPr id="181252" name="Oval 4">
            <a:extLst>
              <a:ext uri="{FF2B5EF4-FFF2-40B4-BE49-F238E27FC236}">
                <a16:creationId xmlns:a16="http://schemas.microsoft.com/office/drawing/2014/main" id="{6AD66718-B625-3942-AA1B-EC3CFF3056EE}"/>
              </a:ext>
            </a:extLst>
          </p:cNvPr>
          <p:cNvSpPr>
            <a:spLocks noChangeArrowheads="1"/>
          </p:cNvSpPr>
          <p:nvPr/>
        </p:nvSpPr>
        <p:spPr bwMode="auto">
          <a:xfrm>
            <a:off x="304800" y="1600200"/>
            <a:ext cx="1854200" cy="464820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sz="3000" b="1"/>
              <a:t>Modell </a:t>
            </a:r>
            <a:endParaRPr lang="de-DE" altLang="de-DE"/>
          </a:p>
        </p:txBody>
      </p:sp>
      <p:sp>
        <p:nvSpPr>
          <p:cNvPr id="181253" name="Rectangle 5">
            <a:extLst>
              <a:ext uri="{FF2B5EF4-FFF2-40B4-BE49-F238E27FC236}">
                <a16:creationId xmlns:a16="http://schemas.microsoft.com/office/drawing/2014/main" id="{EC967E4E-A9C3-0E4A-9C8D-13CB1E306828}"/>
              </a:ext>
            </a:extLst>
          </p:cNvPr>
          <p:cNvSpPr>
            <a:spLocks noChangeArrowheads="1"/>
          </p:cNvSpPr>
          <p:nvPr/>
        </p:nvSpPr>
        <p:spPr bwMode="auto">
          <a:xfrm>
            <a:off x="2438400" y="1676400"/>
            <a:ext cx="6200775" cy="914400"/>
          </a:xfrm>
          <a:prstGeom prst="rect">
            <a:avLst/>
          </a:prstGeom>
          <a:solidFill>
            <a:srgbClr val="33CC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33CC33">
                      <a:gamma/>
                      <a:shade val="60000"/>
                      <a:invGamma/>
                    </a:srgbClr>
                  </a:outerShdw>
                </a:effectLst>
              </a14:hiddenEffects>
            </a:ext>
          </a:extLst>
        </p:spPr>
        <p:txBody>
          <a:bodyPr wrap="none" anchor="ctr"/>
          <a:lstStyle/>
          <a:p>
            <a:pPr>
              <a:lnSpc>
                <a:spcPct val="75000"/>
              </a:lnSpc>
            </a:pPr>
            <a:r>
              <a:rPr lang="de-DE" altLang="de-DE" sz="3000" b="1"/>
              <a:t>Hochschulen entscheiden über</a:t>
            </a:r>
          </a:p>
        </p:txBody>
      </p:sp>
      <p:sp>
        <p:nvSpPr>
          <p:cNvPr id="181254" name="Rectangle 6">
            <a:extLst>
              <a:ext uri="{FF2B5EF4-FFF2-40B4-BE49-F238E27FC236}">
                <a16:creationId xmlns:a16="http://schemas.microsoft.com/office/drawing/2014/main" id="{F14419D8-72C6-E045-A670-E326E8F615AD}"/>
              </a:ext>
            </a:extLst>
          </p:cNvPr>
          <p:cNvSpPr>
            <a:spLocks noChangeArrowheads="1"/>
          </p:cNvSpPr>
          <p:nvPr/>
        </p:nvSpPr>
        <p:spPr bwMode="auto">
          <a:xfrm>
            <a:off x="3352800" y="2895600"/>
            <a:ext cx="5257800" cy="6096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lstStyle/>
          <a:p>
            <a:pPr>
              <a:lnSpc>
                <a:spcPct val="75000"/>
              </a:lnSpc>
            </a:pPr>
            <a:r>
              <a:rPr lang="de-DE" altLang="de-DE" sz="3000" b="1"/>
              <a:t>Einführung von Gebühren</a:t>
            </a:r>
          </a:p>
        </p:txBody>
      </p:sp>
      <p:sp>
        <p:nvSpPr>
          <p:cNvPr id="181255" name="Rectangle 7">
            <a:extLst>
              <a:ext uri="{FF2B5EF4-FFF2-40B4-BE49-F238E27FC236}">
                <a16:creationId xmlns:a16="http://schemas.microsoft.com/office/drawing/2014/main" id="{54EF4C5C-C0D5-B24E-BB59-16DA9A4D3007}"/>
              </a:ext>
            </a:extLst>
          </p:cNvPr>
          <p:cNvSpPr>
            <a:spLocks noChangeArrowheads="1"/>
          </p:cNvSpPr>
          <p:nvPr/>
        </p:nvSpPr>
        <p:spPr bwMode="auto">
          <a:xfrm>
            <a:off x="3352800" y="4648200"/>
            <a:ext cx="5257800" cy="6096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lstStyle/>
          <a:p>
            <a:pPr>
              <a:lnSpc>
                <a:spcPct val="75000"/>
              </a:lnSpc>
            </a:pPr>
            <a:r>
              <a:rPr lang="de-DE" altLang="de-DE" sz="2800" b="1"/>
              <a:t>gebührenpflichtige Angebote</a:t>
            </a:r>
          </a:p>
        </p:txBody>
      </p:sp>
      <p:sp>
        <p:nvSpPr>
          <p:cNvPr id="181256" name="Rectangle 8">
            <a:extLst>
              <a:ext uri="{FF2B5EF4-FFF2-40B4-BE49-F238E27FC236}">
                <a16:creationId xmlns:a16="http://schemas.microsoft.com/office/drawing/2014/main" id="{24194FC6-818A-B64B-9ACE-4196F65915D3}"/>
              </a:ext>
            </a:extLst>
          </p:cNvPr>
          <p:cNvSpPr>
            <a:spLocks noChangeArrowheads="1"/>
          </p:cNvSpPr>
          <p:nvPr/>
        </p:nvSpPr>
        <p:spPr bwMode="auto">
          <a:xfrm>
            <a:off x="3352800" y="5486400"/>
            <a:ext cx="5257800" cy="6096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lstStyle/>
          <a:p>
            <a:pPr>
              <a:lnSpc>
                <a:spcPct val="75000"/>
              </a:lnSpc>
            </a:pPr>
            <a:r>
              <a:rPr lang="de-DE" altLang="de-DE" sz="3000" b="1"/>
              <a:t>„werben“ für Gebühren</a:t>
            </a:r>
          </a:p>
        </p:txBody>
      </p:sp>
      <p:sp>
        <p:nvSpPr>
          <p:cNvPr id="181257" name="Rectangle 9">
            <a:extLst>
              <a:ext uri="{FF2B5EF4-FFF2-40B4-BE49-F238E27FC236}">
                <a16:creationId xmlns:a16="http://schemas.microsoft.com/office/drawing/2014/main" id="{36AA5830-82A9-7F49-8848-90F819F4DF84}"/>
              </a:ext>
            </a:extLst>
          </p:cNvPr>
          <p:cNvSpPr>
            <a:spLocks noChangeArrowheads="1"/>
          </p:cNvSpPr>
          <p:nvPr/>
        </p:nvSpPr>
        <p:spPr bwMode="auto">
          <a:xfrm>
            <a:off x="3352800" y="3733800"/>
            <a:ext cx="5257800" cy="6096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lstStyle/>
          <a:p>
            <a:pPr>
              <a:lnSpc>
                <a:spcPct val="75000"/>
              </a:lnSpc>
            </a:pPr>
            <a:r>
              <a:rPr lang="de-DE" altLang="de-DE" sz="3000" b="1"/>
              <a:t>Gestaltung des Modells</a:t>
            </a:r>
          </a:p>
        </p:txBody>
      </p:sp>
      <p:sp>
        <p:nvSpPr>
          <p:cNvPr id="181258" name="Text Box 10">
            <a:extLst>
              <a:ext uri="{FF2B5EF4-FFF2-40B4-BE49-F238E27FC236}">
                <a16:creationId xmlns:a16="http://schemas.microsoft.com/office/drawing/2014/main" id="{DC412908-9008-864B-817F-86B1E7009B00}"/>
              </a:ext>
            </a:extLst>
          </p:cNvPr>
          <p:cNvSpPr txBox="1">
            <a:spLocks noChangeArrowheads="1"/>
          </p:cNvSpPr>
          <p:nvPr/>
        </p:nvSpPr>
        <p:spPr bwMode="auto">
          <a:xfrm>
            <a:off x="250825" y="260350"/>
            <a:ext cx="6913563" cy="579438"/>
          </a:xfrm>
          <a:prstGeom prst="rect">
            <a:avLst/>
          </a:prstGeom>
          <a:solidFill>
            <a:srgbClr val="3366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3200" b="1">
                <a:solidFill>
                  <a:schemeClr val="folHlink"/>
                </a:solidFill>
              </a:rPr>
              <a:t>Studienbeiträge als Option</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8" fill="hold" grpId="0" nodeType="clickEffect">
                                  <p:stCondLst>
                                    <p:cond delay="0"/>
                                  </p:stCondLst>
                                  <p:childTnLst>
                                    <p:set>
                                      <p:cBhvr>
                                        <p:cTn id="6" dur="1" fill="hold">
                                          <p:stCondLst>
                                            <p:cond delay="0"/>
                                          </p:stCondLst>
                                        </p:cTn>
                                        <p:tgtEl>
                                          <p:spTgt spid="181252"/>
                                        </p:tgtEl>
                                        <p:attrNameLst>
                                          <p:attrName>style.visibility</p:attrName>
                                        </p:attrNameLst>
                                      </p:cBhvr>
                                      <p:to>
                                        <p:strVal val="visible"/>
                                      </p:to>
                                    </p:set>
                                    <p:anim calcmode="lin" valueType="num">
                                      <p:cBhvr>
                                        <p:cTn id="7" dur="500" fill="hold"/>
                                        <p:tgtEl>
                                          <p:spTgt spid="181252"/>
                                        </p:tgtEl>
                                        <p:attrNameLst>
                                          <p:attrName>ppt_x</p:attrName>
                                        </p:attrNameLst>
                                      </p:cBhvr>
                                      <p:tavLst>
                                        <p:tav tm="0">
                                          <p:val>
                                            <p:strVal val="#ppt_x-#ppt_w/2"/>
                                          </p:val>
                                        </p:tav>
                                        <p:tav tm="100000">
                                          <p:val>
                                            <p:strVal val="#ppt_x"/>
                                          </p:val>
                                        </p:tav>
                                      </p:tavLst>
                                    </p:anim>
                                    <p:anim calcmode="lin" valueType="num">
                                      <p:cBhvr>
                                        <p:cTn id="8" dur="500" fill="hold"/>
                                        <p:tgtEl>
                                          <p:spTgt spid="181252"/>
                                        </p:tgtEl>
                                        <p:attrNameLst>
                                          <p:attrName>ppt_y</p:attrName>
                                        </p:attrNameLst>
                                      </p:cBhvr>
                                      <p:tavLst>
                                        <p:tav tm="0">
                                          <p:val>
                                            <p:strVal val="#ppt_y"/>
                                          </p:val>
                                        </p:tav>
                                        <p:tav tm="100000">
                                          <p:val>
                                            <p:strVal val="#ppt_y"/>
                                          </p:val>
                                        </p:tav>
                                      </p:tavLst>
                                    </p:anim>
                                    <p:anim calcmode="lin" valueType="num">
                                      <p:cBhvr>
                                        <p:cTn id="9" dur="500" fill="hold"/>
                                        <p:tgtEl>
                                          <p:spTgt spid="181252"/>
                                        </p:tgtEl>
                                        <p:attrNameLst>
                                          <p:attrName>ppt_w</p:attrName>
                                        </p:attrNameLst>
                                      </p:cBhvr>
                                      <p:tavLst>
                                        <p:tav tm="0">
                                          <p:val>
                                            <p:fltVal val="0"/>
                                          </p:val>
                                        </p:tav>
                                        <p:tav tm="100000">
                                          <p:val>
                                            <p:strVal val="#ppt_w"/>
                                          </p:val>
                                        </p:tav>
                                      </p:tavLst>
                                    </p:anim>
                                    <p:anim calcmode="lin" valueType="num">
                                      <p:cBhvr>
                                        <p:cTn id="10" dur="500" fill="hold"/>
                                        <p:tgtEl>
                                          <p:spTgt spid="181252"/>
                                        </p:tgtEl>
                                        <p:attrNameLst>
                                          <p:attrName>ppt_h</p:attrName>
                                        </p:attrNameLst>
                                      </p:cBhvr>
                                      <p:tavLst>
                                        <p:tav tm="0">
                                          <p:val>
                                            <p:strVal val="#ppt_h"/>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32" fill="hold" grpId="0" nodeType="clickEffect">
                                  <p:stCondLst>
                                    <p:cond delay="0"/>
                                  </p:stCondLst>
                                  <p:childTnLst>
                                    <p:set>
                                      <p:cBhvr>
                                        <p:cTn id="14" dur="1" fill="hold">
                                          <p:stCondLst>
                                            <p:cond delay="0"/>
                                          </p:stCondLst>
                                        </p:cTn>
                                        <p:tgtEl>
                                          <p:spTgt spid="181253"/>
                                        </p:tgtEl>
                                        <p:attrNameLst>
                                          <p:attrName>style.visibility</p:attrName>
                                        </p:attrNameLst>
                                      </p:cBhvr>
                                      <p:to>
                                        <p:strVal val="visible"/>
                                      </p:to>
                                    </p:set>
                                    <p:animEffect transition="in" filter="box(out)">
                                      <p:cBhvr>
                                        <p:cTn id="15" dur="500"/>
                                        <p:tgtEl>
                                          <p:spTgt spid="181253"/>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4" presetClass="entr" presetSubtype="32" fill="hold" grpId="0" nodeType="clickEffect">
                                  <p:stCondLst>
                                    <p:cond delay="0"/>
                                  </p:stCondLst>
                                  <p:childTnLst>
                                    <p:set>
                                      <p:cBhvr>
                                        <p:cTn id="19" dur="1" fill="hold">
                                          <p:stCondLst>
                                            <p:cond delay="0"/>
                                          </p:stCondLst>
                                        </p:cTn>
                                        <p:tgtEl>
                                          <p:spTgt spid="181254"/>
                                        </p:tgtEl>
                                        <p:attrNameLst>
                                          <p:attrName>style.visibility</p:attrName>
                                        </p:attrNameLst>
                                      </p:cBhvr>
                                      <p:to>
                                        <p:strVal val="visible"/>
                                      </p:to>
                                    </p:set>
                                    <p:animEffect transition="in" filter="box(out)">
                                      <p:cBhvr>
                                        <p:cTn id="20" dur="500"/>
                                        <p:tgtEl>
                                          <p:spTgt spid="181254"/>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4" presetClass="entr" presetSubtype="32" fill="hold" grpId="0" nodeType="clickEffect">
                                  <p:stCondLst>
                                    <p:cond delay="0"/>
                                  </p:stCondLst>
                                  <p:childTnLst>
                                    <p:set>
                                      <p:cBhvr>
                                        <p:cTn id="24" dur="1" fill="hold">
                                          <p:stCondLst>
                                            <p:cond delay="0"/>
                                          </p:stCondLst>
                                        </p:cTn>
                                        <p:tgtEl>
                                          <p:spTgt spid="181257"/>
                                        </p:tgtEl>
                                        <p:attrNameLst>
                                          <p:attrName>style.visibility</p:attrName>
                                        </p:attrNameLst>
                                      </p:cBhvr>
                                      <p:to>
                                        <p:strVal val="visible"/>
                                      </p:to>
                                    </p:set>
                                    <p:animEffect transition="in" filter="box(out)">
                                      <p:cBhvr>
                                        <p:cTn id="25" dur="500"/>
                                        <p:tgtEl>
                                          <p:spTgt spid="181257"/>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4" presetClass="entr" presetSubtype="32" fill="hold" grpId="0" nodeType="clickEffect">
                                  <p:stCondLst>
                                    <p:cond delay="0"/>
                                  </p:stCondLst>
                                  <p:childTnLst>
                                    <p:set>
                                      <p:cBhvr>
                                        <p:cTn id="29" dur="1" fill="hold">
                                          <p:stCondLst>
                                            <p:cond delay="0"/>
                                          </p:stCondLst>
                                        </p:cTn>
                                        <p:tgtEl>
                                          <p:spTgt spid="181255"/>
                                        </p:tgtEl>
                                        <p:attrNameLst>
                                          <p:attrName>style.visibility</p:attrName>
                                        </p:attrNameLst>
                                      </p:cBhvr>
                                      <p:to>
                                        <p:strVal val="visible"/>
                                      </p:to>
                                    </p:set>
                                    <p:animEffect transition="in" filter="box(out)">
                                      <p:cBhvr>
                                        <p:cTn id="30" dur="500"/>
                                        <p:tgtEl>
                                          <p:spTgt spid="181255"/>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4" presetClass="entr" presetSubtype="32" fill="hold" grpId="0" nodeType="clickEffect">
                                  <p:stCondLst>
                                    <p:cond delay="0"/>
                                  </p:stCondLst>
                                  <p:childTnLst>
                                    <p:set>
                                      <p:cBhvr>
                                        <p:cTn id="34" dur="1" fill="hold">
                                          <p:stCondLst>
                                            <p:cond delay="0"/>
                                          </p:stCondLst>
                                        </p:cTn>
                                        <p:tgtEl>
                                          <p:spTgt spid="181256"/>
                                        </p:tgtEl>
                                        <p:attrNameLst>
                                          <p:attrName>style.visibility</p:attrName>
                                        </p:attrNameLst>
                                      </p:cBhvr>
                                      <p:to>
                                        <p:strVal val="visible"/>
                                      </p:to>
                                    </p:set>
                                    <p:animEffect transition="in" filter="box(out)">
                                      <p:cBhvr>
                                        <p:cTn id="35" dur="500"/>
                                        <p:tgtEl>
                                          <p:spTgt spid="1812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1252" grpId="0" animBg="1" autoUpdateAnimBg="0"/>
      <p:bldP spid="181253" grpId="0" animBg="1" autoUpdateAnimBg="0"/>
      <p:bldP spid="181254" grpId="0" animBg="1" autoUpdateAnimBg="0"/>
      <p:bldP spid="181255" grpId="0" animBg="1" autoUpdateAnimBg="0"/>
      <p:bldP spid="181256" grpId="0" animBg="1" autoUpdateAnimBg="0"/>
      <p:bldP spid="181257" grpId="0" animBg="1"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umsplatzhalter 2">
            <a:extLst>
              <a:ext uri="{FF2B5EF4-FFF2-40B4-BE49-F238E27FC236}">
                <a16:creationId xmlns:a16="http://schemas.microsoft.com/office/drawing/2014/main" id="{5453FB9A-BCE7-3747-8AA8-742504824B64}"/>
              </a:ext>
            </a:extLst>
          </p:cNvPr>
          <p:cNvSpPr>
            <a:spLocks noGrp="1"/>
          </p:cNvSpPr>
          <p:nvPr>
            <p:ph type="dt" sz="half" idx="10"/>
          </p:nvPr>
        </p:nvSpPr>
        <p:spPr/>
        <p:txBody>
          <a:bodyPr/>
          <a:lstStyle/>
          <a:p>
            <a:r>
              <a:rPr lang="de-DE" altLang="de-DE"/>
              <a:t>Bremen</a:t>
            </a:r>
          </a:p>
          <a:p>
            <a:r>
              <a:rPr lang="de-DE" altLang="de-DE"/>
              <a:t>18. Oktober 2004</a:t>
            </a:r>
            <a:endParaRPr lang="en-US" altLang="de-DE"/>
          </a:p>
        </p:txBody>
      </p:sp>
      <p:sp>
        <p:nvSpPr>
          <p:cNvPr id="9" name="Foliennummernplatzhalter 3">
            <a:extLst>
              <a:ext uri="{FF2B5EF4-FFF2-40B4-BE49-F238E27FC236}">
                <a16:creationId xmlns:a16="http://schemas.microsoft.com/office/drawing/2014/main" id="{344CDFFD-6E18-ED4B-B44C-9A1283DC80EC}"/>
              </a:ext>
            </a:extLst>
          </p:cNvPr>
          <p:cNvSpPr>
            <a:spLocks noGrp="1"/>
          </p:cNvSpPr>
          <p:nvPr>
            <p:ph type="sldNum" sz="quarter" idx="11"/>
          </p:nvPr>
        </p:nvSpPr>
        <p:spPr/>
        <p:txBody>
          <a:bodyPr/>
          <a:lstStyle/>
          <a:p>
            <a:fld id="{D7682451-39B3-3D4D-A792-7AD263F89548}" type="slidenum">
              <a:rPr lang="en-US" altLang="de-DE"/>
              <a:pPr/>
              <a:t>24</a:t>
            </a:fld>
            <a:endParaRPr lang="en-US" altLang="de-DE">
              <a:latin typeface="Times New Roman" panose="02020603050405020304" pitchFamily="18" charset="0"/>
            </a:endParaRPr>
          </a:p>
        </p:txBody>
      </p:sp>
      <p:sp>
        <p:nvSpPr>
          <p:cNvPr id="135170" name="Text Box 2">
            <a:extLst>
              <a:ext uri="{FF2B5EF4-FFF2-40B4-BE49-F238E27FC236}">
                <a16:creationId xmlns:a16="http://schemas.microsoft.com/office/drawing/2014/main" id="{D60BD383-92D4-CA43-AE53-2D6356A5D26B}"/>
              </a:ext>
            </a:extLst>
          </p:cNvPr>
          <p:cNvSpPr txBox="1">
            <a:spLocks noChangeArrowheads="1"/>
          </p:cNvSpPr>
          <p:nvPr/>
        </p:nvSpPr>
        <p:spPr bwMode="auto">
          <a:xfrm>
            <a:off x="7696200" y="1524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de-DE" altLang="de-DE">
              <a:latin typeface="Times New Roman" panose="02020603050405020304" pitchFamily="18" charset="0"/>
            </a:endParaRPr>
          </a:p>
        </p:txBody>
      </p:sp>
      <p:sp>
        <p:nvSpPr>
          <p:cNvPr id="135173" name="Rectangle 5">
            <a:extLst>
              <a:ext uri="{FF2B5EF4-FFF2-40B4-BE49-F238E27FC236}">
                <a16:creationId xmlns:a16="http://schemas.microsoft.com/office/drawing/2014/main" id="{D11472DA-5F24-0944-A23F-E8AA7682F128}"/>
              </a:ext>
            </a:extLst>
          </p:cNvPr>
          <p:cNvSpPr>
            <a:spLocks noChangeArrowheads="1"/>
          </p:cNvSpPr>
          <p:nvPr/>
        </p:nvSpPr>
        <p:spPr bwMode="auto">
          <a:xfrm>
            <a:off x="2438400" y="1676400"/>
            <a:ext cx="6200775" cy="914400"/>
          </a:xfrm>
          <a:prstGeom prst="rect">
            <a:avLst/>
          </a:prstGeom>
          <a:solidFill>
            <a:srgbClr val="33CC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33CC33">
                      <a:gamma/>
                      <a:shade val="60000"/>
                      <a:invGamma/>
                    </a:srgbClr>
                  </a:outerShdw>
                </a:effectLst>
              </a14:hiddenEffects>
            </a:ext>
          </a:extLst>
        </p:spPr>
        <p:txBody>
          <a:bodyPr wrap="none" anchor="ctr"/>
          <a:lstStyle/>
          <a:p>
            <a:pPr>
              <a:lnSpc>
                <a:spcPct val="75000"/>
              </a:lnSpc>
            </a:pPr>
            <a:r>
              <a:rPr lang="de-DE" altLang="de-DE" sz="3000" b="1"/>
              <a:t>Studierende entscheiden über</a:t>
            </a:r>
          </a:p>
        </p:txBody>
      </p:sp>
      <p:sp>
        <p:nvSpPr>
          <p:cNvPr id="135174" name="Rectangle 6">
            <a:extLst>
              <a:ext uri="{FF2B5EF4-FFF2-40B4-BE49-F238E27FC236}">
                <a16:creationId xmlns:a16="http://schemas.microsoft.com/office/drawing/2014/main" id="{5B5C0293-60AE-1D49-BE8C-8F2BEC05F104}"/>
              </a:ext>
            </a:extLst>
          </p:cNvPr>
          <p:cNvSpPr>
            <a:spLocks noChangeArrowheads="1"/>
          </p:cNvSpPr>
          <p:nvPr/>
        </p:nvSpPr>
        <p:spPr bwMode="auto">
          <a:xfrm>
            <a:off x="3352800" y="2895600"/>
            <a:ext cx="5257800" cy="12192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lstStyle/>
          <a:p>
            <a:pPr algn="ctr">
              <a:lnSpc>
                <a:spcPct val="75000"/>
              </a:lnSpc>
            </a:pPr>
            <a:r>
              <a:rPr lang="de-DE" altLang="de-DE" sz="3000" b="1"/>
              <a:t>Wahl der Hochschule</a:t>
            </a:r>
          </a:p>
        </p:txBody>
      </p:sp>
      <p:sp>
        <p:nvSpPr>
          <p:cNvPr id="135175" name="Rectangle 7">
            <a:extLst>
              <a:ext uri="{FF2B5EF4-FFF2-40B4-BE49-F238E27FC236}">
                <a16:creationId xmlns:a16="http://schemas.microsoft.com/office/drawing/2014/main" id="{D808BBDD-DE15-C844-A418-3038C82A7DC9}"/>
              </a:ext>
            </a:extLst>
          </p:cNvPr>
          <p:cNvSpPr>
            <a:spLocks noChangeArrowheads="1"/>
          </p:cNvSpPr>
          <p:nvPr/>
        </p:nvSpPr>
        <p:spPr bwMode="auto">
          <a:xfrm>
            <a:off x="3352800" y="4572000"/>
            <a:ext cx="5257800" cy="1298575"/>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lstStyle/>
          <a:p>
            <a:pPr algn="ctr">
              <a:lnSpc>
                <a:spcPct val="75000"/>
              </a:lnSpc>
            </a:pPr>
            <a:r>
              <a:rPr lang="de-DE" altLang="de-DE" sz="3000" b="1"/>
              <a:t>Verwendung der Gelder</a:t>
            </a:r>
          </a:p>
        </p:txBody>
      </p:sp>
      <p:sp>
        <p:nvSpPr>
          <p:cNvPr id="135176" name="Oval 8">
            <a:extLst>
              <a:ext uri="{FF2B5EF4-FFF2-40B4-BE49-F238E27FC236}">
                <a16:creationId xmlns:a16="http://schemas.microsoft.com/office/drawing/2014/main" id="{6BF6FBD0-6149-3E4B-80E3-438CE2600115}"/>
              </a:ext>
            </a:extLst>
          </p:cNvPr>
          <p:cNvSpPr>
            <a:spLocks noChangeArrowheads="1"/>
          </p:cNvSpPr>
          <p:nvPr/>
        </p:nvSpPr>
        <p:spPr bwMode="auto">
          <a:xfrm>
            <a:off x="381000" y="1828800"/>
            <a:ext cx="1854200" cy="457200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sz="3000" b="1"/>
              <a:t>Modell</a:t>
            </a:r>
            <a:endParaRPr lang="de-DE" altLang="de-DE"/>
          </a:p>
        </p:txBody>
      </p:sp>
      <p:sp>
        <p:nvSpPr>
          <p:cNvPr id="135178" name="Text Box 10">
            <a:extLst>
              <a:ext uri="{FF2B5EF4-FFF2-40B4-BE49-F238E27FC236}">
                <a16:creationId xmlns:a16="http://schemas.microsoft.com/office/drawing/2014/main" id="{57916D26-BA3D-454C-8D41-021D10C7CDBE}"/>
              </a:ext>
            </a:extLst>
          </p:cNvPr>
          <p:cNvSpPr txBox="1">
            <a:spLocks noChangeArrowheads="1"/>
          </p:cNvSpPr>
          <p:nvPr/>
        </p:nvSpPr>
        <p:spPr bwMode="auto">
          <a:xfrm>
            <a:off x="250825" y="260350"/>
            <a:ext cx="6913563" cy="579438"/>
          </a:xfrm>
          <a:prstGeom prst="rect">
            <a:avLst/>
          </a:prstGeom>
          <a:solidFill>
            <a:srgbClr val="3366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3200" b="1">
                <a:solidFill>
                  <a:schemeClr val="folHlink"/>
                </a:solidFill>
              </a:rPr>
              <a:t>Studienbeiträge als Option</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35173"/>
                                        </p:tgtEl>
                                        <p:attrNameLst>
                                          <p:attrName>style.visibility</p:attrName>
                                        </p:attrNameLst>
                                      </p:cBhvr>
                                      <p:to>
                                        <p:strVal val="visible"/>
                                      </p:to>
                                    </p:set>
                                    <p:animEffect transition="in" filter="box(out)">
                                      <p:cBhvr>
                                        <p:cTn id="7" dur="500"/>
                                        <p:tgtEl>
                                          <p:spTgt spid="13517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35174"/>
                                        </p:tgtEl>
                                        <p:attrNameLst>
                                          <p:attrName>style.visibility</p:attrName>
                                        </p:attrNameLst>
                                      </p:cBhvr>
                                      <p:to>
                                        <p:strVal val="visible"/>
                                      </p:to>
                                    </p:set>
                                    <p:animEffect transition="in" filter="box(out)">
                                      <p:cBhvr>
                                        <p:cTn id="12" dur="500"/>
                                        <p:tgtEl>
                                          <p:spTgt spid="13517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135175"/>
                                        </p:tgtEl>
                                        <p:attrNameLst>
                                          <p:attrName>style.visibility</p:attrName>
                                        </p:attrNameLst>
                                      </p:cBhvr>
                                      <p:to>
                                        <p:strVal val="visible"/>
                                      </p:to>
                                    </p:set>
                                    <p:animEffect transition="in" filter="box(out)">
                                      <p:cBhvr>
                                        <p:cTn id="17" dur="500"/>
                                        <p:tgtEl>
                                          <p:spTgt spid="1351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73" grpId="0" animBg="1" autoUpdateAnimBg="0"/>
      <p:bldP spid="135174" grpId="0" animBg="1" autoUpdateAnimBg="0"/>
      <p:bldP spid="135175" grpId="0" animBg="1"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atumsplatzhalter 2">
            <a:extLst>
              <a:ext uri="{FF2B5EF4-FFF2-40B4-BE49-F238E27FC236}">
                <a16:creationId xmlns:a16="http://schemas.microsoft.com/office/drawing/2014/main" id="{1EBCA711-D689-774C-A9A3-B6E9FCA76B30}"/>
              </a:ext>
            </a:extLst>
          </p:cNvPr>
          <p:cNvSpPr>
            <a:spLocks noGrp="1"/>
          </p:cNvSpPr>
          <p:nvPr>
            <p:ph type="dt" sz="half" idx="10"/>
          </p:nvPr>
        </p:nvSpPr>
        <p:spPr/>
        <p:txBody>
          <a:bodyPr/>
          <a:lstStyle/>
          <a:p>
            <a:r>
              <a:rPr lang="de-DE" altLang="de-DE"/>
              <a:t>Bremen</a:t>
            </a:r>
          </a:p>
          <a:p>
            <a:r>
              <a:rPr lang="de-DE" altLang="de-DE"/>
              <a:t>18. Oktober 2004</a:t>
            </a:r>
            <a:endParaRPr lang="en-US" altLang="de-DE"/>
          </a:p>
        </p:txBody>
      </p:sp>
      <p:sp>
        <p:nvSpPr>
          <p:cNvPr id="14" name="Foliennummernplatzhalter 3">
            <a:extLst>
              <a:ext uri="{FF2B5EF4-FFF2-40B4-BE49-F238E27FC236}">
                <a16:creationId xmlns:a16="http://schemas.microsoft.com/office/drawing/2014/main" id="{6E53758E-82E9-0D4B-B5A5-370BFC8B08B0}"/>
              </a:ext>
            </a:extLst>
          </p:cNvPr>
          <p:cNvSpPr>
            <a:spLocks noGrp="1"/>
          </p:cNvSpPr>
          <p:nvPr>
            <p:ph type="sldNum" sz="quarter" idx="11"/>
          </p:nvPr>
        </p:nvSpPr>
        <p:spPr/>
        <p:txBody>
          <a:bodyPr/>
          <a:lstStyle/>
          <a:p>
            <a:fld id="{CB932D92-82F3-824B-8DEB-D8C453AB6631}" type="slidenum">
              <a:rPr lang="en-US" altLang="de-DE"/>
              <a:pPr/>
              <a:t>25</a:t>
            </a:fld>
            <a:endParaRPr lang="en-US" altLang="de-DE">
              <a:latin typeface="Times New Roman" panose="02020603050405020304" pitchFamily="18" charset="0"/>
            </a:endParaRPr>
          </a:p>
        </p:txBody>
      </p:sp>
      <p:sp>
        <p:nvSpPr>
          <p:cNvPr id="136194" name="Text Box 2">
            <a:extLst>
              <a:ext uri="{FF2B5EF4-FFF2-40B4-BE49-F238E27FC236}">
                <a16:creationId xmlns:a16="http://schemas.microsoft.com/office/drawing/2014/main" id="{70118D6F-BE09-F146-AA99-67CEDD468FF0}"/>
              </a:ext>
            </a:extLst>
          </p:cNvPr>
          <p:cNvSpPr txBox="1">
            <a:spLocks noChangeArrowheads="1"/>
          </p:cNvSpPr>
          <p:nvPr/>
        </p:nvSpPr>
        <p:spPr bwMode="auto">
          <a:xfrm>
            <a:off x="7696200" y="1524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de-DE" altLang="de-DE">
              <a:latin typeface="Times New Roman" panose="02020603050405020304" pitchFamily="18" charset="0"/>
            </a:endParaRPr>
          </a:p>
        </p:txBody>
      </p:sp>
      <p:sp>
        <p:nvSpPr>
          <p:cNvPr id="136195" name="Oval 3">
            <a:extLst>
              <a:ext uri="{FF2B5EF4-FFF2-40B4-BE49-F238E27FC236}">
                <a16:creationId xmlns:a16="http://schemas.microsoft.com/office/drawing/2014/main" id="{230AE7C6-DB23-A345-BCFC-D90FA172ABC4}"/>
              </a:ext>
            </a:extLst>
          </p:cNvPr>
          <p:cNvSpPr>
            <a:spLocks noChangeArrowheads="1"/>
          </p:cNvSpPr>
          <p:nvPr/>
        </p:nvSpPr>
        <p:spPr bwMode="auto">
          <a:xfrm>
            <a:off x="292100" y="1689100"/>
            <a:ext cx="1854200" cy="455930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sz="3000" b="1"/>
              <a:t>zentrale</a:t>
            </a:r>
          </a:p>
          <a:p>
            <a:pPr algn="ctr"/>
            <a:r>
              <a:rPr lang="de-DE" altLang="de-DE" sz="3000" b="1"/>
              <a:t>Anforde-</a:t>
            </a:r>
          </a:p>
          <a:p>
            <a:pPr algn="ctr"/>
            <a:r>
              <a:rPr lang="de-DE" altLang="de-DE" sz="3000" b="1"/>
              <a:t>rung </a:t>
            </a:r>
            <a:endParaRPr lang="de-DE" altLang="de-DE"/>
          </a:p>
        </p:txBody>
      </p:sp>
      <p:sp>
        <p:nvSpPr>
          <p:cNvPr id="136196" name="Rectangle 4">
            <a:extLst>
              <a:ext uri="{FF2B5EF4-FFF2-40B4-BE49-F238E27FC236}">
                <a16:creationId xmlns:a16="http://schemas.microsoft.com/office/drawing/2014/main" id="{A9722558-020F-814D-A343-4DCD67B87F67}"/>
              </a:ext>
            </a:extLst>
          </p:cNvPr>
          <p:cNvSpPr>
            <a:spLocks noChangeArrowheads="1"/>
          </p:cNvSpPr>
          <p:nvPr/>
        </p:nvSpPr>
        <p:spPr bwMode="auto">
          <a:xfrm>
            <a:off x="2438400" y="1676400"/>
            <a:ext cx="6200775" cy="914400"/>
          </a:xfrm>
          <a:prstGeom prst="rect">
            <a:avLst/>
          </a:prstGeom>
          <a:solidFill>
            <a:srgbClr val="33CC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33CC33">
                      <a:gamma/>
                      <a:shade val="60000"/>
                      <a:invGamma/>
                    </a:srgbClr>
                  </a:outerShdw>
                </a:effectLst>
              </a14:hiddenEffects>
            </a:ext>
          </a:extLst>
        </p:spPr>
        <p:txBody>
          <a:bodyPr wrap="none" anchor="ctr"/>
          <a:lstStyle/>
          <a:p>
            <a:pPr>
              <a:lnSpc>
                <a:spcPct val="75000"/>
              </a:lnSpc>
            </a:pPr>
            <a:r>
              <a:rPr lang="de-DE" altLang="de-DE" sz="3000" b="1"/>
              <a:t>Sozialverträglichkeit</a:t>
            </a:r>
          </a:p>
        </p:txBody>
      </p:sp>
      <p:sp>
        <p:nvSpPr>
          <p:cNvPr id="136197" name="Rectangle 5">
            <a:extLst>
              <a:ext uri="{FF2B5EF4-FFF2-40B4-BE49-F238E27FC236}">
                <a16:creationId xmlns:a16="http://schemas.microsoft.com/office/drawing/2014/main" id="{96A490F9-984F-824A-B759-53E84DA9FF69}"/>
              </a:ext>
            </a:extLst>
          </p:cNvPr>
          <p:cNvSpPr>
            <a:spLocks noChangeArrowheads="1"/>
          </p:cNvSpPr>
          <p:nvPr/>
        </p:nvSpPr>
        <p:spPr bwMode="auto">
          <a:xfrm>
            <a:off x="3352800" y="2743200"/>
            <a:ext cx="5257800" cy="6096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lstStyle/>
          <a:p>
            <a:pPr algn="ctr">
              <a:lnSpc>
                <a:spcPct val="75000"/>
              </a:lnSpc>
            </a:pPr>
            <a:r>
              <a:rPr lang="de-DE" altLang="de-DE" sz="3000" b="1"/>
              <a:t>Stipendien</a:t>
            </a:r>
          </a:p>
        </p:txBody>
      </p:sp>
      <p:sp>
        <p:nvSpPr>
          <p:cNvPr id="136198" name="Rectangle 6">
            <a:extLst>
              <a:ext uri="{FF2B5EF4-FFF2-40B4-BE49-F238E27FC236}">
                <a16:creationId xmlns:a16="http://schemas.microsoft.com/office/drawing/2014/main" id="{90D937E8-CE18-9046-A3D7-8EB727B97ABC}"/>
              </a:ext>
            </a:extLst>
          </p:cNvPr>
          <p:cNvSpPr>
            <a:spLocks noChangeArrowheads="1"/>
          </p:cNvSpPr>
          <p:nvPr/>
        </p:nvSpPr>
        <p:spPr bwMode="auto">
          <a:xfrm>
            <a:off x="3352800" y="3657600"/>
            <a:ext cx="5257800" cy="6096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lstStyle/>
          <a:p>
            <a:pPr algn="ctr">
              <a:lnSpc>
                <a:spcPct val="75000"/>
              </a:lnSpc>
            </a:pPr>
            <a:r>
              <a:rPr lang="de-DE" altLang="de-DE" sz="3000" b="1"/>
              <a:t>Bildungssparen</a:t>
            </a:r>
          </a:p>
        </p:txBody>
      </p:sp>
      <p:sp>
        <p:nvSpPr>
          <p:cNvPr id="136199" name="Rectangle 7">
            <a:extLst>
              <a:ext uri="{FF2B5EF4-FFF2-40B4-BE49-F238E27FC236}">
                <a16:creationId xmlns:a16="http://schemas.microsoft.com/office/drawing/2014/main" id="{82FBC567-C59A-5949-9CB0-7608F1663CA2}"/>
              </a:ext>
            </a:extLst>
          </p:cNvPr>
          <p:cNvSpPr>
            <a:spLocks noChangeArrowheads="1"/>
          </p:cNvSpPr>
          <p:nvPr/>
        </p:nvSpPr>
        <p:spPr bwMode="auto">
          <a:xfrm>
            <a:off x="3352800" y="4572000"/>
            <a:ext cx="5257800" cy="6096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lstStyle/>
          <a:p>
            <a:pPr algn="ctr">
              <a:lnSpc>
                <a:spcPct val="75000"/>
              </a:lnSpc>
            </a:pPr>
            <a:r>
              <a:rPr lang="de-DE" altLang="de-DE" sz="3000" b="1"/>
              <a:t>Darlehen</a:t>
            </a:r>
          </a:p>
        </p:txBody>
      </p:sp>
      <p:sp>
        <p:nvSpPr>
          <p:cNvPr id="136201" name="Rectangle 9">
            <a:extLst>
              <a:ext uri="{FF2B5EF4-FFF2-40B4-BE49-F238E27FC236}">
                <a16:creationId xmlns:a16="http://schemas.microsoft.com/office/drawing/2014/main" id="{DCA53FAF-98E2-A843-A4F2-1E1ADAB0C5CB}"/>
              </a:ext>
            </a:extLst>
          </p:cNvPr>
          <p:cNvSpPr>
            <a:spLocks noChangeArrowheads="1"/>
          </p:cNvSpPr>
          <p:nvPr/>
        </p:nvSpPr>
        <p:spPr bwMode="auto">
          <a:xfrm>
            <a:off x="3352800" y="5410200"/>
            <a:ext cx="5257800" cy="6096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lstStyle/>
          <a:p>
            <a:pPr algn="ctr">
              <a:lnSpc>
                <a:spcPct val="75000"/>
              </a:lnSpc>
            </a:pPr>
            <a:r>
              <a:rPr lang="de-DE" altLang="de-DE" sz="3000" b="1"/>
              <a:t>Bildungsfonds</a:t>
            </a:r>
          </a:p>
        </p:txBody>
      </p:sp>
      <p:sp>
        <p:nvSpPr>
          <p:cNvPr id="136206" name="Oval 14">
            <a:extLst>
              <a:ext uri="{FF2B5EF4-FFF2-40B4-BE49-F238E27FC236}">
                <a16:creationId xmlns:a16="http://schemas.microsoft.com/office/drawing/2014/main" id="{DC00E209-8F79-9A42-A744-1EE0EDBFAC89}"/>
              </a:ext>
            </a:extLst>
          </p:cNvPr>
          <p:cNvSpPr>
            <a:spLocks noChangeArrowheads="1"/>
          </p:cNvSpPr>
          <p:nvPr/>
        </p:nvSpPr>
        <p:spPr bwMode="auto">
          <a:xfrm>
            <a:off x="3348038" y="2781300"/>
            <a:ext cx="5327650" cy="503238"/>
          </a:xfrm>
          <a:prstGeom prst="ellipse">
            <a:avLst/>
          </a:prstGeom>
          <a:solidFill>
            <a:srgbClr val="FFFF00">
              <a:alpha val="50000"/>
            </a:srgbClr>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sz="2800" b="1">
                <a:solidFill>
                  <a:schemeClr val="folHlink"/>
                </a:solidFill>
              </a:rPr>
              <a:t>parallel</a:t>
            </a:r>
          </a:p>
        </p:txBody>
      </p:sp>
      <p:sp>
        <p:nvSpPr>
          <p:cNvPr id="136207" name="Oval 15">
            <a:extLst>
              <a:ext uri="{FF2B5EF4-FFF2-40B4-BE49-F238E27FC236}">
                <a16:creationId xmlns:a16="http://schemas.microsoft.com/office/drawing/2014/main" id="{C4528C0F-BF1B-6840-89AA-FADD1AA89851}"/>
              </a:ext>
            </a:extLst>
          </p:cNvPr>
          <p:cNvSpPr>
            <a:spLocks noChangeArrowheads="1"/>
          </p:cNvSpPr>
          <p:nvPr/>
        </p:nvSpPr>
        <p:spPr bwMode="auto">
          <a:xfrm>
            <a:off x="3419475" y="3716338"/>
            <a:ext cx="5327650" cy="503237"/>
          </a:xfrm>
          <a:prstGeom prst="ellipse">
            <a:avLst/>
          </a:prstGeom>
          <a:solidFill>
            <a:srgbClr val="FFFF00">
              <a:alpha val="50000"/>
            </a:srgbClr>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sz="2800" b="1">
                <a:solidFill>
                  <a:schemeClr val="folHlink"/>
                </a:solidFill>
              </a:rPr>
              <a:t>vorlaufend</a:t>
            </a:r>
          </a:p>
        </p:txBody>
      </p:sp>
      <p:sp>
        <p:nvSpPr>
          <p:cNvPr id="136208" name="Oval 16">
            <a:extLst>
              <a:ext uri="{FF2B5EF4-FFF2-40B4-BE49-F238E27FC236}">
                <a16:creationId xmlns:a16="http://schemas.microsoft.com/office/drawing/2014/main" id="{046AA03C-F504-3147-97AD-D93D44E92EDB}"/>
              </a:ext>
            </a:extLst>
          </p:cNvPr>
          <p:cNvSpPr>
            <a:spLocks noChangeArrowheads="1"/>
          </p:cNvSpPr>
          <p:nvPr/>
        </p:nvSpPr>
        <p:spPr bwMode="auto">
          <a:xfrm>
            <a:off x="3348038" y="4652963"/>
            <a:ext cx="5327650" cy="1152525"/>
          </a:xfrm>
          <a:prstGeom prst="ellipse">
            <a:avLst/>
          </a:prstGeom>
          <a:solidFill>
            <a:srgbClr val="FFFF00">
              <a:alpha val="50000"/>
            </a:srgbClr>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sz="2800" b="1">
                <a:solidFill>
                  <a:schemeClr val="folHlink"/>
                </a:solidFill>
              </a:rPr>
              <a:t>nachlaufend</a:t>
            </a:r>
          </a:p>
        </p:txBody>
      </p:sp>
      <p:sp>
        <p:nvSpPr>
          <p:cNvPr id="136209" name="Text Box 17">
            <a:extLst>
              <a:ext uri="{FF2B5EF4-FFF2-40B4-BE49-F238E27FC236}">
                <a16:creationId xmlns:a16="http://schemas.microsoft.com/office/drawing/2014/main" id="{10F7FE72-C9F0-FC46-B586-53652B9A5FA3}"/>
              </a:ext>
            </a:extLst>
          </p:cNvPr>
          <p:cNvSpPr txBox="1">
            <a:spLocks noChangeArrowheads="1"/>
          </p:cNvSpPr>
          <p:nvPr/>
        </p:nvSpPr>
        <p:spPr bwMode="auto">
          <a:xfrm>
            <a:off x="250825" y="260350"/>
            <a:ext cx="6913563" cy="579438"/>
          </a:xfrm>
          <a:prstGeom prst="rect">
            <a:avLst/>
          </a:prstGeom>
          <a:solidFill>
            <a:srgbClr val="3366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3200" b="1">
                <a:solidFill>
                  <a:schemeClr val="folHlink"/>
                </a:solidFill>
              </a:rPr>
              <a:t>Studienbeiträge als Option</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8" fill="hold" grpId="0" nodeType="clickEffect">
                                  <p:stCondLst>
                                    <p:cond delay="0"/>
                                  </p:stCondLst>
                                  <p:childTnLst>
                                    <p:set>
                                      <p:cBhvr>
                                        <p:cTn id="6" dur="1" fill="hold">
                                          <p:stCondLst>
                                            <p:cond delay="0"/>
                                          </p:stCondLst>
                                        </p:cTn>
                                        <p:tgtEl>
                                          <p:spTgt spid="136195"/>
                                        </p:tgtEl>
                                        <p:attrNameLst>
                                          <p:attrName>style.visibility</p:attrName>
                                        </p:attrNameLst>
                                      </p:cBhvr>
                                      <p:to>
                                        <p:strVal val="visible"/>
                                      </p:to>
                                    </p:set>
                                    <p:anim calcmode="lin" valueType="num">
                                      <p:cBhvr>
                                        <p:cTn id="7" dur="500" fill="hold"/>
                                        <p:tgtEl>
                                          <p:spTgt spid="136195"/>
                                        </p:tgtEl>
                                        <p:attrNameLst>
                                          <p:attrName>ppt_x</p:attrName>
                                        </p:attrNameLst>
                                      </p:cBhvr>
                                      <p:tavLst>
                                        <p:tav tm="0">
                                          <p:val>
                                            <p:strVal val="#ppt_x-#ppt_w/2"/>
                                          </p:val>
                                        </p:tav>
                                        <p:tav tm="100000">
                                          <p:val>
                                            <p:strVal val="#ppt_x"/>
                                          </p:val>
                                        </p:tav>
                                      </p:tavLst>
                                    </p:anim>
                                    <p:anim calcmode="lin" valueType="num">
                                      <p:cBhvr>
                                        <p:cTn id="8" dur="500" fill="hold"/>
                                        <p:tgtEl>
                                          <p:spTgt spid="136195"/>
                                        </p:tgtEl>
                                        <p:attrNameLst>
                                          <p:attrName>ppt_y</p:attrName>
                                        </p:attrNameLst>
                                      </p:cBhvr>
                                      <p:tavLst>
                                        <p:tav tm="0">
                                          <p:val>
                                            <p:strVal val="#ppt_y"/>
                                          </p:val>
                                        </p:tav>
                                        <p:tav tm="100000">
                                          <p:val>
                                            <p:strVal val="#ppt_y"/>
                                          </p:val>
                                        </p:tav>
                                      </p:tavLst>
                                    </p:anim>
                                    <p:anim calcmode="lin" valueType="num">
                                      <p:cBhvr>
                                        <p:cTn id="9" dur="500" fill="hold"/>
                                        <p:tgtEl>
                                          <p:spTgt spid="136195"/>
                                        </p:tgtEl>
                                        <p:attrNameLst>
                                          <p:attrName>ppt_w</p:attrName>
                                        </p:attrNameLst>
                                      </p:cBhvr>
                                      <p:tavLst>
                                        <p:tav tm="0">
                                          <p:val>
                                            <p:fltVal val="0"/>
                                          </p:val>
                                        </p:tav>
                                        <p:tav tm="100000">
                                          <p:val>
                                            <p:strVal val="#ppt_w"/>
                                          </p:val>
                                        </p:tav>
                                      </p:tavLst>
                                    </p:anim>
                                    <p:anim calcmode="lin" valueType="num">
                                      <p:cBhvr>
                                        <p:cTn id="10" dur="500" fill="hold"/>
                                        <p:tgtEl>
                                          <p:spTgt spid="136195"/>
                                        </p:tgtEl>
                                        <p:attrNameLst>
                                          <p:attrName>ppt_h</p:attrName>
                                        </p:attrNameLst>
                                      </p:cBhvr>
                                      <p:tavLst>
                                        <p:tav tm="0">
                                          <p:val>
                                            <p:strVal val="#ppt_h"/>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32" fill="hold" grpId="0" nodeType="clickEffect">
                                  <p:stCondLst>
                                    <p:cond delay="0"/>
                                  </p:stCondLst>
                                  <p:childTnLst>
                                    <p:set>
                                      <p:cBhvr>
                                        <p:cTn id="14" dur="1" fill="hold">
                                          <p:stCondLst>
                                            <p:cond delay="0"/>
                                          </p:stCondLst>
                                        </p:cTn>
                                        <p:tgtEl>
                                          <p:spTgt spid="136196"/>
                                        </p:tgtEl>
                                        <p:attrNameLst>
                                          <p:attrName>style.visibility</p:attrName>
                                        </p:attrNameLst>
                                      </p:cBhvr>
                                      <p:to>
                                        <p:strVal val="visible"/>
                                      </p:to>
                                    </p:set>
                                    <p:animEffect transition="in" filter="box(out)">
                                      <p:cBhvr>
                                        <p:cTn id="15" dur="500"/>
                                        <p:tgtEl>
                                          <p:spTgt spid="136196"/>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4" presetClass="entr" presetSubtype="32" fill="hold" grpId="0" nodeType="clickEffect">
                                  <p:stCondLst>
                                    <p:cond delay="0"/>
                                  </p:stCondLst>
                                  <p:childTnLst>
                                    <p:set>
                                      <p:cBhvr>
                                        <p:cTn id="19" dur="1" fill="hold">
                                          <p:stCondLst>
                                            <p:cond delay="0"/>
                                          </p:stCondLst>
                                        </p:cTn>
                                        <p:tgtEl>
                                          <p:spTgt spid="136197"/>
                                        </p:tgtEl>
                                        <p:attrNameLst>
                                          <p:attrName>style.visibility</p:attrName>
                                        </p:attrNameLst>
                                      </p:cBhvr>
                                      <p:to>
                                        <p:strVal val="visible"/>
                                      </p:to>
                                    </p:set>
                                    <p:animEffect transition="in" filter="box(out)">
                                      <p:cBhvr>
                                        <p:cTn id="20" dur="500"/>
                                        <p:tgtEl>
                                          <p:spTgt spid="136197"/>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4" presetClass="entr" presetSubtype="32" fill="hold" grpId="0" nodeType="clickEffect">
                                  <p:stCondLst>
                                    <p:cond delay="0"/>
                                  </p:stCondLst>
                                  <p:childTnLst>
                                    <p:set>
                                      <p:cBhvr>
                                        <p:cTn id="24" dur="1" fill="hold">
                                          <p:stCondLst>
                                            <p:cond delay="0"/>
                                          </p:stCondLst>
                                        </p:cTn>
                                        <p:tgtEl>
                                          <p:spTgt spid="136198"/>
                                        </p:tgtEl>
                                        <p:attrNameLst>
                                          <p:attrName>style.visibility</p:attrName>
                                        </p:attrNameLst>
                                      </p:cBhvr>
                                      <p:to>
                                        <p:strVal val="visible"/>
                                      </p:to>
                                    </p:set>
                                    <p:animEffect transition="in" filter="box(out)">
                                      <p:cBhvr>
                                        <p:cTn id="25" dur="500"/>
                                        <p:tgtEl>
                                          <p:spTgt spid="136198"/>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4" presetClass="entr" presetSubtype="32" fill="hold" grpId="0" nodeType="clickEffect">
                                  <p:stCondLst>
                                    <p:cond delay="0"/>
                                  </p:stCondLst>
                                  <p:childTnLst>
                                    <p:set>
                                      <p:cBhvr>
                                        <p:cTn id="29" dur="1" fill="hold">
                                          <p:stCondLst>
                                            <p:cond delay="0"/>
                                          </p:stCondLst>
                                        </p:cTn>
                                        <p:tgtEl>
                                          <p:spTgt spid="136199"/>
                                        </p:tgtEl>
                                        <p:attrNameLst>
                                          <p:attrName>style.visibility</p:attrName>
                                        </p:attrNameLst>
                                      </p:cBhvr>
                                      <p:to>
                                        <p:strVal val="visible"/>
                                      </p:to>
                                    </p:set>
                                    <p:animEffect transition="in" filter="box(out)">
                                      <p:cBhvr>
                                        <p:cTn id="30" dur="500"/>
                                        <p:tgtEl>
                                          <p:spTgt spid="136199"/>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4" presetClass="entr" presetSubtype="32" fill="hold" grpId="0" nodeType="clickEffect">
                                  <p:stCondLst>
                                    <p:cond delay="0"/>
                                  </p:stCondLst>
                                  <p:childTnLst>
                                    <p:set>
                                      <p:cBhvr>
                                        <p:cTn id="34" dur="1" fill="hold">
                                          <p:stCondLst>
                                            <p:cond delay="0"/>
                                          </p:stCondLst>
                                        </p:cTn>
                                        <p:tgtEl>
                                          <p:spTgt spid="136201"/>
                                        </p:tgtEl>
                                        <p:attrNameLst>
                                          <p:attrName>style.visibility</p:attrName>
                                        </p:attrNameLst>
                                      </p:cBhvr>
                                      <p:to>
                                        <p:strVal val="visible"/>
                                      </p:to>
                                    </p:set>
                                    <p:animEffect transition="in" filter="box(out)">
                                      <p:cBhvr>
                                        <p:cTn id="35" dur="500"/>
                                        <p:tgtEl>
                                          <p:spTgt spid="136201"/>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55" presetClass="entr" presetSubtype="0" fill="hold" grpId="0" nodeType="clickEffect">
                                  <p:stCondLst>
                                    <p:cond delay="0"/>
                                  </p:stCondLst>
                                  <p:childTnLst>
                                    <p:set>
                                      <p:cBhvr>
                                        <p:cTn id="39" dur="1" fill="hold">
                                          <p:stCondLst>
                                            <p:cond delay="0"/>
                                          </p:stCondLst>
                                        </p:cTn>
                                        <p:tgtEl>
                                          <p:spTgt spid="136206"/>
                                        </p:tgtEl>
                                        <p:attrNameLst>
                                          <p:attrName>style.visibility</p:attrName>
                                        </p:attrNameLst>
                                      </p:cBhvr>
                                      <p:to>
                                        <p:strVal val="visible"/>
                                      </p:to>
                                    </p:set>
                                    <p:anim calcmode="lin" valueType="num">
                                      <p:cBhvr>
                                        <p:cTn id="40" dur="1000" fill="hold"/>
                                        <p:tgtEl>
                                          <p:spTgt spid="136206"/>
                                        </p:tgtEl>
                                        <p:attrNameLst>
                                          <p:attrName>ppt_w</p:attrName>
                                        </p:attrNameLst>
                                      </p:cBhvr>
                                      <p:tavLst>
                                        <p:tav tm="0">
                                          <p:val>
                                            <p:strVal val="#ppt_w*0.70"/>
                                          </p:val>
                                        </p:tav>
                                        <p:tav tm="100000">
                                          <p:val>
                                            <p:strVal val="#ppt_w"/>
                                          </p:val>
                                        </p:tav>
                                      </p:tavLst>
                                    </p:anim>
                                    <p:anim calcmode="lin" valueType="num">
                                      <p:cBhvr>
                                        <p:cTn id="41" dur="1000" fill="hold"/>
                                        <p:tgtEl>
                                          <p:spTgt spid="136206"/>
                                        </p:tgtEl>
                                        <p:attrNameLst>
                                          <p:attrName>ppt_h</p:attrName>
                                        </p:attrNameLst>
                                      </p:cBhvr>
                                      <p:tavLst>
                                        <p:tav tm="0">
                                          <p:val>
                                            <p:strVal val="#ppt_h"/>
                                          </p:val>
                                        </p:tav>
                                        <p:tav tm="100000">
                                          <p:val>
                                            <p:strVal val="#ppt_h"/>
                                          </p:val>
                                        </p:tav>
                                      </p:tavLst>
                                    </p:anim>
                                    <p:animEffect transition="in" filter="fade">
                                      <p:cBhvr>
                                        <p:cTn id="42" dur="1000"/>
                                        <p:tgtEl>
                                          <p:spTgt spid="136206"/>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55" presetClass="entr" presetSubtype="0" fill="hold" grpId="0" nodeType="clickEffect">
                                  <p:stCondLst>
                                    <p:cond delay="0"/>
                                  </p:stCondLst>
                                  <p:childTnLst>
                                    <p:set>
                                      <p:cBhvr>
                                        <p:cTn id="46" dur="1" fill="hold">
                                          <p:stCondLst>
                                            <p:cond delay="0"/>
                                          </p:stCondLst>
                                        </p:cTn>
                                        <p:tgtEl>
                                          <p:spTgt spid="136207"/>
                                        </p:tgtEl>
                                        <p:attrNameLst>
                                          <p:attrName>style.visibility</p:attrName>
                                        </p:attrNameLst>
                                      </p:cBhvr>
                                      <p:to>
                                        <p:strVal val="visible"/>
                                      </p:to>
                                    </p:set>
                                    <p:anim calcmode="lin" valueType="num">
                                      <p:cBhvr>
                                        <p:cTn id="47" dur="1000" fill="hold"/>
                                        <p:tgtEl>
                                          <p:spTgt spid="136207"/>
                                        </p:tgtEl>
                                        <p:attrNameLst>
                                          <p:attrName>ppt_w</p:attrName>
                                        </p:attrNameLst>
                                      </p:cBhvr>
                                      <p:tavLst>
                                        <p:tav tm="0">
                                          <p:val>
                                            <p:strVal val="#ppt_w*0.70"/>
                                          </p:val>
                                        </p:tav>
                                        <p:tav tm="100000">
                                          <p:val>
                                            <p:strVal val="#ppt_w"/>
                                          </p:val>
                                        </p:tav>
                                      </p:tavLst>
                                    </p:anim>
                                    <p:anim calcmode="lin" valueType="num">
                                      <p:cBhvr>
                                        <p:cTn id="48" dur="1000" fill="hold"/>
                                        <p:tgtEl>
                                          <p:spTgt spid="136207"/>
                                        </p:tgtEl>
                                        <p:attrNameLst>
                                          <p:attrName>ppt_h</p:attrName>
                                        </p:attrNameLst>
                                      </p:cBhvr>
                                      <p:tavLst>
                                        <p:tav tm="0">
                                          <p:val>
                                            <p:strVal val="#ppt_h"/>
                                          </p:val>
                                        </p:tav>
                                        <p:tav tm="100000">
                                          <p:val>
                                            <p:strVal val="#ppt_h"/>
                                          </p:val>
                                        </p:tav>
                                      </p:tavLst>
                                    </p:anim>
                                    <p:animEffect transition="in" filter="fade">
                                      <p:cBhvr>
                                        <p:cTn id="49" dur="1000"/>
                                        <p:tgtEl>
                                          <p:spTgt spid="136207"/>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55" presetClass="entr" presetSubtype="0" fill="hold" grpId="0" nodeType="clickEffect">
                                  <p:stCondLst>
                                    <p:cond delay="0"/>
                                  </p:stCondLst>
                                  <p:childTnLst>
                                    <p:set>
                                      <p:cBhvr>
                                        <p:cTn id="53" dur="1" fill="hold">
                                          <p:stCondLst>
                                            <p:cond delay="0"/>
                                          </p:stCondLst>
                                        </p:cTn>
                                        <p:tgtEl>
                                          <p:spTgt spid="136208"/>
                                        </p:tgtEl>
                                        <p:attrNameLst>
                                          <p:attrName>style.visibility</p:attrName>
                                        </p:attrNameLst>
                                      </p:cBhvr>
                                      <p:to>
                                        <p:strVal val="visible"/>
                                      </p:to>
                                    </p:set>
                                    <p:anim calcmode="lin" valueType="num">
                                      <p:cBhvr>
                                        <p:cTn id="54" dur="1000" fill="hold"/>
                                        <p:tgtEl>
                                          <p:spTgt spid="136208"/>
                                        </p:tgtEl>
                                        <p:attrNameLst>
                                          <p:attrName>ppt_w</p:attrName>
                                        </p:attrNameLst>
                                      </p:cBhvr>
                                      <p:tavLst>
                                        <p:tav tm="0">
                                          <p:val>
                                            <p:strVal val="#ppt_w*0.70"/>
                                          </p:val>
                                        </p:tav>
                                        <p:tav tm="100000">
                                          <p:val>
                                            <p:strVal val="#ppt_w"/>
                                          </p:val>
                                        </p:tav>
                                      </p:tavLst>
                                    </p:anim>
                                    <p:anim calcmode="lin" valueType="num">
                                      <p:cBhvr>
                                        <p:cTn id="55" dur="1000" fill="hold"/>
                                        <p:tgtEl>
                                          <p:spTgt spid="136208"/>
                                        </p:tgtEl>
                                        <p:attrNameLst>
                                          <p:attrName>ppt_h</p:attrName>
                                        </p:attrNameLst>
                                      </p:cBhvr>
                                      <p:tavLst>
                                        <p:tav tm="0">
                                          <p:val>
                                            <p:strVal val="#ppt_h"/>
                                          </p:val>
                                        </p:tav>
                                        <p:tav tm="100000">
                                          <p:val>
                                            <p:strVal val="#ppt_h"/>
                                          </p:val>
                                        </p:tav>
                                      </p:tavLst>
                                    </p:anim>
                                    <p:animEffect transition="in" filter="fade">
                                      <p:cBhvr>
                                        <p:cTn id="56" dur="1000"/>
                                        <p:tgtEl>
                                          <p:spTgt spid="1362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195" grpId="0" animBg="1" autoUpdateAnimBg="0"/>
      <p:bldP spid="136196" grpId="0" animBg="1" autoUpdateAnimBg="0"/>
      <p:bldP spid="136197" grpId="0" animBg="1" autoUpdateAnimBg="0"/>
      <p:bldP spid="136198" grpId="0" animBg="1" autoUpdateAnimBg="0"/>
      <p:bldP spid="136199" grpId="0" animBg="1" autoUpdateAnimBg="0"/>
      <p:bldP spid="136201" grpId="0" animBg="1" autoUpdateAnimBg="0"/>
      <p:bldP spid="136206" grpId="0" animBg="1"/>
      <p:bldP spid="136207" grpId="0" animBg="1"/>
      <p:bldP spid="136208"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Datumsplatzhalter 2">
            <a:extLst>
              <a:ext uri="{FF2B5EF4-FFF2-40B4-BE49-F238E27FC236}">
                <a16:creationId xmlns:a16="http://schemas.microsoft.com/office/drawing/2014/main" id="{E0B7641F-B3B7-4F47-A627-935A69A8250D}"/>
              </a:ext>
            </a:extLst>
          </p:cNvPr>
          <p:cNvSpPr>
            <a:spLocks noGrp="1"/>
          </p:cNvSpPr>
          <p:nvPr>
            <p:ph type="dt" sz="half" idx="10"/>
          </p:nvPr>
        </p:nvSpPr>
        <p:spPr/>
        <p:txBody>
          <a:bodyPr/>
          <a:lstStyle/>
          <a:p>
            <a:r>
              <a:rPr lang="de-DE" altLang="de-DE"/>
              <a:t>Bremen</a:t>
            </a:r>
          </a:p>
          <a:p>
            <a:r>
              <a:rPr lang="de-DE" altLang="de-DE"/>
              <a:t>18. Oktober 2004</a:t>
            </a:r>
            <a:endParaRPr lang="en-US" altLang="de-DE"/>
          </a:p>
        </p:txBody>
      </p:sp>
      <p:sp>
        <p:nvSpPr>
          <p:cNvPr id="10" name="Foliennummernplatzhalter 3">
            <a:extLst>
              <a:ext uri="{FF2B5EF4-FFF2-40B4-BE49-F238E27FC236}">
                <a16:creationId xmlns:a16="http://schemas.microsoft.com/office/drawing/2014/main" id="{7BB03C05-029A-DC4B-93B3-36387E04B3B7}"/>
              </a:ext>
            </a:extLst>
          </p:cNvPr>
          <p:cNvSpPr>
            <a:spLocks noGrp="1"/>
          </p:cNvSpPr>
          <p:nvPr>
            <p:ph type="sldNum" sz="quarter" idx="11"/>
          </p:nvPr>
        </p:nvSpPr>
        <p:spPr/>
        <p:txBody>
          <a:bodyPr/>
          <a:lstStyle/>
          <a:p>
            <a:fld id="{EBB8C943-842F-C942-9D0F-E3EA06B9E641}" type="slidenum">
              <a:rPr lang="en-US" altLang="de-DE"/>
              <a:pPr/>
              <a:t>26</a:t>
            </a:fld>
            <a:endParaRPr lang="en-US" altLang="de-DE">
              <a:latin typeface="Times New Roman" panose="02020603050405020304" pitchFamily="18" charset="0"/>
            </a:endParaRPr>
          </a:p>
        </p:txBody>
      </p:sp>
      <p:sp>
        <p:nvSpPr>
          <p:cNvPr id="165891" name="Rectangle 3">
            <a:extLst>
              <a:ext uri="{FF2B5EF4-FFF2-40B4-BE49-F238E27FC236}">
                <a16:creationId xmlns:a16="http://schemas.microsoft.com/office/drawing/2014/main" id="{A2681F0B-0273-4848-9360-AE799A3B5B84}"/>
              </a:ext>
            </a:extLst>
          </p:cNvPr>
          <p:cNvSpPr>
            <a:spLocks noChangeArrowheads="1"/>
          </p:cNvSpPr>
          <p:nvPr/>
        </p:nvSpPr>
        <p:spPr bwMode="auto">
          <a:xfrm>
            <a:off x="179388" y="260350"/>
            <a:ext cx="7272337" cy="647700"/>
          </a:xfrm>
          <a:prstGeom prst="rect">
            <a:avLst/>
          </a:prstGeom>
          <a:solidFill>
            <a:srgbClr val="3366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3366FF">
                      <a:gamma/>
                      <a:shade val="60000"/>
                      <a:invGamma/>
                    </a:srgbClr>
                  </a:outerShdw>
                </a:effectLst>
              </a14:hiddenEffects>
            </a:ext>
          </a:extLst>
        </p:spPr>
        <p:txBody>
          <a:bodyPr wrap="none" lIns="36000" anchor="ctr"/>
          <a:lstStyle/>
          <a:p>
            <a:pPr lvl="1" algn="r">
              <a:lnSpc>
                <a:spcPct val="120000"/>
              </a:lnSpc>
            </a:pPr>
            <a:r>
              <a:rPr lang="de-DE" altLang="de-DE" sz="3000" b="1">
                <a:solidFill>
                  <a:schemeClr val="folHlink"/>
                </a:solidFill>
              </a:rPr>
              <a:t>Exkurs: nachlaufende Studiengebühren</a:t>
            </a:r>
          </a:p>
        </p:txBody>
      </p:sp>
      <p:sp>
        <p:nvSpPr>
          <p:cNvPr id="165892" name="Rectangle 4">
            <a:extLst>
              <a:ext uri="{FF2B5EF4-FFF2-40B4-BE49-F238E27FC236}">
                <a16:creationId xmlns:a16="http://schemas.microsoft.com/office/drawing/2014/main" id="{D7354D1E-B1A6-A24A-96A9-3BD179B9A08D}"/>
              </a:ext>
            </a:extLst>
          </p:cNvPr>
          <p:cNvSpPr>
            <a:spLocks noChangeArrowheads="1"/>
          </p:cNvSpPr>
          <p:nvPr/>
        </p:nvSpPr>
        <p:spPr bwMode="auto">
          <a:xfrm>
            <a:off x="449263" y="1773238"/>
            <a:ext cx="3505200" cy="10668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lstStyle/>
          <a:p>
            <a:pPr lvl="1" algn="ctr">
              <a:lnSpc>
                <a:spcPct val="120000"/>
              </a:lnSpc>
            </a:pPr>
            <a:r>
              <a:rPr lang="de-DE" altLang="de-DE" sz="3000" b="1"/>
              <a:t>Darlehen</a:t>
            </a:r>
          </a:p>
        </p:txBody>
      </p:sp>
      <p:sp>
        <p:nvSpPr>
          <p:cNvPr id="165893" name="Rectangle 5">
            <a:extLst>
              <a:ext uri="{FF2B5EF4-FFF2-40B4-BE49-F238E27FC236}">
                <a16:creationId xmlns:a16="http://schemas.microsoft.com/office/drawing/2014/main" id="{3F9C0D79-5F16-2749-87DB-1102FC2D10DC}"/>
              </a:ext>
            </a:extLst>
          </p:cNvPr>
          <p:cNvSpPr>
            <a:spLocks noChangeArrowheads="1"/>
          </p:cNvSpPr>
          <p:nvPr/>
        </p:nvSpPr>
        <p:spPr bwMode="auto">
          <a:xfrm>
            <a:off x="5099050" y="1773238"/>
            <a:ext cx="3505200" cy="10668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lstStyle/>
          <a:p>
            <a:pPr lvl="1" algn="ctr">
              <a:lnSpc>
                <a:spcPct val="120000"/>
              </a:lnSpc>
            </a:pPr>
            <a:r>
              <a:rPr lang="de-DE" altLang="de-DE" sz="3000" b="1"/>
              <a:t>Fonds</a:t>
            </a:r>
          </a:p>
        </p:txBody>
      </p:sp>
      <p:sp>
        <p:nvSpPr>
          <p:cNvPr id="165894" name="Rectangle 6">
            <a:extLst>
              <a:ext uri="{FF2B5EF4-FFF2-40B4-BE49-F238E27FC236}">
                <a16:creationId xmlns:a16="http://schemas.microsoft.com/office/drawing/2014/main" id="{CE3FDAA3-63C1-1C43-8293-E50E933C1615}"/>
              </a:ext>
            </a:extLst>
          </p:cNvPr>
          <p:cNvSpPr>
            <a:spLocks noChangeArrowheads="1"/>
          </p:cNvSpPr>
          <p:nvPr/>
        </p:nvSpPr>
        <p:spPr bwMode="auto">
          <a:xfrm>
            <a:off x="971550" y="4335463"/>
            <a:ext cx="3124200" cy="533400"/>
          </a:xfrm>
          <a:prstGeom prst="rect">
            <a:avLst/>
          </a:prstGeom>
          <a:solidFill>
            <a:srgbClr val="33CC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a:latin typeface="Arial Unicode MS" panose="020B0604020202020204" pitchFamily="34" charset="-128"/>
              </a:rPr>
              <a:t>mit Vorfinanzierung</a:t>
            </a:r>
          </a:p>
        </p:txBody>
      </p:sp>
      <p:sp>
        <p:nvSpPr>
          <p:cNvPr id="165895" name="Rectangle 7">
            <a:extLst>
              <a:ext uri="{FF2B5EF4-FFF2-40B4-BE49-F238E27FC236}">
                <a16:creationId xmlns:a16="http://schemas.microsoft.com/office/drawing/2014/main" id="{F2498CBE-312E-1F4B-8CDB-1A49886E228E}"/>
              </a:ext>
            </a:extLst>
          </p:cNvPr>
          <p:cNvSpPr>
            <a:spLocks noChangeArrowheads="1"/>
          </p:cNvSpPr>
          <p:nvPr/>
        </p:nvSpPr>
        <p:spPr bwMode="auto">
          <a:xfrm>
            <a:off x="971550" y="3429000"/>
            <a:ext cx="3124200" cy="533400"/>
          </a:xfrm>
          <a:prstGeom prst="rect">
            <a:avLst/>
          </a:prstGeom>
          <a:solidFill>
            <a:srgbClr val="33CC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a:latin typeface="Arial Unicode MS" panose="020B0604020202020204" pitchFamily="34" charset="-128"/>
              </a:rPr>
              <a:t>ohne Vorfinanzierung</a:t>
            </a:r>
          </a:p>
        </p:txBody>
      </p:sp>
      <p:sp>
        <p:nvSpPr>
          <p:cNvPr id="165896" name="Rectangle 8">
            <a:extLst>
              <a:ext uri="{FF2B5EF4-FFF2-40B4-BE49-F238E27FC236}">
                <a16:creationId xmlns:a16="http://schemas.microsoft.com/office/drawing/2014/main" id="{C031BF00-1C46-9647-940F-318134D14D80}"/>
              </a:ext>
            </a:extLst>
          </p:cNvPr>
          <p:cNvSpPr>
            <a:spLocks noChangeArrowheads="1"/>
          </p:cNvSpPr>
          <p:nvPr/>
        </p:nvSpPr>
        <p:spPr bwMode="auto">
          <a:xfrm>
            <a:off x="5480050" y="3429000"/>
            <a:ext cx="3124200" cy="533400"/>
          </a:xfrm>
          <a:prstGeom prst="rect">
            <a:avLst/>
          </a:prstGeom>
          <a:solidFill>
            <a:srgbClr val="33CC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a:latin typeface="Arial Unicode MS" panose="020B0604020202020204" pitchFamily="34" charset="-128"/>
              </a:rPr>
              <a:t>8% max. 23 T€</a:t>
            </a:r>
          </a:p>
        </p:txBody>
      </p:sp>
      <p:sp>
        <p:nvSpPr>
          <p:cNvPr id="165897" name="Rectangle 9">
            <a:extLst>
              <a:ext uri="{FF2B5EF4-FFF2-40B4-BE49-F238E27FC236}">
                <a16:creationId xmlns:a16="http://schemas.microsoft.com/office/drawing/2014/main" id="{AD851ED6-51B2-BF48-B0A3-44E4013CF09B}"/>
              </a:ext>
            </a:extLst>
          </p:cNvPr>
          <p:cNvSpPr>
            <a:spLocks noChangeArrowheads="1"/>
          </p:cNvSpPr>
          <p:nvPr/>
        </p:nvSpPr>
        <p:spPr bwMode="auto">
          <a:xfrm>
            <a:off x="5480050" y="4267200"/>
            <a:ext cx="3124200" cy="533400"/>
          </a:xfrm>
          <a:prstGeom prst="rect">
            <a:avLst/>
          </a:prstGeom>
          <a:solidFill>
            <a:srgbClr val="33CC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a:latin typeface="Arial Unicode MS" panose="020B0604020202020204" pitchFamily="34" charset="-128"/>
              </a:rPr>
              <a:t>8% * xJahre</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65891"/>
                                        </p:tgtEl>
                                        <p:attrNameLst>
                                          <p:attrName>style.visibility</p:attrName>
                                        </p:attrNameLst>
                                      </p:cBhvr>
                                      <p:to>
                                        <p:strVal val="visible"/>
                                      </p:to>
                                    </p:set>
                                    <p:animEffect transition="in" filter="box(out)">
                                      <p:cBhvr>
                                        <p:cTn id="7" dur="500"/>
                                        <p:tgtEl>
                                          <p:spTgt spid="16589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65892"/>
                                        </p:tgtEl>
                                        <p:attrNameLst>
                                          <p:attrName>style.visibility</p:attrName>
                                        </p:attrNameLst>
                                      </p:cBhvr>
                                      <p:to>
                                        <p:strVal val="visible"/>
                                      </p:to>
                                    </p:set>
                                    <p:animEffect transition="in" filter="box(out)">
                                      <p:cBhvr>
                                        <p:cTn id="12" dur="500"/>
                                        <p:tgtEl>
                                          <p:spTgt spid="16589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165893"/>
                                        </p:tgtEl>
                                        <p:attrNameLst>
                                          <p:attrName>style.visibility</p:attrName>
                                        </p:attrNameLst>
                                      </p:cBhvr>
                                      <p:to>
                                        <p:strVal val="visible"/>
                                      </p:to>
                                    </p:set>
                                    <p:animEffect transition="in" filter="box(out)">
                                      <p:cBhvr>
                                        <p:cTn id="17" dur="500"/>
                                        <p:tgtEl>
                                          <p:spTgt spid="16589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165895"/>
                                        </p:tgtEl>
                                        <p:attrNameLst>
                                          <p:attrName>style.visibility</p:attrName>
                                        </p:attrNameLst>
                                      </p:cBhvr>
                                      <p:to>
                                        <p:strVal val="visible"/>
                                      </p:to>
                                    </p:set>
                                    <p:animEffect transition="in" filter="box(out)">
                                      <p:cBhvr>
                                        <p:cTn id="22" dur="500"/>
                                        <p:tgtEl>
                                          <p:spTgt spid="16589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165894"/>
                                        </p:tgtEl>
                                        <p:attrNameLst>
                                          <p:attrName>style.visibility</p:attrName>
                                        </p:attrNameLst>
                                      </p:cBhvr>
                                      <p:to>
                                        <p:strVal val="visible"/>
                                      </p:to>
                                    </p:set>
                                    <p:animEffect transition="in" filter="box(out)">
                                      <p:cBhvr>
                                        <p:cTn id="27" dur="500"/>
                                        <p:tgtEl>
                                          <p:spTgt spid="16589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32" fill="hold" grpId="0" nodeType="clickEffect">
                                  <p:stCondLst>
                                    <p:cond delay="0"/>
                                  </p:stCondLst>
                                  <p:childTnLst>
                                    <p:set>
                                      <p:cBhvr>
                                        <p:cTn id="31" dur="1" fill="hold">
                                          <p:stCondLst>
                                            <p:cond delay="0"/>
                                          </p:stCondLst>
                                        </p:cTn>
                                        <p:tgtEl>
                                          <p:spTgt spid="165896"/>
                                        </p:tgtEl>
                                        <p:attrNameLst>
                                          <p:attrName>style.visibility</p:attrName>
                                        </p:attrNameLst>
                                      </p:cBhvr>
                                      <p:to>
                                        <p:strVal val="visible"/>
                                      </p:to>
                                    </p:set>
                                    <p:animEffect transition="in" filter="box(out)">
                                      <p:cBhvr>
                                        <p:cTn id="32" dur="500"/>
                                        <p:tgtEl>
                                          <p:spTgt spid="165896"/>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32" fill="hold" grpId="0" nodeType="clickEffect">
                                  <p:stCondLst>
                                    <p:cond delay="0"/>
                                  </p:stCondLst>
                                  <p:childTnLst>
                                    <p:set>
                                      <p:cBhvr>
                                        <p:cTn id="36" dur="1" fill="hold">
                                          <p:stCondLst>
                                            <p:cond delay="0"/>
                                          </p:stCondLst>
                                        </p:cTn>
                                        <p:tgtEl>
                                          <p:spTgt spid="165897"/>
                                        </p:tgtEl>
                                        <p:attrNameLst>
                                          <p:attrName>style.visibility</p:attrName>
                                        </p:attrNameLst>
                                      </p:cBhvr>
                                      <p:to>
                                        <p:strVal val="visible"/>
                                      </p:to>
                                    </p:set>
                                    <p:animEffect transition="in" filter="box(out)">
                                      <p:cBhvr>
                                        <p:cTn id="37" dur="500"/>
                                        <p:tgtEl>
                                          <p:spTgt spid="1658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891" grpId="0" animBg="1" autoUpdateAnimBg="0"/>
      <p:bldP spid="165892" grpId="0" animBg="1" autoUpdateAnimBg="0"/>
      <p:bldP spid="165893" grpId="0" animBg="1" autoUpdateAnimBg="0"/>
      <p:bldP spid="165894" grpId="0" animBg="1" autoUpdateAnimBg="0"/>
      <p:bldP spid="165895" grpId="0" animBg="1" autoUpdateAnimBg="0"/>
      <p:bldP spid="165896" grpId="0" animBg="1" autoUpdateAnimBg="0"/>
      <p:bldP spid="165897" grpId="0" animBg="1"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Datumsplatzhalter 3">
            <a:extLst>
              <a:ext uri="{FF2B5EF4-FFF2-40B4-BE49-F238E27FC236}">
                <a16:creationId xmlns:a16="http://schemas.microsoft.com/office/drawing/2014/main" id="{F79980C1-4C8B-BE48-875C-9402890B95C5}"/>
              </a:ext>
            </a:extLst>
          </p:cNvPr>
          <p:cNvSpPr>
            <a:spLocks noGrp="1"/>
          </p:cNvSpPr>
          <p:nvPr>
            <p:ph type="dt" sz="half" idx="10"/>
          </p:nvPr>
        </p:nvSpPr>
        <p:spPr/>
        <p:txBody>
          <a:bodyPr/>
          <a:lstStyle/>
          <a:p>
            <a:r>
              <a:rPr lang="de-DE" altLang="de-DE"/>
              <a:t>Bremen</a:t>
            </a:r>
          </a:p>
          <a:p>
            <a:r>
              <a:rPr lang="de-DE" altLang="de-DE"/>
              <a:t>18. Oktober 2004</a:t>
            </a:r>
            <a:endParaRPr lang="en-US" altLang="de-DE"/>
          </a:p>
        </p:txBody>
      </p:sp>
      <p:sp>
        <p:nvSpPr>
          <p:cNvPr id="11" name="Foliennummernplatzhalter 4">
            <a:extLst>
              <a:ext uri="{FF2B5EF4-FFF2-40B4-BE49-F238E27FC236}">
                <a16:creationId xmlns:a16="http://schemas.microsoft.com/office/drawing/2014/main" id="{0332B535-1DC1-A540-8E1E-AB471EDAD06F}"/>
              </a:ext>
            </a:extLst>
          </p:cNvPr>
          <p:cNvSpPr>
            <a:spLocks noGrp="1"/>
          </p:cNvSpPr>
          <p:nvPr>
            <p:ph type="sldNum" sz="quarter" idx="11"/>
          </p:nvPr>
        </p:nvSpPr>
        <p:spPr/>
        <p:txBody>
          <a:bodyPr/>
          <a:lstStyle/>
          <a:p>
            <a:fld id="{D8D24B1E-DBC4-DA44-BFDF-436CB901C491}" type="slidenum">
              <a:rPr lang="en-US" altLang="de-DE"/>
              <a:pPr/>
              <a:t>27</a:t>
            </a:fld>
            <a:endParaRPr lang="en-US" altLang="de-DE">
              <a:latin typeface="Times New Roman" panose="02020603050405020304" pitchFamily="18" charset="0"/>
            </a:endParaRPr>
          </a:p>
        </p:txBody>
      </p:sp>
      <p:sp>
        <p:nvSpPr>
          <p:cNvPr id="178178" name="Text Box 2">
            <a:extLst>
              <a:ext uri="{FF2B5EF4-FFF2-40B4-BE49-F238E27FC236}">
                <a16:creationId xmlns:a16="http://schemas.microsoft.com/office/drawing/2014/main" id="{B89E7EF8-C046-C146-B495-03AAD700A869}"/>
              </a:ext>
            </a:extLst>
          </p:cNvPr>
          <p:cNvSpPr txBox="1">
            <a:spLocks noChangeArrowheads="1"/>
          </p:cNvSpPr>
          <p:nvPr/>
        </p:nvSpPr>
        <p:spPr bwMode="auto">
          <a:xfrm>
            <a:off x="395288" y="5084763"/>
            <a:ext cx="8569325" cy="579437"/>
          </a:xfrm>
          <a:prstGeom prst="rect">
            <a:avLst/>
          </a:prstGeom>
          <a:solidFill>
            <a:srgbClr val="3366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3200" b="1">
                <a:solidFill>
                  <a:schemeClr val="folHlink"/>
                </a:solidFill>
              </a:rPr>
              <a:t>Studienbeiträge als Option</a:t>
            </a:r>
          </a:p>
        </p:txBody>
      </p:sp>
      <p:sp>
        <p:nvSpPr>
          <p:cNvPr id="178179" name="Text Box 3">
            <a:extLst>
              <a:ext uri="{FF2B5EF4-FFF2-40B4-BE49-F238E27FC236}">
                <a16:creationId xmlns:a16="http://schemas.microsoft.com/office/drawing/2014/main" id="{99DA7E1A-50CD-0F4E-BCFF-0E8F01FC61F4}"/>
              </a:ext>
            </a:extLst>
          </p:cNvPr>
          <p:cNvSpPr txBox="1">
            <a:spLocks noChangeArrowheads="1"/>
          </p:cNvSpPr>
          <p:nvPr/>
        </p:nvSpPr>
        <p:spPr bwMode="auto">
          <a:xfrm>
            <a:off x="395288" y="6021388"/>
            <a:ext cx="8569325" cy="579437"/>
          </a:xfrm>
          <a:prstGeom prst="rect">
            <a:avLst/>
          </a:prstGeom>
          <a:solidFill>
            <a:srgbClr val="FF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3200" b="1">
                <a:solidFill>
                  <a:schemeClr val="folHlink"/>
                </a:solidFill>
              </a:rPr>
              <a:t>Finanzierung umfassend</a:t>
            </a:r>
          </a:p>
        </p:txBody>
      </p:sp>
      <p:sp>
        <p:nvSpPr>
          <p:cNvPr id="178180" name="Text Box 4">
            <a:extLst>
              <a:ext uri="{FF2B5EF4-FFF2-40B4-BE49-F238E27FC236}">
                <a16:creationId xmlns:a16="http://schemas.microsoft.com/office/drawing/2014/main" id="{3EEF8F10-494B-1341-A254-B2AFB4882162}"/>
              </a:ext>
            </a:extLst>
          </p:cNvPr>
          <p:cNvSpPr txBox="1">
            <a:spLocks noChangeArrowheads="1"/>
          </p:cNvSpPr>
          <p:nvPr/>
        </p:nvSpPr>
        <p:spPr bwMode="auto">
          <a:xfrm>
            <a:off x="395288" y="4148138"/>
            <a:ext cx="8569325" cy="579437"/>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3200" b="1">
                <a:solidFill>
                  <a:schemeClr val="folHlink"/>
                </a:solidFill>
              </a:rPr>
              <a:t>Studienkonten und andere Euphemismen</a:t>
            </a:r>
          </a:p>
        </p:txBody>
      </p:sp>
      <p:sp>
        <p:nvSpPr>
          <p:cNvPr id="178181" name="Text Box 5">
            <a:extLst>
              <a:ext uri="{FF2B5EF4-FFF2-40B4-BE49-F238E27FC236}">
                <a16:creationId xmlns:a16="http://schemas.microsoft.com/office/drawing/2014/main" id="{E35B9BD7-59AC-A74A-90E7-DD4C5FF3837C}"/>
              </a:ext>
            </a:extLst>
          </p:cNvPr>
          <p:cNvSpPr txBox="1">
            <a:spLocks noChangeArrowheads="1"/>
          </p:cNvSpPr>
          <p:nvPr/>
        </p:nvSpPr>
        <p:spPr bwMode="auto">
          <a:xfrm>
            <a:off x="395288" y="2274888"/>
            <a:ext cx="8569325" cy="579437"/>
          </a:xfrm>
          <a:prstGeom prst="rect">
            <a:avLst/>
          </a:prstGeom>
          <a:solidFill>
            <a:srgbClr val="66FF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3200" b="1">
                <a:solidFill>
                  <a:schemeClr val="folHlink"/>
                </a:solidFill>
              </a:rPr>
              <a:t>Finanzquellen und Peanuts</a:t>
            </a:r>
          </a:p>
        </p:txBody>
      </p:sp>
      <p:sp>
        <p:nvSpPr>
          <p:cNvPr id="178182" name="Text Box 6">
            <a:extLst>
              <a:ext uri="{FF2B5EF4-FFF2-40B4-BE49-F238E27FC236}">
                <a16:creationId xmlns:a16="http://schemas.microsoft.com/office/drawing/2014/main" id="{DFA5039D-49A9-9A40-81DE-1412BADC2170}"/>
              </a:ext>
            </a:extLst>
          </p:cNvPr>
          <p:cNvSpPr txBox="1">
            <a:spLocks noChangeArrowheads="1"/>
          </p:cNvSpPr>
          <p:nvPr/>
        </p:nvSpPr>
        <p:spPr bwMode="auto">
          <a:xfrm>
            <a:off x="395288" y="1339850"/>
            <a:ext cx="8569325" cy="579438"/>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3200" b="1">
                <a:solidFill>
                  <a:schemeClr val="folHlink"/>
                </a:solidFill>
              </a:rPr>
              <a:t>„Sparen“ und tu felix helvetia</a:t>
            </a:r>
          </a:p>
        </p:txBody>
      </p:sp>
      <p:sp>
        <p:nvSpPr>
          <p:cNvPr id="178183" name="Text Box 7">
            <a:extLst>
              <a:ext uri="{FF2B5EF4-FFF2-40B4-BE49-F238E27FC236}">
                <a16:creationId xmlns:a16="http://schemas.microsoft.com/office/drawing/2014/main" id="{F592BFF0-D86B-0943-85F7-696CE495E4E5}"/>
              </a:ext>
            </a:extLst>
          </p:cNvPr>
          <p:cNvSpPr txBox="1">
            <a:spLocks noChangeArrowheads="1"/>
          </p:cNvSpPr>
          <p:nvPr/>
        </p:nvSpPr>
        <p:spPr bwMode="auto">
          <a:xfrm>
            <a:off x="395288" y="3211513"/>
            <a:ext cx="8569325" cy="579437"/>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3200" b="1">
                <a:solidFill>
                  <a:schemeClr val="folHlink"/>
                </a:solidFill>
              </a:rPr>
              <a:t>3 G mit Chancen und Risiken</a:t>
            </a:r>
          </a:p>
        </p:txBody>
      </p:sp>
      <p:sp>
        <p:nvSpPr>
          <p:cNvPr id="178184" name="Text Box 8">
            <a:extLst>
              <a:ext uri="{FF2B5EF4-FFF2-40B4-BE49-F238E27FC236}">
                <a16:creationId xmlns:a16="http://schemas.microsoft.com/office/drawing/2014/main" id="{7AE176DD-CA20-AE4C-9805-8903871586A1}"/>
              </a:ext>
            </a:extLst>
          </p:cNvPr>
          <p:cNvSpPr txBox="1">
            <a:spLocks noChangeArrowheads="1"/>
          </p:cNvSpPr>
          <p:nvPr/>
        </p:nvSpPr>
        <p:spPr bwMode="auto">
          <a:xfrm>
            <a:off x="179388" y="160338"/>
            <a:ext cx="5472112" cy="579437"/>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altLang="de-DE" sz="3200" b="1"/>
              <a:t>Gliederung des Vortrags</a:t>
            </a:r>
          </a:p>
        </p:txBody>
      </p:sp>
      <p:sp>
        <p:nvSpPr>
          <p:cNvPr id="178186" name="Rectangle 10">
            <a:extLst>
              <a:ext uri="{FF2B5EF4-FFF2-40B4-BE49-F238E27FC236}">
                <a16:creationId xmlns:a16="http://schemas.microsoft.com/office/drawing/2014/main" id="{6D77B70F-8707-E545-A2E7-91F03D3396F3}"/>
              </a:ext>
            </a:extLst>
          </p:cNvPr>
          <p:cNvSpPr>
            <a:spLocks noChangeArrowheads="1"/>
          </p:cNvSpPr>
          <p:nvPr/>
        </p:nvSpPr>
        <p:spPr bwMode="auto">
          <a:xfrm>
            <a:off x="250825" y="1268413"/>
            <a:ext cx="8893175" cy="4608512"/>
          </a:xfrm>
          <a:prstGeom prst="rect">
            <a:avLst/>
          </a:prstGeom>
          <a:solidFill>
            <a:schemeClr val="folHlink">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178186"/>
                                        </p:tgtEl>
                                        <p:attrNameLst>
                                          <p:attrName>style.visibility</p:attrName>
                                        </p:attrNameLst>
                                      </p:cBhvr>
                                      <p:to>
                                        <p:strVal val="visible"/>
                                      </p:to>
                                    </p:set>
                                    <p:animEffect transition="in" filter="dissolve">
                                      <p:cBhvr>
                                        <p:cTn id="7" dur="3000"/>
                                        <p:tgtEl>
                                          <p:spTgt spid="1781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Datumsplatzhalter 2">
            <a:extLst>
              <a:ext uri="{FF2B5EF4-FFF2-40B4-BE49-F238E27FC236}">
                <a16:creationId xmlns:a16="http://schemas.microsoft.com/office/drawing/2014/main" id="{338966A8-4119-8A46-BD82-F3FEA119987B}"/>
              </a:ext>
            </a:extLst>
          </p:cNvPr>
          <p:cNvSpPr>
            <a:spLocks noGrp="1"/>
          </p:cNvSpPr>
          <p:nvPr>
            <p:ph type="dt" sz="half" idx="10"/>
          </p:nvPr>
        </p:nvSpPr>
        <p:spPr/>
        <p:txBody>
          <a:bodyPr/>
          <a:lstStyle/>
          <a:p>
            <a:r>
              <a:rPr lang="de-DE" altLang="de-DE"/>
              <a:t>Bremen</a:t>
            </a:r>
          </a:p>
          <a:p>
            <a:r>
              <a:rPr lang="de-DE" altLang="de-DE"/>
              <a:t>18. Oktober 2004</a:t>
            </a:r>
            <a:endParaRPr lang="en-US" altLang="de-DE"/>
          </a:p>
        </p:txBody>
      </p:sp>
      <p:sp>
        <p:nvSpPr>
          <p:cNvPr id="18" name="Foliennummernplatzhalter 3">
            <a:extLst>
              <a:ext uri="{FF2B5EF4-FFF2-40B4-BE49-F238E27FC236}">
                <a16:creationId xmlns:a16="http://schemas.microsoft.com/office/drawing/2014/main" id="{42672EC2-62F5-914A-AF00-CAAF548FEED2}"/>
              </a:ext>
            </a:extLst>
          </p:cNvPr>
          <p:cNvSpPr>
            <a:spLocks noGrp="1"/>
          </p:cNvSpPr>
          <p:nvPr>
            <p:ph type="sldNum" sz="quarter" idx="11"/>
          </p:nvPr>
        </p:nvSpPr>
        <p:spPr/>
        <p:txBody>
          <a:bodyPr/>
          <a:lstStyle/>
          <a:p>
            <a:fld id="{DDEDF44C-9FE2-494D-B83D-04BC26F38DF9}" type="slidenum">
              <a:rPr lang="en-US" altLang="de-DE"/>
              <a:pPr/>
              <a:t>28</a:t>
            </a:fld>
            <a:endParaRPr lang="en-US" altLang="de-DE">
              <a:latin typeface="Times New Roman" panose="02020603050405020304" pitchFamily="18" charset="0"/>
            </a:endParaRPr>
          </a:p>
        </p:txBody>
      </p:sp>
      <p:sp>
        <p:nvSpPr>
          <p:cNvPr id="168962" name="Rectangle 2">
            <a:extLst>
              <a:ext uri="{FF2B5EF4-FFF2-40B4-BE49-F238E27FC236}">
                <a16:creationId xmlns:a16="http://schemas.microsoft.com/office/drawing/2014/main" id="{95D00E14-EAC7-AA47-947A-05FE81B90956}"/>
              </a:ext>
            </a:extLst>
          </p:cNvPr>
          <p:cNvSpPr>
            <a:spLocks noChangeArrowheads="1"/>
          </p:cNvSpPr>
          <p:nvPr/>
        </p:nvSpPr>
        <p:spPr bwMode="auto">
          <a:xfrm>
            <a:off x="6400800" y="4371975"/>
            <a:ext cx="2195513" cy="1800225"/>
          </a:xfrm>
          <a:prstGeom prst="rect">
            <a:avLst/>
          </a:prstGeom>
          <a:solidFill>
            <a:schemeClr val="accent1"/>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sz="2000" b="1"/>
              <a:t>institutionelle</a:t>
            </a:r>
          </a:p>
          <a:p>
            <a:pPr algn="ctr"/>
            <a:r>
              <a:rPr lang="de-DE" altLang="de-DE" sz="2000" b="1"/>
              <a:t>Kosten</a:t>
            </a:r>
          </a:p>
          <a:p>
            <a:pPr algn="ctr"/>
            <a:r>
              <a:rPr lang="de-DE" altLang="de-DE" sz="2000" b="1"/>
              <a:t>des Studiums</a:t>
            </a:r>
            <a:endParaRPr lang="de-DE" altLang="de-DE"/>
          </a:p>
        </p:txBody>
      </p:sp>
      <p:sp>
        <p:nvSpPr>
          <p:cNvPr id="168963" name="Text Box 3">
            <a:extLst>
              <a:ext uri="{FF2B5EF4-FFF2-40B4-BE49-F238E27FC236}">
                <a16:creationId xmlns:a16="http://schemas.microsoft.com/office/drawing/2014/main" id="{6550CD33-2394-B842-90BE-81CBA711996E}"/>
              </a:ext>
            </a:extLst>
          </p:cNvPr>
          <p:cNvSpPr txBox="1">
            <a:spLocks noChangeArrowheads="1"/>
          </p:cNvSpPr>
          <p:nvPr/>
        </p:nvSpPr>
        <p:spPr bwMode="auto">
          <a:xfrm>
            <a:off x="7696200" y="1524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de-DE" altLang="de-DE">
              <a:latin typeface="Times New Roman" panose="02020603050405020304" pitchFamily="18" charset="0"/>
            </a:endParaRPr>
          </a:p>
        </p:txBody>
      </p:sp>
      <p:sp>
        <p:nvSpPr>
          <p:cNvPr id="168965" name="Rectangle 5">
            <a:extLst>
              <a:ext uri="{FF2B5EF4-FFF2-40B4-BE49-F238E27FC236}">
                <a16:creationId xmlns:a16="http://schemas.microsoft.com/office/drawing/2014/main" id="{7F8B9B30-5313-2B4F-98F2-8F45DEDB0982}"/>
              </a:ext>
            </a:extLst>
          </p:cNvPr>
          <p:cNvSpPr>
            <a:spLocks noChangeArrowheads="1"/>
          </p:cNvSpPr>
          <p:nvPr/>
        </p:nvSpPr>
        <p:spPr bwMode="auto">
          <a:xfrm rot="-10800000">
            <a:off x="304800" y="1752600"/>
            <a:ext cx="762000" cy="1828800"/>
          </a:xfrm>
          <a:prstGeom prst="rect">
            <a:avLst/>
          </a:prstGeom>
          <a:solidFill>
            <a:srgbClr val="00FF00"/>
          </a:solidFill>
          <a:ln w="254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algn="ctr"/>
            <a:r>
              <a:rPr lang="de-DE" altLang="de-DE" sz="2000" b="1">
                <a:solidFill>
                  <a:srgbClr val="000000"/>
                </a:solidFill>
              </a:rPr>
              <a:t>MITTEL-</a:t>
            </a:r>
          </a:p>
          <a:p>
            <a:pPr algn="ctr"/>
            <a:r>
              <a:rPr lang="de-DE" altLang="de-DE" sz="2000" b="1">
                <a:solidFill>
                  <a:srgbClr val="000000"/>
                </a:solidFill>
              </a:rPr>
              <a:t>HERKUNFT</a:t>
            </a:r>
            <a:endParaRPr lang="de-DE" altLang="de-DE">
              <a:solidFill>
                <a:srgbClr val="000000"/>
              </a:solidFill>
            </a:endParaRPr>
          </a:p>
        </p:txBody>
      </p:sp>
      <p:sp>
        <p:nvSpPr>
          <p:cNvPr id="168966" name="Rectangle 6">
            <a:extLst>
              <a:ext uri="{FF2B5EF4-FFF2-40B4-BE49-F238E27FC236}">
                <a16:creationId xmlns:a16="http://schemas.microsoft.com/office/drawing/2014/main" id="{FEF0246D-94B4-B442-BB30-4550303AF629}"/>
              </a:ext>
            </a:extLst>
          </p:cNvPr>
          <p:cNvSpPr>
            <a:spLocks noChangeArrowheads="1"/>
          </p:cNvSpPr>
          <p:nvPr/>
        </p:nvSpPr>
        <p:spPr bwMode="auto">
          <a:xfrm>
            <a:off x="1752600" y="1752600"/>
            <a:ext cx="2195513" cy="1800225"/>
          </a:xfrm>
          <a:prstGeom prst="rect">
            <a:avLst/>
          </a:prstGeom>
          <a:solidFill>
            <a:srgbClr val="00FF00"/>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sz="2000" b="1">
                <a:solidFill>
                  <a:srgbClr val="000000"/>
                </a:solidFill>
              </a:rPr>
              <a:t>privates</a:t>
            </a:r>
          </a:p>
          <a:p>
            <a:pPr algn="ctr"/>
            <a:r>
              <a:rPr lang="de-DE" altLang="de-DE" sz="2000" b="1">
                <a:solidFill>
                  <a:srgbClr val="000000"/>
                </a:solidFill>
              </a:rPr>
              <a:t>Einkommen</a:t>
            </a:r>
          </a:p>
          <a:p>
            <a:pPr algn="ctr"/>
            <a:r>
              <a:rPr lang="de-DE" altLang="de-DE" sz="2000" b="1">
                <a:solidFill>
                  <a:srgbClr val="000000"/>
                </a:solidFill>
              </a:rPr>
              <a:t>(Studierende</a:t>
            </a:r>
          </a:p>
          <a:p>
            <a:pPr algn="ctr"/>
            <a:r>
              <a:rPr lang="de-DE" altLang="de-DE" sz="2000" b="1">
                <a:solidFill>
                  <a:srgbClr val="000000"/>
                </a:solidFill>
              </a:rPr>
              <a:t>/Eltern</a:t>
            </a:r>
            <a:r>
              <a:rPr lang="de-DE" altLang="de-DE" sz="2000">
                <a:solidFill>
                  <a:srgbClr val="000000"/>
                </a:solidFill>
              </a:rPr>
              <a:t>)</a:t>
            </a:r>
            <a:endParaRPr lang="de-DE" altLang="de-DE">
              <a:solidFill>
                <a:srgbClr val="000000"/>
              </a:solidFill>
            </a:endParaRPr>
          </a:p>
        </p:txBody>
      </p:sp>
      <p:sp>
        <p:nvSpPr>
          <p:cNvPr id="168967" name="Rectangle 7">
            <a:extLst>
              <a:ext uri="{FF2B5EF4-FFF2-40B4-BE49-F238E27FC236}">
                <a16:creationId xmlns:a16="http://schemas.microsoft.com/office/drawing/2014/main" id="{B4D5307C-3E1C-1248-90A6-FD05D27B2BC7}"/>
              </a:ext>
            </a:extLst>
          </p:cNvPr>
          <p:cNvSpPr>
            <a:spLocks noChangeArrowheads="1"/>
          </p:cNvSpPr>
          <p:nvPr/>
        </p:nvSpPr>
        <p:spPr bwMode="auto">
          <a:xfrm>
            <a:off x="6400800" y="1752600"/>
            <a:ext cx="2195513" cy="1800225"/>
          </a:xfrm>
          <a:prstGeom prst="rect">
            <a:avLst/>
          </a:prstGeom>
          <a:solidFill>
            <a:srgbClr val="00FF00"/>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sz="2000" b="1">
                <a:solidFill>
                  <a:srgbClr val="000000"/>
                </a:solidFill>
              </a:rPr>
              <a:t>öffentliche</a:t>
            </a:r>
          </a:p>
          <a:p>
            <a:pPr algn="ctr"/>
            <a:r>
              <a:rPr lang="de-DE" altLang="de-DE" sz="2000" b="1">
                <a:solidFill>
                  <a:srgbClr val="000000"/>
                </a:solidFill>
              </a:rPr>
              <a:t>Mittel</a:t>
            </a:r>
            <a:endParaRPr lang="de-DE" altLang="de-DE" sz="2000">
              <a:solidFill>
                <a:srgbClr val="000000"/>
              </a:solidFill>
            </a:endParaRPr>
          </a:p>
        </p:txBody>
      </p:sp>
      <p:sp>
        <p:nvSpPr>
          <p:cNvPr id="168968" name="Rectangle 8">
            <a:extLst>
              <a:ext uri="{FF2B5EF4-FFF2-40B4-BE49-F238E27FC236}">
                <a16:creationId xmlns:a16="http://schemas.microsoft.com/office/drawing/2014/main" id="{4DEAF5D2-E631-0C44-98DC-38B69430D80B}"/>
              </a:ext>
            </a:extLst>
          </p:cNvPr>
          <p:cNvSpPr>
            <a:spLocks noChangeArrowheads="1"/>
          </p:cNvSpPr>
          <p:nvPr/>
        </p:nvSpPr>
        <p:spPr bwMode="auto">
          <a:xfrm>
            <a:off x="1752600" y="4371975"/>
            <a:ext cx="2195513" cy="1800225"/>
          </a:xfrm>
          <a:prstGeom prst="rect">
            <a:avLst/>
          </a:prstGeom>
          <a:solidFill>
            <a:schemeClr val="accent1"/>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sz="2000" b="1"/>
              <a:t>individuelle</a:t>
            </a:r>
          </a:p>
          <a:p>
            <a:pPr algn="ctr"/>
            <a:r>
              <a:rPr lang="de-DE" altLang="de-DE" sz="2000" b="1"/>
              <a:t>Kosten</a:t>
            </a:r>
          </a:p>
          <a:p>
            <a:pPr algn="ctr"/>
            <a:r>
              <a:rPr lang="de-DE" altLang="de-DE" sz="2000" b="1"/>
              <a:t>des Studiums</a:t>
            </a:r>
            <a:endParaRPr lang="de-DE" altLang="de-DE"/>
          </a:p>
        </p:txBody>
      </p:sp>
      <p:sp>
        <p:nvSpPr>
          <p:cNvPr id="168969" name="Rectangle 9">
            <a:extLst>
              <a:ext uri="{FF2B5EF4-FFF2-40B4-BE49-F238E27FC236}">
                <a16:creationId xmlns:a16="http://schemas.microsoft.com/office/drawing/2014/main" id="{543AAEC5-30B8-5049-8B2D-6CAD54E2B01A}"/>
              </a:ext>
            </a:extLst>
          </p:cNvPr>
          <p:cNvSpPr>
            <a:spLocks noChangeArrowheads="1"/>
          </p:cNvSpPr>
          <p:nvPr/>
        </p:nvSpPr>
        <p:spPr bwMode="auto">
          <a:xfrm rot="-10800000">
            <a:off x="304800" y="4191000"/>
            <a:ext cx="838200" cy="1981200"/>
          </a:xfrm>
          <a:prstGeom prst="rect">
            <a:avLst/>
          </a:prstGeom>
          <a:solidFill>
            <a:schemeClr val="accent1"/>
          </a:solidFill>
          <a:ln w="254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algn="ctr"/>
            <a:r>
              <a:rPr lang="de-DE" altLang="de-DE" sz="2000" b="1"/>
              <a:t>MITTEL-</a:t>
            </a:r>
          </a:p>
          <a:p>
            <a:pPr algn="ctr"/>
            <a:r>
              <a:rPr lang="de-DE" altLang="de-DE" sz="2000" b="1"/>
              <a:t>VERWENDUNG</a:t>
            </a:r>
            <a:endParaRPr lang="de-DE" altLang="de-DE"/>
          </a:p>
        </p:txBody>
      </p:sp>
      <p:sp>
        <p:nvSpPr>
          <p:cNvPr id="168970" name="AutoShape 10">
            <a:extLst>
              <a:ext uri="{FF2B5EF4-FFF2-40B4-BE49-F238E27FC236}">
                <a16:creationId xmlns:a16="http://schemas.microsoft.com/office/drawing/2014/main" id="{185C0AF5-B7E7-8546-BCB4-2B147CB7985C}"/>
              </a:ext>
            </a:extLst>
          </p:cNvPr>
          <p:cNvSpPr>
            <a:spLocks noChangeArrowheads="1"/>
          </p:cNvSpPr>
          <p:nvPr/>
        </p:nvSpPr>
        <p:spPr bwMode="auto">
          <a:xfrm>
            <a:off x="3708400" y="1052513"/>
            <a:ext cx="1943100" cy="630237"/>
          </a:xfrm>
          <a:prstGeom prst="wedgeRectCallout">
            <a:avLst>
              <a:gd name="adj1" fmla="val 45750"/>
              <a:gd name="adj2" fmla="val 335389"/>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sz="2000">
                <a:solidFill>
                  <a:schemeClr val="folHlink"/>
                </a:solidFill>
              </a:rPr>
              <a:t>Reform b:</a:t>
            </a:r>
          </a:p>
          <a:p>
            <a:pPr algn="ctr"/>
            <a:r>
              <a:rPr lang="de-DE" altLang="de-DE" sz="2000">
                <a:solidFill>
                  <a:schemeClr val="folHlink"/>
                </a:solidFill>
              </a:rPr>
              <a:t>Bafög</a:t>
            </a:r>
          </a:p>
        </p:txBody>
      </p:sp>
      <p:sp>
        <p:nvSpPr>
          <p:cNvPr id="168971" name="AutoShape 11">
            <a:extLst>
              <a:ext uri="{FF2B5EF4-FFF2-40B4-BE49-F238E27FC236}">
                <a16:creationId xmlns:a16="http://schemas.microsoft.com/office/drawing/2014/main" id="{EE1EEB6E-7149-9E48-959C-4E81A0FBA843}"/>
              </a:ext>
            </a:extLst>
          </p:cNvPr>
          <p:cNvSpPr>
            <a:spLocks noChangeArrowheads="1"/>
          </p:cNvSpPr>
          <p:nvPr/>
        </p:nvSpPr>
        <p:spPr bwMode="auto">
          <a:xfrm>
            <a:off x="7315200" y="1196975"/>
            <a:ext cx="1943100" cy="630238"/>
          </a:xfrm>
          <a:prstGeom prst="wedgeRectCallout">
            <a:avLst>
              <a:gd name="adj1" fmla="val -39380"/>
              <a:gd name="adj2" fmla="val 421032"/>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sz="2000">
                <a:solidFill>
                  <a:schemeClr val="folHlink"/>
                </a:solidFill>
              </a:rPr>
              <a:t>Reform a:</a:t>
            </a:r>
          </a:p>
          <a:p>
            <a:pPr algn="ctr"/>
            <a:r>
              <a:rPr lang="de-DE" altLang="de-DE" sz="2000">
                <a:solidFill>
                  <a:schemeClr val="folHlink"/>
                </a:solidFill>
              </a:rPr>
              <a:t>Mittelverteilung</a:t>
            </a:r>
          </a:p>
        </p:txBody>
      </p:sp>
      <p:sp>
        <p:nvSpPr>
          <p:cNvPr id="168972" name="AutoShape 12">
            <a:extLst>
              <a:ext uri="{FF2B5EF4-FFF2-40B4-BE49-F238E27FC236}">
                <a16:creationId xmlns:a16="http://schemas.microsoft.com/office/drawing/2014/main" id="{9EE997CA-BF20-5046-864D-7EA82767D1D0}"/>
              </a:ext>
            </a:extLst>
          </p:cNvPr>
          <p:cNvSpPr>
            <a:spLocks noChangeArrowheads="1"/>
          </p:cNvSpPr>
          <p:nvPr/>
        </p:nvSpPr>
        <p:spPr bwMode="auto">
          <a:xfrm>
            <a:off x="4343400" y="5943600"/>
            <a:ext cx="1943100" cy="630238"/>
          </a:xfrm>
          <a:prstGeom prst="wedgeRectCallout">
            <a:avLst>
              <a:gd name="adj1" fmla="val 51718"/>
              <a:gd name="adj2" fmla="val -181236"/>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sz="2000">
                <a:solidFill>
                  <a:schemeClr val="folHlink"/>
                </a:solidFill>
              </a:rPr>
              <a:t>Reform c:</a:t>
            </a:r>
          </a:p>
          <a:p>
            <a:pPr algn="ctr"/>
            <a:r>
              <a:rPr lang="de-DE" altLang="de-DE" sz="2000">
                <a:solidFill>
                  <a:schemeClr val="folHlink"/>
                </a:solidFill>
              </a:rPr>
              <a:t>Studiengebühren</a:t>
            </a:r>
          </a:p>
        </p:txBody>
      </p:sp>
      <p:cxnSp>
        <p:nvCxnSpPr>
          <p:cNvPr id="168973" name="AutoShape 13">
            <a:extLst>
              <a:ext uri="{FF2B5EF4-FFF2-40B4-BE49-F238E27FC236}">
                <a16:creationId xmlns:a16="http://schemas.microsoft.com/office/drawing/2014/main" id="{A724E445-7DDD-984C-B483-97520EA0E739}"/>
              </a:ext>
            </a:extLst>
          </p:cNvPr>
          <p:cNvCxnSpPr>
            <a:cxnSpLocks noChangeShapeType="1"/>
            <a:stCxn id="168966" idx="2"/>
            <a:endCxn id="168968" idx="0"/>
          </p:cNvCxnSpPr>
          <p:nvPr/>
        </p:nvCxnSpPr>
        <p:spPr bwMode="auto">
          <a:xfrm>
            <a:off x="2851150" y="3552825"/>
            <a:ext cx="0" cy="819150"/>
          </a:xfrm>
          <a:prstGeom prst="straightConnector1">
            <a:avLst/>
          </a:prstGeom>
          <a:noFill/>
          <a:ln w="8572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8974" name="AutoShape 14">
            <a:extLst>
              <a:ext uri="{FF2B5EF4-FFF2-40B4-BE49-F238E27FC236}">
                <a16:creationId xmlns:a16="http://schemas.microsoft.com/office/drawing/2014/main" id="{DB1E3919-D213-8741-B3EF-D6F6CE1B8A41}"/>
              </a:ext>
            </a:extLst>
          </p:cNvPr>
          <p:cNvCxnSpPr>
            <a:cxnSpLocks noChangeShapeType="1"/>
            <a:stCxn id="168966" idx="3"/>
            <a:endCxn id="168962" idx="1"/>
          </p:cNvCxnSpPr>
          <p:nvPr/>
        </p:nvCxnSpPr>
        <p:spPr bwMode="auto">
          <a:xfrm>
            <a:off x="3948113" y="2652713"/>
            <a:ext cx="2452687" cy="2619375"/>
          </a:xfrm>
          <a:prstGeom prst="straightConnector1">
            <a:avLst/>
          </a:prstGeom>
          <a:noFill/>
          <a:ln w="8572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8975" name="AutoShape 15">
            <a:extLst>
              <a:ext uri="{FF2B5EF4-FFF2-40B4-BE49-F238E27FC236}">
                <a16:creationId xmlns:a16="http://schemas.microsoft.com/office/drawing/2014/main" id="{BE2006CD-7C9F-DB41-AC7B-9502242712DA}"/>
              </a:ext>
            </a:extLst>
          </p:cNvPr>
          <p:cNvCxnSpPr>
            <a:cxnSpLocks noChangeShapeType="1"/>
            <a:stCxn id="168967" idx="1"/>
            <a:endCxn id="168968" idx="3"/>
          </p:cNvCxnSpPr>
          <p:nvPr/>
        </p:nvCxnSpPr>
        <p:spPr bwMode="auto">
          <a:xfrm flipH="1">
            <a:off x="3948113" y="2652713"/>
            <a:ext cx="2452687" cy="2619375"/>
          </a:xfrm>
          <a:prstGeom prst="straightConnector1">
            <a:avLst/>
          </a:prstGeom>
          <a:noFill/>
          <a:ln w="8572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8976" name="AutoShape 16">
            <a:extLst>
              <a:ext uri="{FF2B5EF4-FFF2-40B4-BE49-F238E27FC236}">
                <a16:creationId xmlns:a16="http://schemas.microsoft.com/office/drawing/2014/main" id="{AB6E9B73-784B-6F46-A1E7-1AC34848D712}"/>
              </a:ext>
            </a:extLst>
          </p:cNvPr>
          <p:cNvCxnSpPr>
            <a:cxnSpLocks noChangeShapeType="1"/>
            <a:stCxn id="168967" idx="2"/>
            <a:endCxn id="168962" idx="0"/>
          </p:cNvCxnSpPr>
          <p:nvPr/>
        </p:nvCxnSpPr>
        <p:spPr bwMode="auto">
          <a:xfrm>
            <a:off x="7499350" y="3552825"/>
            <a:ext cx="0" cy="819150"/>
          </a:xfrm>
          <a:prstGeom prst="straightConnector1">
            <a:avLst/>
          </a:prstGeom>
          <a:noFill/>
          <a:ln w="8572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8977" name="Text Box 17">
            <a:extLst>
              <a:ext uri="{FF2B5EF4-FFF2-40B4-BE49-F238E27FC236}">
                <a16:creationId xmlns:a16="http://schemas.microsoft.com/office/drawing/2014/main" id="{3921473D-9AD5-AE47-A0DC-FF73CF9DEBD3}"/>
              </a:ext>
            </a:extLst>
          </p:cNvPr>
          <p:cNvSpPr txBox="1">
            <a:spLocks noChangeArrowheads="1"/>
          </p:cNvSpPr>
          <p:nvPr/>
        </p:nvSpPr>
        <p:spPr bwMode="auto">
          <a:xfrm>
            <a:off x="179388" y="260350"/>
            <a:ext cx="6985000" cy="579438"/>
          </a:xfrm>
          <a:prstGeom prst="rect">
            <a:avLst/>
          </a:prstGeom>
          <a:solidFill>
            <a:srgbClr val="FF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3200" b="1">
                <a:solidFill>
                  <a:schemeClr val="folHlink"/>
                </a:solidFill>
              </a:rPr>
              <a:t>Finanzierung umfassend</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8965"/>
                                        </p:tgtEl>
                                        <p:attrNameLst>
                                          <p:attrName>style.visibility</p:attrName>
                                        </p:attrNameLst>
                                      </p:cBhvr>
                                      <p:to>
                                        <p:strVal val="visible"/>
                                      </p:to>
                                    </p:set>
                                    <p:animEffect transition="in" filter="dissolve">
                                      <p:cBhvr>
                                        <p:cTn id="7" dur="500"/>
                                        <p:tgtEl>
                                          <p:spTgt spid="16896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68966"/>
                                        </p:tgtEl>
                                        <p:attrNameLst>
                                          <p:attrName>style.visibility</p:attrName>
                                        </p:attrNameLst>
                                      </p:cBhvr>
                                      <p:to>
                                        <p:strVal val="visible"/>
                                      </p:to>
                                    </p:set>
                                    <p:animEffect transition="in" filter="dissolve">
                                      <p:cBhvr>
                                        <p:cTn id="12" dur="500"/>
                                        <p:tgtEl>
                                          <p:spTgt spid="16896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68967"/>
                                        </p:tgtEl>
                                        <p:attrNameLst>
                                          <p:attrName>style.visibility</p:attrName>
                                        </p:attrNameLst>
                                      </p:cBhvr>
                                      <p:to>
                                        <p:strVal val="visible"/>
                                      </p:to>
                                    </p:set>
                                    <p:animEffect transition="in" filter="dissolve">
                                      <p:cBhvr>
                                        <p:cTn id="17" dur="500"/>
                                        <p:tgtEl>
                                          <p:spTgt spid="16896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68969"/>
                                        </p:tgtEl>
                                        <p:attrNameLst>
                                          <p:attrName>style.visibility</p:attrName>
                                        </p:attrNameLst>
                                      </p:cBhvr>
                                      <p:to>
                                        <p:strVal val="visible"/>
                                      </p:to>
                                    </p:set>
                                    <p:animEffect transition="in" filter="dissolve">
                                      <p:cBhvr>
                                        <p:cTn id="22" dur="500"/>
                                        <p:tgtEl>
                                          <p:spTgt spid="16896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68968"/>
                                        </p:tgtEl>
                                        <p:attrNameLst>
                                          <p:attrName>style.visibility</p:attrName>
                                        </p:attrNameLst>
                                      </p:cBhvr>
                                      <p:to>
                                        <p:strVal val="visible"/>
                                      </p:to>
                                    </p:set>
                                    <p:animEffect transition="in" filter="dissolve">
                                      <p:cBhvr>
                                        <p:cTn id="27" dur="500"/>
                                        <p:tgtEl>
                                          <p:spTgt spid="16896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68962"/>
                                        </p:tgtEl>
                                        <p:attrNameLst>
                                          <p:attrName>style.visibility</p:attrName>
                                        </p:attrNameLst>
                                      </p:cBhvr>
                                      <p:to>
                                        <p:strVal val="visible"/>
                                      </p:to>
                                    </p:set>
                                    <p:animEffect transition="in" filter="dissolve">
                                      <p:cBhvr>
                                        <p:cTn id="32" dur="500"/>
                                        <p:tgtEl>
                                          <p:spTgt spid="168962"/>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nodeType="clickEffect">
                                  <p:stCondLst>
                                    <p:cond delay="0"/>
                                  </p:stCondLst>
                                  <p:childTnLst>
                                    <p:set>
                                      <p:cBhvr>
                                        <p:cTn id="36" dur="1" fill="hold">
                                          <p:stCondLst>
                                            <p:cond delay="0"/>
                                          </p:stCondLst>
                                        </p:cTn>
                                        <p:tgtEl>
                                          <p:spTgt spid="168973"/>
                                        </p:tgtEl>
                                        <p:attrNameLst>
                                          <p:attrName>style.visibility</p:attrName>
                                        </p:attrNameLst>
                                      </p:cBhvr>
                                      <p:to>
                                        <p:strVal val="visible"/>
                                      </p:to>
                                    </p:set>
                                    <p:animEffect transition="in" filter="dissolve">
                                      <p:cBhvr>
                                        <p:cTn id="37" dur="500"/>
                                        <p:tgtEl>
                                          <p:spTgt spid="168973"/>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nodeType="clickEffect">
                                  <p:stCondLst>
                                    <p:cond delay="0"/>
                                  </p:stCondLst>
                                  <p:childTnLst>
                                    <p:set>
                                      <p:cBhvr>
                                        <p:cTn id="41" dur="1" fill="hold">
                                          <p:stCondLst>
                                            <p:cond delay="0"/>
                                          </p:stCondLst>
                                        </p:cTn>
                                        <p:tgtEl>
                                          <p:spTgt spid="168976"/>
                                        </p:tgtEl>
                                        <p:attrNameLst>
                                          <p:attrName>style.visibility</p:attrName>
                                        </p:attrNameLst>
                                      </p:cBhvr>
                                      <p:to>
                                        <p:strVal val="visible"/>
                                      </p:to>
                                    </p:set>
                                    <p:animEffect transition="in" filter="dissolve">
                                      <p:cBhvr>
                                        <p:cTn id="42" dur="500"/>
                                        <p:tgtEl>
                                          <p:spTgt spid="168976"/>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68971"/>
                                        </p:tgtEl>
                                        <p:attrNameLst>
                                          <p:attrName>style.visibility</p:attrName>
                                        </p:attrNameLst>
                                      </p:cBhvr>
                                      <p:to>
                                        <p:strVal val="visible"/>
                                      </p:to>
                                    </p:set>
                                    <p:animEffect transition="in" filter="dissolve">
                                      <p:cBhvr>
                                        <p:cTn id="47" dur="500"/>
                                        <p:tgtEl>
                                          <p:spTgt spid="168971"/>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9" presetClass="entr" presetSubtype="0" fill="hold" nodeType="clickEffect">
                                  <p:stCondLst>
                                    <p:cond delay="0"/>
                                  </p:stCondLst>
                                  <p:childTnLst>
                                    <p:set>
                                      <p:cBhvr>
                                        <p:cTn id="51" dur="1" fill="hold">
                                          <p:stCondLst>
                                            <p:cond delay="0"/>
                                          </p:stCondLst>
                                        </p:cTn>
                                        <p:tgtEl>
                                          <p:spTgt spid="168975"/>
                                        </p:tgtEl>
                                        <p:attrNameLst>
                                          <p:attrName>style.visibility</p:attrName>
                                        </p:attrNameLst>
                                      </p:cBhvr>
                                      <p:to>
                                        <p:strVal val="visible"/>
                                      </p:to>
                                    </p:set>
                                    <p:animEffect transition="in" filter="dissolve">
                                      <p:cBhvr>
                                        <p:cTn id="52" dur="500"/>
                                        <p:tgtEl>
                                          <p:spTgt spid="168975"/>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168970"/>
                                        </p:tgtEl>
                                        <p:attrNameLst>
                                          <p:attrName>style.visibility</p:attrName>
                                        </p:attrNameLst>
                                      </p:cBhvr>
                                      <p:to>
                                        <p:strVal val="visible"/>
                                      </p:to>
                                    </p:set>
                                    <p:animEffect transition="in" filter="dissolve">
                                      <p:cBhvr>
                                        <p:cTn id="57" dur="500"/>
                                        <p:tgtEl>
                                          <p:spTgt spid="168970"/>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9" presetClass="entr" presetSubtype="0" fill="hold" nodeType="clickEffect">
                                  <p:stCondLst>
                                    <p:cond delay="0"/>
                                  </p:stCondLst>
                                  <p:childTnLst>
                                    <p:set>
                                      <p:cBhvr>
                                        <p:cTn id="61" dur="1" fill="hold">
                                          <p:stCondLst>
                                            <p:cond delay="0"/>
                                          </p:stCondLst>
                                        </p:cTn>
                                        <p:tgtEl>
                                          <p:spTgt spid="168974"/>
                                        </p:tgtEl>
                                        <p:attrNameLst>
                                          <p:attrName>style.visibility</p:attrName>
                                        </p:attrNameLst>
                                      </p:cBhvr>
                                      <p:to>
                                        <p:strVal val="visible"/>
                                      </p:to>
                                    </p:set>
                                    <p:animEffect transition="in" filter="dissolve">
                                      <p:cBhvr>
                                        <p:cTn id="62" dur="500"/>
                                        <p:tgtEl>
                                          <p:spTgt spid="168974"/>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168972"/>
                                        </p:tgtEl>
                                        <p:attrNameLst>
                                          <p:attrName>style.visibility</p:attrName>
                                        </p:attrNameLst>
                                      </p:cBhvr>
                                      <p:to>
                                        <p:strVal val="visible"/>
                                      </p:to>
                                    </p:set>
                                    <p:animEffect transition="in" filter="dissolve">
                                      <p:cBhvr>
                                        <p:cTn id="67" dur="500"/>
                                        <p:tgtEl>
                                          <p:spTgt spid="1689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962" grpId="0" animBg="1" autoUpdateAnimBg="0"/>
      <p:bldP spid="168965" grpId="0" animBg="1" autoUpdateAnimBg="0"/>
      <p:bldP spid="168966" grpId="0" animBg="1" autoUpdateAnimBg="0"/>
      <p:bldP spid="168967" grpId="0" animBg="1" autoUpdateAnimBg="0"/>
      <p:bldP spid="168968" grpId="0" animBg="1" autoUpdateAnimBg="0"/>
      <p:bldP spid="168969" grpId="0" animBg="1" autoUpdateAnimBg="0"/>
      <p:bldP spid="168970" grpId="0" animBg="1" autoUpdateAnimBg="0"/>
      <p:bldP spid="168971" grpId="0" animBg="1" autoUpdateAnimBg="0"/>
      <p:bldP spid="168972" grpId="0" animBg="1"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Datumsplatzhalter 2">
            <a:extLst>
              <a:ext uri="{FF2B5EF4-FFF2-40B4-BE49-F238E27FC236}">
                <a16:creationId xmlns:a16="http://schemas.microsoft.com/office/drawing/2014/main" id="{16945D89-8980-554E-8E80-4F113D2CD6C6}"/>
              </a:ext>
            </a:extLst>
          </p:cNvPr>
          <p:cNvSpPr>
            <a:spLocks noGrp="1"/>
          </p:cNvSpPr>
          <p:nvPr>
            <p:ph type="dt" sz="half" idx="10"/>
          </p:nvPr>
        </p:nvSpPr>
        <p:spPr/>
        <p:txBody>
          <a:bodyPr/>
          <a:lstStyle/>
          <a:p>
            <a:r>
              <a:rPr lang="de-DE" altLang="de-DE"/>
              <a:t>Bremen</a:t>
            </a:r>
          </a:p>
          <a:p>
            <a:r>
              <a:rPr lang="de-DE" altLang="de-DE"/>
              <a:t>18. Oktober 2004</a:t>
            </a:r>
            <a:endParaRPr lang="en-US" altLang="de-DE"/>
          </a:p>
        </p:txBody>
      </p:sp>
      <p:sp>
        <p:nvSpPr>
          <p:cNvPr id="11" name="Foliennummernplatzhalter 3">
            <a:extLst>
              <a:ext uri="{FF2B5EF4-FFF2-40B4-BE49-F238E27FC236}">
                <a16:creationId xmlns:a16="http://schemas.microsoft.com/office/drawing/2014/main" id="{8B481F29-D551-A546-8E21-30C0026F259B}"/>
              </a:ext>
            </a:extLst>
          </p:cNvPr>
          <p:cNvSpPr>
            <a:spLocks noGrp="1"/>
          </p:cNvSpPr>
          <p:nvPr>
            <p:ph type="sldNum" sz="quarter" idx="11"/>
          </p:nvPr>
        </p:nvSpPr>
        <p:spPr/>
        <p:txBody>
          <a:bodyPr/>
          <a:lstStyle/>
          <a:p>
            <a:fld id="{08B1C403-F6B6-0C41-9105-99A91A80CA9F}" type="slidenum">
              <a:rPr lang="en-US" altLang="de-DE"/>
              <a:pPr/>
              <a:t>29</a:t>
            </a:fld>
            <a:endParaRPr lang="en-US" altLang="de-DE">
              <a:latin typeface="Times New Roman" panose="02020603050405020304" pitchFamily="18" charset="0"/>
            </a:endParaRPr>
          </a:p>
        </p:txBody>
      </p:sp>
      <p:sp>
        <p:nvSpPr>
          <p:cNvPr id="171010" name="Text Box 2">
            <a:extLst>
              <a:ext uri="{FF2B5EF4-FFF2-40B4-BE49-F238E27FC236}">
                <a16:creationId xmlns:a16="http://schemas.microsoft.com/office/drawing/2014/main" id="{150E6584-28E2-D646-87A7-E31016DFBB41}"/>
              </a:ext>
            </a:extLst>
          </p:cNvPr>
          <p:cNvSpPr txBox="1">
            <a:spLocks noChangeArrowheads="1"/>
          </p:cNvSpPr>
          <p:nvPr/>
        </p:nvSpPr>
        <p:spPr bwMode="auto">
          <a:xfrm>
            <a:off x="7696200" y="1524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de-DE" altLang="de-DE">
              <a:latin typeface="Times New Roman" panose="02020603050405020304" pitchFamily="18" charset="0"/>
            </a:endParaRPr>
          </a:p>
        </p:txBody>
      </p:sp>
      <p:sp>
        <p:nvSpPr>
          <p:cNvPr id="171011" name="Text Box 3">
            <a:extLst>
              <a:ext uri="{FF2B5EF4-FFF2-40B4-BE49-F238E27FC236}">
                <a16:creationId xmlns:a16="http://schemas.microsoft.com/office/drawing/2014/main" id="{2B514315-265E-394F-A7D4-9C6FBD66A894}"/>
              </a:ext>
            </a:extLst>
          </p:cNvPr>
          <p:cNvSpPr txBox="1">
            <a:spLocks noChangeArrowheads="1"/>
          </p:cNvSpPr>
          <p:nvPr/>
        </p:nvSpPr>
        <p:spPr bwMode="auto">
          <a:xfrm>
            <a:off x="0" y="1268413"/>
            <a:ext cx="7239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de-DE" altLang="de-DE" sz="4000" b="1">
                <a:solidFill>
                  <a:schemeClr val="folHlink"/>
                </a:solidFill>
              </a:rPr>
              <a:t>Reform a: Mittelverteilung</a:t>
            </a:r>
            <a:endParaRPr lang="de-DE" altLang="de-DE" sz="4000" b="1">
              <a:solidFill>
                <a:schemeClr val="folHlink"/>
              </a:solidFill>
              <a:latin typeface="Times New Roman" panose="02020603050405020304" pitchFamily="18" charset="0"/>
            </a:endParaRPr>
          </a:p>
        </p:txBody>
      </p:sp>
      <p:sp>
        <p:nvSpPr>
          <p:cNvPr id="171012" name="Rectangle 4">
            <a:extLst>
              <a:ext uri="{FF2B5EF4-FFF2-40B4-BE49-F238E27FC236}">
                <a16:creationId xmlns:a16="http://schemas.microsoft.com/office/drawing/2014/main" id="{42952564-80BE-1943-B8CF-85B3C322404C}"/>
              </a:ext>
            </a:extLst>
          </p:cNvPr>
          <p:cNvSpPr>
            <a:spLocks noChangeArrowheads="1"/>
          </p:cNvSpPr>
          <p:nvPr/>
        </p:nvSpPr>
        <p:spPr bwMode="auto">
          <a:xfrm>
            <a:off x="381000" y="2286000"/>
            <a:ext cx="5410200" cy="1143000"/>
          </a:xfrm>
          <a:prstGeom prst="rect">
            <a:avLst/>
          </a:prstGeom>
          <a:solidFill>
            <a:schemeClr val="accent2"/>
          </a:solidFill>
          <a:ln>
            <a:noFill/>
          </a:ln>
          <a:effectLst/>
          <a:extLst>
            <a:ext uri="{91240B29-F687-4F45-9708-019B960494DF}">
              <a14:hiddenLine xmlns:a14="http://schemas.microsoft.com/office/drawing/2010/main" w="12700">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b="1"/>
              <a:t>Anzahl der Studierenden</a:t>
            </a:r>
          </a:p>
          <a:p>
            <a:pPr algn="ctr"/>
            <a:r>
              <a:rPr lang="de-DE" altLang="de-DE" b="1"/>
              <a:t>(Herkunftslandprinzip)</a:t>
            </a:r>
            <a:endParaRPr lang="de-DE" altLang="de-DE" sz="2800" b="1"/>
          </a:p>
        </p:txBody>
      </p:sp>
      <p:sp>
        <p:nvSpPr>
          <p:cNvPr id="171013" name="Rectangle 5">
            <a:extLst>
              <a:ext uri="{FF2B5EF4-FFF2-40B4-BE49-F238E27FC236}">
                <a16:creationId xmlns:a16="http://schemas.microsoft.com/office/drawing/2014/main" id="{0AF80508-B23C-BA45-B0DC-4ACBBAE926F1}"/>
              </a:ext>
            </a:extLst>
          </p:cNvPr>
          <p:cNvSpPr>
            <a:spLocks noChangeArrowheads="1"/>
          </p:cNvSpPr>
          <p:nvPr/>
        </p:nvSpPr>
        <p:spPr bwMode="auto">
          <a:xfrm>
            <a:off x="381000" y="3429000"/>
            <a:ext cx="5410200" cy="1143000"/>
          </a:xfrm>
          <a:prstGeom prst="rect">
            <a:avLst/>
          </a:prstGeom>
          <a:solidFill>
            <a:srgbClr val="008000"/>
          </a:solidFill>
          <a:ln>
            <a:noFill/>
          </a:ln>
          <a:effectLst/>
          <a:extLst>
            <a:ext uri="{91240B29-F687-4F45-9708-019B960494DF}">
              <a14:hiddenLine xmlns:a14="http://schemas.microsoft.com/office/drawing/2010/main" w="12700">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b="1"/>
              <a:t>Studienbeiträge</a:t>
            </a:r>
          </a:p>
        </p:txBody>
      </p:sp>
      <p:sp>
        <p:nvSpPr>
          <p:cNvPr id="171014" name="Rectangle 6">
            <a:extLst>
              <a:ext uri="{FF2B5EF4-FFF2-40B4-BE49-F238E27FC236}">
                <a16:creationId xmlns:a16="http://schemas.microsoft.com/office/drawing/2014/main" id="{8787531C-E571-2846-BEDA-2138A7A1413F}"/>
              </a:ext>
            </a:extLst>
          </p:cNvPr>
          <p:cNvSpPr>
            <a:spLocks noChangeArrowheads="1"/>
          </p:cNvSpPr>
          <p:nvPr/>
        </p:nvSpPr>
        <p:spPr bwMode="auto">
          <a:xfrm>
            <a:off x="381000" y="4572000"/>
            <a:ext cx="5410200" cy="1143000"/>
          </a:xfrm>
          <a:prstGeom prst="rect">
            <a:avLst/>
          </a:prstGeom>
          <a:solidFill>
            <a:schemeClr val="accent1"/>
          </a:solidFill>
          <a:ln>
            <a:noFill/>
          </a:ln>
          <a:effectLst/>
          <a:extLst>
            <a:ext uri="{91240B29-F687-4F45-9708-019B960494DF}">
              <a14:hiddenLine xmlns:a14="http://schemas.microsoft.com/office/drawing/2010/main" w="12700">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b="1"/>
              <a:t>Sockelfinanzierung</a:t>
            </a:r>
          </a:p>
          <a:p>
            <a:pPr algn="ctr"/>
            <a:r>
              <a:rPr lang="de-DE" altLang="de-DE" b="1"/>
              <a:t>(Sitzlandprinzip)</a:t>
            </a:r>
            <a:endParaRPr lang="de-DE" altLang="de-DE" sz="2800" b="1"/>
          </a:p>
        </p:txBody>
      </p:sp>
      <p:sp>
        <p:nvSpPr>
          <p:cNvPr id="171015" name="AutoShape 7">
            <a:extLst>
              <a:ext uri="{FF2B5EF4-FFF2-40B4-BE49-F238E27FC236}">
                <a16:creationId xmlns:a16="http://schemas.microsoft.com/office/drawing/2014/main" id="{1F81C183-7ECF-6B4E-A422-375DA6070493}"/>
              </a:ext>
            </a:extLst>
          </p:cNvPr>
          <p:cNvSpPr>
            <a:spLocks/>
          </p:cNvSpPr>
          <p:nvPr/>
        </p:nvSpPr>
        <p:spPr bwMode="auto">
          <a:xfrm>
            <a:off x="6248400" y="2349500"/>
            <a:ext cx="381000" cy="2232025"/>
          </a:xfrm>
          <a:prstGeom prst="rightBrace">
            <a:avLst>
              <a:gd name="adj1" fmla="val 48819"/>
              <a:gd name="adj2" fmla="val 50000"/>
            </a:avLst>
          </a:prstGeom>
          <a:noFill/>
          <a:ln w="762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de-DE" altLang="de-DE" sz="2000">
              <a:solidFill>
                <a:schemeClr val="folHlink"/>
              </a:solidFill>
              <a:latin typeface="Times New Roman" panose="02020603050405020304" pitchFamily="18" charset="0"/>
            </a:endParaRPr>
          </a:p>
        </p:txBody>
      </p:sp>
      <p:sp>
        <p:nvSpPr>
          <p:cNvPr id="171016" name="Oval 8">
            <a:extLst>
              <a:ext uri="{FF2B5EF4-FFF2-40B4-BE49-F238E27FC236}">
                <a16:creationId xmlns:a16="http://schemas.microsoft.com/office/drawing/2014/main" id="{406348F4-68F9-CF42-B787-3DBC5454D36E}"/>
              </a:ext>
            </a:extLst>
          </p:cNvPr>
          <p:cNvSpPr>
            <a:spLocks noChangeArrowheads="1"/>
          </p:cNvSpPr>
          <p:nvPr/>
        </p:nvSpPr>
        <p:spPr bwMode="auto">
          <a:xfrm rot="10837480">
            <a:off x="7091363" y="1698625"/>
            <a:ext cx="1524000" cy="3168650"/>
          </a:xfrm>
          <a:prstGeom prst="ellipse">
            <a:avLst/>
          </a:prstGeom>
          <a:solidFill>
            <a:srgbClr val="FFCC00"/>
          </a:solidFill>
          <a:ln>
            <a:noFill/>
          </a:ln>
          <a:effectLst/>
          <a:extLst>
            <a:ext uri="{91240B29-F687-4F45-9708-019B960494DF}">
              <a14:hiddenLine xmlns:a14="http://schemas.microsoft.com/office/drawing/2010/main" w="9525">
                <a:solidFill>
                  <a:schemeClr val="folHlink"/>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algn="ctr"/>
            <a:r>
              <a:rPr lang="de-DE" altLang="de-DE" sz="3600" b="1">
                <a:solidFill>
                  <a:schemeClr val="folHlink"/>
                </a:solidFill>
              </a:rPr>
              <a:t>GefoS</a:t>
            </a:r>
            <a:endParaRPr lang="de-DE" altLang="de-DE" sz="2000" b="1">
              <a:solidFill>
                <a:schemeClr val="folHlink"/>
              </a:solidFill>
            </a:endParaRPr>
          </a:p>
        </p:txBody>
      </p:sp>
      <p:sp>
        <p:nvSpPr>
          <p:cNvPr id="171017" name="Text Box 9">
            <a:extLst>
              <a:ext uri="{FF2B5EF4-FFF2-40B4-BE49-F238E27FC236}">
                <a16:creationId xmlns:a16="http://schemas.microsoft.com/office/drawing/2014/main" id="{27CD55DC-6B48-D24C-8042-1116A2C9EECC}"/>
              </a:ext>
            </a:extLst>
          </p:cNvPr>
          <p:cNvSpPr txBox="1">
            <a:spLocks noChangeArrowheads="1"/>
          </p:cNvSpPr>
          <p:nvPr/>
        </p:nvSpPr>
        <p:spPr bwMode="auto">
          <a:xfrm>
            <a:off x="179388" y="260350"/>
            <a:ext cx="6985000" cy="579438"/>
          </a:xfrm>
          <a:prstGeom prst="rect">
            <a:avLst/>
          </a:prstGeom>
          <a:solidFill>
            <a:srgbClr val="FF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3200" b="1">
                <a:solidFill>
                  <a:schemeClr val="folHlink"/>
                </a:solidFill>
              </a:rPr>
              <a:t>Finanzierung umfassend</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4" fill="hold" grpId="0" nodeType="clickEffect">
                                  <p:stCondLst>
                                    <p:cond delay="0"/>
                                  </p:stCondLst>
                                  <p:childTnLst>
                                    <p:set>
                                      <p:cBhvr>
                                        <p:cTn id="6" dur="1" fill="hold">
                                          <p:stCondLst>
                                            <p:cond delay="0"/>
                                          </p:stCondLst>
                                        </p:cTn>
                                        <p:tgtEl>
                                          <p:spTgt spid="171014"/>
                                        </p:tgtEl>
                                        <p:attrNameLst>
                                          <p:attrName>style.visibility</p:attrName>
                                        </p:attrNameLst>
                                      </p:cBhvr>
                                      <p:to>
                                        <p:strVal val="visible"/>
                                      </p:to>
                                    </p:set>
                                    <p:anim calcmode="lin" valueType="num">
                                      <p:cBhvr>
                                        <p:cTn id="7" dur="500" fill="hold"/>
                                        <p:tgtEl>
                                          <p:spTgt spid="171014"/>
                                        </p:tgtEl>
                                        <p:attrNameLst>
                                          <p:attrName>ppt_x</p:attrName>
                                        </p:attrNameLst>
                                      </p:cBhvr>
                                      <p:tavLst>
                                        <p:tav tm="0">
                                          <p:val>
                                            <p:strVal val="#ppt_x"/>
                                          </p:val>
                                        </p:tav>
                                        <p:tav tm="100000">
                                          <p:val>
                                            <p:strVal val="#ppt_x"/>
                                          </p:val>
                                        </p:tav>
                                      </p:tavLst>
                                    </p:anim>
                                    <p:anim calcmode="lin" valueType="num">
                                      <p:cBhvr>
                                        <p:cTn id="8" dur="500" fill="hold"/>
                                        <p:tgtEl>
                                          <p:spTgt spid="171014"/>
                                        </p:tgtEl>
                                        <p:attrNameLst>
                                          <p:attrName>ppt_y</p:attrName>
                                        </p:attrNameLst>
                                      </p:cBhvr>
                                      <p:tavLst>
                                        <p:tav tm="0">
                                          <p:val>
                                            <p:strVal val="#ppt_y+#ppt_h/2"/>
                                          </p:val>
                                        </p:tav>
                                        <p:tav tm="100000">
                                          <p:val>
                                            <p:strVal val="#ppt_y"/>
                                          </p:val>
                                        </p:tav>
                                      </p:tavLst>
                                    </p:anim>
                                    <p:anim calcmode="lin" valueType="num">
                                      <p:cBhvr>
                                        <p:cTn id="9" dur="500" fill="hold"/>
                                        <p:tgtEl>
                                          <p:spTgt spid="171014"/>
                                        </p:tgtEl>
                                        <p:attrNameLst>
                                          <p:attrName>ppt_w</p:attrName>
                                        </p:attrNameLst>
                                      </p:cBhvr>
                                      <p:tavLst>
                                        <p:tav tm="0">
                                          <p:val>
                                            <p:strVal val="#ppt_w"/>
                                          </p:val>
                                        </p:tav>
                                        <p:tav tm="100000">
                                          <p:val>
                                            <p:strVal val="#ppt_w"/>
                                          </p:val>
                                        </p:tav>
                                      </p:tavLst>
                                    </p:anim>
                                    <p:anim calcmode="lin" valueType="num">
                                      <p:cBhvr>
                                        <p:cTn id="10" dur="500" fill="hold"/>
                                        <p:tgtEl>
                                          <p:spTgt spid="171014"/>
                                        </p:tgtEl>
                                        <p:attrNameLst>
                                          <p:attrName>ppt_h</p:attrName>
                                        </p:attrNameLst>
                                      </p:cBhvr>
                                      <p:tavLst>
                                        <p:tav tm="0">
                                          <p:val>
                                            <p:fltVal val="0"/>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4" fill="hold" grpId="0" nodeType="clickEffect">
                                  <p:stCondLst>
                                    <p:cond delay="0"/>
                                  </p:stCondLst>
                                  <p:childTnLst>
                                    <p:set>
                                      <p:cBhvr>
                                        <p:cTn id="14" dur="1" fill="hold">
                                          <p:stCondLst>
                                            <p:cond delay="0"/>
                                          </p:stCondLst>
                                        </p:cTn>
                                        <p:tgtEl>
                                          <p:spTgt spid="171013"/>
                                        </p:tgtEl>
                                        <p:attrNameLst>
                                          <p:attrName>style.visibility</p:attrName>
                                        </p:attrNameLst>
                                      </p:cBhvr>
                                      <p:to>
                                        <p:strVal val="visible"/>
                                      </p:to>
                                    </p:set>
                                    <p:anim calcmode="lin" valueType="num">
                                      <p:cBhvr>
                                        <p:cTn id="15" dur="500" fill="hold"/>
                                        <p:tgtEl>
                                          <p:spTgt spid="171013"/>
                                        </p:tgtEl>
                                        <p:attrNameLst>
                                          <p:attrName>ppt_x</p:attrName>
                                        </p:attrNameLst>
                                      </p:cBhvr>
                                      <p:tavLst>
                                        <p:tav tm="0">
                                          <p:val>
                                            <p:strVal val="#ppt_x"/>
                                          </p:val>
                                        </p:tav>
                                        <p:tav tm="100000">
                                          <p:val>
                                            <p:strVal val="#ppt_x"/>
                                          </p:val>
                                        </p:tav>
                                      </p:tavLst>
                                    </p:anim>
                                    <p:anim calcmode="lin" valueType="num">
                                      <p:cBhvr>
                                        <p:cTn id="16" dur="500" fill="hold"/>
                                        <p:tgtEl>
                                          <p:spTgt spid="171013"/>
                                        </p:tgtEl>
                                        <p:attrNameLst>
                                          <p:attrName>ppt_y</p:attrName>
                                        </p:attrNameLst>
                                      </p:cBhvr>
                                      <p:tavLst>
                                        <p:tav tm="0">
                                          <p:val>
                                            <p:strVal val="#ppt_y+#ppt_h/2"/>
                                          </p:val>
                                        </p:tav>
                                        <p:tav tm="100000">
                                          <p:val>
                                            <p:strVal val="#ppt_y"/>
                                          </p:val>
                                        </p:tav>
                                      </p:tavLst>
                                    </p:anim>
                                    <p:anim calcmode="lin" valueType="num">
                                      <p:cBhvr>
                                        <p:cTn id="17" dur="500" fill="hold"/>
                                        <p:tgtEl>
                                          <p:spTgt spid="171013"/>
                                        </p:tgtEl>
                                        <p:attrNameLst>
                                          <p:attrName>ppt_w</p:attrName>
                                        </p:attrNameLst>
                                      </p:cBhvr>
                                      <p:tavLst>
                                        <p:tav tm="0">
                                          <p:val>
                                            <p:strVal val="#ppt_w"/>
                                          </p:val>
                                        </p:tav>
                                        <p:tav tm="100000">
                                          <p:val>
                                            <p:strVal val="#ppt_w"/>
                                          </p:val>
                                        </p:tav>
                                      </p:tavLst>
                                    </p:anim>
                                    <p:anim calcmode="lin" valueType="num">
                                      <p:cBhvr>
                                        <p:cTn id="18" dur="500" fill="hold"/>
                                        <p:tgtEl>
                                          <p:spTgt spid="171013"/>
                                        </p:tgtEl>
                                        <p:attrNameLst>
                                          <p:attrName>ppt_h</p:attrName>
                                        </p:attrNameLst>
                                      </p:cBhvr>
                                      <p:tavLst>
                                        <p:tav tm="0">
                                          <p:val>
                                            <p:fltVal val="0"/>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7" presetClass="entr" presetSubtype="4" fill="hold" grpId="0" nodeType="clickEffect">
                                  <p:stCondLst>
                                    <p:cond delay="0"/>
                                  </p:stCondLst>
                                  <p:childTnLst>
                                    <p:set>
                                      <p:cBhvr>
                                        <p:cTn id="22" dur="1" fill="hold">
                                          <p:stCondLst>
                                            <p:cond delay="0"/>
                                          </p:stCondLst>
                                        </p:cTn>
                                        <p:tgtEl>
                                          <p:spTgt spid="171012"/>
                                        </p:tgtEl>
                                        <p:attrNameLst>
                                          <p:attrName>style.visibility</p:attrName>
                                        </p:attrNameLst>
                                      </p:cBhvr>
                                      <p:to>
                                        <p:strVal val="visible"/>
                                      </p:to>
                                    </p:set>
                                    <p:anim calcmode="lin" valueType="num">
                                      <p:cBhvr>
                                        <p:cTn id="23" dur="500" fill="hold"/>
                                        <p:tgtEl>
                                          <p:spTgt spid="171012"/>
                                        </p:tgtEl>
                                        <p:attrNameLst>
                                          <p:attrName>ppt_x</p:attrName>
                                        </p:attrNameLst>
                                      </p:cBhvr>
                                      <p:tavLst>
                                        <p:tav tm="0">
                                          <p:val>
                                            <p:strVal val="#ppt_x"/>
                                          </p:val>
                                        </p:tav>
                                        <p:tav tm="100000">
                                          <p:val>
                                            <p:strVal val="#ppt_x"/>
                                          </p:val>
                                        </p:tav>
                                      </p:tavLst>
                                    </p:anim>
                                    <p:anim calcmode="lin" valueType="num">
                                      <p:cBhvr>
                                        <p:cTn id="24" dur="500" fill="hold"/>
                                        <p:tgtEl>
                                          <p:spTgt spid="171012"/>
                                        </p:tgtEl>
                                        <p:attrNameLst>
                                          <p:attrName>ppt_y</p:attrName>
                                        </p:attrNameLst>
                                      </p:cBhvr>
                                      <p:tavLst>
                                        <p:tav tm="0">
                                          <p:val>
                                            <p:strVal val="#ppt_y+#ppt_h/2"/>
                                          </p:val>
                                        </p:tav>
                                        <p:tav tm="100000">
                                          <p:val>
                                            <p:strVal val="#ppt_y"/>
                                          </p:val>
                                        </p:tav>
                                      </p:tavLst>
                                    </p:anim>
                                    <p:anim calcmode="lin" valueType="num">
                                      <p:cBhvr>
                                        <p:cTn id="25" dur="500" fill="hold"/>
                                        <p:tgtEl>
                                          <p:spTgt spid="171012"/>
                                        </p:tgtEl>
                                        <p:attrNameLst>
                                          <p:attrName>ppt_w</p:attrName>
                                        </p:attrNameLst>
                                      </p:cBhvr>
                                      <p:tavLst>
                                        <p:tav tm="0">
                                          <p:val>
                                            <p:strVal val="#ppt_w"/>
                                          </p:val>
                                        </p:tav>
                                        <p:tav tm="100000">
                                          <p:val>
                                            <p:strVal val="#ppt_w"/>
                                          </p:val>
                                        </p:tav>
                                      </p:tavLst>
                                    </p:anim>
                                    <p:anim calcmode="lin" valueType="num">
                                      <p:cBhvr>
                                        <p:cTn id="26" dur="500" fill="hold"/>
                                        <p:tgtEl>
                                          <p:spTgt spid="171012"/>
                                        </p:tgtEl>
                                        <p:attrNameLst>
                                          <p:attrName>ppt_h</p:attrName>
                                        </p:attrNameLst>
                                      </p:cBhvr>
                                      <p:tavLst>
                                        <p:tav tm="0">
                                          <p:val>
                                            <p:fltVal val="0"/>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4" presetClass="entr" presetSubtype="32" fill="hold" grpId="0" nodeType="clickEffect">
                                  <p:stCondLst>
                                    <p:cond delay="0"/>
                                  </p:stCondLst>
                                  <p:childTnLst>
                                    <p:set>
                                      <p:cBhvr>
                                        <p:cTn id="30" dur="1" fill="hold">
                                          <p:stCondLst>
                                            <p:cond delay="0"/>
                                          </p:stCondLst>
                                        </p:cTn>
                                        <p:tgtEl>
                                          <p:spTgt spid="171015"/>
                                        </p:tgtEl>
                                        <p:attrNameLst>
                                          <p:attrName>style.visibility</p:attrName>
                                        </p:attrNameLst>
                                      </p:cBhvr>
                                      <p:to>
                                        <p:strVal val="visible"/>
                                      </p:to>
                                    </p:set>
                                    <p:animEffect transition="in" filter="box(out)">
                                      <p:cBhvr>
                                        <p:cTn id="31" dur="500"/>
                                        <p:tgtEl>
                                          <p:spTgt spid="171015"/>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7" presetClass="entr" presetSubtype="8" fill="hold" grpId="0" nodeType="clickEffect">
                                  <p:stCondLst>
                                    <p:cond delay="0"/>
                                  </p:stCondLst>
                                  <p:childTnLst>
                                    <p:set>
                                      <p:cBhvr>
                                        <p:cTn id="35" dur="1" fill="hold">
                                          <p:stCondLst>
                                            <p:cond delay="0"/>
                                          </p:stCondLst>
                                        </p:cTn>
                                        <p:tgtEl>
                                          <p:spTgt spid="171016"/>
                                        </p:tgtEl>
                                        <p:attrNameLst>
                                          <p:attrName>style.visibility</p:attrName>
                                        </p:attrNameLst>
                                      </p:cBhvr>
                                      <p:to>
                                        <p:strVal val="visible"/>
                                      </p:to>
                                    </p:set>
                                    <p:anim calcmode="lin" valueType="num">
                                      <p:cBhvr>
                                        <p:cTn id="36" dur="500" fill="hold"/>
                                        <p:tgtEl>
                                          <p:spTgt spid="171016"/>
                                        </p:tgtEl>
                                        <p:attrNameLst>
                                          <p:attrName>ppt_x</p:attrName>
                                        </p:attrNameLst>
                                      </p:cBhvr>
                                      <p:tavLst>
                                        <p:tav tm="0">
                                          <p:val>
                                            <p:strVal val="#ppt_x-#ppt_w/2"/>
                                          </p:val>
                                        </p:tav>
                                        <p:tav tm="100000">
                                          <p:val>
                                            <p:strVal val="#ppt_x"/>
                                          </p:val>
                                        </p:tav>
                                      </p:tavLst>
                                    </p:anim>
                                    <p:anim calcmode="lin" valueType="num">
                                      <p:cBhvr>
                                        <p:cTn id="37" dur="500" fill="hold"/>
                                        <p:tgtEl>
                                          <p:spTgt spid="171016"/>
                                        </p:tgtEl>
                                        <p:attrNameLst>
                                          <p:attrName>ppt_y</p:attrName>
                                        </p:attrNameLst>
                                      </p:cBhvr>
                                      <p:tavLst>
                                        <p:tav tm="0">
                                          <p:val>
                                            <p:strVal val="#ppt_y"/>
                                          </p:val>
                                        </p:tav>
                                        <p:tav tm="100000">
                                          <p:val>
                                            <p:strVal val="#ppt_y"/>
                                          </p:val>
                                        </p:tav>
                                      </p:tavLst>
                                    </p:anim>
                                    <p:anim calcmode="lin" valueType="num">
                                      <p:cBhvr>
                                        <p:cTn id="38" dur="500" fill="hold"/>
                                        <p:tgtEl>
                                          <p:spTgt spid="171016"/>
                                        </p:tgtEl>
                                        <p:attrNameLst>
                                          <p:attrName>ppt_w</p:attrName>
                                        </p:attrNameLst>
                                      </p:cBhvr>
                                      <p:tavLst>
                                        <p:tav tm="0">
                                          <p:val>
                                            <p:fltVal val="0"/>
                                          </p:val>
                                        </p:tav>
                                        <p:tav tm="100000">
                                          <p:val>
                                            <p:strVal val="#ppt_w"/>
                                          </p:val>
                                        </p:tav>
                                      </p:tavLst>
                                    </p:anim>
                                    <p:anim calcmode="lin" valueType="num">
                                      <p:cBhvr>
                                        <p:cTn id="39" dur="500" fill="hold"/>
                                        <p:tgtEl>
                                          <p:spTgt spid="17101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12" grpId="0" animBg="1" autoUpdateAnimBg="0"/>
      <p:bldP spid="171013" grpId="0" animBg="1" autoUpdateAnimBg="0"/>
      <p:bldP spid="171014" grpId="0" animBg="1" autoUpdateAnimBg="0"/>
      <p:bldP spid="171015" grpId="0" animBg="1" autoUpdateAnimBg="0"/>
      <p:bldP spid="171016" grpId="0" animBg="1"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atumsplatzhalter 3">
            <a:extLst>
              <a:ext uri="{FF2B5EF4-FFF2-40B4-BE49-F238E27FC236}">
                <a16:creationId xmlns:a16="http://schemas.microsoft.com/office/drawing/2014/main" id="{E850BE20-6255-CC49-B7A2-659DA79D30C8}"/>
              </a:ext>
            </a:extLst>
          </p:cNvPr>
          <p:cNvSpPr>
            <a:spLocks noGrp="1"/>
          </p:cNvSpPr>
          <p:nvPr>
            <p:ph type="dt" sz="half" idx="10"/>
          </p:nvPr>
        </p:nvSpPr>
        <p:spPr/>
        <p:txBody>
          <a:bodyPr/>
          <a:lstStyle/>
          <a:p>
            <a:r>
              <a:rPr lang="de-DE" altLang="de-DE"/>
              <a:t>Bremen</a:t>
            </a:r>
          </a:p>
          <a:p>
            <a:r>
              <a:rPr lang="de-DE" altLang="de-DE"/>
              <a:t>18. Oktober 2004</a:t>
            </a:r>
            <a:endParaRPr lang="en-US" altLang="de-DE"/>
          </a:p>
        </p:txBody>
      </p:sp>
      <p:sp>
        <p:nvSpPr>
          <p:cNvPr id="15" name="Foliennummernplatzhalter 4">
            <a:extLst>
              <a:ext uri="{FF2B5EF4-FFF2-40B4-BE49-F238E27FC236}">
                <a16:creationId xmlns:a16="http://schemas.microsoft.com/office/drawing/2014/main" id="{AC37D4D7-A136-EF4C-AB72-21BA963F72D9}"/>
              </a:ext>
            </a:extLst>
          </p:cNvPr>
          <p:cNvSpPr>
            <a:spLocks noGrp="1"/>
          </p:cNvSpPr>
          <p:nvPr>
            <p:ph type="sldNum" sz="quarter" idx="11"/>
          </p:nvPr>
        </p:nvSpPr>
        <p:spPr/>
        <p:txBody>
          <a:bodyPr/>
          <a:lstStyle/>
          <a:p>
            <a:fld id="{CA6D993A-3444-DE4E-9684-B93737CAAB32}" type="slidenum">
              <a:rPr lang="en-US" altLang="de-DE"/>
              <a:pPr/>
              <a:t>3</a:t>
            </a:fld>
            <a:endParaRPr lang="en-US" altLang="de-DE">
              <a:latin typeface="Times New Roman" panose="02020603050405020304" pitchFamily="18" charset="0"/>
            </a:endParaRPr>
          </a:p>
        </p:txBody>
      </p:sp>
      <p:sp>
        <p:nvSpPr>
          <p:cNvPr id="112645" name="Text Box 5">
            <a:extLst>
              <a:ext uri="{FF2B5EF4-FFF2-40B4-BE49-F238E27FC236}">
                <a16:creationId xmlns:a16="http://schemas.microsoft.com/office/drawing/2014/main" id="{A4E78D29-50F7-3E4F-911B-0DB53809D3D5}"/>
              </a:ext>
            </a:extLst>
          </p:cNvPr>
          <p:cNvSpPr txBox="1">
            <a:spLocks noChangeArrowheads="1"/>
          </p:cNvSpPr>
          <p:nvPr/>
        </p:nvSpPr>
        <p:spPr bwMode="auto">
          <a:xfrm>
            <a:off x="684213" y="1557338"/>
            <a:ext cx="2519362" cy="4572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de-DE" altLang="de-DE" b="1"/>
              <a:t>Niedersachsen</a:t>
            </a:r>
          </a:p>
        </p:txBody>
      </p:sp>
      <p:sp>
        <p:nvSpPr>
          <p:cNvPr id="112646" name="Text Box 6">
            <a:extLst>
              <a:ext uri="{FF2B5EF4-FFF2-40B4-BE49-F238E27FC236}">
                <a16:creationId xmlns:a16="http://schemas.microsoft.com/office/drawing/2014/main" id="{1B926404-70BD-2343-9FB1-AE77546FB0F9}"/>
              </a:ext>
            </a:extLst>
          </p:cNvPr>
          <p:cNvSpPr txBox="1">
            <a:spLocks noChangeArrowheads="1"/>
          </p:cNvSpPr>
          <p:nvPr/>
        </p:nvSpPr>
        <p:spPr bwMode="auto">
          <a:xfrm>
            <a:off x="684213" y="3500438"/>
            <a:ext cx="2447925" cy="4572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de-DE" altLang="de-DE" b="1"/>
              <a:t>Berlin</a:t>
            </a:r>
          </a:p>
        </p:txBody>
      </p:sp>
      <p:sp>
        <p:nvSpPr>
          <p:cNvPr id="112650" name="Text Box 10">
            <a:extLst>
              <a:ext uri="{FF2B5EF4-FFF2-40B4-BE49-F238E27FC236}">
                <a16:creationId xmlns:a16="http://schemas.microsoft.com/office/drawing/2014/main" id="{A70037B1-C524-9E42-A121-5762EACA47D9}"/>
              </a:ext>
            </a:extLst>
          </p:cNvPr>
          <p:cNvSpPr txBox="1">
            <a:spLocks noChangeArrowheads="1"/>
          </p:cNvSpPr>
          <p:nvPr/>
        </p:nvSpPr>
        <p:spPr bwMode="auto">
          <a:xfrm>
            <a:off x="684213" y="5013325"/>
            <a:ext cx="2303462" cy="4572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de-DE" altLang="de-DE" b="1"/>
              <a:t>Hessen</a:t>
            </a:r>
          </a:p>
        </p:txBody>
      </p:sp>
      <p:sp>
        <p:nvSpPr>
          <p:cNvPr id="112651" name="Text Box 11">
            <a:extLst>
              <a:ext uri="{FF2B5EF4-FFF2-40B4-BE49-F238E27FC236}">
                <a16:creationId xmlns:a16="http://schemas.microsoft.com/office/drawing/2014/main" id="{2D28279A-AB95-5046-BD0F-42D2D9DC0938}"/>
              </a:ext>
            </a:extLst>
          </p:cNvPr>
          <p:cNvSpPr txBox="1">
            <a:spLocks noChangeArrowheads="1"/>
          </p:cNvSpPr>
          <p:nvPr/>
        </p:nvSpPr>
        <p:spPr bwMode="auto">
          <a:xfrm>
            <a:off x="4140200" y="6092825"/>
            <a:ext cx="36274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a:t>„Hochschulpakt“ bis 2005</a:t>
            </a:r>
          </a:p>
        </p:txBody>
      </p:sp>
      <p:sp>
        <p:nvSpPr>
          <p:cNvPr id="112652" name="AutoShape 12">
            <a:extLst>
              <a:ext uri="{FF2B5EF4-FFF2-40B4-BE49-F238E27FC236}">
                <a16:creationId xmlns:a16="http://schemas.microsoft.com/office/drawing/2014/main" id="{A83FFBB4-7952-A44D-92DD-A164C9FBFF53}"/>
              </a:ext>
            </a:extLst>
          </p:cNvPr>
          <p:cNvSpPr>
            <a:spLocks noChangeArrowheads="1"/>
          </p:cNvSpPr>
          <p:nvPr/>
        </p:nvSpPr>
        <p:spPr bwMode="auto">
          <a:xfrm>
            <a:off x="3203575" y="1557338"/>
            <a:ext cx="3005138" cy="976312"/>
          </a:xfrm>
          <a:prstGeom prst="downArrow">
            <a:avLst>
              <a:gd name="adj1" fmla="val 50000"/>
              <a:gd name="adj2" fmla="val 25000"/>
            </a:avLst>
          </a:prstGeom>
          <a:solidFill>
            <a:schemeClr val="accent1"/>
          </a:solidFill>
          <a:ln w="2857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a:solidFill>
                  <a:schemeClr val="folHlink"/>
                </a:solidFill>
              </a:rPr>
              <a:t>40,6 Mio €</a:t>
            </a:r>
          </a:p>
          <a:p>
            <a:pPr algn="ctr"/>
            <a:r>
              <a:rPr lang="de-DE" altLang="de-DE">
                <a:solidFill>
                  <a:schemeClr val="folHlink"/>
                </a:solidFill>
              </a:rPr>
              <a:t>2004</a:t>
            </a:r>
          </a:p>
        </p:txBody>
      </p:sp>
      <p:sp>
        <p:nvSpPr>
          <p:cNvPr id="112653" name="AutoShape 13">
            <a:extLst>
              <a:ext uri="{FF2B5EF4-FFF2-40B4-BE49-F238E27FC236}">
                <a16:creationId xmlns:a16="http://schemas.microsoft.com/office/drawing/2014/main" id="{93E23B64-6C40-F445-BA5D-B55C8704E0D6}"/>
              </a:ext>
            </a:extLst>
          </p:cNvPr>
          <p:cNvSpPr>
            <a:spLocks noChangeArrowheads="1"/>
          </p:cNvSpPr>
          <p:nvPr/>
        </p:nvSpPr>
        <p:spPr bwMode="auto">
          <a:xfrm>
            <a:off x="6138863" y="1557338"/>
            <a:ext cx="3005137" cy="976312"/>
          </a:xfrm>
          <a:prstGeom prst="downArrow">
            <a:avLst>
              <a:gd name="adj1" fmla="val 50000"/>
              <a:gd name="adj2" fmla="val 25000"/>
            </a:avLst>
          </a:prstGeom>
          <a:solidFill>
            <a:schemeClr val="accent1"/>
          </a:solidFill>
          <a:ln w="2857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a:solidFill>
                  <a:schemeClr val="folHlink"/>
                </a:solidFill>
              </a:rPr>
              <a:t>50,6 Mio €</a:t>
            </a:r>
          </a:p>
          <a:p>
            <a:pPr algn="ctr"/>
            <a:r>
              <a:rPr lang="de-DE" altLang="de-DE">
                <a:solidFill>
                  <a:schemeClr val="folHlink"/>
                </a:solidFill>
              </a:rPr>
              <a:t>2005</a:t>
            </a:r>
          </a:p>
        </p:txBody>
      </p:sp>
      <p:sp>
        <p:nvSpPr>
          <p:cNvPr id="112654" name="AutoShape 14">
            <a:extLst>
              <a:ext uri="{FF2B5EF4-FFF2-40B4-BE49-F238E27FC236}">
                <a16:creationId xmlns:a16="http://schemas.microsoft.com/office/drawing/2014/main" id="{19B558BE-3FD5-064B-AD7D-A0AE13E03738}"/>
              </a:ext>
            </a:extLst>
          </p:cNvPr>
          <p:cNvSpPr>
            <a:spLocks noChangeArrowheads="1"/>
          </p:cNvSpPr>
          <p:nvPr/>
        </p:nvSpPr>
        <p:spPr bwMode="auto">
          <a:xfrm>
            <a:off x="3348038" y="3500438"/>
            <a:ext cx="3005137" cy="976312"/>
          </a:xfrm>
          <a:prstGeom prst="downArrow">
            <a:avLst>
              <a:gd name="adj1" fmla="val 50000"/>
              <a:gd name="adj2" fmla="val 25000"/>
            </a:avLst>
          </a:prstGeom>
          <a:solidFill>
            <a:schemeClr val="accent1"/>
          </a:solidFill>
          <a:ln w="2857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a:solidFill>
                  <a:schemeClr val="folHlink"/>
                </a:solidFill>
              </a:rPr>
              <a:t>54 Mio €</a:t>
            </a:r>
          </a:p>
          <a:p>
            <a:pPr algn="ctr"/>
            <a:r>
              <a:rPr lang="de-DE" altLang="de-DE">
                <a:solidFill>
                  <a:schemeClr val="folHlink"/>
                </a:solidFill>
              </a:rPr>
              <a:t>2004/5</a:t>
            </a:r>
          </a:p>
        </p:txBody>
      </p:sp>
      <p:sp>
        <p:nvSpPr>
          <p:cNvPr id="112655" name="AutoShape 15">
            <a:extLst>
              <a:ext uri="{FF2B5EF4-FFF2-40B4-BE49-F238E27FC236}">
                <a16:creationId xmlns:a16="http://schemas.microsoft.com/office/drawing/2014/main" id="{89F4A807-FAE8-9E40-8542-37C3852F7A95}"/>
              </a:ext>
            </a:extLst>
          </p:cNvPr>
          <p:cNvSpPr>
            <a:spLocks noChangeArrowheads="1"/>
          </p:cNvSpPr>
          <p:nvPr/>
        </p:nvSpPr>
        <p:spPr bwMode="auto">
          <a:xfrm>
            <a:off x="6138863" y="3500438"/>
            <a:ext cx="3005137" cy="976312"/>
          </a:xfrm>
          <a:prstGeom prst="downArrow">
            <a:avLst>
              <a:gd name="adj1" fmla="val 50000"/>
              <a:gd name="adj2" fmla="val 25000"/>
            </a:avLst>
          </a:prstGeom>
          <a:solidFill>
            <a:schemeClr val="accent1"/>
          </a:solidFill>
          <a:ln w="2857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a:solidFill>
                  <a:schemeClr val="folHlink"/>
                </a:solidFill>
              </a:rPr>
              <a:t>173 Mio €</a:t>
            </a:r>
          </a:p>
          <a:p>
            <a:pPr algn="ctr"/>
            <a:r>
              <a:rPr lang="de-DE" altLang="de-DE">
                <a:solidFill>
                  <a:schemeClr val="folHlink"/>
                </a:solidFill>
              </a:rPr>
              <a:t>2006-10</a:t>
            </a:r>
          </a:p>
        </p:txBody>
      </p:sp>
      <p:sp>
        <p:nvSpPr>
          <p:cNvPr id="112656" name="AutoShape 16">
            <a:extLst>
              <a:ext uri="{FF2B5EF4-FFF2-40B4-BE49-F238E27FC236}">
                <a16:creationId xmlns:a16="http://schemas.microsoft.com/office/drawing/2014/main" id="{775D5861-7642-B243-8501-BFE8A68E16D2}"/>
              </a:ext>
            </a:extLst>
          </p:cNvPr>
          <p:cNvSpPr>
            <a:spLocks noChangeArrowheads="1"/>
          </p:cNvSpPr>
          <p:nvPr/>
        </p:nvSpPr>
        <p:spPr bwMode="auto">
          <a:xfrm>
            <a:off x="6138863" y="5013325"/>
            <a:ext cx="3005137" cy="976313"/>
          </a:xfrm>
          <a:prstGeom prst="downArrow">
            <a:avLst>
              <a:gd name="adj1" fmla="val 50000"/>
              <a:gd name="adj2" fmla="val 25000"/>
            </a:avLst>
          </a:prstGeom>
          <a:solidFill>
            <a:schemeClr val="accent1"/>
          </a:solidFill>
          <a:ln w="2857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a:solidFill>
                  <a:schemeClr val="folHlink"/>
                </a:solidFill>
              </a:rPr>
              <a:t>30 Mio €</a:t>
            </a:r>
          </a:p>
          <a:p>
            <a:pPr algn="ctr"/>
            <a:r>
              <a:rPr lang="de-DE" altLang="de-DE">
                <a:solidFill>
                  <a:schemeClr val="folHlink"/>
                </a:solidFill>
              </a:rPr>
              <a:t>2005</a:t>
            </a:r>
          </a:p>
        </p:txBody>
      </p:sp>
      <p:sp>
        <p:nvSpPr>
          <p:cNvPr id="112657" name="AutoShape 17">
            <a:extLst>
              <a:ext uri="{FF2B5EF4-FFF2-40B4-BE49-F238E27FC236}">
                <a16:creationId xmlns:a16="http://schemas.microsoft.com/office/drawing/2014/main" id="{A248B3F9-DEE6-E843-87C2-5227776DC03A}"/>
              </a:ext>
            </a:extLst>
          </p:cNvPr>
          <p:cNvSpPr>
            <a:spLocks noChangeArrowheads="1"/>
          </p:cNvSpPr>
          <p:nvPr/>
        </p:nvSpPr>
        <p:spPr bwMode="auto">
          <a:xfrm>
            <a:off x="3203575" y="5013325"/>
            <a:ext cx="3005138" cy="976313"/>
          </a:xfrm>
          <a:prstGeom prst="downArrow">
            <a:avLst>
              <a:gd name="adj1" fmla="val 50000"/>
              <a:gd name="adj2" fmla="val 25000"/>
            </a:avLst>
          </a:prstGeom>
          <a:solidFill>
            <a:schemeClr val="accent1"/>
          </a:solidFill>
          <a:ln w="2857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a:solidFill>
                  <a:schemeClr val="folHlink"/>
                </a:solidFill>
              </a:rPr>
              <a:t>30 Mio €</a:t>
            </a:r>
          </a:p>
          <a:p>
            <a:pPr algn="ctr"/>
            <a:r>
              <a:rPr lang="de-DE" altLang="de-DE">
                <a:solidFill>
                  <a:schemeClr val="folHlink"/>
                </a:solidFill>
              </a:rPr>
              <a:t>2004</a:t>
            </a:r>
          </a:p>
        </p:txBody>
      </p:sp>
      <p:sp>
        <p:nvSpPr>
          <p:cNvPr id="112658" name="Text Box 18">
            <a:extLst>
              <a:ext uri="{FF2B5EF4-FFF2-40B4-BE49-F238E27FC236}">
                <a16:creationId xmlns:a16="http://schemas.microsoft.com/office/drawing/2014/main" id="{A8890679-3ABA-F84D-8C87-94E8BF215856}"/>
              </a:ext>
            </a:extLst>
          </p:cNvPr>
          <p:cNvSpPr txBox="1">
            <a:spLocks noChangeArrowheads="1"/>
          </p:cNvSpPr>
          <p:nvPr/>
        </p:nvSpPr>
        <p:spPr bwMode="auto">
          <a:xfrm>
            <a:off x="3903663" y="2655888"/>
            <a:ext cx="4629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a:t>„Hochschuloptimierungskonzept“</a:t>
            </a:r>
          </a:p>
        </p:txBody>
      </p:sp>
      <p:sp>
        <p:nvSpPr>
          <p:cNvPr id="112659" name="Text Box 19">
            <a:extLst>
              <a:ext uri="{FF2B5EF4-FFF2-40B4-BE49-F238E27FC236}">
                <a16:creationId xmlns:a16="http://schemas.microsoft.com/office/drawing/2014/main" id="{2EB6C57B-93D4-7347-95B0-63AB06B01DE0}"/>
              </a:ext>
            </a:extLst>
          </p:cNvPr>
          <p:cNvSpPr txBox="1">
            <a:spLocks noChangeArrowheads="1"/>
          </p:cNvSpPr>
          <p:nvPr/>
        </p:nvSpPr>
        <p:spPr bwMode="auto">
          <a:xfrm>
            <a:off x="250825" y="260350"/>
            <a:ext cx="6337300" cy="579438"/>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3200" b="1">
                <a:solidFill>
                  <a:schemeClr val="folHlink"/>
                </a:solidFill>
              </a:rPr>
              <a:t>„Sparen“ in den Ländern </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12645"/>
                                        </p:tgtEl>
                                        <p:attrNameLst>
                                          <p:attrName>style.visibility</p:attrName>
                                        </p:attrNameLst>
                                      </p:cBhvr>
                                      <p:to>
                                        <p:strVal val="visible"/>
                                      </p:to>
                                    </p:set>
                                    <p:anim calcmode="lin" valueType="num">
                                      <p:cBhvr>
                                        <p:cTn id="7" dur="1000" fill="hold"/>
                                        <p:tgtEl>
                                          <p:spTgt spid="112645"/>
                                        </p:tgtEl>
                                        <p:attrNameLst>
                                          <p:attrName>ppt_w</p:attrName>
                                        </p:attrNameLst>
                                      </p:cBhvr>
                                      <p:tavLst>
                                        <p:tav tm="0">
                                          <p:val>
                                            <p:strVal val="#ppt_w*0.70"/>
                                          </p:val>
                                        </p:tav>
                                        <p:tav tm="100000">
                                          <p:val>
                                            <p:strVal val="#ppt_w"/>
                                          </p:val>
                                        </p:tav>
                                      </p:tavLst>
                                    </p:anim>
                                    <p:anim calcmode="lin" valueType="num">
                                      <p:cBhvr>
                                        <p:cTn id="8" dur="1000" fill="hold"/>
                                        <p:tgtEl>
                                          <p:spTgt spid="112645"/>
                                        </p:tgtEl>
                                        <p:attrNameLst>
                                          <p:attrName>ppt_h</p:attrName>
                                        </p:attrNameLst>
                                      </p:cBhvr>
                                      <p:tavLst>
                                        <p:tav tm="0">
                                          <p:val>
                                            <p:strVal val="#ppt_h"/>
                                          </p:val>
                                        </p:tav>
                                        <p:tav tm="100000">
                                          <p:val>
                                            <p:strVal val="#ppt_h"/>
                                          </p:val>
                                        </p:tav>
                                      </p:tavLst>
                                    </p:anim>
                                    <p:animEffect transition="in" filter="fade">
                                      <p:cBhvr>
                                        <p:cTn id="9" dur="1000"/>
                                        <p:tgtEl>
                                          <p:spTgt spid="112645"/>
                                        </p:tgtEl>
                                      </p:cBhvr>
                                    </p:animEffect>
                                  </p:childTnLst>
                                </p:cTn>
                              </p:par>
                            </p:childTnLst>
                          </p:cTn>
                        </p:par>
                        <p:par>
                          <p:cTn id="10" fill="hold" nodeType="afterGroup">
                            <p:stCondLst>
                              <p:cond delay="1000"/>
                            </p:stCondLst>
                            <p:childTnLst>
                              <p:par>
                                <p:cTn id="11" presetID="3" presetClass="entr" presetSubtype="10" fill="hold" grpId="0" nodeType="afterEffect">
                                  <p:stCondLst>
                                    <p:cond delay="0"/>
                                  </p:stCondLst>
                                  <p:childTnLst>
                                    <p:set>
                                      <p:cBhvr>
                                        <p:cTn id="12" dur="1" fill="hold">
                                          <p:stCondLst>
                                            <p:cond delay="0"/>
                                          </p:stCondLst>
                                        </p:cTn>
                                        <p:tgtEl>
                                          <p:spTgt spid="112652"/>
                                        </p:tgtEl>
                                        <p:attrNameLst>
                                          <p:attrName>style.visibility</p:attrName>
                                        </p:attrNameLst>
                                      </p:cBhvr>
                                      <p:to>
                                        <p:strVal val="visible"/>
                                      </p:to>
                                    </p:set>
                                    <p:animEffect transition="in" filter="blinds(horizontal)">
                                      <p:cBhvr>
                                        <p:cTn id="13" dur="500"/>
                                        <p:tgtEl>
                                          <p:spTgt spid="112652"/>
                                        </p:tgtEl>
                                      </p:cBhvr>
                                    </p:animEffect>
                                  </p:childTnLst>
                                </p:cTn>
                              </p:par>
                            </p:childTnLst>
                          </p:cTn>
                        </p:par>
                        <p:par>
                          <p:cTn id="14" fill="hold" nodeType="afterGroup">
                            <p:stCondLst>
                              <p:cond delay="1500"/>
                            </p:stCondLst>
                            <p:childTnLst>
                              <p:par>
                                <p:cTn id="15" presetID="3" presetClass="entr" presetSubtype="10" fill="hold" grpId="0" nodeType="afterEffect">
                                  <p:stCondLst>
                                    <p:cond delay="0"/>
                                  </p:stCondLst>
                                  <p:childTnLst>
                                    <p:set>
                                      <p:cBhvr>
                                        <p:cTn id="16" dur="1" fill="hold">
                                          <p:stCondLst>
                                            <p:cond delay="0"/>
                                          </p:stCondLst>
                                        </p:cTn>
                                        <p:tgtEl>
                                          <p:spTgt spid="112653"/>
                                        </p:tgtEl>
                                        <p:attrNameLst>
                                          <p:attrName>style.visibility</p:attrName>
                                        </p:attrNameLst>
                                      </p:cBhvr>
                                      <p:to>
                                        <p:strVal val="visible"/>
                                      </p:to>
                                    </p:set>
                                    <p:animEffect transition="in" filter="blinds(horizontal)">
                                      <p:cBhvr>
                                        <p:cTn id="17" dur="500"/>
                                        <p:tgtEl>
                                          <p:spTgt spid="112653"/>
                                        </p:tgtEl>
                                      </p:cBhvr>
                                    </p:animEffect>
                                  </p:childTnLst>
                                </p:cTn>
                              </p:par>
                            </p:childTnLst>
                          </p:cTn>
                        </p:par>
                        <p:par>
                          <p:cTn id="18" fill="hold" nodeType="afterGroup">
                            <p:stCondLst>
                              <p:cond delay="2000"/>
                            </p:stCondLst>
                            <p:childTnLst>
                              <p:par>
                                <p:cTn id="19" presetID="9" presetClass="entr" presetSubtype="0" fill="hold" grpId="0" nodeType="afterEffect">
                                  <p:stCondLst>
                                    <p:cond delay="0"/>
                                  </p:stCondLst>
                                  <p:childTnLst>
                                    <p:set>
                                      <p:cBhvr>
                                        <p:cTn id="20" dur="1" fill="hold">
                                          <p:stCondLst>
                                            <p:cond delay="0"/>
                                          </p:stCondLst>
                                        </p:cTn>
                                        <p:tgtEl>
                                          <p:spTgt spid="112658"/>
                                        </p:tgtEl>
                                        <p:attrNameLst>
                                          <p:attrName>style.visibility</p:attrName>
                                        </p:attrNameLst>
                                      </p:cBhvr>
                                      <p:to>
                                        <p:strVal val="visible"/>
                                      </p:to>
                                    </p:set>
                                    <p:animEffect transition="in" filter="dissolve">
                                      <p:cBhvr>
                                        <p:cTn id="21" dur="500"/>
                                        <p:tgtEl>
                                          <p:spTgt spid="112658"/>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112646"/>
                                        </p:tgtEl>
                                        <p:attrNameLst>
                                          <p:attrName>style.visibility</p:attrName>
                                        </p:attrNameLst>
                                      </p:cBhvr>
                                      <p:to>
                                        <p:strVal val="visible"/>
                                      </p:to>
                                    </p:set>
                                    <p:anim calcmode="lin" valueType="num">
                                      <p:cBhvr>
                                        <p:cTn id="26" dur="1000" fill="hold"/>
                                        <p:tgtEl>
                                          <p:spTgt spid="112646"/>
                                        </p:tgtEl>
                                        <p:attrNameLst>
                                          <p:attrName>ppt_w</p:attrName>
                                        </p:attrNameLst>
                                      </p:cBhvr>
                                      <p:tavLst>
                                        <p:tav tm="0">
                                          <p:val>
                                            <p:strVal val="#ppt_w*0.70"/>
                                          </p:val>
                                        </p:tav>
                                        <p:tav tm="100000">
                                          <p:val>
                                            <p:strVal val="#ppt_w"/>
                                          </p:val>
                                        </p:tav>
                                      </p:tavLst>
                                    </p:anim>
                                    <p:anim calcmode="lin" valueType="num">
                                      <p:cBhvr>
                                        <p:cTn id="27" dur="1000" fill="hold"/>
                                        <p:tgtEl>
                                          <p:spTgt spid="112646"/>
                                        </p:tgtEl>
                                        <p:attrNameLst>
                                          <p:attrName>ppt_h</p:attrName>
                                        </p:attrNameLst>
                                      </p:cBhvr>
                                      <p:tavLst>
                                        <p:tav tm="0">
                                          <p:val>
                                            <p:strVal val="#ppt_h"/>
                                          </p:val>
                                        </p:tav>
                                        <p:tav tm="100000">
                                          <p:val>
                                            <p:strVal val="#ppt_h"/>
                                          </p:val>
                                        </p:tav>
                                      </p:tavLst>
                                    </p:anim>
                                    <p:animEffect transition="in" filter="fade">
                                      <p:cBhvr>
                                        <p:cTn id="28" dur="1000"/>
                                        <p:tgtEl>
                                          <p:spTgt spid="112646"/>
                                        </p:tgtEl>
                                      </p:cBhvr>
                                    </p:animEffect>
                                  </p:childTnLst>
                                </p:cTn>
                              </p:par>
                            </p:childTnLst>
                          </p:cTn>
                        </p:par>
                        <p:par>
                          <p:cTn id="29" fill="hold" nodeType="afterGroup">
                            <p:stCondLst>
                              <p:cond delay="1000"/>
                            </p:stCondLst>
                            <p:childTnLst>
                              <p:par>
                                <p:cTn id="30" presetID="3" presetClass="entr" presetSubtype="10" fill="hold" grpId="0" nodeType="afterEffect">
                                  <p:stCondLst>
                                    <p:cond delay="0"/>
                                  </p:stCondLst>
                                  <p:childTnLst>
                                    <p:set>
                                      <p:cBhvr>
                                        <p:cTn id="31" dur="1" fill="hold">
                                          <p:stCondLst>
                                            <p:cond delay="0"/>
                                          </p:stCondLst>
                                        </p:cTn>
                                        <p:tgtEl>
                                          <p:spTgt spid="112654"/>
                                        </p:tgtEl>
                                        <p:attrNameLst>
                                          <p:attrName>style.visibility</p:attrName>
                                        </p:attrNameLst>
                                      </p:cBhvr>
                                      <p:to>
                                        <p:strVal val="visible"/>
                                      </p:to>
                                    </p:set>
                                    <p:animEffect transition="in" filter="blinds(horizontal)">
                                      <p:cBhvr>
                                        <p:cTn id="32" dur="500"/>
                                        <p:tgtEl>
                                          <p:spTgt spid="112654"/>
                                        </p:tgtEl>
                                      </p:cBhvr>
                                    </p:animEffect>
                                  </p:childTnLst>
                                </p:cTn>
                              </p:par>
                            </p:childTnLst>
                          </p:cTn>
                        </p:par>
                        <p:par>
                          <p:cTn id="33" fill="hold" nodeType="afterGroup">
                            <p:stCondLst>
                              <p:cond delay="1500"/>
                            </p:stCondLst>
                            <p:childTnLst>
                              <p:par>
                                <p:cTn id="34" presetID="3" presetClass="entr" presetSubtype="10" fill="hold" grpId="0" nodeType="afterEffect">
                                  <p:stCondLst>
                                    <p:cond delay="0"/>
                                  </p:stCondLst>
                                  <p:childTnLst>
                                    <p:set>
                                      <p:cBhvr>
                                        <p:cTn id="35" dur="1" fill="hold">
                                          <p:stCondLst>
                                            <p:cond delay="0"/>
                                          </p:stCondLst>
                                        </p:cTn>
                                        <p:tgtEl>
                                          <p:spTgt spid="112655"/>
                                        </p:tgtEl>
                                        <p:attrNameLst>
                                          <p:attrName>style.visibility</p:attrName>
                                        </p:attrNameLst>
                                      </p:cBhvr>
                                      <p:to>
                                        <p:strVal val="visible"/>
                                      </p:to>
                                    </p:set>
                                    <p:animEffect transition="in" filter="blinds(horizontal)">
                                      <p:cBhvr>
                                        <p:cTn id="36" dur="500"/>
                                        <p:tgtEl>
                                          <p:spTgt spid="112655"/>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55" presetClass="entr" presetSubtype="0" fill="hold" grpId="0" nodeType="clickEffect">
                                  <p:stCondLst>
                                    <p:cond delay="0"/>
                                  </p:stCondLst>
                                  <p:childTnLst>
                                    <p:set>
                                      <p:cBhvr>
                                        <p:cTn id="40" dur="1" fill="hold">
                                          <p:stCondLst>
                                            <p:cond delay="0"/>
                                          </p:stCondLst>
                                        </p:cTn>
                                        <p:tgtEl>
                                          <p:spTgt spid="112650"/>
                                        </p:tgtEl>
                                        <p:attrNameLst>
                                          <p:attrName>style.visibility</p:attrName>
                                        </p:attrNameLst>
                                      </p:cBhvr>
                                      <p:to>
                                        <p:strVal val="visible"/>
                                      </p:to>
                                    </p:set>
                                    <p:anim calcmode="lin" valueType="num">
                                      <p:cBhvr>
                                        <p:cTn id="41" dur="1000" fill="hold"/>
                                        <p:tgtEl>
                                          <p:spTgt spid="112650"/>
                                        </p:tgtEl>
                                        <p:attrNameLst>
                                          <p:attrName>ppt_w</p:attrName>
                                        </p:attrNameLst>
                                      </p:cBhvr>
                                      <p:tavLst>
                                        <p:tav tm="0">
                                          <p:val>
                                            <p:strVal val="#ppt_w*0.70"/>
                                          </p:val>
                                        </p:tav>
                                        <p:tav tm="100000">
                                          <p:val>
                                            <p:strVal val="#ppt_w"/>
                                          </p:val>
                                        </p:tav>
                                      </p:tavLst>
                                    </p:anim>
                                    <p:anim calcmode="lin" valueType="num">
                                      <p:cBhvr>
                                        <p:cTn id="42" dur="1000" fill="hold"/>
                                        <p:tgtEl>
                                          <p:spTgt spid="112650"/>
                                        </p:tgtEl>
                                        <p:attrNameLst>
                                          <p:attrName>ppt_h</p:attrName>
                                        </p:attrNameLst>
                                      </p:cBhvr>
                                      <p:tavLst>
                                        <p:tav tm="0">
                                          <p:val>
                                            <p:strVal val="#ppt_h"/>
                                          </p:val>
                                        </p:tav>
                                        <p:tav tm="100000">
                                          <p:val>
                                            <p:strVal val="#ppt_h"/>
                                          </p:val>
                                        </p:tav>
                                      </p:tavLst>
                                    </p:anim>
                                    <p:animEffect transition="in" filter="fade">
                                      <p:cBhvr>
                                        <p:cTn id="43" dur="1000"/>
                                        <p:tgtEl>
                                          <p:spTgt spid="112650"/>
                                        </p:tgtEl>
                                      </p:cBhvr>
                                    </p:animEffect>
                                  </p:childTnLst>
                                </p:cTn>
                              </p:par>
                            </p:childTnLst>
                          </p:cTn>
                        </p:par>
                        <p:par>
                          <p:cTn id="44" fill="hold" nodeType="afterGroup">
                            <p:stCondLst>
                              <p:cond delay="1000"/>
                            </p:stCondLst>
                            <p:childTnLst>
                              <p:par>
                                <p:cTn id="45" presetID="3" presetClass="entr" presetSubtype="10" fill="hold" grpId="0" nodeType="afterEffect">
                                  <p:stCondLst>
                                    <p:cond delay="0"/>
                                  </p:stCondLst>
                                  <p:childTnLst>
                                    <p:set>
                                      <p:cBhvr>
                                        <p:cTn id="46" dur="1" fill="hold">
                                          <p:stCondLst>
                                            <p:cond delay="0"/>
                                          </p:stCondLst>
                                        </p:cTn>
                                        <p:tgtEl>
                                          <p:spTgt spid="112657"/>
                                        </p:tgtEl>
                                        <p:attrNameLst>
                                          <p:attrName>style.visibility</p:attrName>
                                        </p:attrNameLst>
                                      </p:cBhvr>
                                      <p:to>
                                        <p:strVal val="visible"/>
                                      </p:to>
                                    </p:set>
                                    <p:animEffect transition="in" filter="blinds(horizontal)">
                                      <p:cBhvr>
                                        <p:cTn id="47" dur="500"/>
                                        <p:tgtEl>
                                          <p:spTgt spid="112657"/>
                                        </p:tgtEl>
                                      </p:cBhvr>
                                    </p:animEffect>
                                  </p:childTnLst>
                                </p:cTn>
                              </p:par>
                            </p:childTnLst>
                          </p:cTn>
                        </p:par>
                        <p:par>
                          <p:cTn id="48" fill="hold" nodeType="afterGroup">
                            <p:stCondLst>
                              <p:cond delay="1500"/>
                            </p:stCondLst>
                            <p:childTnLst>
                              <p:par>
                                <p:cTn id="49" presetID="3" presetClass="entr" presetSubtype="10" fill="hold" grpId="0" nodeType="afterEffect">
                                  <p:stCondLst>
                                    <p:cond delay="0"/>
                                  </p:stCondLst>
                                  <p:childTnLst>
                                    <p:set>
                                      <p:cBhvr>
                                        <p:cTn id="50" dur="1" fill="hold">
                                          <p:stCondLst>
                                            <p:cond delay="0"/>
                                          </p:stCondLst>
                                        </p:cTn>
                                        <p:tgtEl>
                                          <p:spTgt spid="112656"/>
                                        </p:tgtEl>
                                        <p:attrNameLst>
                                          <p:attrName>style.visibility</p:attrName>
                                        </p:attrNameLst>
                                      </p:cBhvr>
                                      <p:to>
                                        <p:strVal val="visible"/>
                                      </p:to>
                                    </p:set>
                                    <p:animEffect transition="in" filter="blinds(horizontal)">
                                      <p:cBhvr>
                                        <p:cTn id="51" dur="500"/>
                                        <p:tgtEl>
                                          <p:spTgt spid="112656"/>
                                        </p:tgtEl>
                                      </p:cBhvr>
                                    </p:animEffect>
                                  </p:childTnLst>
                                </p:cTn>
                              </p:par>
                            </p:childTnLst>
                          </p:cTn>
                        </p:par>
                        <p:par>
                          <p:cTn id="52" fill="hold" nodeType="afterGroup">
                            <p:stCondLst>
                              <p:cond delay="2000"/>
                            </p:stCondLst>
                            <p:childTnLst>
                              <p:par>
                                <p:cTn id="53" presetID="9" presetClass="entr" presetSubtype="0" fill="hold" grpId="0" nodeType="afterEffect">
                                  <p:stCondLst>
                                    <p:cond delay="0"/>
                                  </p:stCondLst>
                                  <p:childTnLst>
                                    <p:set>
                                      <p:cBhvr>
                                        <p:cTn id="54" dur="1" fill="hold">
                                          <p:stCondLst>
                                            <p:cond delay="0"/>
                                          </p:stCondLst>
                                        </p:cTn>
                                        <p:tgtEl>
                                          <p:spTgt spid="112651"/>
                                        </p:tgtEl>
                                        <p:attrNameLst>
                                          <p:attrName>style.visibility</p:attrName>
                                        </p:attrNameLst>
                                      </p:cBhvr>
                                      <p:to>
                                        <p:strVal val="visible"/>
                                      </p:to>
                                    </p:set>
                                    <p:animEffect transition="in" filter="dissolve">
                                      <p:cBhvr>
                                        <p:cTn id="55" dur="500"/>
                                        <p:tgtEl>
                                          <p:spTgt spid="1126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45" grpId="0" animBg="1"/>
      <p:bldP spid="112646" grpId="0" animBg="1"/>
      <p:bldP spid="112650" grpId="0" animBg="1"/>
      <p:bldP spid="112651" grpId="0"/>
      <p:bldP spid="112652" grpId="0" animBg="1"/>
      <p:bldP spid="112653" grpId="0" animBg="1"/>
      <p:bldP spid="112654" grpId="0" animBg="1"/>
      <p:bldP spid="112655" grpId="0" animBg="1"/>
      <p:bldP spid="112656" grpId="0" animBg="1"/>
      <p:bldP spid="112657" grpId="0" animBg="1"/>
      <p:bldP spid="112658"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atumsplatzhalter 2">
            <a:extLst>
              <a:ext uri="{FF2B5EF4-FFF2-40B4-BE49-F238E27FC236}">
                <a16:creationId xmlns:a16="http://schemas.microsoft.com/office/drawing/2014/main" id="{2732A84D-8F84-E64A-ADE6-2A8FA9EF82B9}"/>
              </a:ext>
            </a:extLst>
          </p:cNvPr>
          <p:cNvSpPr>
            <a:spLocks noGrp="1"/>
          </p:cNvSpPr>
          <p:nvPr>
            <p:ph type="dt" sz="half" idx="10"/>
          </p:nvPr>
        </p:nvSpPr>
        <p:spPr/>
        <p:txBody>
          <a:bodyPr/>
          <a:lstStyle/>
          <a:p>
            <a:r>
              <a:rPr lang="de-DE" altLang="de-DE"/>
              <a:t>Bremen</a:t>
            </a:r>
          </a:p>
          <a:p>
            <a:r>
              <a:rPr lang="de-DE" altLang="de-DE"/>
              <a:t>18. Oktober 2004</a:t>
            </a:r>
            <a:endParaRPr lang="en-US" altLang="de-DE"/>
          </a:p>
        </p:txBody>
      </p:sp>
      <p:sp>
        <p:nvSpPr>
          <p:cNvPr id="15" name="Foliennummernplatzhalter 3">
            <a:extLst>
              <a:ext uri="{FF2B5EF4-FFF2-40B4-BE49-F238E27FC236}">
                <a16:creationId xmlns:a16="http://schemas.microsoft.com/office/drawing/2014/main" id="{C0073A5A-81EF-4F43-AE97-8AECA4BB1FCD}"/>
              </a:ext>
            </a:extLst>
          </p:cNvPr>
          <p:cNvSpPr>
            <a:spLocks noGrp="1"/>
          </p:cNvSpPr>
          <p:nvPr>
            <p:ph type="sldNum" sz="quarter" idx="11"/>
          </p:nvPr>
        </p:nvSpPr>
        <p:spPr/>
        <p:txBody>
          <a:bodyPr/>
          <a:lstStyle/>
          <a:p>
            <a:fld id="{EC660F1C-44B6-D14E-8538-E9EE395DEA09}" type="slidenum">
              <a:rPr lang="en-US" altLang="de-DE"/>
              <a:pPr/>
              <a:t>30</a:t>
            </a:fld>
            <a:endParaRPr lang="en-US" altLang="de-DE">
              <a:latin typeface="Times New Roman" panose="02020603050405020304" pitchFamily="18" charset="0"/>
            </a:endParaRPr>
          </a:p>
        </p:txBody>
      </p:sp>
      <p:sp>
        <p:nvSpPr>
          <p:cNvPr id="169986" name="Text Box 2">
            <a:extLst>
              <a:ext uri="{FF2B5EF4-FFF2-40B4-BE49-F238E27FC236}">
                <a16:creationId xmlns:a16="http://schemas.microsoft.com/office/drawing/2014/main" id="{E0F11939-E322-C848-8624-953C80F6A082}"/>
              </a:ext>
            </a:extLst>
          </p:cNvPr>
          <p:cNvSpPr txBox="1">
            <a:spLocks noChangeArrowheads="1"/>
          </p:cNvSpPr>
          <p:nvPr/>
        </p:nvSpPr>
        <p:spPr bwMode="auto">
          <a:xfrm>
            <a:off x="7696200" y="1524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de-DE" altLang="de-DE">
              <a:latin typeface="Times New Roman" panose="02020603050405020304" pitchFamily="18" charset="0"/>
            </a:endParaRPr>
          </a:p>
        </p:txBody>
      </p:sp>
      <p:sp>
        <p:nvSpPr>
          <p:cNvPr id="169987" name="Text Box 3">
            <a:extLst>
              <a:ext uri="{FF2B5EF4-FFF2-40B4-BE49-F238E27FC236}">
                <a16:creationId xmlns:a16="http://schemas.microsoft.com/office/drawing/2014/main" id="{61F826F1-701C-BE44-988B-FD78F7D325C8}"/>
              </a:ext>
            </a:extLst>
          </p:cNvPr>
          <p:cNvSpPr txBox="1">
            <a:spLocks noChangeArrowheads="1"/>
          </p:cNvSpPr>
          <p:nvPr/>
        </p:nvSpPr>
        <p:spPr bwMode="auto">
          <a:xfrm>
            <a:off x="179388" y="1196975"/>
            <a:ext cx="7239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de-DE" altLang="de-DE" sz="4000" b="1">
                <a:solidFill>
                  <a:schemeClr val="folHlink"/>
                </a:solidFill>
              </a:rPr>
              <a:t>Reform b: InvestiF-Modell</a:t>
            </a:r>
            <a:endParaRPr lang="de-DE" altLang="de-DE" sz="2000">
              <a:solidFill>
                <a:schemeClr val="folHlink"/>
              </a:solidFill>
              <a:latin typeface="Times New Roman" panose="02020603050405020304" pitchFamily="18" charset="0"/>
            </a:endParaRPr>
          </a:p>
        </p:txBody>
      </p:sp>
      <p:sp>
        <p:nvSpPr>
          <p:cNvPr id="169988" name="Rectangle 4">
            <a:extLst>
              <a:ext uri="{FF2B5EF4-FFF2-40B4-BE49-F238E27FC236}">
                <a16:creationId xmlns:a16="http://schemas.microsoft.com/office/drawing/2014/main" id="{0FFA7676-BB31-F147-9720-F368C688C716}"/>
              </a:ext>
            </a:extLst>
          </p:cNvPr>
          <p:cNvSpPr>
            <a:spLocks noChangeArrowheads="1"/>
          </p:cNvSpPr>
          <p:nvPr/>
        </p:nvSpPr>
        <p:spPr bwMode="auto">
          <a:xfrm>
            <a:off x="1797050" y="2016125"/>
            <a:ext cx="5410200" cy="1143000"/>
          </a:xfrm>
          <a:prstGeom prst="rect">
            <a:avLst/>
          </a:prstGeom>
          <a:solidFill>
            <a:schemeClr val="accent2"/>
          </a:solidFill>
          <a:ln>
            <a:noFill/>
          </a:ln>
          <a:effectLst/>
          <a:extLst>
            <a:ext uri="{91240B29-F687-4F45-9708-019B960494DF}">
              <a14:hiddenLine xmlns:a14="http://schemas.microsoft.com/office/drawing/2010/main" w="12700">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sz="2800" b="1"/>
              <a:t>Bildungsdarlehen</a:t>
            </a:r>
          </a:p>
        </p:txBody>
      </p:sp>
      <p:sp>
        <p:nvSpPr>
          <p:cNvPr id="169989" name="Rectangle 5">
            <a:extLst>
              <a:ext uri="{FF2B5EF4-FFF2-40B4-BE49-F238E27FC236}">
                <a16:creationId xmlns:a16="http://schemas.microsoft.com/office/drawing/2014/main" id="{CC9819C7-385C-0646-9437-9256A67C35AF}"/>
              </a:ext>
            </a:extLst>
          </p:cNvPr>
          <p:cNvSpPr>
            <a:spLocks noChangeArrowheads="1"/>
          </p:cNvSpPr>
          <p:nvPr/>
        </p:nvSpPr>
        <p:spPr bwMode="auto">
          <a:xfrm>
            <a:off x="1797050" y="3159125"/>
            <a:ext cx="5410200" cy="1143000"/>
          </a:xfrm>
          <a:prstGeom prst="rect">
            <a:avLst/>
          </a:prstGeom>
          <a:solidFill>
            <a:srgbClr val="008000"/>
          </a:solidFill>
          <a:ln>
            <a:noFill/>
          </a:ln>
          <a:effectLst/>
          <a:extLst>
            <a:ext uri="{91240B29-F687-4F45-9708-019B960494DF}">
              <a14:hiddenLine xmlns:a14="http://schemas.microsoft.com/office/drawing/2010/main" w="12700">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sz="2800" b="1"/>
              <a:t>Bildungssparguthaben</a:t>
            </a:r>
            <a:endParaRPr lang="de-DE" altLang="de-DE"/>
          </a:p>
        </p:txBody>
      </p:sp>
      <p:sp>
        <p:nvSpPr>
          <p:cNvPr id="169990" name="Rectangle 6">
            <a:extLst>
              <a:ext uri="{FF2B5EF4-FFF2-40B4-BE49-F238E27FC236}">
                <a16:creationId xmlns:a16="http://schemas.microsoft.com/office/drawing/2014/main" id="{35EBF5FB-8B97-7549-9506-366ED611E4FC}"/>
              </a:ext>
            </a:extLst>
          </p:cNvPr>
          <p:cNvSpPr>
            <a:spLocks noChangeArrowheads="1"/>
          </p:cNvSpPr>
          <p:nvPr/>
        </p:nvSpPr>
        <p:spPr bwMode="auto">
          <a:xfrm>
            <a:off x="1797050" y="4302125"/>
            <a:ext cx="5410200" cy="1143000"/>
          </a:xfrm>
          <a:prstGeom prst="rect">
            <a:avLst/>
          </a:prstGeom>
          <a:solidFill>
            <a:schemeClr val="accent1"/>
          </a:solidFill>
          <a:ln>
            <a:noFill/>
          </a:ln>
          <a:effectLst/>
          <a:extLst>
            <a:ext uri="{91240B29-F687-4F45-9708-019B960494DF}">
              <a14:hiddenLine xmlns:a14="http://schemas.microsoft.com/office/drawing/2010/main" w="12700">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sz="2800" b="1"/>
              <a:t>Pauschale Sockelfinanzierung</a:t>
            </a:r>
          </a:p>
        </p:txBody>
      </p:sp>
      <p:sp>
        <p:nvSpPr>
          <p:cNvPr id="169991" name="AutoShape 7">
            <a:extLst>
              <a:ext uri="{FF2B5EF4-FFF2-40B4-BE49-F238E27FC236}">
                <a16:creationId xmlns:a16="http://schemas.microsoft.com/office/drawing/2014/main" id="{E24219CF-582E-2246-8AFF-82C5F307277A}"/>
              </a:ext>
            </a:extLst>
          </p:cNvPr>
          <p:cNvSpPr>
            <a:spLocks/>
          </p:cNvSpPr>
          <p:nvPr/>
        </p:nvSpPr>
        <p:spPr bwMode="auto">
          <a:xfrm>
            <a:off x="7235825" y="2060575"/>
            <a:ext cx="609600" cy="3313113"/>
          </a:xfrm>
          <a:prstGeom prst="rightBrace">
            <a:avLst>
              <a:gd name="adj1" fmla="val 45291"/>
              <a:gd name="adj2" fmla="val 50000"/>
            </a:avLst>
          </a:prstGeom>
          <a:noFill/>
          <a:ln w="57150">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69992" name="Rectangle 8">
            <a:extLst>
              <a:ext uri="{FF2B5EF4-FFF2-40B4-BE49-F238E27FC236}">
                <a16:creationId xmlns:a16="http://schemas.microsoft.com/office/drawing/2014/main" id="{C3EECFC8-DA31-FC47-A455-3CDCC29B0747}"/>
              </a:ext>
            </a:extLst>
          </p:cNvPr>
          <p:cNvSpPr>
            <a:spLocks noChangeArrowheads="1"/>
          </p:cNvSpPr>
          <p:nvPr/>
        </p:nvSpPr>
        <p:spPr bwMode="auto">
          <a:xfrm>
            <a:off x="7885113" y="2060575"/>
            <a:ext cx="1150937" cy="3384550"/>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sz="2000">
                <a:solidFill>
                  <a:schemeClr val="folHlink"/>
                </a:solidFill>
              </a:rPr>
              <a:t>empirisch</a:t>
            </a:r>
          </a:p>
          <a:p>
            <a:pPr algn="ctr"/>
            <a:r>
              <a:rPr lang="de-DE" altLang="de-DE" sz="2000">
                <a:solidFill>
                  <a:schemeClr val="folHlink"/>
                </a:solidFill>
              </a:rPr>
              <a:t>1.200€</a:t>
            </a:r>
          </a:p>
        </p:txBody>
      </p:sp>
      <p:sp>
        <p:nvSpPr>
          <p:cNvPr id="169993" name="AutoShape 9">
            <a:extLst>
              <a:ext uri="{FF2B5EF4-FFF2-40B4-BE49-F238E27FC236}">
                <a16:creationId xmlns:a16="http://schemas.microsoft.com/office/drawing/2014/main" id="{CF3C1A9A-B65F-F046-9B63-528BC6C2D50C}"/>
              </a:ext>
            </a:extLst>
          </p:cNvPr>
          <p:cNvSpPr>
            <a:spLocks noChangeArrowheads="1"/>
          </p:cNvSpPr>
          <p:nvPr/>
        </p:nvSpPr>
        <p:spPr bwMode="auto">
          <a:xfrm>
            <a:off x="1035050" y="2397125"/>
            <a:ext cx="671513" cy="304800"/>
          </a:xfrm>
          <a:prstGeom prst="rightArrow">
            <a:avLst>
              <a:gd name="adj1" fmla="val 50000"/>
              <a:gd name="adj2" fmla="val 55078"/>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69994" name="AutoShape 10">
            <a:extLst>
              <a:ext uri="{FF2B5EF4-FFF2-40B4-BE49-F238E27FC236}">
                <a16:creationId xmlns:a16="http://schemas.microsoft.com/office/drawing/2014/main" id="{91797D34-B9C0-9C4D-9FBD-9B14EBDD4407}"/>
              </a:ext>
            </a:extLst>
          </p:cNvPr>
          <p:cNvSpPr>
            <a:spLocks noChangeArrowheads="1"/>
          </p:cNvSpPr>
          <p:nvPr/>
        </p:nvSpPr>
        <p:spPr bwMode="auto">
          <a:xfrm>
            <a:off x="1035050" y="3616325"/>
            <a:ext cx="671513" cy="304800"/>
          </a:xfrm>
          <a:prstGeom prst="rightArrow">
            <a:avLst>
              <a:gd name="adj1" fmla="val 50000"/>
              <a:gd name="adj2" fmla="val 55078"/>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69995" name="AutoShape 11">
            <a:extLst>
              <a:ext uri="{FF2B5EF4-FFF2-40B4-BE49-F238E27FC236}">
                <a16:creationId xmlns:a16="http://schemas.microsoft.com/office/drawing/2014/main" id="{5ED200EF-5B98-F643-B1EA-24857FA60E8D}"/>
              </a:ext>
            </a:extLst>
          </p:cNvPr>
          <p:cNvSpPr>
            <a:spLocks noChangeArrowheads="1"/>
          </p:cNvSpPr>
          <p:nvPr/>
        </p:nvSpPr>
        <p:spPr bwMode="auto">
          <a:xfrm>
            <a:off x="1035050" y="4759325"/>
            <a:ext cx="671513" cy="304800"/>
          </a:xfrm>
          <a:prstGeom prst="rightArrow">
            <a:avLst>
              <a:gd name="adj1" fmla="val 50000"/>
              <a:gd name="adj2" fmla="val 55078"/>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69996" name="Rectangle 12">
            <a:extLst>
              <a:ext uri="{FF2B5EF4-FFF2-40B4-BE49-F238E27FC236}">
                <a16:creationId xmlns:a16="http://schemas.microsoft.com/office/drawing/2014/main" id="{1F703E98-BB7F-C143-B769-061E1BF8124A}"/>
              </a:ext>
            </a:extLst>
          </p:cNvPr>
          <p:cNvSpPr>
            <a:spLocks noChangeArrowheads="1"/>
          </p:cNvSpPr>
          <p:nvPr/>
        </p:nvSpPr>
        <p:spPr bwMode="auto">
          <a:xfrm>
            <a:off x="44450" y="3616325"/>
            <a:ext cx="990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sz="2000">
                <a:solidFill>
                  <a:schemeClr val="folHlink"/>
                </a:solidFill>
              </a:rPr>
              <a:t>politische</a:t>
            </a:r>
          </a:p>
          <a:p>
            <a:pPr algn="ctr"/>
            <a:r>
              <a:rPr lang="de-DE" altLang="de-DE" sz="2000">
                <a:solidFill>
                  <a:schemeClr val="folHlink"/>
                </a:solidFill>
              </a:rPr>
              <a:t>Setzung</a:t>
            </a:r>
          </a:p>
        </p:txBody>
      </p:sp>
      <p:sp>
        <p:nvSpPr>
          <p:cNvPr id="169997" name="Text Box 13">
            <a:extLst>
              <a:ext uri="{FF2B5EF4-FFF2-40B4-BE49-F238E27FC236}">
                <a16:creationId xmlns:a16="http://schemas.microsoft.com/office/drawing/2014/main" id="{D273F90E-19BE-694B-9293-6641F9F2285D}"/>
              </a:ext>
            </a:extLst>
          </p:cNvPr>
          <p:cNvSpPr txBox="1">
            <a:spLocks noChangeArrowheads="1"/>
          </p:cNvSpPr>
          <p:nvPr/>
        </p:nvSpPr>
        <p:spPr bwMode="auto">
          <a:xfrm>
            <a:off x="179388" y="260350"/>
            <a:ext cx="6985000" cy="579438"/>
          </a:xfrm>
          <a:prstGeom prst="rect">
            <a:avLst/>
          </a:prstGeom>
          <a:solidFill>
            <a:srgbClr val="FF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3200" b="1">
                <a:solidFill>
                  <a:schemeClr val="folHlink"/>
                </a:solidFill>
              </a:rPr>
              <a:t>Finanzierung umfassend</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9992"/>
                                        </p:tgtEl>
                                        <p:attrNameLst>
                                          <p:attrName>style.visibility</p:attrName>
                                        </p:attrNameLst>
                                      </p:cBhvr>
                                      <p:to>
                                        <p:strVal val="visible"/>
                                      </p:to>
                                    </p:set>
                                    <p:animEffect transition="in" filter="dissolve">
                                      <p:cBhvr>
                                        <p:cTn id="7" dur="500"/>
                                        <p:tgtEl>
                                          <p:spTgt spid="16999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7" presetClass="entr" presetSubtype="4" fill="hold" grpId="0" nodeType="clickEffect">
                                  <p:stCondLst>
                                    <p:cond delay="0"/>
                                  </p:stCondLst>
                                  <p:childTnLst>
                                    <p:set>
                                      <p:cBhvr>
                                        <p:cTn id="11" dur="1" fill="hold">
                                          <p:stCondLst>
                                            <p:cond delay="0"/>
                                          </p:stCondLst>
                                        </p:cTn>
                                        <p:tgtEl>
                                          <p:spTgt spid="169990"/>
                                        </p:tgtEl>
                                        <p:attrNameLst>
                                          <p:attrName>style.visibility</p:attrName>
                                        </p:attrNameLst>
                                      </p:cBhvr>
                                      <p:to>
                                        <p:strVal val="visible"/>
                                      </p:to>
                                    </p:set>
                                    <p:anim calcmode="lin" valueType="num">
                                      <p:cBhvr>
                                        <p:cTn id="12" dur="500" fill="hold"/>
                                        <p:tgtEl>
                                          <p:spTgt spid="169990"/>
                                        </p:tgtEl>
                                        <p:attrNameLst>
                                          <p:attrName>ppt_x</p:attrName>
                                        </p:attrNameLst>
                                      </p:cBhvr>
                                      <p:tavLst>
                                        <p:tav tm="0">
                                          <p:val>
                                            <p:strVal val="#ppt_x"/>
                                          </p:val>
                                        </p:tav>
                                        <p:tav tm="100000">
                                          <p:val>
                                            <p:strVal val="#ppt_x"/>
                                          </p:val>
                                        </p:tav>
                                      </p:tavLst>
                                    </p:anim>
                                    <p:anim calcmode="lin" valueType="num">
                                      <p:cBhvr>
                                        <p:cTn id="13" dur="500" fill="hold"/>
                                        <p:tgtEl>
                                          <p:spTgt spid="169990"/>
                                        </p:tgtEl>
                                        <p:attrNameLst>
                                          <p:attrName>ppt_y</p:attrName>
                                        </p:attrNameLst>
                                      </p:cBhvr>
                                      <p:tavLst>
                                        <p:tav tm="0">
                                          <p:val>
                                            <p:strVal val="#ppt_y+#ppt_h/2"/>
                                          </p:val>
                                        </p:tav>
                                        <p:tav tm="100000">
                                          <p:val>
                                            <p:strVal val="#ppt_y"/>
                                          </p:val>
                                        </p:tav>
                                      </p:tavLst>
                                    </p:anim>
                                    <p:anim calcmode="lin" valueType="num">
                                      <p:cBhvr>
                                        <p:cTn id="14" dur="500" fill="hold"/>
                                        <p:tgtEl>
                                          <p:spTgt spid="169990"/>
                                        </p:tgtEl>
                                        <p:attrNameLst>
                                          <p:attrName>ppt_w</p:attrName>
                                        </p:attrNameLst>
                                      </p:cBhvr>
                                      <p:tavLst>
                                        <p:tav tm="0">
                                          <p:val>
                                            <p:strVal val="#ppt_w"/>
                                          </p:val>
                                        </p:tav>
                                        <p:tav tm="100000">
                                          <p:val>
                                            <p:strVal val="#ppt_w"/>
                                          </p:val>
                                        </p:tav>
                                      </p:tavLst>
                                    </p:anim>
                                    <p:anim calcmode="lin" valueType="num">
                                      <p:cBhvr>
                                        <p:cTn id="15" dur="500" fill="hold"/>
                                        <p:tgtEl>
                                          <p:spTgt spid="169990"/>
                                        </p:tgtEl>
                                        <p:attrNameLst>
                                          <p:attrName>ppt_h</p:attrName>
                                        </p:attrNameLst>
                                      </p:cBhvr>
                                      <p:tavLst>
                                        <p:tav tm="0">
                                          <p:val>
                                            <p:fltVal val="0"/>
                                          </p:val>
                                        </p:tav>
                                        <p:tav tm="100000">
                                          <p:val>
                                            <p:strVal val="#ppt_h"/>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17" presetClass="entr" presetSubtype="4" fill="hold" grpId="0" nodeType="clickEffect">
                                  <p:stCondLst>
                                    <p:cond delay="0"/>
                                  </p:stCondLst>
                                  <p:childTnLst>
                                    <p:set>
                                      <p:cBhvr>
                                        <p:cTn id="19" dur="1" fill="hold">
                                          <p:stCondLst>
                                            <p:cond delay="0"/>
                                          </p:stCondLst>
                                        </p:cTn>
                                        <p:tgtEl>
                                          <p:spTgt spid="169989"/>
                                        </p:tgtEl>
                                        <p:attrNameLst>
                                          <p:attrName>style.visibility</p:attrName>
                                        </p:attrNameLst>
                                      </p:cBhvr>
                                      <p:to>
                                        <p:strVal val="visible"/>
                                      </p:to>
                                    </p:set>
                                    <p:anim calcmode="lin" valueType="num">
                                      <p:cBhvr>
                                        <p:cTn id="20" dur="500" fill="hold"/>
                                        <p:tgtEl>
                                          <p:spTgt spid="169989"/>
                                        </p:tgtEl>
                                        <p:attrNameLst>
                                          <p:attrName>ppt_x</p:attrName>
                                        </p:attrNameLst>
                                      </p:cBhvr>
                                      <p:tavLst>
                                        <p:tav tm="0">
                                          <p:val>
                                            <p:strVal val="#ppt_x"/>
                                          </p:val>
                                        </p:tav>
                                        <p:tav tm="100000">
                                          <p:val>
                                            <p:strVal val="#ppt_x"/>
                                          </p:val>
                                        </p:tav>
                                      </p:tavLst>
                                    </p:anim>
                                    <p:anim calcmode="lin" valueType="num">
                                      <p:cBhvr>
                                        <p:cTn id="21" dur="500" fill="hold"/>
                                        <p:tgtEl>
                                          <p:spTgt spid="169989"/>
                                        </p:tgtEl>
                                        <p:attrNameLst>
                                          <p:attrName>ppt_y</p:attrName>
                                        </p:attrNameLst>
                                      </p:cBhvr>
                                      <p:tavLst>
                                        <p:tav tm="0">
                                          <p:val>
                                            <p:strVal val="#ppt_y+#ppt_h/2"/>
                                          </p:val>
                                        </p:tav>
                                        <p:tav tm="100000">
                                          <p:val>
                                            <p:strVal val="#ppt_y"/>
                                          </p:val>
                                        </p:tav>
                                      </p:tavLst>
                                    </p:anim>
                                    <p:anim calcmode="lin" valueType="num">
                                      <p:cBhvr>
                                        <p:cTn id="22" dur="500" fill="hold"/>
                                        <p:tgtEl>
                                          <p:spTgt spid="169989"/>
                                        </p:tgtEl>
                                        <p:attrNameLst>
                                          <p:attrName>ppt_w</p:attrName>
                                        </p:attrNameLst>
                                      </p:cBhvr>
                                      <p:tavLst>
                                        <p:tav tm="0">
                                          <p:val>
                                            <p:strVal val="#ppt_w"/>
                                          </p:val>
                                        </p:tav>
                                        <p:tav tm="100000">
                                          <p:val>
                                            <p:strVal val="#ppt_w"/>
                                          </p:val>
                                        </p:tav>
                                      </p:tavLst>
                                    </p:anim>
                                    <p:anim calcmode="lin" valueType="num">
                                      <p:cBhvr>
                                        <p:cTn id="23" dur="500" fill="hold"/>
                                        <p:tgtEl>
                                          <p:spTgt spid="169989"/>
                                        </p:tgtEl>
                                        <p:attrNameLst>
                                          <p:attrName>ppt_h</p:attrName>
                                        </p:attrNameLst>
                                      </p:cBhvr>
                                      <p:tavLst>
                                        <p:tav tm="0">
                                          <p:val>
                                            <p:fltVal val="0"/>
                                          </p:val>
                                        </p:tav>
                                        <p:tav tm="100000">
                                          <p:val>
                                            <p:strVal val="#ppt_h"/>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17" presetClass="entr" presetSubtype="4" fill="hold" grpId="0" nodeType="clickEffect">
                                  <p:stCondLst>
                                    <p:cond delay="0"/>
                                  </p:stCondLst>
                                  <p:childTnLst>
                                    <p:set>
                                      <p:cBhvr>
                                        <p:cTn id="27" dur="1" fill="hold">
                                          <p:stCondLst>
                                            <p:cond delay="0"/>
                                          </p:stCondLst>
                                        </p:cTn>
                                        <p:tgtEl>
                                          <p:spTgt spid="169988"/>
                                        </p:tgtEl>
                                        <p:attrNameLst>
                                          <p:attrName>style.visibility</p:attrName>
                                        </p:attrNameLst>
                                      </p:cBhvr>
                                      <p:to>
                                        <p:strVal val="visible"/>
                                      </p:to>
                                    </p:set>
                                    <p:anim calcmode="lin" valueType="num">
                                      <p:cBhvr>
                                        <p:cTn id="28" dur="500" fill="hold"/>
                                        <p:tgtEl>
                                          <p:spTgt spid="169988"/>
                                        </p:tgtEl>
                                        <p:attrNameLst>
                                          <p:attrName>ppt_x</p:attrName>
                                        </p:attrNameLst>
                                      </p:cBhvr>
                                      <p:tavLst>
                                        <p:tav tm="0">
                                          <p:val>
                                            <p:strVal val="#ppt_x"/>
                                          </p:val>
                                        </p:tav>
                                        <p:tav tm="100000">
                                          <p:val>
                                            <p:strVal val="#ppt_x"/>
                                          </p:val>
                                        </p:tav>
                                      </p:tavLst>
                                    </p:anim>
                                    <p:anim calcmode="lin" valueType="num">
                                      <p:cBhvr>
                                        <p:cTn id="29" dur="500" fill="hold"/>
                                        <p:tgtEl>
                                          <p:spTgt spid="169988"/>
                                        </p:tgtEl>
                                        <p:attrNameLst>
                                          <p:attrName>ppt_y</p:attrName>
                                        </p:attrNameLst>
                                      </p:cBhvr>
                                      <p:tavLst>
                                        <p:tav tm="0">
                                          <p:val>
                                            <p:strVal val="#ppt_y+#ppt_h/2"/>
                                          </p:val>
                                        </p:tav>
                                        <p:tav tm="100000">
                                          <p:val>
                                            <p:strVal val="#ppt_y"/>
                                          </p:val>
                                        </p:tav>
                                      </p:tavLst>
                                    </p:anim>
                                    <p:anim calcmode="lin" valueType="num">
                                      <p:cBhvr>
                                        <p:cTn id="30" dur="500" fill="hold"/>
                                        <p:tgtEl>
                                          <p:spTgt spid="169988"/>
                                        </p:tgtEl>
                                        <p:attrNameLst>
                                          <p:attrName>ppt_w</p:attrName>
                                        </p:attrNameLst>
                                      </p:cBhvr>
                                      <p:tavLst>
                                        <p:tav tm="0">
                                          <p:val>
                                            <p:strVal val="#ppt_w"/>
                                          </p:val>
                                        </p:tav>
                                        <p:tav tm="100000">
                                          <p:val>
                                            <p:strVal val="#ppt_w"/>
                                          </p:val>
                                        </p:tav>
                                      </p:tavLst>
                                    </p:anim>
                                    <p:anim calcmode="lin" valueType="num">
                                      <p:cBhvr>
                                        <p:cTn id="31" dur="500" fill="hold"/>
                                        <p:tgtEl>
                                          <p:spTgt spid="169988"/>
                                        </p:tgtEl>
                                        <p:attrNameLst>
                                          <p:attrName>ppt_h</p:attrName>
                                        </p:attrNameLst>
                                      </p:cBhvr>
                                      <p:tavLst>
                                        <p:tav tm="0">
                                          <p:val>
                                            <p:fltVal val="0"/>
                                          </p:val>
                                        </p:tav>
                                        <p:tav tm="100000">
                                          <p:val>
                                            <p:strVal val="#ppt_h"/>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16" presetClass="entr" presetSubtype="37" fill="hold" nodeType="clickEffect">
                                  <p:stCondLst>
                                    <p:cond delay="0"/>
                                  </p:stCondLst>
                                  <p:childTnLst>
                                    <p:set>
                                      <p:cBhvr>
                                        <p:cTn id="35" dur="1" fill="hold">
                                          <p:stCondLst>
                                            <p:cond delay="0"/>
                                          </p:stCondLst>
                                        </p:cTn>
                                        <p:tgtEl>
                                          <p:spTgt spid="169991"/>
                                        </p:tgtEl>
                                        <p:attrNameLst>
                                          <p:attrName>style.visibility</p:attrName>
                                        </p:attrNameLst>
                                      </p:cBhvr>
                                      <p:to>
                                        <p:strVal val="visible"/>
                                      </p:to>
                                    </p:set>
                                    <p:animEffect transition="in" filter="barn(outVertical)">
                                      <p:cBhvr>
                                        <p:cTn id="36" dur="500"/>
                                        <p:tgtEl>
                                          <p:spTgt spid="169991"/>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9" presetClass="entr" presetSubtype="0" fill="hold" nodeType="clickEffect">
                                  <p:stCondLst>
                                    <p:cond delay="0"/>
                                  </p:stCondLst>
                                  <p:childTnLst>
                                    <p:set>
                                      <p:cBhvr>
                                        <p:cTn id="40" dur="1" fill="hold">
                                          <p:stCondLst>
                                            <p:cond delay="0"/>
                                          </p:stCondLst>
                                        </p:cTn>
                                        <p:tgtEl>
                                          <p:spTgt spid="169993"/>
                                        </p:tgtEl>
                                        <p:attrNameLst>
                                          <p:attrName>style.visibility</p:attrName>
                                        </p:attrNameLst>
                                      </p:cBhvr>
                                      <p:to>
                                        <p:strVal val="visible"/>
                                      </p:to>
                                    </p:set>
                                    <p:animEffect transition="in" filter="dissolve">
                                      <p:cBhvr>
                                        <p:cTn id="41" dur="500"/>
                                        <p:tgtEl>
                                          <p:spTgt spid="169993"/>
                                        </p:tgtEl>
                                      </p:cBhvr>
                                    </p:animEffect>
                                  </p:childTnLst>
                                </p:cTn>
                              </p:par>
                            </p:childTnLst>
                          </p:cTn>
                        </p:par>
                        <p:par>
                          <p:cTn id="42" fill="hold" nodeType="afterGroup">
                            <p:stCondLst>
                              <p:cond delay="500"/>
                            </p:stCondLst>
                            <p:childTnLst>
                              <p:par>
                                <p:cTn id="43" presetID="9" presetClass="entr" presetSubtype="0" fill="hold" nodeType="afterEffect">
                                  <p:stCondLst>
                                    <p:cond delay="0"/>
                                  </p:stCondLst>
                                  <p:childTnLst>
                                    <p:set>
                                      <p:cBhvr>
                                        <p:cTn id="44" dur="1" fill="hold">
                                          <p:stCondLst>
                                            <p:cond delay="0"/>
                                          </p:stCondLst>
                                        </p:cTn>
                                        <p:tgtEl>
                                          <p:spTgt spid="169994"/>
                                        </p:tgtEl>
                                        <p:attrNameLst>
                                          <p:attrName>style.visibility</p:attrName>
                                        </p:attrNameLst>
                                      </p:cBhvr>
                                      <p:to>
                                        <p:strVal val="visible"/>
                                      </p:to>
                                    </p:set>
                                    <p:animEffect transition="in" filter="dissolve">
                                      <p:cBhvr>
                                        <p:cTn id="45" dur="500"/>
                                        <p:tgtEl>
                                          <p:spTgt spid="169994"/>
                                        </p:tgtEl>
                                      </p:cBhvr>
                                    </p:animEffect>
                                  </p:childTnLst>
                                </p:cTn>
                              </p:par>
                            </p:childTnLst>
                          </p:cTn>
                        </p:par>
                        <p:par>
                          <p:cTn id="46" fill="hold" nodeType="afterGroup">
                            <p:stCondLst>
                              <p:cond delay="1000"/>
                            </p:stCondLst>
                            <p:childTnLst>
                              <p:par>
                                <p:cTn id="47" presetID="9" presetClass="entr" presetSubtype="0" fill="hold" nodeType="afterEffect">
                                  <p:stCondLst>
                                    <p:cond delay="0"/>
                                  </p:stCondLst>
                                  <p:childTnLst>
                                    <p:set>
                                      <p:cBhvr>
                                        <p:cTn id="48" dur="1" fill="hold">
                                          <p:stCondLst>
                                            <p:cond delay="0"/>
                                          </p:stCondLst>
                                        </p:cTn>
                                        <p:tgtEl>
                                          <p:spTgt spid="169995"/>
                                        </p:tgtEl>
                                        <p:attrNameLst>
                                          <p:attrName>style.visibility</p:attrName>
                                        </p:attrNameLst>
                                      </p:cBhvr>
                                      <p:to>
                                        <p:strVal val="visible"/>
                                      </p:to>
                                    </p:set>
                                    <p:animEffect transition="in" filter="dissolve">
                                      <p:cBhvr>
                                        <p:cTn id="49" dur="500"/>
                                        <p:tgtEl>
                                          <p:spTgt spid="169995"/>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9" presetClass="entr" presetSubtype="0" fill="hold" grpId="0" nodeType="clickEffect">
                                  <p:stCondLst>
                                    <p:cond delay="0"/>
                                  </p:stCondLst>
                                  <p:childTnLst>
                                    <p:set>
                                      <p:cBhvr>
                                        <p:cTn id="53" dur="1" fill="hold">
                                          <p:stCondLst>
                                            <p:cond delay="0"/>
                                          </p:stCondLst>
                                        </p:cTn>
                                        <p:tgtEl>
                                          <p:spTgt spid="169996"/>
                                        </p:tgtEl>
                                        <p:attrNameLst>
                                          <p:attrName>style.visibility</p:attrName>
                                        </p:attrNameLst>
                                      </p:cBhvr>
                                      <p:to>
                                        <p:strVal val="visible"/>
                                      </p:to>
                                    </p:set>
                                    <p:animEffect transition="in" filter="dissolve">
                                      <p:cBhvr>
                                        <p:cTn id="54" dur="500"/>
                                        <p:tgtEl>
                                          <p:spTgt spid="1699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9988" grpId="0" animBg="1" autoUpdateAnimBg="0"/>
      <p:bldP spid="169989" grpId="0" animBg="1" autoUpdateAnimBg="0"/>
      <p:bldP spid="169990" grpId="0" animBg="1" autoUpdateAnimBg="0"/>
      <p:bldP spid="169992" grpId="0" animBg="1" autoUpdateAnimBg="0"/>
      <p:bldP spid="169996" grpId="0"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Datumsplatzhalter 2">
            <a:extLst>
              <a:ext uri="{FF2B5EF4-FFF2-40B4-BE49-F238E27FC236}">
                <a16:creationId xmlns:a16="http://schemas.microsoft.com/office/drawing/2014/main" id="{DA2375EE-6A9A-C046-A6F1-C2478589F38D}"/>
              </a:ext>
            </a:extLst>
          </p:cNvPr>
          <p:cNvSpPr>
            <a:spLocks noGrp="1"/>
          </p:cNvSpPr>
          <p:nvPr>
            <p:ph type="dt" sz="half" idx="10"/>
          </p:nvPr>
        </p:nvSpPr>
        <p:spPr/>
        <p:txBody>
          <a:bodyPr/>
          <a:lstStyle/>
          <a:p>
            <a:r>
              <a:rPr lang="de-DE" altLang="de-DE"/>
              <a:t>Bremen</a:t>
            </a:r>
          </a:p>
          <a:p>
            <a:r>
              <a:rPr lang="de-DE" altLang="de-DE"/>
              <a:t>18. Oktober 2004</a:t>
            </a:r>
            <a:endParaRPr lang="en-US" altLang="de-DE"/>
          </a:p>
        </p:txBody>
      </p:sp>
      <p:sp>
        <p:nvSpPr>
          <p:cNvPr id="10" name="Foliennummernplatzhalter 3">
            <a:extLst>
              <a:ext uri="{FF2B5EF4-FFF2-40B4-BE49-F238E27FC236}">
                <a16:creationId xmlns:a16="http://schemas.microsoft.com/office/drawing/2014/main" id="{13392B21-3CED-134E-8188-7CA93BF80AF2}"/>
              </a:ext>
            </a:extLst>
          </p:cNvPr>
          <p:cNvSpPr>
            <a:spLocks noGrp="1"/>
          </p:cNvSpPr>
          <p:nvPr>
            <p:ph type="sldNum" sz="quarter" idx="11"/>
          </p:nvPr>
        </p:nvSpPr>
        <p:spPr/>
        <p:txBody>
          <a:bodyPr/>
          <a:lstStyle/>
          <a:p>
            <a:fld id="{A3B8B5E1-352B-384D-B613-0DF8595D2E77}" type="slidenum">
              <a:rPr lang="en-US" altLang="de-DE"/>
              <a:pPr/>
              <a:t>31</a:t>
            </a:fld>
            <a:endParaRPr lang="en-US" altLang="de-DE">
              <a:latin typeface="Times New Roman" panose="02020603050405020304" pitchFamily="18" charset="0"/>
            </a:endParaRPr>
          </a:p>
        </p:txBody>
      </p:sp>
      <p:sp>
        <p:nvSpPr>
          <p:cNvPr id="172034" name="Text Box 2">
            <a:extLst>
              <a:ext uri="{FF2B5EF4-FFF2-40B4-BE49-F238E27FC236}">
                <a16:creationId xmlns:a16="http://schemas.microsoft.com/office/drawing/2014/main" id="{7B4C44BB-D09C-C241-A9B6-0300B063222A}"/>
              </a:ext>
            </a:extLst>
          </p:cNvPr>
          <p:cNvSpPr txBox="1">
            <a:spLocks noChangeArrowheads="1"/>
          </p:cNvSpPr>
          <p:nvPr/>
        </p:nvSpPr>
        <p:spPr bwMode="auto">
          <a:xfrm>
            <a:off x="7696200" y="1524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de-DE" altLang="de-DE">
              <a:latin typeface="Times New Roman" panose="02020603050405020304" pitchFamily="18" charset="0"/>
            </a:endParaRPr>
          </a:p>
        </p:txBody>
      </p:sp>
      <p:sp>
        <p:nvSpPr>
          <p:cNvPr id="172035" name="Text Box 3">
            <a:extLst>
              <a:ext uri="{FF2B5EF4-FFF2-40B4-BE49-F238E27FC236}">
                <a16:creationId xmlns:a16="http://schemas.microsoft.com/office/drawing/2014/main" id="{E23D9B90-1EAF-FA47-8B94-6AF39FF1BBA0}"/>
              </a:ext>
            </a:extLst>
          </p:cNvPr>
          <p:cNvSpPr txBox="1">
            <a:spLocks noChangeArrowheads="1"/>
          </p:cNvSpPr>
          <p:nvPr/>
        </p:nvSpPr>
        <p:spPr bwMode="auto">
          <a:xfrm>
            <a:off x="250825" y="1268413"/>
            <a:ext cx="7239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de-DE" altLang="de-DE" sz="4000" b="1">
                <a:solidFill>
                  <a:schemeClr val="folHlink"/>
                </a:solidFill>
              </a:rPr>
              <a:t>Reform c: Studiengebühren</a:t>
            </a:r>
            <a:endParaRPr lang="de-DE" altLang="de-DE" sz="4000" b="1">
              <a:solidFill>
                <a:schemeClr val="folHlink"/>
              </a:solidFill>
              <a:latin typeface="Times New Roman" panose="02020603050405020304" pitchFamily="18" charset="0"/>
            </a:endParaRPr>
          </a:p>
        </p:txBody>
      </p:sp>
      <p:sp>
        <p:nvSpPr>
          <p:cNvPr id="172036" name="Rectangle 4">
            <a:extLst>
              <a:ext uri="{FF2B5EF4-FFF2-40B4-BE49-F238E27FC236}">
                <a16:creationId xmlns:a16="http://schemas.microsoft.com/office/drawing/2014/main" id="{1EE3733E-A4C2-E740-973E-3FF21E9782EA}"/>
              </a:ext>
            </a:extLst>
          </p:cNvPr>
          <p:cNvSpPr>
            <a:spLocks noChangeArrowheads="1"/>
          </p:cNvSpPr>
          <p:nvPr/>
        </p:nvSpPr>
        <p:spPr bwMode="auto">
          <a:xfrm>
            <a:off x="1898650" y="2349500"/>
            <a:ext cx="5410200" cy="1143000"/>
          </a:xfrm>
          <a:prstGeom prst="rect">
            <a:avLst/>
          </a:prstGeom>
          <a:solidFill>
            <a:schemeClr val="accent2"/>
          </a:solidFill>
          <a:ln w="12700">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b="1"/>
              <a:t>Urteil </a:t>
            </a:r>
          </a:p>
          <a:p>
            <a:pPr algn="ctr"/>
            <a:r>
              <a:rPr lang="de-DE" altLang="de-DE" b="1"/>
              <a:t>BVerfG</a:t>
            </a:r>
            <a:endParaRPr lang="de-DE" altLang="de-DE" sz="2800" b="1"/>
          </a:p>
        </p:txBody>
      </p:sp>
      <p:sp>
        <p:nvSpPr>
          <p:cNvPr id="172037" name="Rectangle 5">
            <a:extLst>
              <a:ext uri="{FF2B5EF4-FFF2-40B4-BE49-F238E27FC236}">
                <a16:creationId xmlns:a16="http://schemas.microsoft.com/office/drawing/2014/main" id="{2AB56832-C1E2-734B-9B0F-99C243AB7120}"/>
              </a:ext>
            </a:extLst>
          </p:cNvPr>
          <p:cNvSpPr>
            <a:spLocks noChangeArrowheads="1"/>
          </p:cNvSpPr>
          <p:nvPr/>
        </p:nvSpPr>
        <p:spPr bwMode="auto">
          <a:xfrm>
            <a:off x="381000" y="4157663"/>
            <a:ext cx="4121150" cy="1143000"/>
          </a:xfrm>
          <a:prstGeom prst="rect">
            <a:avLst/>
          </a:prstGeom>
          <a:solidFill>
            <a:srgbClr val="008000"/>
          </a:solidFill>
          <a:ln w="12700">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b="1"/>
              <a:t>Bund darf Ländern</a:t>
            </a:r>
          </a:p>
          <a:p>
            <a:pPr algn="ctr"/>
            <a:r>
              <a:rPr lang="de-DE" altLang="de-DE" b="1"/>
              <a:t>Verbot nicht vorschreiben?</a:t>
            </a:r>
          </a:p>
        </p:txBody>
      </p:sp>
      <p:sp>
        <p:nvSpPr>
          <p:cNvPr id="172038" name="Rectangle 6">
            <a:extLst>
              <a:ext uri="{FF2B5EF4-FFF2-40B4-BE49-F238E27FC236}">
                <a16:creationId xmlns:a16="http://schemas.microsoft.com/office/drawing/2014/main" id="{2AD06BC0-E837-6C47-82BE-7AC38CD1F0F1}"/>
              </a:ext>
            </a:extLst>
          </p:cNvPr>
          <p:cNvSpPr>
            <a:spLocks noChangeArrowheads="1"/>
          </p:cNvSpPr>
          <p:nvPr/>
        </p:nvSpPr>
        <p:spPr bwMode="auto">
          <a:xfrm>
            <a:off x="4716463" y="4157663"/>
            <a:ext cx="4119562" cy="1143000"/>
          </a:xfrm>
          <a:prstGeom prst="rect">
            <a:avLst/>
          </a:prstGeom>
          <a:solidFill>
            <a:schemeClr val="accent1"/>
          </a:solidFill>
          <a:ln w="12700">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b="1"/>
              <a:t>Bund darf Ländern</a:t>
            </a:r>
          </a:p>
          <a:p>
            <a:pPr algn="ctr"/>
            <a:r>
              <a:rPr lang="de-DE" altLang="de-DE" b="1"/>
              <a:t>Verbot vorschreiben?</a:t>
            </a:r>
            <a:endParaRPr lang="de-DE" altLang="de-DE" sz="2800" b="1"/>
          </a:p>
        </p:txBody>
      </p:sp>
      <p:sp>
        <p:nvSpPr>
          <p:cNvPr id="172041" name="Oval 9">
            <a:extLst>
              <a:ext uri="{FF2B5EF4-FFF2-40B4-BE49-F238E27FC236}">
                <a16:creationId xmlns:a16="http://schemas.microsoft.com/office/drawing/2014/main" id="{545990A5-89B9-8C4A-8C51-3D12D88B98DC}"/>
              </a:ext>
            </a:extLst>
          </p:cNvPr>
          <p:cNvSpPr>
            <a:spLocks noChangeArrowheads="1"/>
          </p:cNvSpPr>
          <p:nvPr/>
        </p:nvSpPr>
        <p:spPr bwMode="auto">
          <a:xfrm>
            <a:off x="179388" y="1484313"/>
            <a:ext cx="8785225" cy="5111750"/>
          </a:xfrm>
          <a:prstGeom prst="ellipse">
            <a:avLst/>
          </a:prstGeom>
          <a:solidFill>
            <a:schemeClr val="accent1">
              <a:alpha val="75000"/>
            </a:scheme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sz="6000" b="1">
                <a:solidFill>
                  <a:schemeClr val="folHlink"/>
                </a:solidFill>
              </a:rPr>
              <a:t>Diskussion geht weiter !</a:t>
            </a:r>
          </a:p>
        </p:txBody>
      </p:sp>
      <p:sp>
        <p:nvSpPr>
          <p:cNvPr id="172042" name="Text Box 10">
            <a:extLst>
              <a:ext uri="{FF2B5EF4-FFF2-40B4-BE49-F238E27FC236}">
                <a16:creationId xmlns:a16="http://schemas.microsoft.com/office/drawing/2014/main" id="{2D58D6C1-EA43-EC4B-8BB5-BC60F3875F36}"/>
              </a:ext>
            </a:extLst>
          </p:cNvPr>
          <p:cNvSpPr txBox="1">
            <a:spLocks noChangeArrowheads="1"/>
          </p:cNvSpPr>
          <p:nvPr/>
        </p:nvSpPr>
        <p:spPr bwMode="auto">
          <a:xfrm>
            <a:off x="179388" y="260350"/>
            <a:ext cx="6985000" cy="579438"/>
          </a:xfrm>
          <a:prstGeom prst="rect">
            <a:avLst/>
          </a:prstGeom>
          <a:solidFill>
            <a:srgbClr val="FF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3200" b="1">
                <a:solidFill>
                  <a:schemeClr val="folHlink"/>
                </a:solidFill>
              </a:rPr>
              <a:t>Finanzierung umfassend</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4" fill="hold" grpId="0" nodeType="clickEffect">
                                  <p:stCondLst>
                                    <p:cond delay="0"/>
                                  </p:stCondLst>
                                  <p:childTnLst>
                                    <p:set>
                                      <p:cBhvr>
                                        <p:cTn id="6" dur="1" fill="hold">
                                          <p:stCondLst>
                                            <p:cond delay="0"/>
                                          </p:stCondLst>
                                        </p:cTn>
                                        <p:tgtEl>
                                          <p:spTgt spid="172036"/>
                                        </p:tgtEl>
                                        <p:attrNameLst>
                                          <p:attrName>style.visibility</p:attrName>
                                        </p:attrNameLst>
                                      </p:cBhvr>
                                      <p:to>
                                        <p:strVal val="visible"/>
                                      </p:to>
                                    </p:set>
                                    <p:anim calcmode="lin" valueType="num">
                                      <p:cBhvr>
                                        <p:cTn id="7" dur="500" fill="hold"/>
                                        <p:tgtEl>
                                          <p:spTgt spid="172036"/>
                                        </p:tgtEl>
                                        <p:attrNameLst>
                                          <p:attrName>ppt_x</p:attrName>
                                        </p:attrNameLst>
                                      </p:cBhvr>
                                      <p:tavLst>
                                        <p:tav tm="0">
                                          <p:val>
                                            <p:strVal val="#ppt_x"/>
                                          </p:val>
                                        </p:tav>
                                        <p:tav tm="100000">
                                          <p:val>
                                            <p:strVal val="#ppt_x"/>
                                          </p:val>
                                        </p:tav>
                                      </p:tavLst>
                                    </p:anim>
                                    <p:anim calcmode="lin" valueType="num">
                                      <p:cBhvr>
                                        <p:cTn id="8" dur="500" fill="hold"/>
                                        <p:tgtEl>
                                          <p:spTgt spid="172036"/>
                                        </p:tgtEl>
                                        <p:attrNameLst>
                                          <p:attrName>ppt_y</p:attrName>
                                        </p:attrNameLst>
                                      </p:cBhvr>
                                      <p:tavLst>
                                        <p:tav tm="0">
                                          <p:val>
                                            <p:strVal val="#ppt_y+#ppt_h/2"/>
                                          </p:val>
                                        </p:tav>
                                        <p:tav tm="100000">
                                          <p:val>
                                            <p:strVal val="#ppt_y"/>
                                          </p:val>
                                        </p:tav>
                                      </p:tavLst>
                                    </p:anim>
                                    <p:anim calcmode="lin" valueType="num">
                                      <p:cBhvr>
                                        <p:cTn id="9" dur="500" fill="hold"/>
                                        <p:tgtEl>
                                          <p:spTgt spid="172036"/>
                                        </p:tgtEl>
                                        <p:attrNameLst>
                                          <p:attrName>ppt_w</p:attrName>
                                        </p:attrNameLst>
                                      </p:cBhvr>
                                      <p:tavLst>
                                        <p:tav tm="0">
                                          <p:val>
                                            <p:strVal val="#ppt_w"/>
                                          </p:val>
                                        </p:tav>
                                        <p:tav tm="100000">
                                          <p:val>
                                            <p:strVal val="#ppt_w"/>
                                          </p:val>
                                        </p:tav>
                                      </p:tavLst>
                                    </p:anim>
                                    <p:anim calcmode="lin" valueType="num">
                                      <p:cBhvr>
                                        <p:cTn id="10" dur="500" fill="hold"/>
                                        <p:tgtEl>
                                          <p:spTgt spid="172036"/>
                                        </p:tgtEl>
                                        <p:attrNameLst>
                                          <p:attrName>ppt_h</p:attrName>
                                        </p:attrNameLst>
                                      </p:cBhvr>
                                      <p:tavLst>
                                        <p:tav tm="0">
                                          <p:val>
                                            <p:fltVal val="0"/>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4" fill="hold" grpId="0" nodeType="clickEffect">
                                  <p:stCondLst>
                                    <p:cond delay="0"/>
                                  </p:stCondLst>
                                  <p:childTnLst>
                                    <p:set>
                                      <p:cBhvr>
                                        <p:cTn id="14" dur="1" fill="hold">
                                          <p:stCondLst>
                                            <p:cond delay="0"/>
                                          </p:stCondLst>
                                        </p:cTn>
                                        <p:tgtEl>
                                          <p:spTgt spid="172037"/>
                                        </p:tgtEl>
                                        <p:attrNameLst>
                                          <p:attrName>style.visibility</p:attrName>
                                        </p:attrNameLst>
                                      </p:cBhvr>
                                      <p:to>
                                        <p:strVal val="visible"/>
                                      </p:to>
                                    </p:set>
                                    <p:anim calcmode="lin" valueType="num">
                                      <p:cBhvr>
                                        <p:cTn id="15" dur="500" fill="hold"/>
                                        <p:tgtEl>
                                          <p:spTgt spid="172037"/>
                                        </p:tgtEl>
                                        <p:attrNameLst>
                                          <p:attrName>ppt_x</p:attrName>
                                        </p:attrNameLst>
                                      </p:cBhvr>
                                      <p:tavLst>
                                        <p:tav tm="0">
                                          <p:val>
                                            <p:strVal val="#ppt_x"/>
                                          </p:val>
                                        </p:tav>
                                        <p:tav tm="100000">
                                          <p:val>
                                            <p:strVal val="#ppt_x"/>
                                          </p:val>
                                        </p:tav>
                                      </p:tavLst>
                                    </p:anim>
                                    <p:anim calcmode="lin" valueType="num">
                                      <p:cBhvr>
                                        <p:cTn id="16" dur="500" fill="hold"/>
                                        <p:tgtEl>
                                          <p:spTgt spid="172037"/>
                                        </p:tgtEl>
                                        <p:attrNameLst>
                                          <p:attrName>ppt_y</p:attrName>
                                        </p:attrNameLst>
                                      </p:cBhvr>
                                      <p:tavLst>
                                        <p:tav tm="0">
                                          <p:val>
                                            <p:strVal val="#ppt_y+#ppt_h/2"/>
                                          </p:val>
                                        </p:tav>
                                        <p:tav tm="100000">
                                          <p:val>
                                            <p:strVal val="#ppt_y"/>
                                          </p:val>
                                        </p:tav>
                                      </p:tavLst>
                                    </p:anim>
                                    <p:anim calcmode="lin" valueType="num">
                                      <p:cBhvr>
                                        <p:cTn id="17" dur="500" fill="hold"/>
                                        <p:tgtEl>
                                          <p:spTgt spid="172037"/>
                                        </p:tgtEl>
                                        <p:attrNameLst>
                                          <p:attrName>ppt_w</p:attrName>
                                        </p:attrNameLst>
                                      </p:cBhvr>
                                      <p:tavLst>
                                        <p:tav tm="0">
                                          <p:val>
                                            <p:strVal val="#ppt_w"/>
                                          </p:val>
                                        </p:tav>
                                        <p:tav tm="100000">
                                          <p:val>
                                            <p:strVal val="#ppt_w"/>
                                          </p:val>
                                        </p:tav>
                                      </p:tavLst>
                                    </p:anim>
                                    <p:anim calcmode="lin" valueType="num">
                                      <p:cBhvr>
                                        <p:cTn id="18" dur="500" fill="hold"/>
                                        <p:tgtEl>
                                          <p:spTgt spid="172037"/>
                                        </p:tgtEl>
                                        <p:attrNameLst>
                                          <p:attrName>ppt_h</p:attrName>
                                        </p:attrNameLst>
                                      </p:cBhvr>
                                      <p:tavLst>
                                        <p:tav tm="0">
                                          <p:val>
                                            <p:fltVal val="0"/>
                                          </p:val>
                                        </p:tav>
                                        <p:tav tm="100000">
                                          <p:val>
                                            <p:strVal val="#ppt_h"/>
                                          </p:val>
                                        </p:tav>
                                      </p:tavLst>
                                    </p:anim>
                                  </p:childTnLst>
                                </p:cTn>
                              </p:par>
                            </p:childTnLst>
                          </p:cTn>
                        </p:par>
                        <p:par>
                          <p:cTn id="19" fill="hold" nodeType="afterGroup">
                            <p:stCondLst>
                              <p:cond delay="500"/>
                            </p:stCondLst>
                            <p:childTnLst>
                              <p:par>
                                <p:cTn id="20" presetID="17" presetClass="entr" presetSubtype="4" fill="hold" grpId="0" nodeType="afterEffect">
                                  <p:stCondLst>
                                    <p:cond delay="0"/>
                                  </p:stCondLst>
                                  <p:childTnLst>
                                    <p:set>
                                      <p:cBhvr>
                                        <p:cTn id="21" dur="1" fill="hold">
                                          <p:stCondLst>
                                            <p:cond delay="0"/>
                                          </p:stCondLst>
                                        </p:cTn>
                                        <p:tgtEl>
                                          <p:spTgt spid="172038"/>
                                        </p:tgtEl>
                                        <p:attrNameLst>
                                          <p:attrName>style.visibility</p:attrName>
                                        </p:attrNameLst>
                                      </p:cBhvr>
                                      <p:to>
                                        <p:strVal val="visible"/>
                                      </p:to>
                                    </p:set>
                                    <p:anim calcmode="lin" valueType="num">
                                      <p:cBhvr>
                                        <p:cTn id="22" dur="500" fill="hold"/>
                                        <p:tgtEl>
                                          <p:spTgt spid="172038"/>
                                        </p:tgtEl>
                                        <p:attrNameLst>
                                          <p:attrName>ppt_x</p:attrName>
                                        </p:attrNameLst>
                                      </p:cBhvr>
                                      <p:tavLst>
                                        <p:tav tm="0">
                                          <p:val>
                                            <p:strVal val="#ppt_x"/>
                                          </p:val>
                                        </p:tav>
                                        <p:tav tm="100000">
                                          <p:val>
                                            <p:strVal val="#ppt_x"/>
                                          </p:val>
                                        </p:tav>
                                      </p:tavLst>
                                    </p:anim>
                                    <p:anim calcmode="lin" valueType="num">
                                      <p:cBhvr>
                                        <p:cTn id="23" dur="500" fill="hold"/>
                                        <p:tgtEl>
                                          <p:spTgt spid="172038"/>
                                        </p:tgtEl>
                                        <p:attrNameLst>
                                          <p:attrName>ppt_y</p:attrName>
                                        </p:attrNameLst>
                                      </p:cBhvr>
                                      <p:tavLst>
                                        <p:tav tm="0">
                                          <p:val>
                                            <p:strVal val="#ppt_y+#ppt_h/2"/>
                                          </p:val>
                                        </p:tav>
                                        <p:tav tm="100000">
                                          <p:val>
                                            <p:strVal val="#ppt_y"/>
                                          </p:val>
                                        </p:tav>
                                      </p:tavLst>
                                    </p:anim>
                                    <p:anim calcmode="lin" valueType="num">
                                      <p:cBhvr>
                                        <p:cTn id="24" dur="500" fill="hold"/>
                                        <p:tgtEl>
                                          <p:spTgt spid="172038"/>
                                        </p:tgtEl>
                                        <p:attrNameLst>
                                          <p:attrName>ppt_w</p:attrName>
                                        </p:attrNameLst>
                                      </p:cBhvr>
                                      <p:tavLst>
                                        <p:tav tm="0">
                                          <p:val>
                                            <p:strVal val="#ppt_w"/>
                                          </p:val>
                                        </p:tav>
                                        <p:tav tm="100000">
                                          <p:val>
                                            <p:strVal val="#ppt_w"/>
                                          </p:val>
                                        </p:tav>
                                      </p:tavLst>
                                    </p:anim>
                                    <p:anim calcmode="lin" valueType="num">
                                      <p:cBhvr>
                                        <p:cTn id="25" dur="500" fill="hold"/>
                                        <p:tgtEl>
                                          <p:spTgt spid="172038"/>
                                        </p:tgtEl>
                                        <p:attrNameLst>
                                          <p:attrName>ppt_h</p:attrName>
                                        </p:attrNameLst>
                                      </p:cBhvr>
                                      <p:tavLst>
                                        <p:tav tm="0">
                                          <p:val>
                                            <p:fltVal val="0"/>
                                          </p:val>
                                        </p:tav>
                                        <p:tav tm="100000">
                                          <p:val>
                                            <p:strVal val="#ppt_h"/>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55" presetClass="entr" presetSubtype="0" fill="hold" grpId="0" nodeType="clickEffect">
                                  <p:stCondLst>
                                    <p:cond delay="0"/>
                                  </p:stCondLst>
                                  <p:childTnLst>
                                    <p:set>
                                      <p:cBhvr>
                                        <p:cTn id="29" dur="1" fill="hold">
                                          <p:stCondLst>
                                            <p:cond delay="0"/>
                                          </p:stCondLst>
                                        </p:cTn>
                                        <p:tgtEl>
                                          <p:spTgt spid="172041"/>
                                        </p:tgtEl>
                                        <p:attrNameLst>
                                          <p:attrName>style.visibility</p:attrName>
                                        </p:attrNameLst>
                                      </p:cBhvr>
                                      <p:to>
                                        <p:strVal val="visible"/>
                                      </p:to>
                                    </p:set>
                                    <p:anim calcmode="lin" valueType="num">
                                      <p:cBhvr>
                                        <p:cTn id="30" dur="1000" fill="hold"/>
                                        <p:tgtEl>
                                          <p:spTgt spid="172041"/>
                                        </p:tgtEl>
                                        <p:attrNameLst>
                                          <p:attrName>ppt_w</p:attrName>
                                        </p:attrNameLst>
                                      </p:cBhvr>
                                      <p:tavLst>
                                        <p:tav tm="0">
                                          <p:val>
                                            <p:strVal val="#ppt_w*0.70"/>
                                          </p:val>
                                        </p:tav>
                                        <p:tav tm="100000">
                                          <p:val>
                                            <p:strVal val="#ppt_w"/>
                                          </p:val>
                                        </p:tav>
                                      </p:tavLst>
                                    </p:anim>
                                    <p:anim calcmode="lin" valueType="num">
                                      <p:cBhvr>
                                        <p:cTn id="31" dur="1000" fill="hold"/>
                                        <p:tgtEl>
                                          <p:spTgt spid="172041"/>
                                        </p:tgtEl>
                                        <p:attrNameLst>
                                          <p:attrName>ppt_h</p:attrName>
                                        </p:attrNameLst>
                                      </p:cBhvr>
                                      <p:tavLst>
                                        <p:tav tm="0">
                                          <p:val>
                                            <p:strVal val="#ppt_h"/>
                                          </p:val>
                                        </p:tav>
                                        <p:tav tm="100000">
                                          <p:val>
                                            <p:strVal val="#ppt_h"/>
                                          </p:val>
                                        </p:tav>
                                      </p:tavLst>
                                    </p:anim>
                                    <p:animEffect transition="in" filter="fade">
                                      <p:cBhvr>
                                        <p:cTn id="32" dur="1000"/>
                                        <p:tgtEl>
                                          <p:spTgt spid="1720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2036" grpId="0" animBg="1" autoUpdateAnimBg="0"/>
      <p:bldP spid="172037" grpId="0" animBg="1" autoUpdateAnimBg="0"/>
      <p:bldP spid="172038" grpId="0" animBg="1" autoUpdateAnimBg="0"/>
      <p:bldP spid="172041"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umsplatzhalter 2">
            <a:extLst>
              <a:ext uri="{FF2B5EF4-FFF2-40B4-BE49-F238E27FC236}">
                <a16:creationId xmlns:a16="http://schemas.microsoft.com/office/drawing/2014/main" id="{92D43BC8-5DAA-8E41-B9CC-D3855DEB4CD3}"/>
              </a:ext>
            </a:extLst>
          </p:cNvPr>
          <p:cNvSpPr>
            <a:spLocks noGrp="1"/>
          </p:cNvSpPr>
          <p:nvPr>
            <p:ph type="dt" sz="half" idx="10"/>
          </p:nvPr>
        </p:nvSpPr>
        <p:spPr/>
        <p:txBody>
          <a:bodyPr/>
          <a:lstStyle/>
          <a:p>
            <a:r>
              <a:rPr lang="de-DE" altLang="de-DE"/>
              <a:t>Bremen</a:t>
            </a:r>
          </a:p>
          <a:p>
            <a:r>
              <a:rPr lang="de-DE" altLang="de-DE"/>
              <a:t>18. Oktober 2004</a:t>
            </a:r>
            <a:endParaRPr lang="en-US" altLang="de-DE"/>
          </a:p>
        </p:txBody>
      </p:sp>
      <p:sp>
        <p:nvSpPr>
          <p:cNvPr id="9" name="Foliennummernplatzhalter 3">
            <a:extLst>
              <a:ext uri="{FF2B5EF4-FFF2-40B4-BE49-F238E27FC236}">
                <a16:creationId xmlns:a16="http://schemas.microsoft.com/office/drawing/2014/main" id="{D78070E6-ED4F-A943-8DAD-18A0D98CEA1F}"/>
              </a:ext>
            </a:extLst>
          </p:cNvPr>
          <p:cNvSpPr>
            <a:spLocks noGrp="1"/>
          </p:cNvSpPr>
          <p:nvPr>
            <p:ph type="sldNum" sz="quarter" idx="11"/>
          </p:nvPr>
        </p:nvSpPr>
        <p:spPr/>
        <p:txBody>
          <a:bodyPr/>
          <a:lstStyle/>
          <a:p>
            <a:fld id="{E71F6F07-A9DA-154C-B217-3174EF3CF5DC}" type="slidenum">
              <a:rPr lang="en-US" altLang="de-DE"/>
              <a:pPr/>
              <a:t>32</a:t>
            </a:fld>
            <a:endParaRPr lang="en-US" altLang="de-DE">
              <a:latin typeface="Times New Roman" panose="02020603050405020304" pitchFamily="18" charset="0"/>
            </a:endParaRPr>
          </a:p>
        </p:txBody>
      </p:sp>
      <p:sp>
        <p:nvSpPr>
          <p:cNvPr id="149506" name="Text Box 2">
            <a:extLst>
              <a:ext uri="{FF2B5EF4-FFF2-40B4-BE49-F238E27FC236}">
                <a16:creationId xmlns:a16="http://schemas.microsoft.com/office/drawing/2014/main" id="{B942E063-61A4-4E4C-9749-0D464B4EB676}"/>
              </a:ext>
            </a:extLst>
          </p:cNvPr>
          <p:cNvSpPr txBox="1">
            <a:spLocks noChangeArrowheads="1"/>
          </p:cNvSpPr>
          <p:nvPr/>
        </p:nvSpPr>
        <p:spPr bwMode="auto">
          <a:xfrm>
            <a:off x="7696200" y="1524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de-DE" altLang="de-DE">
              <a:latin typeface="Times New Roman" panose="02020603050405020304" pitchFamily="18" charset="0"/>
            </a:endParaRPr>
          </a:p>
        </p:txBody>
      </p:sp>
      <p:sp>
        <p:nvSpPr>
          <p:cNvPr id="149507" name="Text Box 3">
            <a:extLst>
              <a:ext uri="{FF2B5EF4-FFF2-40B4-BE49-F238E27FC236}">
                <a16:creationId xmlns:a16="http://schemas.microsoft.com/office/drawing/2014/main" id="{B52F770B-1CEF-4F42-8862-0A5FE1E37909}"/>
              </a:ext>
            </a:extLst>
          </p:cNvPr>
          <p:cNvSpPr txBox="1">
            <a:spLocks noChangeArrowheads="1"/>
          </p:cNvSpPr>
          <p:nvPr/>
        </p:nvSpPr>
        <p:spPr bwMode="auto">
          <a:xfrm>
            <a:off x="7847013" y="3048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de-DE" altLang="de-DE">
              <a:latin typeface="Times New Roman" panose="02020603050405020304" pitchFamily="18" charset="0"/>
            </a:endParaRPr>
          </a:p>
        </p:txBody>
      </p:sp>
      <p:sp>
        <p:nvSpPr>
          <p:cNvPr id="149508" name="Text Box 4">
            <a:extLst>
              <a:ext uri="{FF2B5EF4-FFF2-40B4-BE49-F238E27FC236}">
                <a16:creationId xmlns:a16="http://schemas.microsoft.com/office/drawing/2014/main" id="{ABD932FC-2A49-4F48-ACA8-255DC7580E8A}"/>
              </a:ext>
            </a:extLst>
          </p:cNvPr>
          <p:cNvSpPr txBox="1">
            <a:spLocks noChangeArrowheads="1"/>
          </p:cNvSpPr>
          <p:nvPr/>
        </p:nvSpPr>
        <p:spPr bwMode="auto">
          <a:xfrm>
            <a:off x="1219200" y="1524000"/>
            <a:ext cx="6934200" cy="1797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endParaRPr lang="de-DE" altLang="de-DE" sz="4000" b="1">
              <a:solidFill>
                <a:schemeClr val="folHlink"/>
              </a:solidFill>
            </a:endParaRPr>
          </a:p>
          <a:p>
            <a:pPr algn="ctr">
              <a:spcBef>
                <a:spcPct val="50000"/>
              </a:spcBef>
            </a:pPr>
            <a:endParaRPr lang="de-DE" altLang="de-DE" b="1">
              <a:solidFill>
                <a:schemeClr val="folHlink"/>
              </a:solidFill>
            </a:endParaRPr>
          </a:p>
          <a:p>
            <a:pPr algn="ctr">
              <a:spcBef>
                <a:spcPct val="50000"/>
              </a:spcBef>
            </a:pPr>
            <a:endParaRPr lang="de-DE" altLang="de-DE">
              <a:solidFill>
                <a:schemeClr val="folHlink"/>
              </a:solidFill>
              <a:latin typeface="Times New Roman" panose="02020603050405020304" pitchFamily="18" charset="0"/>
            </a:endParaRPr>
          </a:p>
        </p:txBody>
      </p:sp>
      <p:sp>
        <p:nvSpPr>
          <p:cNvPr id="149509" name="Text Box 5">
            <a:extLst>
              <a:ext uri="{FF2B5EF4-FFF2-40B4-BE49-F238E27FC236}">
                <a16:creationId xmlns:a16="http://schemas.microsoft.com/office/drawing/2014/main" id="{0A43CD6E-6A5B-C545-9820-DFFE7FC015BA}"/>
              </a:ext>
            </a:extLst>
          </p:cNvPr>
          <p:cNvSpPr txBox="1">
            <a:spLocks noChangeArrowheads="1"/>
          </p:cNvSpPr>
          <p:nvPr/>
        </p:nvSpPr>
        <p:spPr bwMode="auto">
          <a:xfrm>
            <a:off x="681038" y="2065338"/>
            <a:ext cx="790575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3600" b="1"/>
              <a:t>Hochschulfinanzierung: </a:t>
            </a:r>
          </a:p>
          <a:p>
            <a:pPr algn="ctr"/>
            <a:r>
              <a:rPr lang="de-DE" altLang="de-DE" sz="3600" b="1"/>
              <a:t>Sind Studiengebühren die Lösung?</a:t>
            </a:r>
          </a:p>
        </p:txBody>
      </p:sp>
      <p:sp>
        <p:nvSpPr>
          <p:cNvPr id="149510" name="Text Box 6">
            <a:extLst>
              <a:ext uri="{FF2B5EF4-FFF2-40B4-BE49-F238E27FC236}">
                <a16:creationId xmlns:a16="http://schemas.microsoft.com/office/drawing/2014/main" id="{7252360D-0D0F-3545-92FD-F2A578BC826B}"/>
              </a:ext>
            </a:extLst>
          </p:cNvPr>
          <p:cNvSpPr txBox="1">
            <a:spLocks noChangeArrowheads="1"/>
          </p:cNvSpPr>
          <p:nvPr/>
        </p:nvSpPr>
        <p:spPr bwMode="auto">
          <a:xfrm>
            <a:off x="2051050" y="4149725"/>
            <a:ext cx="489902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de-DE" altLang="de-DE">
                <a:solidFill>
                  <a:schemeClr val="folHlink"/>
                </a:solidFill>
              </a:rPr>
              <a:t>Detlef Müller-Böling, CHE</a:t>
            </a:r>
          </a:p>
          <a:p>
            <a:r>
              <a:rPr lang="de-DE" altLang="de-DE">
                <a:solidFill>
                  <a:schemeClr val="folHlink"/>
                </a:solidFill>
              </a:rPr>
              <a:t>Centrum für Hochschulentwicklung</a:t>
            </a:r>
          </a:p>
        </p:txBody>
      </p:sp>
      <p:sp>
        <p:nvSpPr>
          <p:cNvPr id="149511" name="Text Box 7">
            <a:extLst>
              <a:ext uri="{FF2B5EF4-FFF2-40B4-BE49-F238E27FC236}">
                <a16:creationId xmlns:a16="http://schemas.microsoft.com/office/drawing/2014/main" id="{57F08A53-EB4B-0E48-AD29-03784CAD959E}"/>
              </a:ext>
            </a:extLst>
          </p:cNvPr>
          <p:cNvSpPr txBox="1">
            <a:spLocks noChangeArrowheads="1"/>
          </p:cNvSpPr>
          <p:nvPr/>
        </p:nvSpPr>
        <p:spPr bwMode="auto">
          <a:xfrm>
            <a:off x="1762125" y="5805488"/>
            <a:ext cx="54562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a:solidFill>
                  <a:schemeClr val="folHlink"/>
                </a:solidFill>
              </a:rPr>
              <a:t>Hochschule Bremen, 18. Oktober 2004</a:t>
            </a: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Datumsplatzhalter 3">
            <a:extLst>
              <a:ext uri="{FF2B5EF4-FFF2-40B4-BE49-F238E27FC236}">
                <a16:creationId xmlns:a16="http://schemas.microsoft.com/office/drawing/2014/main" id="{7AD47BF8-50D1-6442-BF75-33101232FDC8}"/>
              </a:ext>
            </a:extLst>
          </p:cNvPr>
          <p:cNvSpPr>
            <a:spLocks noGrp="1"/>
          </p:cNvSpPr>
          <p:nvPr>
            <p:ph type="dt" sz="half" idx="10"/>
          </p:nvPr>
        </p:nvSpPr>
        <p:spPr/>
        <p:txBody>
          <a:bodyPr/>
          <a:lstStyle/>
          <a:p>
            <a:r>
              <a:rPr lang="de-DE" altLang="de-DE"/>
              <a:t>Bremen</a:t>
            </a:r>
          </a:p>
          <a:p>
            <a:r>
              <a:rPr lang="de-DE" altLang="de-DE"/>
              <a:t>18. Oktober 2004</a:t>
            </a:r>
            <a:endParaRPr lang="en-US" altLang="de-DE"/>
          </a:p>
        </p:txBody>
      </p:sp>
      <p:sp>
        <p:nvSpPr>
          <p:cNvPr id="11" name="Foliennummernplatzhalter 4">
            <a:extLst>
              <a:ext uri="{FF2B5EF4-FFF2-40B4-BE49-F238E27FC236}">
                <a16:creationId xmlns:a16="http://schemas.microsoft.com/office/drawing/2014/main" id="{C54316E1-51E6-774A-AE18-EB8AE0E10495}"/>
              </a:ext>
            </a:extLst>
          </p:cNvPr>
          <p:cNvSpPr>
            <a:spLocks noGrp="1"/>
          </p:cNvSpPr>
          <p:nvPr>
            <p:ph type="sldNum" sz="quarter" idx="11"/>
          </p:nvPr>
        </p:nvSpPr>
        <p:spPr/>
        <p:txBody>
          <a:bodyPr/>
          <a:lstStyle/>
          <a:p>
            <a:fld id="{3791E2D8-FA5C-AD4D-AFE0-7F5124DEC0C2}" type="slidenum">
              <a:rPr lang="en-US" altLang="de-DE"/>
              <a:pPr/>
              <a:t>4</a:t>
            </a:fld>
            <a:endParaRPr lang="en-US" altLang="de-DE">
              <a:latin typeface="Times New Roman" panose="02020603050405020304" pitchFamily="18" charset="0"/>
            </a:endParaRPr>
          </a:p>
        </p:txBody>
      </p:sp>
      <p:sp>
        <p:nvSpPr>
          <p:cNvPr id="139267" name="Text Box 3">
            <a:extLst>
              <a:ext uri="{FF2B5EF4-FFF2-40B4-BE49-F238E27FC236}">
                <a16:creationId xmlns:a16="http://schemas.microsoft.com/office/drawing/2014/main" id="{DF3C0A6F-CE3D-DF4B-8544-CC6C0F8D9677}"/>
              </a:ext>
            </a:extLst>
          </p:cNvPr>
          <p:cNvSpPr txBox="1">
            <a:spLocks noChangeArrowheads="1"/>
          </p:cNvSpPr>
          <p:nvPr/>
        </p:nvSpPr>
        <p:spPr bwMode="auto">
          <a:xfrm>
            <a:off x="684213" y="1557338"/>
            <a:ext cx="2519362" cy="822325"/>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de-DE" altLang="de-DE" b="1"/>
              <a:t>Baden-Württemberg</a:t>
            </a:r>
          </a:p>
        </p:txBody>
      </p:sp>
      <p:sp>
        <p:nvSpPr>
          <p:cNvPr id="139268" name="Text Box 4">
            <a:extLst>
              <a:ext uri="{FF2B5EF4-FFF2-40B4-BE49-F238E27FC236}">
                <a16:creationId xmlns:a16="http://schemas.microsoft.com/office/drawing/2014/main" id="{73781CFF-2395-8946-9FDB-FAF17BBDDD63}"/>
              </a:ext>
            </a:extLst>
          </p:cNvPr>
          <p:cNvSpPr txBox="1">
            <a:spLocks noChangeArrowheads="1"/>
          </p:cNvSpPr>
          <p:nvPr/>
        </p:nvSpPr>
        <p:spPr bwMode="auto">
          <a:xfrm>
            <a:off x="684213" y="3500438"/>
            <a:ext cx="2447925" cy="4572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de-DE" altLang="de-DE" b="1"/>
              <a:t>Saarland</a:t>
            </a:r>
          </a:p>
        </p:txBody>
      </p:sp>
      <p:sp>
        <p:nvSpPr>
          <p:cNvPr id="139269" name="Text Box 5">
            <a:extLst>
              <a:ext uri="{FF2B5EF4-FFF2-40B4-BE49-F238E27FC236}">
                <a16:creationId xmlns:a16="http://schemas.microsoft.com/office/drawing/2014/main" id="{0BEC91DB-44D1-AC43-8F97-C8E84E9D8DCE}"/>
              </a:ext>
            </a:extLst>
          </p:cNvPr>
          <p:cNvSpPr txBox="1">
            <a:spLocks noChangeArrowheads="1"/>
          </p:cNvSpPr>
          <p:nvPr/>
        </p:nvSpPr>
        <p:spPr bwMode="auto">
          <a:xfrm>
            <a:off x="684213" y="5013325"/>
            <a:ext cx="2303462" cy="11874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de-DE" altLang="de-DE" b="1"/>
              <a:t>Bremen</a:t>
            </a:r>
          </a:p>
          <a:p>
            <a:pPr algn="ctr"/>
            <a:r>
              <a:rPr lang="de-DE" altLang="de-DE" b="1"/>
              <a:t>Sachsen-Anhalt</a:t>
            </a:r>
          </a:p>
        </p:txBody>
      </p:sp>
      <p:sp>
        <p:nvSpPr>
          <p:cNvPr id="139271" name="AutoShape 7">
            <a:extLst>
              <a:ext uri="{FF2B5EF4-FFF2-40B4-BE49-F238E27FC236}">
                <a16:creationId xmlns:a16="http://schemas.microsoft.com/office/drawing/2014/main" id="{CB17FA1F-E7E7-0441-ADFC-460213D1B283}"/>
              </a:ext>
            </a:extLst>
          </p:cNvPr>
          <p:cNvSpPr>
            <a:spLocks noChangeArrowheads="1"/>
          </p:cNvSpPr>
          <p:nvPr/>
        </p:nvSpPr>
        <p:spPr bwMode="auto">
          <a:xfrm>
            <a:off x="3814763" y="1557338"/>
            <a:ext cx="3814762" cy="1116012"/>
          </a:xfrm>
          <a:prstGeom prst="downArrow">
            <a:avLst>
              <a:gd name="adj1" fmla="val 50000"/>
              <a:gd name="adj2" fmla="val 25000"/>
            </a:avLst>
          </a:prstGeom>
          <a:solidFill>
            <a:schemeClr val="accent1"/>
          </a:solidFill>
          <a:ln w="28575" algn="ctr">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a:solidFill>
                  <a:schemeClr val="folHlink"/>
                </a:solidFill>
              </a:rPr>
              <a:t>17,3 Mio €</a:t>
            </a:r>
          </a:p>
          <a:p>
            <a:pPr algn="ctr"/>
            <a:r>
              <a:rPr lang="de-DE" altLang="de-DE">
                <a:solidFill>
                  <a:schemeClr val="folHlink"/>
                </a:solidFill>
              </a:rPr>
              <a:t>2004 (FH)</a:t>
            </a:r>
          </a:p>
        </p:txBody>
      </p:sp>
      <p:sp>
        <p:nvSpPr>
          <p:cNvPr id="139273" name="AutoShape 9">
            <a:extLst>
              <a:ext uri="{FF2B5EF4-FFF2-40B4-BE49-F238E27FC236}">
                <a16:creationId xmlns:a16="http://schemas.microsoft.com/office/drawing/2014/main" id="{6E8D5EBD-9C1D-1746-9022-AC043F4C0ABA}"/>
              </a:ext>
            </a:extLst>
          </p:cNvPr>
          <p:cNvSpPr>
            <a:spLocks noChangeArrowheads="1"/>
          </p:cNvSpPr>
          <p:nvPr/>
        </p:nvSpPr>
        <p:spPr bwMode="auto">
          <a:xfrm>
            <a:off x="3851275" y="3357563"/>
            <a:ext cx="3778250" cy="1116012"/>
          </a:xfrm>
          <a:prstGeom prst="downArrow">
            <a:avLst>
              <a:gd name="adj1" fmla="val 50000"/>
              <a:gd name="adj2" fmla="val 25000"/>
            </a:avLst>
          </a:prstGeom>
          <a:solidFill>
            <a:schemeClr val="accent1"/>
          </a:solidFill>
          <a:ln w="2857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a:solidFill>
                  <a:schemeClr val="folHlink"/>
                </a:solidFill>
              </a:rPr>
              <a:t>8 Mio €</a:t>
            </a:r>
          </a:p>
          <a:p>
            <a:pPr algn="ctr"/>
            <a:r>
              <a:rPr lang="de-DE" altLang="de-DE">
                <a:solidFill>
                  <a:schemeClr val="folHlink"/>
                </a:solidFill>
              </a:rPr>
              <a:t>2004</a:t>
            </a:r>
          </a:p>
          <a:p>
            <a:pPr algn="ctr"/>
            <a:r>
              <a:rPr lang="de-DE" altLang="de-DE">
                <a:solidFill>
                  <a:schemeClr val="folHlink"/>
                </a:solidFill>
              </a:rPr>
              <a:t>Fehlbetrag</a:t>
            </a:r>
          </a:p>
        </p:txBody>
      </p:sp>
      <p:sp>
        <p:nvSpPr>
          <p:cNvPr id="139276" name="AutoShape 12">
            <a:extLst>
              <a:ext uri="{FF2B5EF4-FFF2-40B4-BE49-F238E27FC236}">
                <a16:creationId xmlns:a16="http://schemas.microsoft.com/office/drawing/2014/main" id="{C3CCCE5D-5926-1F4E-B185-799A9D308C85}"/>
              </a:ext>
            </a:extLst>
          </p:cNvPr>
          <p:cNvSpPr>
            <a:spLocks noChangeArrowheads="1"/>
          </p:cNvSpPr>
          <p:nvPr/>
        </p:nvSpPr>
        <p:spPr bwMode="auto">
          <a:xfrm>
            <a:off x="3814763" y="5013325"/>
            <a:ext cx="3814762" cy="1116013"/>
          </a:xfrm>
          <a:prstGeom prst="downArrow">
            <a:avLst>
              <a:gd name="adj1" fmla="val 50000"/>
              <a:gd name="adj2" fmla="val 25000"/>
            </a:avLst>
          </a:prstGeom>
          <a:solidFill>
            <a:schemeClr val="accent1"/>
          </a:solidFill>
          <a:ln w="2857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a:solidFill>
                  <a:schemeClr val="folHlink"/>
                </a:solidFill>
              </a:rPr>
              <a:t>90 % </a:t>
            </a:r>
          </a:p>
          <a:p>
            <a:pPr algn="ctr"/>
            <a:r>
              <a:rPr lang="de-DE" altLang="de-DE">
                <a:solidFill>
                  <a:schemeClr val="folHlink"/>
                </a:solidFill>
              </a:rPr>
              <a:t>Finanzierung</a:t>
            </a:r>
          </a:p>
          <a:p>
            <a:pPr algn="ctr"/>
            <a:r>
              <a:rPr lang="de-DE" altLang="de-DE">
                <a:solidFill>
                  <a:schemeClr val="folHlink"/>
                </a:solidFill>
              </a:rPr>
              <a:t>bis 2010</a:t>
            </a:r>
          </a:p>
        </p:txBody>
      </p:sp>
      <p:sp>
        <p:nvSpPr>
          <p:cNvPr id="139277" name="Text Box 13">
            <a:extLst>
              <a:ext uri="{FF2B5EF4-FFF2-40B4-BE49-F238E27FC236}">
                <a16:creationId xmlns:a16="http://schemas.microsoft.com/office/drawing/2014/main" id="{C7F33164-A432-3D4E-95D9-04E1219D8951}"/>
              </a:ext>
            </a:extLst>
          </p:cNvPr>
          <p:cNvSpPr txBox="1">
            <a:spLocks noChangeArrowheads="1"/>
          </p:cNvSpPr>
          <p:nvPr/>
        </p:nvSpPr>
        <p:spPr bwMode="auto">
          <a:xfrm>
            <a:off x="3903663" y="2655888"/>
            <a:ext cx="30495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a:t>„Solidarpakt für Unis“</a:t>
            </a:r>
          </a:p>
        </p:txBody>
      </p:sp>
      <p:sp>
        <p:nvSpPr>
          <p:cNvPr id="139278" name="Text Box 14">
            <a:extLst>
              <a:ext uri="{FF2B5EF4-FFF2-40B4-BE49-F238E27FC236}">
                <a16:creationId xmlns:a16="http://schemas.microsoft.com/office/drawing/2014/main" id="{ECE10525-D9BF-0346-947D-D72301EAAA30}"/>
              </a:ext>
            </a:extLst>
          </p:cNvPr>
          <p:cNvSpPr txBox="1">
            <a:spLocks noChangeArrowheads="1"/>
          </p:cNvSpPr>
          <p:nvPr/>
        </p:nvSpPr>
        <p:spPr bwMode="auto">
          <a:xfrm>
            <a:off x="250825" y="260350"/>
            <a:ext cx="6337300" cy="579438"/>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3200" b="1">
                <a:solidFill>
                  <a:schemeClr val="folHlink"/>
                </a:solidFill>
              </a:rPr>
              <a:t>„Sparen“ in den Ländern </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39267"/>
                                        </p:tgtEl>
                                        <p:attrNameLst>
                                          <p:attrName>style.visibility</p:attrName>
                                        </p:attrNameLst>
                                      </p:cBhvr>
                                      <p:to>
                                        <p:strVal val="visible"/>
                                      </p:to>
                                    </p:set>
                                    <p:anim calcmode="lin" valueType="num">
                                      <p:cBhvr>
                                        <p:cTn id="7" dur="1000" fill="hold"/>
                                        <p:tgtEl>
                                          <p:spTgt spid="139267"/>
                                        </p:tgtEl>
                                        <p:attrNameLst>
                                          <p:attrName>ppt_w</p:attrName>
                                        </p:attrNameLst>
                                      </p:cBhvr>
                                      <p:tavLst>
                                        <p:tav tm="0">
                                          <p:val>
                                            <p:strVal val="#ppt_w*0.70"/>
                                          </p:val>
                                        </p:tav>
                                        <p:tav tm="100000">
                                          <p:val>
                                            <p:strVal val="#ppt_w"/>
                                          </p:val>
                                        </p:tav>
                                      </p:tavLst>
                                    </p:anim>
                                    <p:anim calcmode="lin" valueType="num">
                                      <p:cBhvr>
                                        <p:cTn id="8" dur="1000" fill="hold"/>
                                        <p:tgtEl>
                                          <p:spTgt spid="139267"/>
                                        </p:tgtEl>
                                        <p:attrNameLst>
                                          <p:attrName>ppt_h</p:attrName>
                                        </p:attrNameLst>
                                      </p:cBhvr>
                                      <p:tavLst>
                                        <p:tav tm="0">
                                          <p:val>
                                            <p:strVal val="#ppt_h"/>
                                          </p:val>
                                        </p:tav>
                                        <p:tav tm="100000">
                                          <p:val>
                                            <p:strVal val="#ppt_h"/>
                                          </p:val>
                                        </p:tav>
                                      </p:tavLst>
                                    </p:anim>
                                    <p:animEffect transition="in" filter="fade">
                                      <p:cBhvr>
                                        <p:cTn id="9" dur="1000"/>
                                        <p:tgtEl>
                                          <p:spTgt spid="139267"/>
                                        </p:tgtEl>
                                      </p:cBhvr>
                                    </p:animEffect>
                                  </p:childTnLst>
                                </p:cTn>
                              </p:par>
                            </p:childTnLst>
                          </p:cTn>
                        </p:par>
                        <p:par>
                          <p:cTn id="10" fill="hold" nodeType="afterGroup">
                            <p:stCondLst>
                              <p:cond delay="1000"/>
                            </p:stCondLst>
                            <p:childTnLst>
                              <p:par>
                                <p:cTn id="11" presetID="3" presetClass="entr" presetSubtype="10" fill="hold" grpId="0" nodeType="afterEffect">
                                  <p:stCondLst>
                                    <p:cond delay="0"/>
                                  </p:stCondLst>
                                  <p:childTnLst>
                                    <p:set>
                                      <p:cBhvr>
                                        <p:cTn id="12" dur="1" fill="hold">
                                          <p:stCondLst>
                                            <p:cond delay="0"/>
                                          </p:stCondLst>
                                        </p:cTn>
                                        <p:tgtEl>
                                          <p:spTgt spid="139271"/>
                                        </p:tgtEl>
                                        <p:attrNameLst>
                                          <p:attrName>style.visibility</p:attrName>
                                        </p:attrNameLst>
                                      </p:cBhvr>
                                      <p:to>
                                        <p:strVal val="visible"/>
                                      </p:to>
                                    </p:set>
                                    <p:animEffect transition="in" filter="blinds(horizontal)">
                                      <p:cBhvr>
                                        <p:cTn id="13" dur="500"/>
                                        <p:tgtEl>
                                          <p:spTgt spid="139271"/>
                                        </p:tgtEl>
                                      </p:cBhvr>
                                    </p:animEffect>
                                  </p:childTnLst>
                                </p:cTn>
                              </p:par>
                            </p:childTnLst>
                          </p:cTn>
                        </p:par>
                        <p:par>
                          <p:cTn id="14" fill="hold" nodeType="afterGroup">
                            <p:stCondLst>
                              <p:cond delay="1500"/>
                            </p:stCondLst>
                            <p:childTnLst>
                              <p:par>
                                <p:cTn id="15" presetID="9" presetClass="entr" presetSubtype="0" fill="hold" grpId="0" nodeType="afterEffect">
                                  <p:stCondLst>
                                    <p:cond delay="0"/>
                                  </p:stCondLst>
                                  <p:childTnLst>
                                    <p:set>
                                      <p:cBhvr>
                                        <p:cTn id="16" dur="1" fill="hold">
                                          <p:stCondLst>
                                            <p:cond delay="0"/>
                                          </p:stCondLst>
                                        </p:cTn>
                                        <p:tgtEl>
                                          <p:spTgt spid="139277"/>
                                        </p:tgtEl>
                                        <p:attrNameLst>
                                          <p:attrName>style.visibility</p:attrName>
                                        </p:attrNameLst>
                                      </p:cBhvr>
                                      <p:to>
                                        <p:strVal val="visible"/>
                                      </p:to>
                                    </p:set>
                                    <p:animEffect transition="in" filter="dissolve">
                                      <p:cBhvr>
                                        <p:cTn id="17" dur="500"/>
                                        <p:tgtEl>
                                          <p:spTgt spid="13927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5" presetClass="entr" presetSubtype="0" fill="hold" grpId="0" nodeType="clickEffect">
                                  <p:stCondLst>
                                    <p:cond delay="0"/>
                                  </p:stCondLst>
                                  <p:childTnLst>
                                    <p:set>
                                      <p:cBhvr>
                                        <p:cTn id="21" dur="1" fill="hold">
                                          <p:stCondLst>
                                            <p:cond delay="0"/>
                                          </p:stCondLst>
                                        </p:cTn>
                                        <p:tgtEl>
                                          <p:spTgt spid="139268"/>
                                        </p:tgtEl>
                                        <p:attrNameLst>
                                          <p:attrName>style.visibility</p:attrName>
                                        </p:attrNameLst>
                                      </p:cBhvr>
                                      <p:to>
                                        <p:strVal val="visible"/>
                                      </p:to>
                                    </p:set>
                                    <p:anim calcmode="lin" valueType="num">
                                      <p:cBhvr>
                                        <p:cTn id="22" dur="1000" fill="hold"/>
                                        <p:tgtEl>
                                          <p:spTgt spid="139268"/>
                                        </p:tgtEl>
                                        <p:attrNameLst>
                                          <p:attrName>ppt_w</p:attrName>
                                        </p:attrNameLst>
                                      </p:cBhvr>
                                      <p:tavLst>
                                        <p:tav tm="0">
                                          <p:val>
                                            <p:strVal val="#ppt_w*0.70"/>
                                          </p:val>
                                        </p:tav>
                                        <p:tav tm="100000">
                                          <p:val>
                                            <p:strVal val="#ppt_w"/>
                                          </p:val>
                                        </p:tav>
                                      </p:tavLst>
                                    </p:anim>
                                    <p:anim calcmode="lin" valueType="num">
                                      <p:cBhvr>
                                        <p:cTn id="23" dur="1000" fill="hold"/>
                                        <p:tgtEl>
                                          <p:spTgt spid="139268"/>
                                        </p:tgtEl>
                                        <p:attrNameLst>
                                          <p:attrName>ppt_h</p:attrName>
                                        </p:attrNameLst>
                                      </p:cBhvr>
                                      <p:tavLst>
                                        <p:tav tm="0">
                                          <p:val>
                                            <p:strVal val="#ppt_h"/>
                                          </p:val>
                                        </p:tav>
                                        <p:tav tm="100000">
                                          <p:val>
                                            <p:strVal val="#ppt_h"/>
                                          </p:val>
                                        </p:tav>
                                      </p:tavLst>
                                    </p:anim>
                                    <p:animEffect transition="in" filter="fade">
                                      <p:cBhvr>
                                        <p:cTn id="24" dur="1000"/>
                                        <p:tgtEl>
                                          <p:spTgt spid="139268"/>
                                        </p:tgtEl>
                                      </p:cBhvr>
                                    </p:animEffect>
                                  </p:childTnLst>
                                </p:cTn>
                              </p:par>
                            </p:childTnLst>
                          </p:cTn>
                        </p:par>
                        <p:par>
                          <p:cTn id="25" fill="hold" nodeType="afterGroup">
                            <p:stCondLst>
                              <p:cond delay="1000"/>
                            </p:stCondLst>
                            <p:childTnLst>
                              <p:par>
                                <p:cTn id="26" presetID="3" presetClass="entr" presetSubtype="10" fill="hold" grpId="0" nodeType="afterEffect">
                                  <p:stCondLst>
                                    <p:cond delay="0"/>
                                  </p:stCondLst>
                                  <p:childTnLst>
                                    <p:set>
                                      <p:cBhvr>
                                        <p:cTn id="27" dur="1" fill="hold">
                                          <p:stCondLst>
                                            <p:cond delay="0"/>
                                          </p:stCondLst>
                                        </p:cTn>
                                        <p:tgtEl>
                                          <p:spTgt spid="139273"/>
                                        </p:tgtEl>
                                        <p:attrNameLst>
                                          <p:attrName>style.visibility</p:attrName>
                                        </p:attrNameLst>
                                      </p:cBhvr>
                                      <p:to>
                                        <p:strVal val="visible"/>
                                      </p:to>
                                    </p:set>
                                    <p:animEffect transition="in" filter="blinds(horizontal)">
                                      <p:cBhvr>
                                        <p:cTn id="28" dur="500"/>
                                        <p:tgtEl>
                                          <p:spTgt spid="139273"/>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139269"/>
                                        </p:tgtEl>
                                        <p:attrNameLst>
                                          <p:attrName>style.visibility</p:attrName>
                                        </p:attrNameLst>
                                      </p:cBhvr>
                                      <p:to>
                                        <p:strVal val="visible"/>
                                      </p:to>
                                    </p:set>
                                    <p:anim calcmode="lin" valueType="num">
                                      <p:cBhvr>
                                        <p:cTn id="33" dur="1000" fill="hold"/>
                                        <p:tgtEl>
                                          <p:spTgt spid="139269"/>
                                        </p:tgtEl>
                                        <p:attrNameLst>
                                          <p:attrName>ppt_w</p:attrName>
                                        </p:attrNameLst>
                                      </p:cBhvr>
                                      <p:tavLst>
                                        <p:tav tm="0">
                                          <p:val>
                                            <p:strVal val="#ppt_w*0.70"/>
                                          </p:val>
                                        </p:tav>
                                        <p:tav tm="100000">
                                          <p:val>
                                            <p:strVal val="#ppt_w"/>
                                          </p:val>
                                        </p:tav>
                                      </p:tavLst>
                                    </p:anim>
                                    <p:anim calcmode="lin" valueType="num">
                                      <p:cBhvr>
                                        <p:cTn id="34" dur="1000" fill="hold"/>
                                        <p:tgtEl>
                                          <p:spTgt spid="139269"/>
                                        </p:tgtEl>
                                        <p:attrNameLst>
                                          <p:attrName>ppt_h</p:attrName>
                                        </p:attrNameLst>
                                      </p:cBhvr>
                                      <p:tavLst>
                                        <p:tav tm="0">
                                          <p:val>
                                            <p:strVal val="#ppt_h"/>
                                          </p:val>
                                        </p:tav>
                                        <p:tav tm="100000">
                                          <p:val>
                                            <p:strVal val="#ppt_h"/>
                                          </p:val>
                                        </p:tav>
                                      </p:tavLst>
                                    </p:anim>
                                    <p:animEffect transition="in" filter="fade">
                                      <p:cBhvr>
                                        <p:cTn id="35" dur="1000"/>
                                        <p:tgtEl>
                                          <p:spTgt spid="139269"/>
                                        </p:tgtEl>
                                      </p:cBhvr>
                                    </p:animEffect>
                                  </p:childTnLst>
                                </p:cTn>
                              </p:par>
                            </p:childTnLst>
                          </p:cTn>
                        </p:par>
                        <p:par>
                          <p:cTn id="36" fill="hold" nodeType="afterGroup">
                            <p:stCondLst>
                              <p:cond delay="1000"/>
                            </p:stCondLst>
                            <p:childTnLst>
                              <p:par>
                                <p:cTn id="37" presetID="3" presetClass="entr" presetSubtype="10" fill="hold" grpId="0" nodeType="afterEffect">
                                  <p:stCondLst>
                                    <p:cond delay="0"/>
                                  </p:stCondLst>
                                  <p:childTnLst>
                                    <p:set>
                                      <p:cBhvr>
                                        <p:cTn id="38" dur="1" fill="hold">
                                          <p:stCondLst>
                                            <p:cond delay="0"/>
                                          </p:stCondLst>
                                        </p:cTn>
                                        <p:tgtEl>
                                          <p:spTgt spid="139276"/>
                                        </p:tgtEl>
                                        <p:attrNameLst>
                                          <p:attrName>style.visibility</p:attrName>
                                        </p:attrNameLst>
                                      </p:cBhvr>
                                      <p:to>
                                        <p:strVal val="visible"/>
                                      </p:to>
                                    </p:set>
                                    <p:animEffect transition="in" filter="blinds(horizontal)">
                                      <p:cBhvr>
                                        <p:cTn id="39" dur="500"/>
                                        <p:tgtEl>
                                          <p:spTgt spid="1392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267" grpId="0" animBg="1"/>
      <p:bldP spid="139268" grpId="0" animBg="1"/>
      <p:bldP spid="139269" grpId="0" animBg="1"/>
      <p:bldP spid="139271" grpId="0" animBg="1"/>
      <p:bldP spid="139273" grpId="0" animBg="1"/>
      <p:bldP spid="139276" grpId="0" animBg="1"/>
      <p:bldP spid="13927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atumsplatzhalter 3">
            <a:extLst>
              <a:ext uri="{FF2B5EF4-FFF2-40B4-BE49-F238E27FC236}">
                <a16:creationId xmlns:a16="http://schemas.microsoft.com/office/drawing/2014/main" id="{3D6BA9D5-52FB-E744-85A5-EBEF4B24796E}"/>
              </a:ext>
            </a:extLst>
          </p:cNvPr>
          <p:cNvSpPr>
            <a:spLocks noGrp="1"/>
          </p:cNvSpPr>
          <p:nvPr>
            <p:ph type="dt" sz="half" idx="10"/>
          </p:nvPr>
        </p:nvSpPr>
        <p:spPr/>
        <p:txBody>
          <a:bodyPr/>
          <a:lstStyle/>
          <a:p>
            <a:r>
              <a:rPr lang="de-DE" altLang="de-DE"/>
              <a:t>Bremen</a:t>
            </a:r>
          </a:p>
          <a:p>
            <a:r>
              <a:rPr lang="de-DE" altLang="de-DE"/>
              <a:t>18. Oktober 2004</a:t>
            </a:r>
            <a:endParaRPr lang="en-US" altLang="de-DE"/>
          </a:p>
        </p:txBody>
      </p:sp>
      <p:sp>
        <p:nvSpPr>
          <p:cNvPr id="12" name="Foliennummernplatzhalter 4">
            <a:extLst>
              <a:ext uri="{FF2B5EF4-FFF2-40B4-BE49-F238E27FC236}">
                <a16:creationId xmlns:a16="http://schemas.microsoft.com/office/drawing/2014/main" id="{6D919B32-879D-BE42-8974-DD816BFBC71C}"/>
              </a:ext>
            </a:extLst>
          </p:cNvPr>
          <p:cNvSpPr>
            <a:spLocks noGrp="1"/>
          </p:cNvSpPr>
          <p:nvPr>
            <p:ph type="sldNum" sz="quarter" idx="11"/>
          </p:nvPr>
        </p:nvSpPr>
        <p:spPr/>
        <p:txBody>
          <a:bodyPr/>
          <a:lstStyle/>
          <a:p>
            <a:fld id="{9D90F972-A401-9C4C-AE72-2AEAEF2F4F24}" type="slidenum">
              <a:rPr lang="en-US" altLang="de-DE"/>
              <a:pPr/>
              <a:t>5</a:t>
            </a:fld>
            <a:endParaRPr lang="en-US" altLang="de-DE">
              <a:latin typeface="Times New Roman" panose="02020603050405020304" pitchFamily="18" charset="0"/>
            </a:endParaRPr>
          </a:p>
        </p:txBody>
      </p:sp>
      <p:sp>
        <p:nvSpPr>
          <p:cNvPr id="141315" name="Text Box 3">
            <a:extLst>
              <a:ext uri="{FF2B5EF4-FFF2-40B4-BE49-F238E27FC236}">
                <a16:creationId xmlns:a16="http://schemas.microsoft.com/office/drawing/2014/main" id="{12F389C9-C12E-294B-9CEA-F141057BD6A7}"/>
              </a:ext>
            </a:extLst>
          </p:cNvPr>
          <p:cNvSpPr txBox="1">
            <a:spLocks noChangeArrowheads="1"/>
          </p:cNvSpPr>
          <p:nvPr/>
        </p:nvSpPr>
        <p:spPr bwMode="auto">
          <a:xfrm>
            <a:off x="684213" y="1557338"/>
            <a:ext cx="2519362" cy="4572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de-DE" altLang="de-DE" b="1"/>
              <a:t>Bayern</a:t>
            </a:r>
          </a:p>
        </p:txBody>
      </p:sp>
      <p:sp>
        <p:nvSpPr>
          <p:cNvPr id="141316" name="Text Box 4">
            <a:extLst>
              <a:ext uri="{FF2B5EF4-FFF2-40B4-BE49-F238E27FC236}">
                <a16:creationId xmlns:a16="http://schemas.microsoft.com/office/drawing/2014/main" id="{FB4F50AD-3BC7-4C45-90FF-27690686C8D7}"/>
              </a:ext>
            </a:extLst>
          </p:cNvPr>
          <p:cNvSpPr txBox="1">
            <a:spLocks noChangeArrowheads="1"/>
          </p:cNvSpPr>
          <p:nvPr/>
        </p:nvSpPr>
        <p:spPr bwMode="auto">
          <a:xfrm>
            <a:off x="684213" y="3500438"/>
            <a:ext cx="2447925" cy="4572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de-DE" altLang="de-DE" b="1"/>
              <a:t>Bund</a:t>
            </a:r>
          </a:p>
        </p:txBody>
      </p:sp>
      <p:sp>
        <p:nvSpPr>
          <p:cNvPr id="141317" name="Text Box 5">
            <a:extLst>
              <a:ext uri="{FF2B5EF4-FFF2-40B4-BE49-F238E27FC236}">
                <a16:creationId xmlns:a16="http://schemas.microsoft.com/office/drawing/2014/main" id="{01880C5F-C930-4A46-8473-8FFF19A473D4}"/>
              </a:ext>
            </a:extLst>
          </p:cNvPr>
          <p:cNvSpPr txBox="1">
            <a:spLocks noChangeArrowheads="1"/>
          </p:cNvSpPr>
          <p:nvPr/>
        </p:nvSpPr>
        <p:spPr bwMode="auto">
          <a:xfrm>
            <a:off x="684213" y="5013325"/>
            <a:ext cx="2303462" cy="4572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de-DE" altLang="de-DE" b="1"/>
              <a:t>NRW</a:t>
            </a:r>
          </a:p>
        </p:txBody>
      </p:sp>
      <p:sp>
        <p:nvSpPr>
          <p:cNvPr id="141318" name="AutoShape 6">
            <a:extLst>
              <a:ext uri="{FF2B5EF4-FFF2-40B4-BE49-F238E27FC236}">
                <a16:creationId xmlns:a16="http://schemas.microsoft.com/office/drawing/2014/main" id="{A0E158A1-227B-F841-9570-257D923C7FBD}"/>
              </a:ext>
            </a:extLst>
          </p:cNvPr>
          <p:cNvSpPr>
            <a:spLocks noChangeArrowheads="1"/>
          </p:cNvSpPr>
          <p:nvPr/>
        </p:nvSpPr>
        <p:spPr bwMode="auto">
          <a:xfrm>
            <a:off x="3814763" y="1557338"/>
            <a:ext cx="3814762" cy="1116012"/>
          </a:xfrm>
          <a:prstGeom prst="downArrow">
            <a:avLst>
              <a:gd name="adj1" fmla="val 50000"/>
              <a:gd name="adj2" fmla="val 25000"/>
            </a:avLst>
          </a:prstGeom>
          <a:solidFill>
            <a:schemeClr val="accent1"/>
          </a:solidFill>
          <a:ln w="28575" algn="ctr">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a:solidFill>
                  <a:schemeClr val="folHlink"/>
                </a:solidFill>
              </a:rPr>
              <a:t>5 %</a:t>
            </a:r>
          </a:p>
        </p:txBody>
      </p:sp>
      <p:sp>
        <p:nvSpPr>
          <p:cNvPr id="141319" name="AutoShape 7">
            <a:extLst>
              <a:ext uri="{FF2B5EF4-FFF2-40B4-BE49-F238E27FC236}">
                <a16:creationId xmlns:a16="http://schemas.microsoft.com/office/drawing/2014/main" id="{2C2026B3-F31F-2443-B8E1-0D735B8D5B6E}"/>
              </a:ext>
            </a:extLst>
          </p:cNvPr>
          <p:cNvSpPr>
            <a:spLocks noChangeArrowheads="1"/>
          </p:cNvSpPr>
          <p:nvPr/>
        </p:nvSpPr>
        <p:spPr bwMode="auto">
          <a:xfrm>
            <a:off x="3851275" y="3357563"/>
            <a:ext cx="3778250" cy="1116012"/>
          </a:xfrm>
          <a:prstGeom prst="downArrow">
            <a:avLst>
              <a:gd name="adj1" fmla="val 50000"/>
              <a:gd name="adj2" fmla="val 25000"/>
            </a:avLst>
          </a:prstGeom>
          <a:solidFill>
            <a:schemeClr val="accent1"/>
          </a:solidFill>
          <a:ln w="2857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a:solidFill>
                  <a:schemeClr val="folHlink"/>
                </a:solidFill>
              </a:rPr>
              <a:t>135 Mio €</a:t>
            </a:r>
          </a:p>
          <a:p>
            <a:pPr algn="ctr"/>
            <a:r>
              <a:rPr lang="de-DE" altLang="de-DE">
                <a:solidFill>
                  <a:schemeClr val="folHlink"/>
                </a:solidFill>
              </a:rPr>
              <a:t>2004</a:t>
            </a:r>
          </a:p>
          <a:p>
            <a:pPr algn="ctr"/>
            <a:r>
              <a:rPr lang="de-DE" altLang="de-DE">
                <a:solidFill>
                  <a:schemeClr val="folHlink"/>
                </a:solidFill>
              </a:rPr>
              <a:t>HBFG</a:t>
            </a:r>
          </a:p>
        </p:txBody>
      </p:sp>
      <p:sp>
        <p:nvSpPr>
          <p:cNvPr id="141322" name="AutoShape 10">
            <a:extLst>
              <a:ext uri="{FF2B5EF4-FFF2-40B4-BE49-F238E27FC236}">
                <a16:creationId xmlns:a16="http://schemas.microsoft.com/office/drawing/2014/main" id="{2D8D3EE1-4356-A64E-947C-97AC7CC78E7F}"/>
              </a:ext>
            </a:extLst>
          </p:cNvPr>
          <p:cNvSpPr>
            <a:spLocks noChangeArrowheads="1"/>
          </p:cNvSpPr>
          <p:nvPr/>
        </p:nvSpPr>
        <p:spPr bwMode="auto">
          <a:xfrm>
            <a:off x="6138863" y="5013325"/>
            <a:ext cx="3005137" cy="976313"/>
          </a:xfrm>
          <a:prstGeom prst="downArrow">
            <a:avLst>
              <a:gd name="adj1" fmla="val 50000"/>
              <a:gd name="adj2" fmla="val 25000"/>
            </a:avLst>
          </a:prstGeom>
          <a:solidFill>
            <a:schemeClr val="accent1"/>
          </a:solidFill>
          <a:ln w="2857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a:solidFill>
                  <a:schemeClr val="folHlink"/>
                </a:solidFill>
              </a:rPr>
              <a:t>316 St.</a:t>
            </a:r>
          </a:p>
          <a:p>
            <a:pPr algn="ctr"/>
            <a:r>
              <a:rPr lang="de-DE" altLang="de-DE">
                <a:solidFill>
                  <a:schemeClr val="folHlink"/>
                </a:solidFill>
              </a:rPr>
              <a:t>bis 2006</a:t>
            </a:r>
          </a:p>
        </p:txBody>
      </p:sp>
      <p:sp>
        <p:nvSpPr>
          <p:cNvPr id="141323" name="AutoShape 11">
            <a:extLst>
              <a:ext uri="{FF2B5EF4-FFF2-40B4-BE49-F238E27FC236}">
                <a16:creationId xmlns:a16="http://schemas.microsoft.com/office/drawing/2014/main" id="{DA3ACBC9-7357-1E4E-98FF-4B0EEA27A2A5}"/>
              </a:ext>
            </a:extLst>
          </p:cNvPr>
          <p:cNvSpPr>
            <a:spLocks noChangeArrowheads="1"/>
          </p:cNvSpPr>
          <p:nvPr/>
        </p:nvSpPr>
        <p:spPr bwMode="auto">
          <a:xfrm>
            <a:off x="3203575" y="5013325"/>
            <a:ext cx="3005138" cy="976313"/>
          </a:xfrm>
          <a:prstGeom prst="downArrow">
            <a:avLst>
              <a:gd name="adj1" fmla="val 50000"/>
              <a:gd name="adj2" fmla="val 25000"/>
            </a:avLst>
          </a:prstGeom>
          <a:solidFill>
            <a:schemeClr val="accent1"/>
          </a:solidFill>
          <a:ln w="2857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a:solidFill>
                  <a:schemeClr val="folHlink"/>
                </a:solidFill>
              </a:rPr>
              <a:t>1000 St.</a:t>
            </a:r>
          </a:p>
          <a:p>
            <a:pPr algn="ctr"/>
            <a:r>
              <a:rPr lang="de-DE" altLang="de-DE">
                <a:solidFill>
                  <a:schemeClr val="folHlink"/>
                </a:solidFill>
              </a:rPr>
              <a:t>bis 2009</a:t>
            </a:r>
          </a:p>
        </p:txBody>
      </p:sp>
      <p:sp>
        <p:nvSpPr>
          <p:cNvPr id="141326" name="Text Box 14">
            <a:extLst>
              <a:ext uri="{FF2B5EF4-FFF2-40B4-BE49-F238E27FC236}">
                <a16:creationId xmlns:a16="http://schemas.microsoft.com/office/drawing/2014/main" id="{7247720E-F0EE-1547-8657-B273C51B0790}"/>
              </a:ext>
            </a:extLst>
          </p:cNvPr>
          <p:cNvSpPr txBox="1">
            <a:spLocks noChangeArrowheads="1"/>
          </p:cNvSpPr>
          <p:nvPr/>
        </p:nvSpPr>
        <p:spPr bwMode="auto">
          <a:xfrm>
            <a:off x="4140200" y="6092825"/>
            <a:ext cx="2419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a:t>„Qual[itäts]pakt“ </a:t>
            </a:r>
          </a:p>
        </p:txBody>
      </p:sp>
      <p:sp>
        <p:nvSpPr>
          <p:cNvPr id="141328" name="Text Box 16">
            <a:extLst>
              <a:ext uri="{FF2B5EF4-FFF2-40B4-BE49-F238E27FC236}">
                <a16:creationId xmlns:a16="http://schemas.microsoft.com/office/drawing/2014/main" id="{2286DDFB-9D66-964D-A124-27DE3E80373D}"/>
              </a:ext>
            </a:extLst>
          </p:cNvPr>
          <p:cNvSpPr txBox="1">
            <a:spLocks noChangeArrowheads="1"/>
          </p:cNvSpPr>
          <p:nvPr/>
        </p:nvSpPr>
        <p:spPr bwMode="auto">
          <a:xfrm>
            <a:off x="250825" y="260350"/>
            <a:ext cx="6337300" cy="579438"/>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3200" b="1">
                <a:solidFill>
                  <a:schemeClr val="folHlink"/>
                </a:solidFill>
              </a:rPr>
              <a:t>„Sparen“ in den Ländern</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41315"/>
                                        </p:tgtEl>
                                        <p:attrNameLst>
                                          <p:attrName>style.visibility</p:attrName>
                                        </p:attrNameLst>
                                      </p:cBhvr>
                                      <p:to>
                                        <p:strVal val="visible"/>
                                      </p:to>
                                    </p:set>
                                    <p:anim calcmode="lin" valueType="num">
                                      <p:cBhvr>
                                        <p:cTn id="7" dur="1000" fill="hold"/>
                                        <p:tgtEl>
                                          <p:spTgt spid="141315"/>
                                        </p:tgtEl>
                                        <p:attrNameLst>
                                          <p:attrName>ppt_w</p:attrName>
                                        </p:attrNameLst>
                                      </p:cBhvr>
                                      <p:tavLst>
                                        <p:tav tm="0">
                                          <p:val>
                                            <p:strVal val="#ppt_w*0.70"/>
                                          </p:val>
                                        </p:tav>
                                        <p:tav tm="100000">
                                          <p:val>
                                            <p:strVal val="#ppt_w"/>
                                          </p:val>
                                        </p:tav>
                                      </p:tavLst>
                                    </p:anim>
                                    <p:anim calcmode="lin" valueType="num">
                                      <p:cBhvr>
                                        <p:cTn id="8" dur="1000" fill="hold"/>
                                        <p:tgtEl>
                                          <p:spTgt spid="141315"/>
                                        </p:tgtEl>
                                        <p:attrNameLst>
                                          <p:attrName>ppt_h</p:attrName>
                                        </p:attrNameLst>
                                      </p:cBhvr>
                                      <p:tavLst>
                                        <p:tav tm="0">
                                          <p:val>
                                            <p:strVal val="#ppt_h"/>
                                          </p:val>
                                        </p:tav>
                                        <p:tav tm="100000">
                                          <p:val>
                                            <p:strVal val="#ppt_h"/>
                                          </p:val>
                                        </p:tav>
                                      </p:tavLst>
                                    </p:anim>
                                    <p:animEffect transition="in" filter="fade">
                                      <p:cBhvr>
                                        <p:cTn id="9" dur="1000"/>
                                        <p:tgtEl>
                                          <p:spTgt spid="141315"/>
                                        </p:tgtEl>
                                      </p:cBhvr>
                                    </p:animEffect>
                                  </p:childTnLst>
                                </p:cTn>
                              </p:par>
                            </p:childTnLst>
                          </p:cTn>
                        </p:par>
                        <p:par>
                          <p:cTn id="10" fill="hold" nodeType="afterGroup">
                            <p:stCondLst>
                              <p:cond delay="1000"/>
                            </p:stCondLst>
                            <p:childTnLst>
                              <p:par>
                                <p:cTn id="11" presetID="3" presetClass="entr" presetSubtype="10" fill="hold" grpId="0" nodeType="afterEffect">
                                  <p:stCondLst>
                                    <p:cond delay="0"/>
                                  </p:stCondLst>
                                  <p:childTnLst>
                                    <p:set>
                                      <p:cBhvr>
                                        <p:cTn id="12" dur="1" fill="hold">
                                          <p:stCondLst>
                                            <p:cond delay="0"/>
                                          </p:stCondLst>
                                        </p:cTn>
                                        <p:tgtEl>
                                          <p:spTgt spid="141318"/>
                                        </p:tgtEl>
                                        <p:attrNameLst>
                                          <p:attrName>style.visibility</p:attrName>
                                        </p:attrNameLst>
                                      </p:cBhvr>
                                      <p:to>
                                        <p:strVal val="visible"/>
                                      </p:to>
                                    </p:set>
                                    <p:animEffect transition="in" filter="blinds(horizontal)">
                                      <p:cBhvr>
                                        <p:cTn id="13" dur="500"/>
                                        <p:tgtEl>
                                          <p:spTgt spid="141318"/>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55" presetClass="entr" presetSubtype="0" fill="hold" grpId="0" nodeType="clickEffect">
                                  <p:stCondLst>
                                    <p:cond delay="0"/>
                                  </p:stCondLst>
                                  <p:childTnLst>
                                    <p:set>
                                      <p:cBhvr>
                                        <p:cTn id="17" dur="1" fill="hold">
                                          <p:stCondLst>
                                            <p:cond delay="0"/>
                                          </p:stCondLst>
                                        </p:cTn>
                                        <p:tgtEl>
                                          <p:spTgt spid="141316"/>
                                        </p:tgtEl>
                                        <p:attrNameLst>
                                          <p:attrName>style.visibility</p:attrName>
                                        </p:attrNameLst>
                                      </p:cBhvr>
                                      <p:to>
                                        <p:strVal val="visible"/>
                                      </p:to>
                                    </p:set>
                                    <p:anim calcmode="lin" valueType="num">
                                      <p:cBhvr>
                                        <p:cTn id="18" dur="1000" fill="hold"/>
                                        <p:tgtEl>
                                          <p:spTgt spid="141316"/>
                                        </p:tgtEl>
                                        <p:attrNameLst>
                                          <p:attrName>ppt_w</p:attrName>
                                        </p:attrNameLst>
                                      </p:cBhvr>
                                      <p:tavLst>
                                        <p:tav tm="0">
                                          <p:val>
                                            <p:strVal val="#ppt_w*0.70"/>
                                          </p:val>
                                        </p:tav>
                                        <p:tav tm="100000">
                                          <p:val>
                                            <p:strVal val="#ppt_w"/>
                                          </p:val>
                                        </p:tav>
                                      </p:tavLst>
                                    </p:anim>
                                    <p:anim calcmode="lin" valueType="num">
                                      <p:cBhvr>
                                        <p:cTn id="19" dur="1000" fill="hold"/>
                                        <p:tgtEl>
                                          <p:spTgt spid="141316"/>
                                        </p:tgtEl>
                                        <p:attrNameLst>
                                          <p:attrName>ppt_h</p:attrName>
                                        </p:attrNameLst>
                                      </p:cBhvr>
                                      <p:tavLst>
                                        <p:tav tm="0">
                                          <p:val>
                                            <p:strVal val="#ppt_h"/>
                                          </p:val>
                                        </p:tav>
                                        <p:tav tm="100000">
                                          <p:val>
                                            <p:strVal val="#ppt_h"/>
                                          </p:val>
                                        </p:tav>
                                      </p:tavLst>
                                    </p:anim>
                                    <p:animEffect transition="in" filter="fade">
                                      <p:cBhvr>
                                        <p:cTn id="20" dur="1000"/>
                                        <p:tgtEl>
                                          <p:spTgt spid="141316"/>
                                        </p:tgtEl>
                                      </p:cBhvr>
                                    </p:animEffect>
                                  </p:childTnLst>
                                </p:cTn>
                              </p:par>
                            </p:childTnLst>
                          </p:cTn>
                        </p:par>
                        <p:par>
                          <p:cTn id="21" fill="hold" nodeType="afterGroup">
                            <p:stCondLst>
                              <p:cond delay="1000"/>
                            </p:stCondLst>
                            <p:childTnLst>
                              <p:par>
                                <p:cTn id="22" presetID="3" presetClass="entr" presetSubtype="10" fill="hold" grpId="0" nodeType="afterEffect">
                                  <p:stCondLst>
                                    <p:cond delay="0"/>
                                  </p:stCondLst>
                                  <p:childTnLst>
                                    <p:set>
                                      <p:cBhvr>
                                        <p:cTn id="23" dur="1" fill="hold">
                                          <p:stCondLst>
                                            <p:cond delay="0"/>
                                          </p:stCondLst>
                                        </p:cTn>
                                        <p:tgtEl>
                                          <p:spTgt spid="141319"/>
                                        </p:tgtEl>
                                        <p:attrNameLst>
                                          <p:attrName>style.visibility</p:attrName>
                                        </p:attrNameLst>
                                      </p:cBhvr>
                                      <p:to>
                                        <p:strVal val="visible"/>
                                      </p:to>
                                    </p:set>
                                    <p:animEffect transition="in" filter="blinds(horizontal)">
                                      <p:cBhvr>
                                        <p:cTn id="24" dur="500"/>
                                        <p:tgtEl>
                                          <p:spTgt spid="141319"/>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55" presetClass="entr" presetSubtype="0" fill="hold" grpId="0" nodeType="clickEffect">
                                  <p:stCondLst>
                                    <p:cond delay="0"/>
                                  </p:stCondLst>
                                  <p:childTnLst>
                                    <p:set>
                                      <p:cBhvr>
                                        <p:cTn id="28" dur="1" fill="hold">
                                          <p:stCondLst>
                                            <p:cond delay="0"/>
                                          </p:stCondLst>
                                        </p:cTn>
                                        <p:tgtEl>
                                          <p:spTgt spid="141317"/>
                                        </p:tgtEl>
                                        <p:attrNameLst>
                                          <p:attrName>style.visibility</p:attrName>
                                        </p:attrNameLst>
                                      </p:cBhvr>
                                      <p:to>
                                        <p:strVal val="visible"/>
                                      </p:to>
                                    </p:set>
                                    <p:anim calcmode="lin" valueType="num">
                                      <p:cBhvr>
                                        <p:cTn id="29" dur="1000" fill="hold"/>
                                        <p:tgtEl>
                                          <p:spTgt spid="141317"/>
                                        </p:tgtEl>
                                        <p:attrNameLst>
                                          <p:attrName>ppt_w</p:attrName>
                                        </p:attrNameLst>
                                      </p:cBhvr>
                                      <p:tavLst>
                                        <p:tav tm="0">
                                          <p:val>
                                            <p:strVal val="#ppt_w*0.70"/>
                                          </p:val>
                                        </p:tav>
                                        <p:tav tm="100000">
                                          <p:val>
                                            <p:strVal val="#ppt_w"/>
                                          </p:val>
                                        </p:tav>
                                      </p:tavLst>
                                    </p:anim>
                                    <p:anim calcmode="lin" valueType="num">
                                      <p:cBhvr>
                                        <p:cTn id="30" dur="1000" fill="hold"/>
                                        <p:tgtEl>
                                          <p:spTgt spid="141317"/>
                                        </p:tgtEl>
                                        <p:attrNameLst>
                                          <p:attrName>ppt_h</p:attrName>
                                        </p:attrNameLst>
                                      </p:cBhvr>
                                      <p:tavLst>
                                        <p:tav tm="0">
                                          <p:val>
                                            <p:strVal val="#ppt_h"/>
                                          </p:val>
                                        </p:tav>
                                        <p:tav tm="100000">
                                          <p:val>
                                            <p:strVal val="#ppt_h"/>
                                          </p:val>
                                        </p:tav>
                                      </p:tavLst>
                                    </p:anim>
                                    <p:animEffect transition="in" filter="fade">
                                      <p:cBhvr>
                                        <p:cTn id="31" dur="1000"/>
                                        <p:tgtEl>
                                          <p:spTgt spid="141317"/>
                                        </p:tgtEl>
                                      </p:cBhvr>
                                    </p:animEffect>
                                  </p:childTnLst>
                                </p:cTn>
                              </p:par>
                            </p:childTnLst>
                          </p:cTn>
                        </p:par>
                        <p:par>
                          <p:cTn id="32" fill="hold" nodeType="afterGroup">
                            <p:stCondLst>
                              <p:cond delay="1000"/>
                            </p:stCondLst>
                            <p:childTnLst>
                              <p:par>
                                <p:cTn id="33" presetID="3" presetClass="entr" presetSubtype="10" fill="hold" grpId="0" nodeType="afterEffect">
                                  <p:stCondLst>
                                    <p:cond delay="0"/>
                                  </p:stCondLst>
                                  <p:childTnLst>
                                    <p:set>
                                      <p:cBhvr>
                                        <p:cTn id="34" dur="1" fill="hold">
                                          <p:stCondLst>
                                            <p:cond delay="0"/>
                                          </p:stCondLst>
                                        </p:cTn>
                                        <p:tgtEl>
                                          <p:spTgt spid="141323"/>
                                        </p:tgtEl>
                                        <p:attrNameLst>
                                          <p:attrName>style.visibility</p:attrName>
                                        </p:attrNameLst>
                                      </p:cBhvr>
                                      <p:to>
                                        <p:strVal val="visible"/>
                                      </p:to>
                                    </p:set>
                                    <p:animEffect transition="in" filter="blinds(horizontal)">
                                      <p:cBhvr>
                                        <p:cTn id="35" dur="500"/>
                                        <p:tgtEl>
                                          <p:spTgt spid="141323"/>
                                        </p:tgtEl>
                                      </p:cBhvr>
                                    </p:animEffect>
                                  </p:childTnLst>
                                </p:cTn>
                              </p:par>
                            </p:childTnLst>
                          </p:cTn>
                        </p:par>
                        <p:par>
                          <p:cTn id="36" fill="hold" nodeType="afterGroup">
                            <p:stCondLst>
                              <p:cond delay="1500"/>
                            </p:stCondLst>
                            <p:childTnLst>
                              <p:par>
                                <p:cTn id="37" presetID="3" presetClass="entr" presetSubtype="10" fill="hold" grpId="0" nodeType="afterEffect">
                                  <p:stCondLst>
                                    <p:cond delay="0"/>
                                  </p:stCondLst>
                                  <p:childTnLst>
                                    <p:set>
                                      <p:cBhvr>
                                        <p:cTn id="38" dur="1" fill="hold">
                                          <p:stCondLst>
                                            <p:cond delay="0"/>
                                          </p:stCondLst>
                                        </p:cTn>
                                        <p:tgtEl>
                                          <p:spTgt spid="141322"/>
                                        </p:tgtEl>
                                        <p:attrNameLst>
                                          <p:attrName>style.visibility</p:attrName>
                                        </p:attrNameLst>
                                      </p:cBhvr>
                                      <p:to>
                                        <p:strVal val="visible"/>
                                      </p:to>
                                    </p:set>
                                    <p:animEffect transition="in" filter="blinds(horizontal)">
                                      <p:cBhvr>
                                        <p:cTn id="39" dur="500"/>
                                        <p:tgtEl>
                                          <p:spTgt spid="141322"/>
                                        </p:tgtEl>
                                      </p:cBhvr>
                                    </p:animEffect>
                                  </p:childTnLst>
                                </p:cTn>
                              </p:par>
                            </p:childTnLst>
                          </p:cTn>
                        </p:par>
                        <p:par>
                          <p:cTn id="40" fill="hold" nodeType="afterGroup">
                            <p:stCondLst>
                              <p:cond delay="2000"/>
                            </p:stCondLst>
                            <p:childTnLst>
                              <p:par>
                                <p:cTn id="41" presetID="9" presetClass="entr" presetSubtype="0" fill="hold" grpId="0" nodeType="afterEffect">
                                  <p:stCondLst>
                                    <p:cond delay="0"/>
                                  </p:stCondLst>
                                  <p:childTnLst>
                                    <p:set>
                                      <p:cBhvr>
                                        <p:cTn id="42" dur="1" fill="hold">
                                          <p:stCondLst>
                                            <p:cond delay="0"/>
                                          </p:stCondLst>
                                        </p:cTn>
                                        <p:tgtEl>
                                          <p:spTgt spid="141326"/>
                                        </p:tgtEl>
                                        <p:attrNameLst>
                                          <p:attrName>style.visibility</p:attrName>
                                        </p:attrNameLst>
                                      </p:cBhvr>
                                      <p:to>
                                        <p:strVal val="visible"/>
                                      </p:to>
                                    </p:set>
                                    <p:animEffect transition="in" filter="dissolve">
                                      <p:cBhvr>
                                        <p:cTn id="43" dur="500"/>
                                        <p:tgtEl>
                                          <p:spTgt spid="1413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315" grpId="0" animBg="1"/>
      <p:bldP spid="141316" grpId="0" animBg="1"/>
      <p:bldP spid="141317" grpId="0" animBg="1"/>
      <p:bldP spid="141318" grpId="0" animBg="1"/>
      <p:bldP spid="141319" grpId="0" animBg="1"/>
      <p:bldP spid="141322" grpId="0" animBg="1"/>
      <p:bldP spid="141323" grpId="0" animBg="1"/>
      <p:bldP spid="14132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umsplatzhalter 3">
            <a:extLst>
              <a:ext uri="{FF2B5EF4-FFF2-40B4-BE49-F238E27FC236}">
                <a16:creationId xmlns:a16="http://schemas.microsoft.com/office/drawing/2014/main" id="{4E24A38F-6391-2242-9D80-26527103D1F0}"/>
              </a:ext>
            </a:extLst>
          </p:cNvPr>
          <p:cNvSpPr>
            <a:spLocks noGrp="1"/>
          </p:cNvSpPr>
          <p:nvPr>
            <p:ph type="dt" sz="half" idx="10"/>
          </p:nvPr>
        </p:nvSpPr>
        <p:spPr/>
        <p:txBody>
          <a:bodyPr/>
          <a:lstStyle/>
          <a:p>
            <a:r>
              <a:rPr lang="de-DE" altLang="de-DE"/>
              <a:t>Bremen</a:t>
            </a:r>
          </a:p>
          <a:p>
            <a:r>
              <a:rPr lang="de-DE" altLang="de-DE"/>
              <a:t>18. Oktober 2004</a:t>
            </a:r>
            <a:endParaRPr lang="en-US" altLang="de-DE"/>
          </a:p>
        </p:txBody>
      </p:sp>
      <p:sp>
        <p:nvSpPr>
          <p:cNvPr id="9" name="Foliennummernplatzhalter 4">
            <a:extLst>
              <a:ext uri="{FF2B5EF4-FFF2-40B4-BE49-F238E27FC236}">
                <a16:creationId xmlns:a16="http://schemas.microsoft.com/office/drawing/2014/main" id="{9D092FA1-B38D-F348-8AC2-4EA08FBEA481}"/>
              </a:ext>
            </a:extLst>
          </p:cNvPr>
          <p:cNvSpPr>
            <a:spLocks noGrp="1"/>
          </p:cNvSpPr>
          <p:nvPr>
            <p:ph type="sldNum" sz="quarter" idx="11"/>
          </p:nvPr>
        </p:nvSpPr>
        <p:spPr/>
        <p:txBody>
          <a:bodyPr/>
          <a:lstStyle/>
          <a:p>
            <a:fld id="{D663CEA9-E526-2E46-A976-3B098A773251}" type="slidenum">
              <a:rPr lang="en-US" altLang="de-DE"/>
              <a:pPr/>
              <a:t>6</a:t>
            </a:fld>
            <a:endParaRPr lang="en-US" altLang="de-DE">
              <a:latin typeface="Times New Roman" panose="02020603050405020304" pitchFamily="18" charset="0"/>
            </a:endParaRPr>
          </a:p>
        </p:txBody>
      </p:sp>
      <p:sp>
        <p:nvSpPr>
          <p:cNvPr id="119810" name="Text Box 2">
            <a:extLst>
              <a:ext uri="{FF2B5EF4-FFF2-40B4-BE49-F238E27FC236}">
                <a16:creationId xmlns:a16="http://schemas.microsoft.com/office/drawing/2014/main" id="{CD770F0C-8F1D-6C4A-A652-BC16BD5B8E4C}"/>
              </a:ext>
            </a:extLst>
          </p:cNvPr>
          <p:cNvSpPr txBox="1">
            <a:spLocks noChangeArrowheads="1"/>
          </p:cNvSpPr>
          <p:nvPr/>
        </p:nvSpPr>
        <p:spPr bwMode="auto">
          <a:xfrm>
            <a:off x="684213" y="5084763"/>
            <a:ext cx="7704137" cy="457200"/>
          </a:xfrm>
          <a:prstGeom prst="rect">
            <a:avLst/>
          </a:prstGeom>
          <a:solidFill>
            <a:srgbClr val="FFFF00"/>
          </a:solidFill>
          <a:ln>
            <a:noFill/>
          </a:ln>
          <a:effectLst/>
          <a:scene3d>
            <a:camera prst="legacyPerspectiveTopRight"/>
            <a:lightRig rig="legacyFlat3" dir="b"/>
          </a:scene3d>
          <a:sp3d extrusionH="887400" prstMaterial="legacyMatte">
            <a:bevelT w="13500" h="13500" prst="angle"/>
            <a:bevelB w="13500" h="13500" prst="angle"/>
            <a:extrusionClr>
              <a:srgbClr val="FFFF00"/>
            </a:extrusionClr>
            <a:contourClr>
              <a:srgbClr val="FFFF00"/>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pPr algn="ctr"/>
            <a:r>
              <a:rPr lang="de-DE" altLang="de-DE">
                <a:solidFill>
                  <a:schemeClr val="folHlink"/>
                </a:solidFill>
              </a:rPr>
              <a:t>Parlament beschließt Steigerung um 6 % !</a:t>
            </a:r>
          </a:p>
        </p:txBody>
      </p:sp>
      <p:sp>
        <p:nvSpPr>
          <p:cNvPr id="119812" name="Text Box 4">
            <a:extLst>
              <a:ext uri="{FF2B5EF4-FFF2-40B4-BE49-F238E27FC236}">
                <a16:creationId xmlns:a16="http://schemas.microsoft.com/office/drawing/2014/main" id="{F040B0BB-C69D-7B41-A546-B5BFB0E4A4CC}"/>
              </a:ext>
            </a:extLst>
          </p:cNvPr>
          <p:cNvSpPr txBox="1">
            <a:spLocks noChangeArrowheads="1"/>
          </p:cNvSpPr>
          <p:nvPr/>
        </p:nvSpPr>
        <p:spPr bwMode="auto">
          <a:xfrm>
            <a:off x="250825" y="260350"/>
            <a:ext cx="5761038" cy="579438"/>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r>
              <a:rPr lang="de-DE" altLang="de-DE" sz="3200" b="1">
                <a:solidFill>
                  <a:schemeClr val="folHlink"/>
                </a:solidFill>
              </a:rPr>
              <a:t>„Sparen“ in der Schweiz</a:t>
            </a:r>
          </a:p>
        </p:txBody>
      </p:sp>
      <p:sp>
        <p:nvSpPr>
          <p:cNvPr id="119813" name="Text Box 5">
            <a:extLst>
              <a:ext uri="{FF2B5EF4-FFF2-40B4-BE49-F238E27FC236}">
                <a16:creationId xmlns:a16="http://schemas.microsoft.com/office/drawing/2014/main" id="{8568ACAB-37F0-3841-ACB7-7BBC732049F2}"/>
              </a:ext>
            </a:extLst>
          </p:cNvPr>
          <p:cNvSpPr txBox="1">
            <a:spLocks noChangeArrowheads="1"/>
          </p:cNvSpPr>
          <p:nvPr/>
        </p:nvSpPr>
        <p:spPr bwMode="auto">
          <a:xfrm>
            <a:off x="684213" y="1412875"/>
            <a:ext cx="7704137" cy="457200"/>
          </a:xfrm>
          <a:prstGeom prst="rect">
            <a:avLst/>
          </a:prstGeom>
          <a:solidFill>
            <a:srgbClr val="FFFF00"/>
          </a:solidFill>
          <a:ln>
            <a:noFill/>
          </a:ln>
          <a:effectLst/>
          <a:scene3d>
            <a:camera prst="legacyPerspectiveTopRight"/>
            <a:lightRig rig="legacyFlat3" dir="b"/>
          </a:scene3d>
          <a:sp3d extrusionH="887400" prstMaterial="legacyMatte">
            <a:bevelT w="13500" h="13500" prst="angle"/>
            <a:bevelB w="13500" h="13500" prst="angle"/>
            <a:extrusionClr>
              <a:srgbClr val="FFFF00"/>
            </a:extrusionClr>
            <a:contourClr>
              <a:srgbClr val="FFFF00"/>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pPr algn="ctr"/>
            <a:r>
              <a:rPr lang="de-DE" altLang="de-DE">
                <a:solidFill>
                  <a:schemeClr val="folHlink"/>
                </a:solidFill>
              </a:rPr>
              <a:t>Regierung schlägt Etat</a:t>
            </a:r>
            <a:r>
              <a:rPr lang="de-DE" altLang="de-DE" i="1">
                <a:solidFill>
                  <a:schemeClr val="folHlink"/>
                </a:solidFill>
              </a:rPr>
              <a:t>steigerung</a:t>
            </a:r>
            <a:r>
              <a:rPr lang="de-DE" altLang="de-DE">
                <a:solidFill>
                  <a:schemeClr val="folHlink"/>
                </a:solidFill>
              </a:rPr>
              <a:t> von 4,5% vor</a:t>
            </a:r>
          </a:p>
        </p:txBody>
      </p:sp>
      <p:sp>
        <p:nvSpPr>
          <p:cNvPr id="119822" name="Text Box 14">
            <a:extLst>
              <a:ext uri="{FF2B5EF4-FFF2-40B4-BE49-F238E27FC236}">
                <a16:creationId xmlns:a16="http://schemas.microsoft.com/office/drawing/2014/main" id="{C4BA85F8-CD8E-EB4A-A6BF-058881943CE9}"/>
              </a:ext>
            </a:extLst>
          </p:cNvPr>
          <p:cNvSpPr txBox="1">
            <a:spLocks noChangeArrowheads="1"/>
          </p:cNvSpPr>
          <p:nvPr/>
        </p:nvSpPr>
        <p:spPr bwMode="auto">
          <a:xfrm>
            <a:off x="3492500" y="2205038"/>
            <a:ext cx="4967288" cy="822325"/>
          </a:xfrm>
          <a:prstGeom prst="rect">
            <a:avLst/>
          </a:prstGeom>
          <a:solidFill>
            <a:schemeClr val="accent2"/>
          </a:solidFill>
          <a:ln>
            <a:noFill/>
          </a:ln>
          <a:effectLst/>
          <a:scene3d>
            <a:camera prst="legacyPerspectiveTopRight"/>
            <a:lightRig rig="legacyFlat3" dir="b"/>
          </a:scene3d>
          <a:sp3d extrusionH="8874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pPr algn="ctr"/>
            <a:r>
              <a:rPr lang="de-DE" altLang="de-DE"/>
              <a:t>„Man darf nicht alle Visionen für dieses Land wegsparen.“</a:t>
            </a:r>
          </a:p>
        </p:txBody>
      </p:sp>
      <p:sp>
        <p:nvSpPr>
          <p:cNvPr id="119824" name="Text Box 16">
            <a:extLst>
              <a:ext uri="{FF2B5EF4-FFF2-40B4-BE49-F238E27FC236}">
                <a16:creationId xmlns:a16="http://schemas.microsoft.com/office/drawing/2014/main" id="{01F20C89-C4F9-EC4A-B781-B5B79B144F1F}"/>
              </a:ext>
            </a:extLst>
          </p:cNvPr>
          <p:cNvSpPr txBox="1">
            <a:spLocks noChangeArrowheads="1"/>
          </p:cNvSpPr>
          <p:nvPr/>
        </p:nvSpPr>
        <p:spPr bwMode="auto">
          <a:xfrm>
            <a:off x="3492500" y="3429000"/>
            <a:ext cx="4967288" cy="1187450"/>
          </a:xfrm>
          <a:prstGeom prst="rect">
            <a:avLst/>
          </a:prstGeom>
          <a:solidFill>
            <a:schemeClr val="accent2"/>
          </a:solidFill>
          <a:ln>
            <a:noFill/>
          </a:ln>
          <a:effectLst/>
          <a:scene3d>
            <a:camera prst="legacyPerspectiveTopRight"/>
            <a:lightRig rig="legacyFlat3" dir="b"/>
          </a:scene3d>
          <a:sp3d extrusionH="8874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pPr algn="ctr" eaLnBrk="1" hangingPunct="1">
              <a:spcBef>
                <a:spcPct val="30000"/>
              </a:spcBef>
            </a:pPr>
            <a:r>
              <a:rPr lang="de-DE" altLang="de-DE"/>
              <a:t>„Wir brauchen in der Schweiz mehr Bildung und Forschung und nicht immer mehr Kühe.“</a:t>
            </a:r>
          </a:p>
        </p:txBody>
      </p:sp>
      <p:sp>
        <p:nvSpPr>
          <p:cNvPr id="119821" name="Oval 13">
            <a:extLst>
              <a:ext uri="{FF2B5EF4-FFF2-40B4-BE49-F238E27FC236}">
                <a16:creationId xmlns:a16="http://schemas.microsoft.com/office/drawing/2014/main" id="{C95DAFCA-8CF8-2C4B-ABC3-39605DA02CFA}"/>
              </a:ext>
            </a:extLst>
          </p:cNvPr>
          <p:cNvSpPr>
            <a:spLocks noChangeArrowheads="1"/>
          </p:cNvSpPr>
          <p:nvPr/>
        </p:nvSpPr>
        <p:spPr bwMode="auto">
          <a:xfrm>
            <a:off x="0" y="1125538"/>
            <a:ext cx="9144000" cy="5732462"/>
          </a:xfrm>
          <a:prstGeom prst="ellipse">
            <a:avLst/>
          </a:prstGeom>
          <a:solidFill>
            <a:schemeClr val="accent1">
              <a:alpha val="75000"/>
            </a:schemeClr>
          </a:solidFill>
          <a:ln w="9525">
            <a:solidFill>
              <a:schemeClr val="accent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sz="4800"/>
              <a:t>Tu felix helvetia!</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19813"/>
                                        </p:tgtEl>
                                        <p:attrNameLst>
                                          <p:attrName>style.visibility</p:attrName>
                                        </p:attrNameLst>
                                      </p:cBhvr>
                                      <p:to>
                                        <p:strVal val="visible"/>
                                      </p:to>
                                    </p:set>
                                    <p:anim calcmode="lin" valueType="num">
                                      <p:cBhvr>
                                        <p:cTn id="7" dur="1000" fill="hold"/>
                                        <p:tgtEl>
                                          <p:spTgt spid="119813"/>
                                        </p:tgtEl>
                                        <p:attrNameLst>
                                          <p:attrName>ppt_w</p:attrName>
                                        </p:attrNameLst>
                                      </p:cBhvr>
                                      <p:tavLst>
                                        <p:tav tm="0">
                                          <p:val>
                                            <p:strVal val="#ppt_w*0.70"/>
                                          </p:val>
                                        </p:tav>
                                        <p:tav tm="100000">
                                          <p:val>
                                            <p:strVal val="#ppt_w"/>
                                          </p:val>
                                        </p:tav>
                                      </p:tavLst>
                                    </p:anim>
                                    <p:anim calcmode="lin" valueType="num">
                                      <p:cBhvr>
                                        <p:cTn id="8" dur="1000" fill="hold"/>
                                        <p:tgtEl>
                                          <p:spTgt spid="119813"/>
                                        </p:tgtEl>
                                        <p:attrNameLst>
                                          <p:attrName>ppt_h</p:attrName>
                                        </p:attrNameLst>
                                      </p:cBhvr>
                                      <p:tavLst>
                                        <p:tav tm="0">
                                          <p:val>
                                            <p:strVal val="#ppt_h"/>
                                          </p:val>
                                        </p:tav>
                                        <p:tav tm="100000">
                                          <p:val>
                                            <p:strVal val="#ppt_h"/>
                                          </p:val>
                                        </p:tav>
                                      </p:tavLst>
                                    </p:anim>
                                    <p:animEffect transition="in" filter="fade">
                                      <p:cBhvr>
                                        <p:cTn id="9" dur="1000"/>
                                        <p:tgtEl>
                                          <p:spTgt spid="119813"/>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19822"/>
                                        </p:tgtEl>
                                        <p:attrNameLst>
                                          <p:attrName>style.visibility</p:attrName>
                                        </p:attrNameLst>
                                      </p:cBhvr>
                                      <p:to>
                                        <p:strVal val="visible"/>
                                      </p:to>
                                    </p:set>
                                    <p:anim calcmode="lin" valueType="num">
                                      <p:cBhvr>
                                        <p:cTn id="14" dur="1000" fill="hold"/>
                                        <p:tgtEl>
                                          <p:spTgt spid="119822"/>
                                        </p:tgtEl>
                                        <p:attrNameLst>
                                          <p:attrName>ppt_w</p:attrName>
                                        </p:attrNameLst>
                                      </p:cBhvr>
                                      <p:tavLst>
                                        <p:tav tm="0">
                                          <p:val>
                                            <p:strVal val="#ppt_w*0.70"/>
                                          </p:val>
                                        </p:tav>
                                        <p:tav tm="100000">
                                          <p:val>
                                            <p:strVal val="#ppt_w"/>
                                          </p:val>
                                        </p:tav>
                                      </p:tavLst>
                                    </p:anim>
                                    <p:anim calcmode="lin" valueType="num">
                                      <p:cBhvr>
                                        <p:cTn id="15" dur="1000" fill="hold"/>
                                        <p:tgtEl>
                                          <p:spTgt spid="119822"/>
                                        </p:tgtEl>
                                        <p:attrNameLst>
                                          <p:attrName>ppt_h</p:attrName>
                                        </p:attrNameLst>
                                      </p:cBhvr>
                                      <p:tavLst>
                                        <p:tav tm="0">
                                          <p:val>
                                            <p:strVal val="#ppt_h"/>
                                          </p:val>
                                        </p:tav>
                                        <p:tav tm="100000">
                                          <p:val>
                                            <p:strVal val="#ppt_h"/>
                                          </p:val>
                                        </p:tav>
                                      </p:tavLst>
                                    </p:anim>
                                    <p:animEffect transition="in" filter="fade">
                                      <p:cBhvr>
                                        <p:cTn id="16" dur="1000"/>
                                        <p:tgtEl>
                                          <p:spTgt spid="119822"/>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119824"/>
                                        </p:tgtEl>
                                        <p:attrNameLst>
                                          <p:attrName>style.visibility</p:attrName>
                                        </p:attrNameLst>
                                      </p:cBhvr>
                                      <p:to>
                                        <p:strVal val="visible"/>
                                      </p:to>
                                    </p:set>
                                    <p:anim calcmode="lin" valueType="num">
                                      <p:cBhvr>
                                        <p:cTn id="21" dur="1000" fill="hold"/>
                                        <p:tgtEl>
                                          <p:spTgt spid="119824"/>
                                        </p:tgtEl>
                                        <p:attrNameLst>
                                          <p:attrName>ppt_w</p:attrName>
                                        </p:attrNameLst>
                                      </p:cBhvr>
                                      <p:tavLst>
                                        <p:tav tm="0">
                                          <p:val>
                                            <p:strVal val="#ppt_w*0.70"/>
                                          </p:val>
                                        </p:tav>
                                        <p:tav tm="100000">
                                          <p:val>
                                            <p:strVal val="#ppt_w"/>
                                          </p:val>
                                        </p:tav>
                                      </p:tavLst>
                                    </p:anim>
                                    <p:anim calcmode="lin" valueType="num">
                                      <p:cBhvr>
                                        <p:cTn id="22" dur="1000" fill="hold"/>
                                        <p:tgtEl>
                                          <p:spTgt spid="119824"/>
                                        </p:tgtEl>
                                        <p:attrNameLst>
                                          <p:attrName>ppt_h</p:attrName>
                                        </p:attrNameLst>
                                      </p:cBhvr>
                                      <p:tavLst>
                                        <p:tav tm="0">
                                          <p:val>
                                            <p:strVal val="#ppt_h"/>
                                          </p:val>
                                        </p:tav>
                                        <p:tav tm="100000">
                                          <p:val>
                                            <p:strVal val="#ppt_h"/>
                                          </p:val>
                                        </p:tav>
                                      </p:tavLst>
                                    </p:anim>
                                    <p:animEffect transition="in" filter="fade">
                                      <p:cBhvr>
                                        <p:cTn id="23" dur="1000"/>
                                        <p:tgtEl>
                                          <p:spTgt spid="119824"/>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119810"/>
                                        </p:tgtEl>
                                        <p:attrNameLst>
                                          <p:attrName>style.visibility</p:attrName>
                                        </p:attrNameLst>
                                      </p:cBhvr>
                                      <p:to>
                                        <p:strVal val="visible"/>
                                      </p:to>
                                    </p:set>
                                    <p:anim calcmode="lin" valueType="num">
                                      <p:cBhvr>
                                        <p:cTn id="28" dur="1000" fill="hold"/>
                                        <p:tgtEl>
                                          <p:spTgt spid="119810"/>
                                        </p:tgtEl>
                                        <p:attrNameLst>
                                          <p:attrName>ppt_w</p:attrName>
                                        </p:attrNameLst>
                                      </p:cBhvr>
                                      <p:tavLst>
                                        <p:tav tm="0">
                                          <p:val>
                                            <p:strVal val="#ppt_w*0.70"/>
                                          </p:val>
                                        </p:tav>
                                        <p:tav tm="100000">
                                          <p:val>
                                            <p:strVal val="#ppt_w"/>
                                          </p:val>
                                        </p:tav>
                                      </p:tavLst>
                                    </p:anim>
                                    <p:anim calcmode="lin" valueType="num">
                                      <p:cBhvr>
                                        <p:cTn id="29" dur="1000" fill="hold"/>
                                        <p:tgtEl>
                                          <p:spTgt spid="119810"/>
                                        </p:tgtEl>
                                        <p:attrNameLst>
                                          <p:attrName>ppt_h</p:attrName>
                                        </p:attrNameLst>
                                      </p:cBhvr>
                                      <p:tavLst>
                                        <p:tav tm="0">
                                          <p:val>
                                            <p:strVal val="#ppt_h"/>
                                          </p:val>
                                        </p:tav>
                                        <p:tav tm="100000">
                                          <p:val>
                                            <p:strVal val="#ppt_h"/>
                                          </p:val>
                                        </p:tav>
                                      </p:tavLst>
                                    </p:anim>
                                    <p:animEffect transition="in" filter="fade">
                                      <p:cBhvr>
                                        <p:cTn id="30" dur="1000"/>
                                        <p:tgtEl>
                                          <p:spTgt spid="119810"/>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119821"/>
                                        </p:tgtEl>
                                        <p:attrNameLst>
                                          <p:attrName>style.visibility</p:attrName>
                                        </p:attrNameLst>
                                      </p:cBhvr>
                                      <p:to>
                                        <p:strVal val="visible"/>
                                      </p:to>
                                    </p:set>
                                    <p:anim calcmode="lin" valueType="num">
                                      <p:cBhvr>
                                        <p:cTn id="35" dur="1000" fill="hold"/>
                                        <p:tgtEl>
                                          <p:spTgt spid="119821"/>
                                        </p:tgtEl>
                                        <p:attrNameLst>
                                          <p:attrName>ppt_w</p:attrName>
                                        </p:attrNameLst>
                                      </p:cBhvr>
                                      <p:tavLst>
                                        <p:tav tm="0">
                                          <p:val>
                                            <p:strVal val="#ppt_w*0.70"/>
                                          </p:val>
                                        </p:tav>
                                        <p:tav tm="100000">
                                          <p:val>
                                            <p:strVal val="#ppt_w"/>
                                          </p:val>
                                        </p:tav>
                                      </p:tavLst>
                                    </p:anim>
                                    <p:anim calcmode="lin" valueType="num">
                                      <p:cBhvr>
                                        <p:cTn id="36" dur="1000" fill="hold"/>
                                        <p:tgtEl>
                                          <p:spTgt spid="119821"/>
                                        </p:tgtEl>
                                        <p:attrNameLst>
                                          <p:attrName>ppt_h</p:attrName>
                                        </p:attrNameLst>
                                      </p:cBhvr>
                                      <p:tavLst>
                                        <p:tav tm="0">
                                          <p:val>
                                            <p:strVal val="#ppt_h"/>
                                          </p:val>
                                        </p:tav>
                                        <p:tav tm="100000">
                                          <p:val>
                                            <p:strVal val="#ppt_h"/>
                                          </p:val>
                                        </p:tav>
                                      </p:tavLst>
                                    </p:anim>
                                    <p:animEffect transition="in" filter="fade">
                                      <p:cBhvr>
                                        <p:cTn id="37" dur="1000"/>
                                        <p:tgtEl>
                                          <p:spTgt spid="1198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0" grpId="0" animBg="1"/>
      <p:bldP spid="119813" grpId="0" animBg="1"/>
      <p:bldP spid="119822" grpId="0" animBg="1"/>
      <p:bldP spid="119824" grpId="0" animBg="1"/>
      <p:bldP spid="11982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atumsplatzhalter 3">
            <a:extLst>
              <a:ext uri="{FF2B5EF4-FFF2-40B4-BE49-F238E27FC236}">
                <a16:creationId xmlns:a16="http://schemas.microsoft.com/office/drawing/2014/main" id="{A4AF24E5-C049-8E45-8DDB-26A40B8A0AE7}"/>
              </a:ext>
            </a:extLst>
          </p:cNvPr>
          <p:cNvSpPr>
            <a:spLocks noGrp="1"/>
          </p:cNvSpPr>
          <p:nvPr>
            <p:ph type="dt" sz="half" idx="10"/>
          </p:nvPr>
        </p:nvSpPr>
        <p:spPr/>
        <p:txBody>
          <a:bodyPr/>
          <a:lstStyle/>
          <a:p>
            <a:r>
              <a:rPr lang="de-DE" altLang="de-DE"/>
              <a:t>Bremen</a:t>
            </a:r>
          </a:p>
          <a:p>
            <a:r>
              <a:rPr lang="de-DE" altLang="de-DE"/>
              <a:t>18. Oktober 2004</a:t>
            </a:r>
            <a:endParaRPr lang="en-US" altLang="de-DE"/>
          </a:p>
        </p:txBody>
      </p:sp>
      <p:sp>
        <p:nvSpPr>
          <p:cNvPr id="12" name="Foliennummernplatzhalter 4">
            <a:extLst>
              <a:ext uri="{FF2B5EF4-FFF2-40B4-BE49-F238E27FC236}">
                <a16:creationId xmlns:a16="http://schemas.microsoft.com/office/drawing/2014/main" id="{46B270AD-8645-9047-A5E4-DE6284159DB3}"/>
              </a:ext>
            </a:extLst>
          </p:cNvPr>
          <p:cNvSpPr>
            <a:spLocks noGrp="1"/>
          </p:cNvSpPr>
          <p:nvPr>
            <p:ph type="sldNum" sz="quarter" idx="11"/>
          </p:nvPr>
        </p:nvSpPr>
        <p:spPr/>
        <p:txBody>
          <a:bodyPr/>
          <a:lstStyle/>
          <a:p>
            <a:fld id="{EC42A371-1584-4B4A-B1B7-98C908C33753}" type="slidenum">
              <a:rPr lang="en-US" altLang="de-DE"/>
              <a:pPr/>
              <a:t>7</a:t>
            </a:fld>
            <a:endParaRPr lang="en-US" altLang="de-DE">
              <a:latin typeface="Times New Roman" panose="02020603050405020304" pitchFamily="18" charset="0"/>
            </a:endParaRPr>
          </a:p>
        </p:txBody>
      </p:sp>
      <p:sp>
        <p:nvSpPr>
          <p:cNvPr id="174082" name="Text Box 2">
            <a:extLst>
              <a:ext uri="{FF2B5EF4-FFF2-40B4-BE49-F238E27FC236}">
                <a16:creationId xmlns:a16="http://schemas.microsoft.com/office/drawing/2014/main" id="{0391D5D6-F3F2-4F49-86C7-C4D551CE1800}"/>
              </a:ext>
            </a:extLst>
          </p:cNvPr>
          <p:cNvSpPr txBox="1">
            <a:spLocks noChangeArrowheads="1"/>
          </p:cNvSpPr>
          <p:nvPr/>
        </p:nvSpPr>
        <p:spPr bwMode="auto">
          <a:xfrm>
            <a:off x="395288" y="5084763"/>
            <a:ext cx="8569325" cy="579437"/>
          </a:xfrm>
          <a:prstGeom prst="rect">
            <a:avLst/>
          </a:prstGeom>
          <a:solidFill>
            <a:srgbClr val="3366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3200" b="1">
                <a:solidFill>
                  <a:schemeClr val="folHlink"/>
                </a:solidFill>
              </a:rPr>
              <a:t>Studienbeiträge als Option</a:t>
            </a:r>
          </a:p>
        </p:txBody>
      </p:sp>
      <p:sp>
        <p:nvSpPr>
          <p:cNvPr id="174083" name="Text Box 3">
            <a:extLst>
              <a:ext uri="{FF2B5EF4-FFF2-40B4-BE49-F238E27FC236}">
                <a16:creationId xmlns:a16="http://schemas.microsoft.com/office/drawing/2014/main" id="{1DB6B3A5-6664-514C-9B1C-79704C67A441}"/>
              </a:ext>
            </a:extLst>
          </p:cNvPr>
          <p:cNvSpPr txBox="1">
            <a:spLocks noChangeArrowheads="1"/>
          </p:cNvSpPr>
          <p:nvPr/>
        </p:nvSpPr>
        <p:spPr bwMode="auto">
          <a:xfrm>
            <a:off x="395288" y="6021388"/>
            <a:ext cx="8569325" cy="579437"/>
          </a:xfrm>
          <a:prstGeom prst="rect">
            <a:avLst/>
          </a:prstGeom>
          <a:solidFill>
            <a:srgbClr val="FF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3200" b="1">
                <a:solidFill>
                  <a:schemeClr val="folHlink"/>
                </a:solidFill>
              </a:rPr>
              <a:t>Finanzierung umfassend</a:t>
            </a:r>
          </a:p>
        </p:txBody>
      </p:sp>
      <p:sp>
        <p:nvSpPr>
          <p:cNvPr id="174084" name="Text Box 4">
            <a:extLst>
              <a:ext uri="{FF2B5EF4-FFF2-40B4-BE49-F238E27FC236}">
                <a16:creationId xmlns:a16="http://schemas.microsoft.com/office/drawing/2014/main" id="{99442B9F-5AD4-EC4F-8644-AFB6B71024A9}"/>
              </a:ext>
            </a:extLst>
          </p:cNvPr>
          <p:cNvSpPr txBox="1">
            <a:spLocks noChangeArrowheads="1"/>
          </p:cNvSpPr>
          <p:nvPr/>
        </p:nvSpPr>
        <p:spPr bwMode="auto">
          <a:xfrm>
            <a:off x="395288" y="4148138"/>
            <a:ext cx="8569325" cy="579437"/>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3200" b="1">
                <a:solidFill>
                  <a:schemeClr val="folHlink"/>
                </a:solidFill>
              </a:rPr>
              <a:t>Studienkonten und andere Euphemismen</a:t>
            </a:r>
          </a:p>
        </p:txBody>
      </p:sp>
      <p:sp>
        <p:nvSpPr>
          <p:cNvPr id="174085" name="Text Box 5">
            <a:extLst>
              <a:ext uri="{FF2B5EF4-FFF2-40B4-BE49-F238E27FC236}">
                <a16:creationId xmlns:a16="http://schemas.microsoft.com/office/drawing/2014/main" id="{FD0CBAEF-56F1-B943-B8CC-2F9DC552FD5A}"/>
              </a:ext>
            </a:extLst>
          </p:cNvPr>
          <p:cNvSpPr txBox="1">
            <a:spLocks noChangeArrowheads="1"/>
          </p:cNvSpPr>
          <p:nvPr/>
        </p:nvSpPr>
        <p:spPr bwMode="auto">
          <a:xfrm>
            <a:off x="395288" y="2274888"/>
            <a:ext cx="8569325" cy="579437"/>
          </a:xfrm>
          <a:prstGeom prst="rect">
            <a:avLst/>
          </a:prstGeom>
          <a:solidFill>
            <a:srgbClr val="66FF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3200" b="1">
                <a:solidFill>
                  <a:schemeClr val="folHlink"/>
                </a:solidFill>
              </a:rPr>
              <a:t>Finanzquellen und Peanuts</a:t>
            </a:r>
          </a:p>
        </p:txBody>
      </p:sp>
      <p:sp>
        <p:nvSpPr>
          <p:cNvPr id="174086" name="Text Box 6">
            <a:extLst>
              <a:ext uri="{FF2B5EF4-FFF2-40B4-BE49-F238E27FC236}">
                <a16:creationId xmlns:a16="http://schemas.microsoft.com/office/drawing/2014/main" id="{04334FC1-CAB7-7D4E-8777-F1FF59CFD261}"/>
              </a:ext>
            </a:extLst>
          </p:cNvPr>
          <p:cNvSpPr txBox="1">
            <a:spLocks noChangeArrowheads="1"/>
          </p:cNvSpPr>
          <p:nvPr/>
        </p:nvSpPr>
        <p:spPr bwMode="auto">
          <a:xfrm>
            <a:off x="395288" y="1339850"/>
            <a:ext cx="8569325" cy="579438"/>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3200" b="1">
                <a:solidFill>
                  <a:schemeClr val="folHlink"/>
                </a:solidFill>
              </a:rPr>
              <a:t>„Sparen“ und tu felix helvetia</a:t>
            </a:r>
          </a:p>
        </p:txBody>
      </p:sp>
      <p:sp>
        <p:nvSpPr>
          <p:cNvPr id="174087" name="Text Box 7">
            <a:extLst>
              <a:ext uri="{FF2B5EF4-FFF2-40B4-BE49-F238E27FC236}">
                <a16:creationId xmlns:a16="http://schemas.microsoft.com/office/drawing/2014/main" id="{54E8260A-0801-564C-93E9-182DC7AF5F98}"/>
              </a:ext>
            </a:extLst>
          </p:cNvPr>
          <p:cNvSpPr txBox="1">
            <a:spLocks noChangeArrowheads="1"/>
          </p:cNvSpPr>
          <p:nvPr/>
        </p:nvSpPr>
        <p:spPr bwMode="auto">
          <a:xfrm>
            <a:off x="395288" y="3211513"/>
            <a:ext cx="8569325" cy="579437"/>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3200" b="1">
                <a:solidFill>
                  <a:schemeClr val="folHlink"/>
                </a:solidFill>
              </a:rPr>
              <a:t>3 G mit Chancen und Risiken</a:t>
            </a:r>
          </a:p>
        </p:txBody>
      </p:sp>
      <p:sp>
        <p:nvSpPr>
          <p:cNvPr id="174088" name="Text Box 8">
            <a:extLst>
              <a:ext uri="{FF2B5EF4-FFF2-40B4-BE49-F238E27FC236}">
                <a16:creationId xmlns:a16="http://schemas.microsoft.com/office/drawing/2014/main" id="{9B5E7CBC-F7BC-8E4A-A640-3AB03AE9EA8E}"/>
              </a:ext>
            </a:extLst>
          </p:cNvPr>
          <p:cNvSpPr txBox="1">
            <a:spLocks noChangeArrowheads="1"/>
          </p:cNvSpPr>
          <p:nvPr/>
        </p:nvSpPr>
        <p:spPr bwMode="auto">
          <a:xfrm>
            <a:off x="179388" y="160338"/>
            <a:ext cx="5472112" cy="579437"/>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altLang="de-DE" sz="3200" b="1"/>
              <a:t>Gliederung des Vortrags</a:t>
            </a:r>
          </a:p>
        </p:txBody>
      </p:sp>
      <p:sp>
        <p:nvSpPr>
          <p:cNvPr id="174089" name="Rectangle 9">
            <a:extLst>
              <a:ext uri="{FF2B5EF4-FFF2-40B4-BE49-F238E27FC236}">
                <a16:creationId xmlns:a16="http://schemas.microsoft.com/office/drawing/2014/main" id="{D40D1186-326F-5B43-B00D-77B4CF7DAF67}"/>
              </a:ext>
            </a:extLst>
          </p:cNvPr>
          <p:cNvSpPr>
            <a:spLocks noChangeArrowheads="1"/>
          </p:cNvSpPr>
          <p:nvPr/>
        </p:nvSpPr>
        <p:spPr bwMode="auto">
          <a:xfrm>
            <a:off x="250825" y="3068638"/>
            <a:ext cx="8893175" cy="3600450"/>
          </a:xfrm>
          <a:prstGeom prst="rect">
            <a:avLst/>
          </a:prstGeom>
          <a:solidFill>
            <a:schemeClr val="folHlink">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74090" name="Rectangle 10">
            <a:extLst>
              <a:ext uri="{FF2B5EF4-FFF2-40B4-BE49-F238E27FC236}">
                <a16:creationId xmlns:a16="http://schemas.microsoft.com/office/drawing/2014/main" id="{809096E3-70DF-FB42-810B-8E2E87B5DD11}"/>
              </a:ext>
            </a:extLst>
          </p:cNvPr>
          <p:cNvSpPr>
            <a:spLocks noChangeArrowheads="1"/>
          </p:cNvSpPr>
          <p:nvPr/>
        </p:nvSpPr>
        <p:spPr bwMode="auto">
          <a:xfrm>
            <a:off x="250825" y="1268413"/>
            <a:ext cx="8893175" cy="865187"/>
          </a:xfrm>
          <a:prstGeom prst="rect">
            <a:avLst/>
          </a:prstGeom>
          <a:solidFill>
            <a:schemeClr val="folHlink">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174089"/>
                                        </p:tgtEl>
                                        <p:attrNameLst>
                                          <p:attrName>style.visibility</p:attrName>
                                        </p:attrNameLst>
                                      </p:cBhvr>
                                      <p:to>
                                        <p:strVal val="visible"/>
                                      </p:to>
                                    </p:set>
                                    <p:animEffect transition="in" filter="dissolve">
                                      <p:cBhvr>
                                        <p:cTn id="7" dur="2000"/>
                                        <p:tgtEl>
                                          <p:spTgt spid="174089"/>
                                        </p:tgtEl>
                                      </p:cBhvr>
                                    </p:animEffect>
                                  </p:childTnLst>
                                </p:cTn>
                              </p:par>
                              <p:par>
                                <p:cTn id="8" presetID="9" presetClass="entr" presetSubtype="0" fill="hold" nodeType="withEffect">
                                  <p:stCondLst>
                                    <p:cond delay="0"/>
                                  </p:stCondLst>
                                  <p:childTnLst>
                                    <p:set>
                                      <p:cBhvr>
                                        <p:cTn id="9" dur="1" fill="hold">
                                          <p:stCondLst>
                                            <p:cond delay="0"/>
                                          </p:stCondLst>
                                        </p:cTn>
                                        <p:tgtEl>
                                          <p:spTgt spid="174090"/>
                                        </p:tgtEl>
                                        <p:attrNameLst>
                                          <p:attrName>style.visibility</p:attrName>
                                        </p:attrNameLst>
                                      </p:cBhvr>
                                      <p:to>
                                        <p:strVal val="visible"/>
                                      </p:to>
                                    </p:set>
                                    <p:animEffect transition="in" filter="dissolve">
                                      <p:cBhvr>
                                        <p:cTn id="10" dur="3000"/>
                                        <p:tgtEl>
                                          <p:spTgt spid="1740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umsplatzhalter 3">
            <a:extLst>
              <a:ext uri="{FF2B5EF4-FFF2-40B4-BE49-F238E27FC236}">
                <a16:creationId xmlns:a16="http://schemas.microsoft.com/office/drawing/2014/main" id="{430620CB-0BCC-9A49-8B0C-5554542FD3DA}"/>
              </a:ext>
            </a:extLst>
          </p:cNvPr>
          <p:cNvSpPr>
            <a:spLocks noGrp="1"/>
          </p:cNvSpPr>
          <p:nvPr>
            <p:ph type="dt" sz="half" idx="10"/>
          </p:nvPr>
        </p:nvSpPr>
        <p:spPr/>
        <p:txBody>
          <a:bodyPr/>
          <a:lstStyle/>
          <a:p>
            <a:r>
              <a:rPr lang="de-DE" altLang="de-DE"/>
              <a:t>Bremen</a:t>
            </a:r>
          </a:p>
          <a:p>
            <a:r>
              <a:rPr lang="de-DE" altLang="de-DE"/>
              <a:t>18. Oktober 2004</a:t>
            </a:r>
            <a:endParaRPr lang="en-US" altLang="de-DE"/>
          </a:p>
        </p:txBody>
      </p:sp>
      <p:sp>
        <p:nvSpPr>
          <p:cNvPr id="9" name="Foliennummernplatzhalter 4">
            <a:extLst>
              <a:ext uri="{FF2B5EF4-FFF2-40B4-BE49-F238E27FC236}">
                <a16:creationId xmlns:a16="http://schemas.microsoft.com/office/drawing/2014/main" id="{5A57FC4D-8FD9-1C4C-9A00-1B44757974FE}"/>
              </a:ext>
            </a:extLst>
          </p:cNvPr>
          <p:cNvSpPr>
            <a:spLocks noGrp="1"/>
          </p:cNvSpPr>
          <p:nvPr>
            <p:ph type="sldNum" sz="quarter" idx="11"/>
          </p:nvPr>
        </p:nvSpPr>
        <p:spPr/>
        <p:txBody>
          <a:bodyPr/>
          <a:lstStyle/>
          <a:p>
            <a:fld id="{A35CC981-6167-1C45-B209-C12AC65FE189}" type="slidenum">
              <a:rPr lang="en-US" altLang="de-DE"/>
              <a:pPr/>
              <a:t>8</a:t>
            </a:fld>
            <a:endParaRPr lang="en-US" altLang="de-DE">
              <a:latin typeface="Times New Roman" panose="02020603050405020304" pitchFamily="18" charset="0"/>
            </a:endParaRPr>
          </a:p>
        </p:txBody>
      </p:sp>
      <p:sp>
        <p:nvSpPr>
          <p:cNvPr id="145410" name="Text Box 2">
            <a:extLst>
              <a:ext uri="{FF2B5EF4-FFF2-40B4-BE49-F238E27FC236}">
                <a16:creationId xmlns:a16="http://schemas.microsoft.com/office/drawing/2014/main" id="{8D7B65E8-A9D7-E346-B881-A89E1D1C8C99}"/>
              </a:ext>
            </a:extLst>
          </p:cNvPr>
          <p:cNvSpPr txBox="1">
            <a:spLocks noChangeArrowheads="1"/>
          </p:cNvSpPr>
          <p:nvPr/>
        </p:nvSpPr>
        <p:spPr bwMode="auto">
          <a:xfrm>
            <a:off x="684213" y="1700213"/>
            <a:ext cx="2879725" cy="719137"/>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de-DE" altLang="de-DE" sz="2800" b="1">
                <a:solidFill>
                  <a:schemeClr val="tx2"/>
                </a:solidFill>
              </a:rPr>
              <a:t>Staat</a:t>
            </a:r>
          </a:p>
        </p:txBody>
      </p:sp>
      <p:sp>
        <p:nvSpPr>
          <p:cNvPr id="145411" name="Text Box 3">
            <a:extLst>
              <a:ext uri="{FF2B5EF4-FFF2-40B4-BE49-F238E27FC236}">
                <a16:creationId xmlns:a16="http://schemas.microsoft.com/office/drawing/2014/main" id="{EF5B0E42-A854-A440-933B-1FA46E12AB55}"/>
              </a:ext>
            </a:extLst>
          </p:cNvPr>
          <p:cNvSpPr txBox="1">
            <a:spLocks noChangeArrowheads="1"/>
          </p:cNvSpPr>
          <p:nvPr/>
        </p:nvSpPr>
        <p:spPr bwMode="auto">
          <a:xfrm>
            <a:off x="5076825" y="1989138"/>
            <a:ext cx="2879725" cy="719137"/>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de-DE" altLang="de-DE" sz="2800" b="1">
                <a:solidFill>
                  <a:schemeClr val="tx2"/>
                </a:solidFill>
              </a:rPr>
              <a:t>Mäzene</a:t>
            </a:r>
          </a:p>
        </p:txBody>
      </p:sp>
      <p:sp>
        <p:nvSpPr>
          <p:cNvPr id="145412" name="Text Box 4">
            <a:extLst>
              <a:ext uri="{FF2B5EF4-FFF2-40B4-BE49-F238E27FC236}">
                <a16:creationId xmlns:a16="http://schemas.microsoft.com/office/drawing/2014/main" id="{88F50705-6A54-714E-97F0-5AF7B7FE906D}"/>
              </a:ext>
            </a:extLst>
          </p:cNvPr>
          <p:cNvSpPr txBox="1">
            <a:spLocks noChangeArrowheads="1"/>
          </p:cNvSpPr>
          <p:nvPr/>
        </p:nvSpPr>
        <p:spPr bwMode="auto">
          <a:xfrm>
            <a:off x="684213" y="3249613"/>
            <a:ext cx="2879725" cy="719137"/>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de-DE" altLang="de-DE" sz="2800" b="1">
                <a:solidFill>
                  <a:schemeClr val="tx2"/>
                </a:solidFill>
              </a:rPr>
              <a:t>Sponsoren</a:t>
            </a:r>
          </a:p>
        </p:txBody>
      </p:sp>
      <p:sp>
        <p:nvSpPr>
          <p:cNvPr id="145414" name="Text Box 6">
            <a:extLst>
              <a:ext uri="{FF2B5EF4-FFF2-40B4-BE49-F238E27FC236}">
                <a16:creationId xmlns:a16="http://schemas.microsoft.com/office/drawing/2014/main" id="{6178D987-BE33-0041-8860-5EC6BE854AAD}"/>
              </a:ext>
            </a:extLst>
          </p:cNvPr>
          <p:cNvSpPr txBox="1">
            <a:spLocks noChangeArrowheads="1"/>
          </p:cNvSpPr>
          <p:nvPr/>
        </p:nvSpPr>
        <p:spPr bwMode="auto">
          <a:xfrm>
            <a:off x="5003800" y="3789363"/>
            <a:ext cx="2879725" cy="719137"/>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de-DE" altLang="de-DE" sz="2800" b="1">
                <a:solidFill>
                  <a:schemeClr val="tx2"/>
                </a:solidFill>
              </a:rPr>
              <a:t>Alumni</a:t>
            </a:r>
          </a:p>
        </p:txBody>
      </p:sp>
      <p:sp>
        <p:nvSpPr>
          <p:cNvPr id="145415" name="Text Box 7">
            <a:extLst>
              <a:ext uri="{FF2B5EF4-FFF2-40B4-BE49-F238E27FC236}">
                <a16:creationId xmlns:a16="http://schemas.microsoft.com/office/drawing/2014/main" id="{F32DE480-F472-A542-97C8-D83A378D0E54}"/>
              </a:ext>
            </a:extLst>
          </p:cNvPr>
          <p:cNvSpPr txBox="1">
            <a:spLocks noChangeArrowheads="1"/>
          </p:cNvSpPr>
          <p:nvPr/>
        </p:nvSpPr>
        <p:spPr bwMode="auto">
          <a:xfrm>
            <a:off x="1692275" y="5084763"/>
            <a:ext cx="5399088" cy="107950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de-DE" altLang="de-DE" sz="3600" b="1">
                <a:solidFill>
                  <a:schemeClr val="tx2"/>
                </a:solidFill>
              </a:rPr>
              <a:t>Studierende</a:t>
            </a:r>
          </a:p>
        </p:txBody>
      </p:sp>
      <p:sp>
        <p:nvSpPr>
          <p:cNvPr id="145420" name="Text Box 12">
            <a:extLst>
              <a:ext uri="{FF2B5EF4-FFF2-40B4-BE49-F238E27FC236}">
                <a16:creationId xmlns:a16="http://schemas.microsoft.com/office/drawing/2014/main" id="{1A9B0842-CF2B-6949-B955-31574D1399F8}"/>
              </a:ext>
            </a:extLst>
          </p:cNvPr>
          <p:cNvSpPr txBox="1">
            <a:spLocks noChangeArrowheads="1"/>
          </p:cNvSpPr>
          <p:nvPr/>
        </p:nvSpPr>
        <p:spPr bwMode="auto">
          <a:xfrm>
            <a:off x="179388" y="260350"/>
            <a:ext cx="6624637" cy="579438"/>
          </a:xfrm>
          <a:prstGeom prst="rect">
            <a:avLst/>
          </a:prstGeom>
          <a:solidFill>
            <a:srgbClr val="66FF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3200" b="1">
                <a:solidFill>
                  <a:schemeClr val="folHlink"/>
                </a:solidFill>
              </a:rPr>
              <a:t>Finanzquellen und Peanuts</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45410"/>
                                        </p:tgtEl>
                                        <p:attrNameLst>
                                          <p:attrName>style.visibility</p:attrName>
                                        </p:attrNameLst>
                                      </p:cBhvr>
                                      <p:to>
                                        <p:strVal val="visible"/>
                                      </p:to>
                                    </p:set>
                                    <p:anim calcmode="lin" valueType="num">
                                      <p:cBhvr>
                                        <p:cTn id="7" dur="1000" fill="hold"/>
                                        <p:tgtEl>
                                          <p:spTgt spid="145410"/>
                                        </p:tgtEl>
                                        <p:attrNameLst>
                                          <p:attrName>ppt_w</p:attrName>
                                        </p:attrNameLst>
                                      </p:cBhvr>
                                      <p:tavLst>
                                        <p:tav tm="0">
                                          <p:val>
                                            <p:strVal val="#ppt_w*0.70"/>
                                          </p:val>
                                        </p:tav>
                                        <p:tav tm="100000">
                                          <p:val>
                                            <p:strVal val="#ppt_w"/>
                                          </p:val>
                                        </p:tav>
                                      </p:tavLst>
                                    </p:anim>
                                    <p:anim calcmode="lin" valueType="num">
                                      <p:cBhvr>
                                        <p:cTn id="8" dur="1000" fill="hold"/>
                                        <p:tgtEl>
                                          <p:spTgt spid="145410"/>
                                        </p:tgtEl>
                                        <p:attrNameLst>
                                          <p:attrName>ppt_h</p:attrName>
                                        </p:attrNameLst>
                                      </p:cBhvr>
                                      <p:tavLst>
                                        <p:tav tm="0">
                                          <p:val>
                                            <p:strVal val="#ppt_h"/>
                                          </p:val>
                                        </p:tav>
                                        <p:tav tm="100000">
                                          <p:val>
                                            <p:strVal val="#ppt_h"/>
                                          </p:val>
                                        </p:tav>
                                      </p:tavLst>
                                    </p:anim>
                                    <p:animEffect transition="in" filter="fade">
                                      <p:cBhvr>
                                        <p:cTn id="9" dur="1000"/>
                                        <p:tgtEl>
                                          <p:spTgt spid="14541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45411"/>
                                        </p:tgtEl>
                                        <p:attrNameLst>
                                          <p:attrName>style.visibility</p:attrName>
                                        </p:attrNameLst>
                                      </p:cBhvr>
                                      <p:to>
                                        <p:strVal val="visible"/>
                                      </p:to>
                                    </p:set>
                                    <p:anim calcmode="lin" valueType="num">
                                      <p:cBhvr>
                                        <p:cTn id="14" dur="1000" fill="hold"/>
                                        <p:tgtEl>
                                          <p:spTgt spid="145411"/>
                                        </p:tgtEl>
                                        <p:attrNameLst>
                                          <p:attrName>ppt_w</p:attrName>
                                        </p:attrNameLst>
                                      </p:cBhvr>
                                      <p:tavLst>
                                        <p:tav tm="0">
                                          <p:val>
                                            <p:strVal val="#ppt_w*0.70"/>
                                          </p:val>
                                        </p:tav>
                                        <p:tav tm="100000">
                                          <p:val>
                                            <p:strVal val="#ppt_w"/>
                                          </p:val>
                                        </p:tav>
                                      </p:tavLst>
                                    </p:anim>
                                    <p:anim calcmode="lin" valueType="num">
                                      <p:cBhvr>
                                        <p:cTn id="15" dur="1000" fill="hold"/>
                                        <p:tgtEl>
                                          <p:spTgt spid="145411"/>
                                        </p:tgtEl>
                                        <p:attrNameLst>
                                          <p:attrName>ppt_h</p:attrName>
                                        </p:attrNameLst>
                                      </p:cBhvr>
                                      <p:tavLst>
                                        <p:tav tm="0">
                                          <p:val>
                                            <p:strVal val="#ppt_h"/>
                                          </p:val>
                                        </p:tav>
                                        <p:tav tm="100000">
                                          <p:val>
                                            <p:strVal val="#ppt_h"/>
                                          </p:val>
                                        </p:tav>
                                      </p:tavLst>
                                    </p:anim>
                                    <p:animEffect transition="in" filter="fade">
                                      <p:cBhvr>
                                        <p:cTn id="16" dur="1000"/>
                                        <p:tgtEl>
                                          <p:spTgt spid="145411"/>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145412"/>
                                        </p:tgtEl>
                                        <p:attrNameLst>
                                          <p:attrName>style.visibility</p:attrName>
                                        </p:attrNameLst>
                                      </p:cBhvr>
                                      <p:to>
                                        <p:strVal val="visible"/>
                                      </p:to>
                                    </p:set>
                                    <p:anim calcmode="lin" valueType="num">
                                      <p:cBhvr>
                                        <p:cTn id="21" dur="1000" fill="hold"/>
                                        <p:tgtEl>
                                          <p:spTgt spid="145412"/>
                                        </p:tgtEl>
                                        <p:attrNameLst>
                                          <p:attrName>ppt_w</p:attrName>
                                        </p:attrNameLst>
                                      </p:cBhvr>
                                      <p:tavLst>
                                        <p:tav tm="0">
                                          <p:val>
                                            <p:strVal val="#ppt_w*0.70"/>
                                          </p:val>
                                        </p:tav>
                                        <p:tav tm="100000">
                                          <p:val>
                                            <p:strVal val="#ppt_w"/>
                                          </p:val>
                                        </p:tav>
                                      </p:tavLst>
                                    </p:anim>
                                    <p:anim calcmode="lin" valueType="num">
                                      <p:cBhvr>
                                        <p:cTn id="22" dur="1000" fill="hold"/>
                                        <p:tgtEl>
                                          <p:spTgt spid="145412"/>
                                        </p:tgtEl>
                                        <p:attrNameLst>
                                          <p:attrName>ppt_h</p:attrName>
                                        </p:attrNameLst>
                                      </p:cBhvr>
                                      <p:tavLst>
                                        <p:tav tm="0">
                                          <p:val>
                                            <p:strVal val="#ppt_h"/>
                                          </p:val>
                                        </p:tav>
                                        <p:tav tm="100000">
                                          <p:val>
                                            <p:strVal val="#ppt_h"/>
                                          </p:val>
                                        </p:tav>
                                      </p:tavLst>
                                    </p:anim>
                                    <p:animEffect transition="in" filter="fade">
                                      <p:cBhvr>
                                        <p:cTn id="23" dur="1000"/>
                                        <p:tgtEl>
                                          <p:spTgt spid="145412"/>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145414"/>
                                        </p:tgtEl>
                                        <p:attrNameLst>
                                          <p:attrName>style.visibility</p:attrName>
                                        </p:attrNameLst>
                                      </p:cBhvr>
                                      <p:to>
                                        <p:strVal val="visible"/>
                                      </p:to>
                                    </p:set>
                                    <p:anim calcmode="lin" valueType="num">
                                      <p:cBhvr>
                                        <p:cTn id="28" dur="1000" fill="hold"/>
                                        <p:tgtEl>
                                          <p:spTgt spid="145414"/>
                                        </p:tgtEl>
                                        <p:attrNameLst>
                                          <p:attrName>ppt_w</p:attrName>
                                        </p:attrNameLst>
                                      </p:cBhvr>
                                      <p:tavLst>
                                        <p:tav tm="0">
                                          <p:val>
                                            <p:strVal val="#ppt_w*0.70"/>
                                          </p:val>
                                        </p:tav>
                                        <p:tav tm="100000">
                                          <p:val>
                                            <p:strVal val="#ppt_w"/>
                                          </p:val>
                                        </p:tav>
                                      </p:tavLst>
                                    </p:anim>
                                    <p:anim calcmode="lin" valueType="num">
                                      <p:cBhvr>
                                        <p:cTn id="29" dur="1000" fill="hold"/>
                                        <p:tgtEl>
                                          <p:spTgt spid="145414"/>
                                        </p:tgtEl>
                                        <p:attrNameLst>
                                          <p:attrName>ppt_h</p:attrName>
                                        </p:attrNameLst>
                                      </p:cBhvr>
                                      <p:tavLst>
                                        <p:tav tm="0">
                                          <p:val>
                                            <p:strVal val="#ppt_h"/>
                                          </p:val>
                                        </p:tav>
                                        <p:tav tm="100000">
                                          <p:val>
                                            <p:strVal val="#ppt_h"/>
                                          </p:val>
                                        </p:tav>
                                      </p:tavLst>
                                    </p:anim>
                                    <p:animEffect transition="in" filter="fade">
                                      <p:cBhvr>
                                        <p:cTn id="30" dur="1000"/>
                                        <p:tgtEl>
                                          <p:spTgt spid="145414"/>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145415"/>
                                        </p:tgtEl>
                                        <p:attrNameLst>
                                          <p:attrName>style.visibility</p:attrName>
                                        </p:attrNameLst>
                                      </p:cBhvr>
                                      <p:to>
                                        <p:strVal val="visible"/>
                                      </p:to>
                                    </p:set>
                                    <p:anim calcmode="lin" valueType="num">
                                      <p:cBhvr>
                                        <p:cTn id="35" dur="1000" fill="hold"/>
                                        <p:tgtEl>
                                          <p:spTgt spid="145415"/>
                                        </p:tgtEl>
                                        <p:attrNameLst>
                                          <p:attrName>ppt_w</p:attrName>
                                        </p:attrNameLst>
                                      </p:cBhvr>
                                      <p:tavLst>
                                        <p:tav tm="0">
                                          <p:val>
                                            <p:strVal val="#ppt_w*0.70"/>
                                          </p:val>
                                        </p:tav>
                                        <p:tav tm="100000">
                                          <p:val>
                                            <p:strVal val="#ppt_w"/>
                                          </p:val>
                                        </p:tav>
                                      </p:tavLst>
                                    </p:anim>
                                    <p:anim calcmode="lin" valueType="num">
                                      <p:cBhvr>
                                        <p:cTn id="36" dur="1000" fill="hold"/>
                                        <p:tgtEl>
                                          <p:spTgt spid="145415"/>
                                        </p:tgtEl>
                                        <p:attrNameLst>
                                          <p:attrName>ppt_h</p:attrName>
                                        </p:attrNameLst>
                                      </p:cBhvr>
                                      <p:tavLst>
                                        <p:tav tm="0">
                                          <p:val>
                                            <p:strVal val="#ppt_h"/>
                                          </p:val>
                                        </p:tav>
                                        <p:tav tm="100000">
                                          <p:val>
                                            <p:strVal val="#ppt_h"/>
                                          </p:val>
                                        </p:tav>
                                      </p:tavLst>
                                    </p:anim>
                                    <p:animEffect transition="in" filter="fade">
                                      <p:cBhvr>
                                        <p:cTn id="37" dur="1000"/>
                                        <p:tgtEl>
                                          <p:spTgt spid="1454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410" grpId="0" animBg="1"/>
      <p:bldP spid="145411" grpId="0" animBg="1"/>
      <p:bldP spid="145412" grpId="0" animBg="1"/>
      <p:bldP spid="145414" grpId="0" animBg="1"/>
      <p:bldP spid="14541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umsplatzhalter 3">
            <a:extLst>
              <a:ext uri="{FF2B5EF4-FFF2-40B4-BE49-F238E27FC236}">
                <a16:creationId xmlns:a16="http://schemas.microsoft.com/office/drawing/2014/main" id="{87015FE0-A1DF-6842-AC02-C7059824C8E6}"/>
              </a:ext>
            </a:extLst>
          </p:cNvPr>
          <p:cNvSpPr>
            <a:spLocks noGrp="1"/>
          </p:cNvSpPr>
          <p:nvPr>
            <p:ph type="dt" sz="half" idx="10"/>
          </p:nvPr>
        </p:nvSpPr>
        <p:spPr/>
        <p:txBody>
          <a:bodyPr/>
          <a:lstStyle/>
          <a:p>
            <a:r>
              <a:rPr lang="de-DE" altLang="de-DE"/>
              <a:t>Bremen</a:t>
            </a:r>
          </a:p>
          <a:p>
            <a:r>
              <a:rPr lang="de-DE" altLang="de-DE"/>
              <a:t>18. Oktober 2004</a:t>
            </a:r>
            <a:endParaRPr lang="en-US" altLang="de-DE"/>
          </a:p>
        </p:txBody>
      </p:sp>
      <p:sp>
        <p:nvSpPr>
          <p:cNvPr id="8" name="Foliennummernplatzhalter 4">
            <a:extLst>
              <a:ext uri="{FF2B5EF4-FFF2-40B4-BE49-F238E27FC236}">
                <a16:creationId xmlns:a16="http://schemas.microsoft.com/office/drawing/2014/main" id="{218A3AFA-C47F-B540-9D8A-721480AE2209}"/>
              </a:ext>
            </a:extLst>
          </p:cNvPr>
          <p:cNvSpPr>
            <a:spLocks noGrp="1"/>
          </p:cNvSpPr>
          <p:nvPr>
            <p:ph type="sldNum" sz="quarter" idx="11"/>
          </p:nvPr>
        </p:nvSpPr>
        <p:spPr/>
        <p:txBody>
          <a:bodyPr/>
          <a:lstStyle/>
          <a:p>
            <a:fld id="{D9AAFB64-996A-0543-A489-09EE3B24AC7A}" type="slidenum">
              <a:rPr lang="en-US" altLang="de-DE"/>
              <a:pPr/>
              <a:t>9</a:t>
            </a:fld>
            <a:endParaRPr lang="en-US" altLang="de-DE">
              <a:latin typeface="Times New Roman" panose="02020603050405020304" pitchFamily="18" charset="0"/>
            </a:endParaRPr>
          </a:p>
        </p:txBody>
      </p:sp>
      <p:sp>
        <p:nvSpPr>
          <p:cNvPr id="164867" name="Rectangle 3">
            <a:extLst>
              <a:ext uri="{FF2B5EF4-FFF2-40B4-BE49-F238E27FC236}">
                <a16:creationId xmlns:a16="http://schemas.microsoft.com/office/drawing/2014/main" id="{83F94A35-6662-244C-A2A6-F051516BD71E}"/>
              </a:ext>
            </a:extLst>
          </p:cNvPr>
          <p:cNvSpPr>
            <a:spLocks noChangeArrowheads="1"/>
          </p:cNvSpPr>
          <p:nvPr/>
        </p:nvSpPr>
        <p:spPr bwMode="auto">
          <a:xfrm>
            <a:off x="179388" y="1341438"/>
            <a:ext cx="8713787" cy="165576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lstStyle/>
          <a:p>
            <a:pPr algn="ctr">
              <a:lnSpc>
                <a:spcPct val="90000"/>
              </a:lnSpc>
            </a:pPr>
            <a:r>
              <a:rPr lang="de-DE" altLang="de-DE" sz="3600" b="1"/>
              <a:t>FH Osnabrück </a:t>
            </a:r>
          </a:p>
          <a:p>
            <a:pPr algn="ctr">
              <a:lnSpc>
                <a:spcPct val="90000"/>
              </a:lnSpc>
            </a:pPr>
            <a:r>
              <a:rPr lang="de-DE" altLang="de-DE" sz="3600" b="1"/>
              <a:t>+ 3,5 Mio. Euro p.a. </a:t>
            </a:r>
          </a:p>
          <a:p>
            <a:pPr algn="ctr">
              <a:lnSpc>
                <a:spcPct val="90000"/>
              </a:lnSpc>
            </a:pPr>
            <a:r>
              <a:rPr lang="de-DE" altLang="de-DE" sz="3600" b="1"/>
              <a:t>zus. Nettoeinnahmen</a:t>
            </a:r>
          </a:p>
        </p:txBody>
      </p:sp>
      <p:sp>
        <p:nvSpPr>
          <p:cNvPr id="164868" name="Rectangle 4">
            <a:extLst>
              <a:ext uri="{FF2B5EF4-FFF2-40B4-BE49-F238E27FC236}">
                <a16:creationId xmlns:a16="http://schemas.microsoft.com/office/drawing/2014/main" id="{5854B426-12FE-ED4B-B2BA-388E0E4544E1}"/>
              </a:ext>
            </a:extLst>
          </p:cNvPr>
          <p:cNvSpPr>
            <a:spLocks noChangeArrowheads="1"/>
          </p:cNvSpPr>
          <p:nvPr/>
        </p:nvSpPr>
        <p:spPr bwMode="auto">
          <a:xfrm>
            <a:off x="539750" y="3646488"/>
            <a:ext cx="8353425" cy="935037"/>
          </a:xfrm>
          <a:prstGeom prst="rect">
            <a:avLst/>
          </a:prstGeom>
          <a:solidFill>
            <a:srgbClr val="66FF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66FF33">
                      <a:gamma/>
                      <a:shade val="60000"/>
                      <a:invGamma/>
                    </a:srgbClr>
                  </a:outerShdw>
                </a:effectLst>
              </a14:hiddenEffects>
            </a:ext>
          </a:extLst>
        </p:spPr>
        <p:txBody>
          <a:bodyPr wrap="none" anchor="ctr"/>
          <a:lstStyle/>
          <a:p>
            <a:pPr algn="ctr"/>
            <a:r>
              <a:rPr lang="de-DE" altLang="de-DE" sz="3200" b="1">
                <a:solidFill>
                  <a:schemeClr val="folHlink"/>
                </a:solidFill>
              </a:rPr>
              <a:t>22 Prozent des Gesamtbudgets</a:t>
            </a:r>
          </a:p>
        </p:txBody>
      </p:sp>
      <p:sp>
        <p:nvSpPr>
          <p:cNvPr id="164869" name="Rectangle 5">
            <a:extLst>
              <a:ext uri="{FF2B5EF4-FFF2-40B4-BE49-F238E27FC236}">
                <a16:creationId xmlns:a16="http://schemas.microsoft.com/office/drawing/2014/main" id="{DDAB27FF-C88D-9349-A4FC-63FFA17A4E56}"/>
              </a:ext>
            </a:extLst>
          </p:cNvPr>
          <p:cNvSpPr>
            <a:spLocks noChangeArrowheads="1"/>
          </p:cNvSpPr>
          <p:nvPr/>
        </p:nvSpPr>
        <p:spPr bwMode="auto">
          <a:xfrm>
            <a:off x="539750" y="4725988"/>
            <a:ext cx="8353425" cy="863600"/>
          </a:xfrm>
          <a:prstGeom prst="rect">
            <a:avLst/>
          </a:prstGeom>
          <a:solidFill>
            <a:srgbClr val="66FF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66FF33">
                      <a:gamma/>
                      <a:shade val="60000"/>
                      <a:invGamma/>
                    </a:srgbClr>
                  </a:outerShdw>
                </a:effectLst>
              </a14:hiddenEffects>
            </a:ext>
          </a:extLst>
        </p:spPr>
        <p:txBody>
          <a:bodyPr wrap="none" anchor="ctr"/>
          <a:lstStyle/>
          <a:p>
            <a:pPr algn="ctr"/>
            <a:r>
              <a:rPr lang="de-DE" altLang="de-DE" sz="3200" b="1">
                <a:solidFill>
                  <a:schemeClr val="folHlink"/>
                </a:solidFill>
              </a:rPr>
              <a:t>1,5 fache der Drittmittel für Forschung</a:t>
            </a:r>
          </a:p>
        </p:txBody>
      </p:sp>
      <p:sp>
        <p:nvSpPr>
          <p:cNvPr id="164870" name="Rectangle 6">
            <a:extLst>
              <a:ext uri="{FF2B5EF4-FFF2-40B4-BE49-F238E27FC236}">
                <a16:creationId xmlns:a16="http://schemas.microsoft.com/office/drawing/2014/main" id="{A8E38716-F10C-3742-B9D8-19567C59E803}"/>
              </a:ext>
            </a:extLst>
          </p:cNvPr>
          <p:cNvSpPr>
            <a:spLocks noChangeArrowheads="1"/>
          </p:cNvSpPr>
          <p:nvPr/>
        </p:nvSpPr>
        <p:spPr bwMode="auto">
          <a:xfrm>
            <a:off x="539750" y="5734050"/>
            <a:ext cx="8353425" cy="865188"/>
          </a:xfrm>
          <a:prstGeom prst="rect">
            <a:avLst/>
          </a:prstGeom>
          <a:solidFill>
            <a:srgbClr val="66FF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66FF33">
                      <a:gamma/>
                      <a:shade val="60000"/>
                      <a:invGamma/>
                    </a:srgbClr>
                  </a:outerShdw>
                </a:effectLst>
              </a14:hiddenEffects>
            </a:ext>
          </a:extLst>
        </p:spPr>
        <p:txBody>
          <a:bodyPr wrap="none" anchor="ctr"/>
          <a:lstStyle/>
          <a:p>
            <a:pPr algn="ctr"/>
            <a:r>
              <a:rPr lang="de-DE" altLang="de-DE" sz="3200" b="1">
                <a:solidFill>
                  <a:schemeClr val="folHlink"/>
                </a:solidFill>
              </a:rPr>
              <a:t>Akademischer Mittelbau möglich mit</a:t>
            </a:r>
          </a:p>
          <a:p>
            <a:pPr algn="ctr"/>
            <a:r>
              <a:rPr lang="de-DE" altLang="de-DE" sz="3200" b="1">
                <a:solidFill>
                  <a:schemeClr val="folHlink"/>
                </a:solidFill>
              </a:rPr>
              <a:t>+ 65 Mitarbeiter (bei 200 Profs.)</a:t>
            </a:r>
            <a:endParaRPr lang="de-DE" altLang="de-DE" sz="3200">
              <a:solidFill>
                <a:schemeClr val="folHlink"/>
              </a:solidFill>
            </a:endParaRPr>
          </a:p>
        </p:txBody>
      </p:sp>
      <p:sp>
        <p:nvSpPr>
          <p:cNvPr id="164871" name="Text Box 7">
            <a:extLst>
              <a:ext uri="{FF2B5EF4-FFF2-40B4-BE49-F238E27FC236}">
                <a16:creationId xmlns:a16="http://schemas.microsoft.com/office/drawing/2014/main" id="{8D179827-C6C9-3142-AB69-9F7735EA2F14}"/>
              </a:ext>
            </a:extLst>
          </p:cNvPr>
          <p:cNvSpPr txBox="1">
            <a:spLocks noChangeArrowheads="1"/>
          </p:cNvSpPr>
          <p:nvPr/>
        </p:nvSpPr>
        <p:spPr bwMode="auto">
          <a:xfrm>
            <a:off x="179388" y="260350"/>
            <a:ext cx="6624637" cy="579438"/>
          </a:xfrm>
          <a:prstGeom prst="rect">
            <a:avLst/>
          </a:prstGeom>
          <a:solidFill>
            <a:srgbClr val="66FF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3200" b="1">
                <a:solidFill>
                  <a:schemeClr val="folHlink"/>
                </a:solidFill>
              </a:rPr>
              <a:t>Finanzquellen und Peanuts</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64867"/>
                                        </p:tgtEl>
                                        <p:attrNameLst>
                                          <p:attrName>style.visibility</p:attrName>
                                        </p:attrNameLst>
                                      </p:cBhvr>
                                      <p:to>
                                        <p:strVal val="visible"/>
                                      </p:to>
                                    </p:set>
                                    <p:animEffect transition="in" filter="box(out)">
                                      <p:cBhvr>
                                        <p:cTn id="7" dur="500"/>
                                        <p:tgtEl>
                                          <p:spTgt spid="16486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64868"/>
                                        </p:tgtEl>
                                        <p:attrNameLst>
                                          <p:attrName>style.visibility</p:attrName>
                                        </p:attrNameLst>
                                      </p:cBhvr>
                                      <p:to>
                                        <p:strVal val="visible"/>
                                      </p:to>
                                    </p:set>
                                    <p:animEffect transition="in" filter="box(out)">
                                      <p:cBhvr>
                                        <p:cTn id="12" dur="500"/>
                                        <p:tgtEl>
                                          <p:spTgt spid="16486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164869"/>
                                        </p:tgtEl>
                                        <p:attrNameLst>
                                          <p:attrName>style.visibility</p:attrName>
                                        </p:attrNameLst>
                                      </p:cBhvr>
                                      <p:to>
                                        <p:strVal val="visible"/>
                                      </p:to>
                                    </p:set>
                                    <p:animEffect transition="in" filter="box(out)">
                                      <p:cBhvr>
                                        <p:cTn id="17" dur="500"/>
                                        <p:tgtEl>
                                          <p:spTgt spid="16486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164870"/>
                                        </p:tgtEl>
                                        <p:attrNameLst>
                                          <p:attrName>style.visibility</p:attrName>
                                        </p:attrNameLst>
                                      </p:cBhvr>
                                      <p:to>
                                        <p:strVal val="visible"/>
                                      </p:to>
                                    </p:set>
                                    <p:animEffect transition="in" filter="box(out)">
                                      <p:cBhvr>
                                        <p:cTn id="22" dur="500"/>
                                        <p:tgtEl>
                                          <p:spTgt spid="1648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867" grpId="0" animBg="1" autoUpdateAnimBg="0"/>
      <p:bldP spid="164868" grpId="0" animBg="1" autoUpdateAnimBg="0"/>
      <p:bldP spid="164869" grpId="0" animBg="1" autoUpdateAnimBg="0"/>
      <p:bldP spid="164870" grpId="0" animBg="1" autoUpdateAnimBg="0"/>
    </p:bldLst>
  </p:timing>
</p:sld>
</file>

<file path=ppt/theme/theme1.xml><?xml version="1.0" encoding="utf-8"?>
<a:theme xmlns:a="http://schemas.openxmlformats.org/drawingml/2006/main" name="CHE">
  <a:themeElements>
    <a:clrScheme name="CHE 10">
      <a:dk1>
        <a:srgbClr val="777777"/>
      </a:dk1>
      <a:lt1>
        <a:srgbClr val="FFFFFF"/>
      </a:lt1>
      <a:dk2>
        <a:srgbClr val="969696"/>
      </a:dk2>
      <a:lt2>
        <a:srgbClr val="FFFFFF"/>
      </a:lt2>
      <a:accent1>
        <a:srgbClr val="F00E34"/>
      </a:accent1>
      <a:accent2>
        <a:srgbClr val="293BA5"/>
      </a:accent2>
      <a:accent3>
        <a:srgbClr val="C9C9C9"/>
      </a:accent3>
      <a:accent4>
        <a:srgbClr val="DADADA"/>
      </a:accent4>
      <a:accent5>
        <a:srgbClr val="F6AAAE"/>
      </a:accent5>
      <a:accent6>
        <a:srgbClr val="243595"/>
      </a:accent6>
      <a:hlink>
        <a:srgbClr val="003300"/>
      </a:hlink>
      <a:folHlink>
        <a:srgbClr val="000000"/>
      </a:folHlink>
    </a:clrScheme>
    <a:fontScheme name="CH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altLang="de-DE" sz="24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altLang="de-DE" sz="24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CH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H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H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H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H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H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H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CHE 8">
        <a:dk1>
          <a:srgbClr val="777777"/>
        </a:dk1>
        <a:lt1>
          <a:srgbClr val="FFFFFF"/>
        </a:lt1>
        <a:dk2>
          <a:srgbClr val="969696"/>
        </a:dk2>
        <a:lt2>
          <a:srgbClr val="FFFFFF"/>
        </a:lt2>
        <a:accent1>
          <a:srgbClr val="F00E34"/>
        </a:accent1>
        <a:accent2>
          <a:srgbClr val="293BA5"/>
        </a:accent2>
        <a:accent3>
          <a:srgbClr val="C9C9C9"/>
        </a:accent3>
        <a:accent4>
          <a:srgbClr val="DADADA"/>
        </a:accent4>
        <a:accent5>
          <a:srgbClr val="F6AAAE"/>
        </a:accent5>
        <a:accent6>
          <a:srgbClr val="243595"/>
        </a:accent6>
        <a:hlink>
          <a:srgbClr val="2AAA64"/>
        </a:hlink>
        <a:folHlink>
          <a:srgbClr val="FFFFFF"/>
        </a:folHlink>
      </a:clrScheme>
      <a:clrMap bg1="dk2" tx1="lt1" bg2="dk1" tx2="lt2" accent1="accent1" accent2="accent2" accent3="accent3" accent4="accent4" accent5="accent5" accent6="accent6" hlink="hlink" folHlink="folHlink"/>
    </a:extraClrScheme>
    <a:extraClrScheme>
      <a:clrScheme name="CHE 9">
        <a:dk1>
          <a:srgbClr val="777777"/>
        </a:dk1>
        <a:lt1>
          <a:srgbClr val="FFFFFF"/>
        </a:lt1>
        <a:dk2>
          <a:srgbClr val="969696"/>
        </a:dk2>
        <a:lt2>
          <a:srgbClr val="FFFFFF"/>
        </a:lt2>
        <a:accent1>
          <a:srgbClr val="F00E34"/>
        </a:accent1>
        <a:accent2>
          <a:srgbClr val="293BA5"/>
        </a:accent2>
        <a:accent3>
          <a:srgbClr val="C9C9C9"/>
        </a:accent3>
        <a:accent4>
          <a:srgbClr val="DADADA"/>
        </a:accent4>
        <a:accent5>
          <a:srgbClr val="F6AAAE"/>
        </a:accent5>
        <a:accent6>
          <a:srgbClr val="243595"/>
        </a:accent6>
        <a:hlink>
          <a:srgbClr val="2AAA64"/>
        </a:hlink>
        <a:folHlink>
          <a:srgbClr val="000000"/>
        </a:folHlink>
      </a:clrScheme>
      <a:clrMap bg1="dk2" tx1="lt1" bg2="dk1" tx2="lt2" accent1="accent1" accent2="accent2" accent3="accent3" accent4="accent4" accent5="accent5" accent6="accent6" hlink="hlink" folHlink="folHlink"/>
    </a:extraClrScheme>
    <a:extraClrScheme>
      <a:clrScheme name="CHE 10">
        <a:dk1>
          <a:srgbClr val="777777"/>
        </a:dk1>
        <a:lt1>
          <a:srgbClr val="FFFFFF"/>
        </a:lt1>
        <a:dk2>
          <a:srgbClr val="969696"/>
        </a:dk2>
        <a:lt2>
          <a:srgbClr val="FFFFFF"/>
        </a:lt2>
        <a:accent1>
          <a:srgbClr val="F00E34"/>
        </a:accent1>
        <a:accent2>
          <a:srgbClr val="293BA5"/>
        </a:accent2>
        <a:accent3>
          <a:srgbClr val="C9C9C9"/>
        </a:accent3>
        <a:accent4>
          <a:srgbClr val="DADADA"/>
        </a:accent4>
        <a:accent5>
          <a:srgbClr val="F6AAAE"/>
        </a:accent5>
        <a:accent6>
          <a:srgbClr val="243595"/>
        </a:accent6>
        <a:hlink>
          <a:srgbClr val="003300"/>
        </a:hlink>
        <a:folHlink>
          <a:srgbClr val="0000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CHE</Template>
  <TotalTime>0</TotalTime>
  <Words>3144</Words>
  <Application>Microsoft Macintosh PowerPoint</Application>
  <PresentationFormat>Bildschirmpräsentation (4:3)</PresentationFormat>
  <Paragraphs>492</Paragraphs>
  <Slides>32</Slides>
  <Notes>6</Notes>
  <HiddenSlides>0</HiddenSlides>
  <MMClips>0</MMClips>
  <ScaleCrop>false</ScaleCrop>
  <HeadingPairs>
    <vt:vector size="8" baseType="variant">
      <vt:variant>
        <vt:lpstr>Verwendete Schriftarten</vt:lpstr>
      </vt:variant>
      <vt:variant>
        <vt:i4>4</vt:i4>
      </vt:variant>
      <vt:variant>
        <vt:lpstr>Design</vt:lpstr>
      </vt:variant>
      <vt:variant>
        <vt:i4>1</vt:i4>
      </vt:variant>
      <vt:variant>
        <vt:lpstr>Folientitel</vt:lpstr>
      </vt:variant>
      <vt:variant>
        <vt:i4>32</vt:i4>
      </vt:variant>
      <vt:variant>
        <vt:lpstr>Zielgruppenorientierte Präsentationen</vt:lpstr>
      </vt:variant>
      <vt:variant>
        <vt:i4>2</vt:i4>
      </vt:variant>
    </vt:vector>
  </HeadingPairs>
  <TitlesOfParts>
    <vt:vector size="39" baseType="lpstr">
      <vt:lpstr>Arial</vt:lpstr>
      <vt:lpstr>Times New Roman</vt:lpstr>
      <vt:lpstr>Webdings</vt:lpstr>
      <vt:lpstr>Arial Unicode MS</vt:lpstr>
      <vt:lpstr>CHE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Studiengebühren u. Ranking</vt:lpstr>
      <vt:lpstr>CHE-Präsentation</vt:lpstr>
    </vt:vector>
  </TitlesOfParts>
  <Company>CHE - Centrum für Hochschulentwicklung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Florian Buch</dc:creator>
  <cp:lastModifiedBy>Detlef Müller-Böling</cp:lastModifiedBy>
  <cp:revision>40</cp:revision>
  <dcterms:created xsi:type="dcterms:W3CDTF">2003-11-10T10:30:02Z</dcterms:created>
  <dcterms:modified xsi:type="dcterms:W3CDTF">2022-02-05T15:20:18Z</dcterms:modified>
</cp:coreProperties>
</file>