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314" r:id="rId2"/>
    <p:sldId id="370" r:id="rId3"/>
    <p:sldId id="284" r:id="rId4"/>
    <p:sldId id="285" r:id="rId5"/>
    <p:sldId id="292" r:id="rId6"/>
    <p:sldId id="293" r:id="rId7"/>
    <p:sldId id="287" r:id="rId8"/>
    <p:sldId id="295" r:id="rId9"/>
    <p:sldId id="377" r:id="rId10"/>
    <p:sldId id="378" r:id="rId11"/>
    <p:sldId id="379" r:id="rId12"/>
    <p:sldId id="338" r:id="rId13"/>
    <p:sldId id="387" r:id="rId14"/>
    <p:sldId id="401" r:id="rId15"/>
    <p:sldId id="402" r:id="rId16"/>
    <p:sldId id="403" r:id="rId17"/>
    <p:sldId id="302" r:id="rId18"/>
    <p:sldId id="303" r:id="rId19"/>
    <p:sldId id="367" r:id="rId20"/>
    <p:sldId id="368" r:id="rId21"/>
    <p:sldId id="369" r:id="rId22"/>
    <p:sldId id="394" r:id="rId23"/>
    <p:sldId id="395" r:id="rId24"/>
    <p:sldId id="397" r:id="rId25"/>
    <p:sldId id="398" r:id="rId26"/>
    <p:sldId id="307" r:id="rId27"/>
    <p:sldId id="308" r:id="rId28"/>
    <p:sldId id="40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2D0F27D-FE27-9C4C-B2C7-B2D8DEF1F2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CF4D8D5-C654-0C4F-81A6-48F1DA3E98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270B271-90EB-5841-8FAB-A0FEEE66739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4E027AA-E9FC-E443-B6BB-9AB6B31C78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B874834-BAD1-3C4F-B91D-B7C75216F6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946DDB5-3FF0-5F45-8EC6-3AFB47BE35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F17203-6B82-EA47-B931-6601389E90E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8CAF58-3442-CC4D-80D5-6E2F4B37D0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63151-FF74-9C48-973E-0A1E3227AD4A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5A532F15-3218-174A-B2A1-97807431E9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4D756A2D-6626-DB4D-8456-84008E49B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810424-8FC1-4241-8F12-84138ACF4A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CFE49-FBCA-EF41-9B46-57616BCF848D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E832E0CB-594D-D44D-ACA8-CC3C3DE41C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4E9723B-B321-9F49-B8B8-D9116520F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Über die internationale Wettbewerbsfähigkeit deutscher Hochschulen ist in letzter Zeit viel geredet worden.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DD09DE-62E4-8949-8289-A91540F9E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2B120-951E-6B46-9D4B-CEB48BCD90CB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C3532BA0-F1D7-EB44-AAD8-A771CAED46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230A72DC-9F1B-0A4D-87CF-6C1AFA165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A54238-D286-9E4E-A5AC-E016CED58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56945-BB64-014F-8EAC-168827B11E13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478CF1C6-A580-2745-8FB1-6275DF8ACB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1451EA7A-C1D0-284F-848F-A741F7BEA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/>
              <a:t>diversifiziert</a:t>
            </a:r>
            <a:r>
              <a:rPr lang="de-DE" altLang="de-DE"/>
              <a:t>:90 % staatliche Einkünfte</a:t>
            </a:r>
          </a:p>
          <a:p>
            <a:endParaRPr lang="de-DE" altLang="de-DE"/>
          </a:p>
          <a:p>
            <a:r>
              <a:rPr lang="de-DE" altLang="de-DE" b="1"/>
              <a:t>einnahmenaktiv</a:t>
            </a:r>
            <a:r>
              <a:rPr lang="de-DE" altLang="de-DE"/>
              <a:t>: Forschungsmittel aktiv, in der Lehre verboten Studiengebühren!</a:t>
            </a:r>
          </a:p>
          <a:p>
            <a:endParaRPr lang="de-DE" altLang="de-DE"/>
          </a:p>
          <a:p>
            <a:r>
              <a:rPr lang="de-DE" altLang="de-DE" b="1"/>
              <a:t>global zugewiesen</a:t>
            </a:r>
            <a:r>
              <a:rPr lang="de-DE" altLang="de-DE"/>
              <a:t>: zunehmend, aber sehr zögerlich (Bayern!), eingebunden in Personalrecht des Staates</a:t>
            </a:r>
          </a:p>
          <a:p>
            <a:endParaRPr lang="de-DE" altLang="de-DE" b="1"/>
          </a:p>
          <a:p>
            <a:r>
              <a:rPr lang="de-DE" altLang="de-DE" b="1"/>
              <a:t>leistungsbezogen</a:t>
            </a:r>
            <a:r>
              <a:rPr lang="de-DE" altLang="de-DE"/>
              <a:t>: begonnen, aber in erster Linie auf Sachmittel bezogen, nur vereinzelt auf Personalmittel = 80 % des Budgets </a:t>
            </a:r>
          </a:p>
          <a:p>
            <a:r>
              <a:rPr lang="de-DE" altLang="de-DE"/>
              <a:t>keine Studiengebühren!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FF6A78-7B45-E64C-9350-AF2DCC680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0035B-B38E-B340-85A4-6CA8E40854C0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320514" name="Rectangle 2">
            <a:extLst>
              <a:ext uri="{FF2B5EF4-FFF2-40B4-BE49-F238E27FC236}">
                <a16:creationId xmlns:a16="http://schemas.microsoft.com/office/drawing/2014/main" id="{718082DD-8667-044E-AF5B-4FFD09CFA6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273CE462-E1BA-EA45-9D75-D6DABB361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45FFA2-20D8-C14A-979B-B75D94B99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241D5-E1C9-FF40-AA14-B36FB6222E0D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324610" name="Rectangle 2">
            <a:extLst>
              <a:ext uri="{FF2B5EF4-FFF2-40B4-BE49-F238E27FC236}">
                <a16:creationId xmlns:a16="http://schemas.microsoft.com/office/drawing/2014/main" id="{279E258F-059E-FA4A-AA67-9B6F15ADEA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798294C3-C804-2446-9A41-F999A36E7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503440-F140-2C4F-B33C-0581ABB732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74C8B-D232-C84A-808C-3B4A47FFAF02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FFC8D929-2412-2D4C-B070-4F39C323FC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08D70275-3AEA-2D46-AE04-5023D546A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9DE2BB-05E2-7345-A642-7CA77F8C1C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5E9F5-9A0D-0847-A5D6-AC5BCD7BB673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5ADB27D2-05ED-974D-92AE-9CA1373F2D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8B0E3942-2270-D443-B940-136608178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8E8329-7A7C-4242-8CF9-11CB6D9280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41BF1-D12D-E04D-8139-76A7BE4CACE7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972E3D50-6115-2443-ACB4-E22991962A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38FFE77F-E12B-BF4B-8F52-3226DF335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  <a:p>
            <a:r>
              <a:rPr lang="de-DE" altLang="de-DE"/>
              <a:t>Spitzenunis setzen viele Randbedingungen voraus</a:t>
            </a:r>
          </a:p>
          <a:p>
            <a:r>
              <a:rPr lang="de-DE" altLang="de-DE"/>
              <a:t>viele sind bei uns nicht erfüllt</a:t>
            </a:r>
          </a:p>
          <a:p>
            <a:endParaRPr lang="de-DE" altLang="de-DE"/>
          </a:p>
          <a:p>
            <a:r>
              <a:rPr lang="de-DE" altLang="de-DE"/>
              <a:t>dennoch etliche Fakultäten Spitze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076C81-E970-BE4C-9E34-BFA9387832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4E197-00AD-794A-A4D9-A1DA6845C810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348162" name="Rectangle 2">
            <a:extLst>
              <a:ext uri="{FF2B5EF4-FFF2-40B4-BE49-F238E27FC236}">
                <a16:creationId xmlns:a16="http://schemas.microsoft.com/office/drawing/2014/main" id="{BD085DBD-7242-4E42-B6FA-6E13C49510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7BDA2EEA-5E53-744F-9FEE-047AC2D01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B25917-8DA4-DB4A-AA8F-2D6DADFA6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4B5F6-038C-2A41-BA4E-DFC8C092C3A2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33122" name="Rectangle 1026">
            <a:extLst>
              <a:ext uri="{FF2B5EF4-FFF2-40B4-BE49-F238E27FC236}">
                <a16:creationId xmlns:a16="http://schemas.microsoft.com/office/drawing/2014/main" id="{0E45E1C4-C44B-3A43-A247-7DA20DCEC3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1027">
            <a:extLst>
              <a:ext uri="{FF2B5EF4-FFF2-40B4-BE49-F238E27FC236}">
                <a16:creationId xmlns:a16="http://schemas.microsoft.com/office/drawing/2014/main" id="{4318D99E-E767-E04D-A500-5CEF45A02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0354CA-DD6C-9849-998B-8D9143BFA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DD148-17A3-6840-809E-5D2246148741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35170" name="Rectangle 1026">
            <a:extLst>
              <a:ext uri="{FF2B5EF4-FFF2-40B4-BE49-F238E27FC236}">
                <a16:creationId xmlns:a16="http://schemas.microsoft.com/office/drawing/2014/main" id="{079C10E3-0490-E04B-B189-118D555C51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1027">
            <a:extLst>
              <a:ext uri="{FF2B5EF4-FFF2-40B4-BE49-F238E27FC236}">
                <a16:creationId xmlns:a16="http://schemas.microsoft.com/office/drawing/2014/main" id="{668E2372-8B1B-D348-8930-A372564E8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Wie kommen die Entscheidungen zustande.</a:t>
            </a:r>
          </a:p>
          <a:p>
            <a:r>
              <a:rPr lang="de-DE" altLang="de-DE"/>
              <a:t>Das Individuum darf nicht allein,</a:t>
            </a:r>
          </a:p>
          <a:p>
            <a:r>
              <a:rPr lang="de-DE" altLang="de-DE"/>
              <a:t>aber stark eingebunden sein.</a:t>
            </a:r>
          </a:p>
          <a:p>
            <a:endParaRPr lang="de-DE" altLang="de-DE"/>
          </a:p>
          <a:p>
            <a:r>
              <a:rPr lang="de-DE" altLang="de-DE"/>
              <a:t>Derzeitiger Grundkonflikt zwischen s.og. Deutschen Fakultätentag und HRK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67CEAD-8FEE-E143-95C3-BD1B104C6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B5F94-E743-FA4D-BA2E-060FBAA5C789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49506" name="Rectangle 1026">
            <a:extLst>
              <a:ext uri="{FF2B5EF4-FFF2-40B4-BE49-F238E27FC236}">
                <a16:creationId xmlns:a16="http://schemas.microsoft.com/office/drawing/2014/main" id="{B4BA3CE1-F4C0-8542-847F-762C37F6DD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1027">
            <a:extLst>
              <a:ext uri="{FF2B5EF4-FFF2-40B4-BE49-F238E27FC236}">
                <a16:creationId xmlns:a16="http://schemas.microsoft.com/office/drawing/2014/main" id="{EFEE0427-EBF4-CD4A-B560-9854991C1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Unter "profiliert" könnte man auch darauf eingehen, was das</a:t>
            </a:r>
          </a:p>
          <a:p>
            <a:r>
              <a:rPr lang="de-DE" altLang="de-DE">
                <a:latin typeface="Arial" panose="020B0604020202020204" pitchFamily="34" charset="0"/>
              </a:rPr>
              <a:t>spezielle Profil deutscher Unis im internationalen Vergleich ist</a:t>
            </a:r>
          </a:p>
          <a:p>
            <a:r>
              <a:rPr lang="de-DE" altLang="de-DE">
                <a:latin typeface="Arial" panose="020B0604020202020204" pitchFamily="34" charset="0"/>
              </a:rPr>
              <a:t>(wissenschaftliche Ausrichtung und Betonung der methodischen Grundlagen von</a:t>
            </a:r>
          </a:p>
          <a:p>
            <a:r>
              <a:rPr lang="de-DE" altLang="de-DE">
                <a:latin typeface="Arial" panose="020B0604020202020204" pitchFamily="34" charset="0"/>
              </a:rPr>
              <a:t>Anfang an (Grundstudium), grosser Detaillierungsgrad und exemplarische</a:t>
            </a:r>
          </a:p>
          <a:p>
            <a:r>
              <a:rPr lang="de-DE" altLang="de-DE">
                <a:latin typeface="Arial" panose="020B0604020202020204" pitchFamily="34" charset="0"/>
              </a:rPr>
              <a:t>Betrachtungsweise statt Überblick in den Geisteswissenschaften...)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2191B89-DAA9-FC47-AA45-9A7A187611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50CB5-BE37-B34C-8A22-2F01D4759D43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51554" name="Rectangle 1026">
            <a:extLst>
              <a:ext uri="{FF2B5EF4-FFF2-40B4-BE49-F238E27FC236}">
                <a16:creationId xmlns:a16="http://schemas.microsoft.com/office/drawing/2014/main" id="{D1425D61-E2E6-EB44-A1DF-1D73F47A8C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1027">
            <a:extLst>
              <a:ext uri="{FF2B5EF4-FFF2-40B4-BE49-F238E27FC236}">
                <a16:creationId xmlns:a16="http://schemas.microsoft.com/office/drawing/2014/main" id="{6240B072-1359-F144-BC41-1C9BDE4AD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Bei uns sind des der Einzelwissenschaftler und der Staat die vornehmlich die zukünftigen Forschungsfelder und Studiengänge definieren.</a:t>
            </a:r>
          </a:p>
          <a:p>
            <a:endParaRPr lang="de-DE" altLang="de-DE"/>
          </a:p>
          <a:p>
            <a:r>
              <a:rPr lang="de-DE" altLang="de-DE"/>
              <a:t>Dabei kann keine profilierte Universität oder Fakultät herauskommen.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257807-D72E-C449-9095-9EA39AC67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1A5B8-F452-3B4B-A9DE-427ED0B0923A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39266" name="Rectangle 1026">
            <a:extLst>
              <a:ext uri="{FF2B5EF4-FFF2-40B4-BE49-F238E27FC236}">
                <a16:creationId xmlns:a16="http://schemas.microsoft.com/office/drawing/2014/main" id="{D255EF15-B97E-A54E-B612-9E38B3D3A7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>
            <a:extLst>
              <a:ext uri="{FF2B5EF4-FFF2-40B4-BE49-F238E27FC236}">
                <a16:creationId xmlns:a16="http://schemas.microsoft.com/office/drawing/2014/main" id="{F7B057C5-4435-2644-B34B-3B331AC61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/>
              <a:t>Um Wissenschaftler</a:t>
            </a:r>
            <a:r>
              <a:rPr lang="de-DE" altLang="de-DE"/>
              <a:t>: nur soviel: wenn Frau Bulmahn sich darum sorgt, deutsche Spitzenwissenschaftler wieder nach Deutschland zu holen, dann ist der Ansatz bereits provinziell: wir müßten die Weltspitzenwissenschaftler nach Deutschland holen.</a:t>
            </a:r>
          </a:p>
          <a:p>
            <a:r>
              <a:rPr lang="de-DE" altLang="de-DE"/>
              <a:t>Es mag sein, dass darunter auch einige Deutsche sind. </a:t>
            </a:r>
          </a:p>
          <a:p>
            <a:endParaRPr lang="de-DE" altLang="de-DE"/>
          </a:p>
          <a:p>
            <a:r>
              <a:rPr lang="de-DE" altLang="de-DE" b="1"/>
              <a:t>Um Forschungsgelder</a:t>
            </a:r>
            <a:r>
              <a:rPr lang="de-DE" altLang="de-DE"/>
              <a:t>: System DFG grundsätzlich gut. Frage, ob genug Geld und Frage, ob zuviel in außeruniversitäre Forschungseinrichtungen</a:t>
            </a:r>
          </a:p>
          <a:p>
            <a:endParaRPr lang="de-DE" altLang="de-DE"/>
          </a:p>
          <a:p>
            <a:r>
              <a:rPr lang="de-DE" altLang="de-DE" b="1"/>
              <a:t>Um Studenten</a:t>
            </a:r>
            <a:r>
              <a:rPr lang="de-DE" altLang="de-DE"/>
              <a:t>:nächste Folie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54EC2D-4954-F343-B94D-01F3080B5F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1475E-F3BD-CE42-82A1-D9AD364B4CA1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8916FCB6-FBD4-B446-B9F0-D3DC848277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33008AA0-0510-CF49-922B-FA8C1437C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  <a:p>
            <a:r>
              <a:rPr lang="de-DE" altLang="de-DE"/>
              <a:t>1. Fächer zeigen Maschinenbau einsteigen</a:t>
            </a:r>
          </a:p>
          <a:p>
            <a:endParaRPr lang="de-DE" altLang="de-DE"/>
          </a:p>
          <a:p>
            <a:r>
              <a:rPr lang="de-DE" altLang="de-DE"/>
              <a:t>2. Anhand von Bremen die 30 Indikatoren zeigen</a:t>
            </a:r>
          </a:p>
          <a:p>
            <a:endParaRPr lang="de-DE" altLang="de-DE"/>
          </a:p>
          <a:p>
            <a:r>
              <a:rPr lang="de-DE" altLang="de-DE"/>
              <a:t>3. Hitliste aufrufen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54D6DA-55B2-D84C-BE15-5B4BFBF80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DCAB0-E5F9-354D-AEDD-1A8D1ABAC1A3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294914" name="Rectangle 2">
            <a:extLst>
              <a:ext uri="{FF2B5EF4-FFF2-40B4-BE49-F238E27FC236}">
                <a16:creationId xmlns:a16="http://schemas.microsoft.com/office/drawing/2014/main" id="{505B31D0-E63C-5047-A720-241A1D7574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6F64F2F0-45BB-214A-BEBC-CD912D28B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2AC9CB-3D06-D142-8F05-64143DC017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F3161-E6D3-5040-B7F5-4A5EA51F1367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333826" name="Rectangle 2">
            <a:extLst>
              <a:ext uri="{FF2B5EF4-FFF2-40B4-BE49-F238E27FC236}">
                <a16:creationId xmlns:a16="http://schemas.microsoft.com/office/drawing/2014/main" id="{7E7F708E-64BF-C641-8F98-E0A7696FD9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41AD4B2C-5C0E-5843-AF9D-1FDF3B3A7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34A03-1054-9345-9700-7B85EBF45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3F1742-C0F6-2841-81F1-AFB22E35D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9E7FEF-7361-2348-9F44-2425AF8C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DE7CDF-D151-8D45-80D0-34EBB7309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633D89-DD8A-FE4F-9F40-EEAABDAA5C14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99539236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44E5D-4AC7-7F40-9972-E70EF54E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489895-77F5-0B4A-A036-B69614051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6F8A6E-5ED2-814D-9B4C-C7A1AFF0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8950E0-929A-7B45-90D0-3A0B5A088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71B339-268B-2842-98F1-5754D3863EE5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184737700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7B00C2-0C93-9349-AEA4-6D44D02B0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AAA0C2-50ED-AD4A-8C85-4202F69FB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AA59DE-8C94-CC45-9446-0F70B9A8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71CD9A-C797-974C-805D-DBEA39A69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C2526B-B145-124A-81BA-32214528CCAC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35079402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D3F61-4A6F-A748-B387-A4FFAA3A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91400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80D1D5-B1F9-4D4D-853D-29C7CEE4F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776268-9B3F-A64E-9FD1-25490723E55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544E165-2724-9044-BB29-069B52244E0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0" y="37719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34033E0-BB53-6148-95C0-057A6312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73DD67-2A55-1942-9910-D3BFC856B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607363B8-9FAB-504B-8270-2A71C6CF26D4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13209295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3E629-2693-B049-A557-5EDE51B6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A8E8F8-12C1-A641-92C2-6C7FAC39A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38E85-F4F7-DD4E-A586-56BC48CF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CC50EA-F204-8946-B9CA-440C0D4636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09CE6D-0294-A246-9D51-A259C5EEC30E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133471976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97A67-F72E-4B4F-89C8-423EE253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12A21C-51D8-F543-938F-70E4A4E14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FF68A3-13C6-9148-AC11-34CF60AF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F8E816-B6D4-5144-B5DB-D487A0502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9879F4-3218-8B4B-AACA-ABC6953103D3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120736106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87C79-F868-7543-A773-31CF0F39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B33819-679B-3A46-B936-E5FB34086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BF1FF6-E73E-684F-AB26-73EF48A91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638F90-14FF-3345-8E26-D3141408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D94E86-AB1A-5449-A7F1-79F52A65E5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75A024-F211-B447-A138-32BE001A886C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39290837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5E225-958D-C04D-B580-908B6C73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F1C0A2-4C8B-D846-81D2-3897B1671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F61E89-95C2-7C42-9764-86E5FA0BE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BB17C8-E2A3-1640-AE41-119F600F7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5B1020-A94B-214E-96E3-38D8F12DF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85BF44D-27D4-5B44-A4A1-026AA523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B218BF6-2ABD-DF44-9CD5-3754386AE3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06F48C-CCDF-2640-BDF0-8EA4B5DB8E76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2923763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67D7C-2FDF-4F40-80C3-DBEEAD65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6E9474-970D-0D4B-B5F6-177FD117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676498-6A18-1E4A-A823-992B164B8D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87E5E5-801D-7049-8347-98924DF1A2F8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60831508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F0927A-C2B6-424B-9947-C1432E51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1C4F9E1-D927-B448-90DC-4A898D0C42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92894D-8031-5E4F-922A-8BA0EEF07151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58180049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6F66B-FAA3-864D-A025-E0ECEFB2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17EEC7-F948-B048-88B4-FCA82B175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FB8660-E7B8-1D4F-9404-199FDA0CC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BA7738-D2B8-9644-9F04-53C5170F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0EC78B-9F74-FC42-AD4D-EB904DCC17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08307D-11E0-214E-8D28-B14FEC3C6CA7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578807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0EC62-2D40-5041-8032-F40B3590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0281EFA-E546-AB4F-9773-12CEC370C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44E237-18D9-5641-8F69-80A58FF0D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4CDF92-087F-3E4B-B1BE-6F4DDEA6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E0C06-B21A-174B-9EED-87005F3FC3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FCAFD9-3964-EB46-8C2F-B56DEEC6DB06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7622372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137CEF11-14F0-F949-A2FE-0BB785CE5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728F3F1-2180-FB42-A2B6-E38514F6E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A2E58D-A974-9C46-AF1E-5683EC909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157E26-8E05-BE42-897A-91B16FA8EF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r>
              <a:rPr lang="en-US" altLang="de-DE"/>
              <a:t>Zürich,</a:t>
            </a:r>
          </a:p>
          <a:p>
            <a:r>
              <a:rPr lang="en-US" altLang="de-DE"/>
              <a:t>28. Oktober 2004</a:t>
            </a:r>
          </a:p>
          <a:p>
            <a:endParaRPr lang="en-US" altLang="de-DE" b="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0EFBD119-0394-7845-9A64-1A79A4E72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ADE563-BDF0-A54D-84B1-FAB2A5B67F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fld id="{DF429FAC-667B-7F4D-A008-FF1587C35734}" type="slidenum">
              <a:rPr lang="en-US" altLang="de-DE"/>
              <a:pPr/>
              <a:t>‹Nr.›</a:t>
            </a:fld>
            <a:endParaRPr lang="en-US" altLang="de-DE" b="0"/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3194FC5F-D32E-004A-B9CF-BEFE449BE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95050538-42D4-EC4F-AECF-734B53F22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rn.de/campus-karriere/uniwelt/ranking/#338,20,Internet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2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8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.e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.e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4.e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44D9F43C-C92E-584B-AA7E-E458D6A3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73AAD021-D5C6-AB49-8253-7AAFE11363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CE38C2-3425-A94B-84E4-582DD6B087EC}" type="slidenum">
              <a:rPr lang="en-US" altLang="de-DE"/>
              <a:pPr/>
              <a:t>1</a:t>
            </a:fld>
            <a:endParaRPr lang="en-US" altLang="de-DE" b="0"/>
          </a:p>
        </p:txBody>
      </p:sp>
      <p:sp>
        <p:nvSpPr>
          <p:cNvPr id="193538" name="Text Box 2">
            <a:extLst>
              <a:ext uri="{FF2B5EF4-FFF2-40B4-BE49-F238E27FC236}">
                <a16:creationId xmlns:a16="http://schemas.microsoft.com/office/drawing/2014/main" id="{B53BEEB9-E8E6-ED41-A57A-3854D4E38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1562F172-1D35-964B-8820-BF8981B23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81200"/>
            <a:ext cx="7391400" cy="198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4000" b="1">
                <a:latin typeface="Arial" panose="020B0604020202020204" pitchFamily="34" charset="0"/>
              </a:rPr>
              <a:t>Hochschulen im Wettbewerb</a:t>
            </a:r>
            <a:endParaRPr lang="de-DE" altLang="de-DE" sz="3000"/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61E20106-E52D-AA48-A91E-0DA8040F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00600"/>
            <a:ext cx="7315200" cy="944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Detlef Müller-Böling</a:t>
            </a:r>
          </a:p>
        </p:txBody>
      </p:sp>
      <p:sp>
        <p:nvSpPr>
          <p:cNvPr id="193541" name="Text Box 5">
            <a:extLst>
              <a:ext uri="{FF2B5EF4-FFF2-40B4-BE49-F238E27FC236}">
                <a16:creationId xmlns:a16="http://schemas.microsoft.com/office/drawing/2014/main" id="{9A445EF5-CEE8-7B42-A338-C251071CB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7291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Ideenmesse für Schweizer Think Tanks</a:t>
            </a:r>
            <a:endParaRPr lang="de-DE" altLang="de-DE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1">
            <a:extLst>
              <a:ext uri="{FF2B5EF4-FFF2-40B4-BE49-F238E27FC236}">
                <a16:creationId xmlns:a16="http://schemas.microsoft.com/office/drawing/2014/main" id="{4C9AEEA2-D9CA-BA42-A655-33F06851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7" name="Foliennummernplatzhalter 2">
            <a:extLst>
              <a:ext uri="{FF2B5EF4-FFF2-40B4-BE49-F238E27FC236}">
                <a16:creationId xmlns:a16="http://schemas.microsoft.com/office/drawing/2014/main" id="{80A4136E-90DD-F941-9E75-E3793CC47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A79FB-4F18-EC4E-A441-9061B99D66EB}" type="slidenum">
              <a:rPr lang="en-US" altLang="de-DE"/>
              <a:pPr/>
              <a:t>10</a:t>
            </a:fld>
            <a:endParaRPr lang="en-US" altLang="de-DE" b="0"/>
          </a:p>
        </p:txBody>
      </p:sp>
      <p:sp>
        <p:nvSpPr>
          <p:cNvPr id="292866" name="Rectangle 2">
            <a:extLst>
              <a:ext uri="{FF2B5EF4-FFF2-40B4-BE49-F238E27FC236}">
                <a16:creationId xmlns:a16="http://schemas.microsoft.com/office/drawing/2014/main" id="{5DFB552F-553A-6E41-AB3E-EA106AEB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2AD9B685-CC1A-BB43-88A2-A2898C871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68" name="Rectangle 4">
            <a:extLst>
              <a:ext uri="{FF2B5EF4-FFF2-40B4-BE49-F238E27FC236}">
                <a16:creationId xmlns:a16="http://schemas.microsoft.com/office/drawing/2014/main" id="{D89F0343-3814-AB4E-B385-0FB3EB7F0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69" name="Rectangle 5">
            <a:extLst>
              <a:ext uri="{FF2B5EF4-FFF2-40B4-BE49-F238E27FC236}">
                <a16:creationId xmlns:a16="http://schemas.microsoft.com/office/drawing/2014/main" id="{1307F1E2-8536-9F46-A1B8-F240E71CB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0" name="Rectangle 6">
            <a:extLst>
              <a:ext uri="{FF2B5EF4-FFF2-40B4-BE49-F238E27FC236}">
                <a16:creationId xmlns:a16="http://schemas.microsoft.com/office/drawing/2014/main" id="{EF2FF09D-566C-5042-A113-4151699BF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1" name="Rectangle 7">
            <a:extLst>
              <a:ext uri="{FF2B5EF4-FFF2-40B4-BE49-F238E27FC236}">
                <a16:creationId xmlns:a16="http://schemas.microsoft.com/office/drawing/2014/main" id="{009DC29F-FB4D-9545-AEA2-B0ED0A95A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2" name="Rectangle 8">
            <a:extLst>
              <a:ext uri="{FF2B5EF4-FFF2-40B4-BE49-F238E27FC236}">
                <a16:creationId xmlns:a16="http://schemas.microsoft.com/office/drawing/2014/main" id="{55BA5066-BE05-DE47-AE2F-06939227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075" y="6461125"/>
            <a:ext cx="460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3" name="Rectangle 9">
            <a:extLst>
              <a:ext uri="{FF2B5EF4-FFF2-40B4-BE49-F238E27FC236}">
                <a16:creationId xmlns:a16="http://schemas.microsoft.com/office/drawing/2014/main" id="{0111983B-CAB6-6141-A7B5-71CDB6738845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12954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Fachbereichs- / Hochschulbefragung</a:t>
            </a:r>
            <a:endParaRPr lang="de-DE" altLang="de-DE"/>
          </a:p>
        </p:txBody>
      </p:sp>
      <p:sp>
        <p:nvSpPr>
          <p:cNvPr id="292874" name="Rectangle 10">
            <a:extLst>
              <a:ext uri="{FF2B5EF4-FFF2-40B4-BE49-F238E27FC236}">
                <a16:creationId xmlns:a16="http://schemas.microsoft.com/office/drawing/2014/main" id="{5D348907-7666-9040-993D-070456676E36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22098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Hochschullehrerbefragung</a:t>
            </a:r>
          </a:p>
        </p:txBody>
      </p:sp>
      <p:sp>
        <p:nvSpPr>
          <p:cNvPr id="292875" name="Rectangle 11">
            <a:extLst>
              <a:ext uri="{FF2B5EF4-FFF2-40B4-BE49-F238E27FC236}">
                <a16:creationId xmlns:a16="http://schemas.microsoft.com/office/drawing/2014/main" id="{0D8D1A91-C3D2-7C48-BBD3-E6EB9F677E96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31242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Studierendenbefragung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292876" name="Rectangle 12">
            <a:extLst>
              <a:ext uri="{FF2B5EF4-FFF2-40B4-BE49-F238E27FC236}">
                <a16:creationId xmlns:a16="http://schemas.microsoft.com/office/drawing/2014/main" id="{C94DE6A9-62FD-2B47-B490-9AB0DF6F898D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49530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Patentanalyse</a:t>
            </a:r>
            <a:endParaRPr lang="de-DE" altLang="de-DE" sz="2000"/>
          </a:p>
        </p:txBody>
      </p:sp>
      <p:sp>
        <p:nvSpPr>
          <p:cNvPr id="292877" name="Rectangle 13">
            <a:extLst>
              <a:ext uri="{FF2B5EF4-FFF2-40B4-BE49-F238E27FC236}">
                <a16:creationId xmlns:a16="http://schemas.microsoft.com/office/drawing/2014/main" id="{14127615-FB98-D742-90F1-F7E1097C0DB5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58674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Sonderauswertungen Stat. Bundesamt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292878" name="Rectangle 14">
            <a:extLst>
              <a:ext uri="{FF2B5EF4-FFF2-40B4-BE49-F238E27FC236}">
                <a16:creationId xmlns:a16="http://schemas.microsoft.com/office/drawing/2014/main" id="{33A36436-A8F1-C84E-A3BE-4FC18C7ADE42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066800" y="4038600"/>
            <a:ext cx="7467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Bibliometrie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292879" name="Rectangle 15">
            <a:extLst>
              <a:ext uri="{FF2B5EF4-FFF2-40B4-BE49-F238E27FC236}">
                <a16:creationId xmlns:a16="http://schemas.microsoft.com/office/drawing/2014/main" id="{E0712384-4C30-4541-863E-D63BBC939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0"/>
            <a:ext cx="68405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accent1"/>
              </a:buClr>
              <a:buFont typeface="Monotype Sorts" pitchFamily="2" charset="2"/>
              <a:buNone/>
            </a:pPr>
            <a:r>
              <a:rPr lang="de-DE" altLang="de-DE" sz="4400" b="1">
                <a:solidFill>
                  <a:srgbClr val="003300"/>
                </a:solidFill>
              </a:rPr>
              <a:t>Methodik - Datenquellen</a:t>
            </a:r>
            <a:endParaRPr lang="de-DE" altLang="de-DE" sz="44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9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9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9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3" grpId="0" animBg="1" autoUpdateAnimBg="0"/>
      <p:bldP spid="292874" grpId="0" animBg="1" autoUpdateAnimBg="0"/>
      <p:bldP spid="292875" grpId="0" animBg="1" autoUpdateAnimBg="0"/>
      <p:bldP spid="292876" grpId="0" animBg="1" autoUpdateAnimBg="0"/>
      <p:bldP spid="292877" grpId="0" animBg="1" autoUpdateAnimBg="0"/>
      <p:bldP spid="29287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2">
            <a:extLst>
              <a:ext uri="{FF2B5EF4-FFF2-40B4-BE49-F238E27FC236}">
                <a16:creationId xmlns:a16="http://schemas.microsoft.com/office/drawing/2014/main" id="{7BBEE2C5-4563-FD43-B166-780B9107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23" name="Foliennummernplatzhalter 3">
            <a:extLst>
              <a:ext uri="{FF2B5EF4-FFF2-40B4-BE49-F238E27FC236}">
                <a16:creationId xmlns:a16="http://schemas.microsoft.com/office/drawing/2014/main" id="{CD43E08F-5F1D-DF42-ACDE-4455920CE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C25930-27E7-CA4A-8834-9062B082DA19}" type="slidenum">
              <a:rPr lang="en-US" altLang="de-DE"/>
              <a:pPr/>
              <a:t>11</a:t>
            </a:fld>
            <a:endParaRPr lang="en-US" altLang="de-DE" b="0"/>
          </a:p>
        </p:txBody>
      </p:sp>
      <p:sp>
        <p:nvSpPr>
          <p:cNvPr id="293890" name="Text Box 2">
            <a:extLst>
              <a:ext uri="{FF2B5EF4-FFF2-40B4-BE49-F238E27FC236}">
                <a16:creationId xmlns:a16="http://schemas.microsoft.com/office/drawing/2014/main" id="{1E51F72D-3C14-EF4F-896C-CF857F943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CDFB6987-3FFF-8640-807E-02731AC46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4030662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 Veröffentlicht ca.</a:t>
            </a:r>
          </a:p>
        </p:txBody>
      </p:sp>
      <p:sp>
        <p:nvSpPr>
          <p:cNvPr id="293892" name="Rectangle 4">
            <a:extLst>
              <a:ext uri="{FF2B5EF4-FFF2-40B4-BE49-F238E27FC236}">
                <a16:creationId xmlns:a16="http://schemas.microsoft.com/office/drawing/2014/main" id="{EB5F627F-DAEB-F344-8404-6A1C1880A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708275"/>
            <a:ext cx="2736850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   193 Studienorte</a:t>
            </a:r>
          </a:p>
        </p:txBody>
      </p:sp>
      <p:sp>
        <p:nvSpPr>
          <p:cNvPr id="293893" name="Rectangle 5">
            <a:extLst>
              <a:ext uri="{FF2B5EF4-FFF2-40B4-BE49-F238E27FC236}">
                <a16:creationId xmlns:a16="http://schemas.microsoft.com/office/drawing/2014/main" id="{9DBF1DD1-B35D-AC4D-9FC6-59D89B96EED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50825" y="188913"/>
            <a:ext cx="4208463" cy="685800"/>
          </a:xfrm>
          <a:noFill/>
          <a:ln/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4400" b="1">
                <a:solidFill>
                  <a:schemeClr val="folHlink"/>
                </a:solidFill>
              </a:rPr>
              <a:t>Datenvolumen </a:t>
            </a:r>
          </a:p>
        </p:txBody>
      </p:sp>
      <p:sp>
        <p:nvSpPr>
          <p:cNvPr id="293894" name="Rectangle 6">
            <a:extLst>
              <a:ext uri="{FF2B5EF4-FFF2-40B4-BE49-F238E27FC236}">
                <a16:creationId xmlns:a16="http://schemas.microsoft.com/office/drawing/2014/main" id="{906F70D0-4C3C-2740-BAFD-96BB022D0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708275"/>
            <a:ext cx="2046287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10 Indikatoren</a:t>
            </a:r>
          </a:p>
        </p:txBody>
      </p:sp>
      <p:sp>
        <p:nvSpPr>
          <p:cNvPr id="293895" name="Rectangle 7">
            <a:extLst>
              <a:ext uri="{FF2B5EF4-FFF2-40B4-BE49-F238E27FC236}">
                <a16:creationId xmlns:a16="http://schemas.microsoft.com/office/drawing/2014/main" id="{0343CE18-2142-4F47-908D-ACAF3E73C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708275"/>
            <a:ext cx="1439863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    1.930</a:t>
            </a:r>
          </a:p>
        </p:txBody>
      </p:sp>
      <p:sp>
        <p:nvSpPr>
          <p:cNvPr id="293896" name="Rectangle 8">
            <a:extLst>
              <a:ext uri="{FF2B5EF4-FFF2-40B4-BE49-F238E27FC236}">
                <a16:creationId xmlns:a16="http://schemas.microsoft.com/office/drawing/2014/main" id="{20322B7C-00D6-B24D-A539-0D207164A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08275"/>
            <a:ext cx="560388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x</a:t>
            </a:r>
          </a:p>
        </p:txBody>
      </p:sp>
      <p:sp>
        <p:nvSpPr>
          <p:cNvPr id="293897" name="Rectangle 9">
            <a:extLst>
              <a:ext uri="{FF2B5EF4-FFF2-40B4-BE49-F238E27FC236}">
                <a16:creationId xmlns:a16="http://schemas.microsoft.com/office/drawing/2014/main" id="{D42750FC-FA4F-A744-987C-C6A21B4E8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708275"/>
            <a:ext cx="560388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293898" name="Rectangle 10">
            <a:extLst>
              <a:ext uri="{FF2B5EF4-FFF2-40B4-BE49-F238E27FC236}">
                <a16:creationId xmlns:a16="http://schemas.microsoft.com/office/drawing/2014/main" id="{13E8FEB7-54E9-204B-9428-4A96F012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933825"/>
            <a:ext cx="2736850" cy="7921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   245 Hochschulen</a:t>
            </a:r>
            <a:br>
              <a:rPr lang="de-DE" altLang="de-DE" sz="2000" b="1">
                <a:latin typeface="Arial" panose="020B0604020202020204" pitchFamily="34" charset="0"/>
              </a:rPr>
            </a:br>
            <a:r>
              <a:rPr lang="de-DE" altLang="de-DE" sz="2000" b="1">
                <a:latin typeface="Arial" panose="020B0604020202020204" pitchFamily="34" charset="0"/>
              </a:rPr>
              <a:t>mit 325 Standorten</a:t>
            </a:r>
          </a:p>
        </p:txBody>
      </p:sp>
      <p:sp>
        <p:nvSpPr>
          <p:cNvPr id="293899" name="Rectangle 11">
            <a:extLst>
              <a:ext uri="{FF2B5EF4-FFF2-40B4-BE49-F238E27FC236}">
                <a16:creationId xmlns:a16="http://schemas.microsoft.com/office/drawing/2014/main" id="{550834EA-56C9-6A4E-9488-D2596676F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933825"/>
            <a:ext cx="2046287" cy="7921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15 Indikatoren</a:t>
            </a:r>
          </a:p>
        </p:txBody>
      </p:sp>
      <p:sp>
        <p:nvSpPr>
          <p:cNvPr id="293900" name="Rectangle 12">
            <a:extLst>
              <a:ext uri="{FF2B5EF4-FFF2-40B4-BE49-F238E27FC236}">
                <a16:creationId xmlns:a16="http://schemas.microsoft.com/office/drawing/2014/main" id="{DA4FD7B4-54D5-2E4A-8443-3B2B8DA90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933825"/>
            <a:ext cx="1439863" cy="7921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     4.875</a:t>
            </a:r>
          </a:p>
        </p:txBody>
      </p:sp>
      <p:sp>
        <p:nvSpPr>
          <p:cNvPr id="293901" name="Rectangle 13">
            <a:extLst>
              <a:ext uri="{FF2B5EF4-FFF2-40B4-BE49-F238E27FC236}">
                <a16:creationId xmlns:a16="http://schemas.microsoft.com/office/drawing/2014/main" id="{9DB4059F-1868-3449-BB93-0B542470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33825"/>
            <a:ext cx="560388" cy="7921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x</a:t>
            </a:r>
          </a:p>
        </p:txBody>
      </p:sp>
      <p:sp>
        <p:nvSpPr>
          <p:cNvPr id="293902" name="Rectangle 14">
            <a:extLst>
              <a:ext uri="{FF2B5EF4-FFF2-40B4-BE49-F238E27FC236}">
                <a16:creationId xmlns:a16="http://schemas.microsoft.com/office/drawing/2014/main" id="{FE53EF37-0676-7D4A-AB45-05F7517C2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933825"/>
            <a:ext cx="560388" cy="7921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293903" name="Rectangle 15">
            <a:extLst>
              <a:ext uri="{FF2B5EF4-FFF2-40B4-BE49-F238E27FC236}">
                <a16:creationId xmlns:a16="http://schemas.microsoft.com/office/drawing/2014/main" id="{F33F2A3E-474B-7847-8963-24024F2DD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084763"/>
            <a:ext cx="273685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4.000 Studiengänge</a:t>
            </a:r>
          </a:p>
        </p:txBody>
      </p:sp>
      <p:sp>
        <p:nvSpPr>
          <p:cNvPr id="293904" name="Rectangle 16">
            <a:extLst>
              <a:ext uri="{FF2B5EF4-FFF2-40B4-BE49-F238E27FC236}">
                <a16:creationId xmlns:a16="http://schemas.microsoft.com/office/drawing/2014/main" id="{13D138AA-4283-1643-BCED-3F7A8087F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5084763"/>
            <a:ext cx="2046288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40 Indikatoren</a:t>
            </a:r>
          </a:p>
        </p:txBody>
      </p:sp>
      <p:sp>
        <p:nvSpPr>
          <p:cNvPr id="293905" name="Rectangle 17">
            <a:extLst>
              <a:ext uri="{FF2B5EF4-FFF2-40B4-BE49-F238E27FC236}">
                <a16:creationId xmlns:a16="http://schemas.microsoft.com/office/drawing/2014/main" id="{350F7BD7-CCA9-6D4C-B5B7-6C2E509CD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163" y="5084763"/>
            <a:ext cx="1439862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160.000</a:t>
            </a:r>
          </a:p>
        </p:txBody>
      </p:sp>
      <p:sp>
        <p:nvSpPr>
          <p:cNvPr id="293906" name="Rectangle 18">
            <a:extLst>
              <a:ext uri="{FF2B5EF4-FFF2-40B4-BE49-F238E27FC236}">
                <a16:creationId xmlns:a16="http://schemas.microsoft.com/office/drawing/2014/main" id="{C462C000-925C-3043-92D5-7085A0FBC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5084763"/>
            <a:ext cx="560387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x</a:t>
            </a:r>
          </a:p>
        </p:txBody>
      </p:sp>
      <p:sp>
        <p:nvSpPr>
          <p:cNvPr id="293907" name="Rectangle 19">
            <a:extLst>
              <a:ext uri="{FF2B5EF4-FFF2-40B4-BE49-F238E27FC236}">
                <a16:creationId xmlns:a16="http://schemas.microsoft.com/office/drawing/2014/main" id="{7368B7BD-A993-DB44-85B5-2805EEB88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538" y="5084763"/>
            <a:ext cx="560387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de-DE" altLang="de-DE" sz="2000" b="1"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293908" name="Oval 20">
            <a:extLst>
              <a:ext uri="{FF2B5EF4-FFF2-40B4-BE49-F238E27FC236}">
                <a16:creationId xmlns:a16="http://schemas.microsoft.com/office/drawing/2014/main" id="{8FA2ECEF-C3DA-B444-BA6C-EBE34FEB3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924175"/>
            <a:ext cx="6048375" cy="285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 b="1">
                <a:solidFill>
                  <a:schemeClr val="folHlink"/>
                </a:solidFill>
                <a:latin typeface="Arial" panose="020B0604020202020204" pitchFamily="34" charset="0"/>
              </a:rPr>
              <a:t>165.000 Einzelwerte</a:t>
            </a:r>
          </a:p>
        </p:txBody>
      </p:sp>
      <p:sp>
        <p:nvSpPr>
          <p:cNvPr id="293909" name="Rectangle 21">
            <a:extLst>
              <a:ext uri="{FF2B5EF4-FFF2-40B4-BE49-F238E27FC236}">
                <a16:creationId xmlns:a16="http://schemas.microsoft.com/office/drawing/2014/main" id="{DB69C7A9-7B93-E840-8120-AFC1520BD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724400"/>
            <a:ext cx="6408738" cy="17795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+ Schweiz und Österreich</a:t>
            </a:r>
          </a:p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ab 2005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animBg="1" autoUpdateAnimBg="0"/>
      <p:bldP spid="293892" grpId="0" animBg="1"/>
      <p:bldP spid="293894" grpId="0" animBg="1"/>
      <p:bldP spid="293895" grpId="0" animBg="1"/>
      <p:bldP spid="293896" grpId="0" animBg="1"/>
      <p:bldP spid="293897" grpId="0" animBg="1"/>
      <p:bldP spid="293898" grpId="0" animBg="1"/>
      <p:bldP spid="293899" grpId="0" animBg="1"/>
      <p:bldP spid="293900" grpId="0" animBg="1"/>
      <p:bldP spid="293901" grpId="0" animBg="1"/>
      <p:bldP spid="293902" grpId="0" animBg="1"/>
      <p:bldP spid="293903" grpId="0" animBg="1"/>
      <p:bldP spid="293904" grpId="0" animBg="1"/>
      <p:bldP spid="293905" grpId="0" animBg="1"/>
      <p:bldP spid="293906" grpId="0" animBg="1"/>
      <p:bldP spid="293907" grpId="0" animBg="1"/>
      <p:bldP spid="293908" grpId="0" animBg="1"/>
      <p:bldP spid="2939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D5B8C144-B00D-7849-B66F-706B8E43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C8EFF4E-E9E6-894C-800F-D17A16133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1B548D-6668-B047-B10C-2220942C56E2}" type="slidenum">
              <a:rPr lang="en-US" altLang="de-DE"/>
              <a:pPr/>
              <a:t>12</a:t>
            </a:fld>
            <a:endParaRPr lang="en-US" altLang="de-DE" b="0"/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A0880969-F269-CA4E-A104-389793491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5334000" cy="9906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Internet</a:t>
            </a:r>
          </a:p>
        </p:txBody>
      </p:sp>
      <p:sp>
        <p:nvSpPr>
          <p:cNvPr id="242691" name="Oval 3">
            <a:extLst>
              <a:ext uri="{FF2B5EF4-FFF2-40B4-BE49-F238E27FC236}">
                <a16:creationId xmlns:a16="http://schemas.microsoft.com/office/drawing/2014/main" id="{D2215B39-D3BD-B54B-9912-224FA8D07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6629400" cy="2971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  <a:hlinkClick r:id="rId2" action="ppaction://hlinkpres?slideindex=20&amp;slidetitle=Internet"/>
              </a:rPr>
              <a:t>www.dashochschulranking.de</a:t>
            </a:r>
            <a:endParaRPr lang="de-DE" altLang="de-DE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2762399E-E2E6-664E-8CD7-4FAFE70B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1DB7CCE9-E733-4E4B-B452-B11221860F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E1B71-2455-C54F-B248-FC21A9D80DD1}" type="slidenum">
              <a:rPr lang="en-US" altLang="de-DE"/>
              <a:pPr/>
              <a:t>13</a:t>
            </a:fld>
            <a:endParaRPr lang="en-US" altLang="de-DE" b="0"/>
          </a:p>
        </p:txBody>
      </p:sp>
      <p:sp>
        <p:nvSpPr>
          <p:cNvPr id="304130" name="Text Box 2">
            <a:extLst>
              <a:ext uri="{FF2B5EF4-FFF2-40B4-BE49-F238E27FC236}">
                <a16:creationId xmlns:a16="http://schemas.microsoft.com/office/drawing/2014/main" id="{B70F83A2-C649-C142-B241-6B009BA1C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04131" name="Text Box 3">
            <a:extLst>
              <a:ext uri="{FF2B5EF4-FFF2-40B4-BE49-F238E27FC236}">
                <a16:creationId xmlns:a16="http://schemas.microsoft.com/office/drawing/2014/main" id="{C5629188-2FB6-A049-AB44-7CE765122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30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04132" name="Text Box 4">
            <a:extLst>
              <a:ext uri="{FF2B5EF4-FFF2-40B4-BE49-F238E27FC236}">
                <a16:creationId xmlns:a16="http://schemas.microsoft.com/office/drawing/2014/main" id="{10CB9A8F-58B3-A445-9DCC-15D8675C9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541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400" b="1">
                <a:solidFill>
                  <a:srgbClr val="003300"/>
                </a:solidFill>
                <a:latin typeface="Arial" panose="020B0604020202020204" pitchFamily="34" charset="0"/>
              </a:rPr>
              <a:t>CHE Ranking</a:t>
            </a:r>
            <a:endParaRPr lang="de-DE" altLang="de-DE" sz="4400" b="1">
              <a:solidFill>
                <a:srgbClr val="003300"/>
              </a:solidFill>
            </a:endParaRPr>
          </a:p>
        </p:txBody>
      </p:sp>
      <p:sp>
        <p:nvSpPr>
          <p:cNvPr id="304133" name="Rectangle 5">
            <a:extLst>
              <a:ext uri="{FF2B5EF4-FFF2-40B4-BE49-F238E27FC236}">
                <a16:creationId xmlns:a16="http://schemas.microsoft.com/office/drawing/2014/main" id="{69BF2AAE-98B0-BD4D-8E0F-7551919F0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229600" cy="24939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3200">
                <a:latin typeface="Arial" panose="020B0604020202020204" pitchFamily="34" charset="0"/>
              </a:rPr>
              <a:t>„The system used by CHE  to evaluate universities is probably the best model available today in the world of higher education.“ </a:t>
            </a:r>
          </a:p>
        </p:txBody>
      </p:sp>
      <p:sp>
        <p:nvSpPr>
          <p:cNvPr id="304134" name="Rectangle 6">
            <a:extLst>
              <a:ext uri="{FF2B5EF4-FFF2-40B4-BE49-F238E27FC236}">
                <a16:creationId xmlns:a16="http://schemas.microsoft.com/office/drawing/2014/main" id="{FF444A72-3F0F-1A4B-A06F-EA2EB475E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76700"/>
            <a:ext cx="8153400" cy="25923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2800">
                <a:latin typeface="Arial" panose="020B0604020202020204" pitchFamily="34" charset="0"/>
              </a:rPr>
              <a:t>Prof. Dr. Francois Tavenas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Rector Emeritus of Université Laval (Quebec)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Founding Rector of Université de Luxembourg</a:t>
            </a:r>
          </a:p>
          <a:p>
            <a:pPr algn="ctr"/>
            <a:r>
              <a:rPr lang="de-DE" altLang="de-DE" sz="1800">
                <a:latin typeface="Arial" panose="020B0604020202020204" pitchFamily="34" charset="0"/>
              </a:rPr>
              <a:t>Quality Assurrance: A Reference System for Indicators and Evaluation Procedures, Brüssel April 2004</a:t>
            </a:r>
            <a:endParaRPr lang="de-DE" altLang="de-DE" sz="18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umsplatzhalter 2">
            <a:extLst>
              <a:ext uri="{FF2B5EF4-FFF2-40B4-BE49-F238E27FC236}">
                <a16:creationId xmlns:a16="http://schemas.microsoft.com/office/drawing/2014/main" id="{52379217-2707-FD4F-91BB-A063E7B9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29" name="Foliennummernplatzhalter 3">
            <a:extLst>
              <a:ext uri="{FF2B5EF4-FFF2-40B4-BE49-F238E27FC236}">
                <a16:creationId xmlns:a16="http://schemas.microsoft.com/office/drawing/2014/main" id="{FAB7A65B-5B6F-844E-9338-DF726282E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4E17B-8D7C-D44C-BC62-B6884DB19779}" type="slidenum">
              <a:rPr lang="en-US" altLang="de-DE"/>
              <a:pPr/>
              <a:t>14</a:t>
            </a:fld>
            <a:endParaRPr lang="en-US" altLang="de-DE" b="0"/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EDB0D78-0515-2441-8F76-B8287221D20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08150" y="3778250"/>
            <a:ext cx="3167063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Universität</a:t>
            </a:r>
          </a:p>
        </p:txBody>
      </p:sp>
      <p:sp>
        <p:nvSpPr>
          <p:cNvPr id="332804" name="Rectangle 4">
            <a:extLst>
              <a:ext uri="{FF2B5EF4-FFF2-40B4-BE49-F238E27FC236}">
                <a16:creationId xmlns:a16="http://schemas.microsoft.com/office/drawing/2014/main" id="{FEA39A14-B6A7-8E4B-B6FE-86B23B67D98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117850" y="3778250"/>
            <a:ext cx="3167063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Fachhochschule</a:t>
            </a:r>
          </a:p>
        </p:txBody>
      </p:sp>
      <p:sp>
        <p:nvSpPr>
          <p:cNvPr id="332805" name="Rectangle 5">
            <a:extLst>
              <a:ext uri="{FF2B5EF4-FFF2-40B4-BE49-F238E27FC236}">
                <a16:creationId xmlns:a16="http://schemas.microsoft.com/office/drawing/2014/main" id="{444F1503-E2D3-0040-A687-11445E4FC22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527550" y="3778250"/>
            <a:ext cx="3167063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Berufsakademie</a:t>
            </a:r>
          </a:p>
        </p:txBody>
      </p:sp>
      <p:sp>
        <p:nvSpPr>
          <p:cNvPr id="332806" name="Text Box 6">
            <a:extLst>
              <a:ext uri="{FF2B5EF4-FFF2-40B4-BE49-F238E27FC236}">
                <a16:creationId xmlns:a16="http://schemas.microsoft.com/office/drawing/2014/main" id="{F41FAE12-A5D6-6C48-B484-C281E9436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32807" name="AutoShape 7">
            <a:extLst>
              <a:ext uri="{FF2B5EF4-FFF2-40B4-BE49-F238E27FC236}">
                <a16:creationId xmlns:a16="http://schemas.microsoft.com/office/drawing/2014/main" id="{039DC40F-4197-6E48-A10D-205417E27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0"/>
            <a:ext cx="4724400" cy="411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Uni</a:t>
            </a:r>
          </a:p>
          <a:p>
            <a:pPr algn="ctr"/>
            <a:endParaRPr lang="de-DE" altLang="de-DE" sz="3000" b="1">
              <a:latin typeface="Arial" panose="020B0604020202020204" pitchFamily="34" charset="0"/>
            </a:endParaRPr>
          </a:p>
          <a:p>
            <a:pPr algn="ctr"/>
            <a:endParaRPr lang="de-DE" altLang="de-DE" sz="3000" b="1">
              <a:latin typeface="Arial" panose="020B0604020202020204" pitchFamily="34" charset="0"/>
            </a:endParaRP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Fachhochschule</a:t>
            </a:r>
          </a:p>
          <a:p>
            <a:pPr algn="ctr"/>
            <a:endParaRPr lang="de-DE" altLang="de-DE" sz="3000" b="1">
              <a:latin typeface="Arial" panose="020B0604020202020204" pitchFamily="34" charset="0"/>
            </a:endParaRP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Berufsakademie</a:t>
            </a:r>
          </a:p>
        </p:txBody>
      </p:sp>
      <p:sp>
        <p:nvSpPr>
          <p:cNvPr id="332808" name="Rectangle 8">
            <a:extLst>
              <a:ext uri="{FF2B5EF4-FFF2-40B4-BE49-F238E27FC236}">
                <a16:creationId xmlns:a16="http://schemas.microsoft.com/office/drawing/2014/main" id="{92A0D57E-F96C-4240-9386-AE47748279E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38400" y="4953000"/>
            <a:ext cx="46482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09" name="Rectangle 9">
            <a:extLst>
              <a:ext uri="{FF2B5EF4-FFF2-40B4-BE49-F238E27FC236}">
                <a16:creationId xmlns:a16="http://schemas.microsoft.com/office/drawing/2014/main" id="{C37D4D5F-27C2-6144-BB13-910727BA7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81400"/>
            <a:ext cx="31242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10" name="Rectangle 10">
            <a:extLst>
              <a:ext uri="{FF2B5EF4-FFF2-40B4-BE49-F238E27FC236}">
                <a16:creationId xmlns:a16="http://schemas.microsoft.com/office/drawing/2014/main" id="{7C887703-1E49-F447-A334-645674EC9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1196975"/>
            <a:ext cx="4857750" cy="4857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13" name="Oval 13">
            <a:extLst>
              <a:ext uri="{FF2B5EF4-FFF2-40B4-BE49-F238E27FC236}">
                <a16:creationId xmlns:a16="http://schemas.microsoft.com/office/drawing/2014/main" id="{8F37F4C7-50BE-2246-B50F-EC25567BE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365625"/>
            <a:ext cx="719138" cy="71913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14" name="Oval 14">
            <a:extLst>
              <a:ext uri="{FF2B5EF4-FFF2-40B4-BE49-F238E27FC236}">
                <a16:creationId xmlns:a16="http://schemas.microsoft.com/office/drawing/2014/main" id="{47C58AE2-B691-7641-884D-F5ADEC6EA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844675"/>
            <a:ext cx="719138" cy="7191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16" name="Text Box 16">
            <a:extLst>
              <a:ext uri="{FF2B5EF4-FFF2-40B4-BE49-F238E27FC236}">
                <a16:creationId xmlns:a16="http://schemas.microsoft.com/office/drawing/2014/main" id="{25AF6FB0-4047-AB4B-A568-32BEB607D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6164263"/>
            <a:ext cx="282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Forschungsstärke</a:t>
            </a:r>
          </a:p>
        </p:txBody>
      </p:sp>
      <p:sp>
        <p:nvSpPr>
          <p:cNvPr id="332817" name="Text Box 17">
            <a:extLst>
              <a:ext uri="{FF2B5EF4-FFF2-40B4-BE49-F238E27FC236}">
                <a16:creationId xmlns:a16="http://schemas.microsoft.com/office/drawing/2014/main" id="{48830A60-7B8B-E446-974E-312B4DBC3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140075"/>
            <a:ext cx="10842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Lehr-</a:t>
            </a:r>
          </a:p>
          <a:p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stärke</a:t>
            </a:r>
          </a:p>
        </p:txBody>
      </p:sp>
      <p:sp>
        <p:nvSpPr>
          <p:cNvPr id="332820" name="Line 20">
            <a:extLst>
              <a:ext uri="{FF2B5EF4-FFF2-40B4-BE49-F238E27FC236}">
                <a16:creationId xmlns:a16="http://schemas.microsoft.com/office/drawing/2014/main" id="{2B0AF39F-243A-E849-884B-CC94FD880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6021388"/>
            <a:ext cx="482441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2822" name="Line 22">
            <a:extLst>
              <a:ext uri="{FF2B5EF4-FFF2-40B4-BE49-F238E27FC236}">
                <a16:creationId xmlns:a16="http://schemas.microsoft.com/office/drawing/2014/main" id="{8D0BF0A8-F890-8C4F-97E3-EE598F612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3573463"/>
            <a:ext cx="48244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2823" name="Line 23">
            <a:extLst>
              <a:ext uri="{FF2B5EF4-FFF2-40B4-BE49-F238E27FC236}">
                <a16:creationId xmlns:a16="http://schemas.microsoft.com/office/drawing/2014/main" id="{308DDEAD-AE48-2F45-B7D7-DDCBFCE59730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375693" y="3609182"/>
            <a:ext cx="482441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2821" name="Line 21">
            <a:extLst>
              <a:ext uri="{FF2B5EF4-FFF2-40B4-BE49-F238E27FC236}">
                <a16:creationId xmlns:a16="http://schemas.microsoft.com/office/drawing/2014/main" id="{D68120F3-B054-C144-8D17-ECEFBA123BD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-794" y="3609182"/>
            <a:ext cx="4824413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2811" name="Oval 11">
            <a:extLst>
              <a:ext uri="{FF2B5EF4-FFF2-40B4-BE49-F238E27FC236}">
                <a16:creationId xmlns:a16="http://schemas.microsoft.com/office/drawing/2014/main" id="{5D9DD4D0-63AD-8C49-8C88-030574768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349500"/>
            <a:ext cx="719137" cy="7191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12" name="Oval 12">
            <a:extLst>
              <a:ext uri="{FF2B5EF4-FFF2-40B4-BE49-F238E27FC236}">
                <a16:creationId xmlns:a16="http://schemas.microsoft.com/office/drawing/2014/main" id="{57A6B7DC-CBBF-9F47-A08A-A847DD7D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349500"/>
            <a:ext cx="719138" cy="71913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24" name="AutoShape 24">
            <a:extLst>
              <a:ext uri="{FF2B5EF4-FFF2-40B4-BE49-F238E27FC236}">
                <a16:creationId xmlns:a16="http://schemas.microsoft.com/office/drawing/2014/main" id="{AB9F431F-755D-E24B-8490-D5FD9EA7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412875"/>
            <a:ext cx="2233612" cy="936625"/>
          </a:xfrm>
          <a:prstGeom prst="wedgeEllipseCallout">
            <a:avLst>
              <a:gd name="adj1" fmla="val -68551"/>
              <a:gd name="adj2" fmla="val 26949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Humboldt-Ideal</a:t>
            </a:r>
          </a:p>
        </p:txBody>
      </p:sp>
      <p:sp>
        <p:nvSpPr>
          <p:cNvPr id="332815" name="Oval 15">
            <a:extLst>
              <a:ext uri="{FF2B5EF4-FFF2-40B4-BE49-F238E27FC236}">
                <a16:creationId xmlns:a16="http://schemas.microsoft.com/office/drawing/2014/main" id="{D7A92D0F-7EFD-E142-9A07-89306FFDF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429000"/>
            <a:ext cx="719138" cy="7191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2827" name="AutoShape 27">
            <a:extLst>
              <a:ext uri="{FF2B5EF4-FFF2-40B4-BE49-F238E27FC236}">
                <a16:creationId xmlns:a16="http://schemas.microsoft.com/office/drawing/2014/main" id="{57423ECC-BD62-144A-8F9F-6B9782104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2555875" cy="720725"/>
          </a:xfrm>
          <a:prstGeom prst="wedgeEllipseCallout">
            <a:avLst>
              <a:gd name="adj1" fmla="val 71306"/>
              <a:gd name="adj2" fmla="val -14031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FH (SUI)</a:t>
            </a:r>
          </a:p>
        </p:txBody>
      </p:sp>
      <p:sp>
        <p:nvSpPr>
          <p:cNvPr id="332825" name="AutoShape 25">
            <a:extLst>
              <a:ext uri="{FF2B5EF4-FFF2-40B4-BE49-F238E27FC236}">
                <a16:creationId xmlns:a16="http://schemas.microsoft.com/office/drawing/2014/main" id="{EE9DD200-E645-6048-A7C5-778ABCFD8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860800"/>
            <a:ext cx="2555875" cy="1081088"/>
          </a:xfrm>
          <a:prstGeom prst="wedgeEllipseCallout">
            <a:avLst>
              <a:gd name="adj1" fmla="val -67329"/>
              <a:gd name="adj2" fmla="val -5998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Research-University</a:t>
            </a:r>
          </a:p>
        </p:txBody>
      </p:sp>
      <p:sp>
        <p:nvSpPr>
          <p:cNvPr id="332828" name="AutoShape 28">
            <a:extLst>
              <a:ext uri="{FF2B5EF4-FFF2-40B4-BE49-F238E27FC236}">
                <a16:creationId xmlns:a16="http://schemas.microsoft.com/office/drawing/2014/main" id="{72B9EF4E-A9FB-5F46-A0C2-68A610FEB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013325"/>
            <a:ext cx="3132137" cy="1081088"/>
          </a:xfrm>
          <a:prstGeom prst="wedgeEllipseCallout">
            <a:avLst>
              <a:gd name="adj1" fmla="val -45741"/>
              <a:gd name="adj2" fmla="val -5998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regionale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Bildungsinst.</a:t>
            </a:r>
          </a:p>
        </p:txBody>
      </p:sp>
      <p:sp>
        <p:nvSpPr>
          <p:cNvPr id="332831" name="Rectangle 31">
            <a:extLst>
              <a:ext uri="{FF2B5EF4-FFF2-40B4-BE49-F238E27FC236}">
                <a16:creationId xmlns:a16="http://schemas.microsoft.com/office/drawing/2014/main" id="{92C17B3D-B4C2-6847-9E3C-2A32D51BF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  <a:noFill/>
          <a:ln/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wissenschaftlich</a:t>
            </a:r>
          </a:p>
        </p:txBody>
      </p:sp>
      <p:graphicFrame>
        <p:nvGraphicFramePr>
          <p:cNvPr id="332832" name="Object 32">
            <a:extLst>
              <a:ext uri="{FF2B5EF4-FFF2-40B4-BE49-F238E27FC236}">
                <a16:creationId xmlns:a16="http://schemas.microsoft.com/office/drawing/2014/main" id="{6BA52703-8F61-6B40-98EE-8FB130968A7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3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3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29" name="AutoShape 29">
            <a:extLst>
              <a:ext uri="{FF2B5EF4-FFF2-40B4-BE49-F238E27FC236}">
                <a16:creationId xmlns:a16="http://schemas.microsoft.com/office/drawing/2014/main" id="{C69F043F-D44D-CA4E-AEA1-70700D40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76250"/>
            <a:ext cx="2555875" cy="1081088"/>
          </a:xfrm>
          <a:prstGeom prst="wedgeEllipseCallout">
            <a:avLst>
              <a:gd name="adj1" fmla="val 28819"/>
              <a:gd name="adj2" fmla="val 16071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Lehr-Uni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FH (D)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2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2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2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2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2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2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2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2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2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2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animBg="1" autoUpdateAnimBg="0"/>
      <p:bldP spid="332804" grpId="0" animBg="1" autoUpdateAnimBg="0"/>
      <p:bldP spid="332805" grpId="0" animBg="1" autoUpdateAnimBg="0"/>
      <p:bldP spid="332807" grpId="0" animBg="1" autoUpdateAnimBg="0"/>
      <p:bldP spid="332816" grpId="0" autoUpdateAnimBg="0"/>
      <p:bldP spid="332817" grpId="0" autoUpdateAnimBg="0"/>
      <p:bldP spid="332824" grpId="0" animBg="1"/>
      <p:bldP spid="332827" grpId="0" animBg="1"/>
      <p:bldP spid="332825" grpId="0" animBg="1"/>
      <p:bldP spid="332828" grpId="0" animBg="1"/>
      <p:bldP spid="3328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umsplatzhalter 5">
            <a:extLst>
              <a:ext uri="{FF2B5EF4-FFF2-40B4-BE49-F238E27FC236}">
                <a16:creationId xmlns:a16="http://schemas.microsoft.com/office/drawing/2014/main" id="{8AB775EA-5433-5B44-BD1A-E8395C7E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D3A92CFB-C374-6246-BC0C-B35AE8EA69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19640-0A38-D546-9DF1-C87AC2FA130B}" type="slidenum">
              <a:rPr lang="en-US" altLang="de-DE"/>
              <a:pPr/>
              <a:t>15</a:t>
            </a:fld>
            <a:endParaRPr lang="en-US" altLang="de-DE" b="0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54594187-023F-0848-B22A-ACCB7802A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619EBB91-79A7-9549-BB6F-CCACDBA05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>
                <a:solidFill>
                  <a:srgbClr val="000000"/>
                </a:solidFill>
              </a:rPr>
              <a:t>Physik: Drittmittel in t€ pro Jahr</a:t>
            </a:r>
          </a:p>
        </p:txBody>
      </p:sp>
      <p:graphicFrame>
        <p:nvGraphicFramePr>
          <p:cNvPr id="334852" name="Object 4">
            <a:extLst>
              <a:ext uri="{FF2B5EF4-FFF2-40B4-BE49-F238E27FC236}">
                <a16:creationId xmlns:a16="http://schemas.microsoft.com/office/drawing/2014/main" id="{128E3DE0-7937-D848-92BB-8D8524E0F26F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589213" y="1196975"/>
          <a:ext cx="5510212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3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196975"/>
                        <a:ext cx="5510212" cy="561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4853" name="Group 5">
            <a:extLst>
              <a:ext uri="{FF2B5EF4-FFF2-40B4-BE49-F238E27FC236}">
                <a16:creationId xmlns:a16="http://schemas.microsoft.com/office/drawing/2014/main" id="{B9D6059C-E3CC-A54A-BDBE-B8398333DB77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1196975"/>
            <a:ext cx="5510212" cy="1633538"/>
            <a:chOff x="1631" y="754"/>
            <a:chExt cx="3471" cy="1029"/>
          </a:xfrm>
        </p:grpSpPr>
        <p:graphicFrame>
          <p:nvGraphicFramePr>
            <p:cNvPr id="334854" name="Object 6">
              <a:extLst>
                <a:ext uri="{FF2B5EF4-FFF2-40B4-BE49-F238E27FC236}">
                  <a16:creationId xmlns:a16="http://schemas.microsoft.com/office/drawing/2014/main" id="{7F6AB0AC-4E51-BF42-AEF8-70DC66FA28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754"/>
            <a:ext cx="3471" cy="1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874" name="Bild" r:id="rId5" imgW="4292600" imgH="4381500" progId="StaticEnhancedMetafile">
                    <p:embed/>
                  </p:oleObj>
                </mc:Choice>
                <mc:Fallback>
                  <p:oleObj name="Bild" r:id="rId5" imgW="4292600" imgH="4381500" progId="StaticEnhancedMetafil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70912"/>
                        <a:stretch>
                          <a:fillRect/>
                        </a:stretch>
                      </p:blipFill>
                      <p:spPr bwMode="auto">
                        <a:xfrm>
                          <a:off x="1631" y="754"/>
                          <a:ext cx="3471" cy="1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34855" name="Group 7">
              <a:extLst>
                <a:ext uri="{FF2B5EF4-FFF2-40B4-BE49-F238E27FC236}">
                  <a16:creationId xmlns:a16="http://schemas.microsoft.com/office/drawing/2014/main" id="{FC418CCF-E87B-F646-8FEC-D7DE86D40B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9" y="1344"/>
              <a:ext cx="2033" cy="288"/>
              <a:chOff x="3379" y="1310"/>
              <a:chExt cx="2033" cy="288"/>
            </a:xfrm>
          </p:grpSpPr>
          <p:sp>
            <p:nvSpPr>
              <p:cNvPr id="334856" name="Line 8">
                <a:extLst>
                  <a:ext uri="{FF2B5EF4-FFF2-40B4-BE49-F238E27FC236}">
                    <a16:creationId xmlns:a16="http://schemas.microsoft.com/office/drawing/2014/main" id="{DDB8DF2D-CF98-E746-8C25-AC107E10D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79" y="1344"/>
                <a:ext cx="68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4857" name="Text Box 9">
                <a:extLst>
                  <a:ext uri="{FF2B5EF4-FFF2-40B4-BE49-F238E27FC236}">
                    <a16:creationId xmlns:a16="http://schemas.microsoft.com/office/drawing/2014/main" id="{D380E4D7-7DFF-AA49-AFDA-4811F86A96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7" y="1310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50% Drittmittel</a:t>
                </a:r>
              </a:p>
            </p:txBody>
          </p:sp>
        </p:grpSp>
      </p:grpSp>
      <p:grpSp>
        <p:nvGrpSpPr>
          <p:cNvPr id="334858" name="Group 10">
            <a:extLst>
              <a:ext uri="{FF2B5EF4-FFF2-40B4-BE49-F238E27FC236}">
                <a16:creationId xmlns:a16="http://schemas.microsoft.com/office/drawing/2014/main" id="{45219361-96D5-D24F-ACB9-88FA83245FD1}"/>
              </a:ext>
            </a:extLst>
          </p:cNvPr>
          <p:cNvGrpSpPr>
            <a:grpSpLocks/>
          </p:cNvGrpSpPr>
          <p:nvPr/>
        </p:nvGrpSpPr>
        <p:grpSpPr bwMode="auto">
          <a:xfrm>
            <a:off x="0" y="1616075"/>
            <a:ext cx="2922588" cy="1196975"/>
            <a:chOff x="0" y="1018"/>
            <a:chExt cx="1841" cy="754"/>
          </a:xfrm>
        </p:grpSpPr>
        <p:sp>
          <p:nvSpPr>
            <p:cNvPr id="334859" name="AutoShape 11">
              <a:extLst>
                <a:ext uri="{FF2B5EF4-FFF2-40B4-BE49-F238E27FC236}">
                  <a16:creationId xmlns:a16="http://schemas.microsoft.com/office/drawing/2014/main" id="{110D3886-F6C5-C54A-8121-47B503076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4860" name="Text Box 12">
              <a:extLst>
                <a:ext uri="{FF2B5EF4-FFF2-40B4-BE49-F238E27FC236}">
                  <a16:creationId xmlns:a16="http://schemas.microsoft.com/office/drawing/2014/main" id="{B7E70DED-5F25-9C41-9B21-B1907DFB2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  <p:grpSp>
        <p:nvGrpSpPr>
          <p:cNvPr id="334861" name="Group 13">
            <a:extLst>
              <a:ext uri="{FF2B5EF4-FFF2-40B4-BE49-F238E27FC236}">
                <a16:creationId xmlns:a16="http://schemas.microsoft.com/office/drawing/2014/main" id="{A2753B4F-90D9-1142-ACF8-B7E086000A51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4926013"/>
            <a:ext cx="5511800" cy="1738312"/>
            <a:chOff x="1631" y="3103"/>
            <a:chExt cx="3472" cy="1095"/>
          </a:xfrm>
        </p:grpSpPr>
        <p:graphicFrame>
          <p:nvGraphicFramePr>
            <p:cNvPr id="334862" name="Object 14">
              <a:extLst>
                <a:ext uri="{FF2B5EF4-FFF2-40B4-BE49-F238E27FC236}">
                  <a16:creationId xmlns:a16="http://schemas.microsoft.com/office/drawing/2014/main" id="{C94F15CD-499B-864E-9337-45356954BB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3103"/>
            <a:ext cx="3472" cy="1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875" name="Bild" r:id="rId7" imgW="4292600" imgH="4381500" progId="StaticEnhancedMetafile">
                    <p:embed/>
                  </p:oleObj>
                </mc:Choice>
                <mc:Fallback>
                  <p:oleObj name="Bild" r:id="rId7" imgW="4292600" imgH="4381500" progId="StaticEnhancedMetafil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69162"/>
                        <a:stretch>
                          <a:fillRect/>
                        </a:stretch>
                      </p:blipFill>
                      <p:spPr bwMode="auto">
                        <a:xfrm>
                          <a:off x="1631" y="3103"/>
                          <a:ext cx="3472" cy="10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34863" name="Group 15">
              <a:extLst>
                <a:ext uri="{FF2B5EF4-FFF2-40B4-BE49-F238E27FC236}">
                  <a16:creationId xmlns:a16="http://schemas.microsoft.com/office/drawing/2014/main" id="{0BE80508-1EEE-5444-96C2-5087DE8145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1" y="3369"/>
              <a:ext cx="2631" cy="288"/>
              <a:chOff x="2426" y="3369"/>
              <a:chExt cx="2631" cy="288"/>
            </a:xfrm>
          </p:grpSpPr>
          <p:sp>
            <p:nvSpPr>
              <p:cNvPr id="334864" name="Line 16">
                <a:extLst>
                  <a:ext uri="{FF2B5EF4-FFF2-40B4-BE49-F238E27FC236}">
                    <a16:creationId xmlns:a16="http://schemas.microsoft.com/office/drawing/2014/main" id="{EDACB9DE-2813-A54A-8A77-11E6EB307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3430"/>
                <a:ext cx="1278" cy="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4865" name="Text Box 17">
                <a:extLst>
                  <a:ext uri="{FF2B5EF4-FFF2-40B4-BE49-F238E27FC236}">
                    <a16:creationId xmlns:a16="http://schemas.microsoft.com/office/drawing/2014/main" id="{9A9AB6EC-4714-0A4C-92F7-936DCF8CEE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2" y="3369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10% Drittmittel</a:t>
                </a:r>
              </a:p>
            </p:txBody>
          </p:sp>
        </p:grpSp>
      </p:grpSp>
      <p:grpSp>
        <p:nvGrpSpPr>
          <p:cNvPr id="334866" name="Group 18">
            <a:extLst>
              <a:ext uri="{FF2B5EF4-FFF2-40B4-BE49-F238E27FC236}">
                <a16:creationId xmlns:a16="http://schemas.microsoft.com/office/drawing/2014/main" id="{785E10B4-9C08-C642-81CD-723F5AA3209D}"/>
              </a:ext>
            </a:extLst>
          </p:cNvPr>
          <p:cNvGrpSpPr>
            <a:grpSpLocks/>
          </p:cNvGrpSpPr>
          <p:nvPr/>
        </p:nvGrpSpPr>
        <p:grpSpPr bwMode="auto">
          <a:xfrm>
            <a:off x="0" y="4902200"/>
            <a:ext cx="2922588" cy="1196975"/>
            <a:chOff x="0" y="1018"/>
            <a:chExt cx="1841" cy="754"/>
          </a:xfrm>
        </p:grpSpPr>
        <p:sp>
          <p:nvSpPr>
            <p:cNvPr id="334867" name="AutoShape 19">
              <a:extLst>
                <a:ext uri="{FF2B5EF4-FFF2-40B4-BE49-F238E27FC236}">
                  <a16:creationId xmlns:a16="http://schemas.microsoft.com/office/drawing/2014/main" id="{A81F0C6E-4419-BD4D-AEAE-9843E471C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4868" name="Text Box 20">
              <a:extLst>
                <a:ext uri="{FF2B5EF4-FFF2-40B4-BE49-F238E27FC236}">
                  <a16:creationId xmlns:a16="http://schemas.microsoft.com/office/drawing/2014/main" id="{E7B3E1BA-4E76-6141-AD8D-6C6551914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9115BF21-DC31-7F43-9169-B8BC69D1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BE9BB90C-B426-D54E-A0B1-BFDBE7D5A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5B751-7F56-BD41-9A5A-A8E4BC866F5C}" type="slidenum">
              <a:rPr lang="en-US" altLang="de-DE"/>
              <a:pPr/>
              <a:t>16</a:t>
            </a:fld>
            <a:endParaRPr lang="en-US" altLang="de-DE" b="0"/>
          </a:p>
        </p:txBody>
      </p:sp>
      <p:graphicFrame>
        <p:nvGraphicFramePr>
          <p:cNvPr id="338956" name="Object 12">
            <a:extLst>
              <a:ext uri="{FF2B5EF4-FFF2-40B4-BE49-F238E27FC236}">
                <a16:creationId xmlns:a16="http://schemas.microsoft.com/office/drawing/2014/main" id="{C8BBCB1C-C698-194A-B5EA-4F2246E6701F}"/>
              </a:ext>
            </a:extLst>
          </p:cNvPr>
          <p:cNvGraphicFramePr>
            <a:graphicFrameLocks/>
          </p:cNvGraphicFramePr>
          <p:nvPr>
            <p:ph idx="1"/>
          </p:nvPr>
        </p:nvGraphicFramePr>
        <p:xfrm>
          <a:off x="0" y="0"/>
          <a:ext cx="1908175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8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08175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46" name="Rectangle 2">
            <a:extLst>
              <a:ext uri="{FF2B5EF4-FFF2-40B4-BE49-F238E27FC236}">
                <a16:creationId xmlns:a16="http://schemas.microsoft.com/office/drawing/2014/main" id="{58EE8474-A9B2-8F44-83FF-21FFC2F58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0"/>
            <a:ext cx="5724525" cy="9906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Neue Einheit von F &amp; L</a:t>
            </a:r>
          </a:p>
        </p:txBody>
      </p:sp>
      <p:sp>
        <p:nvSpPr>
          <p:cNvPr id="338947" name="Oval 3">
            <a:extLst>
              <a:ext uri="{FF2B5EF4-FFF2-40B4-BE49-F238E27FC236}">
                <a16:creationId xmlns:a16="http://schemas.microsoft.com/office/drawing/2014/main" id="{476E2667-ACD8-F444-8756-401F8907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060575"/>
            <a:ext cx="2808287" cy="14033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wissenschafts-</a:t>
            </a:r>
          </a:p>
          <a:p>
            <a:pPr algn="ctr"/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bezogener</a:t>
            </a:r>
          </a:p>
          <a:p>
            <a:pPr algn="ctr"/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Master / PhD</a:t>
            </a:r>
          </a:p>
        </p:txBody>
      </p:sp>
      <p:sp>
        <p:nvSpPr>
          <p:cNvPr id="338948" name="Oval 4">
            <a:extLst>
              <a:ext uri="{FF2B5EF4-FFF2-40B4-BE49-F238E27FC236}">
                <a16:creationId xmlns:a16="http://schemas.microsoft.com/office/drawing/2014/main" id="{BAA479AC-5898-794E-98DF-3CA3B8FE1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3679825"/>
            <a:ext cx="2806700" cy="140335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Berufsbezogener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Master</a:t>
            </a:r>
          </a:p>
        </p:txBody>
      </p:sp>
      <p:sp>
        <p:nvSpPr>
          <p:cNvPr id="338949" name="Oval 5">
            <a:extLst>
              <a:ext uri="{FF2B5EF4-FFF2-40B4-BE49-F238E27FC236}">
                <a16:creationId xmlns:a16="http://schemas.microsoft.com/office/drawing/2014/main" id="{AE31CC17-0085-C847-9D6E-08E06B2A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5300663"/>
            <a:ext cx="2806700" cy="14033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Bachelor</a:t>
            </a:r>
          </a:p>
        </p:txBody>
      </p:sp>
      <p:sp>
        <p:nvSpPr>
          <p:cNvPr id="338950" name="Rectangle 6">
            <a:extLst>
              <a:ext uri="{FF2B5EF4-FFF2-40B4-BE49-F238E27FC236}">
                <a16:creationId xmlns:a16="http://schemas.microsoft.com/office/drawing/2014/main" id="{CD0074DA-E84E-804A-AA91-5F06C8D44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4724400"/>
            <a:ext cx="3494087" cy="1079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Forschungserfahrung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keine Spitzenforschung</a:t>
            </a:r>
          </a:p>
        </p:txBody>
      </p:sp>
      <p:sp>
        <p:nvSpPr>
          <p:cNvPr id="338952" name="Rectangle 8">
            <a:extLst>
              <a:ext uri="{FF2B5EF4-FFF2-40B4-BE49-F238E27FC236}">
                <a16:creationId xmlns:a16="http://schemas.microsoft.com/office/drawing/2014/main" id="{E427E709-10CA-484B-AEDE-E4D6F60F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2205038"/>
            <a:ext cx="3497262" cy="10795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aktive eigene </a:t>
            </a:r>
          </a:p>
          <a:p>
            <a:pPr algn="ctr"/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(Spitzen)Forschung</a:t>
            </a:r>
          </a:p>
        </p:txBody>
      </p:sp>
      <p:sp>
        <p:nvSpPr>
          <p:cNvPr id="338953" name="AutoShape 9">
            <a:extLst>
              <a:ext uri="{FF2B5EF4-FFF2-40B4-BE49-F238E27FC236}">
                <a16:creationId xmlns:a16="http://schemas.microsoft.com/office/drawing/2014/main" id="{462F1C8F-9A2F-914A-B92F-F5E6E3041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205038"/>
            <a:ext cx="2592388" cy="1079500"/>
          </a:xfrm>
          <a:prstGeom prst="homePlate">
            <a:avLst>
              <a:gd name="adj" fmla="val 60037"/>
            </a:avLst>
          </a:prstGeom>
          <a:solidFill>
            <a:srgbClr val="FFFF00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forschende</a:t>
            </a:r>
          </a:p>
          <a:p>
            <a:pPr algn="ctr"/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Lehre</a:t>
            </a:r>
          </a:p>
        </p:txBody>
      </p:sp>
      <p:sp>
        <p:nvSpPr>
          <p:cNvPr id="338955" name="AutoShape 11">
            <a:extLst>
              <a:ext uri="{FF2B5EF4-FFF2-40B4-BE49-F238E27FC236}">
                <a16:creationId xmlns:a16="http://schemas.microsoft.com/office/drawing/2014/main" id="{C550D7B6-8080-9648-B48F-B6DC8F427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724400"/>
            <a:ext cx="2590800" cy="1079500"/>
          </a:xfrm>
          <a:prstGeom prst="homePlate">
            <a:avLst>
              <a:gd name="adj" fmla="val 60000"/>
            </a:avLst>
          </a:prstGeom>
          <a:solidFill>
            <a:schemeClr val="accent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forschungs-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bezogene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Lehre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animBg="1"/>
      <p:bldP spid="338948" grpId="0" animBg="1"/>
      <p:bldP spid="338949" grpId="0" animBg="1"/>
      <p:bldP spid="338950" grpId="0" animBg="1"/>
      <p:bldP spid="338952" grpId="0" animBg="1"/>
      <p:bldP spid="338953" grpId="0" animBg="1"/>
      <p:bldP spid="3389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33A21319-86A7-E043-89B1-3FED5B35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D5DBC808-7CED-F94E-9EBE-873ED0625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2195-4B2D-F646-A75F-4E60D2AF6609}" type="slidenum">
              <a:rPr lang="en-US" altLang="de-DE"/>
              <a:pPr/>
              <a:t>17</a:t>
            </a:fld>
            <a:endParaRPr lang="en-US" altLang="de-DE" b="0"/>
          </a:p>
        </p:txBody>
      </p:sp>
      <p:sp>
        <p:nvSpPr>
          <p:cNvPr id="168963" name="Text Box 1027">
            <a:extLst>
              <a:ext uri="{FF2B5EF4-FFF2-40B4-BE49-F238E27FC236}">
                <a16:creationId xmlns:a16="http://schemas.microsoft.com/office/drawing/2014/main" id="{87088993-557D-8240-8C7D-1F24A35F1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68966" name="Rectangle 1030">
            <a:extLst>
              <a:ext uri="{FF2B5EF4-FFF2-40B4-BE49-F238E27FC236}">
                <a16:creationId xmlns:a16="http://schemas.microsoft.com/office/drawing/2014/main" id="{BA81D20E-D5F5-E843-8726-CB4CCFC4C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international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168967" name="Object 1031">
            <a:extLst>
              <a:ext uri="{FF2B5EF4-FFF2-40B4-BE49-F238E27FC236}">
                <a16:creationId xmlns:a16="http://schemas.microsoft.com/office/drawing/2014/main" id="{1B33705E-9AD8-8847-A438-219C78A01D2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4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03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8" name="Rectangle 1032">
            <a:extLst>
              <a:ext uri="{FF2B5EF4-FFF2-40B4-BE49-F238E27FC236}">
                <a16:creationId xmlns:a16="http://schemas.microsoft.com/office/drawing/2014/main" id="{EE614986-7BAD-1F48-8A35-C2D9EEB69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492375"/>
            <a:ext cx="3598863" cy="10795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in der Forschung</a:t>
            </a:r>
          </a:p>
        </p:txBody>
      </p:sp>
      <p:sp>
        <p:nvSpPr>
          <p:cNvPr id="168969" name="Rectangle 1033">
            <a:extLst>
              <a:ext uri="{FF2B5EF4-FFF2-40B4-BE49-F238E27FC236}">
                <a16:creationId xmlns:a16="http://schemas.microsoft.com/office/drawing/2014/main" id="{44C2B26B-6519-F44F-B5B4-9A66E920C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149725"/>
            <a:ext cx="3598863" cy="1079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in der Lehre</a:t>
            </a:r>
          </a:p>
        </p:txBody>
      </p:sp>
      <p:sp>
        <p:nvSpPr>
          <p:cNvPr id="168970" name="Rectangle 1034">
            <a:extLst>
              <a:ext uri="{FF2B5EF4-FFF2-40B4-BE49-F238E27FC236}">
                <a16:creationId xmlns:a16="http://schemas.microsoft.com/office/drawing/2014/main" id="{D25B1042-F9A7-6C42-A431-ED4D9B31B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149725"/>
            <a:ext cx="4219575" cy="1079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neu belebt: 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Bachelor / Master</a:t>
            </a:r>
          </a:p>
        </p:txBody>
      </p:sp>
      <p:sp>
        <p:nvSpPr>
          <p:cNvPr id="168973" name="Rectangle 1037">
            <a:extLst>
              <a:ext uri="{FF2B5EF4-FFF2-40B4-BE49-F238E27FC236}">
                <a16:creationId xmlns:a16="http://schemas.microsoft.com/office/drawing/2014/main" id="{C6AD3CF4-631B-8045-BB6A-7DFE1112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492375"/>
            <a:ext cx="4219575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üblich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8" grpId="0" animBg="1" autoUpdateAnimBg="0"/>
      <p:bldP spid="168969" grpId="0" animBg="1" autoUpdateAnimBg="0"/>
      <p:bldP spid="168970" grpId="0" animBg="1" autoUpdateAnimBg="0"/>
      <p:bldP spid="16897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458E46B2-8550-8745-852D-8620AE6F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875BC3B0-8A07-094D-BFDA-4B5FF377E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7439B7-0F81-C243-8F76-0CE4BD8C831E}" type="slidenum">
              <a:rPr lang="en-US" altLang="de-DE"/>
              <a:pPr/>
              <a:t>18</a:t>
            </a:fld>
            <a:endParaRPr lang="en-US" altLang="de-DE" b="0"/>
          </a:p>
        </p:txBody>
      </p:sp>
      <p:sp>
        <p:nvSpPr>
          <p:cNvPr id="171011" name="Text Box 3">
            <a:extLst>
              <a:ext uri="{FF2B5EF4-FFF2-40B4-BE49-F238E27FC236}">
                <a16:creationId xmlns:a16="http://schemas.microsoft.com/office/drawing/2014/main" id="{66EA6BC9-CDD1-B646-BF10-AAB27EDA9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71014" name="Rectangle 6">
            <a:extLst>
              <a:ext uri="{FF2B5EF4-FFF2-40B4-BE49-F238E27FC236}">
                <a16:creationId xmlns:a16="http://schemas.microsoft.com/office/drawing/2014/main" id="{0F301316-FEBB-F848-A09B-CD627E766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virtuell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171015" name="Object 7">
            <a:extLst>
              <a:ext uri="{FF2B5EF4-FFF2-40B4-BE49-F238E27FC236}">
                <a16:creationId xmlns:a16="http://schemas.microsoft.com/office/drawing/2014/main" id="{D3FE0522-7209-A64F-98CB-F6E544C55DC7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84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6" name="Rectangle 8">
            <a:extLst>
              <a:ext uri="{FF2B5EF4-FFF2-40B4-BE49-F238E27FC236}">
                <a16:creationId xmlns:a16="http://schemas.microsoft.com/office/drawing/2014/main" id="{867E51ED-20DC-1F41-92ED-28902FF6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438400"/>
            <a:ext cx="5757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600" b="1">
                <a:latin typeface="Arial" panose="020B0604020202020204" pitchFamily="34" charset="0"/>
              </a:rPr>
              <a:t>Ansprüche der Studenten</a:t>
            </a:r>
          </a:p>
        </p:txBody>
      </p:sp>
      <p:sp>
        <p:nvSpPr>
          <p:cNvPr id="171017" name="Rectangle 9">
            <a:extLst>
              <a:ext uri="{FF2B5EF4-FFF2-40B4-BE49-F238E27FC236}">
                <a16:creationId xmlns:a16="http://schemas.microsoft.com/office/drawing/2014/main" id="{0BD1E198-B7FC-1047-B609-2FDD6390C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05200"/>
            <a:ext cx="5757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600" b="1">
                <a:latin typeface="Arial" panose="020B0604020202020204" pitchFamily="34" charset="0"/>
              </a:rPr>
              <a:t>weltweiter Bildungsmarkt</a:t>
            </a:r>
          </a:p>
        </p:txBody>
      </p:sp>
      <p:sp>
        <p:nvSpPr>
          <p:cNvPr id="171018" name="Rectangle 10">
            <a:extLst>
              <a:ext uri="{FF2B5EF4-FFF2-40B4-BE49-F238E27FC236}">
                <a16:creationId xmlns:a16="http://schemas.microsoft.com/office/drawing/2014/main" id="{26AA7777-770E-904F-A85E-8B57EA1B8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72000"/>
            <a:ext cx="5757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600" b="1">
                <a:latin typeface="Arial" panose="020B0604020202020204" pitchFamily="34" charset="0"/>
              </a:rPr>
              <a:t>individuelle Massenlehre</a:t>
            </a:r>
          </a:p>
        </p:txBody>
      </p:sp>
      <p:sp>
        <p:nvSpPr>
          <p:cNvPr id="171019" name="Rectangle 11">
            <a:extLst>
              <a:ext uri="{FF2B5EF4-FFF2-40B4-BE49-F238E27FC236}">
                <a16:creationId xmlns:a16="http://schemas.microsoft.com/office/drawing/2014/main" id="{D5DEFE77-2F7D-A548-B561-D96AD2C52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715000"/>
            <a:ext cx="5757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600" b="1">
                <a:latin typeface="Arial" panose="020B0604020202020204" pitchFamily="34" charset="0"/>
              </a:rPr>
              <a:t>lebenslanges Lernen</a:t>
            </a:r>
          </a:p>
        </p:txBody>
      </p:sp>
      <p:sp>
        <p:nvSpPr>
          <p:cNvPr id="171020" name="Text Box 12">
            <a:extLst>
              <a:ext uri="{FF2B5EF4-FFF2-40B4-BE49-F238E27FC236}">
                <a16:creationId xmlns:a16="http://schemas.microsoft.com/office/drawing/2014/main" id="{73203DEB-B19E-C14D-8728-FB37399D9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71021" name="Text Box 13">
            <a:extLst>
              <a:ext uri="{FF2B5EF4-FFF2-40B4-BE49-F238E27FC236}">
                <a16:creationId xmlns:a16="http://schemas.microsoft.com/office/drawing/2014/main" id="{8C28EDF2-1334-FE4E-9495-B613BD4B8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71022" name="Text Box 14">
            <a:extLst>
              <a:ext uri="{FF2B5EF4-FFF2-40B4-BE49-F238E27FC236}">
                <a16:creationId xmlns:a16="http://schemas.microsoft.com/office/drawing/2014/main" id="{07E9E86E-1CAB-5648-A87D-66AC40CB0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171023" name="Text Box 15">
            <a:extLst>
              <a:ext uri="{FF2B5EF4-FFF2-40B4-BE49-F238E27FC236}">
                <a16:creationId xmlns:a16="http://schemas.microsoft.com/office/drawing/2014/main" id="{277E86A8-E793-1249-85AB-64B173DFF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171024" name="Rectangle 16">
            <a:extLst>
              <a:ext uri="{FF2B5EF4-FFF2-40B4-BE49-F238E27FC236}">
                <a16:creationId xmlns:a16="http://schemas.microsoft.com/office/drawing/2014/main" id="{514C2B05-D2D7-1649-BB2C-EF570D161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6477000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alma mater virtualis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6" grpId="0" animBg="1" autoUpdateAnimBg="0"/>
      <p:bldP spid="171017" grpId="0" animBg="1" autoUpdateAnimBg="0"/>
      <p:bldP spid="171018" grpId="0" animBg="1" autoUpdateAnimBg="0"/>
      <p:bldP spid="171019" grpId="0" animBg="1" autoUpdateAnimBg="0"/>
      <p:bldP spid="171020" grpId="0" autoUpdateAnimBg="0"/>
      <p:bldP spid="171021" grpId="0" autoUpdateAnimBg="0"/>
      <p:bldP spid="171022" grpId="0" autoUpdateAnimBg="0"/>
      <p:bldP spid="171023" grpId="0" autoUpdateAnimBg="0"/>
      <p:bldP spid="17102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7BA77BFF-51AC-4E46-8E13-A0B58125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21" name="Foliennummernplatzhalter 2">
            <a:extLst>
              <a:ext uri="{FF2B5EF4-FFF2-40B4-BE49-F238E27FC236}">
                <a16:creationId xmlns:a16="http://schemas.microsoft.com/office/drawing/2014/main" id="{1A0C232C-EF86-D849-AEE2-561DE1775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BC1EB-54FE-C742-9E41-5076445C63D0}" type="slidenum">
              <a:rPr lang="en-US" altLang="de-DE"/>
              <a:pPr/>
              <a:t>19</a:t>
            </a:fld>
            <a:endParaRPr lang="en-US" altLang="de-DE" b="0"/>
          </a:p>
        </p:txBody>
      </p:sp>
      <p:sp>
        <p:nvSpPr>
          <p:cNvPr id="276482" name="Text Box 2">
            <a:extLst>
              <a:ext uri="{FF2B5EF4-FFF2-40B4-BE49-F238E27FC236}">
                <a16:creationId xmlns:a16="http://schemas.microsoft.com/office/drawing/2014/main" id="{2C6A0C68-00A2-7E45-A564-3C45C1EB1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“Alma mater virtualis”: </a:t>
            </a:r>
          </a:p>
          <a:p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Strategische Optionen</a:t>
            </a: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786E7D7F-54FA-5747-B8A0-BA911A14E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4196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76FAF3D7-7AD4-D345-BF29-B3F62644F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44196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9F425190-95E1-4F43-AAD9-F8369CB6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114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8845A550-3189-A148-89F8-DF75A1B9D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4114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7" name="Rectangle 7">
            <a:extLst>
              <a:ext uri="{FF2B5EF4-FFF2-40B4-BE49-F238E27FC236}">
                <a16:creationId xmlns:a16="http://schemas.microsoft.com/office/drawing/2014/main" id="{6AF726D7-E543-FE47-9D5E-12EC2DE68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743200"/>
            <a:ext cx="1295400" cy="1371600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8" name="Rectangle 8">
            <a:extLst>
              <a:ext uri="{FF2B5EF4-FFF2-40B4-BE49-F238E27FC236}">
                <a16:creationId xmlns:a16="http://schemas.microsoft.com/office/drawing/2014/main" id="{09803927-0A29-694D-A850-BBF069BCC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048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9" name="Rectangle 9">
            <a:extLst>
              <a:ext uri="{FF2B5EF4-FFF2-40B4-BE49-F238E27FC236}">
                <a16:creationId xmlns:a16="http://schemas.microsoft.com/office/drawing/2014/main" id="{83417872-F3B7-1B4E-B7C4-F64E68B34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3048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90" name="Rectangle 10">
            <a:extLst>
              <a:ext uri="{FF2B5EF4-FFF2-40B4-BE49-F238E27FC236}">
                <a16:creationId xmlns:a16="http://schemas.microsoft.com/office/drawing/2014/main" id="{16336F3D-68AB-9E40-B8FF-61F216C9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27432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91" name="Text Box 11">
            <a:extLst>
              <a:ext uri="{FF2B5EF4-FFF2-40B4-BE49-F238E27FC236}">
                <a16:creationId xmlns:a16="http://schemas.microsoft.com/office/drawing/2014/main" id="{53B05D54-DF0F-834A-93FC-D2755EB79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41275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276492" name="Text Box 12">
            <a:extLst>
              <a:ext uri="{FF2B5EF4-FFF2-40B4-BE49-F238E27FC236}">
                <a16:creationId xmlns:a16="http://schemas.microsoft.com/office/drawing/2014/main" id="{5C946A69-737A-5D4D-B42A-8B1964E2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23606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</a:p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3" name="Text Box 13">
            <a:extLst>
              <a:ext uri="{FF2B5EF4-FFF2-40B4-BE49-F238E27FC236}">
                <a16:creationId xmlns:a16="http://schemas.microsoft.com/office/drawing/2014/main" id="{CD479CB6-0414-1A40-842B-D9A52DC3B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75" y="16256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4" name="Text Box 14">
            <a:extLst>
              <a:ext uri="{FF2B5EF4-FFF2-40B4-BE49-F238E27FC236}">
                <a16:creationId xmlns:a16="http://schemas.microsoft.com/office/drawing/2014/main" id="{8A0B4CE7-B37F-4D46-9AE2-73B1D89B2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7607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5" name="Text Box 15">
            <a:extLst>
              <a:ext uri="{FF2B5EF4-FFF2-40B4-BE49-F238E27FC236}">
                <a16:creationId xmlns:a16="http://schemas.microsoft.com/office/drawing/2014/main" id="{A9E467FF-F111-D749-9356-4649D6C22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4645025"/>
            <a:ext cx="1055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6" name="Text Box 16">
            <a:extLst>
              <a:ext uri="{FF2B5EF4-FFF2-40B4-BE49-F238E27FC236}">
                <a16:creationId xmlns:a16="http://schemas.microsoft.com/office/drawing/2014/main" id="{718BC4FC-19B7-124A-A458-313622EEE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2008188"/>
            <a:ext cx="693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7" name="Text Box 17">
            <a:extLst>
              <a:ext uri="{FF2B5EF4-FFF2-40B4-BE49-F238E27FC236}">
                <a16:creationId xmlns:a16="http://schemas.microsoft.com/office/drawing/2014/main" id="{081124FD-749E-134A-ABF2-05725B568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0081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8" name="Text Box 18">
            <a:extLst>
              <a:ext uri="{FF2B5EF4-FFF2-40B4-BE49-F238E27FC236}">
                <a16:creationId xmlns:a16="http://schemas.microsoft.com/office/drawing/2014/main" id="{9F54ACBC-FCCF-2849-8E76-132A6B85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2846388"/>
            <a:ext cx="795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9" name="Text Box 19">
            <a:extLst>
              <a:ext uri="{FF2B5EF4-FFF2-40B4-BE49-F238E27FC236}">
                <a16:creationId xmlns:a16="http://schemas.microsoft.com/office/drawing/2014/main" id="{5FBD1836-0184-4D43-822B-317E3D8AD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22828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7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7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1" grpId="0" autoUpdateAnimBg="0"/>
      <p:bldP spid="276492" grpId="0" autoUpdateAnimBg="0"/>
      <p:bldP spid="276493" grpId="0" autoUpdateAnimBg="0"/>
      <p:bldP spid="276494" grpId="0" autoUpdateAnimBg="0"/>
      <p:bldP spid="276495" grpId="0" autoUpdateAnimBg="0"/>
      <p:bldP spid="276496" grpId="0" autoUpdateAnimBg="0"/>
      <p:bldP spid="276497" grpId="0" autoUpdateAnimBg="0"/>
      <p:bldP spid="276498" grpId="0" autoUpdateAnimBg="0"/>
      <p:bldP spid="2764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8D34777D-B6FD-FF4E-AF4F-CDBA8D99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44AB9E3-2F29-A048-B890-31F745855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C5495F-B045-2940-AD99-94843CFC521F}" type="slidenum">
              <a:rPr lang="en-US" altLang="de-DE"/>
              <a:pPr/>
              <a:t>2</a:t>
            </a:fld>
            <a:endParaRPr lang="en-US" altLang="de-DE" b="0"/>
          </a:p>
        </p:txBody>
      </p:sp>
      <p:sp>
        <p:nvSpPr>
          <p:cNvPr id="279554" name="Text Box 2">
            <a:extLst>
              <a:ext uri="{FF2B5EF4-FFF2-40B4-BE49-F238E27FC236}">
                <a16:creationId xmlns:a16="http://schemas.microsoft.com/office/drawing/2014/main" id="{9CD18A66-E190-024D-B51C-D36824823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772F131C-3689-564E-B1CE-8A05CA4AF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513" y="274638"/>
            <a:ext cx="5191125" cy="685800"/>
          </a:xfrm>
        </p:spPr>
        <p:txBody>
          <a:bodyPr/>
          <a:lstStyle/>
          <a:p>
            <a:r>
              <a:rPr lang="de-DE" altLang="de-DE" sz="4000" b="1">
                <a:solidFill>
                  <a:schemeClr val="folHlink"/>
                </a:solidFill>
              </a:rPr>
              <a:t>Think Tank seit</a:t>
            </a:r>
            <a:endParaRPr lang="de-DE" altLang="de-DE"/>
          </a:p>
        </p:txBody>
      </p:sp>
      <p:sp>
        <p:nvSpPr>
          <p:cNvPr id="279556" name="Rectangle 4">
            <a:extLst>
              <a:ext uri="{FF2B5EF4-FFF2-40B4-BE49-F238E27FC236}">
                <a16:creationId xmlns:a16="http://schemas.microsoft.com/office/drawing/2014/main" id="{A1ABE6D7-0BCF-1C46-AD19-0DEAFDA1C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81400"/>
            <a:ext cx="6478588" cy="7921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Bertelsmann Stiftung</a:t>
            </a:r>
          </a:p>
        </p:txBody>
      </p:sp>
      <p:sp>
        <p:nvSpPr>
          <p:cNvPr id="279557" name="Rectangle 5">
            <a:extLst>
              <a:ext uri="{FF2B5EF4-FFF2-40B4-BE49-F238E27FC236}">
                <a16:creationId xmlns:a16="http://schemas.microsoft.com/office/drawing/2014/main" id="{1CC210E7-9BEE-6749-A6FE-004385F78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00600"/>
            <a:ext cx="6478588" cy="7921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Hochschulrektorenkonferenz</a:t>
            </a:r>
          </a:p>
        </p:txBody>
      </p:sp>
      <p:sp>
        <p:nvSpPr>
          <p:cNvPr id="279558" name="Rectangle 6">
            <a:extLst>
              <a:ext uri="{FF2B5EF4-FFF2-40B4-BE49-F238E27FC236}">
                <a16:creationId xmlns:a16="http://schemas.microsoft.com/office/drawing/2014/main" id="{54512A61-1471-5D4D-8515-81C1C1122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106613"/>
            <a:ext cx="6781800" cy="7921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Mai 1994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nimBg="1" autoUpdateAnimBg="0"/>
      <p:bldP spid="279557" grpId="0" animBg="1" autoUpdateAnimBg="0"/>
      <p:bldP spid="27955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AD262A57-2FA6-4345-9AE8-8CBEBEB6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21" name="Foliennummernplatzhalter 2">
            <a:extLst>
              <a:ext uri="{FF2B5EF4-FFF2-40B4-BE49-F238E27FC236}">
                <a16:creationId xmlns:a16="http://schemas.microsoft.com/office/drawing/2014/main" id="{E1924706-7DC9-9A43-AB41-AB40476E90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472DEB-4E9D-BA4C-A77E-AB1CDC4617DD}" type="slidenum">
              <a:rPr lang="en-US" altLang="de-DE"/>
              <a:pPr/>
              <a:t>20</a:t>
            </a:fld>
            <a:endParaRPr lang="en-US" altLang="de-DE" b="0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B66C8E29-EAB1-A148-AE75-D63731228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495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0C97CAA3-EAE8-E849-BA7E-287E55165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495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08" name="Rectangle 4">
            <a:extLst>
              <a:ext uri="{FF2B5EF4-FFF2-40B4-BE49-F238E27FC236}">
                <a16:creationId xmlns:a16="http://schemas.microsoft.com/office/drawing/2014/main" id="{7FAD5F73-E040-5347-82B3-C619FEDCE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191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09" name="Rectangle 5">
            <a:extLst>
              <a:ext uri="{FF2B5EF4-FFF2-40B4-BE49-F238E27FC236}">
                <a16:creationId xmlns:a16="http://schemas.microsoft.com/office/drawing/2014/main" id="{6CE7621D-F64E-8443-90CC-82BD97FBD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91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0" name="Rectangle 6">
            <a:extLst>
              <a:ext uri="{FF2B5EF4-FFF2-40B4-BE49-F238E27FC236}">
                <a16:creationId xmlns:a16="http://schemas.microsoft.com/office/drawing/2014/main" id="{F1FEB0B8-5FD5-4A4D-B053-83CC79D5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194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1" name="Rectangle 7">
            <a:extLst>
              <a:ext uri="{FF2B5EF4-FFF2-40B4-BE49-F238E27FC236}">
                <a16:creationId xmlns:a16="http://schemas.microsoft.com/office/drawing/2014/main" id="{BCD26AEA-721E-704B-A7A4-0F3DBD6B0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124200"/>
            <a:ext cx="1295400" cy="13716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2" name="Rectangle 8">
            <a:extLst>
              <a:ext uri="{FF2B5EF4-FFF2-40B4-BE49-F238E27FC236}">
                <a16:creationId xmlns:a16="http://schemas.microsoft.com/office/drawing/2014/main" id="{5D7663F0-0B51-0446-A0F6-C999017EA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194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3" name="Text Box 9">
            <a:extLst>
              <a:ext uri="{FF2B5EF4-FFF2-40B4-BE49-F238E27FC236}">
                <a16:creationId xmlns:a16="http://schemas.microsoft.com/office/drawing/2014/main" id="{A5189158-2536-F24A-A6FB-3ADCDEDD4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42037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14" name="Text Box 10">
            <a:extLst>
              <a:ext uri="{FF2B5EF4-FFF2-40B4-BE49-F238E27FC236}">
                <a16:creationId xmlns:a16="http://schemas.microsoft.com/office/drawing/2014/main" id="{23764F23-BF0B-0444-9EA3-7DCD7C2B3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4368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</a:p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277515" name="Text Box 11">
            <a:extLst>
              <a:ext uri="{FF2B5EF4-FFF2-40B4-BE49-F238E27FC236}">
                <a16:creationId xmlns:a16="http://schemas.microsoft.com/office/drawing/2014/main" id="{197D3658-DF23-E24C-9FC4-5A32F05A2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17018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277516" name="Text Box 12">
            <a:extLst>
              <a:ext uri="{FF2B5EF4-FFF2-40B4-BE49-F238E27FC236}">
                <a16:creationId xmlns:a16="http://schemas.microsoft.com/office/drawing/2014/main" id="{388F05F3-67C6-EA4B-821A-E129DEE38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369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17" name="Text Box 13">
            <a:extLst>
              <a:ext uri="{FF2B5EF4-FFF2-40B4-BE49-F238E27FC236}">
                <a16:creationId xmlns:a16="http://schemas.microsoft.com/office/drawing/2014/main" id="{62C3E633-3558-3A40-968B-0221ED2DF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721225"/>
            <a:ext cx="1055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</a:p>
        </p:txBody>
      </p:sp>
      <p:sp>
        <p:nvSpPr>
          <p:cNvPr id="277518" name="Text Box 14">
            <a:extLst>
              <a:ext uri="{FF2B5EF4-FFF2-40B4-BE49-F238E27FC236}">
                <a16:creationId xmlns:a16="http://schemas.microsoft.com/office/drawing/2014/main" id="{86797DC9-4AD2-0E4F-AA55-E34C3CD8A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2084388"/>
            <a:ext cx="693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19" name="Text Box 15">
            <a:extLst>
              <a:ext uri="{FF2B5EF4-FFF2-40B4-BE49-F238E27FC236}">
                <a16:creationId xmlns:a16="http://schemas.microsoft.com/office/drawing/2014/main" id="{A68A1CCC-168A-C44F-A83C-96DF4468C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0843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20" name="Text Box 16">
            <a:extLst>
              <a:ext uri="{FF2B5EF4-FFF2-40B4-BE49-F238E27FC236}">
                <a16:creationId xmlns:a16="http://schemas.microsoft.com/office/drawing/2014/main" id="{D7B21B3C-A967-A142-B315-B442CF52B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922588"/>
            <a:ext cx="795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21" name="Text Box 17">
            <a:extLst>
              <a:ext uri="{FF2B5EF4-FFF2-40B4-BE49-F238E27FC236}">
                <a16:creationId xmlns:a16="http://schemas.microsoft.com/office/drawing/2014/main" id="{0AD5A9FF-8AB5-3144-922E-214C106BF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590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22" name="Rectangle 18">
            <a:extLst>
              <a:ext uri="{FF2B5EF4-FFF2-40B4-BE49-F238E27FC236}">
                <a16:creationId xmlns:a16="http://schemas.microsoft.com/office/drawing/2014/main" id="{DCBA5FA3-E98C-0B47-A213-8806C0E4C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122613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747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23" name="Text Box 19">
            <a:extLst>
              <a:ext uri="{FF2B5EF4-FFF2-40B4-BE49-F238E27FC236}">
                <a16:creationId xmlns:a16="http://schemas.microsoft.com/office/drawing/2014/main" id="{93DF7356-A704-514B-B175-5B4EDDA1D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01600"/>
            <a:ext cx="526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„Alma mater virtualis“: </a:t>
            </a:r>
          </a:p>
          <a:p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“On campus”-Option Studium</a:t>
            </a:r>
            <a:endParaRPr lang="de-DE" altLang="de-DE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1">
            <a:extLst>
              <a:ext uri="{FF2B5EF4-FFF2-40B4-BE49-F238E27FC236}">
                <a16:creationId xmlns:a16="http://schemas.microsoft.com/office/drawing/2014/main" id="{8DAB07EB-4B2F-6744-AFA0-716092F5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20" name="Foliennummernplatzhalter 2">
            <a:extLst>
              <a:ext uri="{FF2B5EF4-FFF2-40B4-BE49-F238E27FC236}">
                <a16:creationId xmlns:a16="http://schemas.microsoft.com/office/drawing/2014/main" id="{CEC25FCF-CBB1-8D4A-B4A3-DB24DE0EE6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F2274-72FD-6345-AC71-C4224D557648}" type="slidenum">
              <a:rPr lang="en-US" altLang="de-DE"/>
              <a:pPr/>
              <a:t>21</a:t>
            </a:fld>
            <a:endParaRPr lang="en-US" altLang="de-DE" b="0"/>
          </a:p>
        </p:txBody>
      </p:sp>
      <p:sp>
        <p:nvSpPr>
          <p:cNvPr id="278530" name="Rectangle 2">
            <a:extLst>
              <a:ext uri="{FF2B5EF4-FFF2-40B4-BE49-F238E27FC236}">
                <a16:creationId xmlns:a16="http://schemas.microsoft.com/office/drawing/2014/main" id="{8398A0FE-8C2D-D543-93F9-FFB049AF0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4267200"/>
            <a:ext cx="1295400" cy="1371600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66"/>
            </a:extrusionClr>
            <a:contourClr>
              <a:srgbClr val="3399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1D5B3ABE-AE8C-CB4C-91DD-B82EB8BD2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4572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2" name="Rectangle 4">
            <a:extLst>
              <a:ext uri="{FF2B5EF4-FFF2-40B4-BE49-F238E27FC236}">
                <a16:creationId xmlns:a16="http://schemas.microsoft.com/office/drawing/2014/main" id="{276B5813-B544-8440-B68B-4E6C4BD00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4572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3" name="Rectangle 5">
            <a:extLst>
              <a:ext uri="{FF2B5EF4-FFF2-40B4-BE49-F238E27FC236}">
                <a16:creationId xmlns:a16="http://schemas.microsoft.com/office/drawing/2014/main" id="{1303ACCC-4736-2345-9C65-90BBC2680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8956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4" name="Rectangle 6">
            <a:extLst>
              <a:ext uri="{FF2B5EF4-FFF2-40B4-BE49-F238E27FC236}">
                <a16:creationId xmlns:a16="http://schemas.microsoft.com/office/drawing/2014/main" id="{439F7416-687A-BC4A-8B53-374D3CC97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32004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5" name="Rectangle 7">
            <a:extLst>
              <a:ext uri="{FF2B5EF4-FFF2-40B4-BE49-F238E27FC236}">
                <a16:creationId xmlns:a16="http://schemas.microsoft.com/office/drawing/2014/main" id="{E3306EC5-8CA9-A14F-8E91-D746F7460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28956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6" name="Text Box 8">
            <a:extLst>
              <a:ext uri="{FF2B5EF4-FFF2-40B4-BE49-F238E27FC236}">
                <a16:creationId xmlns:a16="http://schemas.microsoft.com/office/drawing/2014/main" id="{E84A203A-07C5-C242-ACFE-242FE3AC5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42799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37" name="Text Box 9">
            <a:extLst>
              <a:ext uri="{FF2B5EF4-FFF2-40B4-BE49-F238E27FC236}">
                <a16:creationId xmlns:a16="http://schemas.microsoft.com/office/drawing/2014/main" id="{A3E919C8-7674-2642-953C-C25C8E1F0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25130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  <a:br>
              <a:rPr lang="de-DE" altLang="de-DE" sz="1800" b="1">
                <a:latin typeface="Arial" panose="020B0604020202020204" pitchFamily="34" charset="0"/>
              </a:rPr>
            </a:br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38" name="Text Box 10">
            <a:extLst>
              <a:ext uri="{FF2B5EF4-FFF2-40B4-BE49-F238E27FC236}">
                <a16:creationId xmlns:a16="http://schemas.microsoft.com/office/drawing/2014/main" id="{368CBBDC-0DE8-2541-B22D-96944748C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17780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39" name="Text Box 11">
            <a:extLst>
              <a:ext uri="{FF2B5EF4-FFF2-40B4-BE49-F238E27FC236}">
                <a16:creationId xmlns:a16="http://schemas.microsoft.com/office/drawing/2014/main" id="{EF82E350-3820-1447-BDA8-FBF0EA15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39131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0" name="Text Box 12">
            <a:extLst>
              <a:ext uri="{FF2B5EF4-FFF2-40B4-BE49-F238E27FC236}">
                <a16:creationId xmlns:a16="http://schemas.microsoft.com/office/drawing/2014/main" id="{48DC6EE6-A5F3-7B44-9943-1CE006BFC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4797425"/>
            <a:ext cx="1055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1" name="Text Box 13">
            <a:extLst>
              <a:ext uri="{FF2B5EF4-FFF2-40B4-BE49-F238E27FC236}">
                <a16:creationId xmlns:a16="http://schemas.microsoft.com/office/drawing/2014/main" id="{63199784-F4AF-AC4A-ACEF-F5DBDB5AC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160588"/>
            <a:ext cx="693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2" name="Text Box 14">
            <a:extLst>
              <a:ext uri="{FF2B5EF4-FFF2-40B4-BE49-F238E27FC236}">
                <a16:creationId xmlns:a16="http://schemas.microsoft.com/office/drawing/2014/main" id="{F32CE735-8A2E-0543-99EC-25D3EBC0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0" y="21605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3" name="Text Box 15">
            <a:extLst>
              <a:ext uri="{FF2B5EF4-FFF2-40B4-BE49-F238E27FC236}">
                <a16:creationId xmlns:a16="http://schemas.microsoft.com/office/drawing/2014/main" id="{26781D5B-2C80-FC49-BB9E-62E8E56A6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2998788"/>
            <a:ext cx="795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4" name="Text Box 16">
            <a:extLst>
              <a:ext uri="{FF2B5EF4-FFF2-40B4-BE49-F238E27FC236}">
                <a16:creationId xmlns:a16="http://schemas.microsoft.com/office/drawing/2014/main" id="{4AC8B62C-0842-B644-A4A5-87FE5F27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4352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5" name="Rectangle 17">
            <a:extLst>
              <a:ext uri="{FF2B5EF4-FFF2-40B4-BE49-F238E27FC236}">
                <a16:creationId xmlns:a16="http://schemas.microsoft.com/office/drawing/2014/main" id="{76EAD19E-F60B-8F4A-94A7-EA230EABD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32004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46" name="Text Box 18">
            <a:extLst>
              <a:ext uri="{FF2B5EF4-FFF2-40B4-BE49-F238E27FC236}">
                <a16:creationId xmlns:a16="http://schemas.microsoft.com/office/drawing/2014/main" id="{F8ED1EA0-2000-1843-93D1-A7674FD1C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101600"/>
            <a:ext cx="6234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„Alma mater virtualis“: </a:t>
            </a:r>
          </a:p>
          <a:p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“Off campus”-Option Weiterbildung</a:t>
            </a:r>
            <a:endParaRPr lang="de-DE" altLang="de-DE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0D7466B4-AF4C-B34D-94CE-8CD748FD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4DF478AB-089C-B341-AA28-DAE781B0F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96F8D-B91A-D747-A656-0F3D966C4C15}" type="slidenum">
              <a:rPr lang="en-US" altLang="de-DE"/>
              <a:pPr/>
              <a:t>22</a:t>
            </a:fld>
            <a:endParaRPr lang="en-US" altLang="de-DE" b="0"/>
          </a:p>
        </p:txBody>
      </p:sp>
      <p:sp>
        <p:nvSpPr>
          <p:cNvPr id="317442" name="Text Box 2">
            <a:extLst>
              <a:ext uri="{FF2B5EF4-FFF2-40B4-BE49-F238E27FC236}">
                <a16:creationId xmlns:a16="http://schemas.microsoft.com/office/drawing/2014/main" id="{C2B91DDA-81D3-8B47-9BE5-F843835A0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A9AF6F33-E3E5-8841-B33C-0584B7A70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wirtschaftlich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317444" name="Object 4">
            <a:extLst>
              <a:ext uri="{FF2B5EF4-FFF2-40B4-BE49-F238E27FC236}">
                <a16:creationId xmlns:a16="http://schemas.microsoft.com/office/drawing/2014/main" id="{DD88B92D-F950-4B41-AF4A-DF403FFE86A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45" name="Rectangle 5">
            <a:extLst>
              <a:ext uri="{FF2B5EF4-FFF2-40B4-BE49-F238E27FC236}">
                <a16:creationId xmlns:a16="http://schemas.microsoft.com/office/drawing/2014/main" id="{BF627E06-2C8E-7045-A0BC-D68C89789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8400"/>
            <a:ext cx="377507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unabhängig</a:t>
            </a:r>
          </a:p>
        </p:txBody>
      </p:sp>
      <p:sp>
        <p:nvSpPr>
          <p:cNvPr id="317446" name="Rectangle 6">
            <a:extLst>
              <a:ext uri="{FF2B5EF4-FFF2-40B4-BE49-F238E27FC236}">
                <a16:creationId xmlns:a16="http://schemas.microsoft.com/office/drawing/2014/main" id="{6B57A765-5F6D-3A41-97FA-CC27C6546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377507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entrepreneurial</a:t>
            </a:r>
          </a:p>
        </p:txBody>
      </p:sp>
      <p:sp>
        <p:nvSpPr>
          <p:cNvPr id="317447" name="Rectangle 7">
            <a:extLst>
              <a:ext uri="{FF2B5EF4-FFF2-40B4-BE49-F238E27FC236}">
                <a16:creationId xmlns:a16="http://schemas.microsoft.com/office/drawing/2014/main" id="{005C8C9B-F7F7-6644-9420-115BB448B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24400"/>
            <a:ext cx="377507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selbstverantwortlich</a:t>
            </a:r>
          </a:p>
        </p:txBody>
      </p:sp>
      <p:sp>
        <p:nvSpPr>
          <p:cNvPr id="317448" name="Rectangle 8">
            <a:extLst>
              <a:ext uri="{FF2B5EF4-FFF2-40B4-BE49-F238E27FC236}">
                <a16:creationId xmlns:a16="http://schemas.microsoft.com/office/drawing/2014/main" id="{47C1234E-D49D-5443-84D3-A60974DBB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377507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nicht alimentiert</a:t>
            </a:r>
          </a:p>
        </p:txBody>
      </p:sp>
      <p:sp>
        <p:nvSpPr>
          <p:cNvPr id="317449" name="Rectangle 9">
            <a:extLst>
              <a:ext uri="{FF2B5EF4-FFF2-40B4-BE49-F238E27FC236}">
                <a16:creationId xmlns:a16="http://schemas.microsoft.com/office/drawing/2014/main" id="{0CAA96C3-BC06-594B-9B1E-E3A00FFBE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724400"/>
            <a:ext cx="38100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global zugewiesen</a:t>
            </a:r>
          </a:p>
        </p:txBody>
      </p:sp>
      <p:sp>
        <p:nvSpPr>
          <p:cNvPr id="317450" name="Rectangle 10">
            <a:extLst>
              <a:ext uri="{FF2B5EF4-FFF2-40B4-BE49-F238E27FC236}">
                <a16:creationId xmlns:a16="http://schemas.microsoft.com/office/drawing/2014/main" id="{CCACD15D-06AD-BB46-AB43-5F9EBC62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38400"/>
            <a:ext cx="38100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diversifiziert</a:t>
            </a:r>
          </a:p>
        </p:txBody>
      </p:sp>
      <p:sp>
        <p:nvSpPr>
          <p:cNvPr id="317451" name="Rectangle 11">
            <a:extLst>
              <a:ext uri="{FF2B5EF4-FFF2-40B4-BE49-F238E27FC236}">
                <a16:creationId xmlns:a16="http://schemas.microsoft.com/office/drawing/2014/main" id="{1FD39A33-D957-5245-B7BD-D1CBAB11F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581400"/>
            <a:ext cx="38100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einnahmenaktiv</a:t>
            </a:r>
          </a:p>
        </p:txBody>
      </p:sp>
      <p:sp>
        <p:nvSpPr>
          <p:cNvPr id="317452" name="Rectangle 12">
            <a:extLst>
              <a:ext uri="{FF2B5EF4-FFF2-40B4-BE49-F238E27FC236}">
                <a16:creationId xmlns:a16="http://schemas.microsoft.com/office/drawing/2014/main" id="{AC3146B0-18F8-8849-A601-48BB51F6F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791200"/>
            <a:ext cx="38100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leistungsbezogen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3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 animBg="1" autoUpdateAnimBg="0"/>
      <p:bldP spid="317446" grpId="0" animBg="1" autoUpdateAnimBg="0"/>
      <p:bldP spid="317447" grpId="0" animBg="1" autoUpdateAnimBg="0"/>
      <p:bldP spid="317448" grpId="0" animBg="1" autoUpdateAnimBg="0"/>
      <p:bldP spid="317449" grpId="0" animBg="1" autoUpdateAnimBg="0"/>
      <p:bldP spid="317450" grpId="0" animBg="1" autoUpdateAnimBg="0"/>
      <p:bldP spid="317451" grpId="0" animBg="1" autoUpdateAnimBg="0"/>
      <p:bldP spid="31745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3FFD3A70-4BD8-794C-AAFC-9812531B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CC845A47-4830-534B-8CC1-770584D062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2DF57-7487-C046-A0F3-240B99E98582}" type="slidenum">
              <a:rPr lang="en-US" altLang="de-DE"/>
              <a:pPr/>
              <a:t>23</a:t>
            </a:fld>
            <a:endParaRPr lang="en-US" altLang="de-DE" b="0"/>
          </a:p>
        </p:txBody>
      </p:sp>
      <p:sp>
        <p:nvSpPr>
          <p:cNvPr id="319490" name="Text Box 2">
            <a:extLst>
              <a:ext uri="{FF2B5EF4-FFF2-40B4-BE49-F238E27FC236}">
                <a16:creationId xmlns:a16="http://schemas.microsoft.com/office/drawing/2014/main" id="{AC04E8C3-0CB7-8249-BE2D-4A593EB3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19491" name="Oval 3">
            <a:extLst>
              <a:ext uri="{FF2B5EF4-FFF2-40B4-BE49-F238E27FC236}">
                <a16:creationId xmlns:a16="http://schemas.microsoft.com/office/drawing/2014/main" id="{DBC745F7-3C1A-EE4A-8095-FF7E7E12E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752600"/>
            <a:ext cx="5257800" cy="1371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Hochschulfinanzierung</a:t>
            </a:r>
          </a:p>
        </p:txBody>
      </p:sp>
      <p:sp>
        <p:nvSpPr>
          <p:cNvPr id="319492" name="Rectangle 4">
            <a:extLst>
              <a:ext uri="{FF2B5EF4-FFF2-40B4-BE49-F238E27FC236}">
                <a16:creationId xmlns:a16="http://schemas.microsoft.com/office/drawing/2014/main" id="{82FA549E-E8E4-1845-A2EB-88102477A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3886200" cy="15240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Staatliches Geld:</a:t>
            </a:r>
          </a:p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Basis + GefoS </a:t>
            </a:r>
          </a:p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+ Forschung</a:t>
            </a:r>
          </a:p>
        </p:txBody>
      </p:sp>
      <p:sp>
        <p:nvSpPr>
          <p:cNvPr id="319493" name="Rectangle 5">
            <a:extLst>
              <a:ext uri="{FF2B5EF4-FFF2-40B4-BE49-F238E27FC236}">
                <a16:creationId xmlns:a16="http://schemas.microsoft.com/office/drawing/2014/main" id="{CE83D1A7-5B2F-F941-94C8-A5803964C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3505200" cy="16002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Studiengebühren:</a:t>
            </a:r>
          </a:p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Optionsmodell</a:t>
            </a:r>
          </a:p>
        </p:txBody>
      </p:sp>
      <p:sp>
        <p:nvSpPr>
          <p:cNvPr id="319494" name="Line 6">
            <a:extLst>
              <a:ext uri="{FF2B5EF4-FFF2-40B4-BE49-F238E27FC236}">
                <a16:creationId xmlns:a16="http://schemas.microsoft.com/office/drawing/2014/main" id="{3ABC2E75-D2CE-6248-B6C5-B7898AD16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267200"/>
            <a:ext cx="762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9495" name="Line 7">
            <a:extLst>
              <a:ext uri="{FF2B5EF4-FFF2-40B4-BE49-F238E27FC236}">
                <a16:creationId xmlns:a16="http://schemas.microsoft.com/office/drawing/2014/main" id="{8DEBBEF6-54BF-4F4D-97B0-93C52AFF40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810000"/>
            <a:ext cx="0" cy="914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9496" name="Text Box 8">
            <a:extLst>
              <a:ext uri="{FF2B5EF4-FFF2-40B4-BE49-F238E27FC236}">
                <a16:creationId xmlns:a16="http://schemas.microsoft.com/office/drawing/2014/main" id="{907226BC-2148-384A-91E8-160CB2D66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319497" name="Rectangle 9">
            <a:extLst>
              <a:ext uri="{FF2B5EF4-FFF2-40B4-BE49-F238E27FC236}">
                <a16:creationId xmlns:a16="http://schemas.microsoft.com/office/drawing/2014/main" id="{05F31CE0-B4F6-6F4F-9984-0BD2AAEDF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  <a:noFill/>
          <a:ln/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wirtschaftlich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319498" name="Object 10">
            <a:extLst>
              <a:ext uri="{FF2B5EF4-FFF2-40B4-BE49-F238E27FC236}">
                <a16:creationId xmlns:a16="http://schemas.microsoft.com/office/drawing/2014/main" id="{C0414660-F032-9247-BAA8-36ECC0C20CD9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9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animBg="1" autoUpdateAnimBg="0"/>
      <p:bldP spid="319492" grpId="0" animBg="1" autoUpdateAnimBg="0"/>
      <p:bldP spid="31949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DA742A60-16A9-1446-BBEE-B567BD4C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969CF5F6-B383-7A40-A565-82A859D729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82C862-F08E-7B49-BA70-2C780B2FA39D}" type="slidenum">
              <a:rPr lang="en-US" altLang="de-DE"/>
              <a:pPr/>
              <a:t>24</a:t>
            </a:fld>
            <a:endParaRPr lang="en-US" altLang="de-DE" b="0"/>
          </a:p>
        </p:txBody>
      </p:sp>
      <p:sp>
        <p:nvSpPr>
          <p:cNvPr id="323586" name="Text Box 2">
            <a:extLst>
              <a:ext uri="{FF2B5EF4-FFF2-40B4-BE49-F238E27FC236}">
                <a16:creationId xmlns:a16="http://schemas.microsoft.com/office/drawing/2014/main" id="{1D17CA03-DCD1-EB41-9132-FA0EBD849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CC850114-E369-CD41-A05F-361CF4E86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6200775" cy="9144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CC3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Staat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527BB7E8-9E55-6C45-894F-EFF1D7B81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819400"/>
            <a:ext cx="5410200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ermöglicht Studiengebühren</a:t>
            </a: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620A14AE-ADC3-194C-8323-32F207086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33800"/>
            <a:ext cx="5410200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fixiert „Spielregeln“</a:t>
            </a:r>
          </a:p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(Ordnungspolitik)</a:t>
            </a:r>
          </a:p>
        </p:txBody>
      </p:sp>
      <p:sp>
        <p:nvSpPr>
          <p:cNvPr id="323590" name="Rectangle 6">
            <a:extLst>
              <a:ext uri="{FF2B5EF4-FFF2-40B4-BE49-F238E27FC236}">
                <a16:creationId xmlns:a16="http://schemas.microsoft.com/office/drawing/2014/main" id="{4554B2F8-203C-DA4D-93D2-25C5B436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38800"/>
            <a:ext cx="5410200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2800" b="1">
                <a:latin typeface="Arial" panose="020B0604020202020204" pitchFamily="34" charset="0"/>
              </a:rPr>
              <a:t>überpr</a:t>
            </a:r>
            <a:r>
              <a:rPr lang="de-DE" altLang="de-DE" sz="3000" b="1">
                <a:latin typeface="Arial" panose="020B0604020202020204" pitchFamily="34" charset="0"/>
              </a:rPr>
              <a:t>üft und genehmigt </a:t>
            </a:r>
          </a:p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Modelle</a:t>
            </a:r>
          </a:p>
        </p:txBody>
      </p:sp>
      <p:sp>
        <p:nvSpPr>
          <p:cNvPr id="323591" name="Rectangle 7">
            <a:extLst>
              <a:ext uri="{FF2B5EF4-FFF2-40B4-BE49-F238E27FC236}">
                <a16:creationId xmlns:a16="http://schemas.microsoft.com/office/drawing/2014/main" id="{6F41E1FF-196F-2249-B00C-F3E624711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24400"/>
            <a:ext cx="5410200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schreibt </a:t>
            </a:r>
          </a:p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Sozialverträglichkeit vor </a:t>
            </a:r>
          </a:p>
        </p:txBody>
      </p:sp>
      <p:sp>
        <p:nvSpPr>
          <p:cNvPr id="323592" name="Text Box 8">
            <a:extLst>
              <a:ext uri="{FF2B5EF4-FFF2-40B4-BE49-F238E27FC236}">
                <a16:creationId xmlns:a16="http://schemas.microsoft.com/office/drawing/2014/main" id="{6B468F74-5452-F840-85CB-69C77B750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323593" name="Rectangle 9">
            <a:extLst>
              <a:ext uri="{FF2B5EF4-FFF2-40B4-BE49-F238E27FC236}">
                <a16:creationId xmlns:a16="http://schemas.microsoft.com/office/drawing/2014/main" id="{B8C421EF-3314-D24B-8184-4F35763F0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  <a:noFill/>
          <a:ln/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wirtschaftlich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323594" name="Object 10">
            <a:extLst>
              <a:ext uri="{FF2B5EF4-FFF2-40B4-BE49-F238E27FC236}">
                <a16:creationId xmlns:a16="http://schemas.microsoft.com/office/drawing/2014/main" id="{0AE63EB3-FE84-AD4F-A0A8-00A3119392E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96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5" name="Oval 11">
            <a:extLst>
              <a:ext uri="{FF2B5EF4-FFF2-40B4-BE49-F238E27FC236}">
                <a16:creationId xmlns:a16="http://schemas.microsoft.com/office/drawing/2014/main" id="{B3F67FE2-9D1B-9248-A909-48ACA9152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993900"/>
            <a:ext cx="1854200" cy="425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Options-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modell </a:t>
            </a:r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 autoUpdateAnimBg="0"/>
      <p:bldP spid="323588" grpId="0" animBg="1" autoUpdateAnimBg="0"/>
      <p:bldP spid="323589" grpId="0" animBg="1" autoUpdateAnimBg="0"/>
      <p:bldP spid="323590" grpId="0" animBg="1" autoUpdateAnimBg="0"/>
      <p:bldP spid="323591" grpId="0" animBg="1" autoUpdateAnimBg="0"/>
      <p:bldP spid="32359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7A60906A-50D0-9A40-84E0-A7A5D2DE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A8C3729C-4854-4C46-9190-1B4FD5AC6E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C43EC-723F-7943-B84E-7E55B26033C1}" type="slidenum">
              <a:rPr lang="en-US" altLang="de-DE"/>
              <a:pPr/>
              <a:t>25</a:t>
            </a:fld>
            <a:endParaRPr lang="en-US" altLang="de-DE" b="0"/>
          </a:p>
        </p:txBody>
      </p:sp>
      <p:sp>
        <p:nvSpPr>
          <p:cNvPr id="325634" name="Text Box 2">
            <a:extLst>
              <a:ext uri="{FF2B5EF4-FFF2-40B4-BE49-F238E27FC236}">
                <a16:creationId xmlns:a16="http://schemas.microsoft.com/office/drawing/2014/main" id="{FBFA9784-858E-2D4A-B984-40D352A16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6B0C58F3-A6B2-194A-9AF0-253831BAB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6200775" cy="9144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CC3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Hochschulen</a:t>
            </a:r>
          </a:p>
        </p:txBody>
      </p:sp>
      <p:sp>
        <p:nvSpPr>
          <p:cNvPr id="325636" name="Rectangle 4">
            <a:extLst>
              <a:ext uri="{FF2B5EF4-FFF2-40B4-BE49-F238E27FC236}">
                <a16:creationId xmlns:a16="http://schemas.microsoft.com/office/drawing/2014/main" id="{215CC6F2-FFD3-6A4A-9C1B-ED1648976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048000"/>
            <a:ext cx="5257800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setzen Gebühren fest</a:t>
            </a:r>
          </a:p>
        </p:txBody>
      </p:sp>
      <p:sp>
        <p:nvSpPr>
          <p:cNvPr id="325637" name="Rectangle 5">
            <a:extLst>
              <a:ext uri="{FF2B5EF4-FFF2-40B4-BE49-F238E27FC236}">
                <a16:creationId xmlns:a16="http://schemas.microsoft.com/office/drawing/2014/main" id="{31F6FED3-DEB5-F642-B599-AB773016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91000"/>
            <a:ext cx="5257800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garantieren </a:t>
            </a:r>
          </a:p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Sozialverträglichkeit</a:t>
            </a:r>
          </a:p>
        </p:txBody>
      </p:sp>
      <p:sp>
        <p:nvSpPr>
          <p:cNvPr id="325638" name="Rectangle 6">
            <a:extLst>
              <a:ext uri="{FF2B5EF4-FFF2-40B4-BE49-F238E27FC236}">
                <a16:creationId xmlns:a16="http://schemas.microsoft.com/office/drawing/2014/main" id="{89DB4439-C3EE-F243-AA98-3FEA5C809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334000"/>
            <a:ext cx="5257800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indem sie für Darlehen und </a:t>
            </a:r>
          </a:p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Stipendien sorgen</a:t>
            </a:r>
          </a:p>
        </p:txBody>
      </p:sp>
      <p:sp>
        <p:nvSpPr>
          <p:cNvPr id="325639" name="Text Box 7">
            <a:extLst>
              <a:ext uri="{FF2B5EF4-FFF2-40B4-BE49-F238E27FC236}">
                <a16:creationId xmlns:a16="http://schemas.microsoft.com/office/drawing/2014/main" id="{435A0351-1EA3-BC46-879E-BD9CC61CF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325640" name="Rectangle 8">
            <a:extLst>
              <a:ext uri="{FF2B5EF4-FFF2-40B4-BE49-F238E27FC236}">
                <a16:creationId xmlns:a16="http://schemas.microsoft.com/office/drawing/2014/main" id="{6F3EEFDF-DC47-E745-B470-B75C9A53A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  <a:noFill/>
          <a:ln/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wirtschaftlich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325641" name="Object 9">
            <a:extLst>
              <a:ext uri="{FF2B5EF4-FFF2-40B4-BE49-F238E27FC236}">
                <a16:creationId xmlns:a16="http://schemas.microsoft.com/office/drawing/2014/main" id="{7F89A820-4633-7F49-8414-42DEDE4F671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2" name="Oval 10">
            <a:extLst>
              <a:ext uri="{FF2B5EF4-FFF2-40B4-BE49-F238E27FC236}">
                <a16:creationId xmlns:a16="http://schemas.microsoft.com/office/drawing/2014/main" id="{B67CFD31-DE9F-BD41-8AD5-161073C0B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993900"/>
            <a:ext cx="1854200" cy="4254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Options-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modell </a:t>
            </a:r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animBg="1" autoUpdateAnimBg="0"/>
      <p:bldP spid="325636" grpId="0" animBg="1" autoUpdateAnimBg="0"/>
      <p:bldP spid="325637" grpId="0" animBg="1" autoUpdateAnimBg="0"/>
      <p:bldP spid="325638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EFB38E23-C3F5-E042-B145-CA648B2D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55109C67-F89A-D24C-ABE1-EE11087A5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0241B6-7B6D-5A44-85BD-8B578CFC562F}" type="slidenum">
              <a:rPr lang="en-US" altLang="de-DE"/>
              <a:pPr/>
              <a:t>26</a:t>
            </a:fld>
            <a:endParaRPr lang="en-US" altLang="de-DE" b="0"/>
          </a:p>
        </p:txBody>
      </p:sp>
      <p:sp>
        <p:nvSpPr>
          <p:cNvPr id="179203" name="Text Box 3">
            <a:extLst>
              <a:ext uri="{FF2B5EF4-FFF2-40B4-BE49-F238E27FC236}">
                <a16:creationId xmlns:a16="http://schemas.microsoft.com/office/drawing/2014/main" id="{8BE10AAB-B08B-7F4B-A543-D34B171AC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79206" name="Rectangle 6">
            <a:extLst>
              <a:ext uri="{FF2B5EF4-FFF2-40B4-BE49-F238E27FC236}">
                <a16:creationId xmlns:a16="http://schemas.microsoft.com/office/drawing/2014/main" id="{D745846D-F770-8D4A-A296-0101150E6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62975" cy="6858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entfesselte Hochschule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179207" name="Object 7">
            <a:extLst>
              <a:ext uri="{FF2B5EF4-FFF2-40B4-BE49-F238E27FC236}">
                <a16:creationId xmlns:a16="http://schemas.microsoft.com/office/drawing/2014/main" id="{FA6D725F-926C-1E4E-8CEF-B6F864E40D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550" y="16129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1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6129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8" name="Object 8">
            <a:extLst>
              <a:ext uri="{FF2B5EF4-FFF2-40B4-BE49-F238E27FC236}">
                <a16:creationId xmlns:a16="http://schemas.microsoft.com/office/drawing/2014/main" id="{D9C13491-A672-2B48-9D32-EBE769F755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3594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2" name="Clip" r:id="rId6" imgW="1092200" imgH="1066800" progId="MS_ClipArt_Gallery.2">
                  <p:embed/>
                </p:oleObj>
              </mc:Choice>
              <mc:Fallback>
                <p:oleObj name="Clip" r:id="rId6" imgW="1092200" imgH="10668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594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9" name="Object 9">
            <a:extLst>
              <a:ext uri="{FF2B5EF4-FFF2-40B4-BE49-F238E27FC236}">
                <a16:creationId xmlns:a16="http://schemas.microsoft.com/office/drawing/2014/main" id="{72659722-0157-784D-8EF5-E742A875D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1500" y="3594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3" name="Clip" r:id="rId8" imgW="1092200" imgH="1066800" progId="MS_ClipArt_Gallery.2">
                  <p:embed/>
                </p:oleObj>
              </mc:Choice>
              <mc:Fallback>
                <p:oleObj name="Clip" r:id="rId8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3594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0" name="Object 10">
            <a:extLst>
              <a:ext uri="{FF2B5EF4-FFF2-40B4-BE49-F238E27FC236}">
                <a16:creationId xmlns:a16="http://schemas.microsoft.com/office/drawing/2014/main" id="{47A5EF3D-2590-1345-93A1-C205F1DEED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0350" y="16129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4" name="Clip" r:id="rId10" imgW="1092200" imgH="1066800" progId="MS_ClipArt_Gallery.2">
                  <p:embed/>
                </p:oleObj>
              </mc:Choice>
              <mc:Fallback>
                <p:oleObj name="Clip" r:id="rId10" imgW="1092200" imgH="106680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16129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1" name="Object 11">
            <a:extLst>
              <a:ext uri="{FF2B5EF4-FFF2-40B4-BE49-F238E27FC236}">
                <a16:creationId xmlns:a16="http://schemas.microsoft.com/office/drawing/2014/main" id="{50E76AE8-17D6-C74F-BC0B-15418D88CD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0" y="14478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5" name="Clip" r:id="rId12" imgW="1092200" imgH="1066800" progId="MS_ClipArt_Gallery.2">
                  <p:embed/>
                </p:oleObj>
              </mc:Choice>
              <mc:Fallback>
                <p:oleObj name="Clip" r:id="rId12" imgW="1092200" imgH="106680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14478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2" name="Object 12">
            <a:extLst>
              <a:ext uri="{FF2B5EF4-FFF2-40B4-BE49-F238E27FC236}">
                <a16:creationId xmlns:a16="http://schemas.microsoft.com/office/drawing/2014/main" id="{FDB298F0-4E70-C94A-9ECB-B69D55CA9A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8550" y="515302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6" name="Clip" r:id="rId14" imgW="1092200" imgH="1066800" progId="MS_ClipArt_Gallery.2">
                  <p:embed/>
                </p:oleObj>
              </mc:Choice>
              <mc:Fallback>
                <p:oleObj name="Clip" r:id="rId14" imgW="1092200" imgH="106680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515302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3" name="Object 13">
            <a:extLst>
              <a:ext uri="{FF2B5EF4-FFF2-40B4-BE49-F238E27FC236}">
                <a16:creationId xmlns:a16="http://schemas.microsoft.com/office/drawing/2014/main" id="{2AFDB3EF-4004-4748-A4FC-93153669F1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9050" y="5118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7" name="Clip" r:id="rId16" imgW="1092200" imgH="1066800" progId="MS_ClipArt_Gallery.2">
                  <p:embed/>
                </p:oleObj>
              </mc:Choice>
              <mc:Fallback>
                <p:oleObj name="Clip" r:id="rId16" imgW="1092200" imgH="106680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5118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9214" name="AutoShape 14">
            <a:extLst>
              <a:ext uri="{FF2B5EF4-FFF2-40B4-BE49-F238E27FC236}">
                <a16:creationId xmlns:a16="http://schemas.microsoft.com/office/drawing/2014/main" id="{A3FCA205-2A7F-0847-920F-07E98923229F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355850" y="2190750"/>
            <a:ext cx="1231900" cy="1651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5" name="AutoShape 15">
            <a:extLst>
              <a:ext uri="{FF2B5EF4-FFF2-40B4-BE49-F238E27FC236}">
                <a16:creationId xmlns:a16="http://schemas.microsoft.com/office/drawing/2014/main" id="{3FA2EBFE-0221-DB42-BBCD-26A808CB9BC3}"/>
              </a:ext>
            </a:extLst>
          </p:cNvPr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>
            <a:off x="5099050" y="2190750"/>
            <a:ext cx="1511300" cy="1651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6" name="AutoShape 16">
            <a:extLst>
              <a:ext uri="{FF2B5EF4-FFF2-40B4-BE49-F238E27FC236}">
                <a16:creationId xmlns:a16="http://schemas.microsoft.com/office/drawing/2014/main" id="{B0958E09-0290-644C-840C-E80301A80476}"/>
              </a:ext>
            </a:extLst>
          </p:cNvPr>
          <p:cNvCxnSpPr>
            <a:cxnSpLocks noChangeShapeType="1"/>
            <a:stCxn id="0" idx="0"/>
            <a:endCxn id="0" idx="3"/>
          </p:cNvCxnSpPr>
          <p:nvPr/>
        </p:nvCxnSpPr>
        <p:spPr bwMode="auto">
          <a:xfrm rot="16200000">
            <a:off x="2630487" y="2684463"/>
            <a:ext cx="2962275" cy="1974850"/>
          </a:xfrm>
          <a:prstGeom prst="curvedConnector4">
            <a:avLst>
              <a:gd name="adj1" fmla="val 37458"/>
              <a:gd name="adj2" fmla="val 111574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7" name="AutoShape 17">
            <a:extLst>
              <a:ext uri="{FF2B5EF4-FFF2-40B4-BE49-F238E27FC236}">
                <a16:creationId xmlns:a16="http://schemas.microsoft.com/office/drawing/2014/main" id="{6116C646-722E-E34C-8BD5-B71AE6CFE969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3879850" y="5861050"/>
            <a:ext cx="1219200" cy="3492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8" name="AutoShape 18">
            <a:extLst>
              <a:ext uri="{FF2B5EF4-FFF2-40B4-BE49-F238E27FC236}">
                <a16:creationId xmlns:a16="http://schemas.microsoft.com/office/drawing/2014/main" id="{019BAC48-C7CD-F649-8045-83CE7A519CE4}"/>
              </a:ext>
            </a:extLst>
          </p:cNvPr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6753225" y="4937125"/>
            <a:ext cx="781050" cy="1066800"/>
          </a:xfrm>
          <a:prstGeom prst="curvedConnector2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9" name="AutoShape 19">
            <a:extLst>
              <a:ext uri="{FF2B5EF4-FFF2-40B4-BE49-F238E27FC236}">
                <a16:creationId xmlns:a16="http://schemas.microsoft.com/office/drawing/2014/main" id="{771DB59D-6345-4747-9722-4C88DCF44740}"/>
              </a:ext>
            </a:extLst>
          </p:cNvPr>
          <p:cNvCxnSpPr>
            <a:cxnSpLocks noChangeShapeType="1"/>
            <a:stCxn id="0" idx="0"/>
            <a:endCxn id="0" idx="2"/>
          </p:cNvCxnSpPr>
          <p:nvPr/>
        </p:nvCxnSpPr>
        <p:spPr bwMode="auto">
          <a:xfrm rot="5400000" flipH="1">
            <a:off x="7273925" y="3190875"/>
            <a:ext cx="495300" cy="31115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20" name="AutoShape 20">
            <a:extLst>
              <a:ext uri="{FF2B5EF4-FFF2-40B4-BE49-F238E27FC236}">
                <a16:creationId xmlns:a16="http://schemas.microsoft.com/office/drawing/2014/main" id="{E5DE5ECC-47BC-3144-92C1-34BD871BE607}"/>
              </a:ext>
            </a:extLst>
          </p:cNvPr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2495550" y="2489200"/>
            <a:ext cx="1403350" cy="2292350"/>
          </a:xfrm>
          <a:prstGeom prst="curvedConnector2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044F40A5-5DFD-E145-93A2-EE2589D7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DC657B01-AF01-EC40-95AC-65EE03900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D76568-EBD7-E44F-B84D-0F88246B3773}" type="slidenum">
              <a:rPr lang="en-US" altLang="de-DE"/>
              <a:pPr/>
              <a:t>27</a:t>
            </a:fld>
            <a:endParaRPr lang="en-US" altLang="de-DE" b="0"/>
          </a:p>
        </p:txBody>
      </p:sp>
      <p:pic>
        <p:nvPicPr>
          <p:cNvPr id="181266" name="Picture 18">
            <a:extLst>
              <a:ext uri="{FF2B5EF4-FFF2-40B4-BE49-F238E27FC236}">
                <a16:creationId xmlns:a16="http://schemas.microsoft.com/office/drawing/2014/main" id="{3468CBD9-4565-7E47-8B38-DFCAC4409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1" name="Text Box 3">
            <a:extLst>
              <a:ext uri="{FF2B5EF4-FFF2-40B4-BE49-F238E27FC236}">
                <a16:creationId xmlns:a16="http://schemas.microsoft.com/office/drawing/2014/main" id="{E9F852A2-C306-2940-AB8C-DE2CCDD57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047FA64D-0A60-4843-84A1-4131C777B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28600"/>
            <a:ext cx="6359525" cy="685800"/>
          </a:xfrm>
        </p:spPr>
        <p:txBody>
          <a:bodyPr/>
          <a:lstStyle/>
          <a:p>
            <a:endParaRPr lang="de-DE" altLang="de-DE"/>
          </a:p>
        </p:txBody>
      </p:sp>
      <p:graphicFrame>
        <p:nvGraphicFramePr>
          <p:cNvPr id="181255" name="Object 7">
            <a:extLst>
              <a:ext uri="{FF2B5EF4-FFF2-40B4-BE49-F238E27FC236}">
                <a16:creationId xmlns:a16="http://schemas.microsoft.com/office/drawing/2014/main" id="{C4831757-247D-444E-906B-DE16D917060F}"/>
              </a:ext>
            </a:extLst>
          </p:cNvPr>
          <p:cNvGraphicFramePr>
            <a:graphicFrameLocks/>
          </p:cNvGraphicFramePr>
          <p:nvPr/>
        </p:nvGraphicFramePr>
        <p:xfrm>
          <a:off x="0" y="588645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7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8645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6" name="Object 8">
            <a:extLst>
              <a:ext uri="{FF2B5EF4-FFF2-40B4-BE49-F238E27FC236}">
                <a16:creationId xmlns:a16="http://schemas.microsoft.com/office/drawing/2014/main" id="{74F059D7-6168-D64B-B442-8F2E33DF24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8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7" name="Object 9">
            <a:extLst>
              <a:ext uri="{FF2B5EF4-FFF2-40B4-BE49-F238E27FC236}">
                <a16:creationId xmlns:a16="http://schemas.microsoft.com/office/drawing/2014/main" id="{3539CA9C-B0FF-FE4C-A017-7E5DE4356A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9053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9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053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8" name="Object 10">
            <a:extLst>
              <a:ext uri="{FF2B5EF4-FFF2-40B4-BE49-F238E27FC236}">
                <a16:creationId xmlns:a16="http://schemas.microsoft.com/office/drawing/2014/main" id="{8D874501-E4C1-B24B-BFA3-F819AD9AE4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92430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0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2430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9" name="Object 11">
            <a:extLst>
              <a:ext uri="{FF2B5EF4-FFF2-40B4-BE49-F238E27FC236}">
                <a16:creationId xmlns:a16="http://schemas.microsoft.com/office/drawing/2014/main" id="{4C4978B3-8620-8443-A6CF-2EEBF1ED1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5262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1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262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0" name="Object 12">
            <a:extLst>
              <a:ext uri="{FF2B5EF4-FFF2-40B4-BE49-F238E27FC236}">
                <a16:creationId xmlns:a16="http://schemas.microsoft.com/office/drawing/2014/main" id="{F4457B0A-5CC8-3542-8D17-93500CB2CE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810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2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1" name="Object 13">
            <a:extLst>
              <a:ext uri="{FF2B5EF4-FFF2-40B4-BE49-F238E27FC236}">
                <a16:creationId xmlns:a16="http://schemas.microsoft.com/office/drawing/2014/main" id="{FDD2403E-D083-FC4F-B06F-EA390E20E2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9241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3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41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63" name="Rectangle 15">
            <a:extLst>
              <a:ext uri="{FF2B5EF4-FFF2-40B4-BE49-F238E27FC236}">
                <a16:creationId xmlns:a16="http://schemas.microsoft.com/office/drawing/2014/main" id="{9DDBCCA7-140E-F14A-A13B-7E46092C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447800"/>
            <a:ext cx="7772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von staatlichen Regulierungen</a:t>
            </a:r>
          </a:p>
        </p:txBody>
      </p:sp>
      <p:sp>
        <p:nvSpPr>
          <p:cNvPr id="181264" name="Rectangle 16">
            <a:extLst>
              <a:ext uri="{FF2B5EF4-FFF2-40B4-BE49-F238E27FC236}">
                <a16:creationId xmlns:a16="http://schemas.microsoft.com/office/drawing/2014/main" id="{FD48BAFA-EF69-6644-9F3C-75C17C016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702175"/>
            <a:ext cx="7772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von hochschulpolitischen Denkblockaden</a:t>
            </a:r>
          </a:p>
        </p:txBody>
      </p:sp>
      <p:sp>
        <p:nvSpPr>
          <p:cNvPr id="181265" name="Rectangle 17">
            <a:extLst>
              <a:ext uri="{FF2B5EF4-FFF2-40B4-BE49-F238E27FC236}">
                <a16:creationId xmlns:a16="http://schemas.microsoft.com/office/drawing/2014/main" id="{65FFC04B-87F9-194A-BAA8-FFAB5CDC0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876925"/>
            <a:ext cx="7772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von innerer Entscheidungsohnmacht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3" grpId="0" animBg="1" autoUpdateAnimBg="0"/>
      <p:bldP spid="181264" grpId="0" animBg="1" autoUpdateAnimBg="0"/>
      <p:bldP spid="18126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7273909F-B811-AB44-B243-AB01E8524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A4B6E01F-5641-754B-B0A4-003627E548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5D790-FE14-0C41-A338-B153D390A7F0}" type="slidenum">
              <a:rPr lang="en-US" altLang="de-DE"/>
              <a:pPr/>
              <a:t>28</a:t>
            </a:fld>
            <a:endParaRPr lang="en-US" altLang="de-DE" b="0"/>
          </a:p>
        </p:txBody>
      </p:sp>
      <p:sp>
        <p:nvSpPr>
          <p:cNvPr id="347138" name="Text Box 2">
            <a:extLst>
              <a:ext uri="{FF2B5EF4-FFF2-40B4-BE49-F238E27FC236}">
                <a16:creationId xmlns:a16="http://schemas.microsoft.com/office/drawing/2014/main" id="{AE12CB0F-6C50-0246-A2E6-58509D6C5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1FBE1DA0-A3E1-AC4C-92D3-776EF7A63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81200"/>
            <a:ext cx="7391400" cy="198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4000" b="1">
                <a:latin typeface="Arial" panose="020B0604020202020204" pitchFamily="34" charset="0"/>
              </a:rPr>
              <a:t>Hochschulen im Wettbewerb</a:t>
            </a:r>
            <a:endParaRPr lang="de-DE" altLang="de-DE" sz="3000"/>
          </a:p>
        </p:txBody>
      </p:sp>
      <p:sp>
        <p:nvSpPr>
          <p:cNvPr id="347140" name="Rectangle 4">
            <a:extLst>
              <a:ext uri="{FF2B5EF4-FFF2-40B4-BE49-F238E27FC236}">
                <a16:creationId xmlns:a16="http://schemas.microsoft.com/office/drawing/2014/main" id="{89A7C0B6-3C86-3642-93FD-FAF780D16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00600"/>
            <a:ext cx="7315200" cy="944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Detlef Müller-Böling</a:t>
            </a:r>
          </a:p>
        </p:txBody>
      </p:sp>
      <p:sp>
        <p:nvSpPr>
          <p:cNvPr id="347141" name="Text Box 5">
            <a:extLst>
              <a:ext uri="{FF2B5EF4-FFF2-40B4-BE49-F238E27FC236}">
                <a16:creationId xmlns:a16="http://schemas.microsoft.com/office/drawing/2014/main" id="{0B04ED7C-451B-9B43-9AA6-BA140F6FB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7291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Ideenmesse für Schweizer Think Tanks</a:t>
            </a:r>
            <a:endParaRPr lang="de-DE" altLang="de-DE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9B51EC4E-641C-754C-BAD2-290F5356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398F78B2-6011-1343-A2EF-DE9DAAFB76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0665B2-3C41-3743-A7FB-BF19F9122885}" type="slidenum">
              <a:rPr lang="en-US" altLang="de-DE"/>
              <a:pPr/>
              <a:t>3</a:t>
            </a:fld>
            <a:endParaRPr lang="en-US" altLang="de-DE" b="0"/>
          </a:p>
        </p:txBody>
      </p:sp>
      <p:sp>
        <p:nvSpPr>
          <p:cNvPr id="132099" name="Text Box 2051">
            <a:extLst>
              <a:ext uri="{FF2B5EF4-FFF2-40B4-BE49-F238E27FC236}">
                <a16:creationId xmlns:a16="http://schemas.microsoft.com/office/drawing/2014/main" id="{620AA434-C8B1-9842-A9F2-4AE82A891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2102" name="Rectangle 2054">
            <a:extLst>
              <a:ext uri="{FF2B5EF4-FFF2-40B4-BE49-F238E27FC236}">
                <a16:creationId xmlns:a16="http://schemas.microsoft.com/office/drawing/2014/main" id="{64F37D11-5E06-AF46-A8CF-E4AF6FAEB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62975" cy="685800"/>
          </a:xfrm>
        </p:spPr>
        <p:txBody>
          <a:bodyPr/>
          <a:lstStyle/>
          <a:p>
            <a:endParaRPr lang="de-DE" altLang="de-DE"/>
          </a:p>
        </p:txBody>
      </p:sp>
      <p:pic>
        <p:nvPicPr>
          <p:cNvPr id="132103" name="Picture 2055">
            <a:extLst>
              <a:ext uri="{FF2B5EF4-FFF2-40B4-BE49-F238E27FC236}">
                <a16:creationId xmlns:a16="http://schemas.microsoft.com/office/drawing/2014/main" id="{FB62B571-AE46-E84F-A528-F75BFE4D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2104" name="Object 2056">
            <a:extLst>
              <a:ext uri="{FF2B5EF4-FFF2-40B4-BE49-F238E27FC236}">
                <a16:creationId xmlns:a16="http://schemas.microsoft.com/office/drawing/2014/main" id="{C6328119-C3C2-C644-9B23-C86BBE0E4DA9}"/>
              </a:ext>
            </a:extLst>
          </p:cNvPr>
          <p:cNvGraphicFramePr>
            <a:graphicFrameLocks/>
          </p:cNvGraphicFramePr>
          <p:nvPr/>
        </p:nvGraphicFramePr>
        <p:xfrm>
          <a:off x="24892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1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205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5" name="Object 2057">
            <a:extLst>
              <a:ext uri="{FF2B5EF4-FFF2-40B4-BE49-F238E27FC236}">
                <a16:creationId xmlns:a16="http://schemas.microsoft.com/office/drawing/2014/main" id="{5B327645-C004-F946-AD4E-F4489EB49FD1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2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205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6" name="Object 2058">
            <a:extLst>
              <a:ext uri="{FF2B5EF4-FFF2-40B4-BE49-F238E27FC236}">
                <a16:creationId xmlns:a16="http://schemas.microsoft.com/office/drawing/2014/main" id="{B024B835-5F49-3F49-B3A3-4A09CEAF4851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3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205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7" name="Object 2059">
            <a:extLst>
              <a:ext uri="{FF2B5EF4-FFF2-40B4-BE49-F238E27FC236}">
                <a16:creationId xmlns:a16="http://schemas.microsoft.com/office/drawing/2014/main" id="{08B0387D-62C2-A84D-8D48-6180DDD6E707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4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205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8" name="Object 2060">
            <a:extLst>
              <a:ext uri="{FF2B5EF4-FFF2-40B4-BE49-F238E27FC236}">
                <a16:creationId xmlns:a16="http://schemas.microsoft.com/office/drawing/2014/main" id="{92DD8F49-4014-1546-9E49-5467233ADCAC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5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206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9" name="Object 2061">
            <a:extLst>
              <a:ext uri="{FF2B5EF4-FFF2-40B4-BE49-F238E27FC236}">
                <a16:creationId xmlns:a16="http://schemas.microsoft.com/office/drawing/2014/main" id="{7A348DC2-2DCA-7140-913C-1EA49A8B6F80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6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206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0" name="Object 2062">
            <a:extLst>
              <a:ext uri="{FF2B5EF4-FFF2-40B4-BE49-F238E27FC236}">
                <a16:creationId xmlns:a16="http://schemas.microsoft.com/office/drawing/2014/main" id="{3F7501F1-19B6-9241-A10F-055B58277CA2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7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206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40ED0815-A33F-D643-91B4-989C43C8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68FCCE59-1D6F-C742-9362-49C57A4D0C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ECA283-D737-D44C-B7D1-7041F77FCCBE}" type="slidenum">
              <a:rPr lang="en-US" altLang="de-DE"/>
              <a:pPr/>
              <a:t>4</a:t>
            </a:fld>
            <a:endParaRPr lang="en-US" altLang="de-DE" b="0"/>
          </a:p>
        </p:txBody>
      </p:sp>
      <p:sp>
        <p:nvSpPr>
          <p:cNvPr id="134147" name="Text Box 2051">
            <a:extLst>
              <a:ext uri="{FF2B5EF4-FFF2-40B4-BE49-F238E27FC236}">
                <a16:creationId xmlns:a16="http://schemas.microsoft.com/office/drawing/2014/main" id="{B42AA1F3-6122-F342-A601-64A003CD5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4150" name="Rectangle 2054">
            <a:extLst>
              <a:ext uri="{FF2B5EF4-FFF2-40B4-BE49-F238E27FC236}">
                <a16:creationId xmlns:a16="http://schemas.microsoft.com/office/drawing/2014/main" id="{F0CEFCDA-641D-FE44-BCE9-03CED7343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autonom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134151" name="Object 2055">
            <a:extLst>
              <a:ext uri="{FF2B5EF4-FFF2-40B4-BE49-F238E27FC236}">
                <a16:creationId xmlns:a16="http://schemas.microsoft.com/office/drawing/2014/main" id="{B862AC6B-822F-B84C-A121-09F0B415E9B3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0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205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2" name="Rectangle 2056">
            <a:extLst>
              <a:ext uri="{FF2B5EF4-FFF2-40B4-BE49-F238E27FC236}">
                <a16:creationId xmlns:a16="http://schemas.microsoft.com/office/drawing/2014/main" id="{5D4CEC2B-3F25-FC49-9681-2F18D18F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71600"/>
            <a:ext cx="12319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Staat</a:t>
            </a:r>
          </a:p>
        </p:txBody>
      </p:sp>
      <p:sp>
        <p:nvSpPr>
          <p:cNvPr id="134153" name="Rectangle 2057">
            <a:extLst>
              <a:ext uri="{FF2B5EF4-FFF2-40B4-BE49-F238E27FC236}">
                <a16:creationId xmlns:a16="http://schemas.microsoft.com/office/drawing/2014/main" id="{5FB6BD91-7DC3-884F-9466-3087C5986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514600"/>
            <a:ext cx="2590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Korporation</a:t>
            </a:r>
          </a:p>
        </p:txBody>
      </p:sp>
      <p:sp>
        <p:nvSpPr>
          <p:cNvPr id="134154" name="Rectangle 2058">
            <a:extLst>
              <a:ext uri="{FF2B5EF4-FFF2-40B4-BE49-F238E27FC236}">
                <a16:creationId xmlns:a16="http://schemas.microsoft.com/office/drawing/2014/main" id="{3A3991E6-7904-3E44-BF6E-F05783112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657600"/>
            <a:ext cx="4292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Einzelwissenschaftler</a:t>
            </a:r>
          </a:p>
        </p:txBody>
      </p:sp>
      <p:sp>
        <p:nvSpPr>
          <p:cNvPr id="134155" name="Rectangle 2059">
            <a:extLst>
              <a:ext uri="{FF2B5EF4-FFF2-40B4-BE49-F238E27FC236}">
                <a16:creationId xmlns:a16="http://schemas.microsoft.com/office/drawing/2014/main" id="{2BE95439-48DF-5E41-8093-8388188D7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24400"/>
            <a:ext cx="5470525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korporative vs. individuelle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Autonomie</a:t>
            </a:r>
          </a:p>
        </p:txBody>
      </p:sp>
      <p:sp>
        <p:nvSpPr>
          <p:cNvPr id="134156" name="AutoShape 2060">
            <a:extLst>
              <a:ext uri="{FF2B5EF4-FFF2-40B4-BE49-F238E27FC236}">
                <a16:creationId xmlns:a16="http://schemas.microsoft.com/office/drawing/2014/main" id="{DA8355A5-2242-BC4D-A972-7CFC06304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63700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7" name="AutoShape 2061">
            <a:extLst>
              <a:ext uri="{FF2B5EF4-FFF2-40B4-BE49-F238E27FC236}">
                <a16:creationId xmlns:a16="http://schemas.microsoft.com/office/drawing/2014/main" id="{E1F6CAB6-C42A-6F46-BB1D-84A67FB9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005138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8" name="AutoShape 2062">
            <a:extLst>
              <a:ext uri="{FF2B5EF4-FFF2-40B4-BE49-F238E27FC236}">
                <a16:creationId xmlns:a16="http://schemas.microsoft.com/office/drawing/2014/main" id="{796E732F-9F7D-0B4A-8118-80C0915AE54B}"/>
              </a:ext>
            </a:extLst>
          </p:cNvPr>
          <p:cNvSpPr>
            <a:spLocks noChangeArrowheads="1"/>
          </p:cNvSpPr>
          <p:nvPr/>
        </p:nvSpPr>
        <p:spPr bwMode="auto">
          <a:xfrm rot="-10576154">
            <a:off x="2159000" y="1477963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9" name="AutoShape 2063">
            <a:extLst>
              <a:ext uri="{FF2B5EF4-FFF2-40B4-BE49-F238E27FC236}">
                <a16:creationId xmlns:a16="http://schemas.microsoft.com/office/drawing/2014/main" id="{BBD62213-5405-694C-9417-13B7103C14BC}"/>
              </a:ext>
            </a:extLst>
          </p:cNvPr>
          <p:cNvSpPr>
            <a:spLocks noChangeArrowheads="1"/>
          </p:cNvSpPr>
          <p:nvPr/>
        </p:nvSpPr>
        <p:spPr bwMode="auto">
          <a:xfrm rot="-10758881">
            <a:off x="1155700" y="2847975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nimBg="1" autoUpdateAnimBg="0"/>
      <p:bldP spid="134153" grpId="0" animBg="1" autoUpdateAnimBg="0"/>
      <p:bldP spid="134154" grpId="0" animBg="1" autoUpdateAnimBg="0"/>
      <p:bldP spid="13415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008B5552-5E57-6649-82D2-D1327A6E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A770FD57-9D55-8249-B8D7-0367A516E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57EC8-7ECB-4248-B822-5F2595275EB8}" type="slidenum">
              <a:rPr lang="en-US" altLang="de-DE"/>
              <a:pPr/>
              <a:t>5</a:t>
            </a:fld>
            <a:endParaRPr lang="en-US" altLang="de-DE" b="0"/>
          </a:p>
        </p:txBody>
      </p:sp>
      <p:sp>
        <p:nvSpPr>
          <p:cNvPr id="148483" name="Text Box 3">
            <a:extLst>
              <a:ext uri="{FF2B5EF4-FFF2-40B4-BE49-F238E27FC236}">
                <a16:creationId xmlns:a16="http://schemas.microsoft.com/office/drawing/2014/main" id="{B0D64BA1-F446-1C41-B1D8-8E1DADA50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48486" name="Rectangle 6">
            <a:extLst>
              <a:ext uri="{FF2B5EF4-FFF2-40B4-BE49-F238E27FC236}">
                <a16:creationId xmlns:a16="http://schemas.microsoft.com/office/drawing/2014/main" id="{01CB767C-706E-7343-9FBD-75425FD1F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profiliert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148487" name="Object 7">
            <a:extLst>
              <a:ext uri="{FF2B5EF4-FFF2-40B4-BE49-F238E27FC236}">
                <a16:creationId xmlns:a16="http://schemas.microsoft.com/office/drawing/2014/main" id="{F80306D0-F720-614F-8C29-8510917F1F0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2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8" name="Rectangle 8">
            <a:extLst>
              <a:ext uri="{FF2B5EF4-FFF2-40B4-BE49-F238E27FC236}">
                <a16:creationId xmlns:a16="http://schemas.microsoft.com/office/drawing/2014/main" id="{DD51E241-9D09-824F-816D-180A97DA6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1827213"/>
            <a:ext cx="632142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strategische Planung</a:t>
            </a:r>
          </a:p>
        </p:txBody>
      </p:sp>
      <p:sp>
        <p:nvSpPr>
          <p:cNvPr id="148489" name="Rectangle 9">
            <a:extLst>
              <a:ext uri="{FF2B5EF4-FFF2-40B4-BE49-F238E27FC236}">
                <a16:creationId xmlns:a16="http://schemas.microsoft.com/office/drawing/2014/main" id="{EE5258A9-0845-4E42-BE41-A972F575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2822575"/>
            <a:ext cx="632142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Erfolgspotentiale sichern</a:t>
            </a:r>
          </a:p>
        </p:txBody>
      </p:sp>
      <p:sp>
        <p:nvSpPr>
          <p:cNvPr id="148490" name="Rectangle 10">
            <a:extLst>
              <a:ext uri="{FF2B5EF4-FFF2-40B4-BE49-F238E27FC236}">
                <a16:creationId xmlns:a16="http://schemas.microsoft.com/office/drawing/2014/main" id="{08D7DDCF-8145-6C42-B8CF-08AFE22CD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3886200"/>
            <a:ext cx="5657850" cy="9953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600" b="1">
                <a:latin typeface="Arial" panose="020B0604020202020204" pitchFamily="34" charset="0"/>
              </a:rPr>
              <a:t>Was sind die Studiengänge, die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in 10 Jahren nachgefragt sind?</a:t>
            </a:r>
          </a:p>
        </p:txBody>
      </p:sp>
      <p:sp>
        <p:nvSpPr>
          <p:cNvPr id="148491" name="Rectangle 11">
            <a:extLst>
              <a:ext uri="{FF2B5EF4-FFF2-40B4-BE49-F238E27FC236}">
                <a16:creationId xmlns:a16="http://schemas.microsoft.com/office/drawing/2014/main" id="{0FF78E2C-B234-8843-97AF-812D6E627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157788"/>
            <a:ext cx="5661025" cy="12827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r>
              <a:rPr lang="de-DE" altLang="de-DE" sz="2600" b="1">
                <a:latin typeface="Arial" panose="020B0604020202020204" pitchFamily="34" charset="0"/>
              </a:rPr>
              <a:t>Was sind die Forschungsfelder,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die in 10 Jahren gesellschaftlich relevant sind / Drittmittel sichern?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 autoUpdateAnimBg="0"/>
      <p:bldP spid="148489" grpId="0" animBg="1" autoUpdateAnimBg="0"/>
      <p:bldP spid="148490" grpId="0" animBg="1" autoUpdateAnimBg="0"/>
      <p:bldP spid="14849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C6B5C9D1-3BBC-F447-A17E-7891C450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D1DDE3C4-15D3-5F49-82F7-3008D4EF32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91427A-6D45-8B4B-A9CE-A364A50F2BD0}" type="slidenum">
              <a:rPr lang="en-US" altLang="de-DE"/>
              <a:pPr/>
              <a:t>6</a:t>
            </a:fld>
            <a:endParaRPr lang="en-US" altLang="de-DE" b="0"/>
          </a:p>
        </p:txBody>
      </p:sp>
      <p:sp>
        <p:nvSpPr>
          <p:cNvPr id="150531" name="Text Box 3">
            <a:extLst>
              <a:ext uri="{FF2B5EF4-FFF2-40B4-BE49-F238E27FC236}">
                <a16:creationId xmlns:a16="http://schemas.microsoft.com/office/drawing/2014/main" id="{66A6C074-0E25-294C-AA67-960F4F026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419DC9E4-11E5-5E40-941F-70D17AEA6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profiliert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150535" name="Object 7">
            <a:extLst>
              <a:ext uri="{FF2B5EF4-FFF2-40B4-BE49-F238E27FC236}">
                <a16:creationId xmlns:a16="http://schemas.microsoft.com/office/drawing/2014/main" id="{733F4056-A2F7-F140-A63C-6C828D25A199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0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6" name="Rectangle 8">
            <a:extLst>
              <a:ext uri="{FF2B5EF4-FFF2-40B4-BE49-F238E27FC236}">
                <a16:creationId xmlns:a16="http://schemas.microsoft.com/office/drawing/2014/main" id="{A077587C-41F4-B644-8F71-C879055E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30350"/>
            <a:ext cx="6248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Wer definiert zukünftige Felder? </a:t>
            </a:r>
          </a:p>
        </p:txBody>
      </p:sp>
      <p:sp>
        <p:nvSpPr>
          <p:cNvPr id="150543" name="Rectangle 15">
            <a:extLst>
              <a:ext uri="{FF2B5EF4-FFF2-40B4-BE49-F238E27FC236}">
                <a16:creationId xmlns:a16="http://schemas.microsoft.com/office/drawing/2014/main" id="{0C37D28F-9EE2-CB44-AAC8-6998FB43A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2998788"/>
            <a:ext cx="12319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Staat</a:t>
            </a:r>
          </a:p>
        </p:txBody>
      </p:sp>
      <p:sp>
        <p:nvSpPr>
          <p:cNvPr id="150544" name="Rectangle 16">
            <a:extLst>
              <a:ext uri="{FF2B5EF4-FFF2-40B4-BE49-F238E27FC236}">
                <a16:creationId xmlns:a16="http://schemas.microsoft.com/office/drawing/2014/main" id="{C9A8CCC2-633F-6B43-98E2-BD521D312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14800"/>
            <a:ext cx="2590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Korporation</a:t>
            </a:r>
          </a:p>
        </p:txBody>
      </p:sp>
      <p:sp>
        <p:nvSpPr>
          <p:cNvPr id="150545" name="Rectangle 17">
            <a:extLst>
              <a:ext uri="{FF2B5EF4-FFF2-40B4-BE49-F238E27FC236}">
                <a16:creationId xmlns:a16="http://schemas.microsoft.com/office/drawing/2014/main" id="{59EACDF7-3CB8-214F-805A-5DF1C9B03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5291138"/>
            <a:ext cx="42926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Einzelwissenschaftler</a:t>
            </a:r>
          </a:p>
        </p:txBody>
      </p:sp>
      <p:sp>
        <p:nvSpPr>
          <p:cNvPr id="150546" name="AutoShape 18">
            <a:extLst>
              <a:ext uri="{FF2B5EF4-FFF2-40B4-BE49-F238E27FC236}">
                <a16:creationId xmlns:a16="http://schemas.microsoft.com/office/drawing/2014/main" id="{2510078C-83DB-0C4A-B691-A1FBA9635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3214688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7" name="AutoShape 19">
            <a:extLst>
              <a:ext uri="{FF2B5EF4-FFF2-40B4-BE49-F238E27FC236}">
                <a16:creationId xmlns:a16="http://schemas.microsoft.com/office/drawing/2014/main" id="{6AA80E9D-BF51-CA4A-8349-9FC032F42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650" y="4556125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8" name="AutoShape 20">
            <a:extLst>
              <a:ext uri="{FF2B5EF4-FFF2-40B4-BE49-F238E27FC236}">
                <a16:creationId xmlns:a16="http://schemas.microsoft.com/office/drawing/2014/main" id="{473D7C50-7C8C-2840-9C0D-C1F4DB11AE13}"/>
              </a:ext>
            </a:extLst>
          </p:cNvPr>
          <p:cNvSpPr>
            <a:spLocks noChangeArrowheads="1"/>
          </p:cNvSpPr>
          <p:nvPr/>
        </p:nvSpPr>
        <p:spPr bwMode="auto">
          <a:xfrm rot="-10576154">
            <a:off x="1695450" y="3028950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9" name="AutoShape 21">
            <a:extLst>
              <a:ext uri="{FF2B5EF4-FFF2-40B4-BE49-F238E27FC236}">
                <a16:creationId xmlns:a16="http://schemas.microsoft.com/office/drawing/2014/main" id="{C5E2E004-103D-0D44-AE1E-D29EC39ED5B9}"/>
              </a:ext>
            </a:extLst>
          </p:cNvPr>
          <p:cNvSpPr>
            <a:spLocks noChangeArrowheads="1"/>
          </p:cNvSpPr>
          <p:nvPr/>
        </p:nvSpPr>
        <p:spPr bwMode="auto">
          <a:xfrm rot="-10758881">
            <a:off x="692150" y="4398963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0" name="AutoShape 12">
            <a:extLst>
              <a:ext uri="{FF2B5EF4-FFF2-40B4-BE49-F238E27FC236}">
                <a16:creationId xmlns:a16="http://schemas.microsoft.com/office/drawing/2014/main" id="{9AC1EF4E-FB29-1842-BF5D-F1174FE65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6248400"/>
            <a:ext cx="2438400" cy="609600"/>
          </a:xfrm>
          <a:prstGeom prst="wedgeRoundRectCallout">
            <a:avLst>
              <a:gd name="adj1" fmla="val -96681"/>
              <a:gd name="adj2" fmla="val -10755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individuelle „Spinnerei“</a:t>
            </a:r>
          </a:p>
        </p:txBody>
      </p:sp>
      <p:sp>
        <p:nvSpPr>
          <p:cNvPr id="150542" name="AutoShape 14">
            <a:extLst>
              <a:ext uri="{FF2B5EF4-FFF2-40B4-BE49-F238E27FC236}">
                <a16:creationId xmlns:a16="http://schemas.microsoft.com/office/drawing/2014/main" id="{B10EABE1-BCDB-E94D-B886-8A04E6D54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75" y="2362200"/>
            <a:ext cx="3159125" cy="609600"/>
          </a:xfrm>
          <a:prstGeom prst="wedgeRoundRectCallout">
            <a:avLst>
              <a:gd name="adj1" fmla="val -90153"/>
              <a:gd name="adj2" fmla="val 9349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Strukturkommissionen</a:t>
            </a:r>
          </a:p>
        </p:txBody>
      </p:sp>
      <p:sp>
        <p:nvSpPr>
          <p:cNvPr id="150541" name="AutoShape 13">
            <a:extLst>
              <a:ext uri="{FF2B5EF4-FFF2-40B4-BE49-F238E27FC236}">
                <a16:creationId xmlns:a16="http://schemas.microsoft.com/office/drawing/2014/main" id="{C3637930-574D-5642-9DD5-31C8A1FE4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2438400" cy="609600"/>
          </a:xfrm>
          <a:prstGeom prst="wedgeRoundRectCallout">
            <a:avLst>
              <a:gd name="adj1" fmla="val 138023"/>
              <a:gd name="adj2" fmla="val 18932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Forschungsprogramme</a:t>
            </a:r>
          </a:p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interne „SFB“´s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 animBg="1" autoUpdateAnimBg="0"/>
      <p:bldP spid="150543" grpId="0" animBg="1" autoUpdateAnimBg="0"/>
      <p:bldP spid="150544" grpId="0" animBg="1" autoUpdateAnimBg="0"/>
      <p:bldP spid="150545" grpId="0" animBg="1" autoUpdateAnimBg="0"/>
      <p:bldP spid="150540" grpId="0" animBg="1" autoUpdateAnimBg="0"/>
      <p:bldP spid="150542" grpId="0" animBg="1" autoUpdateAnimBg="0"/>
      <p:bldP spid="15054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4E275B60-B2DE-9C41-A35D-C5C84A20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2482E281-086D-B94B-98E7-691A2901F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B9625B-3A90-9543-B225-950B6ED756D4}" type="slidenum">
              <a:rPr lang="en-US" altLang="de-DE"/>
              <a:pPr/>
              <a:t>7</a:t>
            </a:fld>
            <a:endParaRPr lang="en-US" altLang="de-DE" b="0"/>
          </a:p>
        </p:txBody>
      </p:sp>
      <p:sp>
        <p:nvSpPr>
          <p:cNvPr id="138243" name="Text Box 1027">
            <a:extLst>
              <a:ext uri="{FF2B5EF4-FFF2-40B4-BE49-F238E27FC236}">
                <a16:creationId xmlns:a16="http://schemas.microsoft.com/office/drawing/2014/main" id="{54118E83-55D5-9B4E-8EB8-3A687CCD9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8246" name="Rectangle 1030">
            <a:extLst>
              <a:ext uri="{FF2B5EF4-FFF2-40B4-BE49-F238E27FC236}">
                <a16:creationId xmlns:a16="http://schemas.microsoft.com/office/drawing/2014/main" id="{3A690D4A-F30B-9E45-BE05-085DE7B0F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wettbewerblich</a:t>
            </a:r>
            <a:endParaRPr lang="de-DE" altLang="de-DE">
              <a:solidFill>
                <a:srgbClr val="000000"/>
              </a:solidFill>
            </a:endParaRPr>
          </a:p>
        </p:txBody>
      </p:sp>
      <p:graphicFrame>
        <p:nvGraphicFramePr>
          <p:cNvPr id="138247" name="Object 1031">
            <a:extLst>
              <a:ext uri="{FF2B5EF4-FFF2-40B4-BE49-F238E27FC236}">
                <a16:creationId xmlns:a16="http://schemas.microsoft.com/office/drawing/2014/main" id="{D7E02ABA-04C1-2C4B-ABB6-156BAB02282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5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03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Rectangle 1032">
            <a:extLst>
              <a:ext uri="{FF2B5EF4-FFF2-40B4-BE49-F238E27FC236}">
                <a16:creationId xmlns:a16="http://schemas.microsoft.com/office/drawing/2014/main" id="{1DE81EF5-7A92-0B4F-988D-3B5A71DBE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2349500"/>
            <a:ext cx="3598862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... Anreize</a:t>
            </a:r>
          </a:p>
        </p:txBody>
      </p:sp>
      <p:sp>
        <p:nvSpPr>
          <p:cNvPr id="138249" name="Rectangle 1033">
            <a:extLst>
              <a:ext uri="{FF2B5EF4-FFF2-40B4-BE49-F238E27FC236}">
                <a16:creationId xmlns:a16="http://schemas.microsoft.com/office/drawing/2014/main" id="{A2DB5355-99D1-184E-B253-5004DB78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62438"/>
            <a:ext cx="3598863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... Transparenz</a:t>
            </a:r>
          </a:p>
        </p:txBody>
      </p:sp>
      <p:sp>
        <p:nvSpPr>
          <p:cNvPr id="138251" name="Rectangle 1035">
            <a:extLst>
              <a:ext uri="{FF2B5EF4-FFF2-40B4-BE49-F238E27FC236}">
                <a16:creationId xmlns:a16="http://schemas.microsoft.com/office/drawing/2014/main" id="{87057450-FB0B-A848-902B-5AE06935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305175"/>
            <a:ext cx="3598862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Geld</a:t>
            </a:r>
          </a:p>
        </p:txBody>
      </p:sp>
      <p:sp>
        <p:nvSpPr>
          <p:cNvPr id="138252" name="Rectangle 1036">
            <a:extLst>
              <a:ext uri="{FF2B5EF4-FFF2-40B4-BE49-F238E27FC236}">
                <a16:creationId xmlns:a16="http://schemas.microsoft.com/office/drawing/2014/main" id="{F8A59F93-980D-6A4C-B3B8-775994338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5219700"/>
            <a:ext cx="3598862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Ranking</a:t>
            </a:r>
          </a:p>
        </p:txBody>
      </p:sp>
      <p:sp>
        <p:nvSpPr>
          <p:cNvPr id="138253" name="Rectangle 1037">
            <a:extLst>
              <a:ext uri="{FF2B5EF4-FFF2-40B4-BE49-F238E27FC236}">
                <a16:creationId xmlns:a16="http://schemas.microsoft.com/office/drawing/2014/main" id="{4DBA692A-FBD7-8B43-AACC-D94E4AFC6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349500"/>
            <a:ext cx="3598862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Reputation</a:t>
            </a:r>
          </a:p>
        </p:txBody>
      </p:sp>
      <p:sp>
        <p:nvSpPr>
          <p:cNvPr id="138254" name="Rectangle 1038">
            <a:extLst>
              <a:ext uri="{FF2B5EF4-FFF2-40B4-BE49-F238E27FC236}">
                <a16:creationId xmlns:a16="http://schemas.microsoft.com/office/drawing/2014/main" id="{3D5F77E5-D230-9349-81F7-2A932CB7B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262438"/>
            <a:ext cx="3598862" cy="79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000" b="1">
                <a:latin typeface="Arial" panose="020B0604020202020204" pitchFamily="34" charset="0"/>
              </a:rPr>
              <a:t>Evaluation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 animBg="1" autoUpdateAnimBg="0"/>
      <p:bldP spid="138249" grpId="0" animBg="1" autoUpdateAnimBg="0"/>
      <p:bldP spid="138251" grpId="0" animBg="1" autoUpdateAnimBg="0"/>
      <p:bldP spid="138252" grpId="0" animBg="1" autoUpdateAnimBg="0"/>
      <p:bldP spid="138253" grpId="0" animBg="1" autoUpdateAnimBg="0"/>
      <p:bldP spid="13825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AB6AA72E-A9AF-5348-B5A9-F5AD7DE9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20" name="Foliennummernplatzhalter 4">
            <a:extLst>
              <a:ext uri="{FF2B5EF4-FFF2-40B4-BE49-F238E27FC236}">
                <a16:creationId xmlns:a16="http://schemas.microsoft.com/office/drawing/2014/main" id="{63215BF8-C739-6B4F-86E4-7E92EB382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30789F-C410-C145-B098-2D9EAC6F43A4}" type="slidenum">
              <a:rPr lang="en-US" altLang="de-DE"/>
              <a:pPr/>
              <a:t>8</a:t>
            </a:fld>
            <a:endParaRPr lang="en-US" altLang="de-DE" b="0"/>
          </a:p>
        </p:txBody>
      </p:sp>
      <p:sp>
        <p:nvSpPr>
          <p:cNvPr id="154628" name="Text Box 4">
            <a:extLst>
              <a:ext uri="{FF2B5EF4-FFF2-40B4-BE49-F238E27FC236}">
                <a16:creationId xmlns:a16="http://schemas.microsoft.com/office/drawing/2014/main" id="{DA62898A-3988-D345-AA89-904B95F92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4631" name="Rectangle 7">
            <a:extLst>
              <a:ext uri="{FF2B5EF4-FFF2-40B4-BE49-F238E27FC236}">
                <a16:creationId xmlns:a16="http://schemas.microsoft.com/office/drawing/2014/main" id="{053D22BA-178C-DF4C-9951-E07B0E960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4043363" cy="990600"/>
          </a:xfrm>
        </p:spPr>
        <p:txBody>
          <a:bodyPr/>
          <a:lstStyle/>
          <a:p>
            <a:r>
              <a:rPr lang="de-DE" altLang="de-DE" b="1">
                <a:solidFill>
                  <a:srgbClr val="000000"/>
                </a:solidFill>
              </a:rPr>
              <a:t>CHE Ranking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54634" name="Rectangle 10">
            <a:extLst>
              <a:ext uri="{FF2B5EF4-FFF2-40B4-BE49-F238E27FC236}">
                <a16:creationId xmlns:a16="http://schemas.microsoft.com/office/drawing/2014/main" id="{26BF9AA3-AA8F-044F-BA1C-EDC514326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029200"/>
            <a:ext cx="3598863" cy="11191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2800" b="1">
                <a:latin typeface="Arial" panose="020B0604020202020204" pitchFamily="34" charset="0"/>
              </a:rPr>
              <a:t>Keine Einzelplätze,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sondern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„Michelinsterne“</a:t>
            </a:r>
          </a:p>
        </p:txBody>
      </p:sp>
      <p:sp>
        <p:nvSpPr>
          <p:cNvPr id="154635" name="Rectangle 11">
            <a:extLst>
              <a:ext uri="{FF2B5EF4-FFF2-40B4-BE49-F238E27FC236}">
                <a16:creationId xmlns:a16="http://schemas.microsoft.com/office/drawing/2014/main" id="{003F90BD-2FA9-EE4E-87FD-BCAA02293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029200"/>
            <a:ext cx="3598863" cy="111918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2800" b="1">
                <a:latin typeface="Arial" panose="020B0604020202020204" pitchFamily="34" charset="0"/>
              </a:rPr>
              <a:t>Ranggruppen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Spitze      Mittel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Schluss</a:t>
            </a:r>
          </a:p>
        </p:txBody>
      </p:sp>
      <p:sp>
        <p:nvSpPr>
          <p:cNvPr id="154636" name="Rectangle 12">
            <a:extLst>
              <a:ext uri="{FF2B5EF4-FFF2-40B4-BE49-F238E27FC236}">
                <a16:creationId xmlns:a16="http://schemas.microsoft.com/office/drawing/2014/main" id="{9E3D5612-DF93-B442-8D9A-179F60DBD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371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F48FD"/>
              </a:buClr>
            </a:pPr>
            <a:endParaRPr lang="de-DE" altLang="de-DE"/>
          </a:p>
        </p:txBody>
      </p:sp>
      <p:sp>
        <p:nvSpPr>
          <p:cNvPr id="154637" name="Rectangle 13">
            <a:extLst>
              <a:ext uri="{FF2B5EF4-FFF2-40B4-BE49-F238E27FC236}">
                <a16:creationId xmlns:a16="http://schemas.microsoft.com/office/drawing/2014/main" id="{7C81FA19-0508-C14B-833C-E06ED9927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514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F48FD"/>
              </a:buClr>
            </a:pPr>
            <a:endParaRPr lang="de-DE" altLang="de-DE"/>
          </a:p>
        </p:txBody>
      </p:sp>
      <p:sp>
        <p:nvSpPr>
          <p:cNvPr id="154638" name="Rectangle 14">
            <a:extLst>
              <a:ext uri="{FF2B5EF4-FFF2-40B4-BE49-F238E27FC236}">
                <a16:creationId xmlns:a16="http://schemas.microsoft.com/office/drawing/2014/main" id="{9C45AA4D-A8C7-1C4A-AEF1-838618133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004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4639" name="Rectangle 15">
            <a:extLst>
              <a:ext uri="{FF2B5EF4-FFF2-40B4-BE49-F238E27FC236}">
                <a16:creationId xmlns:a16="http://schemas.microsoft.com/office/drawing/2014/main" id="{D0260140-D9C8-C747-AF5E-450BEE896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4640" name="Rectangle 16">
            <a:extLst>
              <a:ext uri="{FF2B5EF4-FFF2-40B4-BE49-F238E27FC236}">
                <a16:creationId xmlns:a16="http://schemas.microsoft.com/office/drawing/2014/main" id="{2FF9C6AB-9DFF-694B-A150-D3D2C1FFD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733800"/>
            <a:ext cx="3598863" cy="1066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2800" b="1">
                <a:latin typeface="Arial" panose="020B0604020202020204" pitchFamily="34" charset="0"/>
              </a:rPr>
              <a:t>Forschung  &amp; Lehre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falsch</a:t>
            </a:r>
          </a:p>
        </p:txBody>
      </p:sp>
      <p:sp>
        <p:nvSpPr>
          <p:cNvPr id="154641" name="Rectangle 17">
            <a:extLst>
              <a:ext uri="{FF2B5EF4-FFF2-40B4-BE49-F238E27FC236}">
                <a16:creationId xmlns:a16="http://schemas.microsoft.com/office/drawing/2014/main" id="{47BA2ED1-37D8-5345-AFE5-C354EC990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3598863" cy="1143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2800" b="1">
                <a:latin typeface="Arial" panose="020B0604020202020204" pitchFamily="34" charset="0"/>
              </a:rPr>
              <a:t>Uni-Gesamtrankings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fragwürdig</a:t>
            </a:r>
            <a:endParaRPr lang="de-DE" altLang="de-DE"/>
          </a:p>
        </p:txBody>
      </p:sp>
      <p:sp>
        <p:nvSpPr>
          <p:cNvPr id="154642" name="Rectangle 18">
            <a:extLst>
              <a:ext uri="{FF2B5EF4-FFF2-40B4-BE49-F238E27FC236}">
                <a16:creationId xmlns:a16="http://schemas.microsoft.com/office/drawing/2014/main" id="{55BAF852-C9CD-9D48-A98E-ACA66E752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33800"/>
            <a:ext cx="3598863" cy="10747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2800" b="1">
                <a:latin typeface="Arial" panose="020B0604020202020204" pitchFamily="34" charset="0"/>
              </a:rPr>
              <a:t>multidimensionales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Ranking</a:t>
            </a:r>
          </a:p>
        </p:txBody>
      </p:sp>
      <p:sp>
        <p:nvSpPr>
          <p:cNvPr id="154643" name="Rectangle 19">
            <a:extLst>
              <a:ext uri="{FF2B5EF4-FFF2-40B4-BE49-F238E27FC236}">
                <a16:creationId xmlns:a16="http://schemas.microsoft.com/office/drawing/2014/main" id="{B1A871BB-A2B8-9242-AA57-56A838B27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3598863" cy="11430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2800" b="1">
                <a:latin typeface="Arial" panose="020B0604020202020204" pitchFamily="34" charset="0"/>
              </a:rPr>
              <a:t>nur fachbezogen</a:t>
            </a:r>
          </a:p>
        </p:txBody>
      </p:sp>
      <p:sp>
        <p:nvSpPr>
          <p:cNvPr id="154644" name="Rectangle 20">
            <a:extLst>
              <a:ext uri="{FF2B5EF4-FFF2-40B4-BE49-F238E27FC236}">
                <a16:creationId xmlns:a16="http://schemas.microsoft.com/office/drawing/2014/main" id="{2F80A083-0EFC-2B41-A882-403E07CF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73700"/>
            <a:ext cx="279400" cy="2413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45" name="Rectangle 21">
            <a:extLst>
              <a:ext uri="{FF2B5EF4-FFF2-40B4-BE49-F238E27FC236}">
                <a16:creationId xmlns:a16="http://schemas.microsoft.com/office/drawing/2014/main" id="{0596DF0D-5855-A24E-A76E-239F96E95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73700"/>
            <a:ext cx="279400" cy="241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46" name="Rectangle 22">
            <a:extLst>
              <a:ext uri="{FF2B5EF4-FFF2-40B4-BE49-F238E27FC236}">
                <a16:creationId xmlns:a16="http://schemas.microsoft.com/office/drawing/2014/main" id="{49EB2C5A-51B6-DA48-846B-1568C85AB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791200"/>
            <a:ext cx="279400" cy="241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47" name="Rectangle 23">
            <a:extLst>
              <a:ext uri="{FF2B5EF4-FFF2-40B4-BE49-F238E27FC236}">
                <a16:creationId xmlns:a16="http://schemas.microsoft.com/office/drawing/2014/main" id="{7E55F0FD-F64A-B845-BB1F-86397CC29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62880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2800" b="1">
              <a:latin typeface="Arial" panose="020B0604020202020204" pitchFamily="34" charset="0"/>
            </a:endParaRPr>
          </a:p>
        </p:txBody>
      </p:sp>
      <p:graphicFrame>
        <p:nvGraphicFramePr>
          <p:cNvPr id="154648" name="Object 24">
            <a:extLst>
              <a:ext uri="{FF2B5EF4-FFF2-40B4-BE49-F238E27FC236}">
                <a16:creationId xmlns:a16="http://schemas.microsoft.com/office/drawing/2014/main" id="{1884A3BD-BBFC-154D-ADE4-33B7419D1B45}"/>
              </a:ext>
            </a:extLst>
          </p:cNvPr>
          <p:cNvGraphicFramePr>
            <a:graphicFrameLocks/>
          </p:cNvGraphicFramePr>
          <p:nvPr>
            <p:ph idx="1"/>
          </p:nvPr>
        </p:nvGraphicFramePr>
        <p:xfrm>
          <a:off x="0" y="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0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2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15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 animBg="1" autoUpdateAnimBg="0"/>
      <p:bldP spid="154635" grpId="0" animBg="1" autoUpdateAnimBg="0"/>
      <p:bldP spid="154636" grpId="0" autoUpdateAnimBg="0"/>
      <p:bldP spid="154637" grpId="0" autoUpdateAnimBg="0"/>
      <p:bldP spid="154638" grpId="0" autoUpdateAnimBg="0"/>
      <p:bldP spid="154639" grpId="0" autoUpdateAnimBg="0"/>
      <p:bldP spid="154640" grpId="0" animBg="1" autoUpdateAnimBg="0"/>
      <p:bldP spid="154641" grpId="0" animBg="1" autoUpdateAnimBg="0"/>
      <p:bldP spid="154642" grpId="0" animBg="1" autoUpdateAnimBg="0"/>
      <p:bldP spid="15464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70472B2A-400D-554F-A076-177E64B2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Zürich,</a:t>
            </a:r>
          </a:p>
          <a:p>
            <a:r>
              <a:rPr lang="en-US" altLang="de-DE" b="1"/>
              <a:t>28. Oktober 2004</a:t>
            </a:r>
          </a:p>
          <a:p>
            <a:endParaRPr lang="en-US" altLang="de-DE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527A3A15-FC27-3141-B38C-0B8407833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5478A3-5C95-154D-AC3D-244C7D190333}" type="slidenum">
              <a:rPr lang="en-US" altLang="de-DE"/>
              <a:pPr/>
              <a:t>9</a:t>
            </a:fld>
            <a:endParaRPr lang="en-US" altLang="de-DE" b="0"/>
          </a:p>
        </p:txBody>
      </p:sp>
      <p:sp>
        <p:nvSpPr>
          <p:cNvPr id="291842" name="Text Box 2">
            <a:extLst>
              <a:ext uri="{FF2B5EF4-FFF2-40B4-BE49-F238E27FC236}">
                <a16:creationId xmlns:a16="http://schemas.microsoft.com/office/drawing/2014/main" id="{39AF3B7C-D630-D843-B709-284FEFF4B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91843" name="AutoShape 3">
            <a:extLst>
              <a:ext uri="{FF2B5EF4-FFF2-40B4-BE49-F238E27FC236}">
                <a16:creationId xmlns:a16="http://schemas.microsoft.com/office/drawing/2014/main" id="{7924C4F3-AF41-F84F-9157-7245F6B59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1574800"/>
            <a:ext cx="1979612" cy="1079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</a:rPr>
              <a:t>1998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Wiwi, Chemie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291844" name="AutoShape 4">
            <a:extLst>
              <a:ext uri="{FF2B5EF4-FFF2-40B4-BE49-F238E27FC236}">
                <a16:creationId xmlns:a16="http://schemas.microsoft.com/office/drawing/2014/main" id="{AAD3DCDA-FB14-1841-945A-3F982C810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28067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</a:rPr>
              <a:t>1999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Jura, Nat.-wiss.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291845" name="AutoShape 5">
            <a:extLst>
              <a:ext uri="{FF2B5EF4-FFF2-40B4-BE49-F238E27FC236}">
                <a16:creationId xmlns:a16="http://schemas.microsoft.com/office/drawing/2014/main" id="{91160490-8E55-5042-A027-545981EAD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4076700"/>
            <a:ext cx="1979613" cy="1079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</a:rPr>
              <a:t>2000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Ing.-wiss.</a:t>
            </a:r>
          </a:p>
        </p:txBody>
      </p:sp>
      <p:sp>
        <p:nvSpPr>
          <p:cNvPr id="291846" name="AutoShape 6">
            <a:extLst>
              <a:ext uri="{FF2B5EF4-FFF2-40B4-BE49-F238E27FC236}">
                <a16:creationId xmlns:a16="http://schemas.microsoft.com/office/drawing/2014/main" id="{61A1E6C4-B449-C649-A0AC-BF86FC458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5346700"/>
            <a:ext cx="1979612" cy="1079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</a:rPr>
              <a:t>2001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Geisteswiss</a:t>
            </a:r>
            <a:r>
              <a:rPr lang="de-DE" altLang="de-DE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1847" name="AutoShape 7">
            <a:extLst>
              <a:ext uri="{FF2B5EF4-FFF2-40B4-BE49-F238E27FC236}">
                <a16:creationId xmlns:a16="http://schemas.microsoft.com/office/drawing/2014/main" id="{0EF58BB6-8AE8-AE46-A63E-D7A63FA81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8" y="1536700"/>
            <a:ext cx="1979612" cy="1079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</a:rPr>
              <a:t>2002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Wiwi, Jura</a:t>
            </a:r>
          </a:p>
        </p:txBody>
      </p:sp>
      <p:sp>
        <p:nvSpPr>
          <p:cNvPr id="291848" name="AutoShape 8">
            <a:extLst>
              <a:ext uri="{FF2B5EF4-FFF2-40B4-BE49-F238E27FC236}">
                <a16:creationId xmlns:a16="http://schemas.microsoft.com/office/drawing/2014/main" id="{707DA740-BA39-5F4D-90D9-0E954CE8A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768600"/>
            <a:ext cx="1979613" cy="1079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</a:rPr>
              <a:t>2003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 Nat.-wiss., Med.</a:t>
            </a: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291849" name="AutoShape 9">
            <a:extLst>
              <a:ext uri="{FF2B5EF4-FFF2-40B4-BE49-F238E27FC236}">
                <a16:creationId xmlns:a16="http://schemas.microsoft.com/office/drawing/2014/main" id="{13C0AF57-9BA1-584D-8008-33CDA12AE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038600"/>
            <a:ext cx="1979613" cy="1079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</a:rPr>
              <a:t>2004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Ing.-wiss.</a:t>
            </a:r>
          </a:p>
          <a:p>
            <a:pPr algn="ctr"/>
            <a:r>
              <a:rPr lang="de-DE" altLang="de-DE">
                <a:solidFill>
                  <a:schemeClr val="tx2"/>
                </a:solidFill>
              </a:rPr>
              <a:t>Geisteswiss</a:t>
            </a:r>
            <a:r>
              <a:rPr lang="de-DE" altLang="de-DE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1850" name="Text Box 10">
            <a:extLst>
              <a:ext uri="{FF2B5EF4-FFF2-40B4-BE49-F238E27FC236}">
                <a16:creationId xmlns:a16="http://schemas.microsoft.com/office/drawing/2014/main" id="{AB020D94-63EF-7246-AEDF-AEDE33D5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5603875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/>
              <a:t>1. Runde</a:t>
            </a:r>
            <a:endParaRPr lang="de-DE" altLang="de-DE"/>
          </a:p>
        </p:txBody>
      </p:sp>
      <p:sp>
        <p:nvSpPr>
          <p:cNvPr id="291851" name="Text Box 11">
            <a:extLst>
              <a:ext uri="{FF2B5EF4-FFF2-40B4-BE49-F238E27FC236}">
                <a16:creationId xmlns:a16="http://schemas.microsoft.com/office/drawing/2014/main" id="{D6781286-26C0-324B-BE98-0F1B93264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28800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/>
              <a:t>2. Runde</a:t>
            </a:r>
            <a:endParaRPr lang="de-DE" altLang="de-DE"/>
          </a:p>
        </p:txBody>
      </p:sp>
      <p:sp>
        <p:nvSpPr>
          <p:cNvPr id="291852" name="Text Box 12">
            <a:extLst>
              <a:ext uri="{FF2B5EF4-FFF2-40B4-BE49-F238E27FC236}">
                <a16:creationId xmlns:a16="http://schemas.microsoft.com/office/drawing/2014/main" id="{95459D17-FDB6-754E-A071-C8322DEF3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88913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400" b="1">
                <a:solidFill>
                  <a:srgbClr val="003300"/>
                </a:solidFill>
                <a:latin typeface="Arial" panose="020B0604020202020204" pitchFamily="34" charset="0"/>
              </a:rPr>
              <a:t>CHE Ranking</a:t>
            </a:r>
          </a:p>
        </p:txBody>
      </p:sp>
      <p:sp>
        <p:nvSpPr>
          <p:cNvPr id="291853" name="Rectangle 13">
            <a:extLst>
              <a:ext uri="{FF2B5EF4-FFF2-40B4-BE49-F238E27FC236}">
                <a16:creationId xmlns:a16="http://schemas.microsoft.com/office/drawing/2014/main" id="{17080904-4E6D-8441-AA8E-56269A573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4384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36 Studienbereiche</a:t>
            </a:r>
          </a:p>
        </p:txBody>
      </p:sp>
      <p:sp>
        <p:nvSpPr>
          <p:cNvPr id="291854" name="Rectangle 14">
            <a:extLst>
              <a:ext uri="{FF2B5EF4-FFF2-40B4-BE49-F238E27FC236}">
                <a16:creationId xmlns:a16="http://schemas.microsoft.com/office/drawing/2014/main" id="{BE994D67-F104-E344-8F3D-BC7A45029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006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75 % Studierende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9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9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9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9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9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animBg="1" autoUpdateAnimBg="0"/>
      <p:bldP spid="291844" grpId="0" animBg="1" autoUpdateAnimBg="0"/>
      <p:bldP spid="291845" grpId="0" animBg="1" autoUpdateAnimBg="0"/>
      <p:bldP spid="291846" grpId="0" animBg="1" autoUpdateAnimBg="0"/>
      <p:bldP spid="291847" grpId="0" animBg="1" autoUpdateAnimBg="0"/>
      <p:bldP spid="291848" grpId="0" animBg="1" autoUpdateAnimBg="0"/>
      <p:bldP spid="291849" grpId="0" animBg="1" autoUpdateAnimBg="0"/>
      <p:bldP spid="291850" grpId="0" autoUpdateAnimBg="0"/>
      <p:bldP spid="291851" grpId="0" autoUpdateAnimBg="0"/>
      <p:bldP spid="291853" grpId="0" animBg="1" autoUpdateAnimBg="0"/>
      <p:bldP spid="291854" grpId="0" animBg="1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1035</Words>
  <Application>Microsoft Macintosh PowerPoint</Application>
  <PresentationFormat>Bildschirmpräsentation (4:3)</PresentationFormat>
  <Paragraphs>378</Paragraphs>
  <Slides>28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Times New Roman</vt:lpstr>
      <vt:lpstr>Arial</vt:lpstr>
      <vt:lpstr>Webdings</vt:lpstr>
      <vt:lpstr>Wingdings</vt:lpstr>
      <vt:lpstr>Monotype Sorts</vt:lpstr>
      <vt:lpstr>Leere Präsentation</vt:lpstr>
      <vt:lpstr>Microsoft Clip Gallery</vt:lpstr>
      <vt:lpstr>Bild (Enhanced Metafile)</vt:lpstr>
      <vt:lpstr>PowerPoint-Präsentation</vt:lpstr>
      <vt:lpstr>Think Tank seit</vt:lpstr>
      <vt:lpstr>PowerPoint-Präsentation</vt:lpstr>
      <vt:lpstr>autonom</vt:lpstr>
      <vt:lpstr>profiliert</vt:lpstr>
      <vt:lpstr>profiliert</vt:lpstr>
      <vt:lpstr>wettbewerblich</vt:lpstr>
      <vt:lpstr>CHE Ranking</vt:lpstr>
      <vt:lpstr>PowerPoint-Präsentation</vt:lpstr>
      <vt:lpstr>PowerPoint-Präsentation</vt:lpstr>
      <vt:lpstr>Datenvolumen </vt:lpstr>
      <vt:lpstr>Internet</vt:lpstr>
      <vt:lpstr>PowerPoint-Präsentation</vt:lpstr>
      <vt:lpstr>wissenschaftlich</vt:lpstr>
      <vt:lpstr>Physik: Drittmittel in t€ pro Jahr</vt:lpstr>
      <vt:lpstr>Neue Einheit von F &amp; L</vt:lpstr>
      <vt:lpstr>international</vt:lpstr>
      <vt:lpstr>virtuell</vt:lpstr>
      <vt:lpstr>PowerPoint-Präsentation</vt:lpstr>
      <vt:lpstr>PowerPoint-Präsentation</vt:lpstr>
      <vt:lpstr>PowerPoint-Präsentation</vt:lpstr>
      <vt:lpstr>wirtschaftlich</vt:lpstr>
      <vt:lpstr>wirtschaftlich</vt:lpstr>
      <vt:lpstr>wirtschaftlich</vt:lpstr>
      <vt:lpstr>wirtschaftlich</vt:lpstr>
      <vt:lpstr>entfesselte Hochschule</vt:lpstr>
      <vt:lpstr>PowerPoint-Präsentation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119</cp:revision>
  <dcterms:created xsi:type="dcterms:W3CDTF">2001-03-08T15:06:45Z</dcterms:created>
  <dcterms:modified xsi:type="dcterms:W3CDTF">2022-02-05T15:20:50Z</dcterms:modified>
</cp:coreProperties>
</file>