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49" r:id="rId2"/>
    <p:sldId id="318" r:id="rId3"/>
    <p:sldId id="394" r:id="rId4"/>
    <p:sldId id="416" r:id="rId5"/>
    <p:sldId id="359" r:id="rId6"/>
    <p:sldId id="395" r:id="rId7"/>
    <p:sldId id="396" r:id="rId8"/>
    <p:sldId id="319" r:id="rId9"/>
    <p:sldId id="414" r:id="rId10"/>
    <p:sldId id="366" r:id="rId11"/>
    <p:sldId id="415" r:id="rId12"/>
    <p:sldId id="413" r:id="rId13"/>
    <p:sldId id="398" r:id="rId14"/>
    <p:sldId id="399" r:id="rId15"/>
    <p:sldId id="400" r:id="rId16"/>
    <p:sldId id="401" r:id="rId17"/>
    <p:sldId id="412" r:id="rId18"/>
    <p:sldId id="402" r:id="rId19"/>
    <p:sldId id="403" r:id="rId20"/>
    <p:sldId id="404" r:id="rId21"/>
    <p:sldId id="405" r:id="rId22"/>
    <p:sldId id="406" r:id="rId23"/>
    <p:sldId id="407" r:id="rId24"/>
    <p:sldId id="408" r:id="rId25"/>
    <p:sldId id="409" r:id="rId26"/>
    <p:sldId id="410" r:id="rId27"/>
    <p:sldId id="411" r:id="rId28"/>
    <p:sldId id="397" r:id="rId29"/>
    <p:sldId id="365" r:id="rId30"/>
    <p:sldId id="352" r:id="rId31"/>
    <p:sldId id="353" r:id="rId32"/>
    <p:sldId id="354" r:id="rId33"/>
  </p:sldIdLst>
  <p:sldSz cx="9144000" cy="6858000" type="screen4x3"/>
  <p:notesSz cx="6811963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de03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2"/>
  </p:normalViewPr>
  <p:slideViewPr>
    <p:cSldViewPr>
      <p:cViewPr varScale="1">
        <p:scale>
          <a:sx n="106" d="100"/>
          <a:sy n="106" d="100"/>
        </p:scale>
        <p:origin x="18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452" y="888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1026">
            <a:extLst>
              <a:ext uri="{FF2B5EF4-FFF2-40B4-BE49-F238E27FC236}">
                <a16:creationId xmlns:a16="http://schemas.microsoft.com/office/drawing/2014/main" id="{88EAE747-0E76-A443-816B-C407766876F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04" tIns="46402" rIns="92804" bIns="46402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endParaRPr lang="en-GB" altLang="de-DE"/>
          </a:p>
        </p:txBody>
      </p:sp>
      <p:sp>
        <p:nvSpPr>
          <p:cNvPr id="211971" name="Rectangle 1027">
            <a:extLst>
              <a:ext uri="{FF2B5EF4-FFF2-40B4-BE49-F238E27FC236}">
                <a16:creationId xmlns:a16="http://schemas.microsoft.com/office/drawing/2014/main" id="{CD1F0A0B-326B-8A49-9BA8-99C7C683CB6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882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04" tIns="46402" rIns="92804" bIns="4640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endParaRPr lang="en-GB" altLang="de-DE"/>
          </a:p>
        </p:txBody>
      </p:sp>
      <p:sp>
        <p:nvSpPr>
          <p:cNvPr id="211972" name="Rectangle 1028">
            <a:extLst>
              <a:ext uri="{FF2B5EF4-FFF2-40B4-BE49-F238E27FC236}">
                <a16:creationId xmlns:a16="http://schemas.microsoft.com/office/drawing/2014/main" id="{3BB86342-4576-0149-B1BC-2F443D10B19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7375"/>
            <a:ext cx="29606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04" tIns="46402" rIns="92804" bIns="46402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endParaRPr lang="en-GB" altLang="de-DE"/>
          </a:p>
        </p:txBody>
      </p:sp>
      <p:sp>
        <p:nvSpPr>
          <p:cNvPr id="211973" name="Rectangle 1029">
            <a:extLst>
              <a:ext uri="{FF2B5EF4-FFF2-40B4-BE49-F238E27FC236}">
                <a16:creationId xmlns:a16="http://schemas.microsoft.com/office/drawing/2014/main" id="{642F579E-4575-1343-A8DF-AE47F0DBF5D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477375"/>
            <a:ext cx="2882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04" tIns="46402" rIns="92804" bIns="4640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16F7AD32-7662-C94F-9EDC-9044B85FBCFB}" type="slidenum">
              <a:rPr lang="en-GB" altLang="de-DE"/>
              <a:pPr/>
              <a:t>‹Nr.›</a:t>
            </a:fld>
            <a:endParaRPr lang="en-GB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ED816F4-773A-0846-9891-994640210D3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08" tIns="46507" rIns="93008" bIns="46507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de-DE" alt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8D8D709-D91A-9B4B-9189-610E6B6414D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11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08" tIns="46507" rIns="93008" bIns="46507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de-DE" altLang="de-D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603897CF-D6FC-7745-A1A2-3E8DA13C5854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25513" y="746125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8994919-CAA3-0448-937A-2A27E07EF08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24400"/>
            <a:ext cx="4999037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08" tIns="46507" rIns="93008" bIns="46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Textformatierung des Masters zu bearbeiten.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032FB3B2-72AA-DD48-B1C1-2A3A9E82304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11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08" tIns="46507" rIns="93008" bIns="46507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de-DE" altLang="de-D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55B26457-6B96-0C4A-8DE1-1E09CA9A63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444038"/>
            <a:ext cx="29511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08" tIns="46507" rIns="93008" bIns="46507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A583AE61-C4C5-F145-9360-1FAF52E5389D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id="{60B32E93-07AD-6149-B14E-5D6A97B849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1E32F3-4E2D-6141-A890-848FC43B95F0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366594" name="Rectangle 2">
            <a:extLst>
              <a:ext uri="{FF2B5EF4-FFF2-40B4-BE49-F238E27FC236}">
                <a16:creationId xmlns:a16="http://schemas.microsoft.com/office/drawing/2014/main" id="{87DD2BC1-1E5A-DE48-AE54-5B2BFC262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7938"/>
            <a:ext cx="29495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6595" name="Rectangle 3">
            <a:extLst>
              <a:ext uri="{FF2B5EF4-FFF2-40B4-BE49-F238E27FC236}">
                <a16:creationId xmlns:a16="http://schemas.microsoft.com/office/drawing/2014/main" id="{41964132-899E-1347-AFB0-8516986CA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9466263"/>
            <a:ext cx="29495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82" tIns="0" rIns="19082" bIns="0" anchor="b"/>
          <a:lstStyle>
            <a:lvl1pPr defTabSz="763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3088" defTabSz="763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588" defTabSz="763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7675" defTabSz="763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9175" defTabSz="763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6375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3575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60775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7975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de-DE" altLang="de-DE" sz="1000" i="1"/>
              <a:t>28</a:t>
            </a:r>
          </a:p>
        </p:txBody>
      </p:sp>
      <p:sp>
        <p:nvSpPr>
          <p:cNvPr id="366596" name="Rectangle 4">
            <a:extLst>
              <a:ext uri="{FF2B5EF4-FFF2-40B4-BE49-F238E27FC236}">
                <a16:creationId xmlns:a16="http://schemas.microsoft.com/office/drawing/2014/main" id="{2A2A8215-DFC3-9C40-9C43-62D9691F6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66263"/>
            <a:ext cx="29495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6597" name="Rectangle 5">
            <a:extLst>
              <a:ext uri="{FF2B5EF4-FFF2-40B4-BE49-F238E27FC236}">
                <a16:creationId xmlns:a16="http://schemas.microsoft.com/office/drawing/2014/main" id="{956ED7A2-6B94-1B49-9BD5-EBBDF6FD9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38"/>
            <a:ext cx="29495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6598" name="Rectangle 6">
            <a:extLst>
              <a:ext uri="{FF2B5EF4-FFF2-40B4-BE49-F238E27FC236}">
                <a16:creationId xmlns:a16="http://schemas.microsoft.com/office/drawing/2014/main" id="{4A51A279-3E40-5141-AE93-047B192C1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4763"/>
            <a:ext cx="2949575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6599" name="Rectangle 7">
            <a:extLst>
              <a:ext uri="{FF2B5EF4-FFF2-40B4-BE49-F238E27FC236}">
                <a16:creationId xmlns:a16="http://schemas.microsoft.com/office/drawing/2014/main" id="{F7C928BF-64CA-1C42-A1A3-A5D06E8FB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9464675"/>
            <a:ext cx="29495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82" tIns="0" rIns="19082" bIns="0" anchor="b"/>
          <a:lstStyle>
            <a:lvl1pPr defTabSz="763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3088" defTabSz="763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588" defTabSz="763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7675" defTabSz="763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9175" defTabSz="763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6375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3575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60775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7975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de-DE" altLang="de-DE" sz="1000" i="1"/>
              <a:t>17</a:t>
            </a:r>
          </a:p>
        </p:txBody>
      </p:sp>
      <p:sp>
        <p:nvSpPr>
          <p:cNvPr id="366600" name="Rectangle 8">
            <a:extLst>
              <a:ext uri="{FF2B5EF4-FFF2-40B4-BE49-F238E27FC236}">
                <a16:creationId xmlns:a16="http://schemas.microsoft.com/office/drawing/2014/main" id="{110A4C25-0A2F-D647-B522-410EE19DF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64675"/>
            <a:ext cx="29495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6601" name="Rectangle 9">
            <a:extLst>
              <a:ext uri="{FF2B5EF4-FFF2-40B4-BE49-F238E27FC236}">
                <a16:creationId xmlns:a16="http://schemas.microsoft.com/office/drawing/2014/main" id="{9BD53A6B-7E81-FD45-9D5E-4A21EB560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63"/>
            <a:ext cx="2949575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6602" name="Rectangle 10">
            <a:extLst>
              <a:ext uri="{FF2B5EF4-FFF2-40B4-BE49-F238E27FC236}">
                <a16:creationId xmlns:a16="http://schemas.microsoft.com/office/drawing/2014/main" id="{ED9450FA-E96E-BF43-810C-436C1AD90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3175"/>
            <a:ext cx="294957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6603" name="Rectangle 11">
            <a:extLst>
              <a:ext uri="{FF2B5EF4-FFF2-40B4-BE49-F238E27FC236}">
                <a16:creationId xmlns:a16="http://schemas.microsoft.com/office/drawing/2014/main" id="{BB448209-E989-EF4E-83B1-5E6EF935A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9463088"/>
            <a:ext cx="29495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82" tIns="0" rIns="19082" bIns="0" anchor="b"/>
          <a:lstStyle>
            <a:lvl1pPr defTabSz="763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3088" defTabSz="763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588" defTabSz="763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7675" defTabSz="763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9175" defTabSz="763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6375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3575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60775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7975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de-DE" altLang="de-DE" sz="1000" i="1"/>
              <a:t>2</a:t>
            </a:r>
          </a:p>
        </p:txBody>
      </p:sp>
      <p:sp>
        <p:nvSpPr>
          <p:cNvPr id="366604" name="Rectangle 12">
            <a:extLst>
              <a:ext uri="{FF2B5EF4-FFF2-40B4-BE49-F238E27FC236}">
                <a16:creationId xmlns:a16="http://schemas.microsoft.com/office/drawing/2014/main" id="{B24B1DF4-4536-8643-9B03-7CEC1AFA5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63088"/>
            <a:ext cx="29495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6605" name="Rectangle 13">
            <a:extLst>
              <a:ext uri="{FF2B5EF4-FFF2-40B4-BE49-F238E27FC236}">
                <a16:creationId xmlns:a16="http://schemas.microsoft.com/office/drawing/2014/main" id="{6989FEB2-EB9E-5A4E-A4C2-F5418B614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5"/>
            <a:ext cx="294957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6606" name="Rectangle 14">
            <a:extLst>
              <a:ext uri="{FF2B5EF4-FFF2-40B4-BE49-F238E27FC236}">
                <a16:creationId xmlns:a16="http://schemas.microsoft.com/office/drawing/2014/main" id="{F031B109-A205-9D47-8C94-8A04E3D43F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8050" y="4724400"/>
            <a:ext cx="4995863" cy="391477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642" tIns="44526" rIns="90642" bIns="44526"/>
          <a:lstStyle/>
          <a:p>
            <a:r>
              <a:rPr lang="de-DE" altLang="de-DE" b="1"/>
              <a:t>Ranglisten:</a:t>
            </a:r>
          </a:p>
          <a:p>
            <a:r>
              <a:rPr lang="de-DE" altLang="de-DE"/>
              <a:t>Professorentipp, Gesamturteil Studierende, Studiendauer, Ausstattung Bibliothek, Promotionen pro Professor</a:t>
            </a:r>
          </a:p>
          <a:p>
            <a:r>
              <a:rPr lang="de-DE" altLang="de-DE" b="1"/>
              <a:t>Persönliches Ranking:</a:t>
            </a:r>
            <a:endParaRPr lang="de-DE" altLang="de-DE"/>
          </a:p>
          <a:p>
            <a:r>
              <a:rPr lang="de-DE" altLang="de-DE"/>
              <a:t>8 Fakten, 13 Studierendenurteile, 9 Professorenurteile</a:t>
            </a:r>
          </a:p>
          <a:p>
            <a:r>
              <a:rPr lang="de-DE" altLang="de-DE" b="1"/>
              <a:t>Studientipp:</a:t>
            </a:r>
          </a:p>
          <a:p>
            <a:r>
              <a:rPr lang="de-DE" altLang="de-DE" b="1"/>
              <a:t>Der Forscher</a:t>
            </a:r>
            <a:r>
              <a:rPr lang="de-DE" altLang="de-DE"/>
              <a:t>:</a:t>
            </a:r>
          </a:p>
          <a:p>
            <a:r>
              <a:rPr lang="de-DE" altLang="de-DE"/>
              <a:t>Professorentipp, Prof.-Urteil zur Forschungssituation, viele Promotionen</a:t>
            </a:r>
          </a:p>
          <a:p>
            <a:r>
              <a:rPr lang="de-DE" altLang="de-DE" b="1"/>
              <a:t>Der Zielstrebige</a:t>
            </a:r>
            <a:r>
              <a:rPr lang="de-DE" altLang="de-DE"/>
              <a:t>:</a:t>
            </a:r>
          </a:p>
          <a:p>
            <a:r>
              <a:rPr lang="de-DE" altLang="de-DE"/>
              <a:t>Gesamturteil der Stud., kurze Studiendauer, Kontakt zu Lehrenden, Beurteil. der Betreuung</a:t>
            </a:r>
          </a:p>
          <a:p>
            <a:r>
              <a:rPr lang="de-DE" altLang="de-DE"/>
              <a:t>höchstens 1x nicht Spitzengruppe, keinmal Schlussgruppe</a:t>
            </a:r>
          </a:p>
        </p:txBody>
      </p:sp>
      <p:sp>
        <p:nvSpPr>
          <p:cNvPr id="366607" name="Rectangle 15">
            <a:extLst>
              <a:ext uri="{FF2B5EF4-FFF2-40B4-BE49-F238E27FC236}">
                <a16:creationId xmlns:a16="http://schemas.microsoft.com/office/drawing/2014/main" id="{D0FE2408-D171-514E-946B-75624BAD4CB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31863" y="752475"/>
            <a:ext cx="4953000" cy="371475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C51F3-DB20-6A4E-AE03-28D830D72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7712DFE-4B13-1945-86C0-9D71A082D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4BFAFE9-C71E-134D-879B-CC90CD1B83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807FC4-DA12-5043-9FC7-FFDCDA2675FF}" type="slidenum">
              <a:rPr lang="en-US" altLang="de-DE"/>
              <a:pPr/>
              <a:t>‹Nr.›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00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BB818-4762-5041-8F72-4A73F0794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0525CA0-BEF6-F64E-8ECE-9D8897E8D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43E5D5-B043-4844-B9B7-46BA6CA33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6D6F87-05A8-D04C-B5D5-A5254425EC14}" type="slidenum">
              <a:rPr lang="en-US" altLang="de-DE"/>
              <a:pPr/>
              <a:t>‹Nr.›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265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FB68731-4880-F84A-AE09-5C32DC897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86550" y="0"/>
            <a:ext cx="222885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8BCD5C0-A412-144F-B4E4-1493706E7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3415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5A2DE6-E512-304B-AA79-1EB3EF717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C94E82-255A-7045-924F-820325164348}" type="slidenum">
              <a:rPr lang="en-US" altLang="de-DE"/>
              <a:pPr/>
              <a:t>‹Nr.›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16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86C109-5C87-2B42-B0FD-ED9BA9D43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4A08FA-8510-804D-AE70-C1069D80E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F4DEBF-8E3F-2D4F-A66C-61BA4C0F6B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B4777B-0EAE-0E40-9018-43062AA95131}" type="slidenum">
              <a:rPr lang="en-US" altLang="de-DE"/>
              <a:pPr/>
              <a:t>‹Nr.›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98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FC4038-1D72-9E4C-A75E-8F023B24E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661837-E69B-D649-B0C0-4E76FC0A0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F81F9B-30DF-354F-A845-CA518E1C6F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76615A-620B-C144-AAC0-E1993E068373}" type="slidenum">
              <a:rPr lang="en-US" altLang="de-DE"/>
              <a:pPr/>
              <a:t>‹Nr.›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15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3BBCBB-2C30-3942-9F52-361AF7148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1389AC-05C9-BE4A-93E5-6365E9B6D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4C91F29-FBCB-1641-9236-2755BE35F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2D48FE0-058B-C149-AC44-BD3D4D4502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B9C4FD-D845-FE40-A564-C143FE041AF6}" type="slidenum">
              <a:rPr lang="en-US" altLang="de-DE"/>
              <a:pPr/>
              <a:t>‹Nr.›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46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2F0EF5-4F86-FC40-98F4-D29C3683A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57D3F1-F17A-A847-91B5-5E938ADC6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17091EB-A22E-2E41-BBEA-633886FAA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2AD7B1-069E-9647-BD2E-A119F13017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846414A-E0C7-D94E-AB2A-3B211F3A12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4889A0-0C36-DD43-8EC9-6CADE7F649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1624C0-FEB7-5441-A1B8-055F5A081E70}" type="slidenum">
              <a:rPr lang="en-US" altLang="de-DE"/>
              <a:pPr/>
              <a:t>‹Nr.›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49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37BD9C-0E72-7948-B43B-2FC8CF0E6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7D5122D-4284-2B49-A535-A139350D06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E2E065-2022-7044-B793-BA049E781001}" type="slidenum">
              <a:rPr lang="en-US" altLang="de-DE"/>
              <a:pPr/>
              <a:t>‹Nr.›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19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8849A80-AC0D-6C45-8FEE-661F53123D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0EED3D-2664-9D45-AE88-9A15F3D8F410}" type="slidenum">
              <a:rPr lang="en-US" altLang="de-DE"/>
              <a:pPr/>
              <a:t>‹Nr.›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16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3EA1A-0E6C-B945-8356-895ABE3AB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8B453B-30BC-114C-8D32-C91D43DBA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F2A6993-36BC-BA48-B41D-C51098ED9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BCF56F-5165-E74B-AF82-190D665018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CC77BA-C4AB-6F47-839F-3348B40534DC}" type="slidenum">
              <a:rPr lang="en-US" altLang="de-DE"/>
              <a:pPr/>
              <a:t>‹Nr.›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07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3980C-13CB-A848-BFBD-07902EB56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7660469-CAFF-8146-BDE0-1F25C0AFC7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28C3A0E-3D27-B544-9BDC-429034932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1647E65-1911-5649-ADB6-AA0B985E8D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61A620-5FC7-5C48-A42F-E5735929FA7E}" type="slidenum">
              <a:rPr lang="en-US" altLang="de-DE"/>
              <a:pPr/>
              <a:t>‹Nr.›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11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>
            <a:extLst>
              <a:ext uri="{FF2B5EF4-FFF2-40B4-BE49-F238E27FC236}">
                <a16:creationId xmlns:a16="http://schemas.microsoft.com/office/drawing/2014/main" id="{800E4A38-40C0-174C-BC50-00751335A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8049B308-6472-FA49-ACE6-E4976C5B50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391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1DA1AC3-FDD4-3449-9B78-91DC7D4115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9F2174DA-22A8-8344-BA9F-426FE0778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990600"/>
            <a:ext cx="7248525" cy="152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21975D5-BBF5-B34C-B85F-6D58461795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+mn-lt"/>
              </a:defRPr>
            </a:lvl1pPr>
          </a:lstStyle>
          <a:p>
            <a:fld id="{3A64A01E-B622-FD4A-B7E0-7C57A315855E}" type="slidenum">
              <a:rPr lang="en-US" altLang="de-DE"/>
              <a:pPr/>
              <a:t>‹Nr.›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1039" name="Text Box 15">
            <a:extLst>
              <a:ext uri="{FF2B5EF4-FFF2-40B4-BE49-F238E27FC236}">
                <a16:creationId xmlns:a16="http://schemas.microsoft.com/office/drawing/2014/main" id="{5D16782C-86F7-D847-A72C-5CF5449E0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B56ECC87-7D4B-DC4F-920E-C51FBEDDE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169863"/>
            <a:ext cx="129540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detlef.mueller-boeling@che.de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C4B383DB-4C22-AB46-B7AF-21B74BDD1E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EA34B-C4E9-D941-8183-3D5549D4AB43}" type="slidenum">
              <a:rPr lang="en-US" altLang="de-DE"/>
              <a:pPr/>
              <a:t>1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210947" name="Text Box 3">
            <a:extLst>
              <a:ext uri="{FF2B5EF4-FFF2-40B4-BE49-F238E27FC236}">
                <a16:creationId xmlns:a16="http://schemas.microsoft.com/office/drawing/2014/main" id="{EA39395C-91D4-2847-B8A5-8B4060163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1916113"/>
            <a:ext cx="5873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de-DE" sz="3600">
                <a:solidFill>
                  <a:schemeClr val="accent2"/>
                </a:solidFill>
                <a:latin typeface="Arial" panose="020B0604020202020204" pitchFamily="34" charset="0"/>
              </a:rPr>
              <a:t>Das CHE-Hochschulranking</a:t>
            </a:r>
          </a:p>
        </p:txBody>
      </p:sp>
      <p:sp>
        <p:nvSpPr>
          <p:cNvPr id="210948" name="Text Box 4">
            <a:extLst>
              <a:ext uri="{FF2B5EF4-FFF2-40B4-BE49-F238E27FC236}">
                <a16:creationId xmlns:a16="http://schemas.microsoft.com/office/drawing/2014/main" id="{4F5FE4C3-47DD-F340-8500-E67D9266E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5084763"/>
            <a:ext cx="47164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de-DE" sz="2000">
                <a:latin typeface="Arial" panose="020B0604020202020204" pitchFamily="34" charset="0"/>
              </a:rPr>
              <a:t>Professor Dr. Detlef Müller-Böling </a:t>
            </a:r>
          </a:p>
          <a:p>
            <a:pPr algn="ctr"/>
            <a:r>
              <a:rPr lang="en-GB" altLang="de-DE" sz="2000">
                <a:latin typeface="Arial" panose="020B0604020202020204" pitchFamily="34" charset="0"/>
              </a:rPr>
              <a:t>CHE Centrum für </a:t>
            </a:r>
            <a:r>
              <a:rPr lang="de-DE" altLang="de-DE" sz="2000">
                <a:latin typeface="Arial" panose="020B0604020202020204" pitchFamily="34" charset="0"/>
              </a:rPr>
              <a:t>Hochschulentwicklung</a:t>
            </a:r>
            <a:endParaRPr lang="en-GB" altLang="de-DE" sz="2000">
              <a:latin typeface="Arial" panose="020B0604020202020204" pitchFamily="34" charset="0"/>
            </a:endParaRPr>
          </a:p>
          <a:p>
            <a:pPr algn="ctr"/>
            <a:r>
              <a:rPr lang="en-GB" altLang="de-DE" sz="2000">
                <a:latin typeface="Arial" panose="020B0604020202020204" pitchFamily="34" charset="0"/>
              </a:rPr>
              <a:t>Gütersloh</a:t>
            </a:r>
            <a:endParaRPr lang="en-GB" altLang="de-DE">
              <a:latin typeface="Arial" panose="020B0604020202020204" pitchFamily="34" charset="0"/>
            </a:endParaRPr>
          </a:p>
        </p:txBody>
      </p:sp>
      <p:sp>
        <p:nvSpPr>
          <p:cNvPr id="210950" name="Text Box 6">
            <a:extLst>
              <a:ext uri="{FF2B5EF4-FFF2-40B4-BE49-F238E27FC236}">
                <a16:creationId xmlns:a16="http://schemas.microsoft.com/office/drawing/2014/main" id="{2F2C6C95-A69B-9049-B39C-79BD951B0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357563"/>
            <a:ext cx="7200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>
                <a:latin typeface="Arial" panose="020B0604020202020204" pitchFamily="34" charset="0"/>
              </a:rPr>
              <a:t>Wien, 29.11.2004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E27330A7-56ED-7741-B9B9-FF66CA0CE7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B30FD-834A-224B-8B44-E6732BFB3C3C}" type="slidenum">
              <a:rPr lang="en-US" altLang="de-DE"/>
              <a:pPr/>
              <a:t>10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462698FE-5DB4-0445-9E48-71D9D5D68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0"/>
            <a:ext cx="71405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e-DE" sz="3200"/>
              <a:t>Indikatoren</a:t>
            </a:r>
          </a:p>
        </p:txBody>
      </p:sp>
      <p:pic>
        <p:nvPicPr>
          <p:cNvPr id="257049" name="Picture 25">
            <a:extLst>
              <a:ext uri="{FF2B5EF4-FFF2-40B4-BE49-F238E27FC236}">
                <a16:creationId xmlns:a16="http://schemas.microsoft.com/office/drawing/2014/main" id="{AF646853-C5B1-E24B-899D-D0477BD6D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1" t="30586" r="24902" b="7094"/>
          <a:stretch>
            <a:fillRect/>
          </a:stretch>
        </p:blipFill>
        <p:spPr bwMode="auto">
          <a:xfrm>
            <a:off x="468313" y="1273175"/>
            <a:ext cx="6191250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CA197C01-CA47-974D-98DA-21DF71E160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3B6F9-DB4B-7C49-BE66-ED494A021643}" type="slidenum">
              <a:rPr lang="en-US" altLang="de-DE"/>
              <a:pPr/>
              <a:t>11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365570" name="AutoShape 2">
            <a:extLst>
              <a:ext uri="{FF2B5EF4-FFF2-40B4-BE49-F238E27FC236}">
                <a16:creationId xmlns:a16="http://schemas.microsoft.com/office/drawing/2014/main" id="{4D5D85E1-5CAE-7042-867A-2507BCCF778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1341438"/>
            <a:ext cx="9144000" cy="51054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71" name="Rectangle 3">
            <a:extLst>
              <a:ext uri="{FF2B5EF4-FFF2-40B4-BE49-F238E27FC236}">
                <a16:creationId xmlns:a16="http://schemas.microsoft.com/office/drawing/2014/main" id="{21D52BBF-B53A-384A-9B5F-53A5FE3D69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accent1"/>
              </a:buClr>
              <a:buFont typeface="Monotype Sorts" pitchFamily="2" charset="2"/>
              <a:buNone/>
            </a:pPr>
            <a:r>
              <a:rPr lang="de-DE" altLang="de-DE" b="1">
                <a:solidFill>
                  <a:srgbClr val="000000"/>
                </a:solidFill>
              </a:rPr>
              <a:t>Präsentation</a:t>
            </a:r>
          </a:p>
        </p:txBody>
      </p:sp>
      <p:sp>
        <p:nvSpPr>
          <p:cNvPr id="365572" name="Rectangle 4">
            <a:extLst>
              <a:ext uri="{FF2B5EF4-FFF2-40B4-BE49-F238E27FC236}">
                <a16:creationId xmlns:a16="http://schemas.microsoft.com/office/drawing/2014/main" id="{DB44542E-C070-064C-AC5C-BC85C9BD7F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0" y="1955800"/>
            <a:ext cx="4419600" cy="96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algn="ctr">
              <a:buFont typeface="Webdings" pitchFamily="2" charset="2"/>
              <a:buNone/>
            </a:pPr>
            <a:r>
              <a:rPr lang="de-DE" altLang="de-DE" b="1">
                <a:solidFill>
                  <a:schemeClr val="accent1"/>
                </a:solidFill>
                <a:latin typeface="Times New Roman" panose="02020603050405020304" pitchFamily="18" charset="0"/>
              </a:rPr>
              <a:t>DIE ZEIT</a:t>
            </a:r>
            <a:endParaRPr lang="de-DE" altLang="de-DE" b="1">
              <a:latin typeface="Times New Roman" panose="02020603050405020304" pitchFamily="18" charset="0"/>
            </a:endParaRPr>
          </a:p>
          <a:p>
            <a:pPr algn="ctr">
              <a:buFont typeface="Webdings" pitchFamily="2" charset="2"/>
              <a:buNone/>
            </a:pPr>
            <a:r>
              <a:rPr lang="de-DE" altLang="de-DE" sz="2800"/>
              <a:t>Serie</a:t>
            </a:r>
            <a:endParaRPr lang="de-DE" altLang="de-DE"/>
          </a:p>
        </p:txBody>
      </p:sp>
      <p:sp>
        <p:nvSpPr>
          <p:cNvPr id="365573" name="Rectangle 5">
            <a:extLst>
              <a:ext uri="{FF2B5EF4-FFF2-40B4-BE49-F238E27FC236}">
                <a16:creationId xmlns:a16="http://schemas.microsoft.com/office/drawing/2014/main" id="{236953F2-6708-B349-870D-EF7C3E34A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8" y="3429000"/>
            <a:ext cx="7696200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21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12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ebdings" pitchFamily="2" charset="2"/>
              <a:buNone/>
            </a:pPr>
            <a:r>
              <a:rPr lang="de-DE" altLang="de-DE" b="1">
                <a:solidFill>
                  <a:schemeClr val="accent1"/>
                </a:solidFill>
                <a:latin typeface="Times New Roman" panose="02020603050405020304" pitchFamily="18" charset="0"/>
              </a:rPr>
              <a:t>ZEIT-Studienführer</a:t>
            </a:r>
          </a:p>
          <a:p>
            <a:pPr algn="ctr">
              <a:buFont typeface="Webdings" pitchFamily="2" charset="2"/>
              <a:buNone/>
            </a:pPr>
            <a:br>
              <a:rPr lang="de-DE" altLang="de-DE"/>
            </a:br>
            <a:r>
              <a:rPr lang="de-DE" altLang="de-DE" sz="2800"/>
              <a:t>beispielhaft 5 Indikatoren</a:t>
            </a:r>
          </a:p>
        </p:txBody>
      </p:sp>
      <p:sp>
        <p:nvSpPr>
          <p:cNvPr id="365574" name="Rectangle 6">
            <a:extLst>
              <a:ext uri="{FF2B5EF4-FFF2-40B4-BE49-F238E27FC236}">
                <a16:creationId xmlns:a16="http://schemas.microsoft.com/office/drawing/2014/main" id="{1A1D899A-7D1E-F440-A84D-D9FDA14AC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3" y="5159375"/>
            <a:ext cx="8397875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21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12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ebdings" pitchFamily="2" charset="2"/>
              <a:buNone/>
            </a:pPr>
            <a:r>
              <a:rPr lang="de-DE" altLang="de-DE" b="1">
                <a:solidFill>
                  <a:schemeClr val="accent1"/>
                </a:solidFill>
              </a:rPr>
              <a:t>www.dashochschulranking.de</a:t>
            </a:r>
            <a:endParaRPr lang="de-DE" altLang="de-DE" b="1"/>
          </a:p>
          <a:p>
            <a:pPr lvl="1" algn="ctr">
              <a:buFont typeface="Webdings" pitchFamily="2" charset="2"/>
              <a:buNone/>
            </a:pPr>
            <a:r>
              <a:rPr lang="de-DE" altLang="de-DE"/>
              <a:t>alle Ergebnisse, vielfältige Abfragemöglichkeiten</a:t>
            </a:r>
          </a:p>
        </p:txBody>
      </p:sp>
      <p:sp>
        <p:nvSpPr>
          <p:cNvPr id="365575" name="Line 7">
            <a:extLst>
              <a:ext uri="{FF2B5EF4-FFF2-40B4-BE49-F238E27FC236}">
                <a16:creationId xmlns:a16="http://schemas.microsoft.com/office/drawing/2014/main" id="{49DC39B1-C050-9843-A409-7FB9F7ADA5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30480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76" name="Line 8">
            <a:extLst>
              <a:ext uri="{FF2B5EF4-FFF2-40B4-BE49-F238E27FC236}">
                <a16:creationId xmlns:a16="http://schemas.microsoft.com/office/drawing/2014/main" id="{F9D68C85-5FAD-244F-AE7E-08D02E3E66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50673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65577" name="Group 9">
            <a:extLst>
              <a:ext uri="{FF2B5EF4-FFF2-40B4-BE49-F238E27FC236}">
                <a16:creationId xmlns:a16="http://schemas.microsoft.com/office/drawing/2014/main" id="{56FCB576-5998-044D-B414-89D7748C9543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133600"/>
            <a:ext cx="8196263" cy="466725"/>
            <a:chOff x="385" y="1434"/>
            <a:chExt cx="5163" cy="294"/>
          </a:xfrm>
        </p:grpSpPr>
        <p:sp>
          <p:nvSpPr>
            <p:cNvPr id="365578" name="Text Box 10">
              <a:extLst>
                <a:ext uri="{FF2B5EF4-FFF2-40B4-BE49-F238E27FC236}">
                  <a16:creationId xmlns:a16="http://schemas.microsoft.com/office/drawing/2014/main" id="{C9F2C9E8-45C1-BA4D-84CC-CD7DF7A960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1434"/>
              <a:ext cx="1142" cy="2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de-DE">
                  <a:solidFill>
                    <a:srgbClr val="FF0000"/>
                  </a:solidFill>
                  <a:latin typeface="Arial" panose="020B0604020202020204" pitchFamily="34" charset="0"/>
                </a:rPr>
                <a:t>Verdichtung</a:t>
              </a:r>
              <a:endParaRPr lang="en-GB" altLang="de-DE"/>
            </a:p>
          </p:txBody>
        </p:sp>
        <p:sp>
          <p:nvSpPr>
            <p:cNvPr id="365579" name="Text Box 11">
              <a:extLst>
                <a:ext uri="{FF2B5EF4-FFF2-40B4-BE49-F238E27FC236}">
                  <a16:creationId xmlns:a16="http://schemas.microsoft.com/office/drawing/2014/main" id="{08B875F9-7A63-5B42-B51C-45C5D12EFD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440"/>
              <a:ext cx="1420" cy="2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de-DE">
                  <a:solidFill>
                    <a:srgbClr val="FF0000"/>
                  </a:solidFill>
                  <a:latin typeface="Arial" panose="020B0604020202020204" pitchFamily="34" charset="0"/>
                </a:rPr>
                <a:t>Differenzierung</a:t>
              </a:r>
              <a:endParaRPr lang="en-GB" altLang="de-DE"/>
            </a:p>
          </p:txBody>
        </p:sp>
      </p:grpSp>
      <p:sp>
        <p:nvSpPr>
          <p:cNvPr id="365580" name="Freeform 12">
            <a:extLst>
              <a:ext uri="{FF2B5EF4-FFF2-40B4-BE49-F238E27FC236}">
                <a16:creationId xmlns:a16="http://schemas.microsoft.com/office/drawing/2014/main" id="{D7C59C63-EAF8-404A-9487-BB8161536F04}"/>
              </a:ext>
            </a:extLst>
          </p:cNvPr>
          <p:cNvSpPr>
            <a:spLocks/>
          </p:cNvSpPr>
          <p:nvPr/>
        </p:nvSpPr>
        <p:spPr bwMode="auto">
          <a:xfrm>
            <a:off x="250825" y="1393825"/>
            <a:ext cx="3725863" cy="4291013"/>
          </a:xfrm>
          <a:custGeom>
            <a:avLst/>
            <a:gdLst>
              <a:gd name="T0" fmla="*/ 0 w 2347"/>
              <a:gd name="T1" fmla="*/ 2703 h 2703"/>
              <a:gd name="T2" fmla="*/ 2347 w 2347"/>
              <a:gd name="T3" fmla="*/ 0 h 270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47" h="2703">
                <a:moveTo>
                  <a:pt x="0" y="2703"/>
                </a:moveTo>
                <a:lnTo>
                  <a:pt x="2347" y="0"/>
                </a:ln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81" name="Freeform 13">
            <a:extLst>
              <a:ext uri="{FF2B5EF4-FFF2-40B4-BE49-F238E27FC236}">
                <a16:creationId xmlns:a16="http://schemas.microsoft.com/office/drawing/2014/main" id="{B7F0E835-71BB-9F44-8C61-4F09C72C9E29}"/>
              </a:ext>
            </a:extLst>
          </p:cNvPr>
          <p:cNvSpPr>
            <a:spLocks/>
          </p:cNvSpPr>
          <p:nvPr/>
        </p:nvSpPr>
        <p:spPr bwMode="auto">
          <a:xfrm>
            <a:off x="5356225" y="1509713"/>
            <a:ext cx="3627438" cy="4092575"/>
          </a:xfrm>
          <a:custGeom>
            <a:avLst/>
            <a:gdLst>
              <a:gd name="T0" fmla="*/ 0 w 2285"/>
              <a:gd name="T1" fmla="*/ 0 h 2578"/>
              <a:gd name="T2" fmla="*/ 2285 w 2285"/>
              <a:gd name="T3" fmla="*/ 2578 h 257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85" h="2578">
                <a:moveTo>
                  <a:pt x="0" y="0"/>
                </a:moveTo>
                <a:lnTo>
                  <a:pt x="2285" y="2578"/>
                </a:ln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5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5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5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5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65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2" grpId="0" autoUpdateAnimBg="0"/>
      <p:bldP spid="365573" grpId="0" autoUpdateAnimBg="0"/>
      <p:bldP spid="36557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">
            <a:extLst>
              <a:ext uri="{FF2B5EF4-FFF2-40B4-BE49-F238E27FC236}">
                <a16:creationId xmlns:a16="http://schemas.microsoft.com/office/drawing/2014/main" id="{C3EB36C8-C558-8841-BCDF-69DD5F7F74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F108F-4D67-1443-8CF3-0EB3A896187A}" type="slidenum">
              <a:rPr lang="en-US" altLang="de-DE"/>
              <a:pPr/>
              <a:t>12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363522" name="Text Box 2">
            <a:extLst>
              <a:ext uri="{FF2B5EF4-FFF2-40B4-BE49-F238E27FC236}">
                <a16:creationId xmlns:a16="http://schemas.microsoft.com/office/drawing/2014/main" id="{9C981FC5-63D6-E644-8175-4CDE0924F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363523" name="Text Box 3">
            <a:extLst>
              <a:ext uri="{FF2B5EF4-FFF2-40B4-BE49-F238E27FC236}">
                <a16:creationId xmlns:a16="http://schemas.microsoft.com/office/drawing/2014/main" id="{FE07CE99-9B9A-1344-86CA-39FB3C619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013" y="304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363524" name="Text Box 4">
            <a:extLst>
              <a:ext uri="{FF2B5EF4-FFF2-40B4-BE49-F238E27FC236}">
                <a16:creationId xmlns:a16="http://schemas.microsoft.com/office/drawing/2014/main" id="{D32E0449-FA5C-834C-989C-BD7895D34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88913"/>
            <a:ext cx="5410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4400" b="1">
                <a:solidFill>
                  <a:srgbClr val="003300"/>
                </a:solidFill>
                <a:latin typeface="Arial" panose="020B0604020202020204" pitchFamily="34" charset="0"/>
              </a:rPr>
              <a:t>CHE Ranking</a:t>
            </a:r>
            <a:endParaRPr lang="de-DE" altLang="de-DE" sz="4400" b="1">
              <a:solidFill>
                <a:srgbClr val="003300"/>
              </a:solidFill>
            </a:endParaRPr>
          </a:p>
        </p:txBody>
      </p:sp>
      <p:sp>
        <p:nvSpPr>
          <p:cNvPr id="363525" name="Rectangle 5">
            <a:extLst>
              <a:ext uri="{FF2B5EF4-FFF2-40B4-BE49-F238E27FC236}">
                <a16:creationId xmlns:a16="http://schemas.microsoft.com/office/drawing/2014/main" id="{E8B8E4B1-52D7-D941-98F2-018E73C3C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95400"/>
            <a:ext cx="8229600" cy="24939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altLang="de-DE" sz="3200">
                <a:latin typeface="Arial" panose="020B0604020202020204" pitchFamily="34" charset="0"/>
              </a:rPr>
              <a:t>„The system used by CHE  to evaluate universities is probably the best model available today in the world of higher education.“ </a:t>
            </a:r>
          </a:p>
        </p:txBody>
      </p:sp>
      <p:sp>
        <p:nvSpPr>
          <p:cNvPr id="363526" name="Rectangle 6">
            <a:extLst>
              <a:ext uri="{FF2B5EF4-FFF2-40B4-BE49-F238E27FC236}">
                <a16:creationId xmlns:a16="http://schemas.microsoft.com/office/drawing/2014/main" id="{47A6EA79-28F1-3C4E-B897-562452D0A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076700"/>
            <a:ext cx="8153400" cy="25923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altLang="de-DE" sz="2800">
                <a:latin typeface="Arial" panose="020B0604020202020204" pitchFamily="34" charset="0"/>
              </a:rPr>
              <a:t>Prof. Dr. Francois Tavenas</a:t>
            </a:r>
          </a:p>
          <a:p>
            <a:pPr algn="ctr"/>
            <a:r>
              <a:rPr lang="de-DE" altLang="de-DE">
                <a:latin typeface="Arial" panose="020B0604020202020204" pitchFamily="34" charset="0"/>
              </a:rPr>
              <a:t>Rector Emeritus of Université Laval (Quebec)</a:t>
            </a:r>
          </a:p>
          <a:p>
            <a:pPr algn="ctr"/>
            <a:r>
              <a:rPr lang="de-DE" altLang="de-DE">
                <a:latin typeface="Arial" panose="020B0604020202020204" pitchFamily="34" charset="0"/>
              </a:rPr>
              <a:t>Founding Rector of Université de Luxembourg</a:t>
            </a:r>
          </a:p>
          <a:p>
            <a:pPr algn="ctr"/>
            <a:r>
              <a:rPr lang="de-DE" altLang="de-DE" sz="1800">
                <a:latin typeface="Arial" panose="020B0604020202020204" pitchFamily="34" charset="0"/>
              </a:rPr>
              <a:t>Quality Assurrance: A Reference System for Indicators and Evaluation Procedures, Brüssel April 2004</a:t>
            </a:r>
            <a:endParaRPr lang="de-DE" altLang="de-DE" sz="1800" b="1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47861E-18AB-E742-A5FD-7D03E14E92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776A6-59AB-A047-B90E-2E0CA706FDD9}" type="slidenum">
              <a:rPr lang="en-US" altLang="de-DE"/>
              <a:pPr/>
              <a:t>13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pic>
        <p:nvPicPr>
          <p:cNvPr id="347141" name="Picture 5">
            <a:extLst>
              <a:ext uri="{FF2B5EF4-FFF2-40B4-BE49-F238E27FC236}">
                <a16:creationId xmlns:a16="http://schemas.microsoft.com/office/drawing/2014/main" id="{A69EFC48-DE25-3844-BBFD-A075D3F8A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" t="28558" r="23421" b="4008"/>
          <a:stretch>
            <a:fillRect/>
          </a:stretch>
        </p:blipFill>
        <p:spPr bwMode="auto">
          <a:xfrm>
            <a:off x="250825" y="1252538"/>
            <a:ext cx="842486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7142" name="Text Box 6">
            <a:extLst>
              <a:ext uri="{FF2B5EF4-FFF2-40B4-BE49-F238E27FC236}">
                <a16:creationId xmlns:a16="http://schemas.microsoft.com/office/drawing/2014/main" id="{55A5B490-6EEF-974C-9F80-81BE4011D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6264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>
                <a:latin typeface="Arial" panose="020B0604020202020204" pitchFamily="34" charset="0"/>
              </a:rPr>
              <a:t>Darstellung der Ergebnisse im Internet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E7D4996C-EECF-E949-A3BE-E841CC2C09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D0459-D8A3-684B-9DFE-D1F8ED245E1B}" type="slidenum">
              <a:rPr lang="en-US" altLang="de-DE"/>
              <a:pPr/>
              <a:t>14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348163" name="Text Box 3">
            <a:extLst>
              <a:ext uri="{FF2B5EF4-FFF2-40B4-BE49-F238E27FC236}">
                <a16:creationId xmlns:a16="http://schemas.microsoft.com/office/drawing/2014/main" id="{5C26B4C5-6725-394B-8922-0457204B5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4143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>
                <a:latin typeface="Arial" panose="020B0604020202020204" pitchFamily="34" charset="0"/>
              </a:rPr>
              <a:t>1. Auswahl eines Faches</a:t>
            </a:r>
          </a:p>
        </p:txBody>
      </p:sp>
      <p:pic>
        <p:nvPicPr>
          <p:cNvPr id="348164" name="Picture 4">
            <a:extLst>
              <a:ext uri="{FF2B5EF4-FFF2-40B4-BE49-F238E27FC236}">
                <a16:creationId xmlns:a16="http://schemas.microsoft.com/office/drawing/2014/main" id="{642F703E-A906-6A48-A56F-8C086B273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0" r="23421" b="4033"/>
          <a:stretch>
            <a:fillRect/>
          </a:stretch>
        </p:blipFill>
        <p:spPr bwMode="auto">
          <a:xfrm>
            <a:off x="179388" y="1241425"/>
            <a:ext cx="8064500" cy="544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65" name="Text Box 5">
            <a:extLst>
              <a:ext uri="{FF2B5EF4-FFF2-40B4-BE49-F238E27FC236}">
                <a16:creationId xmlns:a16="http://schemas.microsoft.com/office/drawing/2014/main" id="{27669EA0-03E7-4247-9C10-ACD6CF740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268413"/>
            <a:ext cx="5183188" cy="102393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>
                <a:latin typeface="Arial" panose="020B0604020202020204" pitchFamily="34" charset="0"/>
              </a:rPr>
              <a:t>34 Fächer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Arial" panose="020B0604020202020204" pitchFamily="34" charset="0"/>
              </a:rPr>
              <a:t>D: &gt; 75 % aller Studienanfänger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E9185E-2F07-0140-BD56-DCED5A8571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8F489-FC2B-7A41-A6E3-978DF7DD8AD7}" type="slidenum">
              <a:rPr lang="en-US" altLang="de-DE"/>
              <a:pPr/>
              <a:t>15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349186" name="Text Box 2">
            <a:extLst>
              <a:ext uri="{FF2B5EF4-FFF2-40B4-BE49-F238E27FC236}">
                <a16:creationId xmlns:a16="http://schemas.microsoft.com/office/drawing/2014/main" id="{380DE413-DAB9-B542-87E6-615EE428A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5530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>
                <a:latin typeface="Arial" panose="020B0604020202020204" pitchFamily="34" charset="0"/>
              </a:rPr>
              <a:t>2. Auswahl der Darstellungsweise</a:t>
            </a:r>
          </a:p>
        </p:txBody>
      </p:sp>
      <p:pic>
        <p:nvPicPr>
          <p:cNvPr id="349188" name="Picture 4">
            <a:extLst>
              <a:ext uri="{FF2B5EF4-FFF2-40B4-BE49-F238E27FC236}">
                <a16:creationId xmlns:a16="http://schemas.microsoft.com/office/drawing/2014/main" id="{2FAB9DE0-50E6-5741-BB36-89C57CC38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" t="29572" r="24689" b="20837"/>
          <a:stretch>
            <a:fillRect/>
          </a:stretch>
        </p:blipFill>
        <p:spPr bwMode="auto">
          <a:xfrm>
            <a:off x="250825" y="1628775"/>
            <a:ext cx="8713788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56FDE57C-D19E-404E-8EE3-FD383C8D1D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36BE6-7A11-8E4F-8C83-8E338927C941}" type="slidenum">
              <a:rPr lang="en-US" altLang="de-DE"/>
              <a:pPr/>
              <a:t>16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350210" name="Text Box 2">
            <a:extLst>
              <a:ext uri="{FF2B5EF4-FFF2-40B4-BE49-F238E27FC236}">
                <a16:creationId xmlns:a16="http://schemas.microsoft.com/office/drawing/2014/main" id="{609A93A6-335A-CB4C-AE2E-3613380D2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4044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>
                <a:latin typeface="Arial" panose="020B0604020202020204" pitchFamily="34" charset="0"/>
              </a:rPr>
              <a:t>3. Ranking im Überblick </a:t>
            </a:r>
          </a:p>
        </p:txBody>
      </p:sp>
      <p:pic>
        <p:nvPicPr>
          <p:cNvPr id="350212" name="Picture 4">
            <a:extLst>
              <a:ext uri="{FF2B5EF4-FFF2-40B4-BE49-F238E27FC236}">
                <a16:creationId xmlns:a16="http://schemas.microsoft.com/office/drawing/2014/main" id="{6E72255C-6F86-6447-97BB-F5AEBB982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23447" r="61067" b="15248"/>
          <a:stretch>
            <a:fillRect/>
          </a:stretch>
        </p:blipFill>
        <p:spPr bwMode="auto">
          <a:xfrm>
            <a:off x="179388" y="1412875"/>
            <a:ext cx="4262437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0213" name="Picture 5">
            <a:extLst>
              <a:ext uri="{FF2B5EF4-FFF2-40B4-BE49-F238E27FC236}">
                <a16:creationId xmlns:a16="http://schemas.microsoft.com/office/drawing/2014/main" id="{D7179434-1559-E746-A0DE-D976E4883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t="23215" r="61067" b="18333"/>
          <a:stretch>
            <a:fillRect/>
          </a:stretch>
        </p:blipFill>
        <p:spPr bwMode="auto">
          <a:xfrm>
            <a:off x="4572000" y="1412875"/>
            <a:ext cx="4449763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1CC4B3-ABCC-C744-8FC5-33AED8E0C5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5D9CB-704A-2C4C-A4D9-9D4823D9ABAE}" type="slidenum">
              <a:rPr lang="en-US" altLang="de-DE"/>
              <a:pPr/>
              <a:t>17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362498" name="Text Box 2">
            <a:extLst>
              <a:ext uri="{FF2B5EF4-FFF2-40B4-BE49-F238E27FC236}">
                <a16:creationId xmlns:a16="http://schemas.microsoft.com/office/drawing/2014/main" id="{5C357137-91D7-FE4D-AF80-62A7B762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5886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>
                <a:latin typeface="Arial" panose="020B0604020202020204" pitchFamily="34" charset="0"/>
              </a:rPr>
              <a:t>3. Ranking im Überblick: Sortierung </a:t>
            </a:r>
          </a:p>
        </p:txBody>
      </p:sp>
      <p:pic>
        <p:nvPicPr>
          <p:cNvPr id="362502" name="Picture 6">
            <a:extLst>
              <a:ext uri="{FF2B5EF4-FFF2-40B4-BE49-F238E27FC236}">
                <a16:creationId xmlns:a16="http://schemas.microsoft.com/office/drawing/2014/main" id="{F17C26B9-8E37-EB4C-B44A-7FE1CE65B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t="18333" r="61067" b="20486"/>
          <a:stretch>
            <a:fillRect/>
          </a:stretch>
        </p:blipFill>
        <p:spPr bwMode="auto">
          <a:xfrm>
            <a:off x="1116013" y="1268413"/>
            <a:ext cx="4540250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9F67477-708C-4243-A416-473EA55017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8828A-9D3A-E545-AA21-5E13213706E2}" type="slidenum">
              <a:rPr lang="en-US" altLang="de-DE"/>
              <a:pPr/>
              <a:t>18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351234" name="Text Box 2">
            <a:extLst>
              <a:ext uri="{FF2B5EF4-FFF2-40B4-BE49-F238E27FC236}">
                <a16:creationId xmlns:a16="http://schemas.microsoft.com/office/drawing/2014/main" id="{BAF8E56C-7F33-5E44-BA1B-6D8F552DE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6257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>
                <a:latin typeface="Arial" panose="020B0604020202020204" pitchFamily="34" charset="0"/>
              </a:rPr>
              <a:t>3. Detailseite: Elektrotechnik TU Wien </a:t>
            </a:r>
          </a:p>
        </p:txBody>
      </p:sp>
      <p:pic>
        <p:nvPicPr>
          <p:cNvPr id="351239" name="Picture 7">
            <a:extLst>
              <a:ext uri="{FF2B5EF4-FFF2-40B4-BE49-F238E27FC236}">
                <a16:creationId xmlns:a16="http://schemas.microsoft.com/office/drawing/2014/main" id="{647B712C-9CF1-E842-9069-1D93C86B0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5" r="24902"/>
          <a:stretch>
            <a:fillRect/>
          </a:stretch>
        </p:blipFill>
        <p:spPr bwMode="auto">
          <a:xfrm>
            <a:off x="900113" y="1196975"/>
            <a:ext cx="5884862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0BDC76-6426-F64D-B9B8-6DB24D6EC6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D9C8E-E156-654B-8555-111D9EFD9BE9}" type="slidenum">
              <a:rPr lang="en-US" altLang="de-DE"/>
              <a:pPr/>
              <a:t>19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352258" name="Text Box 2">
            <a:extLst>
              <a:ext uri="{FF2B5EF4-FFF2-40B4-BE49-F238E27FC236}">
                <a16:creationId xmlns:a16="http://schemas.microsoft.com/office/drawing/2014/main" id="{6CDBF107-0ABA-664B-91CC-0C8296DDB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6257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>
                <a:latin typeface="Arial" panose="020B0604020202020204" pitchFamily="34" charset="0"/>
              </a:rPr>
              <a:t>3. Detailseite: Elektrotechnik TU Wien </a:t>
            </a:r>
          </a:p>
        </p:txBody>
      </p:sp>
      <p:pic>
        <p:nvPicPr>
          <p:cNvPr id="352260" name="Picture 4">
            <a:extLst>
              <a:ext uri="{FF2B5EF4-FFF2-40B4-BE49-F238E27FC236}">
                <a16:creationId xmlns:a16="http://schemas.microsoft.com/office/drawing/2014/main" id="{E4401CAB-AE21-7841-B23F-F0494680E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6" r="24902"/>
          <a:stretch>
            <a:fillRect/>
          </a:stretch>
        </p:blipFill>
        <p:spPr bwMode="auto">
          <a:xfrm>
            <a:off x="755650" y="1081088"/>
            <a:ext cx="6084888" cy="577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>
            <a:extLst>
              <a:ext uri="{FF2B5EF4-FFF2-40B4-BE49-F238E27FC236}">
                <a16:creationId xmlns:a16="http://schemas.microsoft.com/office/drawing/2014/main" id="{EE78C39E-4A15-F643-BE12-186943FFE7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BCEB1-CA2D-BB46-9B81-7233D48B6718}" type="slidenum">
              <a:rPr lang="en-US" altLang="de-DE"/>
              <a:pPr/>
              <a:t>2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DEA4B653-85F3-9B42-BC96-695B213AD727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395288" y="3248025"/>
            <a:ext cx="7991475" cy="5032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b="1">
                <a:latin typeface="Arial" panose="020B0604020202020204" pitchFamily="34" charset="0"/>
              </a:rPr>
              <a:t>4 Jahre Vorarbeit: Methodenentwicklung</a:t>
            </a:r>
          </a:p>
        </p:txBody>
      </p:sp>
      <p:sp>
        <p:nvSpPr>
          <p:cNvPr id="153606" name="Text Box 6">
            <a:extLst>
              <a:ext uri="{FF2B5EF4-FFF2-40B4-BE49-F238E27FC236}">
                <a16:creationId xmlns:a16="http://schemas.microsoft.com/office/drawing/2014/main" id="{0AD3F272-9B2D-0848-90F3-355C30229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5" y="269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de-DE"/>
          </a:p>
        </p:txBody>
      </p:sp>
      <p:sp>
        <p:nvSpPr>
          <p:cNvPr id="153607" name="Rectangle 7">
            <a:extLst>
              <a:ext uri="{FF2B5EF4-FFF2-40B4-BE49-F238E27FC236}">
                <a16:creationId xmlns:a16="http://schemas.microsoft.com/office/drawing/2014/main" id="{D931C24E-2956-5941-AC16-4CFE3A68D690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395288" y="4094163"/>
            <a:ext cx="7991475" cy="6477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b="1">
                <a:latin typeface="Arial" panose="020B0604020202020204" pitchFamily="34" charset="0"/>
              </a:rPr>
              <a:t>1998: Erstes Ranking in Kooperation mit</a:t>
            </a:r>
          </a:p>
          <a:p>
            <a:r>
              <a:rPr lang="de-DE" altLang="de-DE" b="1">
                <a:latin typeface="Arial" panose="020B0604020202020204" pitchFamily="34" charset="0"/>
              </a:rPr>
              <a:t>Stiftung Warentest</a:t>
            </a:r>
          </a:p>
        </p:txBody>
      </p:sp>
      <p:sp>
        <p:nvSpPr>
          <p:cNvPr id="153609" name="Text Box 9">
            <a:extLst>
              <a:ext uri="{FF2B5EF4-FFF2-40B4-BE49-F238E27FC236}">
                <a16:creationId xmlns:a16="http://schemas.microsoft.com/office/drawing/2014/main" id="{C1E9B666-6B14-E142-84E1-2B8A5D51B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17488"/>
            <a:ext cx="4095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3200" b="1">
                <a:latin typeface="Arial" panose="020B0604020202020204" pitchFamily="34" charset="0"/>
              </a:rPr>
              <a:t>Hintergrund</a:t>
            </a:r>
          </a:p>
        </p:txBody>
      </p:sp>
      <p:sp>
        <p:nvSpPr>
          <p:cNvPr id="153612" name="Rectangle 12">
            <a:extLst>
              <a:ext uri="{FF2B5EF4-FFF2-40B4-BE49-F238E27FC236}">
                <a16:creationId xmlns:a16="http://schemas.microsoft.com/office/drawing/2014/main" id="{973F3DB5-131D-594C-9646-83C7FBA0AB74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395288" y="1557338"/>
            <a:ext cx="7921625" cy="5032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b="1">
                <a:latin typeface="Arial" panose="020B0604020202020204" pitchFamily="34" charset="0"/>
              </a:rPr>
              <a:t>CHE: 1994 gegründet als gemeinnützige Einrichtung</a:t>
            </a:r>
          </a:p>
        </p:txBody>
      </p:sp>
      <p:sp>
        <p:nvSpPr>
          <p:cNvPr id="153613" name="Rectangle 13">
            <a:extLst>
              <a:ext uri="{FF2B5EF4-FFF2-40B4-BE49-F238E27FC236}">
                <a16:creationId xmlns:a16="http://schemas.microsoft.com/office/drawing/2014/main" id="{E681D897-B8ED-754B-BD71-82484A15271A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395288" y="2401888"/>
            <a:ext cx="7921625" cy="5032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b="1">
                <a:latin typeface="Arial" panose="020B0604020202020204" pitchFamily="34" charset="0"/>
              </a:rPr>
              <a:t>Träger: Bertelsmann Stiftung </a:t>
            </a:r>
            <a:r>
              <a:rPr lang="de-DE" altLang="de-DE" b="1" u="sng">
                <a:latin typeface="Arial" panose="020B0604020202020204" pitchFamily="34" charset="0"/>
              </a:rPr>
              <a:t>und</a:t>
            </a:r>
            <a:r>
              <a:rPr lang="de-DE" altLang="de-DE" b="1">
                <a:latin typeface="Arial" panose="020B0604020202020204" pitchFamily="34" charset="0"/>
              </a:rPr>
              <a:t> HRK</a:t>
            </a:r>
          </a:p>
        </p:txBody>
      </p:sp>
      <p:sp>
        <p:nvSpPr>
          <p:cNvPr id="153615" name="Rectangle 15">
            <a:extLst>
              <a:ext uri="{FF2B5EF4-FFF2-40B4-BE49-F238E27FC236}">
                <a16:creationId xmlns:a16="http://schemas.microsoft.com/office/drawing/2014/main" id="{F29CE551-92FB-4941-A2E4-E4490FD71C61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395288" y="5084763"/>
            <a:ext cx="7991475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b="1">
                <a:latin typeface="Arial" panose="020B0604020202020204" pitchFamily="34" charset="0"/>
              </a:rPr>
              <a:t>Seit 1999: Kooperation mit dem </a:t>
            </a:r>
            <a:r>
              <a:rPr lang="de-DE" altLang="de-DE" b="1" i="1">
                <a:latin typeface="Arial" panose="020B0604020202020204" pitchFamily="34" charset="0"/>
              </a:rPr>
              <a:t>stern</a:t>
            </a:r>
          </a:p>
          <a:p>
            <a:r>
              <a:rPr lang="de-DE" altLang="de-DE" b="1">
                <a:latin typeface="Arial" panose="020B0604020202020204" pitchFamily="34" charset="0"/>
              </a:rPr>
              <a:t>ab 2005: Kooperation mit </a:t>
            </a:r>
            <a:r>
              <a:rPr lang="de-DE" altLang="de-DE" b="1"/>
              <a:t>DIE ZEIT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5" grpId="0" animBg="1" autoUpdateAnimBg="0"/>
      <p:bldP spid="153607" grpId="0" animBg="1" autoUpdateAnimBg="0"/>
      <p:bldP spid="153612" grpId="0" animBg="1" autoUpdateAnimBg="0"/>
      <p:bldP spid="153613" grpId="0" animBg="1" autoUpdateAnimBg="0"/>
      <p:bldP spid="153615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1C990D-55EC-3340-A08F-A5A0458695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37386-0EAD-BF41-88C5-CCDA29810F65}" type="slidenum">
              <a:rPr lang="en-US" altLang="de-DE"/>
              <a:pPr/>
              <a:t>20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353282" name="Text Box 2">
            <a:extLst>
              <a:ext uri="{FF2B5EF4-FFF2-40B4-BE49-F238E27FC236}">
                <a16:creationId xmlns:a16="http://schemas.microsoft.com/office/drawing/2014/main" id="{57FBA754-C1ED-164E-8E72-FB624366A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63166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>
                <a:latin typeface="Arial" panose="020B0604020202020204" pitchFamily="34" charset="0"/>
              </a:rPr>
              <a:t>3. Detailseite: Bsp. Anglistik Innsbruck </a:t>
            </a:r>
          </a:p>
        </p:txBody>
      </p:sp>
      <p:pic>
        <p:nvPicPr>
          <p:cNvPr id="353284" name="Picture 4">
            <a:extLst>
              <a:ext uri="{FF2B5EF4-FFF2-40B4-BE49-F238E27FC236}">
                <a16:creationId xmlns:a16="http://schemas.microsoft.com/office/drawing/2014/main" id="{41C9321D-D5D8-294F-9388-D5841D132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3" r="24153" b="7803"/>
          <a:stretch>
            <a:fillRect/>
          </a:stretch>
        </p:blipFill>
        <p:spPr bwMode="auto">
          <a:xfrm>
            <a:off x="611188" y="1268413"/>
            <a:ext cx="6461125" cy="53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2F7C2037-B3AD-044B-A769-9E9EDC79C9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5B20D-A258-E94A-862F-66EA6EADDFE2}" type="slidenum">
              <a:rPr lang="en-US" altLang="de-DE"/>
              <a:pPr/>
              <a:t>21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355330" name="Text Box 2">
            <a:extLst>
              <a:ext uri="{FF2B5EF4-FFF2-40B4-BE49-F238E27FC236}">
                <a16:creationId xmlns:a16="http://schemas.microsoft.com/office/drawing/2014/main" id="{282196DB-4225-CE4D-B7FB-55D1A0F95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4124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>
                <a:latin typeface="Arial" panose="020B0604020202020204" pitchFamily="34" charset="0"/>
              </a:rPr>
              <a:t>4. Persönliches Ranking </a:t>
            </a:r>
          </a:p>
        </p:txBody>
      </p:sp>
      <p:pic>
        <p:nvPicPr>
          <p:cNvPr id="355334" name="Picture 6">
            <a:extLst>
              <a:ext uri="{FF2B5EF4-FFF2-40B4-BE49-F238E27FC236}">
                <a16:creationId xmlns:a16="http://schemas.microsoft.com/office/drawing/2014/main" id="{87E7C3DA-5D0D-6940-A6A9-A133C490B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8" t="5707" r="24902" b="18489"/>
          <a:stretch>
            <a:fillRect/>
          </a:stretch>
        </p:blipFill>
        <p:spPr bwMode="auto">
          <a:xfrm>
            <a:off x="827088" y="1125538"/>
            <a:ext cx="5256212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5336" name="Text Box 8">
            <a:extLst>
              <a:ext uri="{FF2B5EF4-FFF2-40B4-BE49-F238E27FC236}">
                <a16:creationId xmlns:a16="http://schemas.microsoft.com/office/drawing/2014/main" id="{CBC7F9BD-2AAB-924E-AD17-7A306B912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492375"/>
            <a:ext cx="7632700" cy="193675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61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61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61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61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61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1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1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1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1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>
                <a:latin typeface="Arial" panose="020B0604020202020204" pitchFamily="34" charset="0"/>
              </a:rPr>
              <a:t> Interaktive Nutzung des Mediums Internet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>
                <a:latin typeface="Arial" panose="020B0604020202020204" pitchFamily="34" charset="0"/>
              </a:rPr>
              <a:t> Erstellung eines Rankings anhand persönlicher 	Prioritäten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>
                <a:latin typeface="Arial" panose="020B0604020202020204" pitchFamily="34" charset="0"/>
              </a:rPr>
              <a:t> Individuelle Auswahl &amp; Gewichtung von Indikatoren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55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55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D60B67-1054-3F4B-9BBF-F5DFF64106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4A833-292B-2849-938F-13CDA3DD5A94}" type="slidenum">
              <a:rPr lang="en-US" altLang="de-DE"/>
              <a:pPr/>
              <a:t>22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356354" name="Text Box 2">
            <a:extLst>
              <a:ext uri="{FF2B5EF4-FFF2-40B4-BE49-F238E27FC236}">
                <a16:creationId xmlns:a16="http://schemas.microsoft.com/office/drawing/2014/main" id="{8CDA66D0-C77D-284F-A865-428733A75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4124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>
                <a:latin typeface="Arial" panose="020B0604020202020204" pitchFamily="34" charset="0"/>
              </a:rPr>
              <a:t>4. Persönliches Ranking </a:t>
            </a:r>
          </a:p>
        </p:txBody>
      </p:sp>
      <p:pic>
        <p:nvPicPr>
          <p:cNvPr id="356356" name="Picture 4">
            <a:extLst>
              <a:ext uri="{FF2B5EF4-FFF2-40B4-BE49-F238E27FC236}">
                <a16:creationId xmlns:a16="http://schemas.microsoft.com/office/drawing/2014/main" id="{A64566AA-EA3F-544F-8CA1-3ABB42CE4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38829" r="23421" b="19347"/>
          <a:stretch>
            <a:fillRect/>
          </a:stretch>
        </p:blipFill>
        <p:spPr bwMode="auto">
          <a:xfrm>
            <a:off x="827088" y="2193925"/>
            <a:ext cx="7561262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2CB513-44F1-3643-BCF4-08CA30B6D0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FB896-E4E8-2B49-9DD8-846CA89A9F1B}" type="slidenum">
              <a:rPr lang="en-US" altLang="de-DE"/>
              <a:pPr/>
              <a:t>23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357378" name="Text Box 2">
            <a:extLst>
              <a:ext uri="{FF2B5EF4-FFF2-40B4-BE49-F238E27FC236}">
                <a16:creationId xmlns:a16="http://schemas.microsoft.com/office/drawing/2014/main" id="{998D37F4-5E53-004F-BD2B-593E37EF1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4124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>
                <a:latin typeface="Arial" panose="020B0604020202020204" pitchFamily="34" charset="0"/>
              </a:rPr>
              <a:t>4. Persönliches Ranking </a:t>
            </a:r>
          </a:p>
        </p:txBody>
      </p:sp>
      <p:pic>
        <p:nvPicPr>
          <p:cNvPr id="357380" name="Picture 4">
            <a:extLst>
              <a:ext uri="{FF2B5EF4-FFF2-40B4-BE49-F238E27FC236}">
                <a16:creationId xmlns:a16="http://schemas.microsoft.com/office/drawing/2014/main" id="{FFD86355-9938-4F45-9B09-7AAE6EBCB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33693" r="24153" b="16284"/>
          <a:stretch>
            <a:fillRect/>
          </a:stretch>
        </p:blipFill>
        <p:spPr bwMode="auto">
          <a:xfrm>
            <a:off x="611188" y="1524000"/>
            <a:ext cx="7345362" cy="492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1EB8F4CC-5A21-4B4A-8B6C-DADEA5C6B8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E700A-06F5-C34B-954B-C8ABB0690206}" type="slidenum">
              <a:rPr lang="en-US" altLang="de-DE"/>
              <a:pPr/>
              <a:t>24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358402" name="Text Box 2">
            <a:extLst>
              <a:ext uri="{FF2B5EF4-FFF2-40B4-BE49-F238E27FC236}">
                <a16:creationId xmlns:a16="http://schemas.microsoft.com/office/drawing/2014/main" id="{45736C5A-C2B8-2A4D-B30F-85BCC445A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4124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>
                <a:latin typeface="Arial" panose="020B0604020202020204" pitchFamily="34" charset="0"/>
              </a:rPr>
              <a:t>4. Persönliches Ranking </a:t>
            </a:r>
          </a:p>
        </p:txBody>
      </p:sp>
      <p:pic>
        <p:nvPicPr>
          <p:cNvPr id="358404" name="Picture 4">
            <a:extLst>
              <a:ext uri="{FF2B5EF4-FFF2-40B4-BE49-F238E27FC236}">
                <a16:creationId xmlns:a16="http://schemas.microsoft.com/office/drawing/2014/main" id="{CCC0DF2F-4766-A440-9AD9-9767B3DFA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" t="35765" r="61067" b="8109"/>
          <a:stretch>
            <a:fillRect/>
          </a:stretch>
        </p:blipFill>
        <p:spPr bwMode="auto">
          <a:xfrm>
            <a:off x="250825" y="1773238"/>
            <a:ext cx="4205288" cy="453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05" name="Picture 5">
            <a:extLst>
              <a:ext uri="{FF2B5EF4-FFF2-40B4-BE49-F238E27FC236}">
                <a16:creationId xmlns:a16="http://schemas.microsoft.com/office/drawing/2014/main" id="{84CDB114-068B-8349-B2CF-17014B915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" t="24756" r="61067" b="27185"/>
          <a:stretch>
            <a:fillRect/>
          </a:stretch>
        </p:blipFill>
        <p:spPr bwMode="auto">
          <a:xfrm>
            <a:off x="4572000" y="1773238"/>
            <a:ext cx="4321175" cy="39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941CAC8-1F45-D846-9ACB-245A01394D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51D24-F7BC-C043-8B24-F36D7910821B}" type="slidenum">
              <a:rPr lang="en-US" altLang="de-DE"/>
              <a:pPr/>
              <a:t>25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359426" name="Text Box 2">
            <a:extLst>
              <a:ext uri="{FF2B5EF4-FFF2-40B4-BE49-F238E27FC236}">
                <a16:creationId xmlns:a16="http://schemas.microsoft.com/office/drawing/2014/main" id="{3C2EC3F6-D785-8C47-AA49-0584AAB9C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4400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>
                <a:latin typeface="Arial" panose="020B0604020202020204" pitchFamily="34" charset="0"/>
              </a:rPr>
              <a:t>5. Information über Städte </a:t>
            </a:r>
          </a:p>
        </p:txBody>
      </p:sp>
      <p:pic>
        <p:nvPicPr>
          <p:cNvPr id="359429" name="Picture 5">
            <a:extLst>
              <a:ext uri="{FF2B5EF4-FFF2-40B4-BE49-F238E27FC236}">
                <a16:creationId xmlns:a16="http://schemas.microsoft.com/office/drawing/2014/main" id="{D597C6A2-860E-9F4A-ADB4-53D296B3D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t="19347" r="23421" b="7095"/>
          <a:stretch>
            <a:fillRect/>
          </a:stretch>
        </p:blipFill>
        <p:spPr bwMode="auto">
          <a:xfrm>
            <a:off x="468313" y="1268413"/>
            <a:ext cx="7345362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9D40174-5142-C142-B2F5-B79316565B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121F7-F4BE-6F4A-8CB6-D143035E21A3}" type="slidenum">
              <a:rPr lang="en-US" altLang="de-DE"/>
              <a:pPr/>
              <a:t>26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360450" name="Text Box 2">
            <a:extLst>
              <a:ext uri="{FF2B5EF4-FFF2-40B4-BE49-F238E27FC236}">
                <a16:creationId xmlns:a16="http://schemas.microsoft.com/office/drawing/2014/main" id="{09350A31-50B7-944F-B275-C19700CCC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5432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>
                <a:latin typeface="Arial" panose="020B0604020202020204" pitchFamily="34" charset="0"/>
              </a:rPr>
              <a:t>5. Information über Hochschulen </a:t>
            </a:r>
          </a:p>
        </p:txBody>
      </p:sp>
      <p:pic>
        <p:nvPicPr>
          <p:cNvPr id="360452" name="Picture 4">
            <a:extLst>
              <a:ext uri="{FF2B5EF4-FFF2-40B4-BE49-F238E27FC236}">
                <a16:creationId xmlns:a16="http://schemas.microsoft.com/office/drawing/2014/main" id="{67D1BB26-DBE9-6F4D-8E36-EB2CE005F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t="33649" r="24153" b="20383"/>
          <a:stretch>
            <a:fillRect/>
          </a:stretch>
        </p:blipFill>
        <p:spPr bwMode="auto">
          <a:xfrm>
            <a:off x="395288" y="2276475"/>
            <a:ext cx="8280400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99F18AE7-93C2-2440-ACD2-C03577FC9C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4D478-84E5-C640-BD0A-93D2DD840761}" type="slidenum">
              <a:rPr lang="en-US" altLang="de-DE"/>
              <a:pPr/>
              <a:t>27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361474" name="Text Box 2">
            <a:extLst>
              <a:ext uri="{FF2B5EF4-FFF2-40B4-BE49-F238E27FC236}">
                <a16:creationId xmlns:a16="http://schemas.microsoft.com/office/drawing/2014/main" id="{C9AF7167-F02D-D145-A6F4-84694F2F2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4400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>
                <a:latin typeface="Arial" panose="020B0604020202020204" pitchFamily="34" charset="0"/>
              </a:rPr>
              <a:t>5. Information über Städte </a:t>
            </a:r>
          </a:p>
        </p:txBody>
      </p:sp>
      <p:pic>
        <p:nvPicPr>
          <p:cNvPr id="361476" name="Picture 4">
            <a:extLst>
              <a:ext uri="{FF2B5EF4-FFF2-40B4-BE49-F238E27FC236}">
                <a16:creationId xmlns:a16="http://schemas.microsoft.com/office/drawing/2014/main" id="{B6421265-23A6-6840-855D-B0DD789F5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8" r="24153" b="47049"/>
          <a:stretch>
            <a:fillRect/>
          </a:stretch>
        </p:blipFill>
        <p:spPr bwMode="auto">
          <a:xfrm>
            <a:off x="179388" y="1249363"/>
            <a:ext cx="7272337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1477" name="Picture 5">
            <a:extLst>
              <a:ext uri="{FF2B5EF4-FFF2-40B4-BE49-F238E27FC236}">
                <a16:creationId xmlns:a16="http://schemas.microsoft.com/office/drawing/2014/main" id="{82930F02-AB48-F646-86FC-82ACD6F2F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 t="51082" r="23421" b="13559"/>
          <a:stretch>
            <a:fillRect/>
          </a:stretch>
        </p:blipFill>
        <p:spPr bwMode="auto">
          <a:xfrm>
            <a:off x="179388" y="4221163"/>
            <a:ext cx="7272337" cy="24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A9BC6E-105A-7643-A223-6A35BD186D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29281-C1F8-D64C-894B-70935C6EC8BA}" type="slidenum">
              <a:rPr lang="en-US" altLang="de-DE"/>
              <a:pPr/>
              <a:t>28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345090" name="Rectangle 2">
            <a:extLst>
              <a:ext uri="{FF2B5EF4-FFF2-40B4-BE49-F238E27FC236}">
                <a16:creationId xmlns:a16="http://schemas.microsoft.com/office/drawing/2014/main" id="{86BD5904-1FDB-B34A-9CFD-68DA47F064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Perspektiven</a:t>
            </a:r>
          </a:p>
        </p:txBody>
      </p:sp>
      <p:sp>
        <p:nvSpPr>
          <p:cNvPr id="345091" name="Rectangle 3">
            <a:extLst>
              <a:ext uri="{FF2B5EF4-FFF2-40B4-BE49-F238E27FC236}">
                <a16:creationId xmlns:a16="http://schemas.microsoft.com/office/drawing/2014/main" id="{485C94F7-A16E-BA44-9844-2E05BC4E2C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sz="2800"/>
              <a:t>Übergangssituation mit Einführung BA/MA</a:t>
            </a:r>
          </a:p>
          <a:p>
            <a:pPr lvl="1"/>
            <a:r>
              <a:rPr lang="de-DE" altLang="de-DE" sz="2400"/>
              <a:t>getrennte Rankings für Bachelor und Master</a:t>
            </a:r>
          </a:p>
          <a:p>
            <a:pPr lvl="1"/>
            <a:r>
              <a:rPr lang="de-DE" altLang="de-DE" sz="2400"/>
              <a:t>evtl. neuer Zuschnitt der Fächerabgrenzungen</a:t>
            </a:r>
          </a:p>
          <a:p>
            <a:pPr>
              <a:buFont typeface="Webdings" pitchFamily="2" charset="2"/>
              <a:buNone/>
            </a:pPr>
            <a:endParaRPr lang="de-DE" altLang="de-DE" sz="2800"/>
          </a:p>
          <a:p>
            <a:r>
              <a:rPr lang="de-DE" altLang="de-DE" sz="2800"/>
              <a:t>Ranking 2006: </a:t>
            </a:r>
          </a:p>
          <a:p>
            <a:pPr lvl="1"/>
            <a:r>
              <a:rPr lang="de-DE" altLang="de-DE" sz="2400"/>
              <a:t>evtl. Einbeziehung der FHs in Österreich/Schweiz</a:t>
            </a:r>
          </a:p>
          <a:p>
            <a:pPr lvl="1"/>
            <a:r>
              <a:rPr lang="de-DE" altLang="de-DE" sz="2400"/>
              <a:t>Weiterentwicklung des Indikatorensets mit Blick auf  Internationalisierung des Rankings</a:t>
            </a:r>
          </a:p>
          <a:p>
            <a:pPr lvl="1"/>
            <a:r>
              <a:rPr lang="de-DE" altLang="de-DE" sz="2400"/>
              <a:t>Einsetzung einer internationalen Steuerungsgruppe</a:t>
            </a:r>
          </a:p>
          <a:p>
            <a:pPr lvl="1"/>
            <a:endParaRPr lang="de-DE" altLang="de-DE" sz="2400"/>
          </a:p>
          <a:p>
            <a:pPr lvl="1">
              <a:buFont typeface="Webdings" pitchFamily="2" charset="2"/>
              <a:buNone/>
            </a:pPr>
            <a:endParaRPr lang="de-DE" altLang="de-DE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76D02BE7-A78D-654D-ADFC-B787BB101C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DBAC1-6DE3-2442-9E74-79C3BB239FB8}" type="slidenum">
              <a:rPr lang="en-US" altLang="de-DE"/>
              <a:pPr/>
              <a:t>29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254979" name="Text Box 3">
            <a:extLst>
              <a:ext uri="{FF2B5EF4-FFF2-40B4-BE49-F238E27FC236}">
                <a16:creationId xmlns:a16="http://schemas.microsoft.com/office/drawing/2014/main" id="{F24786F8-1A6E-AB4C-9465-9A5D6BD0D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924175"/>
            <a:ext cx="6919913" cy="122555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de-DE">
                <a:latin typeface="Arial" panose="020B0604020202020204" pitchFamily="34" charset="0"/>
              </a:rPr>
              <a:t>Detaillierte Informationen (Ergebnisse, Methodik):</a:t>
            </a:r>
          </a:p>
          <a:p>
            <a:pPr algn="ctr"/>
            <a:endParaRPr lang="en-GB" altLang="de-DE">
              <a:latin typeface="Arial" panose="020B0604020202020204" pitchFamily="34" charset="0"/>
            </a:endParaRPr>
          </a:p>
          <a:p>
            <a:pPr algn="ctr"/>
            <a:r>
              <a:rPr lang="en-GB" altLang="de-DE" u="sng">
                <a:latin typeface="Arial" panose="020B0604020202020204" pitchFamily="34" charset="0"/>
              </a:rPr>
              <a:t>www.dashochschulranking.de</a:t>
            </a:r>
          </a:p>
        </p:txBody>
      </p:sp>
      <p:sp>
        <p:nvSpPr>
          <p:cNvPr id="254980" name="Text Box 4">
            <a:extLst>
              <a:ext uri="{FF2B5EF4-FFF2-40B4-BE49-F238E27FC236}">
                <a16:creationId xmlns:a16="http://schemas.microsoft.com/office/drawing/2014/main" id="{846B2080-084D-A44E-8BDA-0D720B337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5300663"/>
            <a:ext cx="5311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Arial" panose="020B0604020202020204" pitchFamily="34" charset="0"/>
              </a:rPr>
              <a:t>mailto: </a:t>
            </a:r>
            <a:r>
              <a:rPr lang="de-DE" altLang="de-DE">
                <a:latin typeface="Arial" panose="020B0604020202020204" pitchFamily="34" charset="0"/>
                <a:hlinkClick r:id="rId2"/>
              </a:rPr>
              <a:t>detlef.mueller-boeling@che.de</a:t>
            </a:r>
            <a:endParaRPr lang="de-DE" altLang="de-DE">
              <a:latin typeface="Arial" panose="020B0604020202020204" pitchFamily="34" charset="0"/>
            </a:endParaRPr>
          </a:p>
          <a:p>
            <a:r>
              <a:rPr lang="de-DE" altLang="de-DE">
                <a:latin typeface="Arial" panose="020B0604020202020204" pitchFamily="34" charset="0"/>
              </a:rPr>
              <a:t>           gero.federkeil@che.de</a:t>
            </a:r>
          </a:p>
        </p:txBody>
      </p:sp>
      <p:sp>
        <p:nvSpPr>
          <p:cNvPr id="254981" name="Text Box 5">
            <a:extLst>
              <a:ext uri="{FF2B5EF4-FFF2-40B4-BE49-F238E27FC236}">
                <a16:creationId xmlns:a16="http://schemas.microsoft.com/office/drawing/2014/main" id="{C2349847-F052-D343-B1DE-56D3A10A0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4652963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>
                <a:latin typeface="Arial" panose="020B0604020202020204" pitchFamily="34" charset="0"/>
              </a:rPr>
              <a:t>oder: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1">
            <a:extLst>
              <a:ext uri="{FF2B5EF4-FFF2-40B4-BE49-F238E27FC236}">
                <a16:creationId xmlns:a16="http://schemas.microsoft.com/office/drawing/2014/main" id="{CDB3D9D2-890E-DA4C-81EA-B03BD7825F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6932C-B783-3643-962C-C65057700D4D}" type="slidenum">
              <a:rPr lang="en-US" altLang="de-DE"/>
              <a:pPr/>
              <a:t>3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342019" name="Text Box 3">
            <a:extLst>
              <a:ext uri="{FF2B5EF4-FFF2-40B4-BE49-F238E27FC236}">
                <a16:creationId xmlns:a16="http://schemas.microsoft.com/office/drawing/2014/main" id="{D7D05597-2034-0749-BA2A-EE8BCEA5B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5" y="269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de-DE"/>
          </a:p>
        </p:txBody>
      </p:sp>
      <p:sp>
        <p:nvSpPr>
          <p:cNvPr id="342021" name="Text Box 5">
            <a:extLst>
              <a:ext uri="{FF2B5EF4-FFF2-40B4-BE49-F238E27FC236}">
                <a16:creationId xmlns:a16="http://schemas.microsoft.com/office/drawing/2014/main" id="{D765F7AC-E16B-C343-BE3D-58321B958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17488"/>
            <a:ext cx="55800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3200" b="1">
                <a:latin typeface="Arial" panose="020B0604020202020204" pitchFamily="34" charset="0"/>
              </a:rPr>
              <a:t>Ranking Österreich</a:t>
            </a:r>
          </a:p>
        </p:txBody>
      </p:sp>
      <p:sp>
        <p:nvSpPr>
          <p:cNvPr id="342026" name="Rectangle 10">
            <a:extLst>
              <a:ext uri="{FF2B5EF4-FFF2-40B4-BE49-F238E27FC236}">
                <a16:creationId xmlns:a16="http://schemas.microsoft.com/office/drawing/2014/main" id="{C02CA77E-6BF5-CF48-94EC-C3022D35BF01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395288" y="2565400"/>
            <a:ext cx="7991475" cy="9366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b="1">
                <a:latin typeface="Arial" panose="020B0604020202020204" pitchFamily="34" charset="0"/>
              </a:rPr>
              <a:t>2004: Gemeinsames Ranking in Anglistik / </a:t>
            </a:r>
          </a:p>
          <a:p>
            <a:r>
              <a:rPr lang="de-DE" altLang="de-DE" b="1">
                <a:latin typeface="Arial" panose="020B0604020202020204" pitchFamily="34" charset="0"/>
              </a:rPr>
              <a:t>Elektrotechnik</a:t>
            </a:r>
          </a:p>
        </p:txBody>
      </p:sp>
      <p:sp>
        <p:nvSpPr>
          <p:cNvPr id="342027" name="Rectangle 11">
            <a:extLst>
              <a:ext uri="{FF2B5EF4-FFF2-40B4-BE49-F238E27FC236}">
                <a16:creationId xmlns:a16="http://schemas.microsoft.com/office/drawing/2014/main" id="{AEC5CD0A-6B9D-F04F-A27D-98C9E7F3AF17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395288" y="3789363"/>
            <a:ext cx="7991475" cy="20891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b="1">
                <a:latin typeface="Arial" panose="020B0604020202020204" pitchFamily="34" charset="0"/>
              </a:rPr>
              <a:t>ab 2005: Integration der Universitäten in Österreich</a:t>
            </a:r>
          </a:p>
          <a:p>
            <a:r>
              <a:rPr lang="de-DE" altLang="de-DE" b="1">
                <a:latin typeface="Arial" panose="020B0604020202020204" pitchFamily="34" charset="0"/>
              </a:rPr>
              <a:t>(und der Schweiz) in den regulären Fächerturnus </a:t>
            </a:r>
          </a:p>
          <a:p>
            <a:r>
              <a:rPr lang="de-DE" altLang="de-DE" b="1">
                <a:latin typeface="Arial" panose="020B0604020202020204" pitchFamily="34" charset="0"/>
              </a:rPr>
              <a:t>des Rankings, beginnend mit Wirtschafts-, Rechts- </a:t>
            </a:r>
          </a:p>
          <a:p>
            <a:r>
              <a:rPr lang="de-DE" altLang="de-DE" b="1">
                <a:latin typeface="Arial" panose="020B0604020202020204" pitchFamily="34" charset="0"/>
              </a:rPr>
              <a:t>und Sozialwissenschaften</a:t>
            </a:r>
          </a:p>
          <a:p>
            <a:r>
              <a:rPr lang="de-DE" altLang="de-DE" b="1">
                <a:latin typeface="Arial" panose="020B0604020202020204" pitchFamily="34" charset="0"/>
              </a:rPr>
              <a:t>Kooperationsprojekt von ÖRK, AQA und CHE</a:t>
            </a:r>
          </a:p>
        </p:txBody>
      </p:sp>
      <p:sp>
        <p:nvSpPr>
          <p:cNvPr id="342029" name="Rectangle 13">
            <a:extLst>
              <a:ext uri="{FF2B5EF4-FFF2-40B4-BE49-F238E27FC236}">
                <a16:creationId xmlns:a16="http://schemas.microsoft.com/office/drawing/2014/main" id="{87FA83F6-F404-2044-A071-16D7AA016CF5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395288" y="1412875"/>
            <a:ext cx="7991475" cy="863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b="1">
                <a:latin typeface="Arial" panose="020B0604020202020204" pitchFamily="34" charset="0"/>
              </a:rPr>
              <a:t>2003: unveröffentlichtes Pilotprojekt in Mathematik / </a:t>
            </a:r>
          </a:p>
          <a:p>
            <a:r>
              <a:rPr lang="de-DE" altLang="de-DE" b="1">
                <a:latin typeface="Arial" panose="020B0604020202020204" pitchFamily="34" charset="0"/>
              </a:rPr>
              <a:t>Chemie in Kooperation mit Universitätenkuratorium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2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2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2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2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6" grpId="0" animBg="1" autoUpdateAnimBg="0"/>
      <p:bldP spid="342027" grpId="0" animBg="1" autoUpdateAnimBg="0"/>
      <p:bldP spid="342029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2">
            <a:extLst>
              <a:ext uri="{FF2B5EF4-FFF2-40B4-BE49-F238E27FC236}">
                <a16:creationId xmlns:a16="http://schemas.microsoft.com/office/drawing/2014/main" id="{E6DBCC4E-555F-AB41-BEA3-60CB360FE4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7905-0551-E04A-B41F-16A7FA4A5CB4}" type="slidenum">
              <a:rPr lang="en-US" altLang="de-DE"/>
              <a:pPr/>
              <a:t>30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225282" name="Rectangle 2">
            <a:extLst>
              <a:ext uri="{FF2B5EF4-FFF2-40B4-BE49-F238E27FC236}">
                <a16:creationId xmlns:a16="http://schemas.microsoft.com/office/drawing/2014/main" id="{4ECA5219-E0E8-4744-AEC4-4B7D79D4D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212012" cy="990600"/>
          </a:xfrm>
        </p:spPr>
        <p:txBody>
          <a:bodyPr/>
          <a:lstStyle/>
          <a:p>
            <a:r>
              <a:rPr lang="de-DE" altLang="de-DE"/>
              <a:t>Indikatoren</a:t>
            </a:r>
          </a:p>
        </p:txBody>
      </p:sp>
      <p:sp>
        <p:nvSpPr>
          <p:cNvPr id="225285" name="Rectangle 5">
            <a:extLst>
              <a:ext uri="{FF2B5EF4-FFF2-40B4-BE49-F238E27FC236}">
                <a16:creationId xmlns:a16="http://schemas.microsoft.com/office/drawing/2014/main" id="{04F0DEE9-B7F4-BB41-A1FE-A381966653E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905000" y="4191000"/>
            <a:ext cx="1439863" cy="143986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de-DE" sz="1700" b="1">
                <a:solidFill>
                  <a:schemeClr val="bg2"/>
                </a:solidFill>
                <a:latin typeface="Arial" panose="020B0604020202020204" pitchFamily="34" charset="0"/>
              </a:rPr>
              <a:t>Arbeitsmarkt </a:t>
            </a:r>
          </a:p>
          <a:p>
            <a:pPr algn="ctr"/>
            <a:r>
              <a:rPr lang="en-GB" altLang="de-DE" sz="1700" b="1">
                <a:solidFill>
                  <a:schemeClr val="bg2"/>
                </a:solidFill>
                <a:latin typeface="Arial" panose="020B0604020202020204" pitchFamily="34" charset="0"/>
              </a:rPr>
              <a:t>&amp;</a:t>
            </a:r>
          </a:p>
          <a:p>
            <a:pPr algn="ctr"/>
            <a:r>
              <a:rPr lang="en-GB" altLang="de-DE" sz="1700" b="1">
                <a:solidFill>
                  <a:schemeClr val="bg2"/>
                </a:solidFill>
                <a:latin typeface="Arial" panose="020B0604020202020204" pitchFamily="34" charset="0"/>
              </a:rPr>
              <a:t>Berufsbezug</a:t>
            </a:r>
            <a:endParaRPr lang="en-GB" altLang="de-DE" sz="1800" b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25286" name="Rectangle 6">
            <a:extLst>
              <a:ext uri="{FF2B5EF4-FFF2-40B4-BE49-F238E27FC236}">
                <a16:creationId xmlns:a16="http://schemas.microsoft.com/office/drawing/2014/main" id="{E9B23711-931D-784F-A86E-8FCC6264BFD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800600" y="4191000"/>
            <a:ext cx="1439863" cy="143986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Stadt, </a:t>
            </a:r>
          </a:p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Hochschule</a:t>
            </a:r>
            <a:endParaRPr lang="en-GB" altLang="de-DE" sz="1800"/>
          </a:p>
        </p:txBody>
      </p:sp>
      <p:sp>
        <p:nvSpPr>
          <p:cNvPr id="225287" name="Rectangle 7">
            <a:extLst>
              <a:ext uri="{FF2B5EF4-FFF2-40B4-BE49-F238E27FC236}">
                <a16:creationId xmlns:a16="http://schemas.microsoft.com/office/drawing/2014/main" id="{0AFB3445-5445-9943-B4D6-563F3AB23D6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905000" y="1295400"/>
            <a:ext cx="1438275" cy="1439863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Studierende</a:t>
            </a:r>
            <a:endParaRPr lang="en-GB" altLang="de-DE" sz="1400" b="1">
              <a:latin typeface="Arial" panose="020B0604020202020204" pitchFamily="34" charset="0"/>
            </a:endParaRPr>
          </a:p>
        </p:txBody>
      </p:sp>
      <p:sp>
        <p:nvSpPr>
          <p:cNvPr id="225288" name="Rectangle 8">
            <a:extLst>
              <a:ext uri="{FF2B5EF4-FFF2-40B4-BE49-F238E27FC236}">
                <a16:creationId xmlns:a16="http://schemas.microsoft.com/office/drawing/2014/main" id="{E9169F99-9195-EC4A-B294-9102A47D065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352800" y="1295400"/>
            <a:ext cx="1439863" cy="143986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Studien-</a:t>
            </a:r>
          </a:p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ergebnis</a:t>
            </a:r>
            <a:endParaRPr lang="en-GB" altLang="de-DE" sz="1800"/>
          </a:p>
        </p:txBody>
      </p:sp>
      <p:sp>
        <p:nvSpPr>
          <p:cNvPr id="225289" name="Rectangle 9">
            <a:extLst>
              <a:ext uri="{FF2B5EF4-FFF2-40B4-BE49-F238E27FC236}">
                <a16:creationId xmlns:a16="http://schemas.microsoft.com/office/drawing/2014/main" id="{AAF8ED3D-87BC-E24E-9B55-9558CEA566E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905000" y="2743200"/>
            <a:ext cx="1438275" cy="1438275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Lehre </a:t>
            </a:r>
          </a:p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&amp;</a:t>
            </a:r>
          </a:p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Studium</a:t>
            </a:r>
            <a:endParaRPr lang="en-GB" altLang="de-DE" sz="1400" b="1">
              <a:latin typeface="Arial" panose="020B0604020202020204" pitchFamily="34" charset="0"/>
            </a:endParaRPr>
          </a:p>
        </p:txBody>
      </p:sp>
      <p:sp>
        <p:nvSpPr>
          <p:cNvPr id="225290" name="Rectangle 10">
            <a:extLst>
              <a:ext uri="{FF2B5EF4-FFF2-40B4-BE49-F238E27FC236}">
                <a16:creationId xmlns:a16="http://schemas.microsoft.com/office/drawing/2014/main" id="{A68D4239-F027-1140-BF4F-B70F549AB2C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352800" y="2743200"/>
            <a:ext cx="1439863" cy="1438275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Ausstattung</a:t>
            </a:r>
            <a:endParaRPr lang="en-GB" altLang="de-DE" sz="1400" b="1">
              <a:latin typeface="Arial" panose="020B0604020202020204" pitchFamily="34" charset="0"/>
            </a:endParaRPr>
          </a:p>
        </p:txBody>
      </p:sp>
      <p:sp>
        <p:nvSpPr>
          <p:cNvPr id="225291" name="Rectangle 11">
            <a:extLst>
              <a:ext uri="{FF2B5EF4-FFF2-40B4-BE49-F238E27FC236}">
                <a16:creationId xmlns:a16="http://schemas.microsoft.com/office/drawing/2014/main" id="{9D5A4C7A-F0C2-5248-BCAA-5D9A30ECDE0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800600" y="2743200"/>
            <a:ext cx="1439863" cy="14398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de-DE" sz="1800" b="1">
                <a:solidFill>
                  <a:schemeClr val="bg2"/>
                </a:solidFill>
                <a:latin typeface="Arial" panose="020B0604020202020204" pitchFamily="34" charset="0"/>
              </a:rPr>
              <a:t>Forschung</a:t>
            </a:r>
            <a:endParaRPr lang="en-GB" altLang="de-DE" sz="1400" b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25292" name="Rectangle 12">
            <a:extLst>
              <a:ext uri="{FF2B5EF4-FFF2-40B4-BE49-F238E27FC236}">
                <a16:creationId xmlns:a16="http://schemas.microsoft.com/office/drawing/2014/main" id="{C8BD569E-1FD2-2640-879D-B78002D2D0B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352800" y="4191000"/>
            <a:ext cx="1439863" cy="143986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Gesamt-</a:t>
            </a:r>
          </a:p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urteile</a:t>
            </a:r>
          </a:p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(Studierende,</a:t>
            </a:r>
          </a:p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Professoren)</a:t>
            </a:r>
            <a:endParaRPr lang="en-GB" altLang="de-DE" sz="1400" b="1">
              <a:latin typeface="Arial" panose="020B0604020202020204" pitchFamily="34" charset="0"/>
            </a:endParaRPr>
          </a:p>
        </p:txBody>
      </p:sp>
      <p:sp>
        <p:nvSpPr>
          <p:cNvPr id="225293" name="Rectangle 13">
            <a:extLst>
              <a:ext uri="{FF2B5EF4-FFF2-40B4-BE49-F238E27FC236}">
                <a16:creationId xmlns:a16="http://schemas.microsoft.com/office/drawing/2014/main" id="{3C20BDD2-DAC7-8049-8A7A-9FDC598B1AF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800600" y="1295400"/>
            <a:ext cx="1439863" cy="1438275"/>
          </a:xfrm>
          <a:prstGeom prst="rect">
            <a:avLst/>
          </a:prstGeom>
          <a:solidFill>
            <a:srgbClr val="CC0C2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Internationa-</a:t>
            </a:r>
          </a:p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lisierung</a:t>
            </a:r>
            <a:endParaRPr lang="en-GB" altLang="de-DE" sz="1800"/>
          </a:p>
        </p:txBody>
      </p:sp>
      <p:sp>
        <p:nvSpPr>
          <p:cNvPr id="225295" name="Text Box 15">
            <a:extLst>
              <a:ext uri="{FF2B5EF4-FFF2-40B4-BE49-F238E27FC236}">
                <a16:creationId xmlns:a16="http://schemas.microsoft.com/office/drawing/2014/main" id="{6A76DF76-F404-A346-87B7-AEACE4159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5983288"/>
            <a:ext cx="554196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Arial" panose="020B0604020202020204" pitchFamily="34" charset="0"/>
              </a:rPr>
              <a:t>Für alle Bausteine: mehrere Indikatoren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5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17812703-97AE-2343-9A79-0886DBF62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761F0-72E7-694B-826A-28F438AE533C}" type="slidenum">
              <a:rPr lang="en-US" altLang="de-DE"/>
              <a:pPr/>
              <a:t>31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226315" name="Rectangle 11">
            <a:extLst>
              <a:ext uri="{FF2B5EF4-FFF2-40B4-BE49-F238E27FC236}">
                <a16:creationId xmlns:a16="http://schemas.microsoft.com/office/drawing/2014/main" id="{6EE7E90B-770F-4A4E-A2BF-7ABF558EBC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212012" cy="990600"/>
          </a:xfrm>
          <a:noFill/>
          <a:ln/>
        </p:spPr>
        <p:txBody>
          <a:bodyPr/>
          <a:lstStyle/>
          <a:p>
            <a:r>
              <a:rPr lang="de-DE" altLang="de-DE"/>
              <a:t>Indikatoren: Multiperspektivität</a:t>
            </a:r>
          </a:p>
        </p:txBody>
      </p:sp>
      <p:sp>
        <p:nvSpPr>
          <p:cNvPr id="226316" name="Rectangle 12">
            <a:extLst>
              <a:ext uri="{FF2B5EF4-FFF2-40B4-BE49-F238E27FC236}">
                <a16:creationId xmlns:a16="http://schemas.microsoft.com/office/drawing/2014/main" id="{E823715C-501D-A840-8F75-42C5C7CA1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295400"/>
            <a:ext cx="7777163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de-DE" sz="2800">
                <a:latin typeface="Arial" panose="020B0604020202020204" pitchFamily="34" charset="0"/>
              </a:rPr>
              <a:t>... aus unterschiedlichen Datenquellen</a:t>
            </a:r>
            <a:endParaRPr lang="en-GB" altLang="de-DE" sz="2800"/>
          </a:p>
        </p:txBody>
      </p:sp>
      <p:sp>
        <p:nvSpPr>
          <p:cNvPr id="226322" name="Text Box 18">
            <a:extLst>
              <a:ext uri="{FF2B5EF4-FFF2-40B4-BE49-F238E27FC236}">
                <a16:creationId xmlns:a16="http://schemas.microsoft.com/office/drawing/2014/main" id="{FC384976-E17B-4F4D-BCC2-017AD9EDB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492375"/>
            <a:ext cx="7705725" cy="3390900"/>
          </a:xfrm>
          <a:prstGeom prst="rect">
            <a:avLst/>
          </a:prstGeom>
          <a:solidFill>
            <a:srgbClr val="333399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7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17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17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17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17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/>
              <a:t> </a:t>
            </a:r>
            <a:r>
              <a:rPr lang="de-DE" altLang="de-DE">
                <a:latin typeface="Arial" panose="020B0604020202020204" pitchFamily="34" charset="0"/>
              </a:rPr>
              <a:t>Befragung der Hochschulen und Fakultäten / 	Fachbereiche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>
                <a:latin typeface="Arial" panose="020B0604020202020204" pitchFamily="34" charset="0"/>
              </a:rPr>
              <a:t> Befragung aller Professoren eines Faches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>
                <a:latin typeface="Arial" panose="020B0604020202020204" pitchFamily="34" charset="0"/>
              </a:rPr>
              <a:t> Befragung von Studierenden (300 je Studiengang und 	Hochschule)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>
                <a:latin typeface="Arial" panose="020B0604020202020204" pitchFamily="34" charset="0"/>
              </a:rPr>
              <a:t> Bibliometrische Analysen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>
                <a:latin typeface="Arial" panose="020B0604020202020204" pitchFamily="34" charset="0"/>
              </a:rPr>
              <a:t> Patentanalysen (Ingenieurwissenschaften)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2">
            <a:extLst>
              <a:ext uri="{FF2B5EF4-FFF2-40B4-BE49-F238E27FC236}">
                <a16:creationId xmlns:a16="http://schemas.microsoft.com/office/drawing/2014/main" id="{ECAF1C05-E2C6-5F45-906D-A38F73EF6A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AF044-B3BC-8948-8C0B-ABC286BA99CB}" type="slidenum">
              <a:rPr lang="en-US" altLang="de-DE"/>
              <a:pPr/>
              <a:t>32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227331" name="Rectangle 1027">
            <a:extLst>
              <a:ext uri="{FF2B5EF4-FFF2-40B4-BE49-F238E27FC236}">
                <a16:creationId xmlns:a16="http://schemas.microsoft.com/office/drawing/2014/main" id="{DA9DF809-F5FD-224A-913A-255D2AC56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391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e-DE" sz="3200"/>
              <a:t>Indikatoren: Multiperspektivität</a:t>
            </a:r>
          </a:p>
        </p:txBody>
      </p:sp>
      <p:sp>
        <p:nvSpPr>
          <p:cNvPr id="227332" name="Rectangle 1028">
            <a:extLst>
              <a:ext uri="{FF2B5EF4-FFF2-40B4-BE49-F238E27FC236}">
                <a16:creationId xmlns:a16="http://schemas.microsoft.com/office/drawing/2014/main" id="{8199DB11-8A7A-3D4C-AB92-E8BC8DB9D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80010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de-DE" sz="2800">
                <a:latin typeface="Arial" panose="020B0604020202020204" pitchFamily="34" charset="0"/>
              </a:rPr>
              <a:t>... Fakten </a:t>
            </a:r>
            <a:r>
              <a:rPr lang="en-GB" altLang="de-DE" sz="2800" u="sng">
                <a:latin typeface="Arial" panose="020B0604020202020204" pitchFamily="34" charset="0"/>
              </a:rPr>
              <a:t>und</a:t>
            </a:r>
            <a:r>
              <a:rPr lang="en-GB" altLang="de-DE" sz="2800">
                <a:latin typeface="Arial" panose="020B0604020202020204" pitchFamily="34" charset="0"/>
              </a:rPr>
              <a:t> Urteile, z. B.</a:t>
            </a:r>
          </a:p>
        </p:txBody>
      </p:sp>
      <p:sp>
        <p:nvSpPr>
          <p:cNvPr id="227333" name="Rectangle 1029">
            <a:extLst>
              <a:ext uri="{FF2B5EF4-FFF2-40B4-BE49-F238E27FC236}">
                <a16:creationId xmlns:a16="http://schemas.microsoft.com/office/drawing/2014/main" id="{40A3D5D7-1C2A-E048-BEE1-A7638293AE9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33400" y="2590800"/>
            <a:ext cx="1438275" cy="1438275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Lehre</a:t>
            </a:r>
          </a:p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&amp;</a:t>
            </a:r>
          </a:p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Studium</a:t>
            </a:r>
            <a:endParaRPr lang="en-GB" altLang="de-DE" sz="1400" b="1">
              <a:latin typeface="Arial" panose="020B0604020202020204" pitchFamily="34" charset="0"/>
            </a:endParaRPr>
          </a:p>
        </p:txBody>
      </p:sp>
      <p:grpSp>
        <p:nvGrpSpPr>
          <p:cNvPr id="227334" name="Group 1030">
            <a:extLst>
              <a:ext uri="{FF2B5EF4-FFF2-40B4-BE49-F238E27FC236}">
                <a16:creationId xmlns:a16="http://schemas.microsoft.com/office/drawing/2014/main" id="{581FB9AC-ACAB-084B-91E7-A6586F27C33D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590800"/>
            <a:ext cx="6400800" cy="3048000"/>
            <a:chOff x="1344" y="1632"/>
            <a:chExt cx="3696" cy="1920"/>
          </a:xfrm>
        </p:grpSpPr>
        <p:sp>
          <p:nvSpPr>
            <p:cNvPr id="227335" name="Rectangle 1031">
              <a:extLst>
                <a:ext uri="{FF2B5EF4-FFF2-40B4-BE49-F238E27FC236}">
                  <a16:creationId xmlns:a16="http://schemas.microsoft.com/office/drawing/2014/main" id="{D76BE11C-1F76-934B-9E65-2F1231A85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632"/>
              <a:ext cx="3696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90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buClr>
                  <a:srgbClr val="FF0000"/>
                </a:buClr>
                <a:buFont typeface="Webdings" pitchFamily="2" charset="2"/>
                <a:buChar char="&lt;"/>
              </a:pPr>
              <a:r>
                <a:rPr lang="en-GB" altLang="de-DE" sz="2000">
                  <a:latin typeface="Arial" panose="020B0604020202020204" pitchFamily="34" charset="0"/>
                </a:rPr>
                <a:t> Betreuungsrelation (Fakt)</a:t>
              </a:r>
            </a:p>
          </p:txBody>
        </p:sp>
        <p:sp>
          <p:nvSpPr>
            <p:cNvPr id="227336" name="Rectangle 1032">
              <a:extLst>
                <a:ext uri="{FF2B5EF4-FFF2-40B4-BE49-F238E27FC236}">
                  <a16:creationId xmlns:a16="http://schemas.microsoft.com/office/drawing/2014/main" id="{663FB68D-1BB2-DD40-A512-57B59D880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976"/>
              <a:ext cx="3696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90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buClr>
                  <a:srgbClr val="FF0000"/>
                </a:buClr>
                <a:buFont typeface="Webdings" pitchFamily="2" charset="2"/>
                <a:buChar char="&lt;"/>
              </a:pPr>
              <a:r>
                <a:rPr lang="en-GB" altLang="de-DE" sz="2000">
                  <a:latin typeface="Arial" panose="020B0604020202020204" pitchFamily="34" charset="0"/>
                </a:rPr>
                <a:t>Studienorganisation (Studierendenurteil)</a:t>
              </a:r>
            </a:p>
            <a:p>
              <a:pPr lvl="1">
                <a:buClr>
                  <a:srgbClr val="FF0000"/>
                </a:buClr>
                <a:buFont typeface="Webdings" pitchFamily="2" charset="2"/>
                <a:buChar char="&lt;"/>
              </a:pPr>
              <a:endParaRPr lang="en-GB" altLang="de-DE" sz="2000">
                <a:latin typeface="Arial" panose="020B0604020202020204" pitchFamily="34" charset="0"/>
              </a:endParaRPr>
            </a:p>
          </p:txBody>
        </p:sp>
        <p:sp>
          <p:nvSpPr>
            <p:cNvPr id="227337" name="Rectangle 1033">
              <a:extLst>
                <a:ext uri="{FF2B5EF4-FFF2-40B4-BE49-F238E27FC236}">
                  <a16:creationId xmlns:a16="http://schemas.microsoft.com/office/drawing/2014/main" id="{37ECAE65-C91D-B14B-8BF5-4F916CC51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304"/>
              <a:ext cx="3696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90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buClr>
                  <a:srgbClr val="FF0000"/>
                </a:buClr>
                <a:buFont typeface="Webdings" pitchFamily="2" charset="2"/>
                <a:buChar char="&lt;"/>
              </a:pPr>
              <a:r>
                <a:rPr lang="en-GB" altLang="de-DE" sz="2000">
                  <a:latin typeface="Arial" panose="020B0604020202020204" pitchFamily="34" charset="0"/>
                </a:rPr>
                <a:t>Betreuung durch Lehrende (Studierendenurteil)</a:t>
              </a:r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EACACF89-F8C7-594A-B87F-FEB22175D0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5202F-1985-654B-AE83-E31C76B39E31}" type="slidenum">
              <a:rPr lang="en-US" altLang="de-DE"/>
              <a:pPr/>
              <a:t>4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367618" name="AutoShape 2">
            <a:extLst>
              <a:ext uri="{FF2B5EF4-FFF2-40B4-BE49-F238E27FC236}">
                <a16:creationId xmlns:a16="http://schemas.microsoft.com/office/drawing/2014/main" id="{269F59C5-93D8-DC45-ADB8-E840554D3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666875"/>
            <a:ext cx="2016125" cy="1079500"/>
          </a:xfrm>
          <a:prstGeom prst="roundRect">
            <a:avLst>
              <a:gd name="adj" fmla="val 16667"/>
            </a:avLst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1998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Wirtschaft,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Chemie</a:t>
            </a:r>
            <a:endParaRPr lang="de-DE" altLang="de-DE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67619" name="AutoShape 3">
            <a:extLst>
              <a:ext uri="{FF2B5EF4-FFF2-40B4-BE49-F238E27FC236}">
                <a16:creationId xmlns:a16="http://schemas.microsoft.com/office/drawing/2014/main" id="{125CC866-E236-604E-89B8-C3625B263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973388"/>
            <a:ext cx="2016125" cy="1079500"/>
          </a:xfrm>
          <a:prstGeom prst="roundRect">
            <a:avLst>
              <a:gd name="adj" fmla="val 16667"/>
            </a:avLst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1999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Jura, 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Naturwiss.</a:t>
            </a:r>
            <a:endParaRPr lang="de-DE" altLang="de-DE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67620" name="AutoShape 4">
            <a:extLst>
              <a:ext uri="{FF2B5EF4-FFF2-40B4-BE49-F238E27FC236}">
                <a16:creationId xmlns:a16="http://schemas.microsoft.com/office/drawing/2014/main" id="{5E5CAAFA-04A6-E440-8E3E-592F9D0F5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281488"/>
            <a:ext cx="2016125" cy="1079500"/>
          </a:xfrm>
          <a:prstGeom prst="roundRect">
            <a:avLst>
              <a:gd name="adj" fmla="val 16667"/>
            </a:avLst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2000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Ingenieurwiss.</a:t>
            </a:r>
          </a:p>
        </p:txBody>
      </p:sp>
      <p:sp>
        <p:nvSpPr>
          <p:cNvPr id="367621" name="AutoShape 5">
            <a:extLst>
              <a:ext uri="{FF2B5EF4-FFF2-40B4-BE49-F238E27FC236}">
                <a16:creationId xmlns:a16="http://schemas.microsoft.com/office/drawing/2014/main" id="{C2CF8012-DBB1-6348-A196-8A05F8BB8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589588"/>
            <a:ext cx="2016125" cy="1079500"/>
          </a:xfrm>
          <a:prstGeom prst="roundRect">
            <a:avLst>
              <a:gd name="adj" fmla="val 16667"/>
            </a:avLst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2001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Geisteswiss.</a:t>
            </a:r>
            <a:r>
              <a:rPr lang="de-DE" altLang="de-DE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67622" name="AutoShape 6">
            <a:extLst>
              <a:ext uri="{FF2B5EF4-FFF2-40B4-BE49-F238E27FC236}">
                <a16:creationId xmlns:a16="http://schemas.microsoft.com/office/drawing/2014/main" id="{D7F2766F-4BD3-204C-BDA3-DE0AD5494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1666875"/>
            <a:ext cx="2174875" cy="1079500"/>
          </a:xfrm>
          <a:prstGeom prst="roundRect">
            <a:avLst>
              <a:gd name="adj" fmla="val 16667"/>
            </a:avLst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2002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Wirtschaft, Jura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Sozialwiss.</a:t>
            </a:r>
          </a:p>
        </p:txBody>
      </p:sp>
      <p:sp>
        <p:nvSpPr>
          <p:cNvPr id="367623" name="AutoShape 7">
            <a:extLst>
              <a:ext uri="{FF2B5EF4-FFF2-40B4-BE49-F238E27FC236}">
                <a16:creationId xmlns:a16="http://schemas.microsoft.com/office/drawing/2014/main" id="{3F0031FC-0C4B-7542-B413-8FE702BCA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2973388"/>
            <a:ext cx="2160587" cy="1079500"/>
          </a:xfrm>
          <a:prstGeom prst="roundRect">
            <a:avLst>
              <a:gd name="adj" fmla="val 16667"/>
            </a:avLst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2003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 Naturwiss.,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Medizin</a:t>
            </a:r>
            <a:endParaRPr lang="de-DE" altLang="de-DE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67624" name="AutoShape 8">
            <a:extLst>
              <a:ext uri="{FF2B5EF4-FFF2-40B4-BE49-F238E27FC236}">
                <a16:creationId xmlns:a16="http://schemas.microsoft.com/office/drawing/2014/main" id="{FA621D01-DA63-D742-A6DC-C0DE20D1A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4281488"/>
            <a:ext cx="2160587" cy="2316162"/>
          </a:xfrm>
          <a:prstGeom prst="roundRect">
            <a:avLst>
              <a:gd name="adj" fmla="val 16667"/>
            </a:avLst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2004</a:t>
            </a:r>
          </a:p>
          <a:p>
            <a:pPr algn="ctr"/>
            <a:endParaRPr lang="de-DE" altLang="de-DE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Ingenieur-,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Geisteswiss.</a:t>
            </a:r>
            <a:r>
              <a:rPr lang="de-DE" altLang="de-DE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67625" name="Text Box 9">
            <a:extLst>
              <a:ext uri="{FF2B5EF4-FFF2-40B4-BE49-F238E27FC236}">
                <a16:creationId xmlns:a16="http://schemas.microsoft.com/office/drawing/2014/main" id="{63874A1A-572A-4246-8514-7A4766A56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28600"/>
            <a:ext cx="411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3200" b="1">
                <a:solidFill>
                  <a:schemeClr val="tx2"/>
                </a:solidFill>
                <a:latin typeface="Arial" panose="020B0604020202020204" pitchFamily="34" charset="0"/>
              </a:rPr>
              <a:t>Fächerzyklus</a:t>
            </a:r>
            <a:endParaRPr lang="de-DE" altLang="de-DE" sz="36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67626" name="Text Box 10">
            <a:extLst>
              <a:ext uri="{FF2B5EF4-FFF2-40B4-BE49-F238E27FC236}">
                <a16:creationId xmlns:a16="http://schemas.microsoft.com/office/drawing/2014/main" id="{EB4F9B2B-2C59-744A-9992-F3931E054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25538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Arial" panose="020B0604020202020204" pitchFamily="34" charset="0"/>
              </a:rPr>
              <a:t>1. Zyklus</a:t>
            </a:r>
          </a:p>
        </p:txBody>
      </p:sp>
      <p:sp>
        <p:nvSpPr>
          <p:cNvPr id="367627" name="Text Box 11">
            <a:extLst>
              <a:ext uri="{FF2B5EF4-FFF2-40B4-BE49-F238E27FC236}">
                <a16:creationId xmlns:a16="http://schemas.microsoft.com/office/drawing/2014/main" id="{6F05D32E-3461-2A41-8A32-D4E4B1843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125538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Arial" panose="020B0604020202020204" pitchFamily="34" charset="0"/>
              </a:rPr>
              <a:t>2. Zyklus</a:t>
            </a:r>
          </a:p>
        </p:txBody>
      </p:sp>
      <p:sp>
        <p:nvSpPr>
          <p:cNvPr id="367628" name="Text Box 12">
            <a:extLst>
              <a:ext uri="{FF2B5EF4-FFF2-40B4-BE49-F238E27FC236}">
                <a16:creationId xmlns:a16="http://schemas.microsoft.com/office/drawing/2014/main" id="{21A3A6A7-F6C3-1948-87CA-53107C25E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1125538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Arial" panose="020B0604020202020204" pitchFamily="34" charset="0"/>
              </a:rPr>
              <a:t>3. Zyklus</a:t>
            </a:r>
          </a:p>
        </p:txBody>
      </p:sp>
      <p:sp>
        <p:nvSpPr>
          <p:cNvPr id="367629" name="AutoShape 13">
            <a:extLst>
              <a:ext uri="{FF2B5EF4-FFF2-40B4-BE49-F238E27FC236}">
                <a16:creationId xmlns:a16="http://schemas.microsoft.com/office/drawing/2014/main" id="{A9589DC6-1F84-2E4E-9215-7C1324493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1666875"/>
            <a:ext cx="2247900" cy="10795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2005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Wirtschaft, Jura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Sozialwiss.</a:t>
            </a:r>
          </a:p>
        </p:txBody>
      </p:sp>
      <p:sp>
        <p:nvSpPr>
          <p:cNvPr id="367630" name="AutoShape 14">
            <a:extLst>
              <a:ext uri="{FF2B5EF4-FFF2-40B4-BE49-F238E27FC236}">
                <a16:creationId xmlns:a16="http://schemas.microsoft.com/office/drawing/2014/main" id="{3E5DF7EC-D699-664E-B471-574FCEEC9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973388"/>
            <a:ext cx="2233613" cy="1079500"/>
          </a:xfrm>
          <a:prstGeom prst="roundRect">
            <a:avLst>
              <a:gd name="adj" fmla="val 16667"/>
            </a:avLst>
          </a:prstGeom>
          <a:solidFill>
            <a:srgbClr val="3366FF">
              <a:alpha val="24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rgbClr val="DDDDDD"/>
                </a:solidFill>
                <a:latin typeface="Arial" panose="020B0604020202020204" pitchFamily="34" charset="0"/>
              </a:rPr>
              <a:t>2006</a:t>
            </a:r>
          </a:p>
          <a:p>
            <a:pPr algn="ctr"/>
            <a:r>
              <a:rPr lang="de-DE" altLang="de-DE">
                <a:solidFill>
                  <a:srgbClr val="DDDDDD"/>
                </a:solidFill>
                <a:latin typeface="Arial" panose="020B0604020202020204" pitchFamily="34" charset="0"/>
              </a:rPr>
              <a:t> Naturwiss.,</a:t>
            </a:r>
          </a:p>
          <a:p>
            <a:pPr algn="ctr"/>
            <a:r>
              <a:rPr lang="de-DE" altLang="de-DE">
                <a:solidFill>
                  <a:srgbClr val="DDDDDD"/>
                </a:solidFill>
                <a:latin typeface="Arial" panose="020B0604020202020204" pitchFamily="34" charset="0"/>
              </a:rPr>
              <a:t>Medizin</a:t>
            </a:r>
            <a:endParaRPr lang="de-DE" altLang="de-DE">
              <a:solidFill>
                <a:srgbClr val="DDDDD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67631" name="AutoShape 15">
            <a:extLst>
              <a:ext uri="{FF2B5EF4-FFF2-40B4-BE49-F238E27FC236}">
                <a16:creationId xmlns:a16="http://schemas.microsoft.com/office/drawing/2014/main" id="{B7FAD625-70CE-8449-B268-29D156185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281488"/>
            <a:ext cx="2232025" cy="2316162"/>
          </a:xfrm>
          <a:prstGeom prst="roundRect">
            <a:avLst>
              <a:gd name="adj" fmla="val 16667"/>
            </a:avLst>
          </a:prstGeom>
          <a:solidFill>
            <a:srgbClr val="3366FF">
              <a:alpha val="24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rgbClr val="DDDDDD"/>
                </a:solidFill>
                <a:latin typeface="Arial" panose="020B0604020202020204" pitchFamily="34" charset="0"/>
              </a:rPr>
              <a:t>2007</a:t>
            </a:r>
          </a:p>
          <a:p>
            <a:pPr algn="ctr"/>
            <a:r>
              <a:rPr lang="de-DE" altLang="de-DE">
                <a:solidFill>
                  <a:srgbClr val="DDDDDD"/>
                </a:solidFill>
                <a:latin typeface="Arial" panose="020B0604020202020204" pitchFamily="34" charset="0"/>
              </a:rPr>
              <a:t>Ingenieur-,</a:t>
            </a:r>
          </a:p>
          <a:p>
            <a:pPr algn="ctr"/>
            <a:r>
              <a:rPr lang="de-DE" altLang="de-DE">
                <a:solidFill>
                  <a:srgbClr val="DDDDDD"/>
                </a:solidFill>
                <a:latin typeface="Arial" panose="020B0604020202020204" pitchFamily="34" charset="0"/>
              </a:rPr>
              <a:t>Geisteswiss..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7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7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7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7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6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7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67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67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7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8" grpId="0" animBg="1"/>
      <p:bldP spid="367619" grpId="0" animBg="1"/>
      <p:bldP spid="367620" grpId="0" animBg="1"/>
      <p:bldP spid="367621" grpId="0" animBg="1"/>
      <p:bldP spid="367622" grpId="0" animBg="1"/>
      <p:bldP spid="367626" grpId="0"/>
      <p:bldP spid="367627" grpId="0"/>
      <p:bldP spid="367628" grpId="0"/>
      <p:bldP spid="367629" grpId="0" animBg="1"/>
      <p:bldP spid="367630" grpId="0" animBg="1"/>
      <p:bldP spid="3676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1">
            <a:extLst>
              <a:ext uri="{FF2B5EF4-FFF2-40B4-BE49-F238E27FC236}">
                <a16:creationId xmlns:a16="http://schemas.microsoft.com/office/drawing/2014/main" id="{C530302A-7ABC-DC45-B3C7-BE65B2C3CD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BEABE-B598-1B48-BF4F-C442579222E6}" type="slidenum">
              <a:rPr lang="en-US" altLang="de-DE"/>
              <a:pPr/>
              <a:t>5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238594" name="Rectangle 1026">
            <a:extLst>
              <a:ext uri="{FF2B5EF4-FFF2-40B4-BE49-F238E27FC236}">
                <a16:creationId xmlns:a16="http://schemas.microsoft.com/office/drawing/2014/main" id="{941545DE-A4AC-6743-A5B4-20AC06087BF4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323850" y="1484313"/>
            <a:ext cx="8229600" cy="792162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defTabSz="571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571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571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571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571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571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571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571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571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b="1">
                <a:latin typeface="Arial" panose="020B0604020202020204" pitchFamily="34" charset="0"/>
              </a:rPr>
              <a:t>1.	Informationen für Abiturienten/Studieninteressierte:</a:t>
            </a:r>
          </a:p>
          <a:p>
            <a:r>
              <a:rPr lang="de-DE" altLang="de-DE" b="1">
                <a:latin typeface="Arial" panose="020B0604020202020204" pitchFamily="34" charset="0"/>
              </a:rPr>
              <a:t>	Entscheidungshilfe bei der Wahl der Hochschule</a:t>
            </a:r>
            <a:endParaRPr lang="de-DE" altLang="de-DE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8596" name="Rectangle 1028">
            <a:extLst>
              <a:ext uri="{FF2B5EF4-FFF2-40B4-BE49-F238E27FC236}">
                <a16:creationId xmlns:a16="http://schemas.microsoft.com/office/drawing/2014/main" id="{A9D2DBCA-BC1B-4A49-871C-848FF4C4F9D1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381000" y="3725863"/>
            <a:ext cx="8305800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defTabSz="571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571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571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571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571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571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571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571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571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b="1">
                <a:latin typeface="Arial" panose="020B0604020202020204" pitchFamily="34" charset="0"/>
              </a:rPr>
              <a:t>2.	Informationen für Hochschulen: Verortung</a:t>
            </a:r>
          </a:p>
        </p:txBody>
      </p:sp>
      <p:sp>
        <p:nvSpPr>
          <p:cNvPr id="238597" name="Text Box 1029">
            <a:extLst>
              <a:ext uri="{FF2B5EF4-FFF2-40B4-BE49-F238E27FC236}">
                <a16:creationId xmlns:a16="http://schemas.microsoft.com/office/drawing/2014/main" id="{2DCF7DB6-212F-D043-B7BE-46CBFA966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5" y="269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de-DE"/>
          </a:p>
        </p:txBody>
      </p:sp>
      <p:sp>
        <p:nvSpPr>
          <p:cNvPr id="238598" name="Rectangle 1030">
            <a:extLst>
              <a:ext uri="{FF2B5EF4-FFF2-40B4-BE49-F238E27FC236}">
                <a16:creationId xmlns:a16="http://schemas.microsoft.com/office/drawing/2014/main" id="{8055F599-376D-EE4C-8CE4-8B3D38889CF6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395288" y="5013325"/>
            <a:ext cx="83058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defTabSz="571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571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571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571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571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571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571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571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571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b="1">
                <a:latin typeface="Arial" panose="020B0604020202020204" pitchFamily="34" charset="0"/>
              </a:rPr>
              <a:t>3. 	Beitrag zu Transparenz im Hochschulsystem</a:t>
            </a:r>
          </a:p>
        </p:txBody>
      </p:sp>
      <p:sp>
        <p:nvSpPr>
          <p:cNvPr id="238600" name="Text Box 1032">
            <a:extLst>
              <a:ext uri="{FF2B5EF4-FFF2-40B4-BE49-F238E27FC236}">
                <a16:creationId xmlns:a16="http://schemas.microsoft.com/office/drawing/2014/main" id="{9B509FDD-214B-DF48-9D3B-77A169D01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11138"/>
            <a:ext cx="24145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200" b="1">
                <a:latin typeface="Arial" panose="020B0604020202020204" pitchFamily="34" charset="0"/>
              </a:rPr>
              <a:t>Zielsetzung</a:t>
            </a:r>
          </a:p>
        </p:txBody>
      </p:sp>
      <p:sp>
        <p:nvSpPr>
          <p:cNvPr id="238601" name="Rectangle 1033">
            <a:extLst>
              <a:ext uri="{FF2B5EF4-FFF2-40B4-BE49-F238E27FC236}">
                <a16:creationId xmlns:a16="http://schemas.microsoft.com/office/drawing/2014/main" id="{0BEBE0EF-A9B1-6C4E-8DA7-453397D83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2419350"/>
            <a:ext cx="5181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latin typeface="Arial" panose="020B0604020202020204" pitchFamily="34" charset="0"/>
              </a:rPr>
              <a:t>= primäre Zielgruppe des Rankings</a:t>
            </a:r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4" grpId="0" animBg="1"/>
      <p:bldP spid="238596" grpId="0" animBg="1" autoUpdateAnimBg="0"/>
      <p:bldP spid="238598" grpId="0" animBg="1" autoUpdateAnimBg="0"/>
      <p:bldP spid="2386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3D4E4976-5DEB-6045-B8BF-11AEEEA759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D8E04-A4F4-8341-8340-ABD79E94B1A4}" type="slidenum">
              <a:rPr lang="en-US" altLang="de-DE"/>
              <a:pPr/>
              <a:t>6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343042" name="Rectangle 2">
            <a:extLst>
              <a:ext uri="{FF2B5EF4-FFF2-40B4-BE49-F238E27FC236}">
                <a16:creationId xmlns:a16="http://schemas.microsoft.com/office/drawing/2014/main" id="{FE2FABFD-D7E6-584D-91AE-B8F0314D39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6996112" cy="990600"/>
          </a:xfrm>
        </p:spPr>
        <p:txBody>
          <a:bodyPr/>
          <a:lstStyle/>
          <a:p>
            <a:r>
              <a:rPr lang="de-DE" altLang="de-DE"/>
              <a:t>Rankings</a:t>
            </a:r>
          </a:p>
        </p:txBody>
      </p:sp>
      <p:pic>
        <p:nvPicPr>
          <p:cNvPr id="343044" name="Picture 4">
            <a:extLst>
              <a:ext uri="{FF2B5EF4-FFF2-40B4-BE49-F238E27FC236}">
                <a16:creationId xmlns:a16="http://schemas.microsoft.com/office/drawing/2014/main" id="{22A9D8AA-A77A-C349-884F-9BCF50F30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8" t="47873" r="38910" b="24544"/>
          <a:stretch>
            <a:fillRect/>
          </a:stretch>
        </p:blipFill>
        <p:spPr bwMode="auto">
          <a:xfrm>
            <a:off x="395288" y="1628775"/>
            <a:ext cx="8064500" cy="327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3046" name="AutoShape 6">
            <a:extLst>
              <a:ext uri="{FF2B5EF4-FFF2-40B4-BE49-F238E27FC236}">
                <a16:creationId xmlns:a16="http://schemas.microsoft.com/office/drawing/2014/main" id="{1E31F179-62AF-3D4E-8638-7F2607467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2133600"/>
            <a:ext cx="2592388" cy="1150938"/>
          </a:xfrm>
          <a:prstGeom prst="wedgeRectCallout">
            <a:avLst>
              <a:gd name="adj1" fmla="val -85088"/>
              <a:gd name="adj2" fmla="val 89032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eindeutige </a:t>
            </a:r>
          </a:p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Rangfolge</a:t>
            </a:r>
          </a:p>
        </p:txBody>
      </p:sp>
      <p:sp>
        <p:nvSpPr>
          <p:cNvPr id="343047" name="AutoShape 7">
            <a:extLst>
              <a:ext uri="{FF2B5EF4-FFF2-40B4-BE49-F238E27FC236}">
                <a16:creationId xmlns:a16="http://schemas.microsoft.com/office/drawing/2014/main" id="{600B2CE8-91B3-2845-9A0B-610AF8DBC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500438"/>
            <a:ext cx="2592387" cy="1150937"/>
          </a:xfrm>
          <a:prstGeom prst="wedgeRectCallout">
            <a:avLst>
              <a:gd name="adj1" fmla="val 92806"/>
              <a:gd name="adj2" fmla="val -162139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klare Regeln zur</a:t>
            </a:r>
          </a:p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Berechnung; kein Dissens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43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6" grpId="0" animBg="1"/>
      <p:bldP spid="343046" grpId="1" animBg="1"/>
      <p:bldP spid="3430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8631C4B8-3A2B-8E44-A453-0D12C5E134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F987E-5584-E741-BE3D-8B235207E896}" type="slidenum">
              <a:rPr lang="en-US" altLang="de-DE"/>
              <a:pPr/>
              <a:t>7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344066" name="Rectangle 2">
            <a:extLst>
              <a:ext uri="{FF2B5EF4-FFF2-40B4-BE49-F238E27FC236}">
                <a16:creationId xmlns:a16="http://schemas.microsoft.com/office/drawing/2014/main" id="{21105F2B-2F13-A84B-95E8-72AFD689AE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067550" cy="990600"/>
          </a:xfrm>
        </p:spPr>
        <p:txBody>
          <a:bodyPr/>
          <a:lstStyle/>
          <a:p>
            <a:r>
              <a:rPr lang="de-DE" altLang="de-DE"/>
              <a:t>Ranking von Hochschulen</a:t>
            </a:r>
          </a:p>
        </p:txBody>
      </p:sp>
      <p:pic>
        <p:nvPicPr>
          <p:cNvPr id="344068" name="Picture 4">
            <a:extLst>
              <a:ext uri="{FF2B5EF4-FFF2-40B4-BE49-F238E27FC236}">
                <a16:creationId xmlns:a16="http://schemas.microsoft.com/office/drawing/2014/main" id="{9C9C1EAB-7667-FF4F-A4EE-E49EE448F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0" r="3448" b="8192"/>
          <a:stretch>
            <a:fillRect/>
          </a:stretch>
        </p:blipFill>
        <p:spPr bwMode="auto">
          <a:xfrm>
            <a:off x="323850" y="2133600"/>
            <a:ext cx="7467600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4069" name="Text Box 5">
            <a:extLst>
              <a:ext uri="{FF2B5EF4-FFF2-40B4-BE49-F238E27FC236}">
                <a16:creationId xmlns:a16="http://schemas.microsoft.com/office/drawing/2014/main" id="{472F5BB3-15A5-DF49-8FBA-AE0ADB0F9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8413"/>
            <a:ext cx="4945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Arial" panose="020B0604020202020204" pitchFamily="34" charset="0"/>
              </a:rPr>
              <a:t>Bsp.: Times Good University Guide</a:t>
            </a:r>
          </a:p>
        </p:txBody>
      </p:sp>
      <p:sp>
        <p:nvSpPr>
          <p:cNvPr id="344070" name="Rectangle 6">
            <a:extLst>
              <a:ext uri="{FF2B5EF4-FFF2-40B4-BE49-F238E27FC236}">
                <a16:creationId xmlns:a16="http://schemas.microsoft.com/office/drawing/2014/main" id="{E2D2AF2F-C61D-3046-B80C-F3C381BC7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2205038"/>
            <a:ext cx="574675" cy="4248150"/>
          </a:xfrm>
          <a:prstGeom prst="rect">
            <a:avLst/>
          </a:prstGeom>
          <a:solidFill>
            <a:srgbClr val="3366FF">
              <a:alpha val="46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4071" name="Rectangle 7">
            <a:extLst>
              <a:ext uri="{FF2B5EF4-FFF2-40B4-BE49-F238E27FC236}">
                <a16:creationId xmlns:a16="http://schemas.microsoft.com/office/drawing/2014/main" id="{881F50CC-B337-7947-8E3D-46A90A495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205038"/>
            <a:ext cx="574675" cy="4248150"/>
          </a:xfrm>
          <a:prstGeom prst="rect">
            <a:avLst/>
          </a:prstGeom>
          <a:solidFill>
            <a:srgbClr val="3366FF">
              <a:alpha val="46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4072" name="AutoShape 8">
            <a:extLst>
              <a:ext uri="{FF2B5EF4-FFF2-40B4-BE49-F238E27FC236}">
                <a16:creationId xmlns:a16="http://schemas.microsoft.com/office/drawing/2014/main" id="{33383B00-8BA5-734B-A1EB-7FF539210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916113"/>
            <a:ext cx="2592387" cy="1008062"/>
          </a:xfrm>
          <a:prstGeom prst="wedgeRectCallout">
            <a:avLst>
              <a:gd name="adj1" fmla="val -75292"/>
              <a:gd name="adj2" fmla="val 115042"/>
            </a:avLst>
          </a:prstGeom>
          <a:solidFill>
            <a:srgbClr val="3146C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de-DE">
                <a:latin typeface="Arial" panose="020B0604020202020204" pitchFamily="34" charset="0"/>
              </a:rPr>
              <a:t>Klare</a:t>
            </a:r>
          </a:p>
          <a:p>
            <a:pPr algn="ctr"/>
            <a:r>
              <a:rPr lang="de-DE" altLang="de-DE">
                <a:latin typeface="Arial" panose="020B0604020202020204" pitchFamily="34" charset="0"/>
              </a:rPr>
              <a:t>Rangpositionen</a:t>
            </a:r>
          </a:p>
        </p:txBody>
      </p:sp>
      <p:sp>
        <p:nvSpPr>
          <p:cNvPr id="344073" name="AutoShape 9">
            <a:extLst>
              <a:ext uri="{FF2B5EF4-FFF2-40B4-BE49-F238E27FC236}">
                <a16:creationId xmlns:a16="http://schemas.microsoft.com/office/drawing/2014/main" id="{116E3266-85F9-8549-BFF9-B618012D1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3141663"/>
            <a:ext cx="2592388" cy="1008062"/>
          </a:xfrm>
          <a:prstGeom prst="wedgeRectCallout">
            <a:avLst>
              <a:gd name="adj1" fmla="val 74310"/>
              <a:gd name="adj2" fmla="val -96773"/>
            </a:avLst>
          </a:prstGeom>
          <a:solidFill>
            <a:srgbClr val="3146C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de-DE">
                <a:latin typeface="Arial" panose="020B0604020202020204" pitchFamily="34" charset="0"/>
              </a:rPr>
              <a:t>Differenzierte</a:t>
            </a:r>
          </a:p>
          <a:p>
            <a:pPr algn="ctr"/>
            <a:r>
              <a:rPr lang="de-DE" altLang="de-DE">
                <a:latin typeface="Arial" panose="020B0604020202020204" pitchFamily="34" charset="0"/>
              </a:rPr>
              <a:t>Abstufung</a:t>
            </a:r>
          </a:p>
        </p:txBody>
      </p:sp>
      <p:sp>
        <p:nvSpPr>
          <p:cNvPr id="344074" name="AutoShape 10">
            <a:extLst>
              <a:ext uri="{FF2B5EF4-FFF2-40B4-BE49-F238E27FC236}">
                <a16:creationId xmlns:a16="http://schemas.microsoft.com/office/drawing/2014/main" id="{0EA56546-09EE-4D48-83CE-395BA2F62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292600"/>
            <a:ext cx="3382963" cy="1296988"/>
          </a:xfrm>
          <a:prstGeom prst="wedgeRectCallout">
            <a:avLst>
              <a:gd name="adj1" fmla="val 65722"/>
              <a:gd name="adj2" fmla="val -83417"/>
            </a:avLst>
          </a:prstGeom>
          <a:solidFill>
            <a:srgbClr val="3146C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de-DE">
                <a:latin typeface="Arial" panose="020B0604020202020204" pitchFamily="34" charset="0"/>
              </a:rPr>
              <a:t>Ist diese Hochschule 85,1 % so gut wie Oxford?</a:t>
            </a:r>
          </a:p>
        </p:txBody>
      </p:sp>
      <p:sp>
        <p:nvSpPr>
          <p:cNvPr id="344075" name="Rectangle 11">
            <a:extLst>
              <a:ext uri="{FF2B5EF4-FFF2-40B4-BE49-F238E27FC236}">
                <a16:creationId xmlns:a16="http://schemas.microsoft.com/office/drawing/2014/main" id="{931FAFE4-AF2D-3449-9BCE-1FDC22239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789363"/>
            <a:ext cx="7199312" cy="142875"/>
          </a:xfrm>
          <a:prstGeom prst="rect">
            <a:avLst/>
          </a:prstGeom>
          <a:solidFill>
            <a:srgbClr val="FFFF00">
              <a:alpha val="28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4076" name="AutoShape 12">
            <a:extLst>
              <a:ext uri="{FF2B5EF4-FFF2-40B4-BE49-F238E27FC236}">
                <a16:creationId xmlns:a16="http://schemas.microsoft.com/office/drawing/2014/main" id="{C3179176-DB60-D14B-9AE2-C343640AB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852738"/>
            <a:ext cx="3382962" cy="865187"/>
          </a:xfrm>
          <a:prstGeom prst="wedgeRectCallout">
            <a:avLst>
              <a:gd name="adj1" fmla="val 66519"/>
              <a:gd name="adj2" fmla="val -105412"/>
            </a:avLst>
          </a:prstGeom>
          <a:solidFill>
            <a:srgbClr val="3146C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de-DE">
                <a:latin typeface="Arial" panose="020B0604020202020204" pitchFamily="34" charset="0"/>
              </a:rPr>
              <a:t>Gewichtung der</a:t>
            </a:r>
          </a:p>
          <a:p>
            <a:pPr algn="ctr"/>
            <a:r>
              <a:rPr lang="de-DE" altLang="de-DE">
                <a:latin typeface="Arial" panose="020B0604020202020204" pitchFamily="34" charset="0"/>
              </a:rPr>
              <a:t>Indikatoren </a:t>
            </a:r>
            <a:r>
              <a:rPr lang="de-DE" altLang="de-DE" i="1">
                <a:latin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44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44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72" grpId="0" animBg="1"/>
      <p:bldP spid="344072" grpId="1" animBg="1"/>
      <p:bldP spid="344073" grpId="0" animBg="1"/>
      <p:bldP spid="344073" grpId="1" animBg="1"/>
      <p:bldP spid="344074" grpId="0" animBg="1"/>
      <p:bldP spid="3440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2">
            <a:extLst>
              <a:ext uri="{FF2B5EF4-FFF2-40B4-BE49-F238E27FC236}">
                <a16:creationId xmlns:a16="http://schemas.microsoft.com/office/drawing/2014/main" id="{AA4B7777-0FA4-854F-9EED-3E3E2A3C62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A6AB7-A4DA-4241-9250-D13FD0475545}" type="slidenum">
              <a:rPr lang="en-US" altLang="de-DE"/>
              <a:pPr/>
              <a:t>8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154626" name="Text Box 4098">
            <a:extLst>
              <a:ext uri="{FF2B5EF4-FFF2-40B4-BE49-F238E27FC236}">
                <a16:creationId xmlns:a16="http://schemas.microsoft.com/office/drawing/2014/main" id="{C8E7B660-F4BD-264B-A5AD-55EC4C83A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54627" name="Rectangle 4099">
            <a:extLst>
              <a:ext uri="{FF2B5EF4-FFF2-40B4-BE49-F238E27FC236}">
                <a16:creationId xmlns:a16="http://schemas.microsoft.com/office/drawing/2014/main" id="{F662765D-A25A-F540-ACAF-C75C0226E596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457200" y="4837113"/>
            <a:ext cx="3959225" cy="12588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b="1">
                <a:solidFill>
                  <a:schemeClr val="tx2"/>
                </a:solidFill>
                <a:latin typeface="Arial" panose="020B0604020202020204" pitchFamily="34" charset="0"/>
              </a:rPr>
              <a:t>Keine Scheingenauigkeit</a:t>
            </a:r>
          </a:p>
          <a:p>
            <a:r>
              <a:rPr lang="de-DE" altLang="de-DE" b="1">
                <a:solidFill>
                  <a:schemeClr val="tx2"/>
                </a:solidFill>
                <a:latin typeface="Arial" panose="020B0604020202020204" pitchFamily="34" charset="0"/>
              </a:rPr>
              <a:t>durch einzelne </a:t>
            </a:r>
          </a:p>
          <a:p>
            <a:r>
              <a:rPr lang="de-DE" altLang="de-DE" b="1">
                <a:solidFill>
                  <a:schemeClr val="tx2"/>
                </a:solidFill>
                <a:latin typeface="Arial" panose="020B0604020202020204" pitchFamily="34" charset="0"/>
              </a:rPr>
              <a:t>Rangplätze</a:t>
            </a:r>
          </a:p>
        </p:txBody>
      </p:sp>
      <p:sp>
        <p:nvSpPr>
          <p:cNvPr id="154628" name="Rectangle 4100">
            <a:extLst>
              <a:ext uri="{FF2B5EF4-FFF2-40B4-BE49-F238E27FC236}">
                <a16:creationId xmlns:a16="http://schemas.microsoft.com/office/drawing/2014/main" id="{6009BF36-6536-7F4D-AE4A-BF2FB739B1FC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5029200" y="4876800"/>
            <a:ext cx="3598863" cy="125888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b="1">
                <a:solidFill>
                  <a:schemeClr val="tx2"/>
                </a:solidFill>
                <a:latin typeface="Arial" panose="020B0604020202020204" pitchFamily="34" charset="0"/>
              </a:rPr>
              <a:t>Ranggruppen:</a:t>
            </a:r>
          </a:p>
          <a:p>
            <a:r>
              <a:rPr lang="de-DE" altLang="de-DE" b="1">
                <a:solidFill>
                  <a:schemeClr val="tx2"/>
                </a:solidFill>
                <a:latin typeface="Arial" panose="020B0604020202020204" pitchFamily="34" charset="0"/>
              </a:rPr>
              <a:t>Spitzen- </a:t>
            </a:r>
            <a:r>
              <a:rPr lang="de-DE" altLang="de-DE" b="1">
                <a:solidFill>
                  <a:schemeClr val="bg1"/>
                </a:solidFill>
                <a:latin typeface="Arial" panose="020B0604020202020204" pitchFamily="34" charset="0"/>
              </a:rPr>
              <a:t>        </a:t>
            </a:r>
            <a:r>
              <a:rPr lang="de-DE" altLang="de-DE" b="1">
                <a:solidFill>
                  <a:schemeClr val="tx2"/>
                </a:solidFill>
                <a:latin typeface="Arial" panose="020B0604020202020204" pitchFamily="34" charset="0"/>
              </a:rPr>
              <a:t>Mittel-</a:t>
            </a:r>
            <a:r>
              <a:rPr lang="de-DE" altLang="de-DE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de-DE" altLang="de-DE" b="1">
                <a:latin typeface="Arial" panose="020B0604020202020204" pitchFamily="34" charset="0"/>
              </a:rPr>
              <a:t>Schlussgruppe</a:t>
            </a:r>
            <a:endParaRPr lang="de-DE" altLang="de-DE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4629" name="Rectangle 4101">
            <a:extLst>
              <a:ext uri="{FF2B5EF4-FFF2-40B4-BE49-F238E27FC236}">
                <a16:creationId xmlns:a16="http://schemas.microsoft.com/office/drawing/2014/main" id="{61CE918F-D83B-9A41-AC2F-30CC61E15EA9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457200" y="3160713"/>
            <a:ext cx="3959225" cy="12588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b="1">
                <a:solidFill>
                  <a:schemeClr val="tx2"/>
                </a:solidFill>
                <a:latin typeface="Arial" panose="020B0604020202020204" pitchFamily="34" charset="0"/>
              </a:rPr>
              <a:t>Keine Aggregation zu </a:t>
            </a:r>
          </a:p>
          <a:p>
            <a:r>
              <a:rPr lang="de-DE" altLang="de-DE" b="1">
                <a:solidFill>
                  <a:schemeClr val="tx2"/>
                </a:solidFill>
                <a:latin typeface="Arial" panose="020B0604020202020204" pitchFamily="34" charset="0"/>
              </a:rPr>
              <a:t>einem Gesamtwert</a:t>
            </a:r>
          </a:p>
        </p:txBody>
      </p:sp>
      <p:sp>
        <p:nvSpPr>
          <p:cNvPr id="154630" name="Rectangle 4102">
            <a:extLst>
              <a:ext uri="{FF2B5EF4-FFF2-40B4-BE49-F238E27FC236}">
                <a16:creationId xmlns:a16="http://schemas.microsoft.com/office/drawing/2014/main" id="{9EB77F72-90E2-2A43-AAEC-9ACB3BAFCD21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468313" y="1484313"/>
            <a:ext cx="3959225" cy="12588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b="1">
                <a:solidFill>
                  <a:schemeClr val="tx2"/>
                </a:solidFill>
                <a:latin typeface="Arial" panose="020B0604020202020204" pitchFamily="34" charset="0"/>
              </a:rPr>
              <a:t>Ranking ganzer Hoch-</a:t>
            </a:r>
          </a:p>
          <a:p>
            <a:r>
              <a:rPr lang="de-DE" altLang="de-DE" b="1">
                <a:solidFill>
                  <a:schemeClr val="tx2"/>
                </a:solidFill>
                <a:latin typeface="Arial" panose="020B0604020202020204" pitchFamily="34" charset="0"/>
              </a:rPr>
              <a:t>schulen nicht gerecht-</a:t>
            </a:r>
          </a:p>
          <a:p>
            <a:r>
              <a:rPr lang="de-DE" altLang="de-DE" b="1">
                <a:solidFill>
                  <a:schemeClr val="tx2"/>
                </a:solidFill>
                <a:latin typeface="Arial" panose="020B0604020202020204" pitchFamily="34" charset="0"/>
              </a:rPr>
              <a:t>fertigt</a:t>
            </a:r>
            <a:endParaRPr lang="de-DE" altLang="de-DE">
              <a:solidFill>
                <a:schemeClr val="tx2"/>
              </a:solidFill>
            </a:endParaRPr>
          </a:p>
        </p:txBody>
      </p:sp>
      <p:sp>
        <p:nvSpPr>
          <p:cNvPr id="154631" name="Rectangle 4103">
            <a:extLst>
              <a:ext uri="{FF2B5EF4-FFF2-40B4-BE49-F238E27FC236}">
                <a16:creationId xmlns:a16="http://schemas.microsoft.com/office/drawing/2014/main" id="{5E974615-3425-4044-A6E0-E3CEA516357F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5029200" y="3200400"/>
            <a:ext cx="3598863" cy="125888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b="1">
                <a:solidFill>
                  <a:schemeClr val="tx2"/>
                </a:solidFill>
                <a:latin typeface="Arial" panose="020B0604020202020204" pitchFamily="34" charset="0"/>
              </a:rPr>
              <a:t>Multidimensionales</a:t>
            </a:r>
          </a:p>
          <a:p>
            <a:r>
              <a:rPr lang="de-DE" altLang="de-DE" b="1">
                <a:solidFill>
                  <a:schemeClr val="tx2"/>
                </a:solidFill>
                <a:latin typeface="Arial" panose="020B0604020202020204" pitchFamily="34" charset="0"/>
              </a:rPr>
              <a:t>Ranking</a:t>
            </a:r>
          </a:p>
        </p:txBody>
      </p:sp>
      <p:sp>
        <p:nvSpPr>
          <p:cNvPr id="154632" name="Rectangle 4104">
            <a:extLst>
              <a:ext uri="{FF2B5EF4-FFF2-40B4-BE49-F238E27FC236}">
                <a16:creationId xmlns:a16="http://schemas.microsoft.com/office/drawing/2014/main" id="{D0A14B1E-5F16-C742-B28E-01F5BACF84BE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5029200" y="1524000"/>
            <a:ext cx="3598863" cy="125888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b="1">
                <a:solidFill>
                  <a:schemeClr val="tx2"/>
                </a:solidFill>
                <a:latin typeface="Arial" panose="020B0604020202020204" pitchFamily="34" charset="0"/>
              </a:rPr>
              <a:t>Ranking strikt</a:t>
            </a:r>
          </a:p>
          <a:p>
            <a:r>
              <a:rPr lang="de-DE" altLang="de-DE" b="1">
                <a:solidFill>
                  <a:schemeClr val="tx2"/>
                </a:solidFill>
                <a:latin typeface="Arial" panose="020B0604020202020204" pitchFamily="34" charset="0"/>
              </a:rPr>
              <a:t>fachbezogen</a:t>
            </a:r>
          </a:p>
        </p:txBody>
      </p:sp>
      <p:sp>
        <p:nvSpPr>
          <p:cNvPr id="154633" name="Rectangle 4105">
            <a:extLst>
              <a:ext uri="{FF2B5EF4-FFF2-40B4-BE49-F238E27FC236}">
                <a16:creationId xmlns:a16="http://schemas.microsoft.com/office/drawing/2014/main" id="{58AEF08F-A9DE-BC42-9BB7-B0DFC0806C1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53200" y="5410200"/>
            <a:ext cx="279400" cy="2413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de-DE"/>
          </a:p>
        </p:txBody>
      </p:sp>
      <p:sp>
        <p:nvSpPr>
          <p:cNvPr id="154634" name="Rectangle 4106">
            <a:extLst>
              <a:ext uri="{FF2B5EF4-FFF2-40B4-BE49-F238E27FC236}">
                <a16:creationId xmlns:a16="http://schemas.microsoft.com/office/drawing/2014/main" id="{04936475-3DA8-0B49-B178-86084311F6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153400" y="5410200"/>
            <a:ext cx="279400" cy="241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de-DE"/>
          </a:p>
        </p:txBody>
      </p:sp>
      <p:sp>
        <p:nvSpPr>
          <p:cNvPr id="154635" name="Rectangle 4107">
            <a:extLst>
              <a:ext uri="{FF2B5EF4-FFF2-40B4-BE49-F238E27FC236}">
                <a16:creationId xmlns:a16="http://schemas.microsoft.com/office/drawing/2014/main" id="{1A4B6CCF-76A0-444B-9AAB-DBAEC45458E5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67600" y="5715000"/>
            <a:ext cx="279400" cy="2413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de-DE"/>
          </a:p>
        </p:txBody>
      </p:sp>
      <p:sp>
        <p:nvSpPr>
          <p:cNvPr id="154636" name="Rectangle 4108">
            <a:extLst>
              <a:ext uri="{FF2B5EF4-FFF2-40B4-BE49-F238E27FC236}">
                <a16:creationId xmlns:a16="http://schemas.microsoft.com/office/drawing/2014/main" id="{9200D702-C758-124E-8508-3B1C4FBC1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288212" cy="990600"/>
          </a:xfrm>
        </p:spPr>
        <p:txBody>
          <a:bodyPr/>
          <a:lstStyle/>
          <a:p>
            <a:r>
              <a:rPr lang="de-DE" altLang="de-DE" sz="2800" b="1"/>
              <a:t>Grundprinzipien des CHE-Rankings</a:t>
            </a:r>
            <a:endParaRPr lang="de-DE" altLang="de-DE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5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15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animBg="1" autoUpdateAnimBg="0"/>
      <p:bldP spid="154628" grpId="0" animBg="1" autoUpdateAnimBg="0"/>
      <p:bldP spid="154629" grpId="0" animBg="1" autoUpdateAnimBg="0"/>
      <p:bldP spid="154630" grpId="0" animBg="1" autoUpdateAnimBg="0"/>
      <p:bldP spid="154631" grpId="0" animBg="1" autoUpdateAnimBg="0"/>
      <p:bldP spid="154632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1">
            <a:extLst>
              <a:ext uri="{FF2B5EF4-FFF2-40B4-BE49-F238E27FC236}">
                <a16:creationId xmlns:a16="http://schemas.microsoft.com/office/drawing/2014/main" id="{D4CB6164-ADC3-4547-833B-5AF4E936DB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A4AB2-C1CF-994E-B9BC-A436D669B59B}" type="slidenum">
              <a:rPr lang="en-US" altLang="de-DE"/>
              <a:pPr/>
              <a:t>9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364546" name="Rectangle 2">
            <a:extLst>
              <a:ext uri="{FF2B5EF4-FFF2-40B4-BE49-F238E27FC236}">
                <a16:creationId xmlns:a16="http://schemas.microsoft.com/office/drawing/2014/main" id="{2E1E1F95-EE10-F144-A034-F6703ECC2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47" name="Rectangle 3">
            <a:extLst>
              <a:ext uri="{FF2B5EF4-FFF2-40B4-BE49-F238E27FC236}">
                <a16:creationId xmlns:a16="http://schemas.microsoft.com/office/drawing/2014/main" id="{AF9FF092-3870-E840-AB4B-07D99A96D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48" name="Rectangle 4">
            <a:extLst>
              <a:ext uri="{FF2B5EF4-FFF2-40B4-BE49-F238E27FC236}">
                <a16:creationId xmlns:a16="http://schemas.microsoft.com/office/drawing/2014/main" id="{DC09D5F3-36C9-2A4A-A400-9EDCFDB9F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49" name="Rectangle 5">
            <a:extLst>
              <a:ext uri="{FF2B5EF4-FFF2-40B4-BE49-F238E27FC236}">
                <a16:creationId xmlns:a16="http://schemas.microsoft.com/office/drawing/2014/main" id="{1222B94B-0A22-994F-AB84-F813190DD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50" name="Rectangle 6">
            <a:extLst>
              <a:ext uri="{FF2B5EF4-FFF2-40B4-BE49-F238E27FC236}">
                <a16:creationId xmlns:a16="http://schemas.microsoft.com/office/drawing/2014/main" id="{C0BFF257-4B43-C84F-A4C3-6393506D6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51" name="Rectangle 7">
            <a:extLst>
              <a:ext uri="{FF2B5EF4-FFF2-40B4-BE49-F238E27FC236}">
                <a16:creationId xmlns:a16="http://schemas.microsoft.com/office/drawing/2014/main" id="{EF3E46BB-56D0-E041-9593-51FBD1D2B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52" name="Rectangle 8">
            <a:extLst>
              <a:ext uri="{FF2B5EF4-FFF2-40B4-BE49-F238E27FC236}">
                <a16:creationId xmlns:a16="http://schemas.microsoft.com/office/drawing/2014/main" id="{F524B9C5-7436-4F44-A355-605B6B125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2075" y="6461125"/>
            <a:ext cx="460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53" name="Rectangle 9">
            <a:extLst>
              <a:ext uri="{FF2B5EF4-FFF2-40B4-BE49-F238E27FC236}">
                <a16:creationId xmlns:a16="http://schemas.microsoft.com/office/drawing/2014/main" id="{C4FB6C6E-77C8-344F-A42C-180AAE7A6300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1066800" y="1295400"/>
            <a:ext cx="74676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Fachbereichs- / Hochschulbefragung</a:t>
            </a:r>
            <a:endParaRPr lang="de-DE" altLang="de-DE"/>
          </a:p>
        </p:txBody>
      </p:sp>
      <p:sp>
        <p:nvSpPr>
          <p:cNvPr id="364554" name="Rectangle 10">
            <a:extLst>
              <a:ext uri="{FF2B5EF4-FFF2-40B4-BE49-F238E27FC236}">
                <a16:creationId xmlns:a16="http://schemas.microsoft.com/office/drawing/2014/main" id="{5E9E7064-703D-CC43-8D6B-28F7C0F39AB5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1066800" y="2209800"/>
            <a:ext cx="74676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Hochschullehrerbefragung</a:t>
            </a:r>
          </a:p>
        </p:txBody>
      </p:sp>
      <p:sp>
        <p:nvSpPr>
          <p:cNvPr id="364555" name="Rectangle 11">
            <a:extLst>
              <a:ext uri="{FF2B5EF4-FFF2-40B4-BE49-F238E27FC236}">
                <a16:creationId xmlns:a16="http://schemas.microsoft.com/office/drawing/2014/main" id="{B88A47C8-EBEC-3544-8ED5-AAE91C65D916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1066800" y="3124200"/>
            <a:ext cx="74676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Studierendenbefragung</a:t>
            </a: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364556" name="Rectangle 12">
            <a:extLst>
              <a:ext uri="{FF2B5EF4-FFF2-40B4-BE49-F238E27FC236}">
                <a16:creationId xmlns:a16="http://schemas.microsoft.com/office/drawing/2014/main" id="{EEFD7174-17DE-0A48-BA65-446E71C12E35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1066800" y="4953000"/>
            <a:ext cx="74676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Patentanalyse</a:t>
            </a:r>
            <a:endParaRPr lang="de-DE" altLang="de-DE" sz="2000"/>
          </a:p>
        </p:txBody>
      </p:sp>
      <p:sp>
        <p:nvSpPr>
          <p:cNvPr id="364557" name="Rectangle 13">
            <a:extLst>
              <a:ext uri="{FF2B5EF4-FFF2-40B4-BE49-F238E27FC236}">
                <a16:creationId xmlns:a16="http://schemas.microsoft.com/office/drawing/2014/main" id="{2B95E18E-116A-614B-BAF0-A0C415D2309C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1066800" y="5867400"/>
            <a:ext cx="74676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Sonderauswertungen Stat. Bundesamt</a:t>
            </a: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364558" name="Rectangle 14">
            <a:extLst>
              <a:ext uri="{FF2B5EF4-FFF2-40B4-BE49-F238E27FC236}">
                <a16:creationId xmlns:a16="http://schemas.microsoft.com/office/drawing/2014/main" id="{98ACD29F-DF7C-A94E-974F-F4AABA1A78D3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1066800" y="4038600"/>
            <a:ext cx="74676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Bibliometrie</a:t>
            </a: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364559" name="Rectangle 15">
            <a:extLst>
              <a:ext uri="{FF2B5EF4-FFF2-40B4-BE49-F238E27FC236}">
                <a16:creationId xmlns:a16="http://schemas.microsoft.com/office/drawing/2014/main" id="{00C31D9B-75A0-5C45-8A1C-C6305FCA3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0"/>
            <a:ext cx="684053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accent1"/>
              </a:buClr>
              <a:buFont typeface="Monotype Sorts" pitchFamily="2" charset="2"/>
              <a:buNone/>
            </a:pPr>
            <a:r>
              <a:rPr lang="de-DE" altLang="de-DE" sz="4400" b="1">
                <a:solidFill>
                  <a:srgbClr val="003300"/>
                </a:solidFill>
              </a:rPr>
              <a:t>Methodik - Datenquellen</a:t>
            </a:r>
            <a:endParaRPr lang="de-DE" altLang="de-DE" sz="440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4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64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64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64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6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6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53" grpId="0" animBg="1" autoUpdateAnimBg="0"/>
      <p:bldP spid="364554" grpId="0" animBg="1" autoUpdateAnimBg="0"/>
      <p:bldP spid="364555" grpId="0" animBg="1" autoUpdateAnimBg="0"/>
      <p:bldP spid="364556" grpId="0" animBg="1" autoUpdateAnimBg="0"/>
      <p:bldP spid="364557" grpId="0" animBg="1" autoUpdateAnimBg="0"/>
      <p:bldP spid="364558" grpId="0" animBg="1" autoUpdateAnimBg="0"/>
    </p:bldLst>
  </p:timing>
</p:sld>
</file>

<file path=ppt/theme/theme1.xml><?xml version="1.0" encoding="utf-8"?>
<a:theme xmlns:a="http://schemas.openxmlformats.org/drawingml/2006/main" name="Leere Präsentation">
  <a:themeElements>
    <a:clrScheme name="Leere Präsentation 10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003300"/>
      </a:hlink>
      <a:folHlink>
        <a:srgbClr val="000000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0033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Office\Vorlagen\Leere Präsentation.pot</Template>
  <TotalTime>0</TotalTime>
  <Words>760</Words>
  <Application>Microsoft Macintosh PowerPoint</Application>
  <PresentationFormat>Bildschirmpräsentation (4:3)</PresentationFormat>
  <Paragraphs>232</Paragraphs>
  <Slides>32</Slides>
  <Notes>1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8" baseType="lpstr">
      <vt:lpstr>Times New Roman</vt:lpstr>
      <vt:lpstr>Arial</vt:lpstr>
      <vt:lpstr>Webdings</vt:lpstr>
      <vt:lpstr>Wingdings</vt:lpstr>
      <vt:lpstr>Monotype Sorts</vt:lpstr>
      <vt:lpstr>Leere 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Rankings</vt:lpstr>
      <vt:lpstr>Ranking von Hochschulen</vt:lpstr>
      <vt:lpstr>Grundprinzipien des CHE-Rankings</vt:lpstr>
      <vt:lpstr>PowerPoint-Präsentation</vt:lpstr>
      <vt:lpstr>PowerPoint-Präsentation</vt:lpstr>
      <vt:lpstr>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Perspektiven</vt:lpstr>
      <vt:lpstr>PowerPoint-Präsentation</vt:lpstr>
      <vt:lpstr>Indikatoren</vt:lpstr>
      <vt:lpstr>Indikatoren: Multiperspektivität</vt:lpstr>
      <vt:lpstr>PowerPoint-Präsentation</vt:lpstr>
    </vt:vector>
  </TitlesOfParts>
  <Company>Bertelsmann Stiftung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Bertelsmann Stiftung</dc:creator>
  <cp:lastModifiedBy>Detlef Müller-Böling</cp:lastModifiedBy>
  <cp:revision>192</cp:revision>
  <cp:lastPrinted>2003-04-24T14:29:25Z</cp:lastPrinted>
  <dcterms:created xsi:type="dcterms:W3CDTF">2001-03-08T15:06:45Z</dcterms:created>
  <dcterms:modified xsi:type="dcterms:W3CDTF">2022-02-16T13:11:58Z</dcterms:modified>
</cp:coreProperties>
</file>