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14" r:id="rId2"/>
    <p:sldId id="370" r:id="rId3"/>
    <p:sldId id="284" r:id="rId4"/>
    <p:sldId id="285" r:id="rId5"/>
    <p:sldId id="292" r:id="rId6"/>
    <p:sldId id="293" r:id="rId7"/>
    <p:sldId id="287" r:id="rId8"/>
    <p:sldId id="295" r:id="rId9"/>
    <p:sldId id="377" r:id="rId10"/>
    <p:sldId id="378" r:id="rId11"/>
    <p:sldId id="379" r:id="rId12"/>
    <p:sldId id="338" r:id="rId13"/>
    <p:sldId id="387" r:id="rId14"/>
    <p:sldId id="401" r:id="rId15"/>
    <p:sldId id="402" r:id="rId16"/>
    <p:sldId id="403" r:id="rId17"/>
    <p:sldId id="302" r:id="rId18"/>
    <p:sldId id="405" r:id="rId19"/>
    <p:sldId id="367" r:id="rId20"/>
    <p:sldId id="368" r:id="rId21"/>
    <p:sldId id="369" r:id="rId22"/>
    <p:sldId id="394" r:id="rId23"/>
    <p:sldId id="395" r:id="rId24"/>
    <p:sldId id="397" r:id="rId25"/>
    <p:sldId id="398" r:id="rId26"/>
    <p:sldId id="307" r:id="rId27"/>
    <p:sldId id="308" r:id="rId28"/>
    <p:sldId id="40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9EFA69-AA31-F941-903E-748663B854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74CE0CB-8335-B744-9FD4-911253A453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772CF55-EB6C-EC4A-AF11-E6DE972340B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08472A6-B296-1C40-ADBE-88A5063987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BD11486-2963-D042-B08B-B0662132C1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C76A893-36D8-484C-A926-45E630FB1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94889-BA4B-794B-80E9-2168C21D3EB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C46B3C-472F-1A40-837F-28BB94344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4F6B1-90AC-BE44-831C-4D0A0D51632F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A82F790D-C0A3-7143-B31B-909B77E171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10F4ECE9-97CF-B440-896A-B56E62EB3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6800FE-A6CE-7D4F-80C1-9DA24F44D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6315A-23B7-2B4A-B2A9-2A2417CBC009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794AF58F-F53F-6645-95DB-279061104E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1579F2C-0D92-C94D-B36A-CEA5F4441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0E9628-4C66-3D4D-88F3-849DAF4BA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632B9-2012-2849-9EC3-E49FA6C1CCF7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435DAA70-D70B-E444-AA8A-681D05BB1F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1CA84663-6BE9-114D-BE32-F7340B3F0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55F398-5099-7F43-8243-DF81756B9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03EA7-5997-1C49-99E7-5AC38C006438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A69B2FBC-07FF-4F43-823C-5D2E2859CA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AE9919AB-BD3B-B340-BD3C-5B247FD69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F11AC4-6F20-6648-97BD-87CFD7355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F58B8-DDB1-104A-8673-F00104A1959A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536DA74A-A5EC-D145-91D6-98210724AA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B10E38AB-7084-0345-917B-1B1B8EB0D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2E262A-AD49-7347-A223-8E4FB63E9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81737-C0CC-2645-B18D-8D2629553A88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3AE12E85-D4CE-F84E-8717-0FA5160954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6F65BF9E-17B9-E84B-91A9-59306DEEB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569A46-64BF-1B4C-9539-1E47C07F8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4C29E-8D5F-634F-B8EF-F38435934630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330153-1218-E148-A083-29BAC7E16C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87C7197-CBB0-234F-810A-1875D82E2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69C1AF-060D-F14F-AA2B-EE312CC206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6CB09-0C1C-5245-A771-66BA0D4DDAD9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D219F75C-4676-BF4C-B891-C37DDA76AA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732FF7B-3B75-1549-B10C-23DAF3947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Spitzenunis setzen viele Randbedingungen voraus</a:t>
            </a:r>
          </a:p>
          <a:p>
            <a:r>
              <a:rPr lang="de-DE" altLang="de-DE"/>
              <a:t>viele sind bei uns nicht erfüllt</a:t>
            </a:r>
          </a:p>
          <a:p>
            <a:endParaRPr lang="de-DE" altLang="de-DE"/>
          </a:p>
          <a:p>
            <a:r>
              <a:rPr lang="de-DE" altLang="de-DE"/>
              <a:t>dennoch etliche Fakultäten Spitze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B4C7F1-9FD5-894A-9D93-54E520C8D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D488-8507-3645-ADFC-DDCD16696BAE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A0BBA3ED-503A-3C46-8360-38C819483D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2C984A77-EFC2-374F-B720-7BE7AC1D8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0A8253-36A5-BE4C-B04B-8561DA963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36B5A-D265-3E4A-99FE-E255B8E4AB00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3122" name="Rectangle 1026">
            <a:extLst>
              <a:ext uri="{FF2B5EF4-FFF2-40B4-BE49-F238E27FC236}">
                <a16:creationId xmlns:a16="http://schemas.microsoft.com/office/drawing/2014/main" id="{8A8F49C1-D369-3049-AB23-14E7D91CE6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008815E3-DF4B-3343-AE75-4A2C22435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B5C2E4-3BE2-574E-B772-FB144ACFE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2E35C-1044-2547-80A7-FE7ED01703A0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6B573274-31E4-5A45-B5B8-152AAF9FF5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>
            <a:extLst>
              <a:ext uri="{FF2B5EF4-FFF2-40B4-BE49-F238E27FC236}">
                <a16:creationId xmlns:a16="http://schemas.microsoft.com/office/drawing/2014/main" id="{29865250-F22E-B240-B93E-04AF65353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721F3F-C2FA-7546-969F-CC600D498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B3D65-124A-014A-ADF6-8869EA34036E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49506" name="Rectangle 1026">
            <a:extLst>
              <a:ext uri="{FF2B5EF4-FFF2-40B4-BE49-F238E27FC236}">
                <a16:creationId xmlns:a16="http://schemas.microsoft.com/office/drawing/2014/main" id="{65768D8F-D459-B24E-BAD5-4F65ABCCB1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1027">
            <a:extLst>
              <a:ext uri="{FF2B5EF4-FFF2-40B4-BE49-F238E27FC236}">
                <a16:creationId xmlns:a16="http://schemas.microsoft.com/office/drawing/2014/main" id="{28BB8A16-5031-214D-8916-47A1B2B3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8F9BA9-69F5-514B-8898-FDC997225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47D4A-7E30-E144-BA31-BB56CB712970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51554" name="Rectangle 1026">
            <a:extLst>
              <a:ext uri="{FF2B5EF4-FFF2-40B4-BE49-F238E27FC236}">
                <a16:creationId xmlns:a16="http://schemas.microsoft.com/office/drawing/2014/main" id="{25F9D7DD-4B50-9C4D-BC84-A1D8D94883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1027">
            <a:extLst>
              <a:ext uri="{FF2B5EF4-FFF2-40B4-BE49-F238E27FC236}">
                <a16:creationId xmlns:a16="http://schemas.microsoft.com/office/drawing/2014/main" id="{A83CF479-D702-A843-9E34-22858DDCF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Bei uns sind des der Einzelwissenschaftler und der Staat die vornehmlich die zukünftigen Forschungsfelder und Studiengänge definieren.</a:t>
            </a:r>
          </a:p>
          <a:p>
            <a:endParaRPr lang="de-DE" altLang="de-DE"/>
          </a:p>
          <a:p>
            <a:r>
              <a:rPr lang="de-DE" altLang="de-DE"/>
              <a:t>Dabei kann keine profilierte Universität oder Fakultät herauskommen.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C2420F-961F-CD4A-8004-E88886D0D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1B38A-6D28-E748-9ADA-326C12CA445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A1E5E9C9-CA15-A648-8776-9BC5A0B97B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1118054E-3EE2-004D-A217-CEA6EDBAE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DF2368-8F5E-4847-84FF-B60A1B2DA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847E2-B80C-0145-8F67-5AA3F1578357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D38092A6-7F44-004D-BF82-663CF8825C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1ABD248-EA15-C84E-8F36-211E5E35C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1. Fächer zeigen Maschinenbau einsteigen</a:t>
            </a:r>
          </a:p>
          <a:p>
            <a:endParaRPr lang="de-DE" altLang="de-DE"/>
          </a:p>
          <a:p>
            <a:r>
              <a:rPr lang="de-DE" altLang="de-DE"/>
              <a:t>2. Anhand von Bremen die 30 Indikatoren zeigen</a:t>
            </a:r>
          </a:p>
          <a:p>
            <a:endParaRPr lang="de-DE" altLang="de-DE"/>
          </a:p>
          <a:p>
            <a:r>
              <a:rPr lang="de-DE" altLang="de-DE"/>
              <a:t>3. Hitliste aufrufen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C72F8B-FAC7-8D4F-8184-BBC58B937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162D-9659-B447-8C6D-22A1F4142AD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B342F204-63FC-3F4C-BE39-8A72495F6D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6339146A-D26D-E444-92BE-E5D14E0DA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73D236-187E-AC4D-802A-5582577012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8811A-40DD-6C48-842D-F29403A8317B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364438AF-F675-834A-AB7F-213DB5F0C4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3B6FC9A6-01B2-824A-B1A1-BC2629252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38388-4C25-CA4B-A2AD-E527AF67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60669A-7B9A-474A-ACC6-6A44E7F1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7EDC07-DA46-6440-AAAB-7145D694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89EA66-DA26-BB46-A0DD-8392DDA17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B2AFC5-759F-794A-AA09-8582ED96F4EA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410210078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40840-6AF0-234B-8DEE-543AB1E3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EDB87F-1040-4748-B2A4-783515D7C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9970EF-D48C-254C-A343-A9BF6817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DF4AB7-BD91-AD4F-90DA-CD1185511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AE37B-C201-C34B-BCB9-D9100C3595BC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986858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58C25D-EC06-9D4F-97DC-12306596A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8E2874-E409-6541-B6ED-62E96B0D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681CC-6849-C141-B885-5641C220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F1BBF1-EF9C-FC45-82E7-EB5C3A7B7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26DD22-9480-C34F-8569-8174E337E64D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8681319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A2E1E-2DF1-3A4C-B916-9AE5915A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DDAEAA-1908-704C-9294-42769F51A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90EE82-953E-4744-8A4E-467F5487072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3196007-804E-1A4B-BA05-6E09DFD1C91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8BF2663-08EC-1240-A8C6-E9057650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E5E1B3-1988-7F41-B0A2-D4A484AD0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3CA1768E-1E4B-CB4F-89C1-4A7EF8F59A6B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3006998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98019-2385-734E-8199-38F07BB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39DF2F-EBD0-0B48-ADA9-FF63E36BD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E52B9-AE4B-E444-9041-0370AB80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CE797-6E82-C540-9624-59FE8BBC5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43A79D-56EF-994A-83B9-EA8A14B4B2E7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8076260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5C4FE-2EC3-E74F-9E37-726C2278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6B8BE-626F-3340-B811-E96D1956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BCD42C-BB8C-7D44-BB72-F6E1D3EE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4646DF-0839-D842-A50F-3CEC03BE1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27EF7-F6DA-ED48-A209-1D24F1E7C693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510261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C7AD-35A1-5A44-AB34-860CB0C8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B25194-6077-9043-8E20-A5C3C2C03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2F616-4C40-2A4A-8569-215D8698C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0423F2-92FF-824F-B568-2AE4AF42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674E8-7446-6A43-A7BC-699C08C35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4742F-EAEC-5D45-9EC0-7927AD04323D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415882222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04907-B897-174A-829B-9EF62588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5F9FE4-9D93-8E4F-AAC2-29CAA4FD9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C30245-DDB4-434F-9D5B-7FBD9DCFF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9FBDF9-A8C9-8F40-A71D-A51763853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826ACE-114C-704C-BBBA-C412DCF7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F599B4-CB7F-1D44-B981-82419B94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F40F080-59ED-2047-827E-5DEA9C9DC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96832-0DA0-7A45-A9E0-92FA1AB976D0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6060024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AA2E5-92BC-1543-AF10-565CE0F3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5B6B19-CC65-6040-9833-1BACD7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84F6B-3214-044E-BB51-738BD2400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02405-BB0D-774C-8A59-CFEF7B5C0BE2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64782449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5669C0-74EB-A247-A57A-4FD02E03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02EB8F-DCF8-654B-8F8E-7B947868C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00A97-17CE-8643-9542-9279BCAABD48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7001185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9BD4-A86C-5743-8F06-C6395B83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0FFC79-6BE2-284F-ADEB-FF1A1ACE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326B6B-17A5-A04D-91E6-290973267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58C20-39A9-1E4E-BF30-AB4B0398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24E00A-987A-694C-BC6D-50D1D6D3E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7D149F-A611-124D-AEA4-D5832E9C7FDF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41459081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41993-964E-C44E-823A-F68571E0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C23B6B-7A6A-4B42-A1F4-130F2E47A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6EC6F3-60DD-C443-8D94-23356F6E2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FECE5E-9020-0B41-B9A8-43A92FCE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083912-177B-344D-9652-E3C7ADC50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D57C1-1789-B143-8BCF-77F2699841D3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3215547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D5FAF1D7-E32F-3149-958A-80304244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B4F5DF7-84A1-2845-9AE8-44CD14575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BBB09D-541E-0B42-BEF3-865508807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39ED53-8DED-0447-BE64-5BD7D716C9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Wolfsburg,</a:t>
            </a:r>
          </a:p>
          <a:p>
            <a:r>
              <a:rPr lang="en-US" altLang="de-DE"/>
              <a:t>12. November 2004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07A57FA-B562-804D-83A8-7CAD7C5F9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14A418-C863-2740-B5AD-D8EBD09B63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446466CE-219F-2647-BBC3-37D55419C3DA}" type="slidenum">
              <a:rPr lang="en-US" altLang="de-DE"/>
              <a:pPr/>
              <a:t>‹Nr.›</a:t>
            </a:fld>
            <a:endParaRPr lang="en-US" altLang="de-DE" b="0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1D8DAAD3-8D95-0444-86F3-79B99154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A2408F8A-210F-9346-8D07-C11D6692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rn.de/campus-karriere/uniwelt/ranking/#338,20,Internet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AB8411F-654F-4C48-ADD8-87CF949E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922BC1EA-FFF1-4F4B-8578-FA3467847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CDCAA-E8A3-9B4E-B60A-9DAA2308D69F}" type="slidenum">
              <a:rPr lang="en-US" altLang="de-DE"/>
              <a:pPr/>
              <a:t>1</a:t>
            </a:fld>
            <a:endParaRPr lang="en-US" altLang="de-DE" b="0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2BF6B095-BADB-A741-9F51-FEC13127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3419E36-0C1A-0D46-A8D1-C61BD0A7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73914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Deutsche Hochschulen 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im Wandel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- Leistung und Transparenz</a:t>
            </a:r>
            <a:endParaRPr lang="de-DE" altLang="de-DE" sz="3000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65D9E1EB-9C2D-9B4B-8EE5-F81E1CC8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3152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0555EE8F-CC90-FB46-84B5-303E882E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729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Stipendiatentreffen der Hertie Stiftung</a:t>
            </a:r>
            <a:endParaRPr lang="de-DE" altLang="de-DE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25DEF56F-464D-9445-B72A-22C2A11D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7" name="Foliennummernplatzhalter 2">
            <a:extLst>
              <a:ext uri="{FF2B5EF4-FFF2-40B4-BE49-F238E27FC236}">
                <a16:creationId xmlns:a16="http://schemas.microsoft.com/office/drawing/2014/main" id="{70BB0776-05A5-134A-8513-C5FABF4D1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0EDCE-1B22-D344-86C9-F42CFC0E1094}" type="slidenum">
              <a:rPr lang="en-US" altLang="de-DE"/>
              <a:pPr/>
              <a:t>10</a:t>
            </a:fld>
            <a:endParaRPr lang="en-US" altLang="de-DE" b="0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7ADA6EED-62A5-AB44-9240-D80598CC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ADC22038-A56B-314B-B0EB-D9CFAF87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8" name="Rectangle 4">
            <a:extLst>
              <a:ext uri="{FF2B5EF4-FFF2-40B4-BE49-F238E27FC236}">
                <a16:creationId xmlns:a16="http://schemas.microsoft.com/office/drawing/2014/main" id="{21AAD798-466F-E94F-91DB-7A3B750E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Rectangle 5">
            <a:extLst>
              <a:ext uri="{FF2B5EF4-FFF2-40B4-BE49-F238E27FC236}">
                <a16:creationId xmlns:a16="http://schemas.microsoft.com/office/drawing/2014/main" id="{AC912102-A439-2440-A759-1311DE54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Rectangle 6">
            <a:extLst>
              <a:ext uri="{FF2B5EF4-FFF2-40B4-BE49-F238E27FC236}">
                <a16:creationId xmlns:a16="http://schemas.microsoft.com/office/drawing/2014/main" id="{FC936DCF-284C-AE4A-A778-764461A74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1" name="Rectangle 7">
            <a:extLst>
              <a:ext uri="{FF2B5EF4-FFF2-40B4-BE49-F238E27FC236}">
                <a16:creationId xmlns:a16="http://schemas.microsoft.com/office/drawing/2014/main" id="{3A52DE22-C90C-C448-9BD2-5DF99367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Rectangle 8">
            <a:extLst>
              <a:ext uri="{FF2B5EF4-FFF2-40B4-BE49-F238E27FC236}">
                <a16:creationId xmlns:a16="http://schemas.microsoft.com/office/drawing/2014/main" id="{4449CAF3-DC79-3647-888B-E9B7D93B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Rectangle 9">
            <a:extLst>
              <a:ext uri="{FF2B5EF4-FFF2-40B4-BE49-F238E27FC236}">
                <a16:creationId xmlns:a16="http://schemas.microsoft.com/office/drawing/2014/main" id="{4F20D5D9-B013-0043-BF56-DAFE6365A23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12954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Fachbereichs- / Hochschulbefragung</a:t>
            </a:r>
            <a:endParaRPr lang="de-DE" altLang="de-DE"/>
          </a:p>
        </p:txBody>
      </p:sp>
      <p:sp>
        <p:nvSpPr>
          <p:cNvPr id="292874" name="Rectangle 10">
            <a:extLst>
              <a:ext uri="{FF2B5EF4-FFF2-40B4-BE49-F238E27FC236}">
                <a16:creationId xmlns:a16="http://schemas.microsoft.com/office/drawing/2014/main" id="{49F64895-37A2-D04C-B44E-9563E43E911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22098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Hochschullehrerbefragung</a:t>
            </a:r>
          </a:p>
        </p:txBody>
      </p:sp>
      <p:sp>
        <p:nvSpPr>
          <p:cNvPr id="292875" name="Rectangle 11">
            <a:extLst>
              <a:ext uri="{FF2B5EF4-FFF2-40B4-BE49-F238E27FC236}">
                <a16:creationId xmlns:a16="http://schemas.microsoft.com/office/drawing/2014/main" id="{BAA8CF09-22E1-7244-9015-AC844A4F5CCB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31242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Studierendenbefragung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92876" name="Rectangle 12">
            <a:extLst>
              <a:ext uri="{FF2B5EF4-FFF2-40B4-BE49-F238E27FC236}">
                <a16:creationId xmlns:a16="http://schemas.microsoft.com/office/drawing/2014/main" id="{17007544-CAAD-0B49-9906-B2EE2FCBF2C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9530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Patentanalyse</a:t>
            </a:r>
            <a:endParaRPr lang="de-DE" altLang="de-DE" sz="2000"/>
          </a:p>
        </p:txBody>
      </p:sp>
      <p:sp>
        <p:nvSpPr>
          <p:cNvPr id="292877" name="Rectangle 13">
            <a:extLst>
              <a:ext uri="{FF2B5EF4-FFF2-40B4-BE49-F238E27FC236}">
                <a16:creationId xmlns:a16="http://schemas.microsoft.com/office/drawing/2014/main" id="{9ABE0165-B275-A24D-9507-B58E7F9DC8A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58674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Sonderauswertungen Stat. Bundesamt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92878" name="Rectangle 14">
            <a:extLst>
              <a:ext uri="{FF2B5EF4-FFF2-40B4-BE49-F238E27FC236}">
                <a16:creationId xmlns:a16="http://schemas.microsoft.com/office/drawing/2014/main" id="{EF7582E5-745A-6C42-B892-C3027ABCF212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0386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Bibliometrie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92879" name="Rectangle 15">
            <a:extLst>
              <a:ext uri="{FF2B5EF4-FFF2-40B4-BE49-F238E27FC236}">
                <a16:creationId xmlns:a16="http://schemas.microsoft.com/office/drawing/2014/main" id="{405535F9-A0EA-6A4F-AF13-39E901D12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68405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sz="4400" b="1">
                <a:solidFill>
                  <a:srgbClr val="003300"/>
                </a:solidFill>
              </a:rPr>
              <a:t>Methodik - Datenquellen</a:t>
            </a:r>
            <a:endParaRPr lang="de-DE" altLang="de-DE" sz="4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3" grpId="0" animBg="1" autoUpdateAnimBg="0"/>
      <p:bldP spid="292874" grpId="0" animBg="1" autoUpdateAnimBg="0"/>
      <p:bldP spid="292875" grpId="0" animBg="1" autoUpdateAnimBg="0"/>
      <p:bldP spid="292876" grpId="0" animBg="1" autoUpdateAnimBg="0"/>
      <p:bldP spid="292877" grpId="0" animBg="1" autoUpdateAnimBg="0"/>
      <p:bldP spid="29287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2">
            <a:extLst>
              <a:ext uri="{FF2B5EF4-FFF2-40B4-BE49-F238E27FC236}">
                <a16:creationId xmlns:a16="http://schemas.microsoft.com/office/drawing/2014/main" id="{55CB0D8A-95E0-3C47-A339-4AB161D8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3" name="Foliennummernplatzhalter 3">
            <a:extLst>
              <a:ext uri="{FF2B5EF4-FFF2-40B4-BE49-F238E27FC236}">
                <a16:creationId xmlns:a16="http://schemas.microsoft.com/office/drawing/2014/main" id="{83F9CAA7-462F-6B44-AAA3-FDA45F8CB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5358B-E5BA-E949-9CFA-B85AABE9AEF9}" type="slidenum">
              <a:rPr lang="en-US" altLang="de-DE"/>
              <a:pPr/>
              <a:t>11</a:t>
            </a:fld>
            <a:endParaRPr lang="en-US" altLang="de-DE" b="0"/>
          </a:p>
        </p:txBody>
      </p:sp>
      <p:sp>
        <p:nvSpPr>
          <p:cNvPr id="293890" name="Text Box 2">
            <a:extLst>
              <a:ext uri="{FF2B5EF4-FFF2-40B4-BE49-F238E27FC236}">
                <a16:creationId xmlns:a16="http://schemas.microsoft.com/office/drawing/2014/main" id="{54FF2DE5-07AA-6B47-85A8-156975D0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369EC197-E096-7C42-BEBA-5BE1CF2E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40306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 Veröffentlicht ca.</a:t>
            </a:r>
          </a:p>
        </p:txBody>
      </p:sp>
      <p:sp>
        <p:nvSpPr>
          <p:cNvPr id="293892" name="Rectangle 4">
            <a:extLst>
              <a:ext uri="{FF2B5EF4-FFF2-40B4-BE49-F238E27FC236}">
                <a16:creationId xmlns:a16="http://schemas.microsoft.com/office/drawing/2014/main" id="{D6429688-A479-C149-93E9-8B4FEA780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708275"/>
            <a:ext cx="273685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   193 Studienorte</a:t>
            </a:r>
          </a:p>
        </p:txBody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C29D3284-6D6E-C649-A098-790C4684A16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50825" y="188913"/>
            <a:ext cx="4208463" cy="685800"/>
          </a:xfrm>
          <a:noFill/>
          <a:ln/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4400" b="1">
                <a:solidFill>
                  <a:schemeClr val="folHlink"/>
                </a:solidFill>
              </a:rPr>
              <a:t>Datenvolumen 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4780E5A2-490D-B445-9B00-CF48AF7E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708275"/>
            <a:ext cx="2046287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10 Indikatoren</a:t>
            </a:r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7BCC49FE-F2A4-FA40-A29E-C602B126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708275"/>
            <a:ext cx="1439863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    1.930</a:t>
            </a:r>
          </a:p>
        </p:txBody>
      </p:sp>
      <p:sp>
        <p:nvSpPr>
          <p:cNvPr id="293896" name="Rectangle 8">
            <a:extLst>
              <a:ext uri="{FF2B5EF4-FFF2-40B4-BE49-F238E27FC236}">
                <a16:creationId xmlns:a16="http://schemas.microsoft.com/office/drawing/2014/main" id="{6D9DBC21-9966-E64E-AE72-9178F2D7A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08275"/>
            <a:ext cx="560388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93897" name="Rectangle 9">
            <a:extLst>
              <a:ext uri="{FF2B5EF4-FFF2-40B4-BE49-F238E27FC236}">
                <a16:creationId xmlns:a16="http://schemas.microsoft.com/office/drawing/2014/main" id="{A4A001FA-F2F9-D04B-A25D-7C2BDD76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708275"/>
            <a:ext cx="560388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3898" name="Rectangle 10">
            <a:extLst>
              <a:ext uri="{FF2B5EF4-FFF2-40B4-BE49-F238E27FC236}">
                <a16:creationId xmlns:a16="http://schemas.microsoft.com/office/drawing/2014/main" id="{B0F1967B-FA88-DF4E-82E1-F376E3D2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933825"/>
            <a:ext cx="2736850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   245 Hochschulen</a:t>
            </a:r>
            <a:br>
              <a:rPr lang="de-DE" altLang="de-DE" sz="2000" b="1">
                <a:latin typeface="Arial" panose="020B0604020202020204" pitchFamily="34" charset="0"/>
              </a:rPr>
            </a:br>
            <a:r>
              <a:rPr lang="de-DE" altLang="de-DE" sz="2000" b="1">
                <a:latin typeface="Arial" panose="020B0604020202020204" pitchFamily="34" charset="0"/>
              </a:rPr>
              <a:t>mit 325 Standorten</a:t>
            </a:r>
          </a:p>
        </p:txBody>
      </p:sp>
      <p:sp>
        <p:nvSpPr>
          <p:cNvPr id="293899" name="Rectangle 11">
            <a:extLst>
              <a:ext uri="{FF2B5EF4-FFF2-40B4-BE49-F238E27FC236}">
                <a16:creationId xmlns:a16="http://schemas.microsoft.com/office/drawing/2014/main" id="{C7D6CC3D-89B6-4C4E-A9BF-26207226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2046287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15 Indikatoren</a:t>
            </a:r>
          </a:p>
        </p:txBody>
      </p:sp>
      <p:sp>
        <p:nvSpPr>
          <p:cNvPr id="293900" name="Rectangle 12">
            <a:extLst>
              <a:ext uri="{FF2B5EF4-FFF2-40B4-BE49-F238E27FC236}">
                <a16:creationId xmlns:a16="http://schemas.microsoft.com/office/drawing/2014/main" id="{06FC7E78-242C-7940-913D-FD11F75B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933825"/>
            <a:ext cx="1439863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     4.875</a:t>
            </a:r>
          </a:p>
        </p:txBody>
      </p:sp>
      <p:sp>
        <p:nvSpPr>
          <p:cNvPr id="293901" name="Rectangle 13">
            <a:extLst>
              <a:ext uri="{FF2B5EF4-FFF2-40B4-BE49-F238E27FC236}">
                <a16:creationId xmlns:a16="http://schemas.microsoft.com/office/drawing/2014/main" id="{95BF35B9-CAFB-CA41-9BC8-20D6856F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560388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93902" name="Rectangle 14">
            <a:extLst>
              <a:ext uri="{FF2B5EF4-FFF2-40B4-BE49-F238E27FC236}">
                <a16:creationId xmlns:a16="http://schemas.microsoft.com/office/drawing/2014/main" id="{581EEE84-E986-334F-AC3A-422FCAE2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933825"/>
            <a:ext cx="560388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3903" name="Rectangle 15">
            <a:extLst>
              <a:ext uri="{FF2B5EF4-FFF2-40B4-BE49-F238E27FC236}">
                <a16:creationId xmlns:a16="http://schemas.microsoft.com/office/drawing/2014/main" id="{D04FCFEC-A4A4-D144-89DE-B9D05453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84763"/>
            <a:ext cx="273685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4.000 Studiengänge</a:t>
            </a:r>
          </a:p>
        </p:txBody>
      </p:sp>
      <p:sp>
        <p:nvSpPr>
          <p:cNvPr id="293904" name="Rectangle 16">
            <a:extLst>
              <a:ext uri="{FF2B5EF4-FFF2-40B4-BE49-F238E27FC236}">
                <a16:creationId xmlns:a16="http://schemas.microsoft.com/office/drawing/2014/main" id="{D7042CB2-89CC-0F47-B16C-05560614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5084763"/>
            <a:ext cx="20462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40 Indikatoren</a:t>
            </a:r>
          </a:p>
        </p:txBody>
      </p:sp>
      <p:sp>
        <p:nvSpPr>
          <p:cNvPr id="293905" name="Rectangle 17">
            <a:extLst>
              <a:ext uri="{FF2B5EF4-FFF2-40B4-BE49-F238E27FC236}">
                <a16:creationId xmlns:a16="http://schemas.microsoft.com/office/drawing/2014/main" id="{97C3D2D1-9880-9440-AB7B-5B27C32AE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5084763"/>
            <a:ext cx="1439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160.000</a:t>
            </a:r>
          </a:p>
        </p:txBody>
      </p:sp>
      <p:sp>
        <p:nvSpPr>
          <p:cNvPr id="293906" name="Rectangle 18">
            <a:extLst>
              <a:ext uri="{FF2B5EF4-FFF2-40B4-BE49-F238E27FC236}">
                <a16:creationId xmlns:a16="http://schemas.microsoft.com/office/drawing/2014/main" id="{473DA87F-5704-4C48-88C1-600DAF75F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084763"/>
            <a:ext cx="56038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93907" name="Rectangle 19">
            <a:extLst>
              <a:ext uri="{FF2B5EF4-FFF2-40B4-BE49-F238E27FC236}">
                <a16:creationId xmlns:a16="http://schemas.microsoft.com/office/drawing/2014/main" id="{2D7C9911-3D75-E141-8547-ADA776E1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5084763"/>
            <a:ext cx="56038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3908" name="Oval 20">
            <a:extLst>
              <a:ext uri="{FF2B5EF4-FFF2-40B4-BE49-F238E27FC236}">
                <a16:creationId xmlns:a16="http://schemas.microsoft.com/office/drawing/2014/main" id="{44BAAB42-B6BB-6440-97BA-745260AE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924175"/>
            <a:ext cx="6048375" cy="285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 b="1">
                <a:solidFill>
                  <a:schemeClr val="folHlink"/>
                </a:solidFill>
                <a:latin typeface="Arial" panose="020B0604020202020204" pitchFamily="34" charset="0"/>
              </a:rPr>
              <a:t>165.000 Einzelwerte</a:t>
            </a:r>
          </a:p>
        </p:txBody>
      </p:sp>
      <p:sp>
        <p:nvSpPr>
          <p:cNvPr id="293909" name="Rectangle 21">
            <a:extLst>
              <a:ext uri="{FF2B5EF4-FFF2-40B4-BE49-F238E27FC236}">
                <a16:creationId xmlns:a16="http://schemas.microsoft.com/office/drawing/2014/main" id="{031FDAFF-2137-644F-AC15-C1E2A8DD2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724400"/>
            <a:ext cx="6408738" cy="1779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+ Schweiz und Österreich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ab 2005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animBg="1" autoUpdateAnimBg="0"/>
      <p:bldP spid="293892" grpId="0" animBg="1"/>
      <p:bldP spid="293894" grpId="0" animBg="1"/>
      <p:bldP spid="293895" grpId="0" animBg="1"/>
      <p:bldP spid="293896" grpId="0" animBg="1"/>
      <p:bldP spid="293897" grpId="0" animBg="1"/>
      <p:bldP spid="293898" grpId="0" animBg="1"/>
      <p:bldP spid="293899" grpId="0" animBg="1"/>
      <p:bldP spid="293900" grpId="0" animBg="1"/>
      <p:bldP spid="293901" grpId="0" animBg="1"/>
      <p:bldP spid="293902" grpId="0" animBg="1"/>
      <p:bldP spid="293903" grpId="0" animBg="1"/>
      <p:bldP spid="293904" grpId="0" animBg="1"/>
      <p:bldP spid="293905" grpId="0" animBg="1"/>
      <p:bldP spid="293906" grpId="0" animBg="1"/>
      <p:bldP spid="293907" grpId="0" animBg="1"/>
      <p:bldP spid="293908" grpId="0" animBg="1"/>
      <p:bldP spid="2939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A9DAFED7-0F06-BF4E-B0DF-9B0DCC92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17266CF-4789-834F-BAE2-550F1B79D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FE8D9-23F4-4047-9FFF-42090D402B54}" type="slidenum">
              <a:rPr lang="en-US" altLang="de-DE"/>
              <a:pPr/>
              <a:t>12</a:t>
            </a:fld>
            <a:endParaRPr lang="en-US" altLang="de-DE" b="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AC64CFA0-0A9A-4B4A-95DA-6D88C3EF7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5334000" cy="9906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242691" name="Oval 3">
            <a:extLst>
              <a:ext uri="{FF2B5EF4-FFF2-40B4-BE49-F238E27FC236}">
                <a16:creationId xmlns:a16="http://schemas.microsoft.com/office/drawing/2014/main" id="{85AA2D75-5BC7-3E40-B4D2-65160AB1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629400" cy="2971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  <a:hlinkClick r:id="rId2" action="ppaction://hlinkpres?slideindex=20&amp;slidetitle=Internet"/>
              </a:rPr>
              <a:t>www.dashochschulranking.de</a:t>
            </a:r>
            <a:endParaRPr lang="de-DE" altLang="de-DE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1EB4A23E-3729-B649-AED4-F10E77ED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08BAB698-A4AA-1E44-B05C-73E1254AC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DCA88-D98C-AF4E-9A33-9AC0E5EB2BC4}" type="slidenum">
              <a:rPr lang="en-US" altLang="de-DE"/>
              <a:pPr/>
              <a:t>13</a:t>
            </a:fld>
            <a:endParaRPr lang="en-US" altLang="de-DE" b="0"/>
          </a:p>
        </p:txBody>
      </p:sp>
      <p:sp>
        <p:nvSpPr>
          <p:cNvPr id="304130" name="Text Box 2">
            <a:extLst>
              <a:ext uri="{FF2B5EF4-FFF2-40B4-BE49-F238E27FC236}">
                <a16:creationId xmlns:a16="http://schemas.microsoft.com/office/drawing/2014/main" id="{21D5147B-94E7-994F-A7AE-86EEA144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4131" name="Text Box 3">
            <a:extLst>
              <a:ext uri="{FF2B5EF4-FFF2-40B4-BE49-F238E27FC236}">
                <a16:creationId xmlns:a16="http://schemas.microsoft.com/office/drawing/2014/main" id="{09D02164-B40E-C745-80A7-170A22C8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4132" name="Text Box 4">
            <a:extLst>
              <a:ext uri="{FF2B5EF4-FFF2-40B4-BE49-F238E27FC236}">
                <a16:creationId xmlns:a16="http://schemas.microsoft.com/office/drawing/2014/main" id="{3BEA010D-8592-CD4D-A730-78CFFD5D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400" b="1">
                <a:solidFill>
                  <a:srgbClr val="003300"/>
                </a:solidFill>
                <a:latin typeface="Arial" panose="020B0604020202020204" pitchFamily="34" charset="0"/>
              </a:rPr>
              <a:t>CHE Ranking</a:t>
            </a:r>
            <a:endParaRPr lang="de-DE" altLang="de-DE" sz="4400" b="1">
              <a:solidFill>
                <a:srgbClr val="003300"/>
              </a:solidFill>
            </a:endParaRPr>
          </a:p>
        </p:txBody>
      </p:sp>
      <p:sp>
        <p:nvSpPr>
          <p:cNvPr id="304133" name="Rectangle 5">
            <a:extLst>
              <a:ext uri="{FF2B5EF4-FFF2-40B4-BE49-F238E27FC236}">
                <a16:creationId xmlns:a16="http://schemas.microsoft.com/office/drawing/2014/main" id="{EE814D62-9401-EF4B-946B-B9A34175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24939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304134" name="Rectangle 6">
            <a:extLst>
              <a:ext uri="{FF2B5EF4-FFF2-40B4-BE49-F238E27FC236}">
                <a16:creationId xmlns:a16="http://schemas.microsoft.com/office/drawing/2014/main" id="{1C819CC9-5CE8-1646-8F7F-08C495137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6700"/>
            <a:ext cx="8153400" cy="2592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">
            <a:extLst>
              <a:ext uri="{FF2B5EF4-FFF2-40B4-BE49-F238E27FC236}">
                <a16:creationId xmlns:a16="http://schemas.microsoft.com/office/drawing/2014/main" id="{C5394AE4-A587-1F4B-AFE6-5F76F028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AA30BD23-09FA-A44E-8979-AAF65659F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60426-CED3-EB49-B139-1C47B47BC2C9}" type="slidenum">
              <a:rPr lang="en-US" altLang="de-DE"/>
              <a:pPr/>
              <a:t>14</a:t>
            </a:fld>
            <a:endParaRPr lang="en-US" altLang="de-DE" b="0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198E450F-123E-A54B-81FC-4EF7841CA57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08150" y="3778250"/>
            <a:ext cx="3167063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Universität</a:t>
            </a:r>
          </a:p>
        </p:txBody>
      </p:sp>
      <p:sp>
        <p:nvSpPr>
          <p:cNvPr id="332804" name="Rectangle 4">
            <a:extLst>
              <a:ext uri="{FF2B5EF4-FFF2-40B4-BE49-F238E27FC236}">
                <a16:creationId xmlns:a16="http://schemas.microsoft.com/office/drawing/2014/main" id="{4465F7A5-826D-9D42-B160-86C300ABECF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17850" y="3778250"/>
            <a:ext cx="3167063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Fachhochschule</a:t>
            </a:r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8DEBE214-F201-2342-8B2D-07E83B71535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27550" y="3778250"/>
            <a:ext cx="3167063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Berufsakademie</a:t>
            </a:r>
          </a:p>
        </p:txBody>
      </p:sp>
      <p:sp>
        <p:nvSpPr>
          <p:cNvPr id="332806" name="Text Box 6">
            <a:extLst>
              <a:ext uri="{FF2B5EF4-FFF2-40B4-BE49-F238E27FC236}">
                <a16:creationId xmlns:a16="http://schemas.microsoft.com/office/drawing/2014/main" id="{DD9CF90B-023B-B14B-B984-1E59B1BF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32807" name="AutoShape 7">
            <a:extLst>
              <a:ext uri="{FF2B5EF4-FFF2-40B4-BE49-F238E27FC236}">
                <a16:creationId xmlns:a16="http://schemas.microsoft.com/office/drawing/2014/main" id="{FCC0EEE7-8BC6-AA4B-A556-E24A1160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4724400" cy="411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Uni</a:t>
            </a:r>
          </a:p>
          <a:p>
            <a:pPr algn="ctr"/>
            <a:endParaRPr lang="de-DE" altLang="de-DE" sz="3000" b="1">
              <a:latin typeface="Arial" panose="020B0604020202020204" pitchFamily="34" charset="0"/>
            </a:endParaRPr>
          </a:p>
          <a:p>
            <a:pPr algn="ctr"/>
            <a:endParaRPr lang="de-DE" altLang="de-DE" sz="3000" b="1">
              <a:latin typeface="Arial" panose="020B0604020202020204" pitchFamily="34" charset="0"/>
            </a:endParaRP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Fachhochschule</a:t>
            </a:r>
          </a:p>
          <a:p>
            <a:pPr algn="ctr"/>
            <a:endParaRPr lang="de-DE" altLang="de-DE" sz="3000" b="1">
              <a:latin typeface="Arial" panose="020B0604020202020204" pitchFamily="34" charset="0"/>
            </a:endParaRP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Berufsakademie</a:t>
            </a:r>
          </a:p>
        </p:txBody>
      </p:sp>
      <p:sp>
        <p:nvSpPr>
          <p:cNvPr id="332808" name="Rectangle 8">
            <a:extLst>
              <a:ext uri="{FF2B5EF4-FFF2-40B4-BE49-F238E27FC236}">
                <a16:creationId xmlns:a16="http://schemas.microsoft.com/office/drawing/2014/main" id="{4D3B6458-57A1-5344-BF4F-260040E747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38400" y="4953000"/>
            <a:ext cx="46482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09" name="Rectangle 9">
            <a:extLst>
              <a:ext uri="{FF2B5EF4-FFF2-40B4-BE49-F238E27FC236}">
                <a16:creationId xmlns:a16="http://schemas.microsoft.com/office/drawing/2014/main" id="{113EE6A0-E5B6-AD4D-B50A-801336A7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31242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0" name="Rectangle 10">
            <a:extLst>
              <a:ext uri="{FF2B5EF4-FFF2-40B4-BE49-F238E27FC236}">
                <a16:creationId xmlns:a16="http://schemas.microsoft.com/office/drawing/2014/main" id="{F4D00408-A8E3-C94F-8A61-74F57770E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1196975"/>
            <a:ext cx="4857750" cy="4857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3" name="Oval 13">
            <a:extLst>
              <a:ext uri="{FF2B5EF4-FFF2-40B4-BE49-F238E27FC236}">
                <a16:creationId xmlns:a16="http://schemas.microsoft.com/office/drawing/2014/main" id="{88E02110-52DB-AE45-A8E6-7EF55336C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65625"/>
            <a:ext cx="719138" cy="7191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4" name="Oval 14">
            <a:extLst>
              <a:ext uri="{FF2B5EF4-FFF2-40B4-BE49-F238E27FC236}">
                <a16:creationId xmlns:a16="http://schemas.microsoft.com/office/drawing/2014/main" id="{23524A74-28C1-7F47-8A54-FE4F0A4F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44675"/>
            <a:ext cx="719138" cy="7191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6" name="Text Box 16">
            <a:extLst>
              <a:ext uri="{FF2B5EF4-FFF2-40B4-BE49-F238E27FC236}">
                <a16:creationId xmlns:a16="http://schemas.microsoft.com/office/drawing/2014/main" id="{BAABCDD5-8687-CF45-A0F3-6A6D1584B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164263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Forschungsstärke</a:t>
            </a:r>
          </a:p>
        </p:txBody>
      </p:sp>
      <p:sp>
        <p:nvSpPr>
          <p:cNvPr id="332817" name="Text Box 17">
            <a:extLst>
              <a:ext uri="{FF2B5EF4-FFF2-40B4-BE49-F238E27FC236}">
                <a16:creationId xmlns:a16="http://schemas.microsoft.com/office/drawing/2014/main" id="{F6622155-CD66-9743-9850-80A3528D2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40075"/>
            <a:ext cx="1084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Lehr-</a:t>
            </a:r>
          </a:p>
          <a:p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stärke</a:t>
            </a:r>
          </a:p>
        </p:txBody>
      </p:sp>
      <p:sp>
        <p:nvSpPr>
          <p:cNvPr id="332820" name="Line 20">
            <a:extLst>
              <a:ext uri="{FF2B5EF4-FFF2-40B4-BE49-F238E27FC236}">
                <a16:creationId xmlns:a16="http://schemas.microsoft.com/office/drawing/2014/main" id="{E2F94568-AA3E-7A4E-B4BC-66DB4AF7A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6021388"/>
            <a:ext cx="482441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22" name="Line 22">
            <a:extLst>
              <a:ext uri="{FF2B5EF4-FFF2-40B4-BE49-F238E27FC236}">
                <a16:creationId xmlns:a16="http://schemas.microsoft.com/office/drawing/2014/main" id="{E1C75022-F0FF-574B-B68A-7DF4DC249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3573463"/>
            <a:ext cx="48244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23" name="Line 23">
            <a:extLst>
              <a:ext uri="{FF2B5EF4-FFF2-40B4-BE49-F238E27FC236}">
                <a16:creationId xmlns:a16="http://schemas.microsoft.com/office/drawing/2014/main" id="{AE94EED8-28F2-F843-9AD7-B9A9648599E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375693" y="3609182"/>
            <a:ext cx="48244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21" name="Line 21">
            <a:extLst>
              <a:ext uri="{FF2B5EF4-FFF2-40B4-BE49-F238E27FC236}">
                <a16:creationId xmlns:a16="http://schemas.microsoft.com/office/drawing/2014/main" id="{A035A743-ADE2-EE4C-9616-48850507015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794" y="3609182"/>
            <a:ext cx="482441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11" name="Oval 11">
            <a:extLst>
              <a:ext uri="{FF2B5EF4-FFF2-40B4-BE49-F238E27FC236}">
                <a16:creationId xmlns:a16="http://schemas.microsoft.com/office/drawing/2014/main" id="{51F640C6-99A5-DE48-BFFD-A1EDAB97C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349500"/>
            <a:ext cx="719137" cy="7191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2" name="Oval 12">
            <a:extLst>
              <a:ext uri="{FF2B5EF4-FFF2-40B4-BE49-F238E27FC236}">
                <a16:creationId xmlns:a16="http://schemas.microsoft.com/office/drawing/2014/main" id="{CA0E48D2-BF5F-7A4D-97F8-93D8B793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349500"/>
            <a:ext cx="719138" cy="7191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24" name="AutoShape 24">
            <a:extLst>
              <a:ext uri="{FF2B5EF4-FFF2-40B4-BE49-F238E27FC236}">
                <a16:creationId xmlns:a16="http://schemas.microsoft.com/office/drawing/2014/main" id="{A91B5509-CACA-1A45-90FC-F4F945D7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412875"/>
            <a:ext cx="2233612" cy="936625"/>
          </a:xfrm>
          <a:prstGeom prst="wedgeEllipseCallout">
            <a:avLst>
              <a:gd name="adj1" fmla="val -68551"/>
              <a:gd name="adj2" fmla="val 2694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Humboldt-Ideal</a:t>
            </a:r>
          </a:p>
        </p:txBody>
      </p:sp>
      <p:sp>
        <p:nvSpPr>
          <p:cNvPr id="332815" name="Oval 15">
            <a:extLst>
              <a:ext uri="{FF2B5EF4-FFF2-40B4-BE49-F238E27FC236}">
                <a16:creationId xmlns:a16="http://schemas.microsoft.com/office/drawing/2014/main" id="{47151849-08DB-F44D-A4C1-EE83E28D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719138" cy="7191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27" name="AutoShape 27">
            <a:extLst>
              <a:ext uri="{FF2B5EF4-FFF2-40B4-BE49-F238E27FC236}">
                <a16:creationId xmlns:a16="http://schemas.microsoft.com/office/drawing/2014/main" id="{81FE64A7-6389-2147-B9D6-B60D2B2A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2555875" cy="720725"/>
          </a:xfrm>
          <a:prstGeom prst="wedgeEllipseCallout">
            <a:avLst>
              <a:gd name="adj1" fmla="val 71306"/>
              <a:gd name="adj2" fmla="val -14031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FH (SUI)</a:t>
            </a:r>
          </a:p>
        </p:txBody>
      </p:sp>
      <p:sp>
        <p:nvSpPr>
          <p:cNvPr id="332825" name="AutoShape 25">
            <a:extLst>
              <a:ext uri="{FF2B5EF4-FFF2-40B4-BE49-F238E27FC236}">
                <a16:creationId xmlns:a16="http://schemas.microsoft.com/office/drawing/2014/main" id="{7901E929-8F6D-7D43-842D-CA683DA7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860800"/>
            <a:ext cx="2555875" cy="1081088"/>
          </a:xfrm>
          <a:prstGeom prst="wedgeEllipseCallout">
            <a:avLst>
              <a:gd name="adj1" fmla="val -67329"/>
              <a:gd name="adj2" fmla="val -5998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Research-University</a:t>
            </a:r>
          </a:p>
        </p:txBody>
      </p:sp>
      <p:sp>
        <p:nvSpPr>
          <p:cNvPr id="332828" name="AutoShape 28">
            <a:extLst>
              <a:ext uri="{FF2B5EF4-FFF2-40B4-BE49-F238E27FC236}">
                <a16:creationId xmlns:a16="http://schemas.microsoft.com/office/drawing/2014/main" id="{4CE3A15A-F1AF-D742-BE6C-990A42E23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013325"/>
            <a:ext cx="3132137" cy="1081088"/>
          </a:xfrm>
          <a:prstGeom prst="wedgeEllipseCallout">
            <a:avLst>
              <a:gd name="adj1" fmla="val -45741"/>
              <a:gd name="adj2" fmla="val -5998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regionale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Bildungsinst.</a:t>
            </a:r>
          </a:p>
        </p:txBody>
      </p:sp>
      <p:sp>
        <p:nvSpPr>
          <p:cNvPr id="332831" name="Rectangle 31">
            <a:extLst>
              <a:ext uri="{FF2B5EF4-FFF2-40B4-BE49-F238E27FC236}">
                <a16:creationId xmlns:a16="http://schemas.microsoft.com/office/drawing/2014/main" id="{C58F3E5D-24AC-5648-A758-E89428A6D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332832" name="Object 32">
            <a:extLst>
              <a:ext uri="{FF2B5EF4-FFF2-40B4-BE49-F238E27FC236}">
                <a16:creationId xmlns:a16="http://schemas.microsoft.com/office/drawing/2014/main" id="{721EFB8F-FEC8-7240-A00D-4BDB4F2AF05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3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29" name="AutoShape 29">
            <a:extLst>
              <a:ext uri="{FF2B5EF4-FFF2-40B4-BE49-F238E27FC236}">
                <a16:creationId xmlns:a16="http://schemas.microsoft.com/office/drawing/2014/main" id="{69F6941C-D582-BD45-A17F-EBDAA7664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2555875" cy="1081088"/>
          </a:xfrm>
          <a:prstGeom prst="wedgeEllipseCallout">
            <a:avLst>
              <a:gd name="adj1" fmla="val 28819"/>
              <a:gd name="adj2" fmla="val 16071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Lehr-Uni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FH (D)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 autoUpdateAnimBg="0"/>
      <p:bldP spid="332804" grpId="0" animBg="1" autoUpdateAnimBg="0"/>
      <p:bldP spid="332805" grpId="0" animBg="1" autoUpdateAnimBg="0"/>
      <p:bldP spid="332807" grpId="0" animBg="1" autoUpdateAnimBg="0"/>
      <p:bldP spid="332816" grpId="0" autoUpdateAnimBg="0"/>
      <p:bldP spid="332817" grpId="0" autoUpdateAnimBg="0"/>
      <p:bldP spid="332824" grpId="0" animBg="1"/>
      <p:bldP spid="332827" grpId="0" animBg="1"/>
      <p:bldP spid="332825" grpId="0" animBg="1"/>
      <p:bldP spid="332828" grpId="0" animBg="1"/>
      <p:bldP spid="3328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5">
            <a:extLst>
              <a:ext uri="{FF2B5EF4-FFF2-40B4-BE49-F238E27FC236}">
                <a16:creationId xmlns:a16="http://schemas.microsoft.com/office/drawing/2014/main" id="{90671B44-8A76-6940-912E-3EA221BB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33D320F4-0B8F-D942-BC5E-19381DFAC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2F3DD-107A-E748-90F8-FDE8F8619F86}" type="slidenum">
              <a:rPr lang="en-US" altLang="de-DE"/>
              <a:pPr/>
              <a:t>15</a:t>
            </a:fld>
            <a:endParaRPr lang="en-US" altLang="de-DE" b="0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9F8B0EE7-365C-7940-9458-93B0A5EDC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CB9011F8-069C-7F4E-85E7-31626BD66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Physik: Drittmittel in t€ pro Jahr</a:t>
            </a:r>
          </a:p>
        </p:txBody>
      </p:sp>
      <p:graphicFrame>
        <p:nvGraphicFramePr>
          <p:cNvPr id="334852" name="Object 4">
            <a:extLst>
              <a:ext uri="{FF2B5EF4-FFF2-40B4-BE49-F238E27FC236}">
                <a16:creationId xmlns:a16="http://schemas.microsoft.com/office/drawing/2014/main" id="{9D89200A-1E7C-914C-ACE7-1A3D3B821797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3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4853" name="Group 5">
            <a:extLst>
              <a:ext uri="{FF2B5EF4-FFF2-40B4-BE49-F238E27FC236}">
                <a16:creationId xmlns:a16="http://schemas.microsoft.com/office/drawing/2014/main" id="{F9AAC163-86FE-A249-8493-B5D87D5DEEDC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334854" name="Object 6">
              <a:extLst>
                <a:ext uri="{FF2B5EF4-FFF2-40B4-BE49-F238E27FC236}">
                  <a16:creationId xmlns:a16="http://schemas.microsoft.com/office/drawing/2014/main" id="{427A172C-EF53-864D-8806-BA03B452CB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874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4855" name="Group 7">
              <a:extLst>
                <a:ext uri="{FF2B5EF4-FFF2-40B4-BE49-F238E27FC236}">
                  <a16:creationId xmlns:a16="http://schemas.microsoft.com/office/drawing/2014/main" id="{02A077E8-5CC1-EE4E-B835-097036401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334856" name="Line 8">
                <a:extLst>
                  <a:ext uri="{FF2B5EF4-FFF2-40B4-BE49-F238E27FC236}">
                    <a16:creationId xmlns:a16="http://schemas.microsoft.com/office/drawing/2014/main" id="{805C2DEC-3BFD-5843-855A-DE43A8E77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857" name="Text Box 9">
                <a:extLst>
                  <a:ext uri="{FF2B5EF4-FFF2-40B4-BE49-F238E27FC236}">
                    <a16:creationId xmlns:a16="http://schemas.microsoft.com/office/drawing/2014/main" id="{7E008500-7214-8E49-AC16-82E78B5BC8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334858" name="Group 10">
            <a:extLst>
              <a:ext uri="{FF2B5EF4-FFF2-40B4-BE49-F238E27FC236}">
                <a16:creationId xmlns:a16="http://schemas.microsoft.com/office/drawing/2014/main" id="{9AAD1908-F030-814C-BD4A-7A12CF5D5B09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334859" name="AutoShape 11">
              <a:extLst>
                <a:ext uri="{FF2B5EF4-FFF2-40B4-BE49-F238E27FC236}">
                  <a16:creationId xmlns:a16="http://schemas.microsoft.com/office/drawing/2014/main" id="{F62473FE-637A-1E42-A97E-8BBEFFF6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60" name="Text Box 12">
              <a:extLst>
                <a:ext uri="{FF2B5EF4-FFF2-40B4-BE49-F238E27FC236}">
                  <a16:creationId xmlns:a16="http://schemas.microsoft.com/office/drawing/2014/main" id="{1AC0E85F-F5BC-9145-81CD-E0BDF61C1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334861" name="Group 13">
            <a:extLst>
              <a:ext uri="{FF2B5EF4-FFF2-40B4-BE49-F238E27FC236}">
                <a16:creationId xmlns:a16="http://schemas.microsoft.com/office/drawing/2014/main" id="{F49A997C-9DBD-1847-B12F-8A19171400D4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334862" name="Object 14">
              <a:extLst>
                <a:ext uri="{FF2B5EF4-FFF2-40B4-BE49-F238E27FC236}">
                  <a16:creationId xmlns:a16="http://schemas.microsoft.com/office/drawing/2014/main" id="{6437B7FA-3FC5-CD41-AA76-35EA0685CB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875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4863" name="Group 15">
              <a:extLst>
                <a:ext uri="{FF2B5EF4-FFF2-40B4-BE49-F238E27FC236}">
                  <a16:creationId xmlns:a16="http://schemas.microsoft.com/office/drawing/2014/main" id="{1C9F9FFA-227C-B74E-8BC3-E5FB24DB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334864" name="Line 16">
                <a:extLst>
                  <a:ext uri="{FF2B5EF4-FFF2-40B4-BE49-F238E27FC236}">
                    <a16:creationId xmlns:a16="http://schemas.microsoft.com/office/drawing/2014/main" id="{AEE2F6E8-6B2F-AD44-AF36-55A52FC76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865" name="Text Box 17">
                <a:extLst>
                  <a:ext uri="{FF2B5EF4-FFF2-40B4-BE49-F238E27FC236}">
                    <a16:creationId xmlns:a16="http://schemas.microsoft.com/office/drawing/2014/main" id="{0956EC6D-6BFA-FA43-B50A-E04D9308FB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334866" name="Group 18">
            <a:extLst>
              <a:ext uri="{FF2B5EF4-FFF2-40B4-BE49-F238E27FC236}">
                <a16:creationId xmlns:a16="http://schemas.microsoft.com/office/drawing/2014/main" id="{A890555E-174B-3B4E-B85A-2A65B85D4A17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334867" name="AutoShape 19">
              <a:extLst>
                <a:ext uri="{FF2B5EF4-FFF2-40B4-BE49-F238E27FC236}">
                  <a16:creationId xmlns:a16="http://schemas.microsoft.com/office/drawing/2014/main" id="{FA1BD5AA-06C7-CE43-A71C-F8BD3020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68" name="Text Box 20">
              <a:extLst>
                <a:ext uri="{FF2B5EF4-FFF2-40B4-BE49-F238E27FC236}">
                  <a16:creationId xmlns:a16="http://schemas.microsoft.com/office/drawing/2014/main" id="{2F760CB7-F47A-7E4C-BA16-41A3A30C0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4659585-24A9-8D43-AAC2-DB6811E6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A9B3166A-DD2D-BB4F-BDC3-6E4B4E4D8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57DA3-DE6A-8944-BEF1-B98982FBE01F}" type="slidenum">
              <a:rPr lang="en-US" altLang="de-DE"/>
              <a:pPr/>
              <a:t>16</a:t>
            </a:fld>
            <a:endParaRPr lang="en-US" altLang="de-DE" b="0"/>
          </a:p>
        </p:txBody>
      </p:sp>
      <p:graphicFrame>
        <p:nvGraphicFramePr>
          <p:cNvPr id="338956" name="Object 12">
            <a:extLst>
              <a:ext uri="{FF2B5EF4-FFF2-40B4-BE49-F238E27FC236}">
                <a16:creationId xmlns:a16="http://schemas.microsoft.com/office/drawing/2014/main" id="{BC66970F-864C-4A43-9D92-54D07DCD04DA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0" y="0"/>
          <a:ext cx="19081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817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6" name="Rectangle 2">
            <a:extLst>
              <a:ext uri="{FF2B5EF4-FFF2-40B4-BE49-F238E27FC236}">
                <a16:creationId xmlns:a16="http://schemas.microsoft.com/office/drawing/2014/main" id="{A9FC55FB-834C-5A45-9E32-995385835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0"/>
            <a:ext cx="5724525" cy="9906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Neue Einheit von F &amp; L</a:t>
            </a:r>
          </a:p>
        </p:txBody>
      </p:sp>
      <p:sp>
        <p:nvSpPr>
          <p:cNvPr id="338947" name="Oval 3">
            <a:extLst>
              <a:ext uri="{FF2B5EF4-FFF2-40B4-BE49-F238E27FC236}">
                <a16:creationId xmlns:a16="http://schemas.microsoft.com/office/drawing/2014/main" id="{1AB163FC-0244-6843-8ADF-E8B2DCF36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060575"/>
            <a:ext cx="2808287" cy="1403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wissenschafts-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bezogener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Master / PhD</a:t>
            </a:r>
          </a:p>
        </p:txBody>
      </p:sp>
      <p:sp>
        <p:nvSpPr>
          <p:cNvPr id="338948" name="Oval 4">
            <a:extLst>
              <a:ext uri="{FF2B5EF4-FFF2-40B4-BE49-F238E27FC236}">
                <a16:creationId xmlns:a16="http://schemas.microsoft.com/office/drawing/2014/main" id="{60AC0312-9064-8E4E-830D-4F57953A4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679825"/>
            <a:ext cx="2806700" cy="140335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Berufsbezogener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Master</a:t>
            </a:r>
          </a:p>
        </p:txBody>
      </p:sp>
      <p:sp>
        <p:nvSpPr>
          <p:cNvPr id="338949" name="Oval 5">
            <a:extLst>
              <a:ext uri="{FF2B5EF4-FFF2-40B4-BE49-F238E27FC236}">
                <a16:creationId xmlns:a16="http://schemas.microsoft.com/office/drawing/2014/main" id="{28B7F6D1-C98B-C642-B919-D2CF1815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5300663"/>
            <a:ext cx="2806700" cy="14033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Bachelor</a:t>
            </a:r>
          </a:p>
        </p:txBody>
      </p:sp>
      <p:sp>
        <p:nvSpPr>
          <p:cNvPr id="338950" name="Rectangle 6">
            <a:extLst>
              <a:ext uri="{FF2B5EF4-FFF2-40B4-BE49-F238E27FC236}">
                <a16:creationId xmlns:a16="http://schemas.microsoft.com/office/drawing/2014/main" id="{BC4B097C-DF34-E94A-A450-3B105DF5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724400"/>
            <a:ext cx="3494087" cy="1079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Forschungserfahrung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keine Spitzenforschung</a:t>
            </a:r>
          </a:p>
        </p:txBody>
      </p:sp>
      <p:sp>
        <p:nvSpPr>
          <p:cNvPr id="338952" name="Rectangle 8">
            <a:extLst>
              <a:ext uri="{FF2B5EF4-FFF2-40B4-BE49-F238E27FC236}">
                <a16:creationId xmlns:a16="http://schemas.microsoft.com/office/drawing/2014/main" id="{7EF158C2-A59A-EC4F-A867-8D1E059EB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2205038"/>
            <a:ext cx="3497262" cy="1079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aktive eigene 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(Spitzen)Forschung</a:t>
            </a:r>
          </a:p>
        </p:txBody>
      </p:sp>
      <p:sp>
        <p:nvSpPr>
          <p:cNvPr id="338953" name="AutoShape 9">
            <a:extLst>
              <a:ext uri="{FF2B5EF4-FFF2-40B4-BE49-F238E27FC236}">
                <a16:creationId xmlns:a16="http://schemas.microsoft.com/office/drawing/2014/main" id="{3FD8AB43-D55A-6C4A-8F46-940C894B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205038"/>
            <a:ext cx="2592388" cy="1079500"/>
          </a:xfrm>
          <a:prstGeom prst="homePlate">
            <a:avLst>
              <a:gd name="adj" fmla="val 60037"/>
            </a:avLst>
          </a:prstGeom>
          <a:solidFill>
            <a:srgbClr val="FFFF00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forschende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338955" name="AutoShape 11">
            <a:extLst>
              <a:ext uri="{FF2B5EF4-FFF2-40B4-BE49-F238E27FC236}">
                <a16:creationId xmlns:a16="http://schemas.microsoft.com/office/drawing/2014/main" id="{B3E39736-08BE-0642-843D-45781B694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724400"/>
            <a:ext cx="2590800" cy="1079500"/>
          </a:xfrm>
          <a:prstGeom prst="homePlate">
            <a:avLst>
              <a:gd name="adj" fmla="val 60000"/>
            </a:avLst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forschungs-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bezogene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Lehre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nimBg="1"/>
      <p:bldP spid="338948" grpId="0" animBg="1"/>
      <p:bldP spid="338949" grpId="0" animBg="1"/>
      <p:bldP spid="338950" grpId="0" animBg="1"/>
      <p:bldP spid="338952" grpId="0" animBg="1"/>
      <p:bldP spid="338953" grpId="0" animBg="1"/>
      <p:bldP spid="3389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20B0DE2D-8411-3E47-8DDC-FFC2B82E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F75BC187-9C78-1A4A-8773-19AC83994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8F56D-0394-B246-BF25-C5BC246FA4BC}" type="slidenum">
              <a:rPr lang="en-US" altLang="de-DE"/>
              <a:pPr/>
              <a:t>17</a:t>
            </a:fld>
            <a:endParaRPr lang="en-US" altLang="de-DE" b="0"/>
          </a:p>
        </p:txBody>
      </p:sp>
      <p:sp>
        <p:nvSpPr>
          <p:cNvPr id="168963" name="Text Box 1027">
            <a:extLst>
              <a:ext uri="{FF2B5EF4-FFF2-40B4-BE49-F238E27FC236}">
                <a16:creationId xmlns:a16="http://schemas.microsoft.com/office/drawing/2014/main" id="{0BA7B1AD-C8CD-BE4E-B002-3850DFD9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8966" name="Rectangle 1030">
            <a:extLst>
              <a:ext uri="{FF2B5EF4-FFF2-40B4-BE49-F238E27FC236}">
                <a16:creationId xmlns:a16="http://schemas.microsoft.com/office/drawing/2014/main" id="{19605182-9144-E145-BB04-FA0B0E095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international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68967" name="Object 1031">
            <a:extLst>
              <a:ext uri="{FF2B5EF4-FFF2-40B4-BE49-F238E27FC236}">
                <a16:creationId xmlns:a16="http://schemas.microsoft.com/office/drawing/2014/main" id="{91E58445-F6C7-A349-B3F7-38BC277ACFA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Rectangle 1032">
            <a:extLst>
              <a:ext uri="{FF2B5EF4-FFF2-40B4-BE49-F238E27FC236}">
                <a16:creationId xmlns:a16="http://schemas.microsoft.com/office/drawing/2014/main" id="{9074219F-7DE8-3B40-8D6C-BF904B15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92375"/>
            <a:ext cx="3598863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in der Forschung</a:t>
            </a:r>
          </a:p>
        </p:txBody>
      </p:sp>
      <p:sp>
        <p:nvSpPr>
          <p:cNvPr id="168969" name="Rectangle 1033">
            <a:extLst>
              <a:ext uri="{FF2B5EF4-FFF2-40B4-BE49-F238E27FC236}">
                <a16:creationId xmlns:a16="http://schemas.microsoft.com/office/drawing/2014/main" id="{2CDD65A7-2FA1-C844-AC7A-450B1198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149725"/>
            <a:ext cx="3598863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in der Lehre</a:t>
            </a:r>
          </a:p>
        </p:txBody>
      </p:sp>
      <p:sp>
        <p:nvSpPr>
          <p:cNvPr id="168970" name="Rectangle 1034">
            <a:extLst>
              <a:ext uri="{FF2B5EF4-FFF2-40B4-BE49-F238E27FC236}">
                <a16:creationId xmlns:a16="http://schemas.microsoft.com/office/drawing/2014/main" id="{77750189-FCE9-5A42-94A5-98460399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149725"/>
            <a:ext cx="4219575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neu belebt: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Bachelor / Master</a:t>
            </a:r>
          </a:p>
        </p:txBody>
      </p:sp>
      <p:sp>
        <p:nvSpPr>
          <p:cNvPr id="168973" name="Rectangle 1037">
            <a:extLst>
              <a:ext uri="{FF2B5EF4-FFF2-40B4-BE49-F238E27FC236}">
                <a16:creationId xmlns:a16="http://schemas.microsoft.com/office/drawing/2014/main" id="{10CE87E0-36BD-384A-9DDC-D8F48627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92375"/>
            <a:ext cx="4219575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üblich</a:t>
            </a:r>
          </a:p>
        </p:txBody>
      </p:sp>
      <p:sp>
        <p:nvSpPr>
          <p:cNvPr id="168974" name="Oval 1038">
            <a:extLst>
              <a:ext uri="{FF2B5EF4-FFF2-40B4-BE49-F238E27FC236}">
                <a16:creationId xmlns:a16="http://schemas.microsoft.com/office/drawing/2014/main" id="{0B5332EE-490B-D44A-8A82-7E09A7A8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221163"/>
            <a:ext cx="61198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große Studienreform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 autoUpdateAnimBg="0"/>
      <p:bldP spid="168969" grpId="0" animBg="1" autoUpdateAnimBg="0"/>
      <p:bldP spid="168970" grpId="0" animBg="1" autoUpdateAnimBg="0"/>
      <p:bldP spid="168973" grpId="0" animBg="1" autoUpdateAnimBg="0"/>
      <p:bldP spid="1689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FE4F63B-E65A-5840-AD17-EF2816E7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027CB8BE-9043-4D47-89DC-26A2D9485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478E2-73F5-DB4B-B948-72D640C4DAE9}" type="slidenum">
              <a:rPr lang="en-US" altLang="de-DE"/>
              <a:pPr/>
              <a:t>18</a:t>
            </a:fld>
            <a:endParaRPr lang="en-US" altLang="de-DE" b="0"/>
          </a:p>
        </p:txBody>
      </p:sp>
      <p:sp>
        <p:nvSpPr>
          <p:cNvPr id="351234" name="Text Box 2">
            <a:extLst>
              <a:ext uri="{FF2B5EF4-FFF2-40B4-BE49-F238E27FC236}">
                <a16:creationId xmlns:a16="http://schemas.microsoft.com/office/drawing/2014/main" id="{A17921A4-A3BA-E94E-BB7D-35D5C723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8913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>
                <a:solidFill>
                  <a:schemeClr val="folHlink"/>
                </a:solidFill>
                <a:latin typeface="Arial" panose="020B0604020202020204" pitchFamily="34" charset="0"/>
              </a:rPr>
              <a:t>E-learning</a:t>
            </a:r>
            <a:endParaRPr lang="de-DE" altLang="de-DE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51235" name="Object 3">
            <a:extLst>
              <a:ext uri="{FF2B5EF4-FFF2-40B4-BE49-F238E27FC236}">
                <a16:creationId xmlns:a16="http://schemas.microsoft.com/office/drawing/2014/main" id="{9E09A288-BD87-8642-A28C-37CD9FBD5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181350"/>
          <a:ext cx="1447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3" name="Clip" r:id="rId3" imgW="27749500" imgH="58826400" progId="MS_ClipArt_Gallery.2">
                  <p:embed/>
                </p:oleObj>
              </mc:Choice>
              <mc:Fallback>
                <p:oleObj name="Clip" r:id="rId3" imgW="27749500" imgH="588264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81350"/>
                        <a:ext cx="1447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6" name="Object 4">
            <a:extLst>
              <a:ext uri="{FF2B5EF4-FFF2-40B4-BE49-F238E27FC236}">
                <a16:creationId xmlns:a16="http://schemas.microsoft.com/office/drawing/2014/main" id="{A78276FD-AED6-BF4C-A68C-063B1029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257550"/>
          <a:ext cx="177641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4" name="Clip" r:id="rId5" imgW="27749500" imgH="44424600" progId="MS_ClipArt_Gallery.2">
                  <p:embed/>
                </p:oleObj>
              </mc:Choice>
              <mc:Fallback>
                <p:oleObj name="Clip" r:id="rId5" imgW="27749500" imgH="44424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57550"/>
                        <a:ext cx="177641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7" name="Object 5">
            <a:extLst>
              <a:ext uri="{FF2B5EF4-FFF2-40B4-BE49-F238E27FC236}">
                <a16:creationId xmlns:a16="http://schemas.microsoft.com/office/drawing/2014/main" id="{EF568FCA-DB3D-AA44-B3B6-3B79FC3FE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952750"/>
          <a:ext cx="3657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5" name="Clip" r:id="rId7" imgW="27749500" imgH="24079200" progId="MS_ClipArt_Gallery.2">
                  <p:embed/>
                </p:oleObj>
              </mc:Choice>
              <mc:Fallback>
                <p:oleObj name="Clip" r:id="rId7" imgW="27749500" imgH="240792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52750"/>
                        <a:ext cx="36576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38" name="Line 6">
            <a:extLst>
              <a:ext uri="{FF2B5EF4-FFF2-40B4-BE49-F238E27FC236}">
                <a16:creationId xmlns:a16="http://schemas.microsoft.com/office/drawing/2014/main" id="{19746EDA-09D3-2449-BA3F-E8BC5256D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84688"/>
            <a:ext cx="762000" cy="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39" name="Line 7">
            <a:extLst>
              <a:ext uri="{FF2B5EF4-FFF2-40B4-BE49-F238E27FC236}">
                <a16:creationId xmlns:a16="http://schemas.microsoft.com/office/drawing/2014/main" id="{A10F4BDC-9953-544F-BDC8-63E71913A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027488"/>
            <a:ext cx="0" cy="91440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40" name="Text Box 8">
            <a:extLst>
              <a:ext uri="{FF2B5EF4-FFF2-40B4-BE49-F238E27FC236}">
                <a16:creationId xmlns:a16="http://schemas.microsoft.com/office/drawing/2014/main" id="{7900D012-D831-F646-9890-CE8D7960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095750"/>
            <a:ext cx="6324600" cy="11906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persönlicher Kontakt </a:t>
            </a:r>
            <a:br>
              <a:rPr lang="de-DE" altLang="de-DE" sz="3600" b="1">
                <a:latin typeface="Arial" panose="020B0604020202020204" pitchFamily="34" charset="0"/>
              </a:rPr>
            </a:br>
            <a:r>
              <a:rPr lang="de-DE" altLang="de-DE" sz="3600" b="1">
                <a:latin typeface="Arial" panose="020B0604020202020204" pitchFamily="34" charset="0"/>
              </a:rPr>
              <a:t> </a:t>
            </a:r>
            <a:r>
              <a:rPr lang="de-DE" altLang="de-DE" sz="3600" b="1" i="1" u="sng">
                <a:latin typeface="Arial" panose="020B0604020202020204" pitchFamily="34" charset="0"/>
              </a:rPr>
              <a:t>und</a:t>
            </a:r>
            <a:r>
              <a:rPr lang="de-DE" altLang="de-DE" sz="3600" b="1">
                <a:latin typeface="Arial" panose="020B0604020202020204" pitchFamily="34" charset="0"/>
              </a:rPr>
              <a:t> Virtualität</a:t>
            </a:r>
          </a:p>
        </p:txBody>
      </p:sp>
      <p:graphicFrame>
        <p:nvGraphicFramePr>
          <p:cNvPr id="351242" name="Object 10">
            <a:extLst>
              <a:ext uri="{FF2B5EF4-FFF2-40B4-BE49-F238E27FC236}">
                <a16:creationId xmlns:a16="http://schemas.microsoft.com/office/drawing/2014/main" id="{0D39198B-0CDC-D544-905E-A5C8429E20B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6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1" name="Text Box 9">
            <a:extLst>
              <a:ext uri="{FF2B5EF4-FFF2-40B4-BE49-F238E27FC236}">
                <a16:creationId xmlns:a16="http://schemas.microsoft.com/office/drawing/2014/main" id="{28258CA7-CED5-F14F-8C78-339F2281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590675"/>
            <a:ext cx="72024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600" b="1">
                <a:solidFill>
                  <a:srgbClr val="FF0000"/>
                </a:solidFill>
                <a:latin typeface="Arial" panose="020B0604020202020204" pitchFamily="34" charset="0"/>
              </a:rPr>
              <a:t>.... nach dem papierlosen Büro </a:t>
            </a:r>
            <a:br>
              <a:rPr lang="de-DE" altLang="de-DE" sz="36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de-DE" altLang="de-DE" sz="3600" b="1">
                <a:solidFill>
                  <a:srgbClr val="FF0000"/>
                </a:solidFill>
                <a:latin typeface="Arial" panose="020B0604020202020204" pitchFamily="34" charset="0"/>
              </a:rPr>
              <a:t>die entmenschte Universität?</a:t>
            </a:r>
            <a:endParaRPr lang="de-DE" altLang="de-DE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40" grpId="0" animBg="1" autoUpdateAnimBg="0"/>
      <p:bldP spid="3512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32B0F1C8-E9F8-424A-8CD2-57A62C6F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2829EA04-9020-1346-A854-BE1B821CA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93B4C-7313-CE41-8291-234353CF07B5}" type="slidenum">
              <a:rPr lang="en-US" altLang="de-DE"/>
              <a:pPr/>
              <a:t>19</a:t>
            </a:fld>
            <a:endParaRPr lang="en-US" altLang="de-DE" b="0"/>
          </a:p>
        </p:txBody>
      </p:sp>
      <p:sp>
        <p:nvSpPr>
          <p:cNvPr id="276482" name="Text Box 2">
            <a:extLst>
              <a:ext uri="{FF2B5EF4-FFF2-40B4-BE49-F238E27FC236}">
                <a16:creationId xmlns:a16="http://schemas.microsoft.com/office/drawing/2014/main" id="{CF8BC246-E1D8-0446-A0D6-DC5C579D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“Alma mater virtualis”: </a:t>
            </a:r>
          </a:p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Strategische Optionen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F6AA8093-88CE-6F49-BABC-3A53C4A2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86D03BD2-87C8-DA4D-958C-10104980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021AE1F0-B8F6-BA41-A960-5B6A7A0B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3CBF415B-22C2-7741-BACC-CF73B43E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7" name="Rectangle 7">
            <a:extLst>
              <a:ext uri="{FF2B5EF4-FFF2-40B4-BE49-F238E27FC236}">
                <a16:creationId xmlns:a16="http://schemas.microsoft.com/office/drawing/2014/main" id="{672C7B70-3AB6-3D4A-BA0E-288CA76B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8" name="Rectangle 8">
            <a:extLst>
              <a:ext uri="{FF2B5EF4-FFF2-40B4-BE49-F238E27FC236}">
                <a16:creationId xmlns:a16="http://schemas.microsoft.com/office/drawing/2014/main" id="{69698134-20B9-0047-9361-270F9882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9" name="Rectangle 9">
            <a:extLst>
              <a:ext uri="{FF2B5EF4-FFF2-40B4-BE49-F238E27FC236}">
                <a16:creationId xmlns:a16="http://schemas.microsoft.com/office/drawing/2014/main" id="{F0C6AC18-A813-2A47-950C-BAE772A7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0" name="Rectangle 10">
            <a:extLst>
              <a:ext uri="{FF2B5EF4-FFF2-40B4-BE49-F238E27FC236}">
                <a16:creationId xmlns:a16="http://schemas.microsoft.com/office/drawing/2014/main" id="{A4BA3E2F-DE62-D748-A7E5-5D7B2B009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1DA02DF4-B95E-524D-A94B-38433033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127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id="{C7E0E1FD-FFD6-AD41-9671-5CC3734C7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3606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4502CFE6-25AC-3443-9CFD-5283DDAD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62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4" name="Text Box 14">
            <a:extLst>
              <a:ext uri="{FF2B5EF4-FFF2-40B4-BE49-F238E27FC236}">
                <a16:creationId xmlns:a16="http://schemas.microsoft.com/office/drawing/2014/main" id="{8D1B17CD-FBED-7740-A63A-882E09F2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607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C06CCAB4-0F14-DD42-B189-1852E46B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6450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DECE1484-B8C9-4345-AE44-372E68EA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081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2622F630-F3E9-E84A-8A1A-0AF2096B7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0081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8" name="Text Box 18">
            <a:extLst>
              <a:ext uri="{FF2B5EF4-FFF2-40B4-BE49-F238E27FC236}">
                <a16:creationId xmlns:a16="http://schemas.microsoft.com/office/drawing/2014/main" id="{4D1DEDFC-E73E-4846-8769-ACE13799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63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9" name="Text Box 19">
            <a:extLst>
              <a:ext uri="{FF2B5EF4-FFF2-40B4-BE49-F238E27FC236}">
                <a16:creationId xmlns:a16="http://schemas.microsoft.com/office/drawing/2014/main" id="{6386541A-6EB6-FC47-9EB0-C0463B5DB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2828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  <p:bldP spid="276492" grpId="0" autoUpdateAnimBg="0"/>
      <p:bldP spid="276493" grpId="0" autoUpdateAnimBg="0"/>
      <p:bldP spid="276494" grpId="0" autoUpdateAnimBg="0"/>
      <p:bldP spid="276495" grpId="0" autoUpdateAnimBg="0"/>
      <p:bldP spid="276496" grpId="0" autoUpdateAnimBg="0"/>
      <p:bldP spid="276497" grpId="0" autoUpdateAnimBg="0"/>
      <p:bldP spid="276498" grpId="0" autoUpdateAnimBg="0"/>
      <p:bldP spid="2764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106EAA6F-5F02-CE47-AE15-13BB7D39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87096025-563E-4244-93A9-7FB329A9A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9FC08-8629-0B41-8E21-EBBBFE08546B}" type="slidenum">
              <a:rPr lang="en-US" altLang="de-DE"/>
              <a:pPr/>
              <a:t>2</a:t>
            </a:fld>
            <a:endParaRPr lang="en-US" altLang="de-DE" b="0"/>
          </a:p>
        </p:txBody>
      </p:sp>
      <p:sp>
        <p:nvSpPr>
          <p:cNvPr id="279554" name="Text Box 2">
            <a:extLst>
              <a:ext uri="{FF2B5EF4-FFF2-40B4-BE49-F238E27FC236}">
                <a16:creationId xmlns:a16="http://schemas.microsoft.com/office/drawing/2014/main" id="{E74BADBA-56CE-644E-B931-087F913B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E3A62E78-172C-FA4F-9CCE-018BD8821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513" y="274638"/>
            <a:ext cx="5191125" cy="685800"/>
          </a:xfrm>
        </p:spPr>
        <p:txBody>
          <a:bodyPr/>
          <a:lstStyle/>
          <a:p>
            <a:r>
              <a:rPr lang="de-DE" altLang="de-DE" sz="4000" b="1">
                <a:solidFill>
                  <a:schemeClr val="folHlink"/>
                </a:solidFill>
              </a:rPr>
              <a:t>Think Tank seit</a:t>
            </a:r>
            <a:endParaRPr lang="de-DE" altLang="de-DE"/>
          </a:p>
        </p:txBody>
      </p:sp>
      <p:sp>
        <p:nvSpPr>
          <p:cNvPr id="279556" name="Rectangle 4">
            <a:extLst>
              <a:ext uri="{FF2B5EF4-FFF2-40B4-BE49-F238E27FC236}">
                <a16:creationId xmlns:a16="http://schemas.microsoft.com/office/drawing/2014/main" id="{4989A559-61CC-5247-A5E5-112EBB66F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6478588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Bertelsmann Stiftung</a:t>
            </a:r>
          </a:p>
        </p:txBody>
      </p:sp>
      <p:sp>
        <p:nvSpPr>
          <p:cNvPr id="279557" name="Rectangle 5">
            <a:extLst>
              <a:ext uri="{FF2B5EF4-FFF2-40B4-BE49-F238E27FC236}">
                <a16:creationId xmlns:a16="http://schemas.microsoft.com/office/drawing/2014/main" id="{12091A40-B5B9-F148-A8D7-EE9BA3C3E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6478588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Hochschulrektorenkonferenz</a:t>
            </a:r>
          </a:p>
        </p:txBody>
      </p:sp>
      <p:sp>
        <p:nvSpPr>
          <p:cNvPr id="279558" name="Rectangle 6">
            <a:extLst>
              <a:ext uri="{FF2B5EF4-FFF2-40B4-BE49-F238E27FC236}">
                <a16:creationId xmlns:a16="http://schemas.microsoft.com/office/drawing/2014/main" id="{4D7AF8A8-2679-304A-8947-C47BAEDE9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06613"/>
            <a:ext cx="6781800" cy="7921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Mai 1994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 autoUpdateAnimBg="0"/>
      <p:bldP spid="279557" grpId="0" animBg="1" autoUpdateAnimBg="0"/>
      <p:bldP spid="27955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10CF771B-ACB3-1148-B136-A49C0DD4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C1330CD6-CAB3-DE4A-92A0-AAE50175A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78BEF-0EE9-B947-AAFF-FEED127D06B2}" type="slidenum">
              <a:rPr lang="en-US" altLang="de-DE"/>
              <a:pPr/>
              <a:t>20</a:t>
            </a:fld>
            <a:endParaRPr lang="en-US" altLang="de-DE" b="0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EFC02FE8-CB51-8548-B979-98CB723AA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036AF53D-398F-6046-8598-D19B8A32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5E06E5A9-7A9F-2E49-B5D7-61A5A059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69E1FDF5-5BAE-5346-AA4B-6095E57B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F84BCD53-C0FA-124E-8751-CFE568FB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1" name="Rectangle 7">
            <a:extLst>
              <a:ext uri="{FF2B5EF4-FFF2-40B4-BE49-F238E27FC236}">
                <a16:creationId xmlns:a16="http://schemas.microsoft.com/office/drawing/2014/main" id="{03B75F69-D6B6-D64A-B016-52CE0EDE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2" name="Rectangle 8">
            <a:extLst>
              <a:ext uri="{FF2B5EF4-FFF2-40B4-BE49-F238E27FC236}">
                <a16:creationId xmlns:a16="http://schemas.microsoft.com/office/drawing/2014/main" id="{2E0A85E5-A859-EC48-8862-BCCE219CA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EDD55FE5-59E5-3E4D-AC27-E8357456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03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2725911B-0E5E-9249-BD53-93116D4A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368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583280-56C5-4C4F-85FF-AECFC772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70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913BB06A-E034-4149-997D-C520765D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369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ABA96FD4-71DE-E541-8780-9E773950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21225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</a:p>
        </p:txBody>
      </p:sp>
      <p:sp>
        <p:nvSpPr>
          <p:cNvPr id="277518" name="Text Box 14">
            <a:extLst>
              <a:ext uri="{FF2B5EF4-FFF2-40B4-BE49-F238E27FC236}">
                <a16:creationId xmlns:a16="http://schemas.microsoft.com/office/drawing/2014/main" id="{09676827-0900-0448-B05C-A98B3E29C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0843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9" name="Text Box 15">
            <a:extLst>
              <a:ext uri="{FF2B5EF4-FFF2-40B4-BE49-F238E27FC236}">
                <a16:creationId xmlns:a16="http://schemas.microsoft.com/office/drawing/2014/main" id="{1D58E66C-24DC-8F4C-99EF-D0ADC665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0843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0" name="Text Box 16">
            <a:extLst>
              <a:ext uri="{FF2B5EF4-FFF2-40B4-BE49-F238E27FC236}">
                <a16:creationId xmlns:a16="http://schemas.microsoft.com/office/drawing/2014/main" id="{D91194BE-8991-8F48-B93B-9635EAD5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22588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5974BE31-2AE4-5647-A2A9-FBF4E00F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90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2" name="Rectangle 18">
            <a:extLst>
              <a:ext uri="{FF2B5EF4-FFF2-40B4-BE49-F238E27FC236}">
                <a16:creationId xmlns:a16="http://schemas.microsoft.com/office/drawing/2014/main" id="{887202B6-F7FE-6D47-BC07-968D5678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2613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747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23" name="Text Box 19">
            <a:extLst>
              <a:ext uri="{FF2B5EF4-FFF2-40B4-BE49-F238E27FC236}">
                <a16:creationId xmlns:a16="http://schemas.microsoft.com/office/drawing/2014/main" id="{B8DAEBFD-D535-F54C-A041-1129F8A72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1600"/>
            <a:ext cx="526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“On campus”-Option Studium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EB1D029D-536A-BD42-969D-E4C1E0DB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06555389-8A72-054D-8297-8304CD978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9E78F-D006-F54F-AA0A-CC2602D6B231}" type="slidenum">
              <a:rPr lang="en-US" altLang="de-DE"/>
              <a:pPr/>
              <a:t>21</a:t>
            </a:fld>
            <a:endParaRPr lang="en-US" altLang="de-DE" b="0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A79B027D-CC78-4B46-A0D3-1FECA963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267200"/>
            <a:ext cx="1295400" cy="13716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30EB4CFA-46B3-2745-B09E-6F131EB5E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0304861B-8C04-054C-B9BE-59D946541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9397F032-38DF-6E42-9591-5C898F75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3D2D8ABF-B5D7-2D48-B37E-496F44C4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2467C83C-54F3-364C-B04D-4B94C70C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DEAAA805-68C3-9840-8926-E69AC7BFC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279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7" name="Text Box 9">
            <a:extLst>
              <a:ext uri="{FF2B5EF4-FFF2-40B4-BE49-F238E27FC236}">
                <a16:creationId xmlns:a16="http://schemas.microsoft.com/office/drawing/2014/main" id="{EE4DE480-DFE5-AB4F-BFCD-F2054516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5130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  <a:br>
              <a:rPr lang="de-DE" altLang="de-DE" sz="1800" b="1">
                <a:latin typeface="Arial" panose="020B0604020202020204" pitchFamily="34" charset="0"/>
              </a:rPr>
            </a:br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8" name="Text Box 10">
            <a:extLst>
              <a:ext uri="{FF2B5EF4-FFF2-40B4-BE49-F238E27FC236}">
                <a16:creationId xmlns:a16="http://schemas.microsoft.com/office/drawing/2014/main" id="{F6689A5D-B4CD-8B4D-8436-3BF5212B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7780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9" name="Text Box 11">
            <a:extLst>
              <a:ext uri="{FF2B5EF4-FFF2-40B4-BE49-F238E27FC236}">
                <a16:creationId xmlns:a16="http://schemas.microsoft.com/office/drawing/2014/main" id="{5533BB8F-B3C0-714F-8E40-12D01D4D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9131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0" name="Text Box 12">
            <a:extLst>
              <a:ext uri="{FF2B5EF4-FFF2-40B4-BE49-F238E27FC236}">
                <a16:creationId xmlns:a16="http://schemas.microsoft.com/office/drawing/2014/main" id="{EB5890DD-7544-8649-AE01-13A3FF1F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7974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1" name="Text Box 13">
            <a:extLst>
              <a:ext uri="{FF2B5EF4-FFF2-40B4-BE49-F238E27FC236}">
                <a16:creationId xmlns:a16="http://schemas.microsoft.com/office/drawing/2014/main" id="{A4D20D4E-19B4-FE40-BD1D-9F33EBA92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605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2" name="Text Box 14">
            <a:extLst>
              <a:ext uri="{FF2B5EF4-FFF2-40B4-BE49-F238E27FC236}">
                <a16:creationId xmlns:a16="http://schemas.microsoft.com/office/drawing/2014/main" id="{35B743A4-0CE6-524D-A3D3-16133E82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605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3" name="Text Box 15">
            <a:extLst>
              <a:ext uri="{FF2B5EF4-FFF2-40B4-BE49-F238E27FC236}">
                <a16:creationId xmlns:a16="http://schemas.microsoft.com/office/drawing/2014/main" id="{DE529CAE-82B3-D944-9FDA-2A8A87AD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9987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4" name="Text Box 16">
            <a:extLst>
              <a:ext uri="{FF2B5EF4-FFF2-40B4-BE49-F238E27FC236}">
                <a16:creationId xmlns:a16="http://schemas.microsoft.com/office/drawing/2014/main" id="{5AD62415-64A3-CA4C-B570-698A906B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4352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5" name="Rectangle 17">
            <a:extLst>
              <a:ext uri="{FF2B5EF4-FFF2-40B4-BE49-F238E27FC236}">
                <a16:creationId xmlns:a16="http://schemas.microsoft.com/office/drawing/2014/main" id="{725F0D7C-8554-FD44-B64D-84C3682A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46" name="Text Box 18">
            <a:extLst>
              <a:ext uri="{FF2B5EF4-FFF2-40B4-BE49-F238E27FC236}">
                <a16:creationId xmlns:a16="http://schemas.microsoft.com/office/drawing/2014/main" id="{990DCDF9-118D-2346-A6DC-F7920EF97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01600"/>
            <a:ext cx="6234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“Off campus”-Option Weiterbildung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B62BF86-8543-0E41-81B4-D7B7A80F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1034EF4C-31AA-D64B-80A1-886DED4FD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39EEFC-02DB-4F4D-9FE3-19196B2F57F2}" type="slidenum">
              <a:rPr lang="en-US" altLang="de-DE"/>
              <a:pPr/>
              <a:t>22</a:t>
            </a:fld>
            <a:endParaRPr lang="en-US" altLang="de-DE" b="0"/>
          </a:p>
        </p:txBody>
      </p:sp>
      <p:sp>
        <p:nvSpPr>
          <p:cNvPr id="317442" name="Text Box 2">
            <a:extLst>
              <a:ext uri="{FF2B5EF4-FFF2-40B4-BE49-F238E27FC236}">
                <a16:creationId xmlns:a16="http://schemas.microsoft.com/office/drawing/2014/main" id="{0C4231E3-5420-A242-A007-BDA57D0D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354D8196-F503-8542-8859-36D1EA291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17444" name="Object 4">
            <a:extLst>
              <a:ext uri="{FF2B5EF4-FFF2-40B4-BE49-F238E27FC236}">
                <a16:creationId xmlns:a16="http://schemas.microsoft.com/office/drawing/2014/main" id="{2BC99A55-E103-E94C-985F-FC40065C1B2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Rectangle 5">
            <a:extLst>
              <a:ext uri="{FF2B5EF4-FFF2-40B4-BE49-F238E27FC236}">
                <a16:creationId xmlns:a16="http://schemas.microsoft.com/office/drawing/2014/main" id="{CF99897A-D3BA-A349-839A-67593831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Finanzautonomie</a:t>
            </a: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4E91BB88-02B3-CA4F-948D-9ED2BAEB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entrepreneurial</a:t>
            </a:r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528707A6-F618-3946-A589-9CADEFAF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Studiengebühren</a:t>
            </a:r>
          </a:p>
        </p:txBody>
      </p:sp>
      <p:sp>
        <p:nvSpPr>
          <p:cNvPr id="317449" name="Rectangle 9">
            <a:extLst>
              <a:ext uri="{FF2B5EF4-FFF2-40B4-BE49-F238E27FC236}">
                <a16:creationId xmlns:a16="http://schemas.microsoft.com/office/drawing/2014/main" id="{BC0E5844-3055-0149-9FC2-AC9CB863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???</a:t>
            </a:r>
          </a:p>
        </p:txBody>
      </p:sp>
      <p:sp>
        <p:nvSpPr>
          <p:cNvPr id="317450" name="Rectangle 10">
            <a:extLst>
              <a:ext uri="{FF2B5EF4-FFF2-40B4-BE49-F238E27FC236}">
                <a16:creationId xmlns:a16="http://schemas.microsoft.com/office/drawing/2014/main" id="{F4FB22A9-7D95-2B4D-8779-69BDD651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Stiftungsunis</a:t>
            </a:r>
          </a:p>
        </p:txBody>
      </p:sp>
      <p:sp>
        <p:nvSpPr>
          <p:cNvPr id="317451" name="Rectangle 11">
            <a:extLst>
              <a:ext uri="{FF2B5EF4-FFF2-40B4-BE49-F238E27FC236}">
                <a16:creationId xmlns:a16="http://schemas.microsoft.com/office/drawing/2014/main" id="{835E466B-6DBF-C443-B670-06B72AC2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90 Mio. € TUM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 autoUpdateAnimBg="0"/>
      <p:bldP spid="317446" grpId="0" animBg="1" autoUpdateAnimBg="0"/>
      <p:bldP spid="317447" grpId="0" animBg="1" autoUpdateAnimBg="0"/>
      <p:bldP spid="317449" grpId="0" animBg="1" autoUpdateAnimBg="0"/>
      <p:bldP spid="317450" grpId="0" animBg="1" autoUpdateAnimBg="0"/>
      <p:bldP spid="31745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67E19187-1EAB-DD4F-AFEC-024D764A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245B7ACA-DA02-6149-AE38-4E4F17749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F4FEA-38A7-C145-AEB0-2F3B070B2C7F}" type="slidenum">
              <a:rPr lang="en-US" altLang="de-DE"/>
              <a:pPr/>
              <a:t>23</a:t>
            </a:fld>
            <a:endParaRPr lang="en-US" altLang="de-DE" b="0"/>
          </a:p>
        </p:txBody>
      </p:sp>
      <p:sp>
        <p:nvSpPr>
          <p:cNvPr id="319490" name="Text Box 2">
            <a:extLst>
              <a:ext uri="{FF2B5EF4-FFF2-40B4-BE49-F238E27FC236}">
                <a16:creationId xmlns:a16="http://schemas.microsoft.com/office/drawing/2014/main" id="{F07988AA-A355-8A4B-BD89-CD2097C98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19491" name="Oval 3">
            <a:extLst>
              <a:ext uri="{FF2B5EF4-FFF2-40B4-BE49-F238E27FC236}">
                <a16:creationId xmlns:a16="http://schemas.microsoft.com/office/drawing/2014/main" id="{2C07C129-9B6B-444E-9C23-CB2ED706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2578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Hochschulfinanzierung</a:t>
            </a:r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id="{FCC39B6E-C4F9-3E41-8F27-EA6CAC30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Staatliches Geld: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Basis + GefoS 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+ Forschung</a:t>
            </a:r>
          </a:p>
        </p:txBody>
      </p:sp>
      <p:sp>
        <p:nvSpPr>
          <p:cNvPr id="319493" name="Rectangle 5">
            <a:extLst>
              <a:ext uri="{FF2B5EF4-FFF2-40B4-BE49-F238E27FC236}">
                <a16:creationId xmlns:a16="http://schemas.microsoft.com/office/drawing/2014/main" id="{D1366F8B-95F6-A44B-95D6-26994FA0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3505200" cy="1600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Studiengebühren: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Optionsmodell</a:t>
            </a:r>
          </a:p>
        </p:txBody>
      </p:sp>
      <p:sp>
        <p:nvSpPr>
          <p:cNvPr id="319494" name="Line 6">
            <a:extLst>
              <a:ext uri="{FF2B5EF4-FFF2-40B4-BE49-F238E27FC236}">
                <a16:creationId xmlns:a16="http://schemas.microsoft.com/office/drawing/2014/main" id="{76500DB4-5DC4-6942-95BE-50986A806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9495" name="Line 7">
            <a:extLst>
              <a:ext uri="{FF2B5EF4-FFF2-40B4-BE49-F238E27FC236}">
                <a16:creationId xmlns:a16="http://schemas.microsoft.com/office/drawing/2014/main" id="{2F072718-158B-6B46-9E5A-FA50535D1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100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9496" name="Text Box 8">
            <a:extLst>
              <a:ext uri="{FF2B5EF4-FFF2-40B4-BE49-F238E27FC236}">
                <a16:creationId xmlns:a16="http://schemas.microsoft.com/office/drawing/2014/main" id="{243F15DF-8523-F042-83F0-8673B864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319497" name="Rectangle 9">
            <a:extLst>
              <a:ext uri="{FF2B5EF4-FFF2-40B4-BE49-F238E27FC236}">
                <a16:creationId xmlns:a16="http://schemas.microsoft.com/office/drawing/2014/main" id="{BE43A549-8983-624E-95DE-BB75BE877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19498" name="Object 10">
            <a:extLst>
              <a:ext uri="{FF2B5EF4-FFF2-40B4-BE49-F238E27FC236}">
                <a16:creationId xmlns:a16="http://schemas.microsoft.com/office/drawing/2014/main" id="{D913DCAC-5A09-AE4C-AD87-F1B8DE4113E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animBg="1" autoUpdateAnimBg="0"/>
      <p:bldP spid="319492" grpId="0" animBg="1" autoUpdateAnimBg="0"/>
      <p:bldP spid="31949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745947AC-0B99-B042-990B-B8A0EC7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A6C13D7-DA14-CC44-8123-B74B03298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6E7A4-6C7F-0842-BA8D-8263D5A20C58}" type="slidenum">
              <a:rPr lang="en-US" altLang="de-DE"/>
              <a:pPr/>
              <a:t>24</a:t>
            </a:fld>
            <a:endParaRPr lang="en-US" altLang="de-DE" b="0"/>
          </a:p>
        </p:txBody>
      </p:sp>
      <p:sp>
        <p:nvSpPr>
          <p:cNvPr id="323586" name="Text Box 2">
            <a:extLst>
              <a:ext uri="{FF2B5EF4-FFF2-40B4-BE49-F238E27FC236}">
                <a16:creationId xmlns:a16="http://schemas.microsoft.com/office/drawing/2014/main" id="{F7FE7AEA-840B-AC41-A546-5308F10E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71717CEC-C81D-2643-824B-FDA7C771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E9416B90-3991-E045-88AB-7789C09A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194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ermöglicht Studiengebühren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8B75A7C6-1DB1-5544-911B-3916A3B1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fixiert „Spielregeln“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(Ordnungspolitik)</a:t>
            </a:r>
          </a:p>
        </p:txBody>
      </p:sp>
      <p:sp>
        <p:nvSpPr>
          <p:cNvPr id="323590" name="Rectangle 6">
            <a:extLst>
              <a:ext uri="{FF2B5EF4-FFF2-40B4-BE49-F238E27FC236}">
                <a16:creationId xmlns:a16="http://schemas.microsoft.com/office/drawing/2014/main" id="{5FC49B28-23AA-BF45-862E-E53F4D99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800" b="1">
                <a:latin typeface="Arial" panose="020B0604020202020204" pitchFamily="34" charset="0"/>
              </a:rPr>
              <a:t>überpr</a:t>
            </a:r>
            <a:r>
              <a:rPr lang="de-DE" altLang="de-DE" sz="3000" b="1">
                <a:latin typeface="Arial" panose="020B0604020202020204" pitchFamily="34" charset="0"/>
              </a:rPr>
              <a:t>üft und genehmigt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Modelle</a:t>
            </a:r>
          </a:p>
        </p:txBody>
      </p:sp>
      <p:sp>
        <p:nvSpPr>
          <p:cNvPr id="323591" name="Rectangle 7">
            <a:extLst>
              <a:ext uri="{FF2B5EF4-FFF2-40B4-BE49-F238E27FC236}">
                <a16:creationId xmlns:a16="http://schemas.microsoft.com/office/drawing/2014/main" id="{AC97567E-6163-E041-A9BA-5F62DF7E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244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schreibt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Sozialverträglichkeit vor </a:t>
            </a:r>
          </a:p>
        </p:txBody>
      </p:sp>
      <p:sp>
        <p:nvSpPr>
          <p:cNvPr id="323592" name="Text Box 8">
            <a:extLst>
              <a:ext uri="{FF2B5EF4-FFF2-40B4-BE49-F238E27FC236}">
                <a16:creationId xmlns:a16="http://schemas.microsoft.com/office/drawing/2014/main" id="{D671EE60-2D09-1A47-84EE-1981B2EB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323593" name="Rectangle 9">
            <a:extLst>
              <a:ext uri="{FF2B5EF4-FFF2-40B4-BE49-F238E27FC236}">
                <a16:creationId xmlns:a16="http://schemas.microsoft.com/office/drawing/2014/main" id="{AF387427-FF1F-9146-B1B7-5EEAD7554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23594" name="Object 10">
            <a:extLst>
              <a:ext uri="{FF2B5EF4-FFF2-40B4-BE49-F238E27FC236}">
                <a16:creationId xmlns:a16="http://schemas.microsoft.com/office/drawing/2014/main" id="{EFB5D8FF-C096-1345-AEB4-4F04805F6AC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5" name="Oval 11">
            <a:extLst>
              <a:ext uri="{FF2B5EF4-FFF2-40B4-BE49-F238E27FC236}">
                <a16:creationId xmlns:a16="http://schemas.microsoft.com/office/drawing/2014/main" id="{FC3C1997-9C0E-9E43-916B-68827E607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993900"/>
            <a:ext cx="1854200" cy="425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Options-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 autoUpdateAnimBg="0"/>
      <p:bldP spid="323588" grpId="0" animBg="1" autoUpdateAnimBg="0"/>
      <p:bldP spid="323589" grpId="0" animBg="1" autoUpdateAnimBg="0"/>
      <p:bldP spid="323590" grpId="0" animBg="1" autoUpdateAnimBg="0"/>
      <p:bldP spid="323591" grpId="0" animBg="1" autoUpdateAnimBg="0"/>
      <p:bldP spid="3235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0450F89E-CB86-A647-9463-F6EFB44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BCFDB54-8049-614A-838A-E1D7EEF6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4B28B-6E34-0445-AF1C-5C3D66D77222}" type="slidenum">
              <a:rPr lang="en-US" altLang="de-DE"/>
              <a:pPr/>
              <a:t>25</a:t>
            </a:fld>
            <a:endParaRPr lang="en-US" altLang="de-DE" b="0"/>
          </a:p>
        </p:txBody>
      </p:sp>
      <p:sp>
        <p:nvSpPr>
          <p:cNvPr id="325634" name="Text Box 2">
            <a:extLst>
              <a:ext uri="{FF2B5EF4-FFF2-40B4-BE49-F238E27FC236}">
                <a16:creationId xmlns:a16="http://schemas.microsoft.com/office/drawing/2014/main" id="{AA19158C-E9AD-604D-BD33-BCE9937A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E1CF5476-6EDF-D14D-B3E0-7DDEC8B6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Hochschulen</a:t>
            </a:r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B6E443FB-B0E6-B04E-B984-7F3B3253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48000"/>
            <a:ext cx="52578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setzen Gebühren fest</a:t>
            </a:r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4A602D4F-A8DC-DA48-8BF5-76BB3135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52578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garantieren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Sozialverträglichkeit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3E1FC5A9-156D-2C42-90AA-8CCB2BC78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34000"/>
            <a:ext cx="52578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indem sie für Darlehen und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Stipendien sorgen</a:t>
            </a:r>
          </a:p>
        </p:txBody>
      </p:sp>
      <p:sp>
        <p:nvSpPr>
          <p:cNvPr id="325639" name="Text Box 7">
            <a:extLst>
              <a:ext uri="{FF2B5EF4-FFF2-40B4-BE49-F238E27FC236}">
                <a16:creationId xmlns:a16="http://schemas.microsoft.com/office/drawing/2014/main" id="{127C289E-FB70-7D46-AB39-8472C78B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325640" name="Rectangle 8">
            <a:extLst>
              <a:ext uri="{FF2B5EF4-FFF2-40B4-BE49-F238E27FC236}">
                <a16:creationId xmlns:a16="http://schemas.microsoft.com/office/drawing/2014/main" id="{AE48E7A2-BD5F-D64E-8323-95453C7CA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25641" name="Object 9">
            <a:extLst>
              <a:ext uri="{FF2B5EF4-FFF2-40B4-BE49-F238E27FC236}">
                <a16:creationId xmlns:a16="http://schemas.microsoft.com/office/drawing/2014/main" id="{2969837A-C754-4749-8A96-FCFA851A434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Oval 10">
            <a:extLst>
              <a:ext uri="{FF2B5EF4-FFF2-40B4-BE49-F238E27FC236}">
                <a16:creationId xmlns:a16="http://schemas.microsoft.com/office/drawing/2014/main" id="{02C7368D-0435-9F45-841A-D87E15D0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993900"/>
            <a:ext cx="1854200" cy="425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Options-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 autoUpdateAnimBg="0"/>
      <p:bldP spid="325636" grpId="0" animBg="1" autoUpdateAnimBg="0"/>
      <p:bldP spid="325637" grpId="0" animBg="1" autoUpdateAnimBg="0"/>
      <p:bldP spid="32563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A6A459CA-DF80-264D-8A84-5374CA94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86C3658B-2573-4B4C-BDF9-08A812F85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F0E2A-BD0B-5349-9E51-011657240AA1}" type="slidenum">
              <a:rPr lang="en-US" altLang="de-DE"/>
              <a:pPr/>
              <a:t>26</a:t>
            </a:fld>
            <a:endParaRPr lang="en-US" altLang="de-DE" b="0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4406539E-B452-E14A-B130-4220FE33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0B592EA4-B955-2C49-BCE0-0DC440F57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entfesselte Hochschule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79207" name="Object 7">
            <a:extLst>
              <a:ext uri="{FF2B5EF4-FFF2-40B4-BE49-F238E27FC236}">
                <a16:creationId xmlns:a16="http://schemas.microsoft.com/office/drawing/2014/main" id="{03B104CF-813B-7349-B823-FE01037BC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5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>
            <a:extLst>
              <a:ext uri="{FF2B5EF4-FFF2-40B4-BE49-F238E27FC236}">
                <a16:creationId xmlns:a16="http://schemas.microsoft.com/office/drawing/2014/main" id="{57693F88-BC92-3A4A-8FF1-9806C4FA29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>
            <a:extLst>
              <a:ext uri="{FF2B5EF4-FFF2-40B4-BE49-F238E27FC236}">
                <a16:creationId xmlns:a16="http://schemas.microsoft.com/office/drawing/2014/main" id="{5436523C-199D-2C44-B31E-F8235DDBB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>
            <a:extLst>
              <a:ext uri="{FF2B5EF4-FFF2-40B4-BE49-F238E27FC236}">
                <a16:creationId xmlns:a16="http://schemas.microsoft.com/office/drawing/2014/main" id="{ABE41C4E-0EDF-3F4A-8C3D-DBEC7CB7C3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>
            <a:extLst>
              <a:ext uri="{FF2B5EF4-FFF2-40B4-BE49-F238E27FC236}">
                <a16:creationId xmlns:a16="http://schemas.microsoft.com/office/drawing/2014/main" id="{775BE9FD-E5F7-874F-96CE-B7C0D14D40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0" y="1447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1447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B25293F4-541B-C241-A66E-FAAD1F4BB4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51530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6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1530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13">
            <a:extLst>
              <a:ext uri="{FF2B5EF4-FFF2-40B4-BE49-F238E27FC236}">
                <a16:creationId xmlns:a16="http://schemas.microsoft.com/office/drawing/2014/main" id="{73051E1C-D3AE-FF44-95DB-D923A6DCF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050" y="5118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118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214" name="AutoShape 14">
            <a:extLst>
              <a:ext uri="{FF2B5EF4-FFF2-40B4-BE49-F238E27FC236}">
                <a16:creationId xmlns:a16="http://schemas.microsoft.com/office/drawing/2014/main" id="{ABB791F0-F139-A740-86DD-59AE1BD585FF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355850" y="2190750"/>
            <a:ext cx="12319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5" name="AutoShape 15">
            <a:extLst>
              <a:ext uri="{FF2B5EF4-FFF2-40B4-BE49-F238E27FC236}">
                <a16:creationId xmlns:a16="http://schemas.microsoft.com/office/drawing/2014/main" id="{807DF493-CA4B-764C-8C70-38D0086F3A22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5099050" y="2190750"/>
            <a:ext cx="15113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6" name="AutoShape 16">
            <a:extLst>
              <a:ext uri="{FF2B5EF4-FFF2-40B4-BE49-F238E27FC236}">
                <a16:creationId xmlns:a16="http://schemas.microsoft.com/office/drawing/2014/main" id="{8A91011E-EBC2-C144-84AB-11A8E30C9ACB}"/>
              </a:ext>
            </a:extLst>
          </p:cNvPr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2630487" y="2684463"/>
            <a:ext cx="2962275" cy="1974850"/>
          </a:xfrm>
          <a:prstGeom prst="curvedConnector4">
            <a:avLst>
              <a:gd name="adj1" fmla="val 37458"/>
              <a:gd name="adj2" fmla="val 111574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7" name="AutoShape 17">
            <a:extLst>
              <a:ext uri="{FF2B5EF4-FFF2-40B4-BE49-F238E27FC236}">
                <a16:creationId xmlns:a16="http://schemas.microsoft.com/office/drawing/2014/main" id="{95CA72D9-7ACC-4244-9766-62E12FBB73B2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879850" y="5861050"/>
            <a:ext cx="1219200" cy="349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8" name="AutoShape 18">
            <a:extLst>
              <a:ext uri="{FF2B5EF4-FFF2-40B4-BE49-F238E27FC236}">
                <a16:creationId xmlns:a16="http://schemas.microsoft.com/office/drawing/2014/main" id="{F4F6AB42-97E2-314D-B632-1707D805563B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6753225" y="4937125"/>
            <a:ext cx="781050" cy="1066800"/>
          </a:xfrm>
          <a:prstGeom prst="curvedConnector2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9" name="AutoShape 19">
            <a:extLst>
              <a:ext uri="{FF2B5EF4-FFF2-40B4-BE49-F238E27FC236}">
                <a16:creationId xmlns:a16="http://schemas.microsoft.com/office/drawing/2014/main" id="{19E5A4D8-65BB-3341-9333-643DDD6DFEA1}"/>
              </a:ext>
            </a:extLst>
          </p:cNvPr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7273925" y="3190875"/>
            <a:ext cx="495300" cy="31115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20" name="AutoShape 20">
            <a:extLst>
              <a:ext uri="{FF2B5EF4-FFF2-40B4-BE49-F238E27FC236}">
                <a16:creationId xmlns:a16="http://schemas.microsoft.com/office/drawing/2014/main" id="{187C0A10-A9F5-A04A-9D5C-83ED93C1BC81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2495550" y="2489200"/>
            <a:ext cx="1403350" cy="229235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09055B96-D0A1-404A-B2C0-6C060DA7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56065CBA-5C80-A94A-AB42-9C6D6C3B4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DD949-1525-684C-8E8B-FBA88987B967}" type="slidenum">
              <a:rPr lang="en-US" altLang="de-DE"/>
              <a:pPr/>
              <a:t>27</a:t>
            </a:fld>
            <a:endParaRPr lang="en-US" altLang="de-DE" b="0"/>
          </a:p>
        </p:txBody>
      </p:sp>
      <p:pic>
        <p:nvPicPr>
          <p:cNvPr id="181266" name="Picture 18">
            <a:extLst>
              <a:ext uri="{FF2B5EF4-FFF2-40B4-BE49-F238E27FC236}">
                <a16:creationId xmlns:a16="http://schemas.microsoft.com/office/drawing/2014/main" id="{E1C51F93-DA16-1D43-ABF9-141A3AD9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>
            <a:extLst>
              <a:ext uri="{FF2B5EF4-FFF2-40B4-BE49-F238E27FC236}">
                <a16:creationId xmlns:a16="http://schemas.microsoft.com/office/drawing/2014/main" id="{BED36EFA-3727-8C45-9EC1-53D20C4A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BD9A96EB-5F0D-C641-81AA-A1BC3FEBF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endParaRPr lang="de-DE" altLang="de-DE"/>
          </a:p>
        </p:txBody>
      </p:sp>
      <p:graphicFrame>
        <p:nvGraphicFramePr>
          <p:cNvPr id="181255" name="Object 7">
            <a:extLst>
              <a:ext uri="{FF2B5EF4-FFF2-40B4-BE49-F238E27FC236}">
                <a16:creationId xmlns:a16="http://schemas.microsoft.com/office/drawing/2014/main" id="{D1FA3972-3AB5-4740-B62B-E0C230BF7746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7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>
            <a:extLst>
              <a:ext uri="{FF2B5EF4-FFF2-40B4-BE49-F238E27FC236}">
                <a16:creationId xmlns:a16="http://schemas.microsoft.com/office/drawing/2014/main" id="{ECE38A3B-6C5B-744F-B019-1CA6F1209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9">
            <a:extLst>
              <a:ext uri="{FF2B5EF4-FFF2-40B4-BE49-F238E27FC236}">
                <a16:creationId xmlns:a16="http://schemas.microsoft.com/office/drawing/2014/main" id="{73A0FD6F-DC2B-AD41-88A9-9E4807AD6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>
            <a:extLst>
              <a:ext uri="{FF2B5EF4-FFF2-40B4-BE49-F238E27FC236}">
                <a16:creationId xmlns:a16="http://schemas.microsoft.com/office/drawing/2014/main" id="{CA34AEAB-3DC2-FD4C-8E1B-E6A19311E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>
            <a:extLst>
              <a:ext uri="{FF2B5EF4-FFF2-40B4-BE49-F238E27FC236}">
                <a16:creationId xmlns:a16="http://schemas.microsoft.com/office/drawing/2014/main" id="{B0AB733C-3110-0649-ABFD-EF7694B51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>
            <a:extLst>
              <a:ext uri="{FF2B5EF4-FFF2-40B4-BE49-F238E27FC236}">
                <a16:creationId xmlns:a16="http://schemas.microsoft.com/office/drawing/2014/main" id="{7B1FC25D-5EAF-D54F-B1B2-9A9783D09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F435037B-C1A3-D844-AB90-9FD2BAF1A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3" name="Rectangle 15">
            <a:extLst>
              <a:ext uri="{FF2B5EF4-FFF2-40B4-BE49-F238E27FC236}">
                <a16:creationId xmlns:a16="http://schemas.microsoft.com/office/drawing/2014/main" id="{469B3DB6-6AA0-C347-BCD5-7CC1BDB0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grundlegende Reform </a:t>
            </a:r>
          </a:p>
        </p:txBody>
      </p:sp>
      <p:sp>
        <p:nvSpPr>
          <p:cNvPr id="181264" name="Rectangle 16">
            <a:extLst>
              <a:ext uri="{FF2B5EF4-FFF2-40B4-BE49-F238E27FC236}">
                <a16:creationId xmlns:a16="http://schemas.microsoft.com/office/drawing/2014/main" id="{A74E1CC6-0EFF-5946-8EEC-BAA90241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70217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weiter als in allen anderen Politikbereichen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4C5D096B-6DCF-614E-AC6C-2ADE5E74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7692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Renten, Steuern, Gesundheit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 autoUpdateAnimBg="0"/>
      <p:bldP spid="181264" grpId="0" animBg="1" autoUpdateAnimBg="0"/>
      <p:bldP spid="18126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FED59B37-35C0-FE41-928B-92CCB260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D5E218E2-5A85-4B4E-BCE1-B6F0FD6B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17966-2104-EF4B-AC79-FFBF7D699A10}" type="slidenum">
              <a:rPr lang="en-US" altLang="de-DE"/>
              <a:pPr/>
              <a:t>28</a:t>
            </a:fld>
            <a:endParaRPr lang="en-US" altLang="de-DE" b="0"/>
          </a:p>
        </p:txBody>
      </p:sp>
      <p:sp>
        <p:nvSpPr>
          <p:cNvPr id="349186" name="Text Box 2">
            <a:extLst>
              <a:ext uri="{FF2B5EF4-FFF2-40B4-BE49-F238E27FC236}">
                <a16:creationId xmlns:a16="http://schemas.microsoft.com/office/drawing/2014/main" id="{1D3FDFDB-C49A-1B49-92F3-CE6C2F41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BAC63159-957B-A341-9BC4-3F3EC6D6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73914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Deutsche Hochschulen 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im Wandel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 - Leistung und Transparenz</a:t>
            </a:r>
            <a:endParaRPr lang="de-DE" altLang="de-DE" sz="3000"/>
          </a:p>
        </p:txBody>
      </p:sp>
      <p:sp>
        <p:nvSpPr>
          <p:cNvPr id="349188" name="Rectangle 4">
            <a:extLst>
              <a:ext uri="{FF2B5EF4-FFF2-40B4-BE49-F238E27FC236}">
                <a16:creationId xmlns:a16="http://schemas.microsoft.com/office/drawing/2014/main" id="{EFFCC0A2-6C29-7D42-B414-CA2BC4FE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3152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349189" name="Text Box 5">
            <a:extLst>
              <a:ext uri="{FF2B5EF4-FFF2-40B4-BE49-F238E27FC236}">
                <a16:creationId xmlns:a16="http://schemas.microsoft.com/office/drawing/2014/main" id="{F3653AA1-FC3E-F54A-87E1-E21324DA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729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Stipendiatentreffen der Hertie Stiftung</a:t>
            </a:r>
            <a:endParaRPr lang="de-DE" altLang="de-DE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BFFB6C3B-C779-F642-BE6A-9E49CF82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597F7B30-4306-AD46-9FC6-12846477D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AB3B7-6C24-C34B-8DA9-755D71BE9B77}" type="slidenum">
              <a:rPr lang="en-US" altLang="de-DE"/>
              <a:pPr/>
              <a:t>3</a:t>
            </a:fld>
            <a:endParaRPr lang="en-US" altLang="de-DE" b="0"/>
          </a:p>
        </p:txBody>
      </p:sp>
      <p:sp>
        <p:nvSpPr>
          <p:cNvPr id="132099" name="Text Box 2051">
            <a:extLst>
              <a:ext uri="{FF2B5EF4-FFF2-40B4-BE49-F238E27FC236}">
                <a16:creationId xmlns:a16="http://schemas.microsoft.com/office/drawing/2014/main" id="{671749B9-DDEC-E242-B9C5-1A90E43E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2102" name="Rectangle 2054">
            <a:extLst>
              <a:ext uri="{FF2B5EF4-FFF2-40B4-BE49-F238E27FC236}">
                <a16:creationId xmlns:a16="http://schemas.microsoft.com/office/drawing/2014/main" id="{9C8D9B19-CD6D-7149-8695-0882B9912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endParaRPr lang="de-DE" altLang="de-DE"/>
          </a:p>
        </p:txBody>
      </p:sp>
      <p:pic>
        <p:nvPicPr>
          <p:cNvPr id="132103" name="Picture 2055">
            <a:extLst>
              <a:ext uri="{FF2B5EF4-FFF2-40B4-BE49-F238E27FC236}">
                <a16:creationId xmlns:a16="http://schemas.microsoft.com/office/drawing/2014/main" id="{2D6F9948-B2EA-1C49-81DA-F4AB507A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2056">
            <a:extLst>
              <a:ext uri="{FF2B5EF4-FFF2-40B4-BE49-F238E27FC236}">
                <a16:creationId xmlns:a16="http://schemas.microsoft.com/office/drawing/2014/main" id="{19C63ABC-533A-F144-AC9D-FBE437309DCB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205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2057">
            <a:extLst>
              <a:ext uri="{FF2B5EF4-FFF2-40B4-BE49-F238E27FC236}">
                <a16:creationId xmlns:a16="http://schemas.microsoft.com/office/drawing/2014/main" id="{E91B2922-F12B-0B4F-B300-16C6B2748722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205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2058">
            <a:extLst>
              <a:ext uri="{FF2B5EF4-FFF2-40B4-BE49-F238E27FC236}">
                <a16:creationId xmlns:a16="http://schemas.microsoft.com/office/drawing/2014/main" id="{2510CF0C-7F87-634F-97E9-6984829401E1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205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2059">
            <a:extLst>
              <a:ext uri="{FF2B5EF4-FFF2-40B4-BE49-F238E27FC236}">
                <a16:creationId xmlns:a16="http://schemas.microsoft.com/office/drawing/2014/main" id="{4909BF55-5918-BC41-AD9F-3DF1BD8E3E15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2060">
            <a:extLst>
              <a:ext uri="{FF2B5EF4-FFF2-40B4-BE49-F238E27FC236}">
                <a16:creationId xmlns:a16="http://schemas.microsoft.com/office/drawing/2014/main" id="{4BC82738-E74B-7A44-B92C-951D749D938E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206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2061">
            <a:extLst>
              <a:ext uri="{FF2B5EF4-FFF2-40B4-BE49-F238E27FC236}">
                <a16:creationId xmlns:a16="http://schemas.microsoft.com/office/drawing/2014/main" id="{3F687A96-AF4A-B945-821B-CB72270DA26E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206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2062">
            <a:extLst>
              <a:ext uri="{FF2B5EF4-FFF2-40B4-BE49-F238E27FC236}">
                <a16:creationId xmlns:a16="http://schemas.microsoft.com/office/drawing/2014/main" id="{DF9AAD84-BBBA-F242-B219-F518C8B08984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206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068295DB-A0E7-CE40-992F-2DB88F8C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8EB36353-3470-D443-AB62-2CE60B457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A55B-C8A9-D647-B7E7-7380980FA442}" type="slidenum">
              <a:rPr lang="en-US" altLang="de-DE"/>
              <a:pPr/>
              <a:t>4</a:t>
            </a:fld>
            <a:endParaRPr lang="en-US" altLang="de-DE" b="0"/>
          </a:p>
        </p:txBody>
      </p:sp>
      <p:sp>
        <p:nvSpPr>
          <p:cNvPr id="134147" name="Text Box 2051">
            <a:extLst>
              <a:ext uri="{FF2B5EF4-FFF2-40B4-BE49-F238E27FC236}">
                <a16:creationId xmlns:a16="http://schemas.microsoft.com/office/drawing/2014/main" id="{E0FD4673-C5A2-E148-8F11-B629CC86B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2054">
            <a:extLst>
              <a:ext uri="{FF2B5EF4-FFF2-40B4-BE49-F238E27FC236}">
                <a16:creationId xmlns:a16="http://schemas.microsoft.com/office/drawing/2014/main" id="{ACB208C8-7405-2744-9EAD-B54560199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autonom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34151" name="Object 2055">
            <a:extLst>
              <a:ext uri="{FF2B5EF4-FFF2-40B4-BE49-F238E27FC236}">
                <a16:creationId xmlns:a16="http://schemas.microsoft.com/office/drawing/2014/main" id="{A84D4CA7-4E3A-5D47-B539-9854DB10ADE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05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2056">
            <a:extLst>
              <a:ext uri="{FF2B5EF4-FFF2-40B4-BE49-F238E27FC236}">
                <a16:creationId xmlns:a16="http://schemas.microsoft.com/office/drawing/2014/main" id="{852F2011-95D9-5943-8BEF-24A4F732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34153" name="Rectangle 2057">
            <a:extLst>
              <a:ext uri="{FF2B5EF4-FFF2-40B4-BE49-F238E27FC236}">
                <a16:creationId xmlns:a16="http://schemas.microsoft.com/office/drawing/2014/main" id="{E83AA9E8-0462-F64C-9956-014F5E1A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146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34154" name="Rectangle 2058">
            <a:extLst>
              <a:ext uri="{FF2B5EF4-FFF2-40B4-BE49-F238E27FC236}">
                <a16:creationId xmlns:a16="http://schemas.microsoft.com/office/drawing/2014/main" id="{81D2193F-34E6-3642-A901-DEA293F0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34156" name="AutoShape 2060">
            <a:extLst>
              <a:ext uri="{FF2B5EF4-FFF2-40B4-BE49-F238E27FC236}">
                <a16:creationId xmlns:a16="http://schemas.microsoft.com/office/drawing/2014/main" id="{94E98B40-601E-F54F-BC7A-65130AC5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7" name="AutoShape 2061">
            <a:extLst>
              <a:ext uri="{FF2B5EF4-FFF2-40B4-BE49-F238E27FC236}">
                <a16:creationId xmlns:a16="http://schemas.microsoft.com/office/drawing/2014/main" id="{EA6F750A-D4D0-9D47-B097-49BAE375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8" name="AutoShape 2062">
            <a:extLst>
              <a:ext uri="{FF2B5EF4-FFF2-40B4-BE49-F238E27FC236}">
                <a16:creationId xmlns:a16="http://schemas.microsoft.com/office/drawing/2014/main" id="{B729EB44-3CAC-9B44-99EB-4C9241ED9CD1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9" name="AutoShape 2063">
            <a:extLst>
              <a:ext uri="{FF2B5EF4-FFF2-40B4-BE49-F238E27FC236}">
                <a16:creationId xmlns:a16="http://schemas.microsoft.com/office/drawing/2014/main" id="{6A74F63F-1CE4-9148-B9D8-341D89154597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60" name="Rectangle 2064">
            <a:extLst>
              <a:ext uri="{FF2B5EF4-FFF2-40B4-BE49-F238E27FC236}">
                <a16:creationId xmlns:a16="http://schemas.microsoft.com/office/drawing/2014/main" id="{C0D14102-2446-1741-B7E7-0A16E34A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868863"/>
            <a:ext cx="7561262" cy="144145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verantwortliche Instanzen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vs.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verantwortungslose Gremien</a:t>
            </a:r>
          </a:p>
        </p:txBody>
      </p:sp>
      <p:sp>
        <p:nvSpPr>
          <p:cNvPr id="134155" name="Rectangle 2059">
            <a:extLst>
              <a:ext uri="{FF2B5EF4-FFF2-40B4-BE49-F238E27FC236}">
                <a16:creationId xmlns:a16="http://schemas.microsoft.com/office/drawing/2014/main" id="{F90B7A50-0835-D442-A24F-19D40554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557338"/>
            <a:ext cx="4537075" cy="2735262"/>
          </a:xfrm>
          <a:prstGeom prst="rect">
            <a:avLst/>
          </a:prstGeom>
          <a:solidFill>
            <a:srgbClr val="0066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korporative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vs.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individuelle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Autonomie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53" grpId="0" animBg="1" autoUpdateAnimBg="0"/>
      <p:bldP spid="134154" grpId="0" animBg="1" autoUpdateAnimBg="0"/>
      <p:bldP spid="134160" grpId="0" animBg="1" autoUpdateAnimBg="0"/>
      <p:bldP spid="13415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3A610CDA-8CB1-2746-AA82-D7025639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56F24786-7397-2F4F-A169-75FECB43A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5F18-B518-0248-AE14-C5BF2C45FD65}" type="slidenum">
              <a:rPr lang="en-US" altLang="de-DE"/>
              <a:pPr/>
              <a:t>5</a:t>
            </a:fld>
            <a:endParaRPr lang="en-US" altLang="de-DE" b="0"/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32D0BDAB-8B1A-EC47-B579-2EFA70880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1835EE50-657A-C445-9FD3-C4A4B6A7B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profiliert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48487" name="Object 7">
            <a:extLst>
              <a:ext uri="{FF2B5EF4-FFF2-40B4-BE49-F238E27FC236}">
                <a16:creationId xmlns:a16="http://schemas.microsoft.com/office/drawing/2014/main" id="{6EE43784-7A64-104C-BDDB-73D6B236B67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>
            <a:extLst>
              <a:ext uri="{FF2B5EF4-FFF2-40B4-BE49-F238E27FC236}">
                <a16:creationId xmlns:a16="http://schemas.microsoft.com/office/drawing/2014/main" id="{5B7D35E0-95EA-9449-8631-E45A90C7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3214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nicht mehr alles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A34F990B-5876-4F4C-BFF0-1FA0C380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3214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Planung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24CAF904-6CD1-AA44-B4CD-88222F34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862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Studiengänge, die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in 10 Jahren nachgefragt sind?</a:t>
            </a: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150BF0DA-617A-824C-BDF2-C0E428CC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157788"/>
            <a:ext cx="5661025" cy="12827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Forschungsfelder,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die in 10 Jahren gesellschaftlich relevant sind / Drittmittel sichern?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 autoUpdateAnimBg="0"/>
      <p:bldP spid="148489" grpId="0" animBg="1" autoUpdateAnimBg="0"/>
      <p:bldP spid="148490" grpId="0" animBg="1" autoUpdateAnimBg="0"/>
      <p:bldP spid="14849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D4373A4B-9158-C84E-A5E5-47207A09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79D3A666-B593-D24B-B666-175AB41BD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D4D6-2059-034F-8E60-A5AC8526E284}" type="slidenum">
              <a:rPr lang="en-US" altLang="de-DE"/>
              <a:pPr/>
              <a:t>6</a:t>
            </a:fld>
            <a:endParaRPr lang="en-US" altLang="de-DE" b="0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B3F7FA2D-73D7-F647-8DC0-D57063AF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B28E3A66-0904-044C-BFBD-472E0748F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profiliert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567355C8-EFFF-3545-BD8C-E337449E7E8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Rectangle 8">
            <a:extLst>
              <a:ext uri="{FF2B5EF4-FFF2-40B4-BE49-F238E27FC236}">
                <a16:creationId xmlns:a16="http://schemas.microsoft.com/office/drawing/2014/main" id="{E9AF38EA-4C1F-8140-A868-DB5E7450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248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Wer definiert zukünftige Felder? </a:t>
            </a:r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42E9F597-34C8-434A-836D-BA04E933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2998788"/>
            <a:ext cx="12319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CB81C1F1-F83A-8B41-8E07-6348A585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148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36A1AAA7-D586-BB4B-A95F-99F81E5C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291138"/>
            <a:ext cx="4292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50546" name="AutoShape 18">
            <a:extLst>
              <a:ext uri="{FF2B5EF4-FFF2-40B4-BE49-F238E27FC236}">
                <a16:creationId xmlns:a16="http://schemas.microsoft.com/office/drawing/2014/main" id="{854474A3-EACE-E649-8652-365CCBD1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21468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7" name="AutoShape 19">
            <a:extLst>
              <a:ext uri="{FF2B5EF4-FFF2-40B4-BE49-F238E27FC236}">
                <a16:creationId xmlns:a16="http://schemas.microsoft.com/office/drawing/2014/main" id="{86DF6E67-F03A-CC47-A337-CEAB0976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55612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8" name="AutoShape 20">
            <a:extLst>
              <a:ext uri="{FF2B5EF4-FFF2-40B4-BE49-F238E27FC236}">
                <a16:creationId xmlns:a16="http://schemas.microsoft.com/office/drawing/2014/main" id="{461512D0-599B-594A-A86C-AE0F62EE7F16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1695450" y="302895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9" name="AutoShape 21">
            <a:extLst>
              <a:ext uri="{FF2B5EF4-FFF2-40B4-BE49-F238E27FC236}">
                <a16:creationId xmlns:a16="http://schemas.microsoft.com/office/drawing/2014/main" id="{F7D1DD71-B5BA-0840-900B-B25CBB81CB3B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692150" y="4398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0" name="AutoShape 12">
            <a:extLst>
              <a:ext uri="{FF2B5EF4-FFF2-40B4-BE49-F238E27FC236}">
                <a16:creationId xmlns:a16="http://schemas.microsoft.com/office/drawing/2014/main" id="{47FAC236-2BB7-B34D-BC6E-93781981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248400"/>
            <a:ext cx="2438400" cy="609600"/>
          </a:xfrm>
          <a:prstGeom prst="wedgeRoundRectCallout">
            <a:avLst>
              <a:gd name="adj1" fmla="val -96681"/>
              <a:gd name="adj2" fmla="val -1075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individuelle „Spinnerei“</a:t>
            </a:r>
          </a:p>
        </p:txBody>
      </p:sp>
      <p:sp>
        <p:nvSpPr>
          <p:cNvPr id="150542" name="AutoShape 14">
            <a:extLst>
              <a:ext uri="{FF2B5EF4-FFF2-40B4-BE49-F238E27FC236}">
                <a16:creationId xmlns:a16="http://schemas.microsoft.com/office/drawing/2014/main" id="{3F82C41E-B248-BE4F-84E7-A6FDA65D3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2362200"/>
            <a:ext cx="3159125" cy="609600"/>
          </a:xfrm>
          <a:prstGeom prst="wedgeRoundRectCallout">
            <a:avLst>
              <a:gd name="adj1" fmla="val -90153"/>
              <a:gd name="adj2" fmla="val 934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Strukturkommissionen</a:t>
            </a:r>
          </a:p>
        </p:txBody>
      </p:sp>
      <p:sp>
        <p:nvSpPr>
          <p:cNvPr id="150541" name="AutoShape 13">
            <a:extLst>
              <a:ext uri="{FF2B5EF4-FFF2-40B4-BE49-F238E27FC236}">
                <a16:creationId xmlns:a16="http://schemas.microsoft.com/office/drawing/2014/main" id="{52CAF8E3-84B8-E040-8300-250A86A3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2438400" cy="609600"/>
          </a:xfrm>
          <a:prstGeom prst="wedgeRoundRectCallout">
            <a:avLst>
              <a:gd name="adj1" fmla="val 138023"/>
              <a:gd name="adj2" fmla="val 18932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Forschungsprogramme</a:t>
            </a:r>
          </a:p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interne „SFB“´s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 autoUpdateAnimBg="0"/>
      <p:bldP spid="150543" grpId="0" animBg="1" autoUpdateAnimBg="0"/>
      <p:bldP spid="150544" grpId="0" animBg="1" autoUpdateAnimBg="0"/>
      <p:bldP spid="150545" grpId="0" animBg="1" autoUpdateAnimBg="0"/>
      <p:bldP spid="150540" grpId="0" animBg="1" autoUpdateAnimBg="0"/>
      <p:bldP spid="150542" grpId="0" animBg="1" autoUpdateAnimBg="0"/>
      <p:bldP spid="1505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3C33670-E4A1-FF46-98BD-7D72C873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91356E6C-3C21-B349-A49F-7C2F5BB3C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B131B-A02A-B74C-A2F4-6FB05065109A}" type="slidenum">
              <a:rPr lang="en-US" altLang="de-DE"/>
              <a:pPr/>
              <a:t>7</a:t>
            </a:fld>
            <a:endParaRPr lang="en-US" altLang="de-DE" b="0"/>
          </a:p>
        </p:txBody>
      </p:sp>
      <p:sp>
        <p:nvSpPr>
          <p:cNvPr id="138243" name="Text Box 1027">
            <a:extLst>
              <a:ext uri="{FF2B5EF4-FFF2-40B4-BE49-F238E27FC236}">
                <a16:creationId xmlns:a16="http://schemas.microsoft.com/office/drawing/2014/main" id="{A9FFAE03-2D1E-604E-B474-B6327E2A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1030">
            <a:extLst>
              <a:ext uri="{FF2B5EF4-FFF2-40B4-BE49-F238E27FC236}">
                <a16:creationId xmlns:a16="http://schemas.microsoft.com/office/drawing/2014/main" id="{6B4D767F-828B-6646-A5F9-B6274AAD6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wettbewerblich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38247" name="Object 1031">
            <a:extLst>
              <a:ext uri="{FF2B5EF4-FFF2-40B4-BE49-F238E27FC236}">
                <a16:creationId xmlns:a16="http://schemas.microsoft.com/office/drawing/2014/main" id="{78112BD3-8F3F-DE4E-965D-2CB8F6849A9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1032">
            <a:extLst>
              <a:ext uri="{FF2B5EF4-FFF2-40B4-BE49-F238E27FC236}">
                <a16:creationId xmlns:a16="http://schemas.microsoft.com/office/drawing/2014/main" id="{A247A6AD-F0D5-7E4B-A9DF-E2221A4DF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2349500"/>
            <a:ext cx="3598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... Anreize</a:t>
            </a:r>
          </a:p>
        </p:txBody>
      </p:sp>
      <p:sp>
        <p:nvSpPr>
          <p:cNvPr id="138249" name="Rectangle 1033">
            <a:extLst>
              <a:ext uri="{FF2B5EF4-FFF2-40B4-BE49-F238E27FC236}">
                <a16:creationId xmlns:a16="http://schemas.microsoft.com/office/drawing/2014/main" id="{2EC9CA8C-E618-2D4C-B587-E208EE56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62438"/>
            <a:ext cx="3598863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... Transparenz</a:t>
            </a:r>
          </a:p>
        </p:txBody>
      </p:sp>
      <p:sp>
        <p:nvSpPr>
          <p:cNvPr id="138251" name="Rectangle 1035">
            <a:extLst>
              <a:ext uri="{FF2B5EF4-FFF2-40B4-BE49-F238E27FC236}">
                <a16:creationId xmlns:a16="http://schemas.microsoft.com/office/drawing/2014/main" id="{90469DB3-C4B6-F149-BBB1-0BCFDF16F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05175"/>
            <a:ext cx="35988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Geld</a:t>
            </a:r>
          </a:p>
        </p:txBody>
      </p:sp>
      <p:sp>
        <p:nvSpPr>
          <p:cNvPr id="138252" name="Rectangle 1036">
            <a:extLst>
              <a:ext uri="{FF2B5EF4-FFF2-40B4-BE49-F238E27FC236}">
                <a16:creationId xmlns:a16="http://schemas.microsoft.com/office/drawing/2014/main" id="{DE539230-B118-EF4B-9069-09CB9DC7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219700"/>
            <a:ext cx="35988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38253" name="Rectangle 1037">
            <a:extLst>
              <a:ext uri="{FF2B5EF4-FFF2-40B4-BE49-F238E27FC236}">
                <a16:creationId xmlns:a16="http://schemas.microsoft.com/office/drawing/2014/main" id="{9D5D9C75-0E85-7F4E-ADA9-3B8EFC190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349500"/>
            <a:ext cx="35988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Reputation</a:t>
            </a:r>
          </a:p>
        </p:txBody>
      </p:sp>
      <p:sp>
        <p:nvSpPr>
          <p:cNvPr id="138254" name="Rectangle 1038">
            <a:extLst>
              <a:ext uri="{FF2B5EF4-FFF2-40B4-BE49-F238E27FC236}">
                <a16:creationId xmlns:a16="http://schemas.microsoft.com/office/drawing/2014/main" id="{1F0A990C-E254-1945-A21E-87BA03E3C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62438"/>
            <a:ext cx="3598862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1" grpId="0" animBg="1" autoUpdateAnimBg="0"/>
      <p:bldP spid="138252" grpId="0" animBg="1" autoUpdateAnimBg="0"/>
      <p:bldP spid="138253" grpId="0" animBg="1" autoUpdateAnimBg="0"/>
      <p:bldP spid="13825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296EF7A7-E167-BE48-A0C2-FF74D124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85B4ED8B-F2E8-584F-9C98-60C4896F0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CB6AE-7812-1C49-BB94-4A0BFD471049}" type="slidenum">
              <a:rPr lang="en-US" altLang="de-DE"/>
              <a:pPr/>
              <a:t>8</a:t>
            </a:fld>
            <a:endParaRPr lang="en-US" altLang="de-DE" b="0"/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E9834D9F-D56A-7D43-B892-ECAC26C1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7E04AE59-BFB3-1B4B-92CB-8E9AAB6CB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4043363" cy="9906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CHE Ranking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34B91328-6B44-CF47-8BF3-0EB87347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359886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Keine Einzelplätze,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sondern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„Michelinsterne“</a:t>
            </a:r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7499F34E-712A-4242-AAF4-90FFD8EE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3598863" cy="111918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Ranggruppen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Spitze      Mittel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Schluss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B91835DD-8263-B547-B9EB-AD305407D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65F9EB91-4F7D-2F4B-AA59-0611790D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ABC08D99-649A-D248-ABE3-AA347F74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ACEE92C4-D5EF-2E41-97E0-2EC71DC5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40" name="Rectangle 16">
            <a:extLst>
              <a:ext uri="{FF2B5EF4-FFF2-40B4-BE49-F238E27FC236}">
                <a16:creationId xmlns:a16="http://schemas.microsoft.com/office/drawing/2014/main" id="{F7F9E58A-E195-B240-B5B4-1E7DB771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3598863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Forschung  &amp; Lehre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falsch</a:t>
            </a:r>
          </a:p>
        </p:txBody>
      </p:sp>
      <p:sp>
        <p:nvSpPr>
          <p:cNvPr id="154641" name="Rectangle 17">
            <a:extLst>
              <a:ext uri="{FF2B5EF4-FFF2-40B4-BE49-F238E27FC236}">
                <a16:creationId xmlns:a16="http://schemas.microsoft.com/office/drawing/2014/main" id="{5AA1203B-016B-8D42-9CB5-CECD9691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3598863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Uni-Gesamtrankings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fragwürdig</a:t>
            </a:r>
            <a:endParaRPr lang="de-DE" altLang="de-DE"/>
          </a:p>
        </p:txBody>
      </p:sp>
      <p:sp>
        <p:nvSpPr>
          <p:cNvPr id="154642" name="Rectangle 18">
            <a:extLst>
              <a:ext uri="{FF2B5EF4-FFF2-40B4-BE49-F238E27FC236}">
                <a16:creationId xmlns:a16="http://schemas.microsoft.com/office/drawing/2014/main" id="{DE1112CC-7AEC-3140-A2F7-6AA360C2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598863" cy="10747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multidimensionales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54643" name="Rectangle 19">
            <a:extLst>
              <a:ext uri="{FF2B5EF4-FFF2-40B4-BE49-F238E27FC236}">
                <a16:creationId xmlns:a16="http://schemas.microsoft.com/office/drawing/2014/main" id="{F15BE71A-CE26-E44C-B1BE-5A577F21C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3598863" cy="11430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nur fachbezogen</a:t>
            </a:r>
          </a:p>
        </p:txBody>
      </p:sp>
      <p:sp>
        <p:nvSpPr>
          <p:cNvPr id="154644" name="Rectangle 20">
            <a:extLst>
              <a:ext uri="{FF2B5EF4-FFF2-40B4-BE49-F238E27FC236}">
                <a16:creationId xmlns:a16="http://schemas.microsoft.com/office/drawing/2014/main" id="{309F6ED8-3EBE-0944-B31A-37F30D33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73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5" name="Rectangle 21">
            <a:extLst>
              <a:ext uri="{FF2B5EF4-FFF2-40B4-BE49-F238E27FC236}">
                <a16:creationId xmlns:a16="http://schemas.microsoft.com/office/drawing/2014/main" id="{99FD7032-CABD-FB41-8C11-4A5AD04E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73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6" name="Rectangle 22">
            <a:extLst>
              <a:ext uri="{FF2B5EF4-FFF2-40B4-BE49-F238E27FC236}">
                <a16:creationId xmlns:a16="http://schemas.microsoft.com/office/drawing/2014/main" id="{42CF7E37-B76A-AC47-B9B1-62E8A1AB4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7" name="Rectangle 23">
            <a:extLst>
              <a:ext uri="{FF2B5EF4-FFF2-40B4-BE49-F238E27FC236}">
                <a16:creationId xmlns:a16="http://schemas.microsoft.com/office/drawing/2014/main" id="{989306CE-0A86-2542-918C-0934ED97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6288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1">
              <a:latin typeface="Arial" panose="020B0604020202020204" pitchFamily="34" charset="0"/>
            </a:endParaRPr>
          </a:p>
        </p:txBody>
      </p:sp>
      <p:graphicFrame>
        <p:nvGraphicFramePr>
          <p:cNvPr id="154648" name="Object 24">
            <a:extLst>
              <a:ext uri="{FF2B5EF4-FFF2-40B4-BE49-F238E27FC236}">
                <a16:creationId xmlns:a16="http://schemas.microsoft.com/office/drawing/2014/main" id="{8B0A3314-F2C5-FF47-810B-D8A7BCAFBF12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0" y="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animBg="1" autoUpdateAnimBg="0"/>
      <p:bldP spid="154635" grpId="0" animBg="1" autoUpdateAnimBg="0"/>
      <p:bldP spid="154636" grpId="0" autoUpdateAnimBg="0"/>
      <p:bldP spid="154637" grpId="0" autoUpdateAnimBg="0"/>
      <p:bldP spid="154638" grpId="0" autoUpdateAnimBg="0"/>
      <p:bldP spid="154639" grpId="0" autoUpdateAnimBg="0"/>
      <p:bldP spid="154640" grpId="0" animBg="1" autoUpdateAnimBg="0"/>
      <p:bldP spid="154641" grpId="0" animBg="1" autoUpdateAnimBg="0"/>
      <p:bldP spid="154642" grpId="0" animBg="1" autoUpdateAnimBg="0"/>
      <p:bldP spid="1546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364A579F-2969-6246-878E-549585F0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Wolfsburg,</a:t>
            </a:r>
          </a:p>
          <a:p>
            <a:r>
              <a:rPr lang="en-US" altLang="de-DE" b="1"/>
              <a:t>12. November 2004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AD8E95A7-3215-BD42-9483-6F56A5F8F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6FB64-22B5-324C-BD47-DDFE9DFCE655}" type="slidenum">
              <a:rPr lang="en-US" altLang="de-DE"/>
              <a:pPr/>
              <a:t>9</a:t>
            </a:fld>
            <a:endParaRPr lang="en-US" altLang="de-DE" b="0"/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F45F067F-0B35-EB47-B7E0-B14585C4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1843" name="AutoShape 3">
            <a:extLst>
              <a:ext uri="{FF2B5EF4-FFF2-40B4-BE49-F238E27FC236}">
                <a16:creationId xmlns:a16="http://schemas.microsoft.com/office/drawing/2014/main" id="{4F37E82A-D485-B34D-860F-4C1E6A4B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5748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Wiwi, Chemie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1844" name="AutoShape 4">
            <a:extLst>
              <a:ext uri="{FF2B5EF4-FFF2-40B4-BE49-F238E27FC236}">
                <a16:creationId xmlns:a16="http://schemas.microsoft.com/office/drawing/2014/main" id="{550C9AA5-87C4-2440-B10E-B77B4FD15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2806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Jura, Nat.-wiss.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1845" name="AutoShape 5">
            <a:extLst>
              <a:ext uri="{FF2B5EF4-FFF2-40B4-BE49-F238E27FC236}">
                <a16:creationId xmlns:a16="http://schemas.microsoft.com/office/drawing/2014/main" id="{DE19D138-BB2F-D84D-AAEA-1A805C53C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076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Ing.-wiss.</a:t>
            </a:r>
          </a:p>
        </p:txBody>
      </p:sp>
      <p:sp>
        <p:nvSpPr>
          <p:cNvPr id="291846" name="AutoShape 6">
            <a:extLst>
              <a:ext uri="{FF2B5EF4-FFF2-40B4-BE49-F238E27FC236}">
                <a16:creationId xmlns:a16="http://schemas.microsoft.com/office/drawing/2014/main" id="{93482006-6472-0B4B-9FC4-5EA8514F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53467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Geisteswiss</a:t>
            </a:r>
            <a:r>
              <a:rPr lang="de-DE" altLang="de-DE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441FC9D-560B-4C43-BC96-10AEF052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1536700"/>
            <a:ext cx="1979612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Wiwi, Jura</a:t>
            </a:r>
          </a:p>
        </p:txBody>
      </p:sp>
      <p:sp>
        <p:nvSpPr>
          <p:cNvPr id="291848" name="AutoShape 8">
            <a:extLst>
              <a:ext uri="{FF2B5EF4-FFF2-40B4-BE49-F238E27FC236}">
                <a16:creationId xmlns:a16="http://schemas.microsoft.com/office/drawing/2014/main" id="{E52E0AF8-ADCE-6F4B-A6F8-88AB5688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68600"/>
            <a:ext cx="1979613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 Nat.-wiss., Med.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1849" name="AutoShape 9">
            <a:extLst>
              <a:ext uri="{FF2B5EF4-FFF2-40B4-BE49-F238E27FC236}">
                <a16:creationId xmlns:a16="http://schemas.microsoft.com/office/drawing/2014/main" id="{ABF31EAF-8382-5544-95DB-41FDF691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979613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2004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Ing.-wiss.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Geisteswiss</a:t>
            </a:r>
            <a:r>
              <a:rPr lang="de-DE" altLang="de-DE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1850" name="Text Box 10">
            <a:extLst>
              <a:ext uri="{FF2B5EF4-FFF2-40B4-BE49-F238E27FC236}">
                <a16:creationId xmlns:a16="http://schemas.microsoft.com/office/drawing/2014/main" id="{F088A269-8953-3B4F-89A2-E32B2C4B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603875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/>
              <a:t>1. Runde</a:t>
            </a:r>
            <a:endParaRPr lang="de-DE" altLang="de-DE"/>
          </a:p>
        </p:txBody>
      </p:sp>
      <p:sp>
        <p:nvSpPr>
          <p:cNvPr id="291851" name="Text Box 11">
            <a:extLst>
              <a:ext uri="{FF2B5EF4-FFF2-40B4-BE49-F238E27FC236}">
                <a16:creationId xmlns:a16="http://schemas.microsoft.com/office/drawing/2014/main" id="{FF35B987-1C91-5B49-8F9B-FFE2DF8C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28800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/>
              <a:t>2. Runde</a:t>
            </a:r>
            <a:endParaRPr lang="de-DE" altLang="de-DE"/>
          </a:p>
        </p:txBody>
      </p:sp>
      <p:sp>
        <p:nvSpPr>
          <p:cNvPr id="291852" name="Text Box 12">
            <a:extLst>
              <a:ext uri="{FF2B5EF4-FFF2-40B4-BE49-F238E27FC236}">
                <a16:creationId xmlns:a16="http://schemas.microsoft.com/office/drawing/2014/main" id="{8B551689-5E2F-8346-9E23-EA67BBF5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8913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400" b="1">
                <a:solidFill>
                  <a:srgbClr val="003300"/>
                </a:solidFill>
                <a:latin typeface="Arial" panose="020B0604020202020204" pitchFamily="34" charset="0"/>
              </a:rPr>
              <a:t>CHE Ranking</a:t>
            </a:r>
          </a:p>
        </p:txBody>
      </p:sp>
      <p:sp>
        <p:nvSpPr>
          <p:cNvPr id="291853" name="Rectangle 13">
            <a:extLst>
              <a:ext uri="{FF2B5EF4-FFF2-40B4-BE49-F238E27FC236}">
                <a16:creationId xmlns:a16="http://schemas.microsoft.com/office/drawing/2014/main" id="{53E31B70-8EA9-6744-8060-EF00E15A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36 Studienbereiche</a:t>
            </a:r>
          </a:p>
        </p:txBody>
      </p:sp>
      <p:sp>
        <p:nvSpPr>
          <p:cNvPr id="291854" name="Rectangle 14">
            <a:extLst>
              <a:ext uri="{FF2B5EF4-FFF2-40B4-BE49-F238E27FC236}">
                <a16:creationId xmlns:a16="http://schemas.microsoft.com/office/drawing/2014/main" id="{EF54E236-1643-C548-A515-3F74B457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75 % Studierende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nimBg="1" autoUpdateAnimBg="0"/>
      <p:bldP spid="291844" grpId="0" animBg="1" autoUpdateAnimBg="0"/>
      <p:bldP spid="291845" grpId="0" animBg="1" autoUpdateAnimBg="0"/>
      <p:bldP spid="291846" grpId="0" animBg="1" autoUpdateAnimBg="0"/>
      <p:bldP spid="291847" grpId="0" animBg="1" autoUpdateAnimBg="0"/>
      <p:bldP spid="291848" grpId="0" animBg="1" autoUpdateAnimBg="0"/>
      <p:bldP spid="291849" grpId="0" animBg="1" autoUpdateAnimBg="0"/>
      <p:bldP spid="291850" grpId="0" autoUpdateAnimBg="0"/>
      <p:bldP spid="291851" grpId="0" autoUpdateAnimBg="0"/>
      <p:bldP spid="291853" grpId="0" animBg="1" autoUpdateAnimBg="0"/>
      <p:bldP spid="291854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1062</Words>
  <Application>Microsoft Macintosh PowerPoint</Application>
  <PresentationFormat>Bildschirmpräsentation (4:3)</PresentationFormat>
  <Paragraphs>382</Paragraphs>
  <Slides>28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Webdings</vt:lpstr>
      <vt:lpstr>Wingdings</vt:lpstr>
      <vt:lpstr>Monotype Sorts</vt:lpstr>
      <vt:lpstr>Leere Präsentation</vt:lpstr>
      <vt:lpstr>Microsoft Clip Gallery</vt:lpstr>
      <vt:lpstr>Bild (Enhanced Metafile)</vt:lpstr>
      <vt:lpstr>PowerPoint-Präsentation</vt:lpstr>
      <vt:lpstr>Think Tank seit</vt:lpstr>
      <vt:lpstr>PowerPoint-Präsentation</vt:lpstr>
      <vt:lpstr>autonom</vt:lpstr>
      <vt:lpstr>profiliert</vt:lpstr>
      <vt:lpstr>profiliert</vt:lpstr>
      <vt:lpstr>wettbewerblich</vt:lpstr>
      <vt:lpstr>CHE Ranking</vt:lpstr>
      <vt:lpstr>PowerPoint-Präsentation</vt:lpstr>
      <vt:lpstr>PowerPoint-Präsentation</vt:lpstr>
      <vt:lpstr>Datenvolumen </vt:lpstr>
      <vt:lpstr>Internet</vt:lpstr>
      <vt:lpstr>PowerPoint-Präsentation</vt:lpstr>
      <vt:lpstr>wissenschaftlich</vt:lpstr>
      <vt:lpstr>Physik: Drittmittel in t€ pro Jahr</vt:lpstr>
      <vt:lpstr>Neue Einheit von F &amp; L</vt:lpstr>
      <vt:lpstr>international</vt:lpstr>
      <vt:lpstr>PowerPoint-Präsentation</vt:lpstr>
      <vt:lpstr>PowerPoint-Präsentation</vt:lpstr>
      <vt:lpstr>PowerPoint-Präsentation</vt:lpstr>
      <vt:lpstr>PowerPoint-Präsentation</vt:lpstr>
      <vt:lpstr>wirtschaftlich</vt:lpstr>
      <vt:lpstr>wirtschaftlich</vt:lpstr>
      <vt:lpstr>wirtschaftlich</vt:lpstr>
      <vt:lpstr>wirtschaftlich</vt:lpstr>
      <vt:lpstr>entfesselte Hochschule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127</cp:revision>
  <dcterms:created xsi:type="dcterms:W3CDTF">2001-03-08T15:06:45Z</dcterms:created>
  <dcterms:modified xsi:type="dcterms:W3CDTF">2022-02-08T13:27:11Z</dcterms:modified>
</cp:coreProperties>
</file>