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314" r:id="rId2"/>
    <p:sldId id="362" r:id="rId3"/>
    <p:sldId id="333" r:id="rId4"/>
    <p:sldId id="351" r:id="rId5"/>
    <p:sldId id="334" r:id="rId6"/>
    <p:sldId id="339" r:id="rId7"/>
    <p:sldId id="355" r:id="rId8"/>
    <p:sldId id="335" r:id="rId9"/>
    <p:sldId id="336" r:id="rId10"/>
    <p:sldId id="341" r:id="rId11"/>
    <p:sldId id="340" r:id="rId12"/>
    <p:sldId id="358" r:id="rId13"/>
    <p:sldId id="359" r:id="rId14"/>
    <p:sldId id="360" r:id="rId15"/>
    <p:sldId id="325" r:id="rId16"/>
    <p:sldId id="361" r:id="rId17"/>
    <p:sldId id="349" r:id="rId18"/>
    <p:sldId id="342" r:id="rId19"/>
    <p:sldId id="343" r:id="rId20"/>
    <p:sldId id="344" r:id="rId21"/>
    <p:sldId id="345" r:id="rId22"/>
    <p:sldId id="346" r:id="rId23"/>
    <p:sldId id="352" r:id="rId24"/>
    <p:sldId id="347" r:id="rId25"/>
    <p:sldId id="353" r:id="rId26"/>
    <p:sldId id="354" r:id="rId27"/>
    <p:sldId id="363" r:id="rId28"/>
    <p:sldId id="364" r:id="rId29"/>
  </p:sldIdLst>
  <p:sldSz cx="9144000" cy="6858000" type="screen4x3"/>
  <p:notesSz cx="6648450" cy="981075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9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orian Buch" initials="fb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>
      <p:cViewPr>
        <p:scale>
          <a:sx n="100" d="100"/>
          <a:sy n="100" d="100"/>
        </p:scale>
        <p:origin x="-930" y="2904"/>
      </p:cViewPr>
      <p:guideLst>
        <p:guide orient="horz" pos="3090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4-11-09T11:34:41.940" idx="3">
    <p:pos x="10" y="10"/>
    <p:text>Ausdehnung von BaWü auch auf Bayern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4-11-09T11:35:06.745" idx="4">
    <p:pos x="10" y="10"/>
    <p:text>Hier 3. Punkt allgemein statt auf Programmbeirat VHBW bezogen.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4-11-09T11:35:39.811" idx="5">
    <p:pos x="10" y="10"/>
    <p:text>Leicht verallgemeinernd durch Einfügung von "oft"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4-11-09T11:35:49.584" idx="6">
    <p:pos x="10" y="10"/>
    <p:text>Folie eingefügt.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4-11-09T11:36:47.996" idx="7">
    <p:pos x="10" y="10"/>
    <p:text>Hier verstehe ich die ursprüngliche Folie nicht ganz; das Diagramm im Hintergrund wird m.E. gar nicht gezeigt.</p:text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8325236-9594-154B-ABB4-E570D45276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CED5256-90F9-F043-AD16-BB06C2029DE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67138" y="0"/>
            <a:ext cx="2881312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980D4C0C-1058-1348-998F-48373C33053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71538" y="735013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18062B9-1840-7742-B4D8-EF010004EC9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60900"/>
            <a:ext cx="4876800" cy="441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A10FC550-A372-9B43-8347-7BD0E0ED75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0213"/>
            <a:ext cx="288131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8DC88CC-CCF0-1744-B988-1AC941FF0D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138" y="9320213"/>
            <a:ext cx="288131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9FBECD-03A3-CA40-8F4F-7D1F4C71A06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1D4926-DF17-2249-AC4F-A5095DB679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F6CA7A-F1C4-944B-9AC0-E7D75190D9B9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CD37A890-5234-244D-9798-6BDDAE0669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46FFB02C-AE4D-E945-AFFB-E43D7395E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A208A5-A248-8340-BFFD-D9D2573CBB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04AD91-93B7-0F4A-9328-F64BF5F86437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7D4CEBD3-41AC-5147-82F6-B12A667094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97AF57CE-6574-AD4D-97EF-28DA09854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71F786-40E9-6940-8EA1-F028D6C543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C199CD-9CEF-EF4F-AC49-D19533931205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272386" name="Rectangle 2">
            <a:extLst>
              <a:ext uri="{FF2B5EF4-FFF2-40B4-BE49-F238E27FC236}">
                <a16:creationId xmlns:a16="http://schemas.microsoft.com/office/drawing/2014/main" id="{93D537A6-3EA0-3A4A-88EF-60A70EECC2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1DECDAE7-3D0A-7244-BA41-8F87D8093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394199-AC88-EC43-B694-3FD9CDA2C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CE735-AFB9-9949-B0BC-3C2DF9FCAD80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258050" name="Rectangle 2050">
            <a:extLst>
              <a:ext uri="{FF2B5EF4-FFF2-40B4-BE49-F238E27FC236}">
                <a16:creationId xmlns:a16="http://schemas.microsoft.com/office/drawing/2014/main" id="{2BE54833-F47F-EE45-BCFB-1FD4B7686A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2051">
            <a:extLst>
              <a:ext uri="{FF2B5EF4-FFF2-40B4-BE49-F238E27FC236}">
                <a16:creationId xmlns:a16="http://schemas.microsoft.com/office/drawing/2014/main" id="{A083D8A9-8C99-CE42-B690-125133969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DEE878-76A9-BC44-92EC-09AEE5B61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9E42FB-843F-2544-9077-8A9FD5EC6434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260098" name="Rectangle 2">
            <a:extLst>
              <a:ext uri="{FF2B5EF4-FFF2-40B4-BE49-F238E27FC236}">
                <a16:creationId xmlns:a16="http://schemas.microsoft.com/office/drawing/2014/main" id="{5D6D77B0-B755-8043-9E62-0B296E29D5D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76846307-3A5E-244D-A55E-3B1E95B5F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145F53-7D1B-C146-9EEA-074A9A2567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103726-C11B-144C-BDDC-85954793ABFD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262146" name="Rectangle 2">
            <a:extLst>
              <a:ext uri="{FF2B5EF4-FFF2-40B4-BE49-F238E27FC236}">
                <a16:creationId xmlns:a16="http://schemas.microsoft.com/office/drawing/2014/main" id="{DC2E8560-E08B-6C4C-B3EC-FD0D245EEC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6C52358D-F686-CD48-8289-0F2CFAC71B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9EBBDB-B5D5-684D-8AE7-21E50CF4EF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E33B81-96AF-7D46-9B25-0B8FF65790C1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264194" name="Rectangle 2">
            <a:extLst>
              <a:ext uri="{FF2B5EF4-FFF2-40B4-BE49-F238E27FC236}">
                <a16:creationId xmlns:a16="http://schemas.microsoft.com/office/drawing/2014/main" id="{88BE0BED-EF6C-F54B-8209-B70833967D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4D6D6FBC-7AFC-6F46-94E8-AAB8C60DF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AD351B-96A6-CD4C-AFC9-628188C1C9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A9DEB-7811-4447-A9B3-2644CEE8F295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266242" name="Rectangle 2">
            <a:extLst>
              <a:ext uri="{FF2B5EF4-FFF2-40B4-BE49-F238E27FC236}">
                <a16:creationId xmlns:a16="http://schemas.microsoft.com/office/drawing/2014/main" id="{05CDB0C8-B1D2-F34A-A16A-8D2871750EB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658035EA-2302-7D4C-BD73-40917408C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931B44-28F5-F146-91F8-E1F0161677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A4A9A-20E1-3049-99B0-BA857719D368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282626" name="Rectangle 2">
            <a:extLst>
              <a:ext uri="{FF2B5EF4-FFF2-40B4-BE49-F238E27FC236}">
                <a16:creationId xmlns:a16="http://schemas.microsoft.com/office/drawing/2014/main" id="{FC3DB85E-154C-5649-A20C-52FAD7912E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AB5E2D6B-9F00-C94A-B951-68E77E49E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F3C2D5-3A2D-0542-997C-8FAD1186A7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8BA627-7DD1-C946-96E6-D893C7890C2F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268290" name="Rectangle 2">
            <a:extLst>
              <a:ext uri="{FF2B5EF4-FFF2-40B4-BE49-F238E27FC236}">
                <a16:creationId xmlns:a16="http://schemas.microsoft.com/office/drawing/2014/main" id="{9E176576-FB73-E140-867B-B075137410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8D0065A9-CDDF-E942-A49B-DDEE2077B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316FC2-B0DC-E549-8204-443ACBA377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0EA19-EB3D-B346-B43C-3C961963EE35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284674" name="Rectangle 2">
            <a:extLst>
              <a:ext uri="{FF2B5EF4-FFF2-40B4-BE49-F238E27FC236}">
                <a16:creationId xmlns:a16="http://schemas.microsoft.com/office/drawing/2014/main" id="{3AF28AE4-E7C5-9C40-8C56-0CAB738B45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B693CBF4-5AD2-DA4D-A610-D2BA0306D4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9F68B9-EA2A-A141-AED9-14465D9AF4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803AA-6E74-224D-8E0F-7AA2F31285A9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39618" name="Rectangle 2">
            <a:extLst>
              <a:ext uri="{FF2B5EF4-FFF2-40B4-BE49-F238E27FC236}">
                <a16:creationId xmlns:a16="http://schemas.microsoft.com/office/drawing/2014/main" id="{B3E8597D-5DA5-BD47-B6F1-9A35587033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EC8C4B74-0ECF-A547-B977-42FFB532FD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DB7463-9F39-B243-A81D-CDA8068F96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1EDE0-07CB-D248-A85A-02CCEFDA471D}" type="slidenum">
              <a:rPr lang="de-DE" altLang="de-DE"/>
              <a:pPr/>
              <a:t>26</a:t>
            </a:fld>
            <a:endParaRPr lang="de-DE" altLang="de-DE"/>
          </a:p>
        </p:txBody>
      </p:sp>
      <p:sp>
        <p:nvSpPr>
          <p:cNvPr id="286722" name="Rectangle 2">
            <a:extLst>
              <a:ext uri="{FF2B5EF4-FFF2-40B4-BE49-F238E27FC236}">
                <a16:creationId xmlns:a16="http://schemas.microsoft.com/office/drawing/2014/main" id="{14791BEC-9ECE-8C43-AA76-7A0C3812EE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44AD74F4-81E4-5E42-9921-7F170B47A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4D2C47-57BB-0049-A436-094A8CA84A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A93704-99CA-954A-8AA5-ED5148A916CD}" type="slidenum">
              <a:rPr lang="de-DE" altLang="de-DE"/>
              <a:pPr/>
              <a:t>28</a:t>
            </a:fld>
            <a:endParaRPr lang="de-DE" altLang="de-DE"/>
          </a:p>
        </p:txBody>
      </p:sp>
      <p:sp>
        <p:nvSpPr>
          <p:cNvPr id="299010" name="Rectangle 2">
            <a:extLst>
              <a:ext uri="{FF2B5EF4-FFF2-40B4-BE49-F238E27FC236}">
                <a16:creationId xmlns:a16="http://schemas.microsoft.com/office/drawing/2014/main" id="{90E7BA79-AB48-7548-B362-CB611D44A2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7BD5170F-B5C6-6946-B7AC-0F51D43A8B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408245-3761-AE4E-876D-2B97E0F99D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0B9B7-3129-254D-A43E-8E39AB1E488D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278530" name="Rectangle 2">
            <a:extLst>
              <a:ext uri="{FF2B5EF4-FFF2-40B4-BE49-F238E27FC236}">
                <a16:creationId xmlns:a16="http://schemas.microsoft.com/office/drawing/2014/main" id="{88A2B804-85CB-914D-9BC7-40FEB63D07A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CFF0C59F-8F61-294E-8D7B-DE467FAADB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EF49C7-86FD-E446-B811-E390D2D391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1EF149-2591-5548-8401-56721769A3D1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41666" name="Rectangle 2">
            <a:extLst>
              <a:ext uri="{FF2B5EF4-FFF2-40B4-BE49-F238E27FC236}">
                <a16:creationId xmlns:a16="http://schemas.microsoft.com/office/drawing/2014/main" id="{E78875B7-AFD3-D84A-83A8-FF3AF61805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>
            <a:extLst>
              <a:ext uri="{FF2B5EF4-FFF2-40B4-BE49-F238E27FC236}">
                <a16:creationId xmlns:a16="http://schemas.microsoft.com/office/drawing/2014/main" id="{16AFD0D8-8DC6-5748-BEC5-ADA8EF08F9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E4E392-9A87-0F49-A94A-873127ABF8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FC4D7-B476-6C41-BE7D-AC725200B44A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51906" name="Rectangle 2">
            <a:extLst>
              <a:ext uri="{FF2B5EF4-FFF2-40B4-BE49-F238E27FC236}">
                <a16:creationId xmlns:a16="http://schemas.microsoft.com/office/drawing/2014/main" id="{0D09D9B5-A4FA-634F-9B5E-8EAB4DB4A85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298BDB37-BD25-BB45-B253-6F18FB184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35E353-83C5-F143-A210-E43BF6A508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E8912-B932-8F45-99DA-175FEF45B7C6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282E7BAB-0945-E04F-81CC-2E214008CB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DC6381FF-D27A-3942-8771-7B9E4859C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F70229-2FDC-8740-8F6C-CE484102C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B7B11-7644-8548-BFC9-32DEB2F99F45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45762" name="Rectangle 2">
            <a:extLst>
              <a:ext uri="{FF2B5EF4-FFF2-40B4-BE49-F238E27FC236}">
                <a16:creationId xmlns:a16="http://schemas.microsoft.com/office/drawing/2014/main" id="{837733B1-F460-C54D-9013-F31B7BBF17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>
            <a:extLst>
              <a:ext uri="{FF2B5EF4-FFF2-40B4-BE49-F238E27FC236}">
                <a16:creationId xmlns:a16="http://schemas.microsoft.com/office/drawing/2014/main" id="{C1A91787-006B-4541-A285-372F96887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436336-6A8B-0142-909B-248B34DFD6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6A722-77BC-5E48-8E41-D164CA9D67C6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56002" name="Rectangle 2">
            <a:extLst>
              <a:ext uri="{FF2B5EF4-FFF2-40B4-BE49-F238E27FC236}">
                <a16:creationId xmlns:a16="http://schemas.microsoft.com/office/drawing/2014/main" id="{C05AB4EE-C888-F342-9D19-029E4681DE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395C61BB-A5CD-8C4E-A099-963CE7939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267016-3790-FF4E-BCD8-FD966A5DAE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F5E637-FA61-B34F-AEDD-995B7A31DC12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60F8CCB4-2FBD-1140-B5A4-4251D717B5F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296F6B4E-26BF-204A-AC20-2FE2A4CDC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D719A-9DD2-284B-8681-FEEDB3DE9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080B87C-A87D-F543-802F-819105312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3CAB35-C140-6447-885E-49FB67A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2AC2CAB-A99C-AE4F-BBA1-0C3CA3ACC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262405-9A01-2F4B-B455-397F8689C026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803397950"/>
      </p:ext>
    </p:extLst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9EFD7C-AAA2-9343-849C-C4FA1E496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F31013-B8FF-0145-B9A9-99B062692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3FD0F4-D1EF-7247-B7D3-D5020CF7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D1FE8EB-60A6-194B-8C30-E7AC9E2E5A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3CFF8-C073-C742-893F-328DCA7AAA8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621306959"/>
      </p:ext>
    </p:extLst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0B59CFE-F55F-BD48-B61D-E50F08170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2A785C7-D11A-9D47-8622-DFE6E5AC6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5C75ED-F6EA-5E49-A032-E49E2B3F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B16E55-6E64-7E48-BEE0-B2FC5BAD9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370562-B672-0940-BFD3-6615AF102863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345870633"/>
      </p:ext>
    </p:extLst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48A9A-827F-A34E-91F6-BDF5120A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87C6B0-3A36-F845-B247-3E1615E62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96008E-05E9-4443-B0BD-A346892E5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619980-B7D3-4046-B316-006E1C9895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91CAB9-4DD1-D747-91C3-C07A53405D1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748751046"/>
      </p:ext>
    </p:extLst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755CC-2B0D-C040-AAC1-AF750770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33E1C4-E64C-1D48-B154-42282B49B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D933D0-3240-E642-B4FD-96D6ADFE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C7E298-EA89-E14C-81D1-7073B6DF7A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4BBA17-4471-6A4C-930C-9B5CB996EBE2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785938813"/>
      </p:ext>
    </p:extLst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76862-7279-E142-A296-84D15F568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ED8C1A-D665-2342-A25D-E56B29A1A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3BC33A-C835-3B47-8436-4C7C5FE78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C5FD78-1D50-A240-99BC-C18A8BD9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7702E2-6B4A-A444-90FC-363F52EC3C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60F238-475B-5E4C-ADDE-68106544B8E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01751753"/>
      </p:ext>
    </p:extLst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F79F8-13C0-824E-AD3E-1D504316D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6B5EE8-6680-EF46-B419-B4B3952A1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FC200FE-4BAF-3046-B9F4-242607AC6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682B399-9889-1944-92AB-0604C2C90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39E755-11D1-FE4C-B80C-6515C6A85E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07AAA40-1775-304B-88E7-169AF594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947B4B32-56E1-5048-A3E6-A475074D01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4632E3-EBF3-A84C-8308-2BDF93D4EFFE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958657899"/>
      </p:ext>
    </p:extLst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D6A87-EB81-8B49-AEB4-FCE604D43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E2AB113-DB66-E340-A063-30D2096B4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8544BB-CFA5-1942-A6B9-E170001DD5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2D579C-CE24-4947-9647-66CF2FEE552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37757047"/>
      </p:ext>
    </p:extLst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E03B37-33BC-4F44-B9FF-5CA401BF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13CDCCE-2240-524C-9058-23498E40C7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10D09E-BF4C-7A40-BF66-C96A72D24ED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854234238"/>
      </p:ext>
    </p:extLst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77C5D-6EF3-9C4A-B053-671DFD266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B4E0D0-DB34-4840-B0E0-D6E7EF99A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246A9E-D351-3D4F-B208-E6F9AA9BB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ADF2AA-562E-4D48-B5ED-DFB239034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0C22D6-F44F-1446-830F-D30D5EF8B4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3609E4-BDCB-B54C-BA0E-4A40988145D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910774762"/>
      </p:ext>
    </p:extLst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89B7B2-DDC0-7348-BC55-A063B3F1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1DC968C-4C74-7944-A5BC-F7E782FE20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7963A9-BFB8-5144-8391-A0EBC94BC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AAFB7A-D320-CA42-A93D-D3D2C9055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FAF37F-796A-2845-A131-1EE0975811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EB86FD-0C91-CC49-8558-1A608E02A507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7345466"/>
      </p:ext>
    </p:extLst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57F64B76-DCFF-7847-8FE5-89890398A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7D5EB671-7849-BB4A-87CE-443000B83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E508AE-8207-104F-8775-CE6805986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1BD03B-1CEF-444B-A7E0-7B4D9886E9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97521B3-FD70-1842-BDF9-E71BDC36D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C8A19E-3175-3A4D-AD3D-926D1799114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9B48DAEB-9C28-A740-9CEA-5D2755EE3ED5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8E37C16E-3813-DE44-BF7A-FA2D15ECF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8EDF5C45-8BB7-5A40-AA11-990A00FFE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ut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42D74402-2DE5-3041-B48B-2486591ED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DD9DEE80-5D5C-5C4F-9CFF-A4D6B4BE84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ECAA48-737B-9A44-90A6-4F42268B0F5E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195586" name="Text Box 2">
            <a:extLst>
              <a:ext uri="{FF2B5EF4-FFF2-40B4-BE49-F238E27FC236}">
                <a16:creationId xmlns:a16="http://schemas.microsoft.com/office/drawing/2014/main" id="{F0A059AD-5B63-CC43-BB7D-D1666662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195587" name="Text Box 3">
            <a:extLst>
              <a:ext uri="{FF2B5EF4-FFF2-40B4-BE49-F238E27FC236}">
                <a16:creationId xmlns:a16="http://schemas.microsoft.com/office/drawing/2014/main" id="{ADBD3EF3-6CAA-6B4E-A9D6-EBF5C08DF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195591" name="Text Box 7">
            <a:extLst>
              <a:ext uri="{FF2B5EF4-FFF2-40B4-BE49-F238E27FC236}">
                <a16:creationId xmlns:a16="http://schemas.microsoft.com/office/drawing/2014/main" id="{5B159856-0A1E-AA47-9975-11DAF45A3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678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195593" name="Text Box 9">
            <a:extLst>
              <a:ext uri="{FF2B5EF4-FFF2-40B4-BE49-F238E27FC236}">
                <a16:creationId xmlns:a16="http://schemas.microsoft.com/office/drawing/2014/main" id="{5A8A4532-8F09-9043-817F-DDC4225F8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8580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de-DE" altLang="de-DE" sz="2200" b="1">
                <a:latin typeface="Arial" panose="020B0604020202020204" pitchFamily="34" charset="0"/>
              </a:rPr>
              <a:t>Hochschulen im digitalen Zeitalter: Innovationspotenziale und Strukturwandel</a:t>
            </a:r>
            <a:endParaRPr lang="de-DE" altLang="de-DE" sz="2200"/>
          </a:p>
        </p:txBody>
      </p:sp>
      <p:sp>
        <p:nvSpPr>
          <p:cNvPr id="195594" name="Text Box 10">
            <a:extLst>
              <a:ext uri="{FF2B5EF4-FFF2-40B4-BE49-F238E27FC236}">
                <a16:creationId xmlns:a16="http://schemas.microsoft.com/office/drawing/2014/main" id="{9BF559CA-94A4-EE4B-8E35-7399EDD32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30580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de-DE" altLang="de-DE" sz="4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Hochschule gestalten -</a:t>
            </a:r>
          </a:p>
          <a:p>
            <a:r>
              <a:rPr lang="de-DE" altLang="de-DE" sz="4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to ‚e‘ or not to be</a:t>
            </a:r>
          </a:p>
          <a:p>
            <a:endParaRPr lang="de-DE" altLang="de-DE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Detlef Müller-Böling</a:t>
            </a:r>
            <a:endParaRPr lang="de-DE" altLang="de-DE" sz="5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5738D6A1-0ADB-9D47-90BC-2C1F5F77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279520BE-3690-8B46-8535-1D07A5AB7C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C1C104-B24D-124D-8AED-2E947B34C926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254978" name="Text Box 2">
            <a:extLst>
              <a:ext uri="{FF2B5EF4-FFF2-40B4-BE49-F238E27FC236}">
                <a16:creationId xmlns:a16="http://schemas.microsoft.com/office/drawing/2014/main" id="{C141E6E7-ABDD-3442-BBC6-9E09FFA5B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A4FA2265-9876-8245-B33A-A15A8841D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5191125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Bildungsmarkt</a:t>
            </a:r>
            <a:endParaRPr lang="de-DE" altLang="de-DE" sz="4300" b="1">
              <a:solidFill>
                <a:srgbClr val="000000"/>
              </a:solidFill>
            </a:endParaRPr>
          </a:p>
        </p:txBody>
      </p:sp>
      <p:sp>
        <p:nvSpPr>
          <p:cNvPr id="254981" name="Text Box 5">
            <a:extLst>
              <a:ext uri="{FF2B5EF4-FFF2-40B4-BE49-F238E27FC236}">
                <a16:creationId xmlns:a16="http://schemas.microsoft.com/office/drawing/2014/main" id="{7FBA7EE0-C818-E848-8C18-329AC37E0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54982" name="Text Box 6">
            <a:extLst>
              <a:ext uri="{FF2B5EF4-FFF2-40B4-BE49-F238E27FC236}">
                <a16:creationId xmlns:a16="http://schemas.microsoft.com/office/drawing/2014/main" id="{9A02E00C-7DDF-0A49-B5EA-9B494E348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54983" name="Text Box 7">
            <a:extLst>
              <a:ext uri="{FF2B5EF4-FFF2-40B4-BE49-F238E27FC236}">
                <a16:creationId xmlns:a16="http://schemas.microsoft.com/office/drawing/2014/main" id="{FDF3E930-1A8D-924C-8D6A-14CD21846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54984" name="Text Box 8">
            <a:extLst>
              <a:ext uri="{FF2B5EF4-FFF2-40B4-BE49-F238E27FC236}">
                <a16:creationId xmlns:a16="http://schemas.microsoft.com/office/drawing/2014/main" id="{220CD73C-0D4C-EB42-9BBA-EED8AD5C6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graphicFrame>
        <p:nvGraphicFramePr>
          <p:cNvPr id="254990" name="Object 14">
            <a:extLst>
              <a:ext uri="{FF2B5EF4-FFF2-40B4-BE49-F238E27FC236}">
                <a16:creationId xmlns:a16="http://schemas.microsoft.com/office/drawing/2014/main" id="{1D77C276-47ED-9742-A5A0-E1EA589241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1196975"/>
          <a:ext cx="7123112" cy="531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91" name="Folie" r:id="rId4" imgW="5016500" imgH="3746500" progId="PowerPoint.Slide.8">
                  <p:embed/>
                </p:oleObj>
              </mc:Choice>
              <mc:Fallback>
                <p:oleObj name="Folie" r:id="rId4" imgW="5016500" imgH="3746500" progId="PowerPoint.Slide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196975"/>
                        <a:ext cx="7123112" cy="531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54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1" grpId="0" autoUpdateAnimBg="0"/>
      <p:bldP spid="254982" grpId="0" autoUpdateAnimBg="0"/>
      <p:bldP spid="254983" grpId="0" autoUpdateAnimBg="0"/>
      <p:bldP spid="25498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2">
            <a:extLst>
              <a:ext uri="{FF2B5EF4-FFF2-40B4-BE49-F238E27FC236}">
                <a16:creationId xmlns:a16="http://schemas.microsoft.com/office/drawing/2014/main" id="{5618DA24-0861-0148-9D86-8E1F2BB1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835E8620-1F19-E549-AA2D-3E9D64D13A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D29D51-AF89-E346-8767-BEA0B778F34E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252930" name="Text Box 2">
            <a:extLst>
              <a:ext uri="{FF2B5EF4-FFF2-40B4-BE49-F238E27FC236}">
                <a16:creationId xmlns:a16="http://schemas.microsoft.com/office/drawing/2014/main" id="{25BC8340-73A6-104B-83EA-F817847BA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52933" name="Text Box 5">
            <a:extLst>
              <a:ext uri="{FF2B5EF4-FFF2-40B4-BE49-F238E27FC236}">
                <a16:creationId xmlns:a16="http://schemas.microsoft.com/office/drawing/2014/main" id="{160FC48F-DE25-2142-85D3-FEAE1F4AA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52934" name="Text Box 6">
            <a:extLst>
              <a:ext uri="{FF2B5EF4-FFF2-40B4-BE49-F238E27FC236}">
                <a16:creationId xmlns:a16="http://schemas.microsoft.com/office/drawing/2014/main" id="{F45DDB85-CF26-DA42-8D19-78532B397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52935" name="Text Box 7">
            <a:extLst>
              <a:ext uri="{FF2B5EF4-FFF2-40B4-BE49-F238E27FC236}">
                <a16:creationId xmlns:a16="http://schemas.microsoft.com/office/drawing/2014/main" id="{AEB92951-E617-3248-8C20-A47272F74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52936" name="Text Box 8">
            <a:extLst>
              <a:ext uri="{FF2B5EF4-FFF2-40B4-BE49-F238E27FC236}">
                <a16:creationId xmlns:a16="http://schemas.microsoft.com/office/drawing/2014/main" id="{43ED323D-76AE-174D-AE9D-F70E13A0A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52938" name="Oval 10">
            <a:extLst>
              <a:ext uri="{FF2B5EF4-FFF2-40B4-BE49-F238E27FC236}">
                <a16:creationId xmlns:a16="http://schemas.microsoft.com/office/drawing/2014/main" id="{39248D1B-DB01-C542-A801-EE40A0B68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438400"/>
            <a:ext cx="2590800" cy="990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 sz="1800" b="1">
              <a:latin typeface="Arial" panose="020B0604020202020204" pitchFamily="34" charset="0"/>
            </a:endParaRPr>
          </a:p>
          <a:p>
            <a:r>
              <a:rPr lang="de-DE" altLang="de-DE" b="1">
                <a:latin typeface="Arial" panose="020B0604020202020204" pitchFamily="34" charset="0"/>
              </a:rPr>
              <a:t>Anforderungen</a:t>
            </a:r>
          </a:p>
          <a:p>
            <a:endParaRPr lang="de-DE" altLang="de-DE"/>
          </a:p>
        </p:txBody>
      </p:sp>
      <p:sp>
        <p:nvSpPr>
          <p:cNvPr id="252939" name="Rectangle 11">
            <a:extLst>
              <a:ext uri="{FF2B5EF4-FFF2-40B4-BE49-F238E27FC236}">
                <a16:creationId xmlns:a16="http://schemas.microsoft.com/office/drawing/2014/main" id="{FE2767F1-FA04-CE43-AFC2-5C307DCDA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14600"/>
            <a:ext cx="5399088" cy="762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Entscheidungen über...</a:t>
            </a:r>
          </a:p>
        </p:txBody>
      </p:sp>
      <p:sp>
        <p:nvSpPr>
          <p:cNvPr id="252940" name="Rectangle 12">
            <a:extLst>
              <a:ext uri="{FF2B5EF4-FFF2-40B4-BE49-F238E27FC236}">
                <a16:creationId xmlns:a16="http://schemas.microsoft.com/office/drawing/2014/main" id="{5918A7DE-25F4-534B-841E-C9003F23B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81400"/>
            <a:ext cx="49418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... Anwendungsfeld</a:t>
            </a:r>
          </a:p>
        </p:txBody>
      </p:sp>
      <p:sp>
        <p:nvSpPr>
          <p:cNvPr id="252941" name="Rectangle 13">
            <a:extLst>
              <a:ext uri="{FF2B5EF4-FFF2-40B4-BE49-F238E27FC236}">
                <a16:creationId xmlns:a16="http://schemas.microsoft.com/office/drawing/2014/main" id="{5FA87974-E341-D444-B4D4-A05AFA0ED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495800"/>
            <a:ext cx="49418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... Zielgruppen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52942" name="Rectangle 14">
            <a:extLst>
              <a:ext uri="{FF2B5EF4-FFF2-40B4-BE49-F238E27FC236}">
                <a16:creationId xmlns:a16="http://schemas.microsoft.com/office/drawing/2014/main" id="{4711DDD8-49E1-B849-B36E-772B21CF4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410200"/>
            <a:ext cx="4941888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... Distributionswege IT-Einsatz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52944" name="Rectangle 16">
            <a:extLst>
              <a:ext uri="{FF2B5EF4-FFF2-40B4-BE49-F238E27FC236}">
                <a16:creationId xmlns:a16="http://schemas.microsoft.com/office/drawing/2014/main" id="{29F17315-A01D-484B-B194-3EEE77A15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5191125" cy="685800"/>
          </a:xfrm>
          <a:noFill/>
          <a:ln/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Bildungsmarkt</a:t>
            </a:r>
            <a:endParaRPr lang="de-DE" altLang="de-DE" sz="43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52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52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5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52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3" grpId="0" autoUpdateAnimBg="0"/>
      <p:bldP spid="252934" grpId="0" autoUpdateAnimBg="0"/>
      <p:bldP spid="252935" grpId="0" autoUpdateAnimBg="0"/>
      <p:bldP spid="252936" grpId="0" autoUpdateAnimBg="0"/>
      <p:bldP spid="252938" grpId="0" animBg="1" autoUpdateAnimBg="0"/>
      <p:bldP spid="252939" grpId="0" animBg="1" autoUpdateAnimBg="0"/>
      <p:bldP spid="252940" grpId="0" animBg="1" autoUpdateAnimBg="0"/>
      <p:bldP spid="252941" grpId="0" animBg="1" autoUpdateAnimBg="0"/>
      <p:bldP spid="252942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umsplatzhalter 1">
            <a:extLst>
              <a:ext uri="{FF2B5EF4-FFF2-40B4-BE49-F238E27FC236}">
                <a16:creationId xmlns:a16="http://schemas.microsoft.com/office/drawing/2014/main" id="{16848831-66D3-CC4E-8278-8C276ADB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48ADC4DA-9D7A-3740-AABF-59F0BF9CA7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0C3F93-9190-754B-B984-9C5AAE72F2C6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291842" name="Text Box 2">
            <a:extLst>
              <a:ext uri="{FF2B5EF4-FFF2-40B4-BE49-F238E27FC236}">
                <a16:creationId xmlns:a16="http://schemas.microsoft.com/office/drawing/2014/main" id="{524DE4CF-8B0A-A947-8778-65F68BBC0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5263"/>
            <a:ext cx="87487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Entscheidungsfelder Markt </a:t>
            </a:r>
          </a:p>
        </p:txBody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95347704-ADE4-6A4A-9B13-962A90586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44196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1844" name="Rectangle 4">
            <a:extLst>
              <a:ext uri="{FF2B5EF4-FFF2-40B4-BE49-F238E27FC236}">
                <a16:creationId xmlns:a16="http://schemas.microsoft.com/office/drawing/2014/main" id="{74D864B5-E47E-0043-8508-6074F5EBA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44196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1845" name="Rectangle 5">
            <a:extLst>
              <a:ext uri="{FF2B5EF4-FFF2-40B4-BE49-F238E27FC236}">
                <a16:creationId xmlns:a16="http://schemas.microsoft.com/office/drawing/2014/main" id="{7914D954-FCE5-2548-9FBC-543C619DF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41148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1846" name="Rectangle 6">
            <a:extLst>
              <a:ext uri="{FF2B5EF4-FFF2-40B4-BE49-F238E27FC236}">
                <a16:creationId xmlns:a16="http://schemas.microsoft.com/office/drawing/2014/main" id="{AEB6E293-2A39-CF4F-BFB4-4371D4B38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4988" y="41148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1847" name="Rectangle 7">
            <a:extLst>
              <a:ext uri="{FF2B5EF4-FFF2-40B4-BE49-F238E27FC236}">
                <a16:creationId xmlns:a16="http://schemas.microsoft.com/office/drawing/2014/main" id="{DE98F686-F324-EA4C-8586-E35BF0317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2743200"/>
            <a:ext cx="1295400" cy="13716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1848" name="Rectangle 8">
            <a:extLst>
              <a:ext uri="{FF2B5EF4-FFF2-40B4-BE49-F238E27FC236}">
                <a16:creationId xmlns:a16="http://schemas.microsoft.com/office/drawing/2014/main" id="{30E86690-8F4B-0F47-83C9-CF82C8870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3048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1849" name="Rectangle 9">
            <a:extLst>
              <a:ext uri="{FF2B5EF4-FFF2-40B4-BE49-F238E27FC236}">
                <a16:creationId xmlns:a16="http://schemas.microsoft.com/office/drawing/2014/main" id="{8DDC1B95-282B-B545-A38F-6BB59C2AA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3048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1850" name="Rectangle 10">
            <a:extLst>
              <a:ext uri="{FF2B5EF4-FFF2-40B4-BE49-F238E27FC236}">
                <a16:creationId xmlns:a16="http://schemas.microsoft.com/office/drawing/2014/main" id="{B4BA2A95-B80F-B549-B2F4-9884B08B5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4988" y="27432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1851" name="Text Box 11">
            <a:extLst>
              <a:ext uri="{FF2B5EF4-FFF2-40B4-BE49-F238E27FC236}">
                <a16:creationId xmlns:a16="http://schemas.microsoft.com/office/drawing/2014/main" id="{5E1CEE7D-00E2-6C40-AB69-E8242456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988" y="41275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altLang="de-DE" sz="1800" b="1">
                <a:latin typeface="Arial" panose="020B0604020202020204" pitchFamily="34" charset="0"/>
              </a:rPr>
              <a:t>Fokus/Zielgruppe</a:t>
            </a:r>
            <a:endParaRPr lang="de-DE" altLang="de-DE" sz="1200" b="1">
              <a:latin typeface="Arial" panose="020B0604020202020204" pitchFamily="34" charset="0"/>
            </a:endParaRPr>
          </a:p>
        </p:txBody>
      </p:sp>
      <p:sp>
        <p:nvSpPr>
          <p:cNvPr id="291852" name="Text Box 12">
            <a:extLst>
              <a:ext uri="{FF2B5EF4-FFF2-40B4-BE49-F238E27FC236}">
                <a16:creationId xmlns:a16="http://schemas.microsoft.com/office/drawing/2014/main" id="{2739D285-6CC5-6440-9B74-04DF272DC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0238" y="2360613"/>
            <a:ext cx="1695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 b="1">
                <a:latin typeface="Arial" panose="020B0604020202020204" pitchFamily="34" charset="0"/>
              </a:rPr>
              <a:t>Anwendungs-</a:t>
            </a:r>
          </a:p>
          <a:p>
            <a:r>
              <a:rPr lang="de-DE" altLang="de-DE" sz="1800" b="1">
                <a:latin typeface="Arial" panose="020B0604020202020204" pitchFamily="34" charset="0"/>
              </a:rPr>
              <a:t>feld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1853" name="Text Box 13">
            <a:extLst>
              <a:ext uri="{FF2B5EF4-FFF2-40B4-BE49-F238E27FC236}">
                <a16:creationId xmlns:a16="http://schemas.microsoft.com/office/drawing/2014/main" id="{E05CDF5C-21D3-654E-B586-3B0B8C7E0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275" y="16256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 b="1">
                <a:latin typeface="Arial" panose="020B0604020202020204" pitchFamily="34" charset="0"/>
              </a:rPr>
              <a:t>IT-Einsatz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1854" name="Text Box 14">
            <a:extLst>
              <a:ext uri="{FF2B5EF4-FFF2-40B4-BE49-F238E27FC236}">
                <a16:creationId xmlns:a16="http://schemas.microsoft.com/office/drawing/2014/main" id="{2276DA98-2745-DA4A-9624-43F4DA70D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8" y="3760788"/>
            <a:ext cx="1047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On-Campus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1855" name="Text Box 15">
            <a:extLst>
              <a:ext uri="{FF2B5EF4-FFF2-40B4-BE49-F238E27FC236}">
                <a16:creationId xmlns:a16="http://schemas.microsoft.com/office/drawing/2014/main" id="{C013204B-35DF-EC4E-A0E1-6E92C6401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988" y="4645025"/>
            <a:ext cx="1055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Off-Campus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1856" name="Text Box 16">
            <a:extLst>
              <a:ext uri="{FF2B5EF4-FFF2-40B4-BE49-F238E27FC236}">
                <a16:creationId xmlns:a16="http://schemas.microsoft.com/office/drawing/2014/main" id="{5EF2B2BF-7CAB-B745-907E-9BE00503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938" y="2008188"/>
            <a:ext cx="6937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niedrig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1857" name="Text Box 17">
            <a:extLst>
              <a:ext uri="{FF2B5EF4-FFF2-40B4-BE49-F238E27FC236}">
                <a16:creationId xmlns:a16="http://schemas.microsoft.com/office/drawing/2014/main" id="{0B5E7D7A-E0E9-424A-9567-256A31C1E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2008188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hoch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1858" name="Text Box 18">
            <a:extLst>
              <a:ext uri="{FF2B5EF4-FFF2-40B4-BE49-F238E27FC236}">
                <a16:creationId xmlns:a16="http://schemas.microsoft.com/office/drawing/2014/main" id="{333E5F44-5CC4-8042-B6D8-FF0D3555D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4513" y="2846388"/>
            <a:ext cx="7953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Studium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1859" name="Text Box 19">
            <a:extLst>
              <a:ext uri="{FF2B5EF4-FFF2-40B4-BE49-F238E27FC236}">
                <a16:creationId xmlns:a16="http://schemas.microsoft.com/office/drawing/2014/main" id="{C8D1AB25-0CE2-3942-987A-CE7F7DBD6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388" y="2282825"/>
            <a:ext cx="1203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Weiterbildung</a:t>
            </a:r>
            <a:endParaRPr lang="de-DE" altLang="de-DE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9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9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29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29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29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29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500"/>
                                        <p:tgtEl>
                                          <p:spTgt spid="291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29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29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500"/>
                                        <p:tgtEl>
                                          <p:spTgt spid="29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51" grpId="0" autoUpdateAnimBg="0"/>
      <p:bldP spid="291852" grpId="0" autoUpdateAnimBg="0"/>
      <p:bldP spid="291853" grpId="0" autoUpdateAnimBg="0"/>
      <p:bldP spid="291854" grpId="0" autoUpdateAnimBg="0"/>
      <p:bldP spid="291855" grpId="0" autoUpdateAnimBg="0"/>
      <p:bldP spid="291856" grpId="0" autoUpdateAnimBg="0"/>
      <p:bldP spid="291857" grpId="0" autoUpdateAnimBg="0"/>
      <p:bldP spid="291858" grpId="0" autoUpdateAnimBg="0"/>
      <p:bldP spid="29185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umsplatzhalter 1">
            <a:extLst>
              <a:ext uri="{FF2B5EF4-FFF2-40B4-BE49-F238E27FC236}">
                <a16:creationId xmlns:a16="http://schemas.microsoft.com/office/drawing/2014/main" id="{AFDDA653-BCD2-234A-9A85-E62E80822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63B52868-D80F-4049-AFC5-8CBF3B7F23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1E1430-2B4F-5E45-8165-BE1E78620CBF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292866" name="Rectangle 2">
            <a:extLst>
              <a:ext uri="{FF2B5EF4-FFF2-40B4-BE49-F238E27FC236}">
                <a16:creationId xmlns:a16="http://schemas.microsoft.com/office/drawing/2014/main" id="{7C260BEB-CCC6-D14F-9DE9-D6197BF54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4958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2867" name="Rectangle 3">
            <a:extLst>
              <a:ext uri="{FF2B5EF4-FFF2-40B4-BE49-F238E27FC236}">
                <a16:creationId xmlns:a16="http://schemas.microsoft.com/office/drawing/2014/main" id="{96BAC04E-AFA2-8849-A28D-2C64C522D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958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2868" name="Rectangle 4">
            <a:extLst>
              <a:ext uri="{FF2B5EF4-FFF2-40B4-BE49-F238E27FC236}">
                <a16:creationId xmlns:a16="http://schemas.microsoft.com/office/drawing/2014/main" id="{488D0C4C-7CB1-9C43-901D-DD2068CD6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191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2869" name="Rectangle 5">
            <a:extLst>
              <a:ext uri="{FF2B5EF4-FFF2-40B4-BE49-F238E27FC236}">
                <a16:creationId xmlns:a16="http://schemas.microsoft.com/office/drawing/2014/main" id="{3298BEAD-780D-2740-8063-42419F1DE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91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2870" name="Rectangle 6">
            <a:extLst>
              <a:ext uri="{FF2B5EF4-FFF2-40B4-BE49-F238E27FC236}">
                <a16:creationId xmlns:a16="http://schemas.microsoft.com/office/drawing/2014/main" id="{5BF2CB64-E8D6-C24D-A6F4-276A2F611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8194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2871" name="Rectangle 7">
            <a:extLst>
              <a:ext uri="{FF2B5EF4-FFF2-40B4-BE49-F238E27FC236}">
                <a16:creationId xmlns:a16="http://schemas.microsoft.com/office/drawing/2014/main" id="{288DC551-5AAE-E844-B62D-64F32D229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124200"/>
            <a:ext cx="1295400" cy="13716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2872" name="Rectangle 8">
            <a:extLst>
              <a:ext uri="{FF2B5EF4-FFF2-40B4-BE49-F238E27FC236}">
                <a16:creationId xmlns:a16="http://schemas.microsoft.com/office/drawing/2014/main" id="{009580A8-B7F6-764E-AF5E-0DD339301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8194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2873" name="Text Box 9">
            <a:extLst>
              <a:ext uri="{FF2B5EF4-FFF2-40B4-BE49-F238E27FC236}">
                <a16:creationId xmlns:a16="http://schemas.microsoft.com/office/drawing/2014/main" id="{E1CAE9CD-AFF5-C946-B4F9-84C5A6419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42037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altLang="de-DE" sz="1800" b="1">
                <a:latin typeface="Arial" panose="020B0604020202020204" pitchFamily="34" charset="0"/>
              </a:rPr>
              <a:t>Fokus/Zielgruppe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2874" name="Text Box 10">
            <a:extLst>
              <a:ext uri="{FF2B5EF4-FFF2-40B4-BE49-F238E27FC236}">
                <a16:creationId xmlns:a16="http://schemas.microsoft.com/office/drawing/2014/main" id="{19CA1CFA-D412-0046-8649-9932636B5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2436813"/>
            <a:ext cx="1695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 b="1">
                <a:latin typeface="Arial" panose="020B0604020202020204" pitchFamily="34" charset="0"/>
              </a:rPr>
              <a:t>Anwendungs-</a:t>
            </a:r>
          </a:p>
          <a:p>
            <a:r>
              <a:rPr lang="de-DE" altLang="de-DE" sz="1800" b="1">
                <a:latin typeface="Arial" panose="020B0604020202020204" pitchFamily="34" charset="0"/>
              </a:rPr>
              <a:t>feld</a:t>
            </a:r>
            <a:endParaRPr lang="de-DE" altLang="de-DE" sz="1200" b="1">
              <a:latin typeface="Arial" panose="020B0604020202020204" pitchFamily="34" charset="0"/>
            </a:endParaRPr>
          </a:p>
        </p:txBody>
      </p:sp>
      <p:sp>
        <p:nvSpPr>
          <p:cNvPr id="292875" name="Text Box 11">
            <a:extLst>
              <a:ext uri="{FF2B5EF4-FFF2-40B4-BE49-F238E27FC236}">
                <a16:creationId xmlns:a16="http://schemas.microsoft.com/office/drawing/2014/main" id="{E8AE3DDE-E9C6-B045-BDFE-16363DD0E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288" y="17018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 b="1">
                <a:latin typeface="Arial" panose="020B0604020202020204" pitchFamily="34" charset="0"/>
              </a:rPr>
              <a:t>IT-Einsatz</a:t>
            </a:r>
            <a:endParaRPr lang="de-DE" altLang="de-DE" sz="1200" b="1">
              <a:latin typeface="Arial" panose="020B0604020202020204" pitchFamily="34" charset="0"/>
            </a:endParaRPr>
          </a:p>
        </p:txBody>
      </p:sp>
      <p:sp>
        <p:nvSpPr>
          <p:cNvPr id="292876" name="Text Box 12">
            <a:extLst>
              <a:ext uri="{FF2B5EF4-FFF2-40B4-BE49-F238E27FC236}">
                <a16:creationId xmlns:a16="http://schemas.microsoft.com/office/drawing/2014/main" id="{8035547C-74F2-EC4D-9E1A-71526B682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836988"/>
            <a:ext cx="1047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On-Campus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2877" name="Text Box 13">
            <a:extLst>
              <a:ext uri="{FF2B5EF4-FFF2-40B4-BE49-F238E27FC236}">
                <a16:creationId xmlns:a16="http://schemas.microsoft.com/office/drawing/2014/main" id="{9317BB99-DCC6-E842-A5DE-6022DC139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721225"/>
            <a:ext cx="10556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Off-Campus</a:t>
            </a:r>
          </a:p>
        </p:txBody>
      </p:sp>
      <p:sp>
        <p:nvSpPr>
          <p:cNvPr id="292878" name="Text Box 14">
            <a:extLst>
              <a:ext uri="{FF2B5EF4-FFF2-40B4-BE49-F238E27FC236}">
                <a16:creationId xmlns:a16="http://schemas.microsoft.com/office/drawing/2014/main" id="{A20C111C-F510-3A4C-AFDC-1D8F9C994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950" y="2084388"/>
            <a:ext cx="693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niedrig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2879" name="Text Box 15">
            <a:extLst>
              <a:ext uri="{FF2B5EF4-FFF2-40B4-BE49-F238E27FC236}">
                <a16:creationId xmlns:a16="http://schemas.microsoft.com/office/drawing/2014/main" id="{E3E0C3BE-9464-F54D-9087-36B212C52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4063" y="2084388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hoch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2880" name="Text Box 16">
            <a:extLst>
              <a:ext uri="{FF2B5EF4-FFF2-40B4-BE49-F238E27FC236}">
                <a16:creationId xmlns:a16="http://schemas.microsoft.com/office/drawing/2014/main" id="{77E5AFBA-8AB5-D048-A3C1-FFAAD1CDC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2922588"/>
            <a:ext cx="7953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Studium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2881" name="Text Box 17">
            <a:extLst>
              <a:ext uri="{FF2B5EF4-FFF2-40B4-BE49-F238E27FC236}">
                <a16:creationId xmlns:a16="http://schemas.microsoft.com/office/drawing/2014/main" id="{C10421BC-C3B3-1D4E-8903-5E7461E3C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59025"/>
            <a:ext cx="1203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Weiterbildung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2882" name="Rectangle 18">
            <a:extLst>
              <a:ext uri="{FF2B5EF4-FFF2-40B4-BE49-F238E27FC236}">
                <a16:creationId xmlns:a16="http://schemas.microsoft.com/office/drawing/2014/main" id="{2D84CB93-C9E5-9149-AC07-29AE47E95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122613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747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2884" name="Text Box 20">
            <a:extLst>
              <a:ext uri="{FF2B5EF4-FFF2-40B4-BE49-F238E27FC236}">
                <a16:creationId xmlns:a16="http://schemas.microsoft.com/office/drawing/2014/main" id="{81E21E2B-8C69-C54B-8F62-4854BFD8B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5263"/>
            <a:ext cx="87487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Entscheidungsfelder Markt 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2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umsplatzhalter 1">
            <a:extLst>
              <a:ext uri="{FF2B5EF4-FFF2-40B4-BE49-F238E27FC236}">
                <a16:creationId xmlns:a16="http://schemas.microsoft.com/office/drawing/2014/main" id="{4B45009F-49E4-9948-9AC6-5BE6E5E5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20" name="Foliennummernplatzhalter 2">
            <a:extLst>
              <a:ext uri="{FF2B5EF4-FFF2-40B4-BE49-F238E27FC236}">
                <a16:creationId xmlns:a16="http://schemas.microsoft.com/office/drawing/2014/main" id="{73909090-95C6-5D45-98A5-5C88415DEB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830FB9-1AAC-5941-BF83-45D9E8751895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293890" name="Rectangle 2">
            <a:extLst>
              <a:ext uri="{FF2B5EF4-FFF2-40B4-BE49-F238E27FC236}">
                <a16:creationId xmlns:a16="http://schemas.microsoft.com/office/drawing/2014/main" id="{3AF8C282-1B5C-644D-8F38-F862203A9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588" y="4267200"/>
            <a:ext cx="1295400" cy="1371600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AF652BF8-1D77-E749-8DBE-014E51B80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4572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3892" name="Rectangle 4">
            <a:extLst>
              <a:ext uri="{FF2B5EF4-FFF2-40B4-BE49-F238E27FC236}">
                <a16:creationId xmlns:a16="http://schemas.microsoft.com/office/drawing/2014/main" id="{41B5B863-A230-1A45-8F62-355DB47DF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4572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3893" name="Rectangle 5">
            <a:extLst>
              <a:ext uri="{FF2B5EF4-FFF2-40B4-BE49-F238E27FC236}">
                <a16:creationId xmlns:a16="http://schemas.microsoft.com/office/drawing/2014/main" id="{5C1CB4F5-C2D5-B341-96B2-51B7E3DB5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88" y="2895600"/>
            <a:ext cx="1295400" cy="1371600"/>
          </a:xfrm>
          <a:prstGeom prst="rect">
            <a:avLst/>
          </a:prstGeom>
          <a:solidFill>
            <a:srgbClr val="F6601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rgbClr val="F66013"/>
            </a:extrusionClr>
            <a:contourClr>
              <a:srgbClr val="F6601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3894" name="Rectangle 6">
            <a:extLst>
              <a:ext uri="{FF2B5EF4-FFF2-40B4-BE49-F238E27FC236}">
                <a16:creationId xmlns:a16="http://schemas.microsoft.com/office/drawing/2014/main" id="{5C185BDD-166A-664E-BA6B-E31BCFC15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3200400"/>
            <a:ext cx="1295400" cy="1371600"/>
          </a:xfrm>
          <a:prstGeom prst="rect">
            <a:avLst/>
          </a:prstGeom>
          <a:solidFill>
            <a:srgbClr val="F6601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rgbClr val="F66013"/>
            </a:extrusionClr>
            <a:contourClr>
              <a:srgbClr val="F6601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3895" name="Rectangle 7">
            <a:extLst>
              <a:ext uri="{FF2B5EF4-FFF2-40B4-BE49-F238E27FC236}">
                <a16:creationId xmlns:a16="http://schemas.microsoft.com/office/drawing/2014/main" id="{793E75BC-ED4F-4E4E-BCA2-06988D507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588" y="2895600"/>
            <a:ext cx="1295400" cy="1371600"/>
          </a:xfrm>
          <a:prstGeom prst="rect">
            <a:avLst/>
          </a:prstGeom>
          <a:solidFill>
            <a:srgbClr val="F6601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rgbClr val="F66013"/>
            </a:extrusionClr>
            <a:contourClr>
              <a:srgbClr val="F6601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3896" name="Text Box 8">
            <a:extLst>
              <a:ext uri="{FF2B5EF4-FFF2-40B4-BE49-F238E27FC236}">
                <a16:creationId xmlns:a16="http://schemas.microsoft.com/office/drawing/2014/main" id="{F2558BCB-6532-9D49-A943-C41B7137C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88" y="42799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altLang="de-DE" sz="1800" b="1">
                <a:latin typeface="Arial" panose="020B0604020202020204" pitchFamily="34" charset="0"/>
              </a:rPr>
              <a:t>Fokus/Zielgruppe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3897" name="Text Box 9">
            <a:extLst>
              <a:ext uri="{FF2B5EF4-FFF2-40B4-BE49-F238E27FC236}">
                <a16:creationId xmlns:a16="http://schemas.microsoft.com/office/drawing/2014/main" id="{A8216707-1B4E-D248-9BEC-D36D00025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838" y="2513013"/>
            <a:ext cx="1695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 b="1">
                <a:latin typeface="Arial" panose="020B0604020202020204" pitchFamily="34" charset="0"/>
              </a:rPr>
              <a:t>Anwendungs-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feld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3898" name="Text Box 10">
            <a:extLst>
              <a:ext uri="{FF2B5EF4-FFF2-40B4-BE49-F238E27FC236}">
                <a16:creationId xmlns:a16="http://schemas.microsoft.com/office/drawing/2014/main" id="{04B1C81C-B3F6-B444-8DF7-5A059F890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75" y="17780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 b="1">
                <a:latin typeface="Arial" panose="020B0604020202020204" pitchFamily="34" charset="0"/>
              </a:rPr>
              <a:t>IT-Einsatz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3899" name="Text Box 11">
            <a:extLst>
              <a:ext uri="{FF2B5EF4-FFF2-40B4-BE49-F238E27FC236}">
                <a16:creationId xmlns:a16="http://schemas.microsoft.com/office/drawing/2014/main" id="{22A6B734-5DA2-9441-816B-755FA36F7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788" y="3913188"/>
            <a:ext cx="1047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On-Campus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3900" name="Text Box 12">
            <a:extLst>
              <a:ext uri="{FF2B5EF4-FFF2-40B4-BE49-F238E27FC236}">
                <a16:creationId xmlns:a16="http://schemas.microsoft.com/office/drawing/2014/main" id="{1C184562-4897-0D41-8971-EBF3C3D70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4797425"/>
            <a:ext cx="1055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Off-Campus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3901" name="Text Box 13">
            <a:extLst>
              <a:ext uri="{FF2B5EF4-FFF2-40B4-BE49-F238E27FC236}">
                <a16:creationId xmlns:a16="http://schemas.microsoft.com/office/drawing/2014/main" id="{644AB1DA-CB44-2549-951F-B3BDA6466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160588"/>
            <a:ext cx="6937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niedrig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3902" name="Text Box 14">
            <a:extLst>
              <a:ext uri="{FF2B5EF4-FFF2-40B4-BE49-F238E27FC236}">
                <a16:creationId xmlns:a16="http://schemas.microsoft.com/office/drawing/2014/main" id="{FEEFEA46-1E75-EC43-8A7A-F743E117C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2650" y="2160588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hoch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3903" name="Text Box 15">
            <a:extLst>
              <a:ext uri="{FF2B5EF4-FFF2-40B4-BE49-F238E27FC236}">
                <a16:creationId xmlns:a16="http://schemas.microsoft.com/office/drawing/2014/main" id="{7FD56998-05A4-EA40-9FA1-300F109F7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13" y="2998788"/>
            <a:ext cx="7953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Studium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3904" name="Text Box 16">
            <a:extLst>
              <a:ext uri="{FF2B5EF4-FFF2-40B4-BE49-F238E27FC236}">
                <a16:creationId xmlns:a16="http://schemas.microsoft.com/office/drawing/2014/main" id="{F0D5FF25-CF1F-5C42-A25A-36609F57C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988" y="2435225"/>
            <a:ext cx="1203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>
                <a:latin typeface="Arial" panose="020B0604020202020204" pitchFamily="34" charset="0"/>
              </a:rPr>
              <a:t>Weiterbildung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293905" name="Rectangle 17">
            <a:extLst>
              <a:ext uri="{FF2B5EF4-FFF2-40B4-BE49-F238E27FC236}">
                <a16:creationId xmlns:a16="http://schemas.microsoft.com/office/drawing/2014/main" id="{CC18F5C0-B713-8A4B-A89F-6ED28E454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3200400"/>
            <a:ext cx="1295400" cy="1371600"/>
          </a:xfrm>
          <a:prstGeom prst="rect">
            <a:avLst/>
          </a:prstGeom>
          <a:solidFill>
            <a:srgbClr val="F6601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rgbClr val="F66013"/>
            </a:extrusionClr>
            <a:contourClr>
              <a:srgbClr val="F6601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293907" name="Text Box 19">
            <a:extLst>
              <a:ext uri="{FF2B5EF4-FFF2-40B4-BE49-F238E27FC236}">
                <a16:creationId xmlns:a16="http://schemas.microsoft.com/office/drawing/2014/main" id="{0D8C3BC7-6E68-E940-A0F2-C240EDC51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5263"/>
            <a:ext cx="87487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Entscheidungsfelder Markt 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1">
            <a:extLst>
              <a:ext uri="{FF2B5EF4-FFF2-40B4-BE49-F238E27FC236}">
                <a16:creationId xmlns:a16="http://schemas.microsoft.com/office/drawing/2014/main" id="{C602EE45-1E17-6C40-AACC-67CC1CC6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01028FE3-F314-C546-A735-FDF5B9BD60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6EA9E1-AC18-3C4E-A952-0A919BCB24C0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220182" name="Rectangle 22">
            <a:extLst>
              <a:ext uri="{FF2B5EF4-FFF2-40B4-BE49-F238E27FC236}">
                <a16:creationId xmlns:a16="http://schemas.microsoft.com/office/drawing/2014/main" id="{0E67DA81-472D-4840-B0FE-42C10210B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371600"/>
            <a:ext cx="5399088" cy="685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 b="1">
                <a:latin typeface="Arial" panose="020B0604020202020204" pitchFamily="34" charset="0"/>
              </a:rPr>
              <a:t>Empfehlungen und Hinweise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20183" name="Oval 23">
            <a:extLst>
              <a:ext uri="{FF2B5EF4-FFF2-40B4-BE49-F238E27FC236}">
                <a16:creationId xmlns:a16="http://schemas.microsoft.com/office/drawing/2014/main" id="{A9BA189E-C0F4-C040-84DB-312E7594C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14600"/>
            <a:ext cx="25908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an die HS</a:t>
            </a:r>
            <a:endParaRPr lang="de-DE" altLang="de-DE"/>
          </a:p>
        </p:txBody>
      </p:sp>
      <p:sp>
        <p:nvSpPr>
          <p:cNvPr id="220184" name="Rectangle 24">
            <a:extLst>
              <a:ext uri="{FF2B5EF4-FFF2-40B4-BE49-F238E27FC236}">
                <a16:creationId xmlns:a16="http://schemas.microsoft.com/office/drawing/2014/main" id="{5203BAEA-DE10-2345-B438-77ACA01AD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667000"/>
            <a:ext cx="53990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kein entweder/oder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20185" name="Rectangle 25">
            <a:extLst>
              <a:ext uri="{FF2B5EF4-FFF2-40B4-BE49-F238E27FC236}">
                <a16:creationId xmlns:a16="http://schemas.microsoft.com/office/drawing/2014/main" id="{4745556D-A8CE-7347-BF9F-D30DDFD9D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21075"/>
            <a:ext cx="53990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differenzierte alma mater virtualis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20190" name="Rectangle 30">
            <a:extLst>
              <a:ext uri="{FF2B5EF4-FFF2-40B4-BE49-F238E27FC236}">
                <a16:creationId xmlns:a16="http://schemas.microsoft.com/office/drawing/2014/main" id="{ABB244CB-A526-3247-ACE9-9B445A6CD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375150"/>
            <a:ext cx="53990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bewusste Positionierung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20191" name="Rectangle 31">
            <a:extLst>
              <a:ext uri="{FF2B5EF4-FFF2-40B4-BE49-F238E27FC236}">
                <a16:creationId xmlns:a16="http://schemas.microsoft.com/office/drawing/2014/main" id="{52B03CAC-3F6D-7744-A1B8-4A22919B9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"/>
            <a:ext cx="51911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solidFill>
                  <a:srgbClr val="000000"/>
                </a:solidFill>
              </a:rPr>
              <a:t>Bildungsmarkt</a:t>
            </a:r>
            <a:endParaRPr lang="de-DE" altLang="de-DE" sz="4300" b="1">
              <a:solidFill>
                <a:srgbClr val="000000"/>
              </a:solidFill>
            </a:endParaRPr>
          </a:p>
        </p:txBody>
      </p:sp>
      <p:sp>
        <p:nvSpPr>
          <p:cNvPr id="220192" name="Rectangle 32">
            <a:extLst>
              <a:ext uri="{FF2B5EF4-FFF2-40B4-BE49-F238E27FC236}">
                <a16:creationId xmlns:a16="http://schemas.microsoft.com/office/drawing/2014/main" id="{0AA1DD5A-DE7D-2845-9B45-614289EA0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5229225"/>
            <a:ext cx="53990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Geschäftsprozesse planen</a:t>
            </a:r>
            <a:endParaRPr lang="de-DE" altLang="de-DE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2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2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2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2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82" grpId="0" animBg="1" autoUpdateAnimBg="0"/>
      <p:bldP spid="220183" grpId="0" animBg="1" autoUpdateAnimBg="0"/>
      <p:bldP spid="220184" grpId="0" animBg="1" autoUpdateAnimBg="0"/>
      <p:bldP spid="220185" grpId="0" animBg="1" autoUpdateAnimBg="0"/>
      <p:bldP spid="220190" grpId="0" animBg="1" autoUpdateAnimBg="0"/>
      <p:bldP spid="220192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4685CC6A-A041-E744-8E1A-487A85DC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7" name="Foliennummernplatzhalter 4">
            <a:extLst>
              <a:ext uri="{FF2B5EF4-FFF2-40B4-BE49-F238E27FC236}">
                <a16:creationId xmlns:a16="http://schemas.microsoft.com/office/drawing/2014/main" id="{35FBA1AB-AF83-BA4C-A98E-FEB8529CD3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8CC0CF-CB13-C646-BFD7-1CA69D55565C}" type="slidenum">
              <a:rPr lang="en-US" altLang="de-DE"/>
              <a:pPr/>
              <a:t>16</a:t>
            </a:fld>
            <a:endParaRPr lang="en-US" altLang="de-DE" b="0"/>
          </a:p>
        </p:txBody>
      </p:sp>
      <p:sp>
        <p:nvSpPr>
          <p:cNvPr id="294914" name="Rectangle 2">
            <a:extLst>
              <a:ext uri="{FF2B5EF4-FFF2-40B4-BE49-F238E27FC236}">
                <a16:creationId xmlns:a16="http://schemas.microsoft.com/office/drawing/2014/main" id="{0377AE4A-6FC3-5E48-AA31-1A54BBD2F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Geschäftsprozesse</a:t>
            </a:r>
          </a:p>
        </p:txBody>
      </p:sp>
      <p:grpSp>
        <p:nvGrpSpPr>
          <p:cNvPr id="294916" name="Group 4">
            <a:extLst>
              <a:ext uri="{FF2B5EF4-FFF2-40B4-BE49-F238E27FC236}">
                <a16:creationId xmlns:a16="http://schemas.microsoft.com/office/drawing/2014/main" id="{A176E06E-8FEC-2C4B-B56D-12E61BA68C44}"/>
              </a:ext>
            </a:extLst>
          </p:cNvPr>
          <p:cNvGrpSpPr>
            <a:grpSpLocks/>
          </p:cNvGrpSpPr>
          <p:nvPr/>
        </p:nvGrpSpPr>
        <p:grpSpPr bwMode="auto">
          <a:xfrm>
            <a:off x="111125" y="2852738"/>
            <a:ext cx="8997950" cy="1619250"/>
            <a:chOff x="0" y="1920"/>
            <a:chExt cx="5668" cy="1020"/>
          </a:xfrm>
        </p:grpSpPr>
        <p:sp>
          <p:nvSpPr>
            <p:cNvPr id="294917" name="Freeform 5">
              <a:extLst>
                <a:ext uri="{FF2B5EF4-FFF2-40B4-BE49-F238E27FC236}">
                  <a16:creationId xmlns:a16="http://schemas.microsoft.com/office/drawing/2014/main" id="{097DA060-4A90-0744-9038-714E04C7405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94918" name="Text Box 6">
              <a:extLst>
                <a:ext uri="{FF2B5EF4-FFF2-40B4-BE49-F238E27FC236}">
                  <a16:creationId xmlns:a16="http://schemas.microsoft.com/office/drawing/2014/main" id="{1FF6FCCE-C324-5147-AF97-892C8CDE3D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12"/>
              <a:ext cx="930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2000" b="1"/>
                <a:t>   </a:t>
              </a:r>
              <a:r>
                <a:rPr lang="de-DE" altLang="de-DE" sz="2000" b="1">
                  <a:latin typeface="Arial Narrow" panose="020B0604020202020204" pitchFamily="34" charset="0"/>
                </a:rPr>
                <a:t>Content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   generieren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(Forschung)</a:t>
              </a:r>
              <a:endParaRPr lang="de-DE" altLang="de-DE" sz="1200"/>
            </a:p>
          </p:txBody>
        </p:sp>
        <p:sp>
          <p:nvSpPr>
            <p:cNvPr id="294919" name="Freeform 7">
              <a:extLst>
                <a:ext uri="{FF2B5EF4-FFF2-40B4-BE49-F238E27FC236}">
                  <a16:creationId xmlns:a16="http://schemas.microsoft.com/office/drawing/2014/main" id="{C3A48FCF-B053-C446-8564-F0A386130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94920" name="Freeform 8">
              <a:extLst>
                <a:ext uri="{FF2B5EF4-FFF2-40B4-BE49-F238E27FC236}">
                  <a16:creationId xmlns:a16="http://schemas.microsoft.com/office/drawing/2014/main" id="{2D6DB6B3-47BB-1A4F-BC55-FEFBA2559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3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94921" name="Freeform 9">
              <a:extLst>
                <a:ext uri="{FF2B5EF4-FFF2-40B4-BE49-F238E27FC236}">
                  <a16:creationId xmlns:a16="http://schemas.microsoft.com/office/drawing/2014/main" id="{46197245-C20C-5843-8676-208FB1E1D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0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94922" name="Freeform 10">
              <a:extLst>
                <a:ext uri="{FF2B5EF4-FFF2-40B4-BE49-F238E27FC236}">
                  <a16:creationId xmlns:a16="http://schemas.microsoft.com/office/drawing/2014/main" id="{B070AD17-7C38-7F45-B3F3-3983F44E3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94923" name="Freeform 11">
              <a:extLst>
                <a:ext uri="{FF2B5EF4-FFF2-40B4-BE49-F238E27FC236}">
                  <a16:creationId xmlns:a16="http://schemas.microsoft.com/office/drawing/2014/main" id="{A6B2C68A-3E63-5641-884C-136E19BF6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4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94924" name="Text Box 12">
              <a:extLst>
                <a:ext uri="{FF2B5EF4-FFF2-40B4-BE49-F238E27FC236}">
                  <a16:creationId xmlns:a16="http://schemas.microsoft.com/office/drawing/2014/main" id="{4226CA75-C4DC-CF42-B030-1A0F17B72C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112"/>
              <a:ext cx="889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Integration/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 Programm-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gestaltung</a:t>
              </a:r>
              <a:endParaRPr lang="de-DE" altLang="de-DE" sz="2000" b="1"/>
            </a:p>
          </p:txBody>
        </p:sp>
        <p:sp>
          <p:nvSpPr>
            <p:cNvPr id="294925" name="Text Box 13">
              <a:extLst>
                <a:ext uri="{FF2B5EF4-FFF2-40B4-BE49-F238E27FC236}">
                  <a16:creationId xmlns:a16="http://schemas.microsoft.com/office/drawing/2014/main" id="{51F78036-6DF8-284F-B07A-B7753B869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016"/>
              <a:ext cx="912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Aufberei-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    tung/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  course 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 design</a:t>
              </a:r>
              <a:endParaRPr lang="de-DE" altLang="de-DE" sz="2000" b="1"/>
            </a:p>
          </p:txBody>
        </p:sp>
        <p:sp>
          <p:nvSpPr>
            <p:cNvPr id="294926" name="Text Box 14">
              <a:extLst>
                <a:ext uri="{FF2B5EF4-FFF2-40B4-BE49-F238E27FC236}">
                  <a16:creationId xmlns:a16="http://schemas.microsoft.com/office/drawing/2014/main" id="{6B3AAEFE-7E1C-D848-8370-F63C53D346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062"/>
              <a:ext cx="777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Admini-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   stration,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support</a:t>
              </a:r>
              <a:endParaRPr lang="de-DE" altLang="de-DE" sz="1200"/>
            </a:p>
          </p:txBody>
        </p:sp>
        <p:sp>
          <p:nvSpPr>
            <p:cNvPr id="294927" name="Text Box 15">
              <a:extLst>
                <a:ext uri="{FF2B5EF4-FFF2-40B4-BE49-F238E27FC236}">
                  <a16:creationId xmlns:a16="http://schemas.microsoft.com/office/drawing/2014/main" id="{03DD298F-ABCF-614E-9B7E-DC8B52EC0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064"/>
              <a:ext cx="719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Content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  delivery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(Lehre)</a:t>
              </a:r>
            </a:p>
          </p:txBody>
        </p:sp>
        <p:sp>
          <p:nvSpPr>
            <p:cNvPr id="294928" name="Text Box 16">
              <a:extLst>
                <a:ext uri="{FF2B5EF4-FFF2-40B4-BE49-F238E27FC236}">
                  <a16:creationId xmlns:a16="http://schemas.microsoft.com/office/drawing/2014/main" id="{0C728BC0-E25D-2741-9B21-2254BD36A3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112"/>
              <a:ext cx="798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Zertifi-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     zierung,</a:t>
              </a:r>
            </a:p>
            <a:p>
              <a:pPr algn="l"/>
              <a:r>
                <a:rPr lang="de-DE" altLang="de-DE" sz="2000" b="1">
                  <a:latin typeface="Arial Narrow" panose="020B0604020202020204" pitchFamily="34" charset="0"/>
                </a:rPr>
                <a:t>Prüfungen</a:t>
              </a:r>
              <a:endParaRPr lang="de-DE" altLang="de-DE" sz="1200"/>
            </a:p>
          </p:txBody>
        </p:sp>
      </p:grp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1">
            <a:extLst>
              <a:ext uri="{FF2B5EF4-FFF2-40B4-BE49-F238E27FC236}">
                <a16:creationId xmlns:a16="http://schemas.microsoft.com/office/drawing/2014/main" id="{0A6BFD4A-20BD-7F43-A5DC-DA498F5D1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AD2122E9-7345-AF47-A46A-0F87E06907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269BA-E53D-5549-93CC-9CCBD7BE17DD}" type="slidenum">
              <a:rPr lang="en-US" altLang="de-DE"/>
              <a:pPr/>
              <a:t>17</a:t>
            </a:fld>
            <a:endParaRPr lang="en-US" altLang="de-DE" b="0"/>
          </a:p>
        </p:txBody>
      </p:sp>
      <p:sp>
        <p:nvSpPr>
          <p:cNvPr id="271364" name="Rectangle 4">
            <a:extLst>
              <a:ext uri="{FF2B5EF4-FFF2-40B4-BE49-F238E27FC236}">
                <a16:creationId xmlns:a16="http://schemas.microsoft.com/office/drawing/2014/main" id="{87CF8440-A3CB-F141-91D6-9CB4E4170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371600"/>
            <a:ext cx="5399088" cy="685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 b="1">
                <a:latin typeface="Arial" panose="020B0604020202020204" pitchFamily="34" charset="0"/>
              </a:rPr>
              <a:t>Empfehlungen und Hinweise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71368" name="Oval 8">
            <a:extLst>
              <a:ext uri="{FF2B5EF4-FFF2-40B4-BE49-F238E27FC236}">
                <a16:creationId xmlns:a16="http://schemas.microsoft.com/office/drawing/2014/main" id="{E35BB153-CD03-2E4F-A69D-56ACAF668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438400"/>
            <a:ext cx="25908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an das Land</a:t>
            </a:r>
            <a:endParaRPr lang="de-DE" altLang="de-DE"/>
          </a:p>
        </p:txBody>
      </p:sp>
      <p:sp>
        <p:nvSpPr>
          <p:cNvPr id="271369" name="Rectangle 9">
            <a:extLst>
              <a:ext uri="{FF2B5EF4-FFF2-40B4-BE49-F238E27FC236}">
                <a16:creationId xmlns:a16="http://schemas.microsoft.com/office/drawing/2014/main" id="{2B58F2C0-3D11-8943-A10D-B37DC4ABE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514600"/>
            <a:ext cx="53990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Prioritäten und Interessen klären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71370" name="Rectangle 10">
            <a:extLst>
              <a:ext uri="{FF2B5EF4-FFF2-40B4-BE49-F238E27FC236}">
                <a16:creationId xmlns:a16="http://schemas.microsoft.com/office/drawing/2014/main" id="{E41D0D05-1A5D-0047-AA74-B4AB70845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09963"/>
            <a:ext cx="5399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Aufgabenverteilung und Förderung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nach dem Subsidiaritätsprinzip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71371" name="Rectangle 11">
            <a:extLst>
              <a:ext uri="{FF2B5EF4-FFF2-40B4-BE49-F238E27FC236}">
                <a16:creationId xmlns:a16="http://schemas.microsoft.com/office/drawing/2014/main" id="{401C9327-F139-F342-A5CE-A8308A55F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581525"/>
            <a:ext cx="5399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Bewertungsmaßstab für Förderung: 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Beitrag zur Organisationsentwicklung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71373" name="Rectangle 13">
            <a:extLst>
              <a:ext uri="{FF2B5EF4-FFF2-40B4-BE49-F238E27FC236}">
                <a16:creationId xmlns:a16="http://schemas.microsoft.com/office/drawing/2014/main" id="{DA3FC86C-D1C3-854E-9241-CB76FEBFE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"/>
            <a:ext cx="51911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solidFill>
                  <a:srgbClr val="000000"/>
                </a:solidFill>
              </a:rPr>
              <a:t>Bildungsmarkt</a:t>
            </a:r>
            <a:endParaRPr lang="de-DE" altLang="de-DE" sz="43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7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7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71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4" grpId="0" animBg="1" autoUpdateAnimBg="0"/>
      <p:bldP spid="271368" grpId="0" animBg="1" autoUpdateAnimBg="0"/>
      <p:bldP spid="271369" grpId="0" animBg="1" autoUpdateAnimBg="0"/>
      <p:bldP spid="271370" grpId="0" animBg="1" autoUpdateAnimBg="0"/>
      <p:bldP spid="27137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78117A53-23EE-4B4B-B719-408D53D2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94F5B0D0-4E6D-7E4E-A5B3-A27DE0D9FC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BA9908-C1D0-D543-879E-AD84A1BEFA82}" type="slidenum">
              <a:rPr lang="en-US" altLang="de-DE"/>
              <a:pPr/>
              <a:t>18</a:t>
            </a:fld>
            <a:endParaRPr lang="en-US" altLang="de-DE" b="0"/>
          </a:p>
        </p:txBody>
      </p:sp>
      <p:sp>
        <p:nvSpPr>
          <p:cNvPr id="257026" name="Text Box 2">
            <a:extLst>
              <a:ext uri="{FF2B5EF4-FFF2-40B4-BE49-F238E27FC236}">
                <a16:creationId xmlns:a16="http://schemas.microsoft.com/office/drawing/2014/main" id="{2F40DBEA-3C4C-8E46-A681-E329240A5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3D411DC5-6001-184E-8092-732E8A919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553200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Organisationsentwicklung</a:t>
            </a:r>
          </a:p>
        </p:txBody>
      </p:sp>
      <p:sp>
        <p:nvSpPr>
          <p:cNvPr id="257029" name="Text Box 5">
            <a:extLst>
              <a:ext uri="{FF2B5EF4-FFF2-40B4-BE49-F238E27FC236}">
                <a16:creationId xmlns:a16="http://schemas.microsoft.com/office/drawing/2014/main" id="{B98C7B57-FF3E-0942-A9D1-A9BA8A95D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57030" name="Text Box 6">
            <a:extLst>
              <a:ext uri="{FF2B5EF4-FFF2-40B4-BE49-F238E27FC236}">
                <a16:creationId xmlns:a16="http://schemas.microsoft.com/office/drawing/2014/main" id="{2E58236B-66DD-D54E-8CCF-CDB68D029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57031" name="Text Box 7">
            <a:extLst>
              <a:ext uri="{FF2B5EF4-FFF2-40B4-BE49-F238E27FC236}">
                <a16:creationId xmlns:a16="http://schemas.microsoft.com/office/drawing/2014/main" id="{C03144D4-084D-2246-BA5D-AB9DD3BE5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57032" name="Text Box 8">
            <a:extLst>
              <a:ext uri="{FF2B5EF4-FFF2-40B4-BE49-F238E27FC236}">
                <a16:creationId xmlns:a16="http://schemas.microsoft.com/office/drawing/2014/main" id="{5F2464F3-5CA4-F04E-83E9-B1D1E20F2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graphicFrame>
        <p:nvGraphicFramePr>
          <p:cNvPr id="257034" name="Object 10">
            <a:extLst>
              <a:ext uri="{FF2B5EF4-FFF2-40B4-BE49-F238E27FC236}">
                <a16:creationId xmlns:a16="http://schemas.microsoft.com/office/drawing/2014/main" id="{2BDD27FC-2967-6841-9A81-C7A588EC13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1268413"/>
          <a:ext cx="7062788" cy="532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5" name="Folie" r:id="rId4" imgW="4546600" imgH="3416300" progId="PowerPoint.Slide.8">
                  <p:embed/>
                </p:oleObj>
              </mc:Choice>
              <mc:Fallback>
                <p:oleObj name="Folie" r:id="rId4" imgW="4546600" imgH="3416300" progId="PowerPoint.Slide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268413"/>
                        <a:ext cx="7062788" cy="532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7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7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7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7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57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9" grpId="0" autoUpdateAnimBg="0"/>
      <p:bldP spid="257030" grpId="0" autoUpdateAnimBg="0"/>
      <p:bldP spid="257031" grpId="0" autoUpdateAnimBg="0"/>
      <p:bldP spid="25703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1">
            <a:extLst>
              <a:ext uri="{FF2B5EF4-FFF2-40B4-BE49-F238E27FC236}">
                <a16:creationId xmlns:a16="http://schemas.microsoft.com/office/drawing/2014/main" id="{DF2B8908-3D89-B749-8737-482A5D5B1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559C9741-79F6-5248-AE24-D9A0C70ACE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0CB24-D5D7-9C45-B7DB-B27F31289C83}" type="slidenum">
              <a:rPr lang="en-US" altLang="de-DE"/>
              <a:pPr/>
              <a:t>19</a:t>
            </a:fld>
            <a:endParaRPr lang="en-US" altLang="de-DE" b="0"/>
          </a:p>
        </p:txBody>
      </p:sp>
      <p:sp>
        <p:nvSpPr>
          <p:cNvPr id="259076" name="Rectangle 4">
            <a:extLst>
              <a:ext uri="{FF2B5EF4-FFF2-40B4-BE49-F238E27FC236}">
                <a16:creationId xmlns:a16="http://schemas.microsoft.com/office/drawing/2014/main" id="{AD49D35E-12C7-9245-AC63-BAC3551C0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371600"/>
            <a:ext cx="5627688" cy="685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 b="1">
                <a:latin typeface="Arial" panose="020B0604020202020204" pitchFamily="34" charset="0"/>
              </a:rPr>
              <a:t>Empfehlungen und Hinweise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59077" name="Oval 5">
            <a:extLst>
              <a:ext uri="{FF2B5EF4-FFF2-40B4-BE49-F238E27FC236}">
                <a16:creationId xmlns:a16="http://schemas.microsoft.com/office/drawing/2014/main" id="{5549316B-AEB8-4C46-84B9-9C06CE07C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09800"/>
            <a:ext cx="25908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an die HS</a:t>
            </a:r>
            <a:endParaRPr lang="de-DE" altLang="de-DE"/>
          </a:p>
        </p:txBody>
      </p:sp>
      <p:sp>
        <p:nvSpPr>
          <p:cNvPr id="259078" name="Rectangle 6">
            <a:extLst>
              <a:ext uri="{FF2B5EF4-FFF2-40B4-BE49-F238E27FC236}">
                <a16:creationId xmlns:a16="http://schemas.microsoft.com/office/drawing/2014/main" id="{00E95D89-D8C5-1E4F-9E2B-ED8A88D54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286000"/>
            <a:ext cx="56276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Organisationsentwicklung und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Medienentwicklung verbinden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59079" name="Rectangle 7">
            <a:extLst>
              <a:ext uri="{FF2B5EF4-FFF2-40B4-BE49-F238E27FC236}">
                <a16:creationId xmlns:a16="http://schemas.microsoft.com/office/drawing/2014/main" id="{FAEE568D-2A92-E445-B64E-DFD6CF6BE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048000"/>
            <a:ext cx="56276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medienaffines Umfeld für akademische 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und administrative Aufgaben schaffen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59081" name="Rectangle 9">
            <a:extLst>
              <a:ext uri="{FF2B5EF4-FFF2-40B4-BE49-F238E27FC236}">
                <a16:creationId xmlns:a16="http://schemas.microsoft.com/office/drawing/2014/main" id="{A862B375-F18F-1D4F-ABFA-6EED56662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810000"/>
            <a:ext cx="56276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Überprüfung und ggf. Reorganisation der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Informationsbeschaffung und -verarbeitg.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59082" name="Rectangle 10">
            <a:extLst>
              <a:ext uri="{FF2B5EF4-FFF2-40B4-BE49-F238E27FC236}">
                <a16:creationId xmlns:a16="http://schemas.microsoft.com/office/drawing/2014/main" id="{0D401E11-DE50-184D-BA3C-CF1CD35DF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572000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neue päd.-did. und technische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Dienstleistungen anbieten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59084" name="Rectangle 12">
            <a:extLst>
              <a:ext uri="{FF2B5EF4-FFF2-40B4-BE49-F238E27FC236}">
                <a16:creationId xmlns:a16="http://schemas.microsoft.com/office/drawing/2014/main" id="{E87FEA5F-6E02-404E-B03A-35E8E7904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410200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personelle Verantwortlichkeiten für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Medienentwicklung schaffen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59085" name="Rectangle 13">
            <a:extLst>
              <a:ext uri="{FF2B5EF4-FFF2-40B4-BE49-F238E27FC236}">
                <a16:creationId xmlns:a16="http://schemas.microsoft.com/office/drawing/2014/main" id="{857BC137-6EE0-BC49-B7A9-69B34755D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553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solidFill>
                  <a:srgbClr val="000000"/>
                </a:solidFill>
              </a:rPr>
              <a:t>Organisationsentwicklung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59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5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5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259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6" grpId="0" animBg="1" autoUpdateAnimBg="0"/>
      <p:bldP spid="259077" grpId="0" animBg="1" autoUpdateAnimBg="0"/>
      <p:bldP spid="259078" grpId="0" animBg="1" autoUpdateAnimBg="0"/>
      <p:bldP spid="259079" grpId="0" animBg="1" autoUpdateAnimBg="0"/>
      <p:bldP spid="259081" grpId="0" animBg="1" autoUpdateAnimBg="0"/>
      <p:bldP spid="259082" grpId="0" animBg="1" autoUpdateAnimBg="0"/>
      <p:bldP spid="25908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1">
            <a:extLst>
              <a:ext uri="{FF2B5EF4-FFF2-40B4-BE49-F238E27FC236}">
                <a16:creationId xmlns:a16="http://schemas.microsoft.com/office/drawing/2014/main" id="{8D2A4DF9-3953-E04A-80A2-5F5873FBF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F89590F0-2788-844C-AD21-2916D0DA21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13A22-5435-E94C-8928-B7C15827E3BB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295938" name="Text Box 2">
            <a:extLst>
              <a:ext uri="{FF2B5EF4-FFF2-40B4-BE49-F238E27FC236}">
                <a16:creationId xmlns:a16="http://schemas.microsoft.com/office/drawing/2014/main" id="{77D4A823-8B11-3D4F-9A5B-E173B9E22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600" b="1">
                <a:solidFill>
                  <a:schemeClr val="folHlink"/>
                </a:solidFill>
                <a:latin typeface="Arial" panose="020B0604020202020204" pitchFamily="34" charset="0"/>
              </a:rPr>
              <a:t>Was kommt? .....</a:t>
            </a: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95939" name="Object 3">
            <a:extLst>
              <a:ext uri="{FF2B5EF4-FFF2-40B4-BE49-F238E27FC236}">
                <a16:creationId xmlns:a16="http://schemas.microsoft.com/office/drawing/2014/main" id="{3AFF3334-C77C-0340-95BC-0811A965F1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3181350"/>
          <a:ext cx="14478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46" name="Clip" r:id="rId3" imgW="27749500" imgH="58826400" progId="MS_ClipArt_Gallery.2">
                  <p:embed/>
                </p:oleObj>
              </mc:Choice>
              <mc:Fallback>
                <p:oleObj name="Clip" r:id="rId3" imgW="27749500" imgH="588264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81350"/>
                        <a:ext cx="14478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40" name="Object 4">
            <a:extLst>
              <a:ext uri="{FF2B5EF4-FFF2-40B4-BE49-F238E27FC236}">
                <a16:creationId xmlns:a16="http://schemas.microsoft.com/office/drawing/2014/main" id="{493F7B92-4CE1-3740-A2C2-AA7F001A26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57550"/>
          <a:ext cx="1776413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47" name="Clip" r:id="rId5" imgW="27749500" imgH="44424600" progId="MS_ClipArt_Gallery.2">
                  <p:embed/>
                </p:oleObj>
              </mc:Choice>
              <mc:Fallback>
                <p:oleObj name="Clip" r:id="rId5" imgW="27749500" imgH="444246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57550"/>
                        <a:ext cx="1776413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41" name="Object 5">
            <a:extLst>
              <a:ext uri="{FF2B5EF4-FFF2-40B4-BE49-F238E27FC236}">
                <a16:creationId xmlns:a16="http://schemas.microsoft.com/office/drawing/2014/main" id="{C02AFC05-CC3B-A845-BBEF-18300ED393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2952750"/>
          <a:ext cx="3657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48" name="Clip" r:id="rId7" imgW="27749500" imgH="24079200" progId="MS_ClipArt_Gallery.2">
                  <p:embed/>
                </p:oleObj>
              </mc:Choice>
              <mc:Fallback>
                <p:oleObj name="Clip" r:id="rId7" imgW="27749500" imgH="240792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952750"/>
                        <a:ext cx="36576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5942" name="Line 6">
            <a:extLst>
              <a:ext uri="{FF2B5EF4-FFF2-40B4-BE49-F238E27FC236}">
                <a16:creationId xmlns:a16="http://schemas.microsoft.com/office/drawing/2014/main" id="{DD2A7F13-9B5B-6E47-90A4-54FD36651E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484688"/>
            <a:ext cx="762000" cy="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5943" name="Line 7">
            <a:extLst>
              <a:ext uri="{FF2B5EF4-FFF2-40B4-BE49-F238E27FC236}">
                <a16:creationId xmlns:a16="http://schemas.microsoft.com/office/drawing/2014/main" id="{C4CA4944-5736-7744-A198-8E6D8153E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027488"/>
            <a:ext cx="0" cy="91440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5944" name="Text Box 8">
            <a:extLst>
              <a:ext uri="{FF2B5EF4-FFF2-40B4-BE49-F238E27FC236}">
                <a16:creationId xmlns:a16="http://schemas.microsoft.com/office/drawing/2014/main" id="{7574ABAC-8BDB-354D-A40F-26FE30B36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095750"/>
            <a:ext cx="6324600" cy="11906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persönlicher Kontakt </a:t>
            </a:r>
            <a:br>
              <a:rPr lang="de-DE" altLang="de-DE" sz="3600" b="1">
                <a:latin typeface="Arial" panose="020B0604020202020204" pitchFamily="34" charset="0"/>
              </a:rPr>
            </a:br>
            <a:r>
              <a:rPr lang="de-DE" altLang="de-DE" sz="3600" b="1">
                <a:latin typeface="Arial" panose="020B0604020202020204" pitchFamily="34" charset="0"/>
              </a:rPr>
              <a:t> </a:t>
            </a:r>
            <a:r>
              <a:rPr lang="de-DE" altLang="de-DE" sz="3600" b="1" i="1" u="sng">
                <a:latin typeface="Arial" panose="020B0604020202020204" pitchFamily="34" charset="0"/>
              </a:rPr>
              <a:t>und</a:t>
            </a:r>
            <a:r>
              <a:rPr lang="de-DE" altLang="de-DE" sz="3600" b="1">
                <a:latin typeface="Arial" panose="020B0604020202020204" pitchFamily="34" charset="0"/>
              </a:rPr>
              <a:t> Virtualität</a:t>
            </a:r>
          </a:p>
        </p:txBody>
      </p:sp>
      <p:sp>
        <p:nvSpPr>
          <p:cNvPr id="295945" name="Text Box 9">
            <a:extLst>
              <a:ext uri="{FF2B5EF4-FFF2-40B4-BE49-F238E27FC236}">
                <a16:creationId xmlns:a16="http://schemas.microsoft.com/office/drawing/2014/main" id="{80D13E7F-0008-8148-BF35-1200B9516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83534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600" b="1">
                <a:solidFill>
                  <a:srgbClr val="FF0000"/>
                </a:solidFill>
                <a:latin typeface="Arial" panose="020B0604020202020204" pitchFamily="34" charset="0"/>
              </a:rPr>
              <a:t>.... nach dem papierlosen Büro </a:t>
            </a:r>
            <a:br>
              <a:rPr lang="de-DE" altLang="de-DE" sz="3600" b="1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de-DE" altLang="de-DE" sz="3600" b="1">
                <a:solidFill>
                  <a:srgbClr val="FF0000"/>
                </a:solidFill>
                <a:latin typeface="Arial" panose="020B0604020202020204" pitchFamily="34" charset="0"/>
              </a:rPr>
              <a:t>die entmenschte Universität?</a:t>
            </a:r>
            <a:endParaRPr lang="de-DE" altLang="de-DE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4" grpId="0" animBg="1" autoUpdateAnimBg="0"/>
      <p:bldP spid="29594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1">
            <a:extLst>
              <a:ext uri="{FF2B5EF4-FFF2-40B4-BE49-F238E27FC236}">
                <a16:creationId xmlns:a16="http://schemas.microsoft.com/office/drawing/2014/main" id="{D5C60BD0-5F36-224A-AC90-6B566BA4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DCB0381E-4B6C-4042-A1A3-D1983CBEE6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24AEAF-BDB2-3347-AA35-956D95639659}" type="slidenum">
              <a:rPr lang="en-US" altLang="de-DE"/>
              <a:pPr/>
              <a:t>20</a:t>
            </a:fld>
            <a:endParaRPr lang="en-US" altLang="de-DE" b="0"/>
          </a:p>
        </p:txBody>
      </p:sp>
      <p:sp>
        <p:nvSpPr>
          <p:cNvPr id="261124" name="Rectangle 1028">
            <a:extLst>
              <a:ext uri="{FF2B5EF4-FFF2-40B4-BE49-F238E27FC236}">
                <a16:creationId xmlns:a16="http://schemas.microsoft.com/office/drawing/2014/main" id="{14884A96-CE82-F948-8234-3EB68FCE1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371600"/>
            <a:ext cx="5627688" cy="685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 b="1">
                <a:latin typeface="Arial" panose="020B0604020202020204" pitchFamily="34" charset="0"/>
              </a:rPr>
              <a:t>Empfehlungen und Hinweise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61125" name="Oval 1029">
            <a:extLst>
              <a:ext uri="{FF2B5EF4-FFF2-40B4-BE49-F238E27FC236}">
                <a16:creationId xmlns:a16="http://schemas.microsoft.com/office/drawing/2014/main" id="{FEEF620A-0514-3F4F-B286-A36F6D2D4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362200"/>
            <a:ext cx="25908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an das Land</a:t>
            </a:r>
            <a:endParaRPr lang="de-DE" altLang="de-DE"/>
          </a:p>
        </p:txBody>
      </p:sp>
      <p:sp>
        <p:nvSpPr>
          <p:cNvPr id="261127" name="Rectangle 1031">
            <a:extLst>
              <a:ext uri="{FF2B5EF4-FFF2-40B4-BE49-F238E27FC236}">
                <a16:creationId xmlns:a16="http://schemas.microsoft.com/office/drawing/2014/main" id="{976E2624-1EF5-A246-B636-4595B5D1D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438400"/>
            <a:ext cx="56276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Förderung an „Geschäftsmodellen“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ausrichten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61128" name="Rectangle 1032">
            <a:extLst>
              <a:ext uri="{FF2B5EF4-FFF2-40B4-BE49-F238E27FC236}">
                <a16:creationId xmlns:a16="http://schemas.microsoft.com/office/drawing/2014/main" id="{A73C10D3-6EE8-E646-AB2D-71B6F378E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352800"/>
            <a:ext cx="56276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Akzentverschiebung von „content“-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Produktion zu Produktionsbedingungen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61129" name="Rectangle 1033">
            <a:extLst>
              <a:ext uri="{FF2B5EF4-FFF2-40B4-BE49-F238E27FC236}">
                <a16:creationId xmlns:a16="http://schemas.microsoft.com/office/drawing/2014/main" id="{CEB8EB70-5F98-7A43-97D9-ED805C3DC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267200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kein „Medienprovinzialismus“,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weltweite Kooperation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61130" name="Rectangle 1034">
            <a:extLst>
              <a:ext uri="{FF2B5EF4-FFF2-40B4-BE49-F238E27FC236}">
                <a16:creationId xmlns:a16="http://schemas.microsoft.com/office/drawing/2014/main" id="{A78ED018-8B5F-6349-BD29-F70B2AA8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257800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Abschaffung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hinderlicher Rechtsvorschriften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61176" name="Rectangle 1080">
            <a:extLst>
              <a:ext uri="{FF2B5EF4-FFF2-40B4-BE49-F238E27FC236}">
                <a16:creationId xmlns:a16="http://schemas.microsoft.com/office/drawing/2014/main" id="{78091D30-2261-0544-AB73-A470A3B4D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553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solidFill>
                  <a:srgbClr val="000000"/>
                </a:solidFill>
              </a:rPr>
              <a:t>Organisationsentwicklung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6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6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6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6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4" grpId="0" animBg="1" autoUpdateAnimBg="0"/>
      <p:bldP spid="261125" grpId="0" animBg="1" autoUpdateAnimBg="0"/>
      <p:bldP spid="261127" grpId="0" animBg="1" autoUpdateAnimBg="0"/>
      <p:bldP spid="261128" grpId="0" animBg="1" autoUpdateAnimBg="0"/>
      <p:bldP spid="261129" grpId="0" animBg="1" autoUpdateAnimBg="0"/>
      <p:bldP spid="261130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9C2945D6-C775-5743-92F3-BA3CE9F81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9B6FE41D-2794-594E-AB87-990429CC1B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27338-40C3-4747-A971-127C920AA359}" type="slidenum">
              <a:rPr lang="en-US" altLang="de-DE"/>
              <a:pPr/>
              <a:t>21</a:t>
            </a:fld>
            <a:endParaRPr lang="en-US" altLang="de-DE" b="0"/>
          </a:p>
        </p:txBody>
      </p:sp>
      <p:sp>
        <p:nvSpPr>
          <p:cNvPr id="263170" name="Text Box 2">
            <a:extLst>
              <a:ext uri="{FF2B5EF4-FFF2-40B4-BE49-F238E27FC236}">
                <a16:creationId xmlns:a16="http://schemas.microsoft.com/office/drawing/2014/main" id="{1D25C375-6B5C-B94F-9E9F-94AC7B0C5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38E87430-AD15-5742-85BA-0DDACC2E8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5343525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Personalentwicklung</a:t>
            </a:r>
          </a:p>
        </p:txBody>
      </p:sp>
      <p:sp>
        <p:nvSpPr>
          <p:cNvPr id="263173" name="Text Box 5">
            <a:extLst>
              <a:ext uri="{FF2B5EF4-FFF2-40B4-BE49-F238E27FC236}">
                <a16:creationId xmlns:a16="http://schemas.microsoft.com/office/drawing/2014/main" id="{9A3FA891-FB0E-F244-A016-C483C6007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63174" name="Text Box 6">
            <a:extLst>
              <a:ext uri="{FF2B5EF4-FFF2-40B4-BE49-F238E27FC236}">
                <a16:creationId xmlns:a16="http://schemas.microsoft.com/office/drawing/2014/main" id="{0E786F71-CC00-BE47-9F2E-B80964AF0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63175" name="Text Box 7">
            <a:extLst>
              <a:ext uri="{FF2B5EF4-FFF2-40B4-BE49-F238E27FC236}">
                <a16:creationId xmlns:a16="http://schemas.microsoft.com/office/drawing/2014/main" id="{4F961338-563A-5942-9A7E-799415FE1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63176" name="Text Box 8">
            <a:extLst>
              <a:ext uri="{FF2B5EF4-FFF2-40B4-BE49-F238E27FC236}">
                <a16:creationId xmlns:a16="http://schemas.microsoft.com/office/drawing/2014/main" id="{41A3BB68-B2A1-8E48-A201-B44D0475B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graphicFrame>
        <p:nvGraphicFramePr>
          <p:cNvPr id="263178" name="Object 10">
            <a:extLst>
              <a:ext uri="{FF2B5EF4-FFF2-40B4-BE49-F238E27FC236}">
                <a16:creationId xmlns:a16="http://schemas.microsoft.com/office/drawing/2014/main" id="{16FD0B2E-3C61-3646-8DDE-35C6E26ABC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1268413"/>
          <a:ext cx="7283450" cy="517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9" name="Folie" r:id="rId4" imgW="4813300" imgH="3594100" progId="PowerPoint.Slide.8">
                  <p:embed/>
                </p:oleObj>
              </mc:Choice>
              <mc:Fallback>
                <p:oleObj name="Folie" r:id="rId4" imgW="4813300" imgH="3594100" progId="PowerPoint.Slide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268413"/>
                        <a:ext cx="7283450" cy="517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6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3" grpId="0" autoUpdateAnimBg="0"/>
      <p:bldP spid="263174" grpId="0" autoUpdateAnimBg="0"/>
      <p:bldP spid="263175" grpId="0" autoUpdateAnimBg="0"/>
      <p:bldP spid="26317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1">
            <a:extLst>
              <a:ext uri="{FF2B5EF4-FFF2-40B4-BE49-F238E27FC236}">
                <a16:creationId xmlns:a16="http://schemas.microsoft.com/office/drawing/2014/main" id="{0DA8E6C1-C706-8745-9265-12DAFC5BF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701E21C4-3E0C-604E-994E-5E4CB52AF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777BAA-3AAA-B442-B9B3-FECC5D26D272}" type="slidenum">
              <a:rPr lang="en-US" altLang="de-DE"/>
              <a:pPr/>
              <a:t>22</a:t>
            </a:fld>
            <a:endParaRPr lang="en-US" altLang="de-DE" b="0"/>
          </a:p>
        </p:txBody>
      </p:sp>
      <p:sp>
        <p:nvSpPr>
          <p:cNvPr id="265220" name="Rectangle 4">
            <a:extLst>
              <a:ext uri="{FF2B5EF4-FFF2-40B4-BE49-F238E27FC236}">
                <a16:creationId xmlns:a16="http://schemas.microsoft.com/office/drawing/2014/main" id="{09485D5C-E710-AB44-A869-3CB94041E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371600"/>
            <a:ext cx="5627688" cy="685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 b="1">
                <a:latin typeface="Arial" panose="020B0604020202020204" pitchFamily="34" charset="0"/>
              </a:rPr>
              <a:t>Empfehlungen und Hinweise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65221" name="Oval 5">
            <a:extLst>
              <a:ext uri="{FF2B5EF4-FFF2-40B4-BE49-F238E27FC236}">
                <a16:creationId xmlns:a16="http://schemas.microsoft.com/office/drawing/2014/main" id="{115C063E-C8E0-924D-AE5E-5503BF6C2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38400"/>
            <a:ext cx="25908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an die HS</a:t>
            </a:r>
            <a:endParaRPr lang="de-DE" altLang="de-DE"/>
          </a:p>
        </p:txBody>
      </p:sp>
      <p:sp>
        <p:nvSpPr>
          <p:cNvPr id="265222" name="Rectangle 6">
            <a:extLst>
              <a:ext uri="{FF2B5EF4-FFF2-40B4-BE49-F238E27FC236}">
                <a16:creationId xmlns:a16="http://schemas.microsoft.com/office/drawing/2014/main" id="{995B0A47-14E0-EA44-9145-F8BDD623B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590800"/>
            <a:ext cx="56276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neue Kompetenzen und Qualifikationen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müssen in Leistungsportfolio eingehen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65223" name="Rectangle 7">
            <a:extLst>
              <a:ext uri="{FF2B5EF4-FFF2-40B4-BE49-F238E27FC236}">
                <a16:creationId xmlns:a16="http://schemas.microsoft.com/office/drawing/2014/main" id="{816D8264-FC63-9D49-B0EB-51A64825B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19500"/>
            <a:ext cx="56276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aktive Personalentwicklung, Budgets zur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nachhalt.  Sicherung von Kompetenzen</a:t>
            </a:r>
          </a:p>
        </p:txBody>
      </p:sp>
      <p:sp>
        <p:nvSpPr>
          <p:cNvPr id="265226" name="Rectangle 10">
            <a:extLst>
              <a:ext uri="{FF2B5EF4-FFF2-40B4-BE49-F238E27FC236}">
                <a16:creationId xmlns:a16="http://schemas.microsoft.com/office/drawing/2014/main" id="{DF8F9A4F-53D5-6248-9A94-06DEF4E0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648200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Daueraufgabe, aber keine Dauerstellen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65229" name="Rectangle 13">
            <a:extLst>
              <a:ext uri="{FF2B5EF4-FFF2-40B4-BE49-F238E27FC236}">
                <a16:creationId xmlns:a16="http://schemas.microsoft.com/office/drawing/2014/main" id="{E5DC3936-ED8E-EF43-A78E-04532B659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53435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solidFill>
                  <a:srgbClr val="000000"/>
                </a:solidFill>
              </a:rPr>
              <a:t>Personalentwicklung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6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6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6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0" grpId="0" animBg="1" autoUpdateAnimBg="0"/>
      <p:bldP spid="265221" grpId="0" animBg="1" autoUpdateAnimBg="0"/>
      <p:bldP spid="265222" grpId="0" animBg="1" autoUpdateAnimBg="0"/>
      <p:bldP spid="265223" grpId="0" animBg="1" autoUpdateAnimBg="0"/>
      <p:bldP spid="265226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91DAF372-4C34-0041-9953-0EF654586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249FB4EE-110F-9141-8F46-D3797AE45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3B6ECD-580A-744E-996E-CCF2979D1818}" type="slidenum">
              <a:rPr lang="en-US" altLang="de-DE"/>
              <a:pPr/>
              <a:t>23</a:t>
            </a:fld>
            <a:endParaRPr lang="en-US" altLang="de-DE" b="0"/>
          </a:p>
        </p:txBody>
      </p:sp>
      <p:sp>
        <p:nvSpPr>
          <p:cNvPr id="281602" name="Rectangle 1026">
            <a:extLst>
              <a:ext uri="{FF2B5EF4-FFF2-40B4-BE49-F238E27FC236}">
                <a16:creationId xmlns:a16="http://schemas.microsoft.com/office/drawing/2014/main" id="{1C2A560B-2742-9243-8BC1-22450853F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371600"/>
            <a:ext cx="5627688" cy="685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 b="1">
                <a:latin typeface="Arial" panose="020B0604020202020204" pitchFamily="34" charset="0"/>
              </a:rPr>
              <a:t>Empfehlungen und Hinweise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81606" name="Rectangle 1030">
            <a:extLst>
              <a:ext uri="{FF2B5EF4-FFF2-40B4-BE49-F238E27FC236}">
                <a16:creationId xmlns:a16="http://schemas.microsoft.com/office/drawing/2014/main" id="{7BA52117-A666-8C4B-AE5E-926C9150B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590800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Flexibilisierung der Personal- und 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Dienstrechtsvorschriften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81607" name="Oval 1031">
            <a:extLst>
              <a:ext uri="{FF2B5EF4-FFF2-40B4-BE49-F238E27FC236}">
                <a16:creationId xmlns:a16="http://schemas.microsoft.com/office/drawing/2014/main" id="{E95867D3-CDD5-3E42-A2AB-83F2200DA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14600"/>
            <a:ext cx="25908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an das Land</a:t>
            </a:r>
            <a:endParaRPr lang="de-DE" altLang="de-DE"/>
          </a:p>
        </p:txBody>
      </p:sp>
      <p:sp>
        <p:nvSpPr>
          <p:cNvPr id="281608" name="Rectangle 1032">
            <a:extLst>
              <a:ext uri="{FF2B5EF4-FFF2-40B4-BE49-F238E27FC236}">
                <a16:creationId xmlns:a16="http://schemas.microsoft.com/office/drawing/2014/main" id="{E93538B8-92E8-BE41-9DB5-5EED6FD19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505200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Anschubhilfe für Personalentwicklung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81609" name="Rectangle 1033">
            <a:extLst>
              <a:ext uri="{FF2B5EF4-FFF2-40B4-BE49-F238E27FC236}">
                <a16:creationId xmlns:a16="http://schemas.microsoft.com/office/drawing/2014/main" id="{4D258D59-C136-254A-82DF-0DB41B49D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53435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solidFill>
                  <a:srgbClr val="000000"/>
                </a:solidFill>
              </a:rPr>
              <a:t>Personalentwicklung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81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 animBg="1" autoUpdateAnimBg="0"/>
      <p:bldP spid="281606" grpId="0" animBg="1" autoUpdateAnimBg="0"/>
      <p:bldP spid="281607" grpId="0" animBg="1" autoUpdateAnimBg="0"/>
      <p:bldP spid="28160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0D0EB98A-925A-3146-9929-4707D25A9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C0375B06-558C-6040-90A6-BCE1F08B94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3784AA-A25F-A34A-9251-11E6ABE7B8A4}" type="slidenum">
              <a:rPr lang="en-US" altLang="de-DE"/>
              <a:pPr/>
              <a:t>24</a:t>
            </a:fld>
            <a:endParaRPr lang="en-US" altLang="de-DE" b="0"/>
          </a:p>
        </p:txBody>
      </p:sp>
      <p:sp>
        <p:nvSpPr>
          <p:cNvPr id="267266" name="Text Box 2">
            <a:extLst>
              <a:ext uri="{FF2B5EF4-FFF2-40B4-BE49-F238E27FC236}">
                <a16:creationId xmlns:a16="http://schemas.microsoft.com/office/drawing/2014/main" id="{41E9206C-8727-CD4B-B8A5-BC4D058B5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146E6369-51CB-C64F-945C-71849F437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5343525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Finanzierung</a:t>
            </a:r>
          </a:p>
        </p:txBody>
      </p:sp>
      <p:sp>
        <p:nvSpPr>
          <p:cNvPr id="267269" name="Text Box 5">
            <a:extLst>
              <a:ext uri="{FF2B5EF4-FFF2-40B4-BE49-F238E27FC236}">
                <a16:creationId xmlns:a16="http://schemas.microsoft.com/office/drawing/2014/main" id="{976CD165-0222-5246-B200-38E719839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67270" name="Text Box 6">
            <a:extLst>
              <a:ext uri="{FF2B5EF4-FFF2-40B4-BE49-F238E27FC236}">
                <a16:creationId xmlns:a16="http://schemas.microsoft.com/office/drawing/2014/main" id="{EF43F301-C1EA-6647-AC10-724137DC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67271" name="Text Box 7">
            <a:extLst>
              <a:ext uri="{FF2B5EF4-FFF2-40B4-BE49-F238E27FC236}">
                <a16:creationId xmlns:a16="http://schemas.microsoft.com/office/drawing/2014/main" id="{226A5B1A-A44E-4C4F-A4EC-6C959412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67272" name="Text Box 8">
            <a:extLst>
              <a:ext uri="{FF2B5EF4-FFF2-40B4-BE49-F238E27FC236}">
                <a16:creationId xmlns:a16="http://schemas.microsoft.com/office/drawing/2014/main" id="{3AB6E4A5-7D4E-CC4B-A7A0-9F6C1A83F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graphicFrame>
        <p:nvGraphicFramePr>
          <p:cNvPr id="267277" name="Object 13">
            <a:extLst>
              <a:ext uri="{FF2B5EF4-FFF2-40B4-BE49-F238E27FC236}">
                <a16:creationId xmlns:a16="http://schemas.microsoft.com/office/drawing/2014/main" id="{8734540C-7AB9-A044-977B-46DB534085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1268413"/>
          <a:ext cx="7283450" cy="522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8" name="Folie" r:id="rId4" imgW="5156200" imgH="3848100" progId="PowerPoint.Slide.8">
                  <p:embed/>
                </p:oleObj>
              </mc:Choice>
              <mc:Fallback>
                <p:oleObj name="Folie" r:id="rId4" imgW="5156200" imgH="3848100" progId="PowerPoint.Slide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268413"/>
                        <a:ext cx="7283450" cy="5221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9" grpId="0" autoUpdateAnimBg="0"/>
      <p:bldP spid="267270" grpId="0" autoUpdateAnimBg="0"/>
      <p:bldP spid="267271" grpId="0" autoUpdateAnimBg="0"/>
      <p:bldP spid="26727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1">
            <a:extLst>
              <a:ext uri="{FF2B5EF4-FFF2-40B4-BE49-F238E27FC236}">
                <a16:creationId xmlns:a16="http://schemas.microsoft.com/office/drawing/2014/main" id="{0D8EA23D-1F39-D944-89C1-2E7D2EE8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3708B06D-A5F2-3242-B109-DAF46D1BBB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C09682-2831-BD41-A580-7AF0FCAC0A9F}" type="slidenum">
              <a:rPr lang="en-US" altLang="de-DE"/>
              <a:pPr/>
              <a:t>25</a:t>
            </a:fld>
            <a:endParaRPr lang="en-US" altLang="de-DE" b="0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19CECB9B-809F-5B42-8252-30F882714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371600"/>
            <a:ext cx="5627688" cy="685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 b="1">
                <a:latin typeface="Arial" panose="020B0604020202020204" pitchFamily="34" charset="0"/>
              </a:rPr>
              <a:t>Empfehlungen und Hinweise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83653" name="Rectangle 5">
            <a:extLst>
              <a:ext uri="{FF2B5EF4-FFF2-40B4-BE49-F238E27FC236}">
                <a16:creationId xmlns:a16="http://schemas.microsoft.com/office/drawing/2014/main" id="{41C8514F-C736-9F40-A7FF-160394796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81363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medienspezifische Anliegen in formel-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geb. Mittelzuweisung einbauen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83654" name="Oval 6">
            <a:extLst>
              <a:ext uri="{FF2B5EF4-FFF2-40B4-BE49-F238E27FC236}">
                <a16:creationId xmlns:a16="http://schemas.microsoft.com/office/drawing/2014/main" id="{D1AD7A07-BD83-FE41-9D76-CCB7435CB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90800"/>
            <a:ext cx="25908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an das Land</a:t>
            </a:r>
            <a:endParaRPr lang="de-DE" altLang="de-DE"/>
          </a:p>
        </p:txBody>
      </p:sp>
      <p:sp>
        <p:nvSpPr>
          <p:cNvPr id="283655" name="Rectangle 7">
            <a:extLst>
              <a:ext uri="{FF2B5EF4-FFF2-40B4-BE49-F238E27FC236}">
                <a16:creationId xmlns:a16="http://schemas.microsoft.com/office/drawing/2014/main" id="{3C0465B7-FB19-DF42-BB41-6AFD8C34D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146550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Medienentwicklung als Gegenstand von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Zielvereinbarungen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83657" name="Rectangle 9">
            <a:extLst>
              <a:ext uri="{FF2B5EF4-FFF2-40B4-BE49-F238E27FC236}">
                <a16:creationId xmlns:a16="http://schemas.microsoft.com/office/drawing/2014/main" id="{F3C266ED-8384-F24D-9AD9-1353D89AF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53435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solidFill>
                  <a:srgbClr val="000000"/>
                </a:solidFill>
              </a:rPr>
              <a:t>Finanzierung</a:t>
            </a:r>
          </a:p>
        </p:txBody>
      </p:sp>
      <p:sp>
        <p:nvSpPr>
          <p:cNvPr id="283658" name="Rectangle 10">
            <a:extLst>
              <a:ext uri="{FF2B5EF4-FFF2-40B4-BE49-F238E27FC236}">
                <a16:creationId xmlns:a16="http://schemas.microsoft.com/office/drawing/2014/main" id="{1270D7FD-5F09-474A-88A0-67C9F9F6A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013325"/>
            <a:ext cx="5627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sozialverträgliche Studiengebühren auch 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für grundständige Studienangebote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83659" name="Rectangle 11">
            <a:extLst>
              <a:ext uri="{FF2B5EF4-FFF2-40B4-BE49-F238E27FC236}">
                <a16:creationId xmlns:a16="http://schemas.microsoft.com/office/drawing/2014/main" id="{4847284B-0ABC-5543-9075-EA3AA1CFB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2492375"/>
            <a:ext cx="5627687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200" b="1">
                <a:latin typeface="Arial" panose="020B0604020202020204" pitchFamily="34" charset="0"/>
              </a:rPr>
              <a:t>Finanzautonomie nicht hinreichende,</a:t>
            </a:r>
          </a:p>
          <a:p>
            <a:pPr algn="l"/>
            <a:r>
              <a:rPr lang="de-DE" altLang="de-DE" sz="2200" b="1">
                <a:latin typeface="Arial" panose="020B0604020202020204" pitchFamily="34" charset="0"/>
              </a:rPr>
              <a:t>aber notwendige Bedingung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83660" name="Oval 12">
            <a:extLst>
              <a:ext uri="{FF2B5EF4-FFF2-40B4-BE49-F238E27FC236}">
                <a16:creationId xmlns:a16="http://schemas.microsoft.com/office/drawing/2014/main" id="{BDA7A37F-D927-7A46-8B8C-86FE11EE3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14763"/>
            <a:ext cx="25908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an die HS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83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0" grpId="0" animBg="1" autoUpdateAnimBg="0"/>
      <p:bldP spid="283653" grpId="0" animBg="1" autoUpdateAnimBg="0"/>
      <p:bldP spid="283654" grpId="0" animBg="1" autoUpdateAnimBg="0"/>
      <p:bldP spid="283655" grpId="0" animBg="1" autoUpdateAnimBg="0"/>
      <p:bldP spid="283658" grpId="0" animBg="1" autoUpdateAnimBg="0"/>
      <p:bldP spid="283659" grpId="0" animBg="1" autoUpdateAnimBg="0"/>
      <p:bldP spid="283660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1">
            <a:extLst>
              <a:ext uri="{FF2B5EF4-FFF2-40B4-BE49-F238E27FC236}">
                <a16:creationId xmlns:a16="http://schemas.microsoft.com/office/drawing/2014/main" id="{0296A164-CFB7-8D45-AB48-537E66A4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3D703001-7113-A043-B947-B0F0CF8A32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2674D-8D91-EC42-8BE0-10B21DA88DA4}" type="slidenum">
              <a:rPr lang="en-US" altLang="de-DE"/>
              <a:pPr/>
              <a:t>26</a:t>
            </a:fld>
            <a:endParaRPr lang="en-US" altLang="de-DE" b="0"/>
          </a:p>
        </p:txBody>
      </p:sp>
      <p:sp>
        <p:nvSpPr>
          <p:cNvPr id="285698" name="Rectangle 2">
            <a:extLst>
              <a:ext uri="{FF2B5EF4-FFF2-40B4-BE49-F238E27FC236}">
                <a16:creationId xmlns:a16="http://schemas.microsoft.com/office/drawing/2014/main" id="{9995EC91-EC30-9B41-AAC5-42098BC93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51911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solidFill>
                  <a:srgbClr val="000000"/>
                </a:solidFill>
              </a:rPr>
              <a:t>Resümee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85700" name="Oval 4">
            <a:extLst>
              <a:ext uri="{FF2B5EF4-FFF2-40B4-BE49-F238E27FC236}">
                <a16:creationId xmlns:a16="http://schemas.microsoft.com/office/drawing/2014/main" id="{6FC85568-2E75-7842-8A2F-2C9A65C7F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284538"/>
            <a:ext cx="7488237" cy="319246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4000" b="1">
                <a:latin typeface="Arial" panose="020B0604020202020204" pitchFamily="34" charset="0"/>
              </a:rPr>
              <a:t>strategisch</a:t>
            </a:r>
            <a:r>
              <a:rPr lang="de-DE" altLang="de-DE" b="1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4000" b="1">
                <a:latin typeface="Arial" panose="020B0604020202020204" pitchFamily="34" charset="0"/>
              </a:rPr>
              <a:t>als </a:t>
            </a:r>
          </a:p>
          <a:p>
            <a:r>
              <a:rPr lang="de-DE" altLang="de-DE" sz="4000" b="1">
                <a:latin typeface="Arial" panose="020B0604020202020204" pitchFamily="34" charset="0"/>
              </a:rPr>
              <a:t>Korporation </a:t>
            </a:r>
          </a:p>
          <a:p>
            <a:r>
              <a:rPr lang="de-DE" altLang="de-DE" sz="4000" b="1">
                <a:latin typeface="Arial" panose="020B0604020202020204" pitchFamily="34" charset="0"/>
              </a:rPr>
              <a:t>handeln</a:t>
            </a:r>
          </a:p>
        </p:txBody>
      </p:sp>
      <p:sp>
        <p:nvSpPr>
          <p:cNvPr id="285701" name="Rectangle 5">
            <a:extLst>
              <a:ext uri="{FF2B5EF4-FFF2-40B4-BE49-F238E27FC236}">
                <a16:creationId xmlns:a16="http://schemas.microsoft.com/office/drawing/2014/main" id="{0FFA6675-F7B6-1C49-9811-761E536BD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075" y="1828800"/>
            <a:ext cx="545465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200" b="1">
                <a:latin typeface="Arial" panose="020B0604020202020204" pitchFamily="34" charset="0"/>
              </a:rPr>
              <a:t>Hochschulen gestalten...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0" grpId="1" animBg="1"/>
      <p:bldP spid="285701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94E3976-E726-4F42-B21E-E24CDF99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BE6BA6A2-772C-5F45-A153-CC8D6543C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337D2B-876B-7B40-A956-DDCC2F160884}" type="slidenum">
              <a:rPr lang="en-US" altLang="de-DE"/>
              <a:pPr/>
              <a:t>27</a:t>
            </a:fld>
            <a:endParaRPr lang="en-US" altLang="de-DE" b="0"/>
          </a:p>
        </p:txBody>
      </p:sp>
      <p:sp>
        <p:nvSpPr>
          <p:cNvPr id="296962" name="Rectangle 2">
            <a:extLst>
              <a:ext uri="{FF2B5EF4-FFF2-40B4-BE49-F238E27FC236}">
                <a16:creationId xmlns:a16="http://schemas.microsoft.com/office/drawing/2014/main" id="{0B9228E6-6537-CC49-82EB-A8A0BD1FE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pic>
        <p:nvPicPr>
          <p:cNvPr id="296964" name="Picture 4">
            <a:extLst>
              <a:ext uri="{FF2B5EF4-FFF2-40B4-BE49-F238E27FC236}">
                <a16:creationId xmlns:a16="http://schemas.microsoft.com/office/drawing/2014/main" id="{FC2008D2-D854-A341-A91F-289532A62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196975"/>
            <a:ext cx="57435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63" name="Rectangle 3">
            <a:extLst>
              <a:ext uri="{FF2B5EF4-FFF2-40B4-BE49-F238E27FC236}">
                <a16:creationId xmlns:a16="http://schemas.microsoft.com/office/drawing/2014/main" id="{E51501D2-AF15-A546-BE3E-62F5948D4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8675" y="3429000"/>
            <a:ext cx="7775575" cy="650875"/>
          </a:xfrm>
          <a:solidFill>
            <a:srgbClr val="FFFF00"/>
          </a:solidFill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b="1">
                <a:solidFill>
                  <a:srgbClr val="000000"/>
                </a:solidFill>
              </a:rPr>
              <a:t>http://www.che.de/downloads/AP33.pdf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9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9696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9696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69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CF69F0A9-4A36-ED45-8FA7-FD0534794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9ABF1A68-25F2-ED48-9A03-634CA63D33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ADAADB-906B-CA47-9881-F9A025984870}" type="slidenum">
              <a:rPr lang="en-US" altLang="de-DE"/>
              <a:pPr/>
              <a:t>28</a:t>
            </a:fld>
            <a:endParaRPr lang="en-US" altLang="de-DE" b="0"/>
          </a:p>
        </p:txBody>
      </p:sp>
      <p:sp>
        <p:nvSpPr>
          <p:cNvPr id="297986" name="Text Box 2">
            <a:extLst>
              <a:ext uri="{FF2B5EF4-FFF2-40B4-BE49-F238E27FC236}">
                <a16:creationId xmlns:a16="http://schemas.microsoft.com/office/drawing/2014/main" id="{C7684CF6-D8FA-F948-A8EF-1EFE6D33A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97987" name="Text Box 3">
            <a:extLst>
              <a:ext uri="{FF2B5EF4-FFF2-40B4-BE49-F238E27FC236}">
                <a16:creationId xmlns:a16="http://schemas.microsoft.com/office/drawing/2014/main" id="{20A2B734-5C9E-D243-9C3A-F9C9C9C7A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97988" name="Text Box 4">
            <a:extLst>
              <a:ext uri="{FF2B5EF4-FFF2-40B4-BE49-F238E27FC236}">
                <a16:creationId xmlns:a16="http://schemas.microsoft.com/office/drawing/2014/main" id="{5841248C-87AB-4240-B8E4-6B1E863D9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678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97989" name="Text Box 5">
            <a:extLst>
              <a:ext uri="{FF2B5EF4-FFF2-40B4-BE49-F238E27FC236}">
                <a16:creationId xmlns:a16="http://schemas.microsoft.com/office/drawing/2014/main" id="{D0CCB971-D559-E944-A1B0-C627084CD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8580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de-DE" altLang="de-DE" sz="2200" b="1">
                <a:latin typeface="Arial" panose="020B0604020202020204" pitchFamily="34" charset="0"/>
              </a:rPr>
              <a:t>Hochschulen im digitalen Zeitalter: Innovationspotenziale und Strukturwandel</a:t>
            </a:r>
            <a:endParaRPr lang="de-DE" altLang="de-DE" sz="2200"/>
          </a:p>
        </p:txBody>
      </p:sp>
      <p:sp>
        <p:nvSpPr>
          <p:cNvPr id="297990" name="Text Box 6">
            <a:extLst>
              <a:ext uri="{FF2B5EF4-FFF2-40B4-BE49-F238E27FC236}">
                <a16:creationId xmlns:a16="http://schemas.microsoft.com/office/drawing/2014/main" id="{BECD00B0-8988-6740-9C2D-8F6AE873E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30580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de-DE" altLang="de-DE" sz="4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Hochschule gestalten -</a:t>
            </a:r>
          </a:p>
          <a:p>
            <a:r>
              <a:rPr lang="de-DE" altLang="de-DE" sz="4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to ‚e‘ or not to be</a:t>
            </a:r>
          </a:p>
          <a:p>
            <a:endParaRPr lang="de-DE" altLang="de-DE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Detlef Müller-Böling</a:t>
            </a:r>
            <a:endParaRPr lang="de-DE" altLang="de-DE" sz="5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2">
            <a:extLst>
              <a:ext uri="{FF2B5EF4-FFF2-40B4-BE49-F238E27FC236}">
                <a16:creationId xmlns:a16="http://schemas.microsoft.com/office/drawing/2014/main" id="{49609B32-B305-134E-88FA-CCFA4655D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48E679C4-EA36-DE47-9C54-A26C26B15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F45BED-F60C-2845-A309-EE9EB16C41F2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238594" name="Text Box 2">
            <a:extLst>
              <a:ext uri="{FF2B5EF4-FFF2-40B4-BE49-F238E27FC236}">
                <a16:creationId xmlns:a16="http://schemas.microsoft.com/office/drawing/2014/main" id="{BDC4D987-318A-AC43-B731-2D3037CFD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0612F23A-D581-7445-9B77-6E6FFCB9A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5191125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Entwicklungsstand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38597" name="Text Box 5">
            <a:extLst>
              <a:ext uri="{FF2B5EF4-FFF2-40B4-BE49-F238E27FC236}">
                <a16:creationId xmlns:a16="http://schemas.microsoft.com/office/drawing/2014/main" id="{0FC5C39B-8697-DB43-B345-50AC7D0B7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38598" name="Text Box 6">
            <a:extLst>
              <a:ext uri="{FF2B5EF4-FFF2-40B4-BE49-F238E27FC236}">
                <a16:creationId xmlns:a16="http://schemas.microsoft.com/office/drawing/2014/main" id="{519483BD-B74A-E845-8534-D52A26C09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38599" name="Text Box 7">
            <a:extLst>
              <a:ext uri="{FF2B5EF4-FFF2-40B4-BE49-F238E27FC236}">
                <a16:creationId xmlns:a16="http://schemas.microsoft.com/office/drawing/2014/main" id="{A1F277C6-649A-B34F-9EE5-212F5D772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38600" name="Text Box 8">
            <a:extLst>
              <a:ext uri="{FF2B5EF4-FFF2-40B4-BE49-F238E27FC236}">
                <a16:creationId xmlns:a16="http://schemas.microsoft.com/office/drawing/2014/main" id="{D2F8B86B-2C69-4849-8391-108C3B30A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38601" name="Rectangle 9">
            <a:extLst>
              <a:ext uri="{FF2B5EF4-FFF2-40B4-BE49-F238E27FC236}">
                <a16:creationId xmlns:a16="http://schemas.microsoft.com/office/drawing/2014/main" id="{CB2F71F9-A97D-C348-89CD-D002F2EA8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0"/>
            <a:ext cx="5399088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Vielzahl von innovativen Projekten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38602" name="Rectangle 10">
            <a:extLst>
              <a:ext uri="{FF2B5EF4-FFF2-40B4-BE49-F238E27FC236}">
                <a16:creationId xmlns:a16="http://schemas.microsoft.com/office/drawing/2014/main" id="{941383E6-9B79-FF40-AA7D-5F365592E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5399088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„Virtuelle Hochschulen“ (Bayern, 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			  Baden-Württemberg)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38603" name="Rectangle 11">
            <a:extLst>
              <a:ext uri="{FF2B5EF4-FFF2-40B4-BE49-F238E27FC236}">
                <a16:creationId xmlns:a16="http://schemas.microsoft.com/office/drawing/2014/main" id="{F686583E-F2C5-374B-B65A-079E37AF8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953000"/>
            <a:ext cx="5399088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bisher: Sonderprogramme,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	Schwerpunkt auf Inhaltsproduktion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238604" name="Oval 12">
            <a:extLst>
              <a:ext uri="{FF2B5EF4-FFF2-40B4-BE49-F238E27FC236}">
                <a16:creationId xmlns:a16="http://schemas.microsoft.com/office/drawing/2014/main" id="{48DD6FA4-2856-CD47-ADDD-81133AF7F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09800"/>
            <a:ext cx="2590800" cy="1066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Persönliche Initiativen</a:t>
            </a:r>
            <a:endParaRPr lang="de-DE" altLang="de-DE"/>
          </a:p>
        </p:txBody>
      </p:sp>
      <p:sp>
        <p:nvSpPr>
          <p:cNvPr id="238605" name="Oval 13">
            <a:extLst>
              <a:ext uri="{FF2B5EF4-FFF2-40B4-BE49-F238E27FC236}">
                <a16:creationId xmlns:a16="http://schemas.microsoft.com/office/drawing/2014/main" id="{E583BCFD-0BD2-E545-BDD4-1AA287750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81400"/>
            <a:ext cx="2438400" cy="1066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Förderung durch</a:t>
            </a:r>
          </a:p>
          <a:p>
            <a:r>
              <a:rPr lang="de-DE" altLang="de-DE" sz="1800" b="1">
                <a:latin typeface="Arial" panose="020B0604020202020204" pitchFamily="34" charset="0"/>
              </a:rPr>
              <a:t>Landesregierungen</a:t>
            </a:r>
            <a:endParaRPr lang="de-DE" altLang="de-DE" sz="1800"/>
          </a:p>
        </p:txBody>
      </p:sp>
      <p:sp>
        <p:nvSpPr>
          <p:cNvPr id="238606" name="Oval 14">
            <a:extLst>
              <a:ext uri="{FF2B5EF4-FFF2-40B4-BE49-F238E27FC236}">
                <a16:creationId xmlns:a16="http://schemas.microsoft.com/office/drawing/2014/main" id="{829D4868-3DBE-4D41-918B-7A7D8DF8A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2514600" cy="990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Förderformen</a:t>
            </a:r>
            <a:endParaRPr lang="de-DE" altLang="de-DE" sz="180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3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23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7" grpId="0" autoUpdateAnimBg="0"/>
      <p:bldP spid="238598" grpId="0" autoUpdateAnimBg="0"/>
      <p:bldP spid="238599" grpId="0" autoUpdateAnimBg="0"/>
      <p:bldP spid="238600" grpId="0" autoUpdateAnimBg="0"/>
      <p:bldP spid="238601" grpId="0" animBg="1" autoUpdateAnimBg="0"/>
      <p:bldP spid="238602" grpId="0" animBg="1" autoUpdateAnimBg="0"/>
      <p:bldP spid="238603" grpId="0" animBg="1" autoUpdateAnimBg="0"/>
      <p:bldP spid="238604" grpId="0" animBg="1" autoUpdateAnimBg="0"/>
      <p:bldP spid="238605" grpId="0" animBg="1" autoUpdateAnimBg="0"/>
      <p:bldP spid="23860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2">
            <a:extLst>
              <a:ext uri="{FF2B5EF4-FFF2-40B4-BE49-F238E27FC236}">
                <a16:creationId xmlns:a16="http://schemas.microsoft.com/office/drawing/2014/main" id="{B0382C3A-252B-3849-A8BB-F4C712A28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45674790-332A-C043-BA31-71C128218B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5C1311-35C2-5D47-933E-1EBEC6552D63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277506" name="Text Box 2">
            <a:extLst>
              <a:ext uri="{FF2B5EF4-FFF2-40B4-BE49-F238E27FC236}">
                <a16:creationId xmlns:a16="http://schemas.microsoft.com/office/drawing/2014/main" id="{8C581DB6-E959-9847-AF82-6A4D5B213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665E5B25-A703-DF46-BFDB-CB21D06AD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5191125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Ziele und Szenario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77509" name="Text Box 5">
            <a:extLst>
              <a:ext uri="{FF2B5EF4-FFF2-40B4-BE49-F238E27FC236}">
                <a16:creationId xmlns:a16="http://schemas.microsoft.com/office/drawing/2014/main" id="{B4043F92-1DAA-6548-BA82-C2B9B9AF3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77510" name="Text Box 6">
            <a:extLst>
              <a:ext uri="{FF2B5EF4-FFF2-40B4-BE49-F238E27FC236}">
                <a16:creationId xmlns:a16="http://schemas.microsoft.com/office/drawing/2014/main" id="{3FCE0DDD-51B2-BF4F-B881-7CBC04087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77511" name="Text Box 7">
            <a:extLst>
              <a:ext uri="{FF2B5EF4-FFF2-40B4-BE49-F238E27FC236}">
                <a16:creationId xmlns:a16="http://schemas.microsoft.com/office/drawing/2014/main" id="{973987B4-E3FC-AB40-9C84-A028AB809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77512" name="Text Box 8">
            <a:extLst>
              <a:ext uri="{FF2B5EF4-FFF2-40B4-BE49-F238E27FC236}">
                <a16:creationId xmlns:a16="http://schemas.microsoft.com/office/drawing/2014/main" id="{24165496-C62B-7C45-A281-5DC599EDA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77513" name="Rectangle 9">
            <a:extLst>
              <a:ext uri="{FF2B5EF4-FFF2-40B4-BE49-F238E27FC236}">
                <a16:creationId xmlns:a16="http://schemas.microsoft.com/office/drawing/2014/main" id="{67105BCF-2C22-3948-A9A2-0F16BE1DA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0"/>
            <a:ext cx="5399088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Qualität und Effizienz durch gemeinsame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Ressourcennutzung verbessern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77514" name="Rectangle 10">
            <a:extLst>
              <a:ext uri="{FF2B5EF4-FFF2-40B4-BE49-F238E27FC236}">
                <a16:creationId xmlns:a16="http://schemas.microsoft.com/office/drawing/2014/main" id="{64B5A878-AE22-994F-B52C-81ECF3CD5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5399088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Evaluation und Konzeptentwicklung: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Nachhaltigkeit, Zusatznutzen, Übertragbarkeit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77515" name="Rectangle 11">
            <a:extLst>
              <a:ext uri="{FF2B5EF4-FFF2-40B4-BE49-F238E27FC236}">
                <a16:creationId xmlns:a16="http://schemas.microsoft.com/office/drawing/2014/main" id="{AD7DEA83-DAB3-8D4E-9BB3-474863DA7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953000"/>
            <a:ext cx="5399088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Strukturelle Änderungen erreichen: 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Medienentwicklung als Strukturentwicklung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277516" name="Oval 12">
            <a:extLst>
              <a:ext uri="{FF2B5EF4-FFF2-40B4-BE49-F238E27FC236}">
                <a16:creationId xmlns:a16="http://schemas.microsoft.com/office/drawing/2014/main" id="{C80E3BD3-51A3-FD47-9FDC-2EB4A3725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209800"/>
            <a:ext cx="2303463" cy="1066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000" b="1">
                <a:latin typeface="Arial" panose="020B0604020202020204" pitchFamily="34" charset="0"/>
              </a:rPr>
              <a:t>Ziele</a:t>
            </a:r>
            <a:endParaRPr lang="de-DE" altLang="de-DE" sz="2000" b="1"/>
          </a:p>
        </p:txBody>
      </p:sp>
      <p:sp>
        <p:nvSpPr>
          <p:cNvPr id="277517" name="Oval 13">
            <a:extLst>
              <a:ext uri="{FF2B5EF4-FFF2-40B4-BE49-F238E27FC236}">
                <a16:creationId xmlns:a16="http://schemas.microsoft.com/office/drawing/2014/main" id="{9DA75585-11FF-6149-A616-5BB14BCDF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2303463" cy="1066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000" b="1">
                <a:latin typeface="Arial" panose="020B0604020202020204" pitchFamily="34" charset="0"/>
              </a:rPr>
              <a:t>Qualitäts-</a:t>
            </a:r>
          </a:p>
          <a:p>
            <a:r>
              <a:rPr lang="de-DE" altLang="de-DE" sz="2000" b="1">
                <a:latin typeface="Arial" panose="020B0604020202020204" pitchFamily="34" charset="0"/>
              </a:rPr>
              <a:t>management</a:t>
            </a:r>
            <a:endParaRPr lang="de-DE" altLang="de-DE"/>
          </a:p>
        </p:txBody>
      </p:sp>
      <p:sp>
        <p:nvSpPr>
          <p:cNvPr id="277518" name="Oval 14">
            <a:extLst>
              <a:ext uri="{FF2B5EF4-FFF2-40B4-BE49-F238E27FC236}">
                <a16:creationId xmlns:a16="http://schemas.microsoft.com/office/drawing/2014/main" id="{63450CFC-8BF7-5A46-82E0-2E78A7E6C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953000"/>
            <a:ext cx="2303463" cy="990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000" b="1">
                <a:latin typeface="Arial" panose="020B0604020202020204" pitchFamily="34" charset="0"/>
              </a:rPr>
              <a:t>Aufgabe</a:t>
            </a:r>
            <a:endParaRPr lang="de-DE" altLang="de-DE" sz="200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7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9" grpId="0" autoUpdateAnimBg="0"/>
      <p:bldP spid="277510" grpId="0" autoUpdateAnimBg="0"/>
      <p:bldP spid="277511" grpId="0" autoUpdateAnimBg="0"/>
      <p:bldP spid="277512" grpId="0" autoUpdateAnimBg="0"/>
      <p:bldP spid="277513" grpId="0" animBg="1" autoUpdateAnimBg="0"/>
      <p:bldP spid="277514" grpId="0" animBg="1" autoUpdateAnimBg="0"/>
      <p:bldP spid="277515" grpId="0" animBg="1" autoUpdateAnimBg="0"/>
      <p:bldP spid="277516" grpId="0" animBg="1" autoUpdateAnimBg="0"/>
      <p:bldP spid="277517" grpId="0" animBg="1" autoUpdateAnimBg="0"/>
      <p:bldP spid="27751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BC0E75EC-42C2-8A47-A5F3-1F1B387E0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EC1F155C-42A6-6049-945B-7C2D35EEE0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D15616-35C8-8442-BE08-2EB00AC89E6B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240642" name="Text Box 2">
            <a:extLst>
              <a:ext uri="{FF2B5EF4-FFF2-40B4-BE49-F238E27FC236}">
                <a16:creationId xmlns:a16="http://schemas.microsoft.com/office/drawing/2014/main" id="{95D62603-203D-F243-B750-853393014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2F5B4F1E-8072-0F4A-8661-2A5A9DCD1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5191125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Bewertung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40645" name="Text Box 5">
            <a:extLst>
              <a:ext uri="{FF2B5EF4-FFF2-40B4-BE49-F238E27FC236}">
                <a16:creationId xmlns:a16="http://schemas.microsoft.com/office/drawing/2014/main" id="{EC62A844-6DD0-5446-ACDF-E387590C9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40646" name="Text Box 6">
            <a:extLst>
              <a:ext uri="{FF2B5EF4-FFF2-40B4-BE49-F238E27FC236}">
                <a16:creationId xmlns:a16="http://schemas.microsoft.com/office/drawing/2014/main" id="{1ED2CB43-6492-BF4D-9209-287BC48F2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40647" name="Text Box 7">
            <a:extLst>
              <a:ext uri="{FF2B5EF4-FFF2-40B4-BE49-F238E27FC236}">
                <a16:creationId xmlns:a16="http://schemas.microsoft.com/office/drawing/2014/main" id="{0B325487-EA62-0B4C-BEE8-A65A123FD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40648" name="Text Box 8">
            <a:extLst>
              <a:ext uri="{FF2B5EF4-FFF2-40B4-BE49-F238E27FC236}">
                <a16:creationId xmlns:a16="http://schemas.microsoft.com/office/drawing/2014/main" id="{8BB45190-BAF9-1D4D-9522-2C3A1D50E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40649" name="Rectangle 9">
            <a:extLst>
              <a:ext uri="{FF2B5EF4-FFF2-40B4-BE49-F238E27FC236}">
                <a16:creationId xmlns:a16="http://schemas.microsoft.com/office/drawing/2014/main" id="{D6945B2E-5DA9-8041-B7B3-7851F70ED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438400"/>
            <a:ext cx="5780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entscheidende Weichenstellungen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für Medien- und Hochschulentwicklung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40652" name="Oval 12">
            <a:extLst>
              <a:ext uri="{FF2B5EF4-FFF2-40B4-BE49-F238E27FC236}">
                <a16:creationId xmlns:a16="http://schemas.microsoft.com/office/drawing/2014/main" id="{9C73843F-89B6-674E-BFED-16E129DA1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8400"/>
            <a:ext cx="22860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Positiv</a:t>
            </a:r>
            <a:endParaRPr lang="de-DE" altLang="de-DE"/>
          </a:p>
        </p:txBody>
      </p:sp>
      <p:sp>
        <p:nvSpPr>
          <p:cNvPr id="240659" name="Rectangle 19">
            <a:extLst>
              <a:ext uri="{FF2B5EF4-FFF2-40B4-BE49-F238E27FC236}">
                <a16:creationId xmlns:a16="http://schemas.microsoft.com/office/drawing/2014/main" id="{B99E0DAA-2FFA-2D49-B617-7DC491E9F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3357563"/>
            <a:ext cx="5780087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strukturell darauf aufbauen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40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4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0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0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0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0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5" grpId="0" autoUpdateAnimBg="0"/>
      <p:bldP spid="240646" grpId="0" autoUpdateAnimBg="0"/>
      <p:bldP spid="240647" grpId="0" autoUpdateAnimBg="0"/>
      <p:bldP spid="240648" grpId="0" autoUpdateAnimBg="0"/>
      <p:bldP spid="240649" grpId="0" animBg="1" autoUpdateAnimBg="0"/>
      <p:bldP spid="240652" grpId="0" animBg="1" autoUpdateAnimBg="0"/>
      <p:bldP spid="24065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2">
            <a:extLst>
              <a:ext uri="{FF2B5EF4-FFF2-40B4-BE49-F238E27FC236}">
                <a16:creationId xmlns:a16="http://schemas.microsoft.com/office/drawing/2014/main" id="{B3B5FD8C-2445-1847-BDEE-1E6297A8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1C056647-E30A-9545-B1AE-50EF120A5F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A13CE1-B364-A247-BC8C-2228C60C7CF5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250882" name="Text Box 2">
            <a:extLst>
              <a:ext uri="{FF2B5EF4-FFF2-40B4-BE49-F238E27FC236}">
                <a16:creationId xmlns:a16="http://schemas.microsoft.com/office/drawing/2014/main" id="{F1030B8A-AA0C-C545-BE82-D8DB33797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48C94008-3CBB-DD40-A412-10F76EDA8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5191125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Bewertung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50890" name="Rectangle 10">
            <a:extLst>
              <a:ext uri="{FF2B5EF4-FFF2-40B4-BE49-F238E27FC236}">
                <a16:creationId xmlns:a16="http://schemas.microsoft.com/office/drawing/2014/main" id="{9490EA58-70DD-9D46-83B7-3AF549A63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295400"/>
            <a:ext cx="5616575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Strukturveränderungen oft nur in Teilbereichen, 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keine Implementation in Regelbetrieb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50891" name="Rectangle 11">
            <a:extLst>
              <a:ext uri="{FF2B5EF4-FFF2-40B4-BE49-F238E27FC236}">
                <a16:creationId xmlns:a16="http://schemas.microsoft.com/office/drawing/2014/main" id="{7E0F8DBF-B8E5-E949-B763-EE1ED647F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51400"/>
            <a:ext cx="5616575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bisher oft nur Konzentration auf Studium und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Lehre, nicht für Aufgabenspektrum der HS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250893" name="Oval 13">
            <a:extLst>
              <a:ext uri="{FF2B5EF4-FFF2-40B4-BE49-F238E27FC236}">
                <a16:creationId xmlns:a16="http://schemas.microsoft.com/office/drawing/2014/main" id="{4D5C3CC2-627E-D740-AA15-B923B4960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2590800" cy="990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 sz="1800" b="1">
              <a:latin typeface="Arial" panose="020B0604020202020204" pitchFamily="34" charset="0"/>
            </a:endParaRPr>
          </a:p>
          <a:p>
            <a:r>
              <a:rPr lang="de-DE" altLang="de-DE" sz="1800" b="1">
                <a:latin typeface="Arial" panose="020B0604020202020204" pitchFamily="34" charset="0"/>
              </a:rPr>
              <a:t>Schwach-</a:t>
            </a:r>
          </a:p>
          <a:p>
            <a:r>
              <a:rPr lang="de-DE" altLang="de-DE" sz="1800" b="1">
                <a:latin typeface="Arial" panose="020B0604020202020204" pitchFamily="34" charset="0"/>
              </a:rPr>
              <a:t>punkte</a:t>
            </a:r>
          </a:p>
          <a:p>
            <a:endParaRPr lang="de-DE" altLang="de-DE"/>
          </a:p>
        </p:txBody>
      </p:sp>
      <p:sp>
        <p:nvSpPr>
          <p:cNvPr id="250894" name="Rectangle 14">
            <a:extLst>
              <a:ext uri="{FF2B5EF4-FFF2-40B4-BE49-F238E27FC236}">
                <a16:creationId xmlns:a16="http://schemas.microsoft.com/office/drawing/2014/main" id="{8F95C840-A1BC-8240-BE00-1AA99B826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352800"/>
            <a:ext cx="5616575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Landeshochschulpolitik </a:t>
            </a:r>
            <a:r>
              <a:rPr lang="de-DE" altLang="de-DE" sz="1900" b="1">
                <a:latin typeface="Arial" panose="020B0604020202020204" pitchFamily="34" charset="0"/>
                <a:sym typeface="Symbol" pitchFamily="2" charset="2"/>
              </a:rPr>
              <a:t>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  <a:sym typeface="Symbol" pitchFamily="2" charset="2"/>
              </a:rPr>
              <a:t>medienspezifische Belange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250895" name="Rectangle 15">
            <a:extLst>
              <a:ext uri="{FF2B5EF4-FFF2-40B4-BE49-F238E27FC236}">
                <a16:creationId xmlns:a16="http://schemas.microsoft.com/office/drawing/2014/main" id="{369251B6-97FB-6548-8012-E202D596C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2387600"/>
            <a:ext cx="52578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Individualität vs. Korporation</a:t>
            </a:r>
          </a:p>
        </p:txBody>
      </p:sp>
      <p:sp>
        <p:nvSpPr>
          <p:cNvPr id="250896" name="Rectangle 16">
            <a:extLst>
              <a:ext uri="{FF2B5EF4-FFF2-40B4-BE49-F238E27FC236}">
                <a16:creationId xmlns:a16="http://schemas.microsoft.com/office/drawing/2014/main" id="{16B0AEC9-0071-3345-8236-B426BAC0C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2870200"/>
            <a:ext cx="52578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Forschung vs. Entwicklung</a:t>
            </a:r>
          </a:p>
        </p:txBody>
      </p:sp>
      <p:sp>
        <p:nvSpPr>
          <p:cNvPr id="250897" name="Rectangle 17">
            <a:extLst>
              <a:ext uri="{FF2B5EF4-FFF2-40B4-BE49-F238E27FC236}">
                <a16:creationId xmlns:a16="http://schemas.microsoft.com/office/drawing/2014/main" id="{4ED60EE3-4B51-B046-A478-4F0B5CF43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368800"/>
            <a:ext cx="52578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Forschungsförderung vs. Grundfinanz.</a:t>
            </a:r>
          </a:p>
        </p:txBody>
      </p:sp>
      <p:sp>
        <p:nvSpPr>
          <p:cNvPr id="250898" name="Rectangle 18">
            <a:extLst>
              <a:ext uri="{FF2B5EF4-FFF2-40B4-BE49-F238E27FC236}">
                <a16:creationId xmlns:a16="http://schemas.microsoft.com/office/drawing/2014/main" id="{E673510A-4EDB-E34B-BD41-4F8DB1F71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5867400"/>
            <a:ext cx="52578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F &amp; L vs. Administration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50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50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50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5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25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25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90" grpId="0" animBg="1" autoUpdateAnimBg="0"/>
      <p:bldP spid="250891" grpId="0" animBg="1" autoUpdateAnimBg="0"/>
      <p:bldP spid="250893" grpId="0" animBg="1" autoUpdateAnimBg="0"/>
      <p:bldP spid="250894" grpId="0" animBg="1" autoUpdateAnimBg="0"/>
      <p:bldP spid="250895" grpId="0" animBg="1" autoUpdateAnimBg="0"/>
      <p:bldP spid="250896" grpId="0" animBg="1" autoUpdateAnimBg="0"/>
      <p:bldP spid="250897" grpId="0" animBg="1" autoUpdateAnimBg="0"/>
      <p:bldP spid="25089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21B5A59B-D4D8-B148-AC7C-647519B9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52CEB2C0-EACF-544A-AB43-2D292E5C52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A76091-7DEF-8B42-B5FF-80309DB33AB9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287746" name="Rectangle 2">
            <a:extLst>
              <a:ext uri="{FF2B5EF4-FFF2-40B4-BE49-F238E27FC236}">
                <a16:creationId xmlns:a16="http://schemas.microsoft.com/office/drawing/2014/main" id="{D0F4ADD2-AEE1-6042-AEA8-F33A9710F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 b="1">
                <a:solidFill>
                  <a:srgbClr val="000000"/>
                </a:solidFill>
              </a:rPr>
              <a:t>Was soll der Staat tun, was sollen die Hochschulen tun?</a:t>
            </a:r>
          </a:p>
        </p:txBody>
      </p:sp>
      <p:sp>
        <p:nvSpPr>
          <p:cNvPr id="287749" name="AutoShape 5">
            <a:extLst>
              <a:ext uri="{FF2B5EF4-FFF2-40B4-BE49-F238E27FC236}">
                <a16:creationId xmlns:a16="http://schemas.microsoft.com/office/drawing/2014/main" id="{DFD12277-33BB-984B-9294-7742132BE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997200"/>
            <a:ext cx="2449512" cy="1584325"/>
          </a:xfrm>
          <a:prstGeom prst="leftArrow">
            <a:avLst>
              <a:gd name="adj1" fmla="val 50000"/>
              <a:gd name="adj2" fmla="val 38652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7750" name="AutoShape 6">
            <a:extLst>
              <a:ext uri="{FF2B5EF4-FFF2-40B4-BE49-F238E27FC236}">
                <a16:creationId xmlns:a16="http://schemas.microsoft.com/office/drawing/2014/main" id="{37F2F336-BA11-AC4F-AEB5-BC54A3F6184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003800" y="2997200"/>
            <a:ext cx="2449513" cy="1584325"/>
          </a:xfrm>
          <a:prstGeom prst="leftArrow">
            <a:avLst>
              <a:gd name="adj1" fmla="val 50000"/>
              <a:gd name="adj2" fmla="val 38652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7752" name="Text Box 8">
            <a:extLst>
              <a:ext uri="{FF2B5EF4-FFF2-40B4-BE49-F238E27FC236}">
                <a16:creationId xmlns:a16="http://schemas.microsoft.com/office/drawing/2014/main" id="{55307C9F-654D-494E-92FC-A4B4BB39E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3498850"/>
            <a:ext cx="93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Staat</a:t>
            </a:r>
          </a:p>
        </p:txBody>
      </p:sp>
      <p:sp>
        <p:nvSpPr>
          <p:cNvPr id="287753" name="Text Box 9">
            <a:extLst>
              <a:ext uri="{FF2B5EF4-FFF2-40B4-BE49-F238E27FC236}">
                <a16:creationId xmlns:a16="http://schemas.microsoft.com/office/drawing/2014/main" id="{5535E878-FDF1-BA4E-BE0F-36A24DA33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75" y="3355975"/>
            <a:ext cx="13350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Hoch-</a:t>
            </a:r>
          </a:p>
          <a:p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schulen</a:t>
            </a:r>
          </a:p>
        </p:txBody>
      </p:sp>
      <p:sp>
        <p:nvSpPr>
          <p:cNvPr id="287754" name="WordArt 10">
            <a:extLst>
              <a:ext uri="{FF2B5EF4-FFF2-40B4-BE49-F238E27FC236}">
                <a16:creationId xmlns:a16="http://schemas.microsoft.com/office/drawing/2014/main" id="{91466062-80DC-A447-97E9-1EE033E9A28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11638" y="3141663"/>
            <a:ext cx="498475" cy="1041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7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87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8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87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2" grpId="0"/>
      <p:bldP spid="2877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2">
            <a:extLst>
              <a:ext uri="{FF2B5EF4-FFF2-40B4-BE49-F238E27FC236}">
                <a16:creationId xmlns:a16="http://schemas.microsoft.com/office/drawing/2014/main" id="{71DB13F2-E178-F047-AC0A-64C8CA9A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7" name="Foliennummernplatzhalter 3">
            <a:extLst>
              <a:ext uri="{FF2B5EF4-FFF2-40B4-BE49-F238E27FC236}">
                <a16:creationId xmlns:a16="http://schemas.microsoft.com/office/drawing/2014/main" id="{0C69E77B-0E85-F444-B15D-EA284EEA31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46678-00DF-E146-BA95-7A6636F9A04E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242690" name="Text Box 2">
            <a:extLst>
              <a:ext uri="{FF2B5EF4-FFF2-40B4-BE49-F238E27FC236}">
                <a16:creationId xmlns:a16="http://schemas.microsoft.com/office/drawing/2014/main" id="{CAE43189-651F-3D48-ABE8-4AEEE8DFD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9E12D945-7BC8-7E48-BC5E-4E2D92610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086600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Allgemeine Empfehlungen</a:t>
            </a:r>
          </a:p>
        </p:txBody>
      </p:sp>
      <p:sp>
        <p:nvSpPr>
          <p:cNvPr id="242693" name="Text Box 5">
            <a:extLst>
              <a:ext uri="{FF2B5EF4-FFF2-40B4-BE49-F238E27FC236}">
                <a16:creationId xmlns:a16="http://schemas.microsoft.com/office/drawing/2014/main" id="{35E0DA10-3E4F-804A-B761-41B7A660C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42694" name="Text Box 6">
            <a:extLst>
              <a:ext uri="{FF2B5EF4-FFF2-40B4-BE49-F238E27FC236}">
                <a16:creationId xmlns:a16="http://schemas.microsoft.com/office/drawing/2014/main" id="{44FBF8A8-AAE6-6B4A-94F3-25AF3EF3C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42695" name="Text Box 7">
            <a:extLst>
              <a:ext uri="{FF2B5EF4-FFF2-40B4-BE49-F238E27FC236}">
                <a16:creationId xmlns:a16="http://schemas.microsoft.com/office/drawing/2014/main" id="{02077996-1BF2-A649-8960-02892A8FC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42696" name="Text Box 8">
            <a:extLst>
              <a:ext uri="{FF2B5EF4-FFF2-40B4-BE49-F238E27FC236}">
                <a16:creationId xmlns:a16="http://schemas.microsoft.com/office/drawing/2014/main" id="{0A5A417E-C37B-2F4F-BD20-F0E697102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42697" name="Rectangle 9">
            <a:extLst>
              <a:ext uri="{FF2B5EF4-FFF2-40B4-BE49-F238E27FC236}">
                <a16:creationId xmlns:a16="http://schemas.microsoft.com/office/drawing/2014/main" id="{5037BC2C-C876-4840-B5A9-76A46F814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362200"/>
            <a:ext cx="60198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Wechsel von Projektförderung zu 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strategisch orientierter Organisationsentwicklung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42698" name="Rectangle 10">
            <a:extLst>
              <a:ext uri="{FF2B5EF4-FFF2-40B4-BE49-F238E27FC236}">
                <a16:creationId xmlns:a16="http://schemas.microsoft.com/office/drawing/2014/main" id="{C88F0786-3E8C-2E48-B2F2-761C9FD11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429000"/>
            <a:ext cx="60086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Normalisierung von Förderungspolitiken,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Einbettung in „normale“ Steuerungsinstrumente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242699" name="Rectangle 11">
            <a:extLst>
              <a:ext uri="{FF2B5EF4-FFF2-40B4-BE49-F238E27FC236}">
                <a16:creationId xmlns:a16="http://schemas.microsoft.com/office/drawing/2014/main" id="{7C5C731B-70E9-414C-ACCD-89EE3A13C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486400"/>
            <a:ext cx="60086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Medienentwicklung für Land und Hochschule </a:t>
            </a:r>
          </a:p>
          <a:p>
            <a:pPr algn="l"/>
            <a:r>
              <a:rPr lang="de-DE" altLang="de-DE" sz="1900" b="1">
                <a:latin typeface="Arial" panose="020B0604020202020204" pitchFamily="34" charset="0"/>
              </a:rPr>
              <a:t>anhand eines strategischen Entwicklungsrahmens</a:t>
            </a:r>
          </a:p>
        </p:txBody>
      </p:sp>
      <p:sp>
        <p:nvSpPr>
          <p:cNvPr id="242703" name="Rectangle 15">
            <a:extLst>
              <a:ext uri="{FF2B5EF4-FFF2-40B4-BE49-F238E27FC236}">
                <a16:creationId xmlns:a16="http://schemas.microsoft.com/office/drawing/2014/main" id="{C4BDCEC0-B205-E44E-A19D-FC8EA678C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95800"/>
            <a:ext cx="6008688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1900" b="1">
                <a:latin typeface="Arial" panose="020B0604020202020204" pitchFamily="34" charset="0"/>
              </a:rPr>
              <a:t>Integration der Medienentwicklung in </a:t>
            </a:r>
          </a:p>
          <a:p>
            <a:pPr algn="l"/>
            <a:r>
              <a:rPr lang="de-DE" altLang="de-DE" sz="1900" b="1" i="1" u="sng">
                <a:latin typeface="Arial" panose="020B0604020202020204" pitchFamily="34" charset="0"/>
              </a:rPr>
              <a:t>alle </a:t>
            </a:r>
            <a:r>
              <a:rPr lang="de-DE" altLang="de-DE" sz="1900" b="1">
                <a:latin typeface="Arial" panose="020B0604020202020204" pitchFamily="34" charset="0"/>
              </a:rPr>
              <a:t>Prozesse der  Hochschule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242704" name="Oval 16">
            <a:extLst>
              <a:ext uri="{FF2B5EF4-FFF2-40B4-BE49-F238E27FC236}">
                <a16:creationId xmlns:a16="http://schemas.microsoft.com/office/drawing/2014/main" id="{A0B1E519-7530-8F42-A5AA-50B195E05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0"/>
            <a:ext cx="22098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000" b="1">
                <a:latin typeface="Arial" panose="020B0604020202020204" pitchFamily="34" charset="0"/>
              </a:rPr>
              <a:t>Hochschulen</a:t>
            </a:r>
            <a:endParaRPr lang="de-DE" altLang="de-DE"/>
          </a:p>
        </p:txBody>
      </p:sp>
      <p:sp>
        <p:nvSpPr>
          <p:cNvPr id="242706" name="Oval 18">
            <a:extLst>
              <a:ext uri="{FF2B5EF4-FFF2-40B4-BE49-F238E27FC236}">
                <a16:creationId xmlns:a16="http://schemas.microsoft.com/office/drawing/2014/main" id="{821DD62E-5F55-F34A-B2C3-458EB924A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327400"/>
            <a:ext cx="22098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000" b="1">
                <a:latin typeface="Arial" panose="020B0604020202020204" pitchFamily="34" charset="0"/>
              </a:rPr>
              <a:t>Staat</a:t>
            </a:r>
            <a:endParaRPr lang="de-DE" altLang="de-DE"/>
          </a:p>
        </p:txBody>
      </p:sp>
      <p:sp>
        <p:nvSpPr>
          <p:cNvPr id="242707" name="Oval 19">
            <a:extLst>
              <a:ext uri="{FF2B5EF4-FFF2-40B4-BE49-F238E27FC236}">
                <a16:creationId xmlns:a16="http://schemas.microsoft.com/office/drawing/2014/main" id="{BB37E2D5-B213-E141-976F-19119AA4A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368800"/>
            <a:ext cx="22098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000" b="1">
                <a:latin typeface="Arial" panose="020B0604020202020204" pitchFamily="34" charset="0"/>
              </a:rPr>
              <a:t>Aufgabe</a:t>
            </a:r>
            <a:endParaRPr lang="de-DE" altLang="de-DE"/>
          </a:p>
        </p:txBody>
      </p:sp>
      <p:sp>
        <p:nvSpPr>
          <p:cNvPr id="242708" name="Oval 20">
            <a:extLst>
              <a:ext uri="{FF2B5EF4-FFF2-40B4-BE49-F238E27FC236}">
                <a16:creationId xmlns:a16="http://schemas.microsoft.com/office/drawing/2014/main" id="{A1882FEF-CE35-7C4D-A882-5A7C5A9F0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410200"/>
            <a:ext cx="22098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000" b="1">
                <a:latin typeface="Arial" panose="020B0604020202020204" pitchFamily="34" charset="0"/>
              </a:rPr>
              <a:t>Vorschlag</a:t>
            </a:r>
            <a:endParaRPr lang="de-DE" altLang="de-DE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42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42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24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4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3" grpId="0" autoUpdateAnimBg="0"/>
      <p:bldP spid="242694" grpId="0" autoUpdateAnimBg="0"/>
      <p:bldP spid="242695" grpId="0" autoUpdateAnimBg="0"/>
      <p:bldP spid="242696" grpId="0" autoUpdateAnimBg="0"/>
      <p:bldP spid="242697" grpId="0" animBg="1" autoUpdateAnimBg="0"/>
      <p:bldP spid="242698" grpId="0" animBg="1" autoUpdateAnimBg="0"/>
      <p:bldP spid="242699" grpId="0" animBg="1" autoUpdateAnimBg="0"/>
      <p:bldP spid="242703" grpId="0" animBg="1" autoUpdateAnimBg="0"/>
      <p:bldP spid="242704" grpId="0" animBg="1" autoUpdateAnimBg="0"/>
      <p:bldP spid="242706" grpId="0" animBg="1" autoUpdateAnimBg="0"/>
      <p:bldP spid="242707" grpId="0" animBg="1" autoUpdateAnimBg="0"/>
      <p:bldP spid="24270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194F3B4A-94B5-AA43-9B25-36A350C34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Dortmund, 18.11.2004</a:t>
            </a:r>
            <a:endParaRPr lang="de-DE" altLang="de-DE" b="0"/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1FAE0484-58E0-934F-A5F7-9721582224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756E49-0D44-1A48-837A-59AB6DD510A9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244738" name="Text Box 2">
            <a:extLst>
              <a:ext uri="{FF2B5EF4-FFF2-40B4-BE49-F238E27FC236}">
                <a16:creationId xmlns:a16="http://schemas.microsoft.com/office/drawing/2014/main" id="{568F1D6B-B45F-E941-AD3B-08B92F74A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/>
          </a:p>
        </p:txBody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4A0ACFCD-2808-5A47-A044-8943D19E6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305800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Strategischer Entwicklungsrahmen</a:t>
            </a:r>
          </a:p>
        </p:txBody>
      </p:sp>
      <p:sp>
        <p:nvSpPr>
          <p:cNvPr id="244741" name="Text Box 5">
            <a:extLst>
              <a:ext uri="{FF2B5EF4-FFF2-40B4-BE49-F238E27FC236}">
                <a16:creationId xmlns:a16="http://schemas.microsoft.com/office/drawing/2014/main" id="{6A29803B-47F0-BA40-B1C2-66690CE2D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39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44742" name="Text Box 6">
            <a:extLst>
              <a:ext uri="{FF2B5EF4-FFF2-40B4-BE49-F238E27FC236}">
                <a16:creationId xmlns:a16="http://schemas.microsoft.com/office/drawing/2014/main" id="{4CC0B7C8-7EB2-854D-BCCB-56CDF9569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 b="1"/>
          </a:p>
        </p:txBody>
      </p:sp>
      <p:sp>
        <p:nvSpPr>
          <p:cNvPr id="244743" name="Text Box 7">
            <a:extLst>
              <a:ext uri="{FF2B5EF4-FFF2-40B4-BE49-F238E27FC236}">
                <a16:creationId xmlns:a16="http://schemas.microsoft.com/office/drawing/2014/main" id="{A9D05B88-DB41-6D40-9ADA-16963C728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37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sp>
        <p:nvSpPr>
          <p:cNvPr id="244744" name="Text Box 8">
            <a:extLst>
              <a:ext uri="{FF2B5EF4-FFF2-40B4-BE49-F238E27FC236}">
                <a16:creationId xmlns:a16="http://schemas.microsoft.com/office/drawing/2014/main" id="{8099B609-7173-C042-A7CA-69A68CA79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43538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de-DE" altLang="de-DE"/>
          </a:p>
        </p:txBody>
      </p:sp>
      <p:graphicFrame>
        <p:nvGraphicFramePr>
          <p:cNvPr id="244750" name="Object 14">
            <a:extLst>
              <a:ext uri="{FF2B5EF4-FFF2-40B4-BE49-F238E27FC236}">
                <a16:creationId xmlns:a16="http://schemas.microsoft.com/office/drawing/2014/main" id="{3DDC49FA-4AED-AF4E-95FA-2BB564A9CC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1268413"/>
          <a:ext cx="7151688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51" name="Folie" r:id="rId4" imgW="4965700" imgH="3695700" progId="PowerPoint.Slide.8">
                  <p:embed/>
                </p:oleObj>
              </mc:Choice>
              <mc:Fallback>
                <p:oleObj name="Folie" r:id="rId4" imgW="4965700" imgH="3695700" progId="PowerPoint.Slide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268413"/>
                        <a:ext cx="7151688" cy="5238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44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1" grpId="0" autoUpdateAnimBg="0"/>
      <p:bldP spid="244742" grpId="0" autoUpdateAnimBg="0"/>
      <p:bldP spid="244743" grpId="0" autoUpdateAnimBg="0"/>
      <p:bldP spid="244744" grpId="0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0000FF"/>
          </a:extrusionClr>
          <a:contourClr>
            <a:srgbClr val="0000FF"/>
          </a:contour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0000FF"/>
          </a:extrusionClr>
          <a:contourClr>
            <a:srgbClr val="0000FF"/>
          </a:contour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693</Words>
  <Application>Microsoft Macintosh PowerPoint</Application>
  <PresentationFormat>Bildschirmpräsentation (4:3)</PresentationFormat>
  <Paragraphs>284</Paragraphs>
  <Slides>28</Slides>
  <Notes>21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28</vt:i4>
      </vt:variant>
    </vt:vector>
  </HeadingPairs>
  <TitlesOfParts>
    <vt:vector size="36" baseType="lpstr">
      <vt:lpstr>Times New Roman</vt:lpstr>
      <vt:lpstr>Arial</vt:lpstr>
      <vt:lpstr>Webdings</vt:lpstr>
      <vt:lpstr>Symbol</vt:lpstr>
      <vt:lpstr>Arial Narrow</vt:lpstr>
      <vt:lpstr>Leere Präsentation</vt:lpstr>
      <vt:lpstr>Microsoft Clip Gallery</vt:lpstr>
      <vt:lpstr>Microsoft PowerPoint-Folie</vt:lpstr>
      <vt:lpstr>PowerPoint-Präsentation</vt:lpstr>
      <vt:lpstr>PowerPoint-Präsentation</vt:lpstr>
      <vt:lpstr>Entwicklungsstand</vt:lpstr>
      <vt:lpstr>Ziele und Szenario</vt:lpstr>
      <vt:lpstr>Bewertung</vt:lpstr>
      <vt:lpstr>Bewertung</vt:lpstr>
      <vt:lpstr>Was soll der Staat tun, was sollen die Hochschulen tun?</vt:lpstr>
      <vt:lpstr>Allgemeine Empfehlungen</vt:lpstr>
      <vt:lpstr>Strategischer Entwicklungsrahmen</vt:lpstr>
      <vt:lpstr>Bildungsmarkt</vt:lpstr>
      <vt:lpstr>Bildungsmarkt</vt:lpstr>
      <vt:lpstr>PowerPoint-Präsentation</vt:lpstr>
      <vt:lpstr>PowerPoint-Präsentation</vt:lpstr>
      <vt:lpstr>PowerPoint-Präsentation</vt:lpstr>
      <vt:lpstr>PowerPoint-Präsentation</vt:lpstr>
      <vt:lpstr>Geschäftsprozesse</vt:lpstr>
      <vt:lpstr>PowerPoint-Präsentation</vt:lpstr>
      <vt:lpstr>Organisationsentwicklung</vt:lpstr>
      <vt:lpstr>PowerPoint-Präsentation</vt:lpstr>
      <vt:lpstr>PowerPoint-Präsentation</vt:lpstr>
      <vt:lpstr>Personalentwicklung</vt:lpstr>
      <vt:lpstr>PowerPoint-Präsentation</vt:lpstr>
      <vt:lpstr>PowerPoint-Präsentation</vt:lpstr>
      <vt:lpstr>Finanzierung</vt:lpstr>
      <vt:lpstr>PowerPoint-Präsentation</vt:lpstr>
      <vt:lpstr>PowerPoint-Präsentation</vt:lpstr>
      <vt:lpstr>PowerPoint-Präsentation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115</cp:revision>
  <cp:lastPrinted>2001-12-10T08:55:10Z</cp:lastPrinted>
  <dcterms:created xsi:type="dcterms:W3CDTF">2001-03-08T15:06:45Z</dcterms:created>
  <dcterms:modified xsi:type="dcterms:W3CDTF">2022-02-05T15:21:33Z</dcterms:modified>
</cp:coreProperties>
</file>