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58" r:id="rId1"/>
    <p:sldMasterId id="2147483649" r:id="rId2"/>
    <p:sldMasterId id="2147483659" r:id="rId3"/>
    <p:sldMasterId id="2147483660" r:id="rId4"/>
    <p:sldMasterId id="2147483657" r:id="rId5"/>
  </p:sldMasterIdLst>
  <p:notesMasterIdLst>
    <p:notesMasterId r:id="rId35"/>
  </p:notesMasterIdLst>
  <p:sldIdLst>
    <p:sldId id="295" r:id="rId6"/>
    <p:sldId id="489" r:id="rId7"/>
    <p:sldId id="490" r:id="rId8"/>
    <p:sldId id="488" r:id="rId9"/>
    <p:sldId id="491" r:id="rId10"/>
    <p:sldId id="443" r:id="rId11"/>
    <p:sldId id="492" r:id="rId12"/>
    <p:sldId id="485" r:id="rId13"/>
    <p:sldId id="444" r:id="rId14"/>
    <p:sldId id="493" r:id="rId15"/>
    <p:sldId id="445" r:id="rId16"/>
    <p:sldId id="498" r:id="rId17"/>
    <p:sldId id="446" r:id="rId18"/>
    <p:sldId id="486" r:id="rId19"/>
    <p:sldId id="494" r:id="rId20"/>
    <p:sldId id="451" r:id="rId21"/>
    <p:sldId id="499" r:id="rId22"/>
    <p:sldId id="496" r:id="rId23"/>
    <p:sldId id="448" r:id="rId24"/>
    <p:sldId id="497" r:id="rId25"/>
    <p:sldId id="449" r:id="rId26"/>
    <p:sldId id="500" r:id="rId27"/>
    <p:sldId id="450" r:id="rId28"/>
    <p:sldId id="501" r:id="rId29"/>
    <p:sldId id="502" r:id="rId30"/>
    <p:sldId id="503" r:id="rId31"/>
    <p:sldId id="505" r:id="rId32"/>
    <p:sldId id="506" r:id="rId33"/>
    <p:sldId id="507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63" autoAdjust="0"/>
    <p:restoredTop sz="94660"/>
  </p:normalViewPr>
  <p:slideViewPr>
    <p:cSldViewPr>
      <p:cViewPr varScale="1">
        <p:scale>
          <a:sx n="66" d="100"/>
          <a:sy n="66" d="100"/>
        </p:scale>
        <p:origin x="-11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1176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34B5078-34BF-0E4A-960A-F0CB09915F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CAE7A41-2FBA-7A49-9A53-9CDC24DFF4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F3C368F-88D6-F64D-9FB3-300F5074373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278DD4D-4788-6544-A9E0-A2EA6BF920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582E53F-F052-E042-8ECB-ED3BA28CD0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8724088-80CF-564C-9215-E73DD6F47A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6DE6B8-BDCD-AF47-A075-109DB6F0AEA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B0C185-75D0-5048-A417-2878DD73C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3251F-5ADF-C741-9D06-C8FBEE0CB122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93850F10-B943-9B48-8E2B-06B4DD8973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6D6FC6E2-0147-504D-9D44-386DDCFC9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2C99D1-520F-5047-B08B-32F642EA11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E1691-5560-AD41-B02F-B94126CAC849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576514" name="Rectangle 2">
            <a:extLst>
              <a:ext uri="{FF2B5EF4-FFF2-40B4-BE49-F238E27FC236}">
                <a16:creationId xmlns:a16="http://schemas.microsoft.com/office/drawing/2014/main" id="{F67391DD-939A-B345-92BE-E332E9FF90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>
            <a:extLst>
              <a:ext uri="{FF2B5EF4-FFF2-40B4-BE49-F238E27FC236}">
                <a16:creationId xmlns:a16="http://schemas.microsoft.com/office/drawing/2014/main" id="{63259215-F7BD-294B-9FF6-7A8661F90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D896C-7BD7-A046-B31D-82390F64C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50E8EB-52B7-2D44-9406-DA143E96B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81BBF-1E83-144A-ADD7-7CFE36FC9F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2F6E2E-9F17-A347-9816-99A368A2604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BB87C2-B242-9A41-8192-45FA6488D5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24781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453B2-18F1-164E-B89B-6EF7A452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997C3F-5301-EE41-B4C0-119A5E6CD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76DE17-BD81-0245-9D26-46F294AD31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A2A5C7-9267-5243-A5C9-D584C135FF5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B82B29-2440-184E-96C9-A2B3C322041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42012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85597C6-A8D3-9142-A8DB-CE24FA97A5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2D7FD6-419B-5146-81D5-43065FD3C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198227-3ED6-2141-A078-FE058F153E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D4397E-A64F-F04D-A9BA-C875B9994D5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F611E9-DB00-CF40-9169-74DA920ED4B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955668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AC75E-89D0-2E49-AC2E-DECEC2EF1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9E18C0-F1C5-F842-A962-60919253D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D872D4-E717-8343-9954-78156FFFDD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7D470B-D0A2-8D41-9C2D-3AFA6832F48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AE1EDB-59AC-A04E-A1ED-DF20C7D2149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66999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DC29C7-F248-224C-958C-9A6844780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36C72-8517-B440-9F81-4C547E80B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706623-AB11-F84C-B5C8-72DEE45528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55AAA2-8245-A747-ABAA-377639312E0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EC87AF-BD8F-C54B-9DE2-49F9DA3AB0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4151375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90E87-E810-5B4E-BDA4-3C4B1F650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1107C7-1A9B-8949-9090-6F0193766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9E03A5-CA66-A84A-8982-EE586A0B18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620D74-E871-9F45-9388-4E181477FA7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F12A5C-7B8A-1F42-ADC7-47FC101F97C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969353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64244-EE38-BA41-B001-8D0AF757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FF6264-248D-CD49-AC72-4D2FD20CA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9BD868-6907-304B-9BA1-2CDD0E766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219F98-D70A-E04B-A7EB-62A83712E6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41D623-F868-4241-A3F1-CA282DDCE94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A4871A1-BD4C-6047-AE3B-C660F2AACD7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598177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170B0C-A3CD-8241-AEBC-D14540A9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DC244C-32DB-FF46-9F2F-DBC698D7E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17A5EB-581F-D74B-9829-1C0DC1CE1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1AA57C9-06E4-7448-9D76-371F84079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925C5A0-B803-F44A-AF1A-929DD5CE6B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E37A51-053B-8544-BAFD-AF88E6BAFA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51FDB2-8701-1945-A876-78449456CA2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FFAAEA0-74C6-E346-A8E4-00C7F289C90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855336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5967A-7AED-084A-B9A4-E440F62FA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53972A1-95A2-7442-A374-01C80D8F29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0177BF-A7CA-3C4D-9CBC-4323DAB5435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F79943-6612-CD49-8164-2952E57DB6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4041632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8CCA86E-A7D7-9745-A258-36DF9C8199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E8151E-7ADF-4E43-A882-A6A8180270C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A0D0D8B-9B5D-7B43-B95B-4E0DD1FC4C6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781499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12237-23D7-A348-AA3D-CB237207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E814F1-80AD-0245-8F4F-A31A71962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9CB4FE-49BC-4146-BF1E-C579724A1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F3F46D-57D4-0943-A8B1-162AAB5408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6EEB1B-AE92-D545-A5E5-69F6C45849B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6C9FCE0-7C78-6F49-AF44-B0B263F897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218384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593F21-9A49-C043-A66F-B11EFC818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DD41BB-F806-C74D-9FB1-6CFAA39C3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7E0812-01EE-AD49-947A-B8E2B470EE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87B8AA-A285-EA4F-8052-263631389D8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C64077-D762-7343-911E-42B64771AE1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7879319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0D009E-BEA8-9B4D-B8D7-A681E42D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1664E3B-BEA1-8847-9136-420E1167D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BBF9B0-D249-1E44-8447-F28956872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65DD30-2C67-DD4F-A533-A553AB5F1B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58799D-E101-D14E-9CC3-536FE27004F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B76296E-A7C9-E14E-ABFC-DD05484BBA2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871782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70D1EA-C2EC-144C-A70F-5EE97D97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311EB01-5406-8B47-AC48-B8AEAC0C5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4739350-9E4E-9548-A0E2-59F7FB9882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849060-55DB-544D-9D6E-EFEC29593E8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AA2D18-02F6-9149-BF2E-FB86377D680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564628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D7938E-08C0-054D-BD47-7B1072FCF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33E8C81-7425-B247-84A8-CD5B0C5A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99538-32F6-884F-AC73-C7DCDC0057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C04EAB-DA6B-7942-BD06-294C41CE4DE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53DD04-C8C7-BA40-B3D4-692F074A151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9449344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D5236-6007-4A41-9C52-7F3D443AF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CD364E-75AE-3140-9334-280276AAC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2B31BC-A877-9E4E-8535-5AA2A5C951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94D2AE-47DA-2548-B39E-E569E6C1E08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EC2485-0A74-0644-8C86-B614B634340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338917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B758D-8411-5142-9418-73498797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9CC5A6-B812-3D43-81C2-EDFCB8673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E04703-2914-3C40-985B-43349505A9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83BD5A-811B-7A47-9DDF-7B04355AFAC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F8E8C2-9B41-C94F-96BB-87F66301A13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24184207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71A97-7910-9149-9AD1-FFA980F8C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D6AF9A-227A-5F41-A354-E3C423A69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7D8646-C50E-8549-875D-CF28CB150B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D703F7-EBDE-6244-BBDF-74EE3D1B61A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DBB4BE-41F2-0F49-80B2-D6C61F1C02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732219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7D7CB2-0457-1F42-8CBA-A532C194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1B07CD-7313-AA43-B051-72490D955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5B6765-C73E-6B43-A6F6-628EC65CB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9D7A53-C8B7-BF43-AADE-135BC640F3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D7A960-E541-D94B-A1E5-48AA8599F14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D00576E-228E-B945-A8C9-2E48197194C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94929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EAB8E-7004-6D47-963E-EEA3F3B6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531491-C729-8A45-ABDC-F7B44567E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095B54-D339-3840-8702-C72D1DECB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A057966-54EB-304D-B36F-EC4E9F5BD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2E61519-7E8F-DB4D-8E45-21B82EB4A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527252-5552-3249-A2F0-70BE76A91B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2A2D1E-4720-724E-A175-76A657969FD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53132FA6-198B-0743-A193-1D915850BB5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3332385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B1652-5FA5-7242-8FB0-7C7420594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058EAC3-B25C-C34C-9819-1589C27006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7EB8CF-6B1F-584B-B64D-29669618257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003971-296F-0340-A196-C2B2702259A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5325488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F2D14F3-232D-2741-8CBF-57DE17A80A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5692C7-CAD0-8F42-9297-6497698221F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1E23BFF-DF2E-FF4D-AE8D-1D4302967C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67526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95D75-7F32-784A-A01A-11EF26504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F97247-000C-7141-B349-EA312F916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667A38-8881-004B-AAE5-E713486F2A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AA7079-2069-8243-AA5C-7EBB312F7E1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AE2ED5-4374-D341-86A8-E6F71C14A5D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8113479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D66B9-B16A-7445-92D3-B571C6908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B21326-3F15-B746-A9EB-8DD92F0A2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5256C6-0DD8-9C4B-A7D6-F2510C421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9C48C9-566E-BE49-9D20-B7BE1DD98D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1D64FA-D6CE-0C46-A4AE-B82887E822B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16BB8A9-C089-404B-92AE-599D54D164F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26038410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4D75F-3850-EF43-88A6-FF54EFBE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AF16AEE-8F0B-1142-ACE2-93202351D5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8C5D7D-A0C5-9F43-A283-240F5506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32864F-ECFB-4647-82D2-B843618593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4220C6-2C3A-B44E-9C73-F7777436568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9C56BD9-38E5-5745-A3CA-BB73797BEB9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9119418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4C24B-F4C1-D249-831E-3E50DFA75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26B4F1-2272-F94B-ACD5-8C9D26566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F6D74F-2D1E-6B45-B10C-C423763B82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26D421-BD92-2346-B1A9-C967C6DD525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1E0CF7-47C6-0341-84AB-10848B4D3BA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6070636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3BD0351-85B2-FF4D-BAE3-2339DDE55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4D835F-F3C1-6C4E-910A-6FB3B7CFA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7D2616-1FEA-F748-B0D7-56009AC237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E0E9E5-598A-EC4F-8132-4E86115297E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27E98C-6760-D34B-A1F0-58EBEABCDC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21621199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1DE5F-A3DA-B74A-A6AB-2E0473530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D0A833-B6C9-4648-A3F6-1B6B6F107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270B24-F0E4-F543-893C-DCB612F9D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621879-A349-464D-AA18-20F500A6D3A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1D3184-9052-574B-BA06-1E844FDEE5B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7273751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06620-1A57-6548-88BF-CD946D4DE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D2CD6-0C50-E14A-AA54-5B8B84F29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4CF239-DCEF-0146-8E1F-3B20D1688F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D9EFA5-22F9-034A-9C69-761684F934E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6CA2E5-D1C3-7943-A8A6-E959A543F39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609662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7E7AAA-9554-F149-A466-A7136DDC9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3E5643-076C-4946-B657-0BC739F0B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EA0A8B-C034-8D40-9655-4C54A5BCD2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6FCD3C-5D51-564F-BD75-438D9B500F5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5DB702-3A63-BA4D-A2DC-445CA85A4E6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4969557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44669-4150-5744-A937-8247C09D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745E60-24A0-D24C-B6B8-11FAE0F10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5593481-2A35-9A4A-B47E-A0FC85CF6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E14A44-07C3-FF41-B10D-5B6DF489A8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CC4433-F635-B243-9DC9-52E8015BA5A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2FD9892-BEDC-9848-B10D-28A435AB666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884861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9617C-B141-BB4A-9CA1-1474D28D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729B0B-62BC-1241-AC71-E861859AB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105443-1A2B-6249-AE68-9BB453783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1ABA3-DCAF-C54B-8623-9B81565C8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FF647A4-2D4D-1D44-B880-532D3F73D0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9C5579-DE0D-854A-806C-BFCD33189A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C2992E-C0DB-B94D-8406-B9D517128F7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C62EB7D-A6C7-8645-B10A-28B6A4EBD4C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410355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2B38C-1FF9-8142-A6AC-A863A904F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6EC4918-7C41-724C-922C-4CF1BBE432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42AE18-614A-F345-980B-A9877B1A31A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572CFA-6240-BB4A-B6E9-E63F7B6E719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80891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CEC99-2DD2-804C-B5A3-E29C84E1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35B208-36E3-7D4C-B66C-BDA089F02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CEC078-144E-3F4E-A5A7-8D75F5257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24C782-68A3-5E45-86CB-83E729EDB2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05E084-2931-B145-AB7A-8965F4AE6B5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C6DC7D3-FAC9-7747-9B16-7D5C3A9FC87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4352837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9C4C0EC-9918-7345-9405-87C891E520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3D3B7D-1894-9F4E-8CBD-F2725E25F23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14CFF0-426B-2C40-9F61-7CD19FC79A4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5034595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95C32E-E147-494E-88FE-07E609719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1ADE07-835A-C34A-B150-121D3EFC1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F8C303-B6B0-5B47-B964-01E6A8AF7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C3FC87-C5F3-0D49-BF73-DE7DB785C5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D14235-AA03-5E43-AAE3-8A334426679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916C5BC-B527-B041-A8F9-81C3039B3C0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4950681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ED51E8-A8DF-414C-AAE4-570C7BAF8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CEC83F-9D74-A049-B407-699382AFB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BA614D-6751-FD46-B257-A9E0CD54D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FC702D-6395-3248-AB29-4704204A13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68477E-88DA-654D-8C45-B3A5E4C385C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F3661A4-F8BD-FE4F-9467-D95A5AFA278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8303314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1565C-8E8B-D745-90BD-ADACB94A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33F634-527E-6A40-9AA5-F69194B9D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6ACCBE-3270-8F4E-B2DF-FC75247132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614847-2898-7A48-998B-5E93499C30B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B6D4D5-A63D-3240-8F6A-7BB14EC6D50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40969642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929452-4545-1849-922B-0358AE99F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931BEDE-CF1B-3143-B5DF-BE8061676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6CBEF6-8024-CB41-898E-3A91421F11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931760-6F33-EB46-AA70-7929698CE0C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6DF95D-5502-D545-A818-78CA6279DC4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6460653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3D93F7-2F4B-5B4C-B40B-566FBAFD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3AD6AE-94A3-664F-8CE2-CA28A6B50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E02DD7-07E8-034F-B618-0FD807BD7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F9A794-18C1-9B42-BE74-3D8E381445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FC86B-9790-234A-95B1-C5315BA7C7B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2241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9AFCD-E45A-7F44-B959-BB24873E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6B862F-2FA4-164A-87E3-F2CA87B19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DD79E9-4D85-A346-9552-52944880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A156F7-8B49-F044-BD81-0301B8F437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A153E2-8B7B-8541-8F77-82D09D9F10A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490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39A849-B1B9-6643-87C2-05C59212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ADD99A-2B19-244D-A0C3-9ECF65A2D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F77EF4-A198-394E-967D-E41DF6495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DE2D7C-243A-8841-BF95-357F92CD9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932596-9083-4743-8579-C0E351EBE16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4289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D0302-3BE2-8344-A536-1F2F057B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A73112-9850-CB4A-BE40-87A189E5B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2B9C52-1F59-7447-A5B9-062ED0A32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E4B97-7C1B-C041-AFB1-39D557E67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648C8-87DC-6B40-AFD6-BA8CFD696C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1A206B-8F53-3247-996B-CB5CD1090FB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6897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EA402-DFAC-E642-85E5-E4ADD8850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060F8F-C0B1-D344-B811-34B510429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5A67FC-EA00-B744-AC69-C1B8D48A6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C516E0-C36D-E942-AFEA-8960B9268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605728-973B-234B-B786-380C299A9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06F1BC-8982-FE43-B04C-A31A1576C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3DFE1E6-8723-8944-BDF3-5E8221591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9DBFB7-2F51-2C4D-B2E5-2DE3C3DB3EA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8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4159BB-A489-B84B-8B96-EABDC761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599488-8980-6B4E-9320-C6CE94036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7936077-8819-8B43-8428-BEA1A455A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29873C-75B5-AB4F-99A1-3154A1FB3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2C9717-1C23-6441-A37E-0430FE7FC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8BFD56-41BC-7D4F-B541-B5B5AF14C9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EB2AEE-E2A9-5949-B8D8-5D2CC20044F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DD678E06-880A-E849-9270-82D4A30034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1209267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F4DDC-0E1B-7441-9DE4-0335987DA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92427E-1656-6648-BC49-C80B7351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F5E6D64-BC1D-8F41-B4EE-92D60EF63E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19766C-6E9C-A44E-AFBF-44EF61F9CDF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16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4B9709-FBCF-AA44-B6ED-71B9F9BB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452FCB6-413F-844D-B583-6FD5AC2218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FE415A-F93E-4649-9AF4-85F02F6F4D1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338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78AC3-AEF3-CC4E-8D3F-5CF71B50E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CE94F0-1C72-F04D-B11E-CDC811A5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4E3303-509E-C24E-BC8C-C48D2F390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665509-CB64-1B45-9A62-77A2C7A40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4C59-715D-D74C-8654-B01EEA6831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6111E3-2895-304E-964E-2060AF70E9A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6785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4BDB0-21F5-C94B-A1DA-FFC9F28CA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312A4D7-D38C-5C46-8B81-C52355A87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D1D641-DA2F-BD42-9F4B-C9562B19C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2E1C53-A4C0-D641-A78E-3530AAD62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590F27-0E29-7949-AE9F-2DEB363FF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469C3-7664-904B-A654-973EB2E6A5C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68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F3C6C-180F-B14C-9FD0-D19E46FFF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C14DFD7-93D0-5F4F-86D9-8A369284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F2421B-EA13-2349-9C3F-04DAB223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3D5570-6003-034C-BED1-910E9066CC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3525B-7AE8-5645-88B4-77CEF412464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566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973524-5F1A-CC4E-996F-0D850FBF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62F005-C87A-0449-9C4A-FDEA9854B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3CA990-CDA6-F44F-A0D9-BA3892B1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516C2C-AF2D-5549-BF52-197AC5F478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21AA36-B76E-2148-9098-43B40352DBA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2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A34C6E-45FE-AA44-9FBC-F2A2811B2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1DCD36-7E2D-7241-8240-7BB7917614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54221D-8509-474E-8016-91B5A2932FE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23FCB9-25E4-6048-B932-B4154532303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62182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F16CBD6-D99F-FC46-B3E3-333E97E344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9D8744-174B-9640-BBC7-985F040835C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EB2E48-3395-914C-999E-C70D05DA0B2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51453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5843B5-2AD7-8945-93B7-42B67544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33C108-AA10-DC44-9D24-EE539DBD0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F7054F-FAC5-2547-BABF-9E9AC0EC8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1D9416-CA4B-DF45-924B-97EDF85809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178CCF-5512-C245-8A85-72D0D48937D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2DA38DF-D984-0D46-BAF0-79F882829F4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379234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0AEE4-CF12-2644-B955-C7AFFC98E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76704E-9AAB-914C-BA3C-F29594C16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28A51C-1FA7-8745-95AC-AE05899C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C33D97E-06A0-524F-91D5-DC2799636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989E62-9B85-6D48-92DF-AA1EA2AEBEB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136A789-B41F-1A41-9272-94524FB9B1B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01.03.2005 Heidelberg</a:t>
            </a:r>
          </a:p>
        </p:txBody>
      </p:sp>
    </p:spTree>
    <p:extLst>
      <p:ext uri="{BB962C8B-B14F-4D97-AF65-F5344CB8AC3E}">
        <p14:creationId xmlns:p14="http://schemas.microsoft.com/office/powerpoint/2010/main" val="420783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>
            <a:extLst>
              <a:ext uri="{FF2B5EF4-FFF2-40B4-BE49-F238E27FC236}">
                <a16:creationId xmlns:a16="http://schemas.microsoft.com/office/drawing/2014/main" id="{98D3AFD6-3082-5A44-94C8-ED34DE851CB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0A5B032F-20E4-0746-A0E5-ADA362F62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4801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BD921075-440E-4F42-AD54-F33728FE9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2069" name="Rectangle 5">
            <a:extLst>
              <a:ext uri="{FF2B5EF4-FFF2-40B4-BE49-F238E27FC236}">
                <a16:creationId xmlns:a16="http://schemas.microsoft.com/office/drawing/2014/main" id="{AF6A53C4-2D96-EA46-8F70-DC45F8C58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0" name="Rectangle 6">
            <a:extLst>
              <a:ext uri="{FF2B5EF4-FFF2-40B4-BE49-F238E27FC236}">
                <a16:creationId xmlns:a16="http://schemas.microsoft.com/office/drawing/2014/main" id="{CC56CD4B-2C62-9B4D-AEE2-8ED1F82BF24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43CDE4C-0D02-0040-9AB6-44CF05FF3B0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2071" name="Text Box 7">
            <a:extLst>
              <a:ext uri="{FF2B5EF4-FFF2-40B4-BE49-F238E27FC236}">
                <a16:creationId xmlns:a16="http://schemas.microsoft.com/office/drawing/2014/main" id="{A514F4F0-84D5-7A4D-B876-DF3445CD781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2072" name="Rectangle 8">
            <a:extLst>
              <a:ext uri="{FF2B5EF4-FFF2-40B4-BE49-F238E27FC236}">
                <a16:creationId xmlns:a16="http://schemas.microsoft.com/office/drawing/2014/main" id="{2001497E-62EB-F347-BDB9-25BC6277CD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01.03.2005 Heidelberg</a:t>
            </a:r>
          </a:p>
        </p:txBody>
      </p:sp>
      <p:pic>
        <p:nvPicPr>
          <p:cNvPr id="472074" name="Picture 10">
            <a:extLst>
              <a:ext uri="{FF2B5EF4-FFF2-40B4-BE49-F238E27FC236}">
                <a16:creationId xmlns:a16="http://schemas.microsoft.com/office/drawing/2014/main" id="{FC377F9F-5A88-1347-8384-CE61546C86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835150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>
            <a:extLst>
              <a:ext uri="{FF2B5EF4-FFF2-40B4-BE49-F238E27FC236}">
                <a16:creationId xmlns:a16="http://schemas.microsoft.com/office/drawing/2014/main" id="{675ACCEF-EEB2-4B48-B6EB-B63CA0EDED3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62912020-F0D0-5B4C-9ABD-66CDD92C28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384004" name="Rectangle 4">
            <a:extLst>
              <a:ext uri="{FF2B5EF4-FFF2-40B4-BE49-F238E27FC236}">
                <a16:creationId xmlns:a16="http://schemas.microsoft.com/office/drawing/2014/main" id="{CB3CF4AE-54F0-064B-B91C-F89D209AC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384005" name="Rectangle 5">
            <a:extLst>
              <a:ext uri="{FF2B5EF4-FFF2-40B4-BE49-F238E27FC236}">
                <a16:creationId xmlns:a16="http://schemas.microsoft.com/office/drawing/2014/main" id="{0C54A54D-064F-C04A-9A29-D9128E296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6" name="Rectangle 6">
            <a:extLst>
              <a:ext uri="{FF2B5EF4-FFF2-40B4-BE49-F238E27FC236}">
                <a16:creationId xmlns:a16="http://schemas.microsoft.com/office/drawing/2014/main" id="{1AA03BA8-5437-8540-9EAE-ADCF239168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6135EBF-305B-8943-82B5-CDD536421BC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84007" name="Text Box 7">
            <a:extLst>
              <a:ext uri="{FF2B5EF4-FFF2-40B4-BE49-F238E27FC236}">
                <a16:creationId xmlns:a16="http://schemas.microsoft.com/office/drawing/2014/main" id="{389F3BCC-216D-0145-BE0D-00F5D58CEE0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384008" name="Rectangle 8">
            <a:extLst>
              <a:ext uri="{FF2B5EF4-FFF2-40B4-BE49-F238E27FC236}">
                <a16:creationId xmlns:a16="http://schemas.microsoft.com/office/drawing/2014/main" id="{5F5255FB-3B97-E941-8B38-BF89AD3D1B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01.03.2005 Heidelberg</a:t>
            </a:r>
          </a:p>
        </p:txBody>
      </p:sp>
      <p:pic>
        <p:nvPicPr>
          <p:cNvPr id="384024" name="Picture 24">
            <a:extLst>
              <a:ext uri="{FF2B5EF4-FFF2-40B4-BE49-F238E27FC236}">
                <a16:creationId xmlns:a16="http://schemas.microsoft.com/office/drawing/2014/main" id="{AD01CDE4-6A02-A748-8EAF-D656CF3EC5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2124075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A039CF6F-3CA4-864C-B82D-5F3C551986C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61E5368C-06EA-894F-9A11-ED8B5B7D2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3092" name="Rectangle 4">
            <a:extLst>
              <a:ext uri="{FF2B5EF4-FFF2-40B4-BE49-F238E27FC236}">
                <a16:creationId xmlns:a16="http://schemas.microsoft.com/office/drawing/2014/main" id="{0F29A64A-34F2-0E40-81B6-9C179D0AD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3093" name="Rectangle 5">
            <a:extLst>
              <a:ext uri="{FF2B5EF4-FFF2-40B4-BE49-F238E27FC236}">
                <a16:creationId xmlns:a16="http://schemas.microsoft.com/office/drawing/2014/main" id="{294EACD0-7D2D-BD4C-BCB9-71193A3FA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4" name="Rectangle 6">
            <a:extLst>
              <a:ext uri="{FF2B5EF4-FFF2-40B4-BE49-F238E27FC236}">
                <a16:creationId xmlns:a16="http://schemas.microsoft.com/office/drawing/2014/main" id="{4CCDFBC5-DF46-F24B-99CA-0A6184D1F8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DE2639F-6425-7A47-9669-F6066067235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3095" name="Text Box 7">
            <a:extLst>
              <a:ext uri="{FF2B5EF4-FFF2-40B4-BE49-F238E27FC236}">
                <a16:creationId xmlns:a16="http://schemas.microsoft.com/office/drawing/2014/main" id="{21831E68-797F-6947-8BC3-22D69BE8E19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3096" name="Rectangle 8">
            <a:extLst>
              <a:ext uri="{FF2B5EF4-FFF2-40B4-BE49-F238E27FC236}">
                <a16:creationId xmlns:a16="http://schemas.microsoft.com/office/drawing/2014/main" id="{095B678C-8FCC-BB4F-87B5-B23AA84C22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01.03.2005 Heidelberg</a:t>
            </a:r>
          </a:p>
        </p:txBody>
      </p:sp>
      <p:pic>
        <p:nvPicPr>
          <p:cNvPr id="473098" name="Picture 10">
            <a:extLst>
              <a:ext uri="{FF2B5EF4-FFF2-40B4-BE49-F238E27FC236}">
                <a16:creationId xmlns:a16="http://schemas.microsoft.com/office/drawing/2014/main" id="{14301B77-146A-5B44-8423-E60C1B9852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763712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>
            <a:extLst>
              <a:ext uri="{FF2B5EF4-FFF2-40B4-BE49-F238E27FC236}">
                <a16:creationId xmlns:a16="http://schemas.microsoft.com/office/drawing/2014/main" id="{3D67B239-589C-EB40-BB31-C5C7D036C9B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A5B133EC-0EA3-3F42-BBB9-D7ED9CDDB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4116" name="Rectangle 4">
            <a:extLst>
              <a:ext uri="{FF2B5EF4-FFF2-40B4-BE49-F238E27FC236}">
                <a16:creationId xmlns:a16="http://schemas.microsoft.com/office/drawing/2014/main" id="{96916796-07A5-F14D-A4B0-DF7C147F7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4117" name="Rectangle 5">
            <a:extLst>
              <a:ext uri="{FF2B5EF4-FFF2-40B4-BE49-F238E27FC236}">
                <a16:creationId xmlns:a16="http://schemas.microsoft.com/office/drawing/2014/main" id="{817870CA-4CCC-8848-BF79-D5CC1053D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8" name="Rectangle 6">
            <a:extLst>
              <a:ext uri="{FF2B5EF4-FFF2-40B4-BE49-F238E27FC236}">
                <a16:creationId xmlns:a16="http://schemas.microsoft.com/office/drawing/2014/main" id="{59192EE2-BD55-FC4B-AB30-7F6C820D74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99FBF57-7F13-B348-9227-39ECE5A9386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4119" name="Text Box 7">
            <a:extLst>
              <a:ext uri="{FF2B5EF4-FFF2-40B4-BE49-F238E27FC236}">
                <a16:creationId xmlns:a16="http://schemas.microsoft.com/office/drawing/2014/main" id="{380C1402-9C7C-CE49-BE4B-3EEE698D070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4120" name="Rectangle 8">
            <a:extLst>
              <a:ext uri="{FF2B5EF4-FFF2-40B4-BE49-F238E27FC236}">
                <a16:creationId xmlns:a16="http://schemas.microsoft.com/office/drawing/2014/main" id="{07F082A2-14A1-7942-A854-9604AF9D7D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de-DE" altLang="de-DE"/>
              <a:t>01.03.2005 Heidelberg</a:t>
            </a:r>
          </a:p>
        </p:txBody>
      </p:sp>
      <p:pic>
        <p:nvPicPr>
          <p:cNvPr id="474122" name="Picture 10">
            <a:extLst>
              <a:ext uri="{FF2B5EF4-FFF2-40B4-BE49-F238E27FC236}">
                <a16:creationId xmlns:a16="http://schemas.microsoft.com/office/drawing/2014/main" id="{47BDEB40-917B-D14F-B734-F892AA14D6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2051050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3301A7AE-942E-0D4B-A5E2-5EEE80650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CEE724C4-B691-FF48-8E5F-F1F84F1AD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68996" name="Rectangle 4">
            <a:extLst>
              <a:ext uri="{FF2B5EF4-FFF2-40B4-BE49-F238E27FC236}">
                <a16:creationId xmlns:a16="http://schemas.microsoft.com/office/drawing/2014/main" id="{E0C403A8-3DE5-C843-973F-029D4C6B2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68997" name="Rectangle 5">
            <a:extLst>
              <a:ext uri="{FF2B5EF4-FFF2-40B4-BE49-F238E27FC236}">
                <a16:creationId xmlns:a16="http://schemas.microsoft.com/office/drawing/2014/main" id="{55F4D4A1-53BF-1244-AD70-72D0831DEA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68998" name="Rectangle 6">
            <a:extLst>
              <a:ext uri="{FF2B5EF4-FFF2-40B4-BE49-F238E27FC236}">
                <a16:creationId xmlns:a16="http://schemas.microsoft.com/office/drawing/2014/main" id="{1A14ECD5-11AF-2347-A63C-76AE00991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9" name="Rectangle 7">
            <a:extLst>
              <a:ext uri="{FF2B5EF4-FFF2-40B4-BE49-F238E27FC236}">
                <a16:creationId xmlns:a16="http://schemas.microsoft.com/office/drawing/2014/main" id="{2E8A42C6-00F3-2347-AE26-7FB34E5398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976F559-2C26-0845-894F-ECF1FFAF0B1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69000" name="Text Box 8">
            <a:extLst>
              <a:ext uri="{FF2B5EF4-FFF2-40B4-BE49-F238E27FC236}">
                <a16:creationId xmlns:a16="http://schemas.microsoft.com/office/drawing/2014/main" id="{DB57BEAC-9C0F-6444-B0C6-1009E9DDA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469001" name="Picture 9">
            <a:extLst>
              <a:ext uri="{FF2B5EF4-FFF2-40B4-BE49-F238E27FC236}">
                <a16:creationId xmlns:a16="http://schemas.microsoft.com/office/drawing/2014/main" id="{71B4FF1D-0F78-BD4F-9CB8-A4D99BC66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22B6C2B5-0DEE-0142-BB5B-71CC8DC0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11" name="Foliennummernplatzhalter 4">
            <a:extLst>
              <a:ext uri="{FF2B5EF4-FFF2-40B4-BE49-F238E27FC236}">
                <a16:creationId xmlns:a16="http://schemas.microsoft.com/office/drawing/2014/main" id="{C894E2AF-C9F6-9749-A27F-1E2BAE119D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F2AA56-EE70-CE43-AFD4-28FE1D9F87C9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4628" name="Text Box 4">
            <a:extLst>
              <a:ext uri="{FF2B5EF4-FFF2-40B4-BE49-F238E27FC236}">
                <a16:creationId xmlns:a16="http://schemas.microsoft.com/office/drawing/2014/main" id="{BAD14F99-3944-D847-BD66-6B13ECCF2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4636" name="Rectangle 12">
            <a:extLst>
              <a:ext uri="{FF2B5EF4-FFF2-40B4-BE49-F238E27FC236}">
                <a16:creationId xmlns:a16="http://schemas.microsoft.com/office/drawing/2014/main" id="{5A408EFE-3923-D049-9E17-372184EC1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154637" name="Rectangle 13">
            <a:extLst>
              <a:ext uri="{FF2B5EF4-FFF2-40B4-BE49-F238E27FC236}">
                <a16:creationId xmlns:a16="http://schemas.microsoft.com/office/drawing/2014/main" id="{1A2E7BF6-A161-4B49-9AF0-D51141F13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154638" name="Rectangle 14">
            <a:extLst>
              <a:ext uri="{FF2B5EF4-FFF2-40B4-BE49-F238E27FC236}">
                <a16:creationId xmlns:a16="http://schemas.microsoft.com/office/drawing/2014/main" id="{87EBE550-426A-FE45-8E21-76911ACF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4639" name="Rectangle 15">
            <a:extLst>
              <a:ext uri="{FF2B5EF4-FFF2-40B4-BE49-F238E27FC236}">
                <a16:creationId xmlns:a16="http://schemas.microsoft.com/office/drawing/2014/main" id="{D2450D48-3D6D-CB40-A1C0-3885E6D88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4647" name="Rectangle 23">
            <a:extLst>
              <a:ext uri="{FF2B5EF4-FFF2-40B4-BE49-F238E27FC236}">
                <a16:creationId xmlns:a16="http://schemas.microsoft.com/office/drawing/2014/main" id="{C471677A-AF3D-2E45-B235-109FF7D8B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62880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54654" name="Rectangle 30">
            <a:extLst>
              <a:ext uri="{FF2B5EF4-FFF2-40B4-BE49-F238E27FC236}">
                <a16:creationId xmlns:a16="http://schemas.microsoft.com/office/drawing/2014/main" id="{D4DBDE22-B28D-A842-BD7A-F981021D7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54656" name="Rectangle 32">
            <a:extLst>
              <a:ext uri="{FF2B5EF4-FFF2-40B4-BE49-F238E27FC236}">
                <a16:creationId xmlns:a16="http://schemas.microsoft.com/office/drawing/2014/main" id="{EB6E1FC2-2ADC-5742-9AE2-03AC19259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921625" cy="4249737"/>
          </a:xfrm>
          <a:solidFill>
            <a:schemeClr val="accent1"/>
          </a:solidFill>
        </p:spPr>
        <p:txBody>
          <a:bodyPr/>
          <a:lstStyle/>
          <a:p>
            <a:pPr algn="ctr">
              <a:buFont typeface="Webdings" pitchFamily="2" charset="2"/>
              <a:buNone/>
            </a:pPr>
            <a:endParaRPr lang="de-DE" altLang="de-DE" b="1"/>
          </a:p>
          <a:p>
            <a:pPr algn="ctr">
              <a:buFont typeface="Webdings" pitchFamily="2" charset="2"/>
              <a:buNone/>
            </a:pPr>
            <a:endParaRPr lang="de-DE" altLang="de-DE" b="1"/>
          </a:p>
          <a:p>
            <a:pPr algn="ctr">
              <a:buFont typeface="Webdings" pitchFamily="2" charset="2"/>
              <a:buNone/>
            </a:pPr>
            <a:r>
              <a:rPr lang="de-DE" altLang="de-DE" b="1"/>
              <a:t>Die Evaluationslandschaft </a:t>
            </a:r>
          </a:p>
          <a:p>
            <a:pPr algn="ctr">
              <a:buFont typeface="Webdings" pitchFamily="2" charset="2"/>
              <a:buNone/>
            </a:pPr>
            <a:r>
              <a:rPr lang="de-DE" altLang="de-DE" b="1"/>
              <a:t>in Deutschland</a:t>
            </a:r>
          </a:p>
          <a:p>
            <a:pPr algn="ctr">
              <a:buFont typeface="Webdings" pitchFamily="2" charset="2"/>
              <a:buNone/>
            </a:pPr>
            <a:endParaRPr lang="de-DE" altLang="de-DE" b="1"/>
          </a:p>
          <a:p>
            <a:pPr algn="ctr">
              <a:buFont typeface="Webdings" pitchFamily="2" charset="2"/>
              <a:buNone/>
            </a:pPr>
            <a:r>
              <a:rPr lang="de-DE" altLang="de-DE" sz="2400" b="1">
                <a:solidFill>
                  <a:schemeClr val="folHlink"/>
                </a:solidFill>
              </a:rPr>
              <a:t>Detlef Müller-Böling</a:t>
            </a:r>
          </a:p>
          <a:p>
            <a:pPr algn="ctr">
              <a:buFont typeface="Webdings" pitchFamily="2" charset="2"/>
              <a:buNone/>
            </a:pPr>
            <a:endParaRPr lang="de-DE" altLang="de-DE" sz="2400" b="1">
              <a:solidFill>
                <a:schemeClr val="folHlink"/>
              </a:solidFill>
            </a:endParaRPr>
          </a:p>
          <a:p>
            <a:pPr algn="ctr">
              <a:buFont typeface="Webdings" pitchFamily="2" charset="2"/>
              <a:buNone/>
            </a:pPr>
            <a:r>
              <a:rPr lang="de-DE" altLang="de-DE" sz="2400" b="1">
                <a:solidFill>
                  <a:schemeClr val="folHlink"/>
                </a:solidFill>
              </a:rPr>
              <a:t>Heidelberg, 1. März 2005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C45FB9B7-5AD0-B643-A4B9-F89AD311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06A96095-549F-4A4A-84A6-27AC6CF840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C5B4B4-A601-EC44-A648-9A5F0D94859C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56071" name="Group 39">
            <a:extLst>
              <a:ext uri="{FF2B5EF4-FFF2-40B4-BE49-F238E27FC236}">
                <a16:creationId xmlns:a16="http://schemas.microsoft.com/office/drawing/2014/main" id="{0DAB7E1B-6C2E-3640-9076-7BEE71802D3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230141537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3696722785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3590081040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1452045085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718533360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597197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207327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95520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925352"/>
                  </a:ext>
                </a:extLst>
              </a:tr>
            </a:tbl>
          </a:graphicData>
        </a:graphic>
      </p:graphicFrame>
      <p:sp>
        <p:nvSpPr>
          <p:cNvPr id="556070" name="Rectangle 38">
            <a:extLst>
              <a:ext uri="{FF2B5EF4-FFF2-40B4-BE49-F238E27FC236}">
                <a16:creationId xmlns:a16="http://schemas.microsoft.com/office/drawing/2014/main" id="{047617A8-CB1D-6D42-8DFB-1F9BE735E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E79A1C-7F75-3942-9C8D-596F1ECE1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5E9C855-30ED-A14C-9900-243E32B86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E03699-9C96-9F48-80C8-8BC18ACC4329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E3BFDF34-B434-EB4A-8287-40780C29A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140575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Zertifizierung</a:t>
            </a:r>
          </a:p>
        </p:txBody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1D1B3CEB-BF56-EC40-B295-BF8443A952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r>
              <a:rPr lang="de-DE" altLang="de-DE" sz="2800"/>
              <a:t>der Studierende mit Blick auf seinen Lernerfolg, aber auch der Lehrende mit Blick auf seinen Lehrerfolg</a:t>
            </a:r>
          </a:p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r>
              <a:rPr lang="de-DE" altLang="de-DE" sz="2800"/>
              <a:t>durch das Diploma Supplement und die neuen Abschlüsse (BMS) kommt mehr relative Transparenz in die Zertifizierung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08119C2E-B22D-4748-913B-1CA56D0E5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A171981C-21A5-624B-9A09-11BCF40765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8A776-1F01-9346-9C39-42226B4EC529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61191" name="Group 39">
            <a:extLst>
              <a:ext uri="{FF2B5EF4-FFF2-40B4-BE49-F238E27FC236}">
                <a16:creationId xmlns:a16="http://schemas.microsoft.com/office/drawing/2014/main" id="{F2B33D4C-47A9-D649-B423-A8A668F07EB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122101573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1679142389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647857160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80627231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3650657234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977811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477631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382652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942840"/>
                  </a:ext>
                </a:extLst>
              </a:tr>
            </a:tbl>
          </a:graphicData>
        </a:graphic>
      </p:graphicFrame>
      <p:sp>
        <p:nvSpPr>
          <p:cNvPr id="561190" name="Rectangle 38">
            <a:extLst>
              <a:ext uri="{FF2B5EF4-FFF2-40B4-BE49-F238E27FC236}">
                <a16:creationId xmlns:a16="http://schemas.microsoft.com/office/drawing/2014/main" id="{15028889-CA4C-DE43-9245-722767AF4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F4A3BD-2573-3940-B4EB-BC3FE5EE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99DF1E-4696-BF47-910F-E7D9D0E7B1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D5B1D6-DFAC-8D40-81F7-3A929ACB2F59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5618" name="Rectangle 2">
            <a:extLst>
              <a:ext uri="{FF2B5EF4-FFF2-40B4-BE49-F238E27FC236}">
                <a16:creationId xmlns:a16="http://schemas.microsoft.com/office/drawing/2014/main" id="{A0DE8B8D-BF4E-264E-ACBA-FFBD8F945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067550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Berufung</a:t>
            </a:r>
          </a:p>
        </p:txBody>
      </p:sp>
      <p:sp>
        <p:nvSpPr>
          <p:cNvPr id="495619" name="Rectangle 3">
            <a:extLst>
              <a:ext uri="{FF2B5EF4-FFF2-40B4-BE49-F238E27FC236}">
                <a16:creationId xmlns:a16="http://schemas.microsoft.com/office/drawing/2014/main" id="{EF167966-1518-9B4E-B63C-CC8E08BA8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lnSpc>
                <a:spcPct val="8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der einzelne Hochschullehrer mit Blick auf seine bisherigen Leistungen (Qualitätssicherung ex ante)</a:t>
            </a:r>
          </a:p>
          <a:p>
            <a:pPr>
              <a:lnSpc>
                <a:spcPct val="8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Traditionelles Evaluationsverfahren mit mangelndem Fokus auf Lehre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zunehmend:</a:t>
            </a:r>
          </a:p>
          <a:p>
            <a:pPr lvl="1">
              <a:lnSpc>
                <a:spcPct val="80000"/>
              </a:lnSpc>
            </a:pPr>
            <a:r>
              <a:rPr lang="de-DE" altLang="de-DE"/>
              <a:t>Unabhängigkeit von Ministerien</a:t>
            </a:r>
          </a:p>
          <a:p>
            <a:pPr lvl="1">
              <a:lnSpc>
                <a:spcPct val="80000"/>
              </a:lnSpc>
            </a:pPr>
            <a:r>
              <a:rPr lang="de-DE" altLang="de-DE"/>
              <a:t>unterschiedlicher Qualifikationswege</a:t>
            </a:r>
          </a:p>
          <a:p>
            <a:pPr lvl="1">
              <a:lnSpc>
                <a:spcPct val="80000"/>
              </a:lnSpc>
            </a:pPr>
            <a:r>
              <a:rPr lang="de-DE" altLang="de-DE"/>
              <a:t>proaktive Rekrutierung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1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09A328-E1FC-B04E-B4FC-2F3DD2C5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AAE8F7-6B1D-BE41-B0B2-404CCFD07B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E76914-4C12-094F-921C-46244A7BBC81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40674" name="Rectangle 2">
            <a:extLst>
              <a:ext uri="{FF2B5EF4-FFF2-40B4-BE49-F238E27FC236}">
                <a16:creationId xmlns:a16="http://schemas.microsoft.com/office/drawing/2014/main" id="{05FC8FF9-3ED4-5C4C-8395-FE2DFF868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067550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W-Besoldung</a:t>
            </a:r>
          </a:p>
        </p:txBody>
      </p:sp>
      <p:sp>
        <p:nvSpPr>
          <p:cNvPr id="540675" name="Rectangle 3">
            <a:extLst>
              <a:ext uri="{FF2B5EF4-FFF2-40B4-BE49-F238E27FC236}">
                <a16:creationId xmlns:a16="http://schemas.microsoft.com/office/drawing/2014/main" id="{07AF81AA-7B93-C248-B6A0-E74D6BD54D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lnSpc>
                <a:spcPct val="8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der einzelne Hochschullehrer mit Blick auf seine bisherigen Leistungen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berücksichtigt werden kann Lehre, Forschung und Selbstverwaltung</a:t>
            </a:r>
          </a:p>
          <a:p>
            <a:pPr>
              <a:lnSpc>
                <a:spcPct val="8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W-Besoldung wird gerade eingeführt, unterschiedliche Modelle werden erprobt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Spielräume wachsen langsam durch freiwerdende Mittel im Zuge der Emeritierung von C-besoldeten Hochschullehrern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0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0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0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1E11EF42-C7C4-CF42-B830-F018BC471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8046F433-A64B-4E4F-AB69-F8CE65373B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6D6D0F-8B3F-024B-9AA9-476D9240A8DF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57095" name="Group 39">
            <a:extLst>
              <a:ext uri="{FF2B5EF4-FFF2-40B4-BE49-F238E27FC236}">
                <a16:creationId xmlns:a16="http://schemas.microsoft.com/office/drawing/2014/main" id="{ACF12143-6B4F-DD47-96E0-7131EC38A01B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073363819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217056933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777759500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1696639718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811757187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71078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8781534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628132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876170"/>
                  </a:ext>
                </a:extLst>
              </a:tr>
            </a:tbl>
          </a:graphicData>
        </a:graphic>
      </p:graphicFrame>
      <p:sp>
        <p:nvSpPr>
          <p:cNvPr id="557094" name="Rectangle 38">
            <a:extLst>
              <a:ext uri="{FF2B5EF4-FFF2-40B4-BE49-F238E27FC236}">
                <a16:creationId xmlns:a16="http://schemas.microsoft.com/office/drawing/2014/main" id="{847480C9-2C01-444C-B1FA-5A96C8612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D04497-1C8C-5D4E-982D-E04C8429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E9F7BD-EE6C-8048-86CB-9B538B14A9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8E2674-D829-764C-8F84-E10E8B197A3F}" type="slidenum">
              <a:rPr lang="en-US" altLang="de-DE"/>
              <a:pPr/>
              <a:t>16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59AEAFEC-DF3C-C24D-9299-AA5A3340F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067550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Hörerbefragung</a:t>
            </a:r>
          </a:p>
        </p:txBody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682B3EDA-410A-DA4B-B6BD-CB7B94E17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64500" cy="5013325"/>
          </a:xfrm>
        </p:spPr>
        <p:txBody>
          <a:bodyPr/>
          <a:lstStyle/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der Erfolg der Lehrveranstaltung bei den Studierenden, etwa nach Gesichtspunkten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Ansprechbarkeit des Lehrenden für die Studierenden, 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Praxisnähe der Veranstaltung, 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der Betreuungsqualität, 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der Verständlichkeit, 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… </a:t>
            </a:r>
          </a:p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vielfältiger Einsatz, Tools vorhanden</a:t>
            </a:r>
          </a:p>
          <a:p>
            <a:pPr>
              <a:lnSpc>
                <a:spcPct val="90000"/>
              </a:lnSpc>
            </a:pPr>
            <a:endParaRPr lang="de-DE" altLang="de-DE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0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0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3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055A42-6531-A24F-BBED-751AE07E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8F0BEC-16D0-C947-BD72-97D2064AE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5E88C9-B66B-3D43-B7E4-B624FADDA725}" type="slidenum">
              <a:rPr lang="en-US" altLang="de-DE"/>
              <a:pPr/>
              <a:t>17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725248A7-1DA8-FA46-8633-AC5D0C8EB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996112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Visits</a:t>
            </a:r>
          </a:p>
        </p:txBody>
      </p:sp>
      <p:sp>
        <p:nvSpPr>
          <p:cNvPr id="562179" name="Rectangle 3">
            <a:extLst>
              <a:ext uri="{FF2B5EF4-FFF2-40B4-BE49-F238E27FC236}">
                <a16:creationId xmlns:a16="http://schemas.microsoft.com/office/drawing/2014/main" id="{4F3C03B9-867D-B946-B0B7-7A4C534CE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64500" cy="5013325"/>
          </a:xfrm>
        </p:spPr>
        <p:txBody>
          <a:bodyPr/>
          <a:lstStyle/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der Lehrende während einer Lehrveranstaltung durch einen erfahrenen Peer</a:t>
            </a:r>
          </a:p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In Deutschland völlig unbekannt. In England durchaus üblich.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2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20173974-C57A-0640-83A0-2CE038FD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0EFF3E93-72B5-FE43-AA83-61844731B7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87E1A-512A-9940-BCD5-D74F4196F5A3}" type="slidenum">
              <a:rPr lang="en-US" altLang="de-DE"/>
              <a:pPr/>
              <a:t>18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59143" name="Group 39">
            <a:extLst>
              <a:ext uri="{FF2B5EF4-FFF2-40B4-BE49-F238E27FC236}">
                <a16:creationId xmlns:a16="http://schemas.microsoft.com/office/drawing/2014/main" id="{D36640BE-CB70-3542-B32B-CF909AD0B684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1901517379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79641691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3940568395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943858313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28397202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14078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758074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076989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033844"/>
                  </a:ext>
                </a:extLst>
              </a:tr>
            </a:tbl>
          </a:graphicData>
        </a:graphic>
      </p:graphicFrame>
      <p:sp>
        <p:nvSpPr>
          <p:cNvPr id="559142" name="Rectangle 38">
            <a:extLst>
              <a:ext uri="{FF2B5EF4-FFF2-40B4-BE49-F238E27FC236}">
                <a16:creationId xmlns:a16="http://schemas.microsoft.com/office/drawing/2014/main" id="{35AD7E38-46ED-E84F-8E72-1AFD723AA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A8AECC-1560-4044-BBC5-44C648272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9392BB-E702-B446-9F38-02A04A6C66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B5A2B0-7298-3445-99E3-A7D2FEA2F4A1}" type="slidenum">
              <a:rPr lang="en-US" altLang="de-DE"/>
              <a:pPr/>
              <a:t>19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7666" name="Rectangle 2">
            <a:extLst>
              <a:ext uri="{FF2B5EF4-FFF2-40B4-BE49-F238E27FC236}">
                <a16:creationId xmlns:a16="http://schemas.microsoft.com/office/drawing/2014/main" id="{CD9EE16A-A04E-2B43-8DB7-7B1E2A924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067550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Akkreditierung, Reakkreditierung</a:t>
            </a:r>
          </a:p>
        </p:txBody>
      </p:sp>
      <p:sp>
        <p:nvSpPr>
          <p:cNvPr id="497667" name="Rectangle 3">
            <a:extLst>
              <a:ext uri="{FF2B5EF4-FFF2-40B4-BE49-F238E27FC236}">
                <a16:creationId xmlns:a16="http://schemas.microsoft.com/office/drawing/2014/main" id="{52714B12-47DD-524B-AC46-9D5865750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lnSpc>
                <a:spcPct val="8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bei der Akkreditierung die Planung des Studiengangs, gemessen an Mindeststandards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bei der Reakkreditierung die Realität des Studiengangs</a:t>
            </a:r>
          </a:p>
          <a:p>
            <a:pPr>
              <a:lnSpc>
                <a:spcPct val="8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zur Zeit deutschlandweit jeder Studiengang BMS</a:t>
            </a:r>
          </a:p>
          <a:p>
            <a:pPr>
              <a:lnSpc>
                <a:spcPct val="80000"/>
              </a:lnSpc>
            </a:pPr>
            <a:r>
              <a:rPr lang="de-DE" altLang="de-DE" sz="2800"/>
              <a:t>fraglich ob wirklich flächendeckend realisierbar (~ 30.000 Studiengänge bei ~ 38.000 Professoren)</a:t>
            </a:r>
          </a:p>
          <a:p>
            <a:pPr>
              <a:lnSpc>
                <a:spcPct val="80000"/>
              </a:lnSpc>
            </a:pPr>
            <a:endParaRPr lang="de-DE" altLang="de-DE" sz="2800"/>
          </a:p>
          <a:p>
            <a:pPr>
              <a:lnSpc>
                <a:spcPct val="80000"/>
              </a:lnSpc>
            </a:pPr>
            <a:endParaRPr lang="de-DE" altLang="de-DE" sz="2800"/>
          </a:p>
          <a:p>
            <a:pPr>
              <a:lnSpc>
                <a:spcPct val="80000"/>
              </a:lnSpc>
            </a:pPr>
            <a:endParaRPr lang="de-DE" altLang="de-DE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65687D3E-EFBC-F545-AE39-6E27924E8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3904943A-5EDE-B348-98DB-51507C1861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5CCD3D-2653-1C4A-B0AD-DAF90B1E1EB2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51976" name="Group 40">
            <a:extLst>
              <a:ext uri="{FF2B5EF4-FFF2-40B4-BE49-F238E27FC236}">
                <a16:creationId xmlns:a16="http://schemas.microsoft.com/office/drawing/2014/main" id="{6293CFC8-BBB1-2547-956A-9759132BC6D0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105275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865313079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532427173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3782860562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3964679967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1957901465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986128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042626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514500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976668"/>
                  </a:ext>
                </a:extLst>
              </a:tr>
            </a:tbl>
          </a:graphicData>
        </a:graphic>
      </p:graphicFrame>
      <p:sp>
        <p:nvSpPr>
          <p:cNvPr id="551977" name="Rectangle 41">
            <a:extLst>
              <a:ext uri="{FF2B5EF4-FFF2-40B4-BE49-F238E27FC236}">
                <a16:creationId xmlns:a16="http://schemas.microsoft.com/office/drawing/2014/main" id="{478E480E-75F9-F64A-9BB9-DFF4391AF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194DCE7F-2C49-734A-A584-C1BC9BFA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537D36C9-39F1-1440-86F7-A323F91B0E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AA4A4C-2B41-594A-87AF-7834E36EEC23}" type="slidenum">
              <a:rPr lang="en-US" altLang="de-DE"/>
              <a:pPr/>
              <a:t>20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60167" name="Group 39">
            <a:extLst>
              <a:ext uri="{FF2B5EF4-FFF2-40B4-BE49-F238E27FC236}">
                <a16:creationId xmlns:a16="http://schemas.microsoft.com/office/drawing/2014/main" id="{9B0B6B11-F9A5-7F4E-885A-23017750A1C0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3122078486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741858377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673524933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646438039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1407591814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49880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434629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439808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368468"/>
                  </a:ext>
                </a:extLst>
              </a:tr>
            </a:tbl>
          </a:graphicData>
        </a:graphic>
      </p:graphicFrame>
      <p:sp>
        <p:nvSpPr>
          <p:cNvPr id="560166" name="Rectangle 38">
            <a:extLst>
              <a:ext uri="{FF2B5EF4-FFF2-40B4-BE49-F238E27FC236}">
                <a16:creationId xmlns:a16="http://schemas.microsoft.com/office/drawing/2014/main" id="{DBE2D7DC-8B72-9441-9395-B813BF41E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49E439-AAA5-7E44-8ACF-CEB6C7365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DBB6BC-7E1F-E047-9781-0A8C28057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8BC33-4786-AD46-B91F-F9B8306FED4F}" type="slidenum">
              <a:rPr lang="en-US" altLang="de-DE"/>
              <a:pPr/>
              <a:t>21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46AF5644-8378-8445-A14F-13CA354388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137525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Absolventen-/Arbeitgeberbefragung</a:t>
            </a:r>
          </a:p>
        </p:txBody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54F07039-C9FA-AF4E-8B1A-56C7C794B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r>
              <a:rPr lang="de-DE" altLang="de-DE" sz="2800"/>
              <a:t>Adäquanz des Studiengangs, ex post gemessen an den Anforderungen der Praxis</a:t>
            </a:r>
          </a:p>
          <a:p>
            <a:r>
              <a:rPr lang="de-DE" altLang="de-DE" sz="2800"/>
              <a:t>die Qualität der Absolventen, gemessen an den Anforderungen der Arbeitgeber</a:t>
            </a:r>
          </a:p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r>
              <a:rPr lang="de-DE" altLang="de-DE" sz="2800"/>
              <a:t>beide Arten von Studien noch viel zu selten, u.a. Probleme mit Datenschutz, unzureichendes Alumniwesen</a:t>
            </a:r>
          </a:p>
          <a:p>
            <a:endParaRPr lang="de-DE" altLang="de-DE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8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8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23E8EA98-B02B-0347-8950-ED787D31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CE7724D6-0D05-014A-9425-ECBCFFF9B9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1AB292-A228-C446-A14C-908403F77005}" type="slidenum">
              <a:rPr lang="en-US" altLang="de-DE"/>
              <a:pPr/>
              <a:t>22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64263" name="Group 39">
            <a:extLst>
              <a:ext uri="{FF2B5EF4-FFF2-40B4-BE49-F238E27FC236}">
                <a16:creationId xmlns:a16="http://schemas.microsoft.com/office/drawing/2014/main" id="{F79E5C6E-5515-8242-A781-D00345E9D9A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1603074048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410271252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3628056617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3008563052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54503780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817090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946162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002757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930332"/>
                  </a:ext>
                </a:extLst>
              </a:tr>
            </a:tbl>
          </a:graphicData>
        </a:graphic>
      </p:graphicFrame>
      <p:sp>
        <p:nvSpPr>
          <p:cNvPr id="564262" name="Rectangle 38">
            <a:extLst>
              <a:ext uri="{FF2B5EF4-FFF2-40B4-BE49-F238E27FC236}">
                <a16:creationId xmlns:a16="http://schemas.microsoft.com/office/drawing/2014/main" id="{0AFA130D-B7F3-8642-AED7-652632926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FFFDA2-C3C5-2945-9F4C-458117CA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924429-1863-704B-A579-CB3DB47646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710BA2-51FF-F246-94E8-AD4661BBAF4E}" type="slidenum">
              <a:rPr lang="en-US" altLang="de-DE"/>
              <a:pPr/>
              <a:t>23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9714" name="Rectangle 2">
            <a:extLst>
              <a:ext uri="{FF2B5EF4-FFF2-40B4-BE49-F238E27FC236}">
                <a16:creationId xmlns:a16="http://schemas.microsoft.com/office/drawing/2014/main" id="{0FB4A247-D476-D149-BE83-A029F8142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067550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institutionelle Akkreditierung</a:t>
            </a:r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7E581729-B3C0-114D-BC28-B9D045FC8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die Leistungsfähigkeit bzw. die Leistung einer Hochschule insgesamt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… Anerkennung als Hochschule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… Anerkennung für HBFG</a:t>
            </a:r>
          </a:p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in erster Linie durch Wissenschaftsrat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zukünftig Programmakkreditierung durch institutionelle Akkreditierung ersetzen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9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60CF9BAB-215E-634F-A8FD-6FCEA05F3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4AB4818B-5F63-A646-A8D2-BAEF3DAD07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033B4B-8A23-884D-A684-09158726F4E1}" type="slidenum">
              <a:rPr lang="en-US" altLang="de-DE"/>
              <a:pPr/>
              <a:t>24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65287" name="Group 39">
            <a:extLst>
              <a:ext uri="{FF2B5EF4-FFF2-40B4-BE49-F238E27FC236}">
                <a16:creationId xmlns:a16="http://schemas.microsoft.com/office/drawing/2014/main" id="{FE0A4EDE-6437-8440-A3A6-B42763BDD84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2138960582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4047853304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373642152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1290631857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3757768205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937555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351949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170888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569989"/>
                  </a:ext>
                </a:extLst>
              </a:tr>
            </a:tbl>
          </a:graphicData>
        </a:graphic>
      </p:graphicFrame>
      <p:sp>
        <p:nvSpPr>
          <p:cNvPr id="565286" name="Rectangle 38">
            <a:extLst>
              <a:ext uri="{FF2B5EF4-FFF2-40B4-BE49-F238E27FC236}">
                <a16:creationId xmlns:a16="http://schemas.microsoft.com/office/drawing/2014/main" id="{38E778E1-EC59-E646-9D59-316BC0382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E2CD78-387A-7047-A57B-F7CD653ECB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E275A-A062-164F-BF19-09FD5CB530ED}" type="slidenum">
              <a:rPr lang="en-US" altLang="de-DE"/>
              <a:pPr/>
              <a:t>25</a:t>
            </a:fld>
            <a:endParaRPr lang="en-US" altLang="de-DE"/>
          </a:p>
        </p:txBody>
      </p:sp>
      <p:sp>
        <p:nvSpPr>
          <p:cNvPr id="566274" name="Rectangle 2">
            <a:extLst>
              <a:ext uri="{FF2B5EF4-FFF2-40B4-BE49-F238E27FC236}">
                <a16:creationId xmlns:a16="http://schemas.microsoft.com/office/drawing/2014/main" id="{E7FC46D1-E2A0-0249-B889-6E73AF713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566277" name="Picture 5">
            <a:extLst>
              <a:ext uri="{FF2B5EF4-FFF2-40B4-BE49-F238E27FC236}">
                <a16:creationId xmlns:a16="http://schemas.microsoft.com/office/drawing/2014/main" id="{4C4E04B9-B333-2A4B-9664-4CD089CD0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00213"/>
            <a:ext cx="7705725" cy="364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3651162-21D2-6A45-9ACD-AC37DE5C2D6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5ACB880C-D5AE-B04B-85EB-FDA62A8BC4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0F947-2817-9040-8C46-4764C0CC8203}" type="slidenum">
              <a:rPr lang="en-US" altLang="de-DE"/>
              <a:pPr/>
              <a:t>26</a:t>
            </a:fld>
            <a:endParaRPr lang="en-US" altLang="de-DE"/>
          </a:p>
        </p:txBody>
      </p:sp>
      <p:sp>
        <p:nvSpPr>
          <p:cNvPr id="572418" name="Text Box 2">
            <a:extLst>
              <a:ext uri="{FF2B5EF4-FFF2-40B4-BE49-F238E27FC236}">
                <a16:creationId xmlns:a16="http://schemas.microsoft.com/office/drawing/2014/main" id="{B3DF58FD-7D5E-9E47-B623-5F92FD6CE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72419" name="Rectangle 3">
            <a:extLst>
              <a:ext uri="{FF2B5EF4-FFF2-40B4-BE49-F238E27FC236}">
                <a16:creationId xmlns:a16="http://schemas.microsoft.com/office/drawing/2014/main" id="{7FBD87AB-D300-5646-86F3-8F4602CF6DED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4052888"/>
            <a:ext cx="6478588" cy="971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keine Rang</a:t>
            </a:r>
            <a:r>
              <a:rPr lang="de-DE" altLang="de-DE" sz="2800" b="1" i="1">
                <a:solidFill>
                  <a:srgbClr val="000000"/>
                </a:solidFill>
                <a:latin typeface="Arial" panose="020B0604020202020204" pitchFamily="34" charset="0"/>
              </a:rPr>
              <a:t>plätze</a:t>
            </a: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sondern Rang</a:t>
            </a:r>
            <a:r>
              <a:rPr lang="de-DE" altLang="de-DE" sz="2800" b="1" i="1">
                <a:solidFill>
                  <a:srgbClr val="000000"/>
                </a:solidFill>
                <a:latin typeface="Arial" panose="020B0604020202020204" pitchFamily="34" charset="0"/>
              </a:rPr>
              <a:t>gruppen</a:t>
            </a:r>
          </a:p>
        </p:txBody>
      </p:sp>
      <p:sp>
        <p:nvSpPr>
          <p:cNvPr id="572420" name="Rectangle 4">
            <a:extLst>
              <a:ext uri="{FF2B5EF4-FFF2-40B4-BE49-F238E27FC236}">
                <a16:creationId xmlns:a16="http://schemas.microsoft.com/office/drawing/2014/main" id="{5B696FD3-1DE8-EA44-A5FE-5F629A433710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2805113"/>
            <a:ext cx="6478588" cy="971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keine (gewichteten) Gesamtwerte, 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sondern multidimensionales Ranking</a:t>
            </a:r>
          </a:p>
        </p:txBody>
      </p:sp>
      <p:sp>
        <p:nvSpPr>
          <p:cNvPr id="572421" name="Rectangle 5">
            <a:extLst>
              <a:ext uri="{FF2B5EF4-FFF2-40B4-BE49-F238E27FC236}">
                <a16:creationId xmlns:a16="http://schemas.microsoft.com/office/drawing/2014/main" id="{3DBF71D5-FE39-7243-91A5-2D3111C6B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4 Alleinstellungsmerkmale</a:t>
            </a:r>
          </a:p>
        </p:txBody>
      </p:sp>
      <p:sp>
        <p:nvSpPr>
          <p:cNvPr id="572422" name="Rectangle 6">
            <a:extLst>
              <a:ext uri="{FF2B5EF4-FFF2-40B4-BE49-F238E27FC236}">
                <a16:creationId xmlns:a16="http://schemas.microsoft.com/office/drawing/2014/main" id="{DD21ED98-2307-084D-931B-8FDA50903856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5300663"/>
            <a:ext cx="6478588" cy="971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periodische Wiederholung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mit Zeitvergleichen</a:t>
            </a:r>
          </a:p>
        </p:txBody>
      </p:sp>
      <p:sp>
        <p:nvSpPr>
          <p:cNvPr id="572423" name="AutoShape 7">
            <a:extLst>
              <a:ext uri="{FF2B5EF4-FFF2-40B4-BE49-F238E27FC236}">
                <a16:creationId xmlns:a16="http://schemas.microsoft.com/office/drawing/2014/main" id="{07C02F64-2AC7-364C-B3E6-5529E412B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1700213"/>
            <a:ext cx="1944688" cy="1184275"/>
          </a:xfrm>
          <a:prstGeom prst="wedgeRectCallout">
            <a:avLst>
              <a:gd name="adj1" fmla="val -60532"/>
              <a:gd name="adj2" fmla="val 74264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Persönliches Ranking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interaktiv</a:t>
            </a:r>
          </a:p>
        </p:txBody>
      </p:sp>
      <p:grpSp>
        <p:nvGrpSpPr>
          <p:cNvPr id="572424" name="Group 8">
            <a:extLst>
              <a:ext uri="{FF2B5EF4-FFF2-40B4-BE49-F238E27FC236}">
                <a16:creationId xmlns:a16="http://schemas.microsoft.com/office/drawing/2014/main" id="{74882C77-74D1-0146-9CF6-D268F8D2EDAF}"/>
              </a:ext>
            </a:extLst>
          </p:cNvPr>
          <p:cNvGrpSpPr>
            <a:grpSpLocks/>
          </p:cNvGrpSpPr>
          <p:nvPr/>
        </p:nvGrpSpPr>
        <p:grpSpPr bwMode="auto">
          <a:xfrm>
            <a:off x="7019925" y="4652963"/>
            <a:ext cx="1944688" cy="1184275"/>
            <a:chOff x="4535" y="2931"/>
            <a:chExt cx="1225" cy="746"/>
          </a:xfrm>
        </p:grpSpPr>
        <p:sp>
          <p:nvSpPr>
            <p:cNvPr id="572425" name="AutoShape 9">
              <a:extLst>
                <a:ext uri="{FF2B5EF4-FFF2-40B4-BE49-F238E27FC236}">
                  <a16:creationId xmlns:a16="http://schemas.microsoft.com/office/drawing/2014/main" id="{9D3B273B-1366-3148-B91D-2322AC05E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5" y="2931"/>
              <a:ext cx="1225" cy="746"/>
            </a:xfrm>
            <a:prstGeom prst="wedgeRectCallout">
              <a:avLst>
                <a:gd name="adj1" fmla="val -97755"/>
                <a:gd name="adj2" fmla="val -68903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de-DE" altLang="de-DE">
                  <a:latin typeface="Arial" panose="020B0604020202020204" pitchFamily="34" charset="0"/>
                </a:rPr>
                <a:t>Spitze </a:t>
              </a:r>
            </a:p>
            <a:p>
              <a:r>
                <a:rPr lang="de-DE" altLang="de-DE">
                  <a:latin typeface="Arial" panose="020B0604020202020204" pitchFamily="34" charset="0"/>
                </a:rPr>
                <a:t>Mittel</a:t>
              </a:r>
            </a:p>
            <a:p>
              <a:r>
                <a:rPr lang="de-DE" altLang="de-DE">
                  <a:latin typeface="Arial" panose="020B0604020202020204" pitchFamily="34" charset="0"/>
                </a:rPr>
                <a:t>Schluss</a:t>
              </a:r>
            </a:p>
          </p:txBody>
        </p:sp>
        <p:sp>
          <p:nvSpPr>
            <p:cNvPr id="572426" name="Rectangle 10">
              <a:extLst>
                <a:ext uri="{FF2B5EF4-FFF2-40B4-BE49-F238E27FC236}">
                  <a16:creationId xmlns:a16="http://schemas.microsoft.com/office/drawing/2014/main" id="{B2BC9269-FE64-054E-9666-1D83568DF16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65" y="2976"/>
              <a:ext cx="176" cy="15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72427" name="Rectangle 11">
              <a:extLst>
                <a:ext uri="{FF2B5EF4-FFF2-40B4-BE49-F238E27FC236}">
                  <a16:creationId xmlns:a16="http://schemas.microsoft.com/office/drawing/2014/main" id="{0652FEEF-534A-FA41-8BE7-95D05DD73B2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65" y="3225"/>
              <a:ext cx="176" cy="1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72428" name="Rectangle 12">
              <a:extLst>
                <a:ext uri="{FF2B5EF4-FFF2-40B4-BE49-F238E27FC236}">
                  <a16:creationId xmlns:a16="http://schemas.microsoft.com/office/drawing/2014/main" id="{1E3CDB45-D857-C441-B05A-4300DBD33A7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465" y="3475"/>
              <a:ext cx="176" cy="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72429" name="Rectangle 13">
            <a:extLst>
              <a:ext uri="{FF2B5EF4-FFF2-40B4-BE49-F238E27FC236}">
                <a16:creationId xmlns:a16="http://schemas.microsoft.com/office/drawing/2014/main" id="{0066BA65-A468-C142-BF3E-03044F3913F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457200" y="1557338"/>
            <a:ext cx="6478588" cy="971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basierend auf Fächervergleichen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ADD2252-2B00-D04C-B0BC-FBE5CE51383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24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7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24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7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9" grpId="0" animBg="1" autoUpdateAnimBg="0"/>
      <p:bldP spid="572420" grpId="0" animBg="1" autoUpdateAnimBg="0"/>
      <p:bldP spid="572422" grpId="0" animBg="1" autoUpdateAnimBg="0"/>
      <p:bldP spid="572423" grpId="0" animBg="1"/>
      <p:bldP spid="57242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1">
            <a:extLst>
              <a:ext uri="{FF2B5EF4-FFF2-40B4-BE49-F238E27FC236}">
                <a16:creationId xmlns:a16="http://schemas.microsoft.com/office/drawing/2014/main" id="{2EF34FDB-5D0A-694C-9C18-AA6AC99D78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E8758-5D38-7642-ACFB-B0AB29BC4C1A}" type="slidenum">
              <a:rPr lang="en-US" altLang="de-DE"/>
              <a:pPr/>
              <a:t>27</a:t>
            </a:fld>
            <a:endParaRPr lang="en-US" altLang="de-DE"/>
          </a:p>
        </p:txBody>
      </p: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EE3760C7-0BD2-8548-9C50-3E6C868AE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84ED3E0D-F480-9547-9819-D19ED3123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4468" name="Rectangle 4">
            <a:extLst>
              <a:ext uri="{FF2B5EF4-FFF2-40B4-BE49-F238E27FC236}">
                <a16:creationId xmlns:a16="http://schemas.microsoft.com/office/drawing/2014/main" id="{59FF2FE5-ADEF-AE44-A164-7BC849675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4469" name="Rectangle 5">
            <a:extLst>
              <a:ext uri="{FF2B5EF4-FFF2-40B4-BE49-F238E27FC236}">
                <a16:creationId xmlns:a16="http://schemas.microsoft.com/office/drawing/2014/main" id="{89637F27-138E-1F41-B0D8-90582FEB9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4470" name="Rectangle 6">
            <a:extLst>
              <a:ext uri="{FF2B5EF4-FFF2-40B4-BE49-F238E27FC236}">
                <a16:creationId xmlns:a16="http://schemas.microsoft.com/office/drawing/2014/main" id="{DDBCF9E1-350A-3344-A6B9-2EC12BF07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4471" name="Rectangle 7">
            <a:extLst>
              <a:ext uri="{FF2B5EF4-FFF2-40B4-BE49-F238E27FC236}">
                <a16:creationId xmlns:a16="http://schemas.microsoft.com/office/drawing/2014/main" id="{BD36CD57-6527-8D4C-9F56-FAC5083F2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4472" name="Rectangle 8">
            <a:extLst>
              <a:ext uri="{FF2B5EF4-FFF2-40B4-BE49-F238E27FC236}">
                <a16:creationId xmlns:a16="http://schemas.microsoft.com/office/drawing/2014/main" id="{F1FC172C-0204-964F-B0FD-8F41578C3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4473" name="Rectangle 9">
            <a:extLst>
              <a:ext uri="{FF2B5EF4-FFF2-40B4-BE49-F238E27FC236}">
                <a16:creationId xmlns:a16="http://schemas.microsoft.com/office/drawing/2014/main" id="{3A814EEE-0A7F-A84D-90DF-6B422C7114D2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12954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Fachbereichs- / Hochschulbefragung</a:t>
            </a:r>
            <a:endParaRPr lang="de-DE" altLang="de-DE"/>
          </a:p>
        </p:txBody>
      </p:sp>
      <p:sp>
        <p:nvSpPr>
          <p:cNvPr id="574474" name="Rectangle 10">
            <a:extLst>
              <a:ext uri="{FF2B5EF4-FFF2-40B4-BE49-F238E27FC236}">
                <a16:creationId xmlns:a16="http://schemas.microsoft.com/office/drawing/2014/main" id="{DF90B796-6563-A247-A87A-F7295BC14A3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22098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Hochschullehrerbefragung</a:t>
            </a:r>
          </a:p>
        </p:txBody>
      </p:sp>
      <p:sp>
        <p:nvSpPr>
          <p:cNvPr id="574475" name="Rectangle 11">
            <a:extLst>
              <a:ext uri="{FF2B5EF4-FFF2-40B4-BE49-F238E27FC236}">
                <a16:creationId xmlns:a16="http://schemas.microsoft.com/office/drawing/2014/main" id="{6BB4EA1A-0471-DB46-8BDF-BD1FC8A7436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31242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Studierendenbefragung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574476" name="Rectangle 12">
            <a:extLst>
              <a:ext uri="{FF2B5EF4-FFF2-40B4-BE49-F238E27FC236}">
                <a16:creationId xmlns:a16="http://schemas.microsoft.com/office/drawing/2014/main" id="{67EAD589-3695-EE4B-8933-693E6CC3106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9530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Patentanalyse</a:t>
            </a:r>
            <a:endParaRPr lang="de-DE" altLang="de-DE" sz="2000"/>
          </a:p>
        </p:txBody>
      </p:sp>
      <p:sp>
        <p:nvSpPr>
          <p:cNvPr id="574477" name="Rectangle 13">
            <a:extLst>
              <a:ext uri="{FF2B5EF4-FFF2-40B4-BE49-F238E27FC236}">
                <a16:creationId xmlns:a16="http://schemas.microsoft.com/office/drawing/2014/main" id="{7810F3FE-75DF-5047-B891-D4A375ACEE0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58674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Sonderauswertungen Stat. Bundesamt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574478" name="Rectangle 14">
            <a:extLst>
              <a:ext uri="{FF2B5EF4-FFF2-40B4-BE49-F238E27FC236}">
                <a16:creationId xmlns:a16="http://schemas.microsoft.com/office/drawing/2014/main" id="{CC2B97AB-A64C-8045-AEB1-9BAB1D6D4193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066800" y="4038600"/>
            <a:ext cx="7753350" cy="685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Bibliometrie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574479" name="Rectangle 15">
            <a:extLst>
              <a:ext uri="{FF2B5EF4-FFF2-40B4-BE49-F238E27FC236}">
                <a16:creationId xmlns:a16="http://schemas.microsoft.com/office/drawing/2014/main" id="{01D9077A-9032-7449-AB0E-65C9502F5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74480" name="Rectangle 16">
            <a:extLst>
              <a:ext uri="{FF2B5EF4-FFF2-40B4-BE49-F238E27FC236}">
                <a16:creationId xmlns:a16="http://schemas.microsoft.com/office/drawing/2014/main" id="{B875A6DC-BCEA-FD49-97EE-B5445D6A8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Datenquellen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6A3AD89-FBD0-8749-A72C-C3DD536CDC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7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7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74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7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7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73" grpId="0" animBg="1" autoUpdateAnimBg="0"/>
      <p:bldP spid="574474" grpId="0" animBg="1" autoUpdateAnimBg="0"/>
      <p:bldP spid="574475" grpId="0" animBg="1" autoUpdateAnimBg="0"/>
      <p:bldP spid="574476" grpId="0" animBg="1" autoUpdateAnimBg="0"/>
      <p:bldP spid="574477" grpId="0" animBg="1" autoUpdateAnimBg="0"/>
      <p:bldP spid="574478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2">
            <a:extLst>
              <a:ext uri="{FF2B5EF4-FFF2-40B4-BE49-F238E27FC236}">
                <a16:creationId xmlns:a16="http://schemas.microsoft.com/office/drawing/2014/main" id="{E68687DB-1F0E-C34D-9C7F-51E2C0EA47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3DA16-F271-7C45-A8CB-E5EBA25CF68F}" type="slidenum">
              <a:rPr lang="en-US" altLang="de-DE"/>
              <a:pPr/>
              <a:t>28</a:t>
            </a:fld>
            <a:endParaRPr lang="en-US" altLang="de-DE"/>
          </a:p>
        </p:txBody>
      </p:sp>
      <p:sp>
        <p:nvSpPr>
          <p:cNvPr id="575490" name="Text Box 2">
            <a:extLst>
              <a:ext uri="{FF2B5EF4-FFF2-40B4-BE49-F238E27FC236}">
                <a16:creationId xmlns:a16="http://schemas.microsoft.com/office/drawing/2014/main" id="{C57DAF2B-69FA-E24D-9090-4F4E698E3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75491" name="Rectangle 3">
            <a:extLst>
              <a:ext uri="{FF2B5EF4-FFF2-40B4-BE49-F238E27FC236}">
                <a16:creationId xmlns:a16="http://schemas.microsoft.com/office/drawing/2014/main" id="{F5883954-3471-AD4A-A907-A9310395A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341438"/>
            <a:ext cx="4030662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Veröffentlicht ca.</a:t>
            </a:r>
          </a:p>
        </p:txBody>
      </p:sp>
      <p:sp>
        <p:nvSpPr>
          <p:cNvPr id="575492" name="Rectangle 4">
            <a:extLst>
              <a:ext uri="{FF2B5EF4-FFF2-40B4-BE49-F238E27FC236}">
                <a16:creationId xmlns:a16="http://schemas.microsoft.com/office/drawing/2014/main" id="{294121F5-F4D0-FB4B-A8EC-C4DD005A4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2708275"/>
            <a:ext cx="2736850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   193 Studienorte</a:t>
            </a:r>
          </a:p>
        </p:txBody>
      </p:sp>
      <p:sp>
        <p:nvSpPr>
          <p:cNvPr id="575493" name="Rectangle 5">
            <a:extLst>
              <a:ext uri="{FF2B5EF4-FFF2-40B4-BE49-F238E27FC236}">
                <a16:creationId xmlns:a16="http://schemas.microsoft.com/office/drawing/2014/main" id="{74326A42-52AE-1F44-B38E-F76150A2D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708275"/>
            <a:ext cx="2046287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10 Indikatoren</a:t>
            </a:r>
          </a:p>
        </p:txBody>
      </p:sp>
      <p:sp>
        <p:nvSpPr>
          <p:cNvPr id="575494" name="Rectangle 6">
            <a:extLst>
              <a:ext uri="{FF2B5EF4-FFF2-40B4-BE49-F238E27FC236}">
                <a16:creationId xmlns:a16="http://schemas.microsoft.com/office/drawing/2014/main" id="{2968ADFC-4EF0-AF48-A419-BFF9391B9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2708275"/>
            <a:ext cx="1439863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    1.930</a:t>
            </a:r>
          </a:p>
        </p:txBody>
      </p:sp>
      <p:sp>
        <p:nvSpPr>
          <p:cNvPr id="575495" name="Rectangle 7">
            <a:extLst>
              <a:ext uri="{FF2B5EF4-FFF2-40B4-BE49-F238E27FC236}">
                <a16:creationId xmlns:a16="http://schemas.microsoft.com/office/drawing/2014/main" id="{D6DA81FD-1180-2746-8E7D-340AB5399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708275"/>
            <a:ext cx="560388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x</a:t>
            </a:r>
          </a:p>
        </p:txBody>
      </p:sp>
      <p:sp>
        <p:nvSpPr>
          <p:cNvPr id="575496" name="Rectangle 8">
            <a:extLst>
              <a:ext uri="{FF2B5EF4-FFF2-40B4-BE49-F238E27FC236}">
                <a16:creationId xmlns:a16="http://schemas.microsoft.com/office/drawing/2014/main" id="{69953A4F-C198-B242-A263-795BF78C7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708275"/>
            <a:ext cx="560388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575497" name="Rectangle 9">
            <a:extLst>
              <a:ext uri="{FF2B5EF4-FFF2-40B4-BE49-F238E27FC236}">
                <a16:creationId xmlns:a16="http://schemas.microsoft.com/office/drawing/2014/main" id="{AA05A48B-6437-6E42-8B05-BA0D163ED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933825"/>
            <a:ext cx="2736850" cy="79216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   245 Hochschulen</a:t>
            </a:r>
            <a:br>
              <a:rPr lang="de-DE" altLang="de-DE" sz="2000" b="1">
                <a:latin typeface="Arial" panose="020B0604020202020204" pitchFamily="34" charset="0"/>
              </a:rPr>
            </a:br>
            <a:r>
              <a:rPr lang="de-DE" altLang="de-DE" sz="2000" b="1">
                <a:latin typeface="Arial" panose="020B0604020202020204" pitchFamily="34" charset="0"/>
              </a:rPr>
              <a:t>mit 325 Standorten</a:t>
            </a:r>
          </a:p>
        </p:txBody>
      </p:sp>
      <p:sp>
        <p:nvSpPr>
          <p:cNvPr id="575498" name="Rectangle 10">
            <a:extLst>
              <a:ext uri="{FF2B5EF4-FFF2-40B4-BE49-F238E27FC236}">
                <a16:creationId xmlns:a16="http://schemas.microsoft.com/office/drawing/2014/main" id="{2929FA96-3ABA-5148-B5B5-5B1DA3FF2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3933825"/>
            <a:ext cx="2046287" cy="79216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15 Indikatoren</a:t>
            </a:r>
          </a:p>
        </p:txBody>
      </p:sp>
      <p:sp>
        <p:nvSpPr>
          <p:cNvPr id="575499" name="Rectangle 11">
            <a:extLst>
              <a:ext uri="{FF2B5EF4-FFF2-40B4-BE49-F238E27FC236}">
                <a16:creationId xmlns:a16="http://schemas.microsoft.com/office/drawing/2014/main" id="{0EBBB73C-49CF-AE4F-9681-F652FF54A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3933825"/>
            <a:ext cx="1439863" cy="79216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     4.875</a:t>
            </a:r>
          </a:p>
        </p:txBody>
      </p:sp>
      <p:sp>
        <p:nvSpPr>
          <p:cNvPr id="575500" name="Rectangle 12">
            <a:extLst>
              <a:ext uri="{FF2B5EF4-FFF2-40B4-BE49-F238E27FC236}">
                <a16:creationId xmlns:a16="http://schemas.microsoft.com/office/drawing/2014/main" id="{FCF06999-340A-BE42-81D4-0619F142A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933825"/>
            <a:ext cx="560388" cy="79216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x</a:t>
            </a:r>
          </a:p>
        </p:txBody>
      </p:sp>
      <p:sp>
        <p:nvSpPr>
          <p:cNvPr id="575501" name="Rectangle 13">
            <a:extLst>
              <a:ext uri="{FF2B5EF4-FFF2-40B4-BE49-F238E27FC236}">
                <a16:creationId xmlns:a16="http://schemas.microsoft.com/office/drawing/2014/main" id="{8067ED3B-0C61-DE41-92A3-31C286648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3933825"/>
            <a:ext cx="560388" cy="792163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575502" name="Rectangle 14">
            <a:extLst>
              <a:ext uri="{FF2B5EF4-FFF2-40B4-BE49-F238E27FC236}">
                <a16:creationId xmlns:a16="http://schemas.microsoft.com/office/drawing/2014/main" id="{8511986A-026E-8746-B6C9-2ACFF71AC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084763"/>
            <a:ext cx="2736850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4.000 Studiengänge</a:t>
            </a:r>
          </a:p>
        </p:txBody>
      </p:sp>
      <p:sp>
        <p:nvSpPr>
          <p:cNvPr id="575503" name="Rectangle 15">
            <a:extLst>
              <a:ext uri="{FF2B5EF4-FFF2-40B4-BE49-F238E27FC236}">
                <a16:creationId xmlns:a16="http://schemas.microsoft.com/office/drawing/2014/main" id="{AFAE1B04-0205-E94F-9834-DE06224E1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5084763"/>
            <a:ext cx="2046288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40 Indikatoren</a:t>
            </a:r>
          </a:p>
        </p:txBody>
      </p:sp>
      <p:sp>
        <p:nvSpPr>
          <p:cNvPr id="575504" name="Rectangle 16">
            <a:extLst>
              <a:ext uri="{FF2B5EF4-FFF2-40B4-BE49-F238E27FC236}">
                <a16:creationId xmlns:a16="http://schemas.microsoft.com/office/drawing/2014/main" id="{ACB5CD57-1CE4-A54E-9981-A5BA272E9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3163" y="5084763"/>
            <a:ext cx="1439862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b="1">
                <a:latin typeface="Arial" panose="020B0604020202020204" pitchFamily="34" charset="0"/>
              </a:rPr>
              <a:t>160.000</a:t>
            </a:r>
          </a:p>
        </p:txBody>
      </p:sp>
      <p:sp>
        <p:nvSpPr>
          <p:cNvPr id="575505" name="Rectangle 17">
            <a:extLst>
              <a:ext uri="{FF2B5EF4-FFF2-40B4-BE49-F238E27FC236}">
                <a16:creationId xmlns:a16="http://schemas.microsoft.com/office/drawing/2014/main" id="{F456E233-825A-D145-A0D5-62DEBCE4D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5084763"/>
            <a:ext cx="560387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x</a:t>
            </a:r>
          </a:p>
        </p:txBody>
      </p:sp>
      <p:sp>
        <p:nvSpPr>
          <p:cNvPr id="575506" name="Rectangle 18">
            <a:extLst>
              <a:ext uri="{FF2B5EF4-FFF2-40B4-BE49-F238E27FC236}">
                <a16:creationId xmlns:a16="http://schemas.microsoft.com/office/drawing/2014/main" id="{7905C158-2FB4-684C-BF04-FE7B1EB51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5084763"/>
            <a:ext cx="560387" cy="7921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127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de-DE" altLang="de-DE" sz="2000" b="1"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575507" name="Oval 19">
            <a:extLst>
              <a:ext uri="{FF2B5EF4-FFF2-40B4-BE49-F238E27FC236}">
                <a16:creationId xmlns:a16="http://schemas.microsoft.com/office/drawing/2014/main" id="{40134A8F-5046-1248-927D-F825F289E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2924175"/>
            <a:ext cx="6048375" cy="2859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4000" b="1">
                <a:solidFill>
                  <a:schemeClr val="folHlink"/>
                </a:solidFill>
                <a:latin typeface="Arial" panose="020B0604020202020204" pitchFamily="34" charset="0"/>
              </a:rPr>
              <a:t>165.000 Einzelwerte</a:t>
            </a:r>
          </a:p>
        </p:txBody>
      </p:sp>
      <p:sp>
        <p:nvSpPr>
          <p:cNvPr id="575508" name="Rectangle 20">
            <a:extLst>
              <a:ext uri="{FF2B5EF4-FFF2-40B4-BE49-F238E27FC236}">
                <a16:creationId xmlns:a16="http://schemas.microsoft.com/office/drawing/2014/main" id="{AA43C691-48AE-F64C-94B2-2B20480EA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4724400"/>
            <a:ext cx="6408738" cy="1779588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+ Schweiz und Österreich</a:t>
            </a:r>
          </a:p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ab 2005</a:t>
            </a:r>
          </a:p>
        </p:txBody>
      </p:sp>
      <p:sp>
        <p:nvSpPr>
          <p:cNvPr id="575509" name="Rectangle 21">
            <a:extLst>
              <a:ext uri="{FF2B5EF4-FFF2-40B4-BE49-F238E27FC236}">
                <a16:creationId xmlns:a16="http://schemas.microsoft.com/office/drawing/2014/main" id="{3DD75906-DAE3-ED4E-AE9A-BA9A06895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Datenvolumen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F8243C0-BBFD-624E-903C-20AE3E0FCEE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7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7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7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7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7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7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7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7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7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7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75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75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7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7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animBg="1" autoUpdateAnimBg="0"/>
      <p:bldP spid="575492" grpId="0" animBg="1"/>
      <p:bldP spid="575493" grpId="0" animBg="1"/>
      <p:bldP spid="575494" grpId="0" animBg="1"/>
      <p:bldP spid="575495" grpId="0" animBg="1"/>
      <p:bldP spid="575496" grpId="0" animBg="1"/>
      <p:bldP spid="575497" grpId="0" animBg="1"/>
      <p:bldP spid="575498" grpId="0" animBg="1"/>
      <p:bldP spid="575499" grpId="0" animBg="1"/>
      <p:bldP spid="575500" grpId="0" animBg="1"/>
      <p:bldP spid="575501" grpId="0" animBg="1"/>
      <p:bldP spid="575502" grpId="0" animBg="1"/>
      <p:bldP spid="575503" grpId="0" animBg="1"/>
      <p:bldP spid="575504" grpId="0" animBg="1"/>
      <p:bldP spid="575505" grpId="0" animBg="1"/>
      <p:bldP spid="575506" grpId="0" animBg="1"/>
      <p:bldP spid="575507" grpId="0" animBg="1"/>
      <p:bldP spid="57550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81EF98F5-EE27-6A43-A27B-A8DEFDF22B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66DBD-8F7C-B644-AF2B-1538E09F238F}" type="slidenum">
              <a:rPr lang="en-US" altLang="de-DE"/>
              <a:pPr/>
              <a:t>29</a:t>
            </a:fld>
            <a:endParaRPr lang="en-US" altLang="de-DE"/>
          </a:p>
        </p:txBody>
      </p:sp>
      <p:sp>
        <p:nvSpPr>
          <p:cNvPr id="577538" name="Rectangle 2">
            <a:extLst>
              <a:ext uri="{FF2B5EF4-FFF2-40B4-BE49-F238E27FC236}">
                <a16:creationId xmlns:a16="http://schemas.microsoft.com/office/drawing/2014/main" id="{DD3535D6-EEAA-564A-995F-81B1EC97D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77539" name="Rectangle 3">
            <a:extLst>
              <a:ext uri="{FF2B5EF4-FFF2-40B4-BE49-F238E27FC236}">
                <a16:creationId xmlns:a16="http://schemas.microsoft.com/office/drawing/2014/main" id="{98F9ADED-9622-344D-A698-CA78D410F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5683250"/>
            <a:ext cx="3887787" cy="914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www.che-ranking.de</a:t>
            </a:r>
          </a:p>
        </p:txBody>
      </p:sp>
      <p:pic>
        <p:nvPicPr>
          <p:cNvPr id="577540" name="Picture 4">
            <a:extLst>
              <a:ext uri="{FF2B5EF4-FFF2-40B4-BE49-F238E27FC236}">
                <a16:creationId xmlns:a16="http://schemas.microsoft.com/office/drawing/2014/main" id="{CCAAD9F8-3DA9-6944-91A5-F76C27E49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00213"/>
            <a:ext cx="7705725" cy="364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D70DBD1-C744-E148-A833-3E391E6EEBC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7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7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E3102D11-A7CB-C548-8633-F45E6443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3AEB0ECD-F56F-9743-99B9-BAD5D081C5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6941DE-B72F-0348-9D75-3B98FC2FF242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52962" name="Group 2">
            <a:extLst>
              <a:ext uri="{FF2B5EF4-FFF2-40B4-BE49-F238E27FC236}">
                <a16:creationId xmlns:a16="http://schemas.microsoft.com/office/drawing/2014/main" id="{FF557F32-C723-494F-ABC5-C9154246556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105275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3621521723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3152353432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3766068368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3780047433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3755583144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4910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305564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081114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36217"/>
                  </a:ext>
                </a:extLst>
              </a:tr>
            </a:tbl>
          </a:graphicData>
        </a:graphic>
      </p:graphicFrame>
      <p:sp>
        <p:nvSpPr>
          <p:cNvPr id="552998" name="Rectangle 38">
            <a:extLst>
              <a:ext uri="{FF2B5EF4-FFF2-40B4-BE49-F238E27FC236}">
                <a16:creationId xmlns:a16="http://schemas.microsoft.com/office/drawing/2014/main" id="{52837346-B3A8-8C44-BE4E-56B75E560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D2CBA6D1-5119-B847-8F93-812F8F67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2A687FD7-551C-8E4B-BAF4-683A67527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1A7C5C-E0A1-BB4A-A639-3FCF86562F8C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48059" name="Group 219">
            <a:extLst>
              <a:ext uri="{FF2B5EF4-FFF2-40B4-BE49-F238E27FC236}">
                <a16:creationId xmlns:a16="http://schemas.microsoft.com/office/drawing/2014/main" id="{4BEAEE27-BF88-2341-9B00-6164CF1D31B9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1879224810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1846685940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321163497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3587607304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3382109983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744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74389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63215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034783"/>
                  </a:ext>
                </a:extLst>
              </a:tr>
            </a:tbl>
          </a:graphicData>
        </a:graphic>
      </p:graphicFrame>
      <p:sp>
        <p:nvSpPr>
          <p:cNvPr id="548060" name="Rectangle 220">
            <a:extLst>
              <a:ext uri="{FF2B5EF4-FFF2-40B4-BE49-F238E27FC236}">
                <a16:creationId xmlns:a16="http://schemas.microsoft.com/office/drawing/2014/main" id="{BE9DCDAA-2E53-1241-88C1-97A4F84E8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834A80C2-A6AD-4E48-AE66-403B55388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453053D6-1B16-7E4A-8836-6695B80188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61D090-E354-904B-A5E5-96B9F307EBBC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54023" name="Group 39">
            <a:extLst>
              <a:ext uri="{FF2B5EF4-FFF2-40B4-BE49-F238E27FC236}">
                <a16:creationId xmlns:a16="http://schemas.microsoft.com/office/drawing/2014/main" id="{B1C10F2D-58AF-824C-807A-5487F02EA67D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1130628725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3686316173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69954606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713151174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509454822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669107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009465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505134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1182698"/>
                  </a:ext>
                </a:extLst>
              </a:tr>
            </a:tbl>
          </a:graphicData>
        </a:graphic>
      </p:graphicFrame>
      <p:sp>
        <p:nvSpPr>
          <p:cNvPr id="554022" name="Rectangle 38">
            <a:extLst>
              <a:ext uri="{FF2B5EF4-FFF2-40B4-BE49-F238E27FC236}">
                <a16:creationId xmlns:a16="http://schemas.microsoft.com/office/drawing/2014/main" id="{1C6CC853-D796-674D-9D59-8B25425BF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301F10-0E28-4348-8B6B-F1FF3FB7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9B8899-8F9E-0143-9E69-B7D78217C9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E265D6-E52C-3449-A6BC-E87D53151BF9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011D1AC5-3983-8649-BB9E-582412636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140575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Zulassung / Studierendenauswahl</a:t>
            </a:r>
          </a:p>
        </p:txBody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6A0D59D2-10A3-E24F-888A-70866FCD22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r>
              <a:rPr lang="de-DE" altLang="de-DE" sz="2800"/>
              <a:t>der Studienbewerber von der Hochschule</a:t>
            </a:r>
          </a:p>
          <a:p>
            <a:r>
              <a:rPr lang="de-DE" altLang="de-DE" sz="2800"/>
              <a:t>Fragen der Zulassung sind von hoher Bedeutung für Profilbildung und Qualität</a:t>
            </a:r>
          </a:p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r>
              <a:rPr lang="de-DE" altLang="de-DE" sz="2800"/>
              <a:t>die Studierendenauswahl gewinnt an Bedeutung und muss (mit Ausnahme etwa von Kunst-, Musik- und Sporthochschulen) noch entwickelt werden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umsplatzhalter 1">
            <a:extLst>
              <a:ext uri="{FF2B5EF4-FFF2-40B4-BE49-F238E27FC236}">
                <a16:creationId xmlns:a16="http://schemas.microsoft.com/office/drawing/2014/main" id="{DDFDFE50-0139-DB43-84F5-CD22F9554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40" name="Foliennummernplatzhalter 2">
            <a:extLst>
              <a:ext uri="{FF2B5EF4-FFF2-40B4-BE49-F238E27FC236}">
                <a16:creationId xmlns:a16="http://schemas.microsoft.com/office/drawing/2014/main" id="{B0EFBA2E-45F3-9142-9C39-EB744F7D6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79F640-BFF0-3741-B9A6-02B715F2324D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555047" name="Group 39">
            <a:extLst>
              <a:ext uri="{FF2B5EF4-FFF2-40B4-BE49-F238E27FC236}">
                <a16:creationId xmlns:a16="http://schemas.microsoft.com/office/drawing/2014/main" id="{48B00279-C6D4-D94C-9399-1180782A71E5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628775"/>
          <a:ext cx="8642350" cy="4461131"/>
        </p:xfrm>
        <a:graphic>
          <a:graphicData uri="http://schemas.openxmlformats.org/drawingml/2006/table">
            <a:tbl>
              <a:tblPr/>
              <a:tblGrid>
                <a:gridCol w="1728788">
                  <a:extLst>
                    <a:ext uri="{9D8B030D-6E8A-4147-A177-3AD203B41FA5}">
                      <a16:colId xmlns:a16="http://schemas.microsoft.com/office/drawing/2014/main" val="42423233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737394011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val="2900827161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3533811877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1333154209"/>
                    </a:ext>
                  </a:extLst>
                </a:gridCol>
              </a:tblGrid>
              <a:tr h="1057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2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Student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Veranstal-tung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Curriculum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/ Fach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Hoch-schule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1687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Zulassungs-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prüfungen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Berufung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W-Besoldung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Akkreditierung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institution. Akkreditie-rung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798916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Prozess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(Troughput)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Credits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Zwischenge-spräche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Mentoren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Hörer-befragung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Visits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Ranking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174242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Output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DF4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Zertifizierung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Benotung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r>
                        <a:rPr kumimoji="0" lang="de-DE" alt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</a:rPr>
                        <a:t>Absolventen-/Arbeitgeber-Befragung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9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976340"/>
                  </a:ext>
                </a:extLst>
              </a:tr>
            </a:tbl>
          </a:graphicData>
        </a:graphic>
      </p:graphicFrame>
      <p:sp>
        <p:nvSpPr>
          <p:cNvPr id="555046" name="Rectangle 38">
            <a:extLst>
              <a:ext uri="{FF2B5EF4-FFF2-40B4-BE49-F238E27FC236}">
                <a16:creationId xmlns:a16="http://schemas.microsoft.com/office/drawing/2014/main" id="{FF8BD82F-F535-2643-A3B4-645D473E7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0"/>
            <a:ext cx="72120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400">
                <a:solidFill>
                  <a:srgbClr val="000000"/>
                </a:solidFill>
              </a:rPr>
              <a:t>Lehrevaluationen</a:t>
            </a:r>
          </a:p>
        </p:txBody>
      </p:sp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1DB859-693F-2F4B-8CE3-D370B5C9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0D29F76-7EA5-AC46-ADD3-368B247F99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37AEB9-2306-DF42-AC3E-FE51992279B2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39650" name="Rectangle 2">
            <a:extLst>
              <a:ext uri="{FF2B5EF4-FFF2-40B4-BE49-F238E27FC236}">
                <a16:creationId xmlns:a16="http://schemas.microsoft.com/office/drawing/2014/main" id="{854D5032-BBAA-3542-8F95-EEBD4A550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140575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Credits </a:t>
            </a:r>
            <a:br>
              <a:rPr lang="de-DE" altLang="de-DE" sz="3400">
                <a:solidFill>
                  <a:srgbClr val="000000"/>
                </a:solidFill>
              </a:rPr>
            </a:br>
            <a:r>
              <a:rPr lang="de-DE" altLang="de-DE" sz="3400">
                <a:solidFill>
                  <a:srgbClr val="000000"/>
                </a:solidFill>
              </a:rPr>
              <a:t>(studienbegleitende Prüfungen)</a:t>
            </a:r>
          </a:p>
        </p:txBody>
      </p:sp>
      <p:sp>
        <p:nvSpPr>
          <p:cNvPr id="539651" name="Rectangle 3">
            <a:extLst>
              <a:ext uri="{FF2B5EF4-FFF2-40B4-BE49-F238E27FC236}">
                <a16:creationId xmlns:a16="http://schemas.microsoft.com/office/drawing/2014/main" id="{F0CBF15B-8881-3B4B-AF7B-F7B3FFD25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</a:p>
          <a:p>
            <a:r>
              <a:rPr lang="de-DE" altLang="de-DE" sz="2800"/>
              <a:t>die Leistung der Studierenden, aber auch die Angemessenheit der Vermittlungs/Leistungs-Relation der Veranstaltung</a:t>
            </a:r>
          </a:p>
          <a:p>
            <a:r>
              <a:rPr lang="de-DE" altLang="de-DE" sz="2800"/>
              <a:t>das studienbegleitende Prüfungswesen gibt permanent Hinweise auf den Lernstand</a:t>
            </a:r>
          </a:p>
          <a:p>
            <a:pPr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r>
              <a:rPr lang="de-DE" altLang="de-DE" sz="2800"/>
              <a:t>Studienbegleitende Leistungskontrolle wird mit BMS eingeführt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02316F-25A1-0A4E-AF3F-E03A6EDC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01.03.2005 Heidelberg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092230-9ABE-B149-80DE-D6506ABAB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CE67D8-22D2-1B40-B47A-B214234CCCA0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3570" name="Rectangle 2">
            <a:extLst>
              <a:ext uri="{FF2B5EF4-FFF2-40B4-BE49-F238E27FC236}">
                <a16:creationId xmlns:a16="http://schemas.microsoft.com/office/drawing/2014/main" id="{21984A8A-AA8C-4242-BE94-45A016275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067550" cy="990600"/>
          </a:xfrm>
        </p:spPr>
        <p:txBody>
          <a:bodyPr/>
          <a:lstStyle/>
          <a:p>
            <a:r>
              <a:rPr lang="de-DE" altLang="de-DE" sz="3400">
                <a:solidFill>
                  <a:srgbClr val="000000"/>
                </a:solidFill>
              </a:rPr>
              <a:t>Zwischengespräche, Mentoring</a:t>
            </a:r>
          </a:p>
        </p:txBody>
      </p:sp>
      <p:sp>
        <p:nvSpPr>
          <p:cNvPr id="493571" name="Rectangle 3">
            <a:extLst>
              <a:ext uri="{FF2B5EF4-FFF2-40B4-BE49-F238E27FC236}">
                <a16:creationId xmlns:a16="http://schemas.microsoft.com/office/drawing/2014/main" id="{4DAFE17B-AF0F-F04C-9E4A-AE8B3E749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295400"/>
            <a:ext cx="8015287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evaluiert wird:</a:t>
            </a:r>
            <a:r>
              <a:rPr lang="de-DE" altLang="de-DE" sz="2800"/>
              <a:t> 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der Studierende, aber auch die Veranstaltung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Zwischengespräche zwischen Lernendem und Lehrendem machen aus der Bewertung einen Dialog</a:t>
            </a:r>
          </a:p>
          <a:p>
            <a:pPr>
              <a:lnSpc>
                <a:spcPct val="90000"/>
              </a:lnSpc>
              <a:buFont typeface="Webdings" pitchFamily="2" charset="2"/>
              <a:buNone/>
            </a:pPr>
            <a:r>
              <a:rPr lang="de-DE" altLang="de-DE" sz="2800" b="1">
                <a:solidFill>
                  <a:srgbClr val="000000"/>
                </a:solidFill>
              </a:rPr>
              <a:t>Stand:</a:t>
            </a:r>
          </a:p>
          <a:p>
            <a:pPr>
              <a:lnSpc>
                <a:spcPct val="90000"/>
              </a:lnSpc>
            </a:pPr>
            <a:r>
              <a:rPr lang="de-DE" altLang="de-DE" sz="2800"/>
              <a:t>Zwischengespräche und Mentoring werden erst nach und nach eingeführt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3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3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uiExpand="1" build="p"/>
    </p:bldLst>
  </p:timing>
</p:sld>
</file>

<file path=ppt/theme/theme1.xml><?xml version="1.0" encoding="utf-8"?>
<a:theme xmlns:a="http://schemas.openxmlformats.org/drawingml/2006/main" name="2_Leere Präsentation">
  <a:themeElements>
    <a:clrScheme name="2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2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2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Leere Präsentation">
  <a:themeElements>
    <a:clrScheme name="1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1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Leere Präsentation">
  <a:themeElements>
    <a:clrScheme name="3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3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3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Leere Präsentation">
  <a:themeElements>
    <a:clrScheme name="4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4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4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989</Words>
  <Application>Microsoft Macintosh PowerPoint</Application>
  <PresentationFormat>Bildschirmpräsentation (4:3)</PresentationFormat>
  <Paragraphs>452</Paragraphs>
  <Slides>29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29</vt:i4>
      </vt:variant>
    </vt:vector>
  </HeadingPairs>
  <TitlesOfParts>
    <vt:vector size="38" baseType="lpstr">
      <vt:lpstr>Times New Roman</vt:lpstr>
      <vt:lpstr>Arial</vt:lpstr>
      <vt:lpstr>Webdings</vt:lpstr>
      <vt:lpstr>Wingdings</vt:lpstr>
      <vt:lpstr>2_Leere Präsentation</vt:lpstr>
      <vt:lpstr>1_Leere Präsentation</vt:lpstr>
      <vt:lpstr>3_Leere Präsentation</vt:lpstr>
      <vt:lpstr>4_Leere Präsentation</vt:lpstr>
      <vt:lpstr>Leere 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Zulassung / Studierendenauswahl</vt:lpstr>
      <vt:lpstr>PowerPoint-Präsentation</vt:lpstr>
      <vt:lpstr>Credits  (studienbegleitende Prüfungen)</vt:lpstr>
      <vt:lpstr>Zwischengespräche, Mentoring</vt:lpstr>
      <vt:lpstr>PowerPoint-Präsentation</vt:lpstr>
      <vt:lpstr>Zertifizierung</vt:lpstr>
      <vt:lpstr>PowerPoint-Präsentation</vt:lpstr>
      <vt:lpstr>Berufung</vt:lpstr>
      <vt:lpstr>W-Besoldung</vt:lpstr>
      <vt:lpstr>PowerPoint-Präsentation</vt:lpstr>
      <vt:lpstr>Hörerbefragung</vt:lpstr>
      <vt:lpstr>Visits</vt:lpstr>
      <vt:lpstr>PowerPoint-Präsentation</vt:lpstr>
      <vt:lpstr>Akkreditierung, Reakkreditierung</vt:lpstr>
      <vt:lpstr>PowerPoint-Präsentation</vt:lpstr>
      <vt:lpstr>Absolventen-/Arbeitgeberbefragung</vt:lpstr>
      <vt:lpstr>PowerPoint-Präsentation</vt:lpstr>
      <vt:lpstr>institutionelle Akkreditierung</vt:lpstr>
      <vt:lpstr>PowerPoint-Präsentation</vt:lpstr>
      <vt:lpstr>PowerPoint-Präsentation</vt:lpstr>
      <vt:lpstr>4 Alleinstellungsmerkmale</vt:lpstr>
      <vt:lpstr>PowerPoint-Präsentation</vt:lpstr>
      <vt:lpstr>Datenvolumen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144</cp:revision>
  <dcterms:created xsi:type="dcterms:W3CDTF">2001-03-08T15:06:45Z</dcterms:created>
  <dcterms:modified xsi:type="dcterms:W3CDTF">2022-02-09T16:20:12Z</dcterms:modified>
</cp:coreProperties>
</file>