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85">
          <p15:clr>
            <a:srgbClr val="A4A3A4"/>
          </p15:clr>
        </p15:guide>
        <p15:guide id="2" pos="419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32"/>
  </p:normalViewPr>
  <p:slideViewPr>
    <p:cSldViewPr>
      <p:cViewPr varScale="1">
        <p:scale>
          <a:sx n="106" d="100"/>
          <a:sy n="106" d="100"/>
        </p:scale>
        <p:origin x="1800" y="184"/>
      </p:cViewPr>
      <p:guideLst>
        <p:guide orient="horz" pos="3385"/>
        <p:guide pos="419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B782F51F-283F-BD4B-A59A-AA0223F8A7D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6A6BF153-187E-B24D-8228-CAE7A52E0E6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 altLang="de-DE"/>
          </a:p>
        </p:txBody>
      </p:sp>
      <p:sp>
        <p:nvSpPr>
          <p:cNvPr id="24580" name="Rectangle 4">
            <a:extLst>
              <a:ext uri="{FF2B5EF4-FFF2-40B4-BE49-F238E27FC236}">
                <a16:creationId xmlns:a16="http://schemas.microsoft.com/office/drawing/2014/main" id="{A8FFB1CC-0CEC-3E49-9B88-D43B34F66D9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24581" name="Rectangle 5">
            <a:extLst>
              <a:ext uri="{FF2B5EF4-FFF2-40B4-BE49-F238E27FC236}">
                <a16:creationId xmlns:a16="http://schemas.microsoft.com/office/drawing/2014/main" id="{D2EEEFEA-E888-A540-BBE7-97E95703C74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4EAC9FD-35D3-4D4E-9762-3BCC9DFB105E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203F0AA4-793C-EE44-AEA2-94C111539A8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32956140-06D9-0347-87F1-82F2F6A92B5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 altLang="de-DE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952A516B-A5CC-A046-B984-39270BBF1470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139AEB46-2B14-8543-8639-B6403E28E10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die Textformatierung des Masters zu bearbeiten.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CFEA3F5E-AA74-5C4A-B236-777055534F3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8F4A1F6F-AC1B-FD48-92F9-DAA9C1CD03F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86D7BCF-8CCE-B147-87CE-817132937093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E05C94-AC6A-EE47-AA2A-E6C628FA01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ECBD925-D257-A64D-B699-9E59867273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8478977-DA89-B949-8C78-4DADC0920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747B2FD-B413-3341-8108-CD1FB1763BA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6085F33-6EE2-0248-AE10-0901DE929062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4970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F3092E-0914-104A-8872-55CCA974B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82044B7-66CE-1E45-8A6D-151E4244C0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1F8DCB0-67A8-0D40-A31F-FA1873225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CD0B18A-0146-864F-AEDF-9B29595E4B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D7E0680-1E58-AA49-BC80-20DB3A6DA192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9406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6BBF51FC-990F-F14D-9064-F3641FB7D2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86550" y="0"/>
            <a:ext cx="2228850" cy="6096000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A6EEE39-B80E-8241-95C9-1BA0BA5767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534150" cy="609600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156295E-F1DD-A346-A05C-98C5534E0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654A2F7-450C-2044-AC16-936EC4EC07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B7C687C-AD6E-4245-8741-730E6E17337A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744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F23D6B-186F-5E43-9964-B6DE5A623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1C44843-8941-024F-AE28-D434D6E3D4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4AB0A51-96D6-0B43-8C89-1CA2A7D813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8F77FA4-B9F2-0C4D-9409-04A385E658C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5F40EC9-4AF0-A44A-A5D4-6A8855235D7D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304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C5AE3E-7626-E148-BAA0-CC386EF0F6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402E194-8595-FE4A-9477-FEDC3285A7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AD4B868-CFCA-194E-BF5A-265D6C160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367FC59-38CE-3946-A6E7-15ECA0834FD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7FCA4AA-C929-6348-8874-26A25025E87B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7970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D674E1-C92F-A441-8369-7FB79B5EE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3CC439F-BFED-1848-86B6-C75F2C7BBB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0FA2384-4D26-9149-9ADD-BD9DE69A1D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A8ADDC0-51D2-864E-9AEA-DE4C7C2BB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0D00000-4873-E847-9CFE-E1E7B045A4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90006F5-6A27-2E4F-ABDA-51DDB9FEF02F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4228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F65E9B-A6C2-2549-AA41-02583E9CC7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B1772CB-38D4-F84B-8ADD-83883E8965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32AEFF0-072D-1247-B7E0-0F5116425D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E84BB23-D453-9949-9420-CEFB72F252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D0F1540-CC02-ED4E-B7DC-95A271544A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8BC57BC-A400-AC44-B8D9-CC1E30E23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84A15399-A574-BD49-B184-CC41C090E50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A46EB75-7ABB-3245-BA51-4646ABE33E89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9686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39A4C0-6FFE-7F44-BCEF-A3EF90663A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71B9C1C-82FE-3242-9207-0A4A43ADD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08DAD6E-A4B2-084F-A16F-B2E76B770E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E48FA9A-8629-1E41-92D2-4B31AE43888E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9146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A9B1ECC0-BE2F-2E49-BA3A-DE2E106E6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EC939675-36E9-5946-BB7A-AA7A973D4F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64F05E-0669-154D-8385-9F9BE81470BE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4613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6A1F38-8022-7247-859A-C84CBC68E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C6E3125-A368-734D-B7B1-B63A5FF609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B357AEB-8C81-9B4A-9861-5EBB86663C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FB746A7-0B65-3742-AA64-F0D169F19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8547E20-6419-0B40-BBD4-CC63C253DA4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FFBA11F-F7F1-944F-A31B-55D8B1E4DC09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1742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F828CD-8C36-1848-89CC-427BA5AFC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3C640440-9000-D947-BE75-BC101BF644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C74922F-DE4A-7549-A24F-5C3F3012CA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AC4E6EF-BB46-AC46-BEB2-24D13DA89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5B64EC5-9BC0-A240-80FC-A42397D12EE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823E3F0-CFC1-4246-908E-7B75FED67B0F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910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>
            <a:extLst>
              <a:ext uri="{FF2B5EF4-FFF2-40B4-BE49-F238E27FC236}">
                <a16:creationId xmlns:a16="http://schemas.microsoft.com/office/drawing/2014/main" id="{393E0C97-14CD-9A47-927B-7FCC179103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50A46475-9662-B945-A936-5CD064FAE9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73914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A86B588-4324-EE42-851A-6C087952FB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" y="1295400"/>
            <a:ext cx="88392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Master-Textformat zu bearbeiten.</a:t>
            </a:r>
          </a:p>
          <a:p>
            <a:pPr lvl="1"/>
            <a:r>
              <a:rPr lang="en-US" altLang="de-DE"/>
              <a:t>Zweite Ebene</a:t>
            </a:r>
          </a:p>
          <a:p>
            <a:pPr lvl="2"/>
            <a:r>
              <a:rPr lang="en-US" altLang="de-DE"/>
              <a:t>Dritte Ebene</a:t>
            </a:r>
          </a:p>
          <a:p>
            <a:pPr lvl="3"/>
            <a:r>
              <a:rPr lang="en-US" altLang="de-DE"/>
              <a:t>Vierte Ebene</a:t>
            </a:r>
          </a:p>
          <a:p>
            <a:pPr lvl="4"/>
            <a:r>
              <a:rPr lang="en-US" altLang="de-DE"/>
              <a:t>Fünfte Ebene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E69D36B-9654-A84B-A26D-3737C667F8A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de-DE"/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50D39470-2AED-7446-BAD9-FDE59C7597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525" y="990600"/>
            <a:ext cx="7248525" cy="1524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3B9BA8C-CA95-D742-B37D-8F80813E0A0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02650" y="6432550"/>
            <a:ext cx="533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EA612563-EAC9-4A40-91F6-0310F2AD1678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1039" name="Text Box 15">
            <a:extLst>
              <a:ext uri="{FF2B5EF4-FFF2-40B4-BE49-F238E27FC236}">
                <a16:creationId xmlns:a16="http://schemas.microsoft.com/office/drawing/2014/main" id="{3FE52891-EBA2-C445-9A2C-139A41FB73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857250"/>
            <a:ext cx="1600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800">
                <a:solidFill>
                  <a:srgbClr val="000000"/>
                </a:solidFill>
                <a:latin typeface="Arial" panose="020B0604020202020204" pitchFamily="34" charset="0"/>
              </a:rPr>
              <a:t>www.che.de</a:t>
            </a:r>
            <a:endParaRPr lang="de-DE" altLang="de-DE" sz="1400">
              <a:latin typeface="Arial" panose="020B0604020202020204" pitchFamily="34" charset="0"/>
            </a:endParaRPr>
          </a:p>
        </p:txBody>
      </p:sp>
      <p:pic>
        <p:nvPicPr>
          <p:cNvPr id="1040" name="Picture 16">
            <a:extLst>
              <a:ext uri="{FF2B5EF4-FFF2-40B4-BE49-F238E27FC236}">
                <a16:creationId xmlns:a16="http://schemas.microsoft.com/office/drawing/2014/main" id="{F3CC2AB5-497A-D943-B186-C130C1503FE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6813" y="169863"/>
            <a:ext cx="1295400" cy="696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folHlink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folHlink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folHlink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folHlink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folHlink"/>
          </a:solidFill>
          <a:latin typeface="Arial" panose="020B060402020202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folHlink"/>
          </a:solidFill>
          <a:latin typeface="Arial" panose="020B060402020202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folHlink"/>
          </a:solidFill>
          <a:latin typeface="Arial" panose="020B060402020202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folHlink"/>
          </a:solidFill>
          <a:latin typeface="Arial" panose="020B060402020202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folHlink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4">
            <a:extLst>
              <a:ext uri="{FF2B5EF4-FFF2-40B4-BE49-F238E27FC236}">
                <a16:creationId xmlns:a16="http://schemas.microsoft.com/office/drawing/2014/main" id="{A135F2ED-3DE5-844C-8225-B2075919ED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1D9EB95-B47B-824C-91E0-D26B59759F1A}" type="slidenum">
              <a:rPr lang="en-US" altLang="de-DE"/>
              <a:pPr/>
              <a:t>1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3FF9BEF7-FC9B-9745-87BC-44937EB8D60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pPr>
              <a:lnSpc>
                <a:spcPct val="110000"/>
              </a:lnSpc>
            </a:pPr>
            <a:r>
              <a:rPr lang="de-DE" altLang="de-DE" sz="4000"/>
              <a:t>Studiengebühren in Großbritannien und Deutschland</a:t>
            </a:r>
          </a:p>
        </p:txBody>
      </p:sp>
      <p:sp>
        <p:nvSpPr>
          <p:cNvPr id="3080" name="Rectangle 8">
            <a:extLst>
              <a:ext uri="{FF2B5EF4-FFF2-40B4-BE49-F238E27FC236}">
                <a16:creationId xmlns:a16="http://schemas.microsoft.com/office/drawing/2014/main" id="{CBBF934B-70C4-D841-B4DC-AE4066E59B9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4700588"/>
            <a:ext cx="6400800" cy="673100"/>
          </a:xfrm>
        </p:spPr>
        <p:txBody>
          <a:bodyPr/>
          <a:lstStyle/>
          <a:p>
            <a:r>
              <a:rPr lang="de-DE" altLang="de-DE" sz="3000">
                <a:solidFill>
                  <a:schemeClr val="folHlink"/>
                </a:solidFill>
              </a:rPr>
              <a:t>Prof. Dr. Detlef Müller-Böling</a:t>
            </a:r>
          </a:p>
        </p:txBody>
      </p:sp>
      <p:sp>
        <p:nvSpPr>
          <p:cNvPr id="3081" name="Text Box 9">
            <a:extLst>
              <a:ext uri="{FF2B5EF4-FFF2-40B4-BE49-F238E27FC236}">
                <a16:creationId xmlns:a16="http://schemas.microsoft.com/office/drawing/2014/main" id="{D43C8F9E-3D89-0C45-8324-F858435F5B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888" y="6403975"/>
            <a:ext cx="25955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2000">
                <a:solidFill>
                  <a:schemeClr val="folHlink"/>
                </a:solidFill>
                <a:latin typeface="Arial" panose="020B0604020202020204" pitchFamily="34" charset="0"/>
              </a:rPr>
              <a:t>Berlin, 16. März 2005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Foliennummernplatzhalter 3">
            <a:extLst>
              <a:ext uri="{FF2B5EF4-FFF2-40B4-BE49-F238E27FC236}">
                <a16:creationId xmlns:a16="http://schemas.microsoft.com/office/drawing/2014/main" id="{F89E365E-B613-D74B-B670-0747535AAA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989BB1-60C0-7A40-A231-603ACA86C044}" type="slidenum">
              <a:rPr lang="en-US" altLang="de-DE"/>
              <a:pPr/>
              <a:t>2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8196" name="Rectangle 4">
            <a:extLst>
              <a:ext uri="{FF2B5EF4-FFF2-40B4-BE49-F238E27FC236}">
                <a16:creationId xmlns:a16="http://schemas.microsoft.com/office/drawing/2014/main" id="{D832995F-5882-8640-B2D0-067211324F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altLang="de-DE" b="1"/>
              <a:t>Phasen der Gebührendiskussion in Deutschland</a:t>
            </a:r>
          </a:p>
        </p:txBody>
      </p:sp>
      <p:grpSp>
        <p:nvGrpSpPr>
          <p:cNvPr id="8228" name="Group 36">
            <a:extLst>
              <a:ext uri="{FF2B5EF4-FFF2-40B4-BE49-F238E27FC236}">
                <a16:creationId xmlns:a16="http://schemas.microsoft.com/office/drawing/2014/main" id="{0FD8314D-2CEB-D448-9F7A-DB24A2726F8F}"/>
              </a:ext>
            </a:extLst>
          </p:cNvPr>
          <p:cNvGrpSpPr>
            <a:grpSpLocks/>
          </p:cNvGrpSpPr>
          <p:nvPr/>
        </p:nvGrpSpPr>
        <p:grpSpPr bwMode="auto">
          <a:xfrm>
            <a:off x="7226300" y="1644650"/>
            <a:ext cx="1809750" cy="2663825"/>
            <a:chOff x="4552" y="1036"/>
            <a:chExt cx="1140" cy="1678"/>
          </a:xfrm>
        </p:grpSpPr>
        <p:grpSp>
          <p:nvGrpSpPr>
            <p:cNvPr id="8206" name="Group 14">
              <a:extLst>
                <a:ext uri="{FF2B5EF4-FFF2-40B4-BE49-F238E27FC236}">
                  <a16:creationId xmlns:a16="http://schemas.microsoft.com/office/drawing/2014/main" id="{98BC9C6D-BE48-054C-A8C5-E9EBB214975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52" y="1036"/>
              <a:ext cx="272" cy="1678"/>
              <a:chOff x="4241" y="1036"/>
              <a:chExt cx="272" cy="1678"/>
            </a:xfrm>
          </p:grpSpPr>
          <p:sp>
            <p:nvSpPr>
              <p:cNvPr id="8203" name="Line 11">
                <a:extLst>
                  <a:ext uri="{FF2B5EF4-FFF2-40B4-BE49-F238E27FC236}">
                    <a16:creationId xmlns:a16="http://schemas.microsoft.com/office/drawing/2014/main" id="{6D63B523-BCEE-CA4F-89CA-02705E11030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41" y="2704"/>
                <a:ext cx="272" cy="0"/>
              </a:xfrm>
              <a:prstGeom prst="line">
                <a:avLst/>
              </a:prstGeom>
              <a:noFill/>
              <a:ln w="76200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8204" name="Line 12">
                <a:extLst>
                  <a:ext uri="{FF2B5EF4-FFF2-40B4-BE49-F238E27FC236}">
                    <a16:creationId xmlns:a16="http://schemas.microsoft.com/office/drawing/2014/main" id="{E3BDD61E-6098-A444-A00A-4E63647B121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493" y="1036"/>
                <a:ext cx="0" cy="1678"/>
              </a:xfrm>
              <a:prstGeom prst="line">
                <a:avLst/>
              </a:prstGeom>
              <a:noFill/>
              <a:ln w="76200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8205" name="Line 13">
                <a:extLst>
                  <a:ext uri="{FF2B5EF4-FFF2-40B4-BE49-F238E27FC236}">
                    <a16:creationId xmlns:a16="http://schemas.microsoft.com/office/drawing/2014/main" id="{FD58361E-3E9D-C141-9DBC-73F9A940204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41" y="1046"/>
                <a:ext cx="272" cy="0"/>
              </a:xfrm>
              <a:prstGeom prst="line">
                <a:avLst/>
              </a:prstGeom>
              <a:noFill/>
              <a:ln w="76200">
                <a:solidFill>
                  <a:schemeClr val="folHlink"/>
                </a:solidFill>
                <a:round/>
                <a:headEnd type="triangle" w="med" len="med"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8207" name="Oval 15">
              <a:extLst>
                <a:ext uri="{FF2B5EF4-FFF2-40B4-BE49-F238E27FC236}">
                  <a16:creationId xmlns:a16="http://schemas.microsoft.com/office/drawing/2014/main" id="{B32D7E71-A1BC-D745-AEB7-FA03D05986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55" y="1525"/>
              <a:ext cx="837" cy="49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prstShdw prst="shdw17" dist="17961" dir="2700000">
                <a:schemeClr val="accent1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de-DE" altLang="de-DE">
                  <a:latin typeface="Arial" panose="020B0604020202020204" pitchFamily="34" charset="0"/>
                </a:rPr>
                <a:t>Rückfall?</a:t>
              </a:r>
            </a:p>
          </p:txBody>
        </p:sp>
      </p:grpSp>
      <p:grpSp>
        <p:nvGrpSpPr>
          <p:cNvPr id="8227" name="Group 35">
            <a:extLst>
              <a:ext uri="{FF2B5EF4-FFF2-40B4-BE49-F238E27FC236}">
                <a16:creationId xmlns:a16="http://schemas.microsoft.com/office/drawing/2014/main" id="{D8605049-9E54-654D-8B17-01D37E176E85}"/>
              </a:ext>
            </a:extLst>
          </p:cNvPr>
          <p:cNvGrpSpPr>
            <a:grpSpLocks/>
          </p:cNvGrpSpPr>
          <p:nvPr/>
        </p:nvGrpSpPr>
        <p:grpSpPr bwMode="auto">
          <a:xfrm>
            <a:off x="2413000" y="5037138"/>
            <a:ext cx="3671888" cy="1560512"/>
            <a:chOff x="1520" y="3173"/>
            <a:chExt cx="2313" cy="983"/>
          </a:xfrm>
        </p:grpSpPr>
        <p:sp>
          <p:nvSpPr>
            <p:cNvPr id="8209" name="AutoShape 17">
              <a:extLst>
                <a:ext uri="{FF2B5EF4-FFF2-40B4-BE49-F238E27FC236}">
                  <a16:creationId xmlns:a16="http://schemas.microsoft.com/office/drawing/2014/main" id="{35CC36A0-7319-C54B-B120-B4F194325A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90" y="3173"/>
              <a:ext cx="771" cy="408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chemeClr val="folHlink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210" name="Oval 18">
              <a:extLst>
                <a:ext uri="{FF2B5EF4-FFF2-40B4-BE49-F238E27FC236}">
                  <a16:creationId xmlns:a16="http://schemas.microsoft.com/office/drawing/2014/main" id="{0EF85B19-A9C2-8C49-A903-C8D9AC8AA1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0" y="3657"/>
              <a:ext cx="2313" cy="49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prstShdw prst="shdw17" dist="17961" dir="2700000">
                <a:schemeClr val="accent1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de-DE" altLang="de-DE">
                  <a:latin typeface="Arial" panose="020B0604020202020204" pitchFamily="34" charset="0"/>
                </a:rPr>
                <a:t>funktionsfähige Modelle?</a:t>
              </a:r>
            </a:p>
          </p:txBody>
        </p:sp>
      </p:grpSp>
      <p:grpSp>
        <p:nvGrpSpPr>
          <p:cNvPr id="8229" name="Group 37">
            <a:extLst>
              <a:ext uri="{FF2B5EF4-FFF2-40B4-BE49-F238E27FC236}">
                <a16:creationId xmlns:a16="http://schemas.microsoft.com/office/drawing/2014/main" id="{E93BF1A4-625E-9D42-9A9A-0754C7239C99}"/>
              </a:ext>
            </a:extLst>
          </p:cNvPr>
          <p:cNvGrpSpPr>
            <a:grpSpLocks/>
          </p:cNvGrpSpPr>
          <p:nvPr/>
        </p:nvGrpSpPr>
        <p:grpSpPr bwMode="auto">
          <a:xfrm>
            <a:off x="31750" y="3613150"/>
            <a:ext cx="8556625" cy="2120900"/>
            <a:chOff x="20" y="2276"/>
            <a:chExt cx="5390" cy="1336"/>
          </a:xfrm>
        </p:grpSpPr>
        <p:sp>
          <p:nvSpPr>
            <p:cNvPr id="8212" name="Oval 20">
              <a:extLst>
                <a:ext uri="{FF2B5EF4-FFF2-40B4-BE49-F238E27FC236}">
                  <a16:creationId xmlns:a16="http://schemas.microsoft.com/office/drawing/2014/main" id="{08BAE853-DC72-3343-A6C6-4FB5C94133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" y="2321"/>
              <a:ext cx="884" cy="635"/>
            </a:xfrm>
            <a:prstGeom prst="ellipse">
              <a:avLst/>
            </a:prstGeom>
            <a:solidFill>
              <a:srgbClr val="6699FF"/>
            </a:solidFill>
            <a:ln>
              <a:noFill/>
            </a:ln>
            <a:effectLst>
              <a:prstShdw prst="shdw17" dist="17961" dir="2700000">
                <a:srgbClr val="6699FF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de-DE" altLang="de-DE" sz="2000">
                  <a:solidFill>
                    <a:schemeClr val="folHlink"/>
                  </a:solidFill>
                  <a:latin typeface="Arial" panose="020B0604020202020204" pitchFamily="34" charset="0"/>
                </a:rPr>
                <a:t>Studien-</a:t>
              </a:r>
            </a:p>
            <a:p>
              <a:pPr algn="ctr"/>
              <a:r>
                <a:rPr lang="de-DE" altLang="de-DE" sz="2000">
                  <a:solidFill>
                    <a:schemeClr val="folHlink"/>
                  </a:solidFill>
                  <a:latin typeface="Arial" panose="020B0604020202020204" pitchFamily="34" charset="0"/>
                </a:rPr>
                <a:t>beitrag-</a:t>
              </a:r>
            </a:p>
            <a:p>
              <a:pPr algn="ctr"/>
              <a:r>
                <a:rPr lang="de-DE" altLang="de-DE" sz="2000">
                  <a:solidFill>
                    <a:schemeClr val="folHlink"/>
                  </a:solidFill>
                  <a:latin typeface="Arial" panose="020B0604020202020204" pitchFamily="34" charset="0"/>
                </a:rPr>
                <a:t>modell</a:t>
              </a:r>
            </a:p>
          </p:txBody>
        </p:sp>
        <p:sp>
          <p:nvSpPr>
            <p:cNvPr id="8214" name="Oval 22">
              <a:extLst>
                <a:ext uri="{FF2B5EF4-FFF2-40B4-BE49-F238E27FC236}">
                  <a16:creationId xmlns:a16="http://schemas.microsoft.com/office/drawing/2014/main" id="{4A891F46-DBE2-8B48-AC00-8C03382EFE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8" y="2437"/>
              <a:ext cx="703" cy="429"/>
            </a:xfrm>
            <a:prstGeom prst="ellipse">
              <a:avLst/>
            </a:prstGeom>
            <a:solidFill>
              <a:srgbClr val="6699FF"/>
            </a:solidFill>
            <a:ln>
              <a:noFill/>
            </a:ln>
            <a:effectLst>
              <a:prstShdw prst="shdw17" dist="17961" dir="2700000">
                <a:srgbClr val="6699FF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de-DE" altLang="de-DE" sz="2000">
                  <a:solidFill>
                    <a:schemeClr val="folHlink"/>
                  </a:solidFill>
                  <a:latin typeface="Arial" panose="020B0604020202020204" pitchFamily="34" charset="0"/>
                </a:rPr>
                <a:t>UWH</a:t>
              </a:r>
            </a:p>
          </p:txBody>
        </p:sp>
        <p:sp>
          <p:nvSpPr>
            <p:cNvPr id="8215" name="Oval 23">
              <a:extLst>
                <a:ext uri="{FF2B5EF4-FFF2-40B4-BE49-F238E27FC236}">
                  <a16:creationId xmlns:a16="http://schemas.microsoft.com/office/drawing/2014/main" id="{70E8235A-D49D-6444-96B8-3CF1028C4F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2" y="2886"/>
              <a:ext cx="817" cy="544"/>
            </a:xfrm>
            <a:prstGeom prst="ellipse">
              <a:avLst/>
            </a:prstGeom>
            <a:solidFill>
              <a:srgbClr val="6699FF"/>
            </a:solidFill>
            <a:ln>
              <a:noFill/>
            </a:ln>
            <a:effectLst>
              <a:prstShdw prst="shdw17" dist="17961" dir="2700000">
                <a:srgbClr val="6699FF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de-DE" altLang="de-DE" sz="2000">
                  <a:solidFill>
                    <a:schemeClr val="folHlink"/>
                  </a:solidFill>
                  <a:latin typeface="Arial" panose="020B0604020202020204" pitchFamily="34" charset="0"/>
                </a:rPr>
                <a:t>Dräger-</a:t>
              </a:r>
            </a:p>
            <a:p>
              <a:pPr algn="ctr"/>
              <a:r>
                <a:rPr lang="de-DE" altLang="de-DE" sz="2000">
                  <a:solidFill>
                    <a:schemeClr val="folHlink"/>
                  </a:solidFill>
                  <a:latin typeface="Arial" panose="020B0604020202020204" pitchFamily="34" charset="0"/>
                </a:rPr>
                <a:t>Modell</a:t>
              </a:r>
            </a:p>
          </p:txBody>
        </p:sp>
        <p:sp>
          <p:nvSpPr>
            <p:cNvPr id="8216" name="Oval 24">
              <a:extLst>
                <a:ext uri="{FF2B5EF4-FFF2-40B4-BE49-F238E27FC236}">
                  <a16:creationId xmlns:a16="http://schemas.microsoft.com/office/drawing/2014/main" id="{BCED6E77-B69E-6141-B2D7-843F77A0A8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2" y="2432"/>
              <a:ext cx="817" cy="544"/>
            </a:xfrm>
            <a:prstGeom prst="ellipse">
              <a:avLst/>
            </a:prstGeom>
            <a:solidFill>
              <a:srgbClr val="6699FF"/>
            </a:solidFill>
            <a:ln>
              <a:noFill/>
            </a:ln>
            <a:effectLst>
              <a:prstShdw prst="shdw17" dist="17961" dir="2700000">
                <a:srgbClr val="6699FF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de-DE" altLang="de-DE" sz="2000">
                  <a:solidFill>
                    <a:schemeClr val="folHlink"/>
                  </a:solidFill>
                  <a:latin typeface="Arial" panose="020B0604020202020204" pitchFamily="34" charset="0"/>
                </a:rPr>
                <a:t>Options-</a:t>
              </a:r>
            </a:p>
            <a:p>
              <a:pPr algn="ctr"/>
              <a:r>
                <a:rPr lang="de-DE" altLang="de-DE" sz="2000">
                  <a:solidFill>
                    <a:schemeClr val="folHlink"/>
                  </a:solidFill>
                  <a:latin typeface="Arial" panose="020B0604020202020204" pitchFamily="34" charset="0"/>
                </a:rPr>
                <a:t>modell</a:t>
              </a:r>
            </a:p>
          </p:txBody>
        </p:sp>
        <p:sp>
          <p:nvSpPr>
            <p:cNvPr id="8217" name="Oval 25">
              <a:extLst>
                <a:ext uri="{FF2B5EF4-FFF2-40B4-BE49-F238E27FC236}">
                  <a16:creationId xmlns:a16="http://schemas.microsoft.com/office/drawing/2014/main" id="{5AD1AAB2-1023-294E-B169-ADF43853E5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74" y="2668"/>
              <a:ext cx="703" cy="429"/>
            </a:xfrm>
            <a:prstGeom prst="ellipse">
              <a:avLst/>
            </a:prstGeom>
            <a:solidFill>
              <a:srgbClr val="6699FF"/>
            </a:solidFill>
            <a:ln>
              <a:noFill/>
            </a:ln>
            <a:effectLst>
              <a:prstShdw prst="shdw17" dist="17961" dir="2700000">
                <a:srgbClr val="6699FF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de-DE" altLang="de-DE" sz="2000">
                  <a:solidFill>
                    <a:schemeClr val="folHlink"/>
                  </a:solidFill>
                  <a:latin typeface="Arial" panose="020B0604020202020204" pitchFamily="34" charset="0"/>
                </a:rPr>
                <a:t>BDA</a:t>
              </a:r>
            </a:p>
          </p:txBody>
        </p:sp>
        <p:sp>
          <p:nvSpPr>
            <p:cNvPr id="8218" name="Oval 26">
              <a:extLst>
                <a:ext uri="{FF2B5EF4-FFF2-40B4-BE49-F238E27FC236}">
                  <a16:creationId xmlns:a16="http://schemas.microsoft.com/office/drawing/2014/main" id="{1C175261-0DC7-474A-BF79-F7B785804A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53" y="2976"/>
              <a:ext cx="1179" cy="636"/>
            </a:xfrm>
            <a:prstGeom prst="ellipse">
              <a:avLst/>
            </a:prstGeom>
            <a:solidFill>
              <a:srgbClr val="6699FF"/>
            </a:solidFill>
            <a:ln>
              <a:noFill/>
            </a:ln>
            <a:effectLst>
              <a:prstShdw prst="shdw17" dist="17961" dir="2700000">
                <a:srgbClr val="6699FF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de-DE" altLang="de-DE" sz="2000">
                  <a:solidFill>
                    <a:schemeClr val="folHlink"/>
                  </a:solidFill>
                  <a:latin typeface="Arial" panose="020B0604020202020204" pitchFamily="34" charset="0"/>
                </a:rPr>
                <a:t>Dohmen:</a:t>
              </a:r>
            </a:p>
            <a:p>
              <a:pPr algn="ctr"/>
              <a:r>
                <a:rPr lang="de-DE" altLang="de-DE" sz="2000">
                  <a:solidFill>
                    <a:schemeClr val="folHlink"/>
                  </a:solidFill>
                  <a:latin typeface="Arial" panose="020B0604020202020204" pitchFamily="34" charset="0"/>
                </a:rPr>
                <a:t>lebenslanges</a:t>
              </a:r>
            </a:p>
            <a:p>
              <a:pPr algn="ctr"/>
              <a:r>
                <a:rPr lang="de-DE" altLang="de-DE" sz="2000">
                  <a:solidFill>
                    <a:schemeClr val="folHlink"/>
                  </a:solidFill>
                  <a:latin typeface="Arial" panose="020B0604020202020204" pitchFamily="34" charset="0"/>
                </a:rPr>
                <a:t>Lernen</a:t>
              </a:r>
            </a:p>
          </p:txBody>
        </p:sp>
        <p:sp>
          <p:nvSpPr>
            <p:cNvPr id="8219" name="Oval 27">
              <a:extLst>
                <a:ext uri="{FF2B5EF4-FFF2-40B4-BE49-F238E27FC236}">
                  <a16:creationId xmlns:a16="http://schemas.microsoft.com/office/drawing/2014/main" id="{73F9CF8E-6EBC-7F44-8BAF-BB3D002806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84" y="2367"/>
              <a:ext cx="998" cy="429"/>
            </a:xfrm>
            <a:prstGeom prst="ellipse">
              <a:avLst/>
            </a:prstGeom>
            <a:solidFill>
              <a:srgbClr val="6699FF"/>
            </a:solidFill>
            <a:ln>
              <a:noFill/>
            </a:ln>
            <a:effectLst>
              <a:prstShdw prst="shdw17" dist="17961" dir="2700000">
                <a:srgbClr val="6699FF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de-DE" altLang="de-DE" sz="2000">
                  <a:solidFill>
                    <a:schemeClr val="folHlink"/>
                  </a:solidFill>
                  <a:latin typeface="Arial" panose="020B0604020202020204" pitchFamily="34" charset="0"/>
                </a:rPr>
                <a:t>ExcellenTUM</a:t>
              </a:r>
            </a:p>
          </p:txBody>
        </p:sp>
        <p:sp>
          <p:nvSpPr>
            <p:cNvPr id="8220" name="Oval 28">
              <a:extLst>
                <a:ext uri="{FF2B5EF4-FFF2-40B4-BE49-F238E27FC236}">
                  <a16:creationId xmlns:a16="http://schemas.microsoft.com/office/drawing/2014/main" id="{F5CEC9C1-DDFA-994F-8461-D58ECBEE82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1" y="2740"/>
              <a:ext cx="1179" cy="529"/>
            </a:xfrm>
            <a:prstGeom prst="ellipse">
              <a:avLst/>
            </a:prstGeom>
            <a:solidFill>
              <a:srgbClr val="6699FF"/>
            </a:solidFill>
            <a:ln>
              <a:noFill/>
            </a:ln>
            <a:effectLst>
              <a:prstShdw prst="shdw17" dist="17961" dir="2700000">
                <a:srgbClr val="6699FF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de-DE" altLang="de-DE" sz="2000">
                  <a:solidFill>
                    <a:schemeClr val="folHlink"/>
                  </a:solidFill>
                  <a:latin typeface="Arial" panose="020B0604020202020204" pitchFamily="34" charset="0"/>
                </a:rPr>
                <a:t>studentisches</a:t>
              </a:r>
            </a:p>
            <a:p>
              <a:pPr algn="ctr"/>
              <a:r>
                <a:rPr lang="de-DE" altLang="de-DE" sz="2000">
                  <a:solidFill>
                    <a:schemeClr val="folHlink"/>
                  </a:solidFill>
                  <a:latin typeface="Arial" panose="020B0604020202020204" pitchFamily="34" charset="0"/>
                </a:rPr>
                <a:t>Vereinsmodell</a:t>
              </a:r>
            </a:p>
          </p:txBody>
        </p:sp>
        <p:sp>
          <p:nvSpPr>
            <p:cNvPr id="8221" name="Oval 29">
              <a:extLst>
                <a:ext uri="{FF2B5EF4-FFF2-40B4-BE49-F238E27FC236}">
                  <a16:creationId xmlns:a16="http://schemas.microsoft.com/office/drawing/2014/main" id="{8ECB736A-5B77-5C48-97A4-CA8035564C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0" y="2276"/>
              <a:ext cx="590" cy="318"/>
            </a:xfrm>
            <a:prstGeom prst="ellipse">
              <a:avLst/>
            </a:prstGeom>
            <a:solidFill>
              <a:srgbClr val="6699FF"/>
            </a:solidFill>
            <a:ln>
              <a:noFill/>
            </a:ln>
            <a:effectLst>
              <a:prstShdw prst="shdw17" dist="17961" dir="2700000">
                <a:srgbClr val="6699FF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de-DE" altLang="de-DE" sz="2000">
                  <a:solidFill>
                    <a:schemeClr val="folHlink"/>
                  </a:solidFill>
                  <a:latin typeface="Arial" panose="020B0604020202020204" pitchFamily="34" charset="0"/>
                </a:rPr>
                <a:t>TAZ</a:t>
              </a:r>
            </a:p>
          </p:txBody>
        </p:sp>
      </p:grpSp>
      <p:sp>
        <p:nvSpPr>
          <p:cNvPr id="8197" name="Rectangle 5">
            <a:extLst>
              <a:ext uri="{FF2B5EF4-FFF2-40B4-BE49-F238E27FC236}">
                <a16:creationId xmlns:a16="http://schemas.microsoft.com/office/drawing/2014/main" id="{71318BF4-1D0A-A745-9CAB-3ABE0893C3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1341438"/>
            <a:ext cx="5616575" cy="503237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de-DE" altLang="de-DE" sz="2200">
                <a:latin typeface="Arial" panose="020B0604020202020204" pitchFamily="34" charset="0"/>
              </a:rPr>
              <a:t>dogmatische Positionen</a:t>
            </a:r>
          </a:p>
        </p:txBody>
      </p:sp>
      <p:sp>
        <p:nvSpPr>
          <p:cNvPr id="8199" name="Rectangle 7">
            <a:extLst>
              <a:ext uri="{FF2B5EF4-FFF2-40B4-BE49-F238E27FC236}">
                <a16:creationId xmlns:a16="http://schemas.microsoft.com/office/drawing/2014/main" id="{980690A9-53F0-F04B-968D-459F7F8DF2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2165350"/>
            <a:ext cx="2592387" cy="719138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de-DE" altLang="de-DE" sz="2200">
                <a:latin typeface="Arial" panose="020B0604020202020204" pitchFamily="34" charset="0"/>
              </a:rPr>
              <a:t>Entwicklungen im </a:t>
            </a:r>
          </a:p>
          <a:p>
            <a:pPr algn="ctr"/>
            <a:r>
              <a:rPr lang="de-DE" altLang="de-DE" sz="2200">
                <a:latin typeface="Arial" panose="020B0604020202020204" pitchFamily="34" charset="0"/>
              </a:rPr>
              <a:t>Ausland</a:t>
            </a:r>
          </a:p>
        </p:txBody>
      </p:sp>
      <p:sp>
        <p:nvSpPr>
          <p:cNvPr id="8200" name="Rectangle 8">
            <a:extLst>
              <a:ext uri="{FF2B5EF4-FFF2-40B4-BE49-F238E27FC236}">
                <a16:creationId xmlns:a16="http://schemas.microsoft.com/office/drawing/2014/main" id="{2EEAC091-E125-7E4D-A6A8-853A8C85FE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7175" y="2165350"/>
            <a:ext cx="2592388" cy="719138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de-DE" altLang="de-DE" sz="2200">
                <a:latin typeface="Arial" panose="020B0604020202020204" pitchFamily="34" charset="0"/>
              </a:rPr>
              <a:t>Analysen, Fakten</a:t>
            </a:r>
          </a:p>
        </p:txBody>
      </p:sp>
      <p:sp>
        <p:nvSpPr>
          <p:cNvPr id="8201" name="Rectangle 9">
            <a:extLst>
              <a:ext uri="{FF2B5EF4-FFF2-40B4-BE49-F238E27FC236}">
                <a16:creationId xmlns:a16="http://schemas.microsoft.com/office/drawing/2014/main" id="{F0BB7119-E3F1-7246-898E-8FEEEE7E6A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3205163"/>
            <a:ext cx="5616575" cy="503237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de-DE" altLang="de-DE" sz="2200">
                <a:latin typeface="Arial" panose="020B0604020202020204" pitchFamily="34" charset="0"/>
              </a:rPr>
              <a:t>modellbezogene Diskussionen</a:t>
            </a:r>
          </a:p>
        </p:txBody>
      </p:sp>
      <p:sp>
        <p:nvSpPr>
          <p:cNvPr id="8222" name="AutoShape 30">
            <a:extLst>
              <a:ext uri="{FF2B5EF4-FFF2-40B4-BE49-F238E27FC236}">
                <a16:creationId xmlns:a16="http://schemas.microsoft.com/office/drawing/2014/main" id="{267A9DA9-3B9F-3641-9116-5240D047A3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9925" y="1860550"/>
            <a:ext cx="647700" cy="28892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223" name="AutoShape 31">
            <a:extLst>
              <a:ext uri="{FF2B5EF4-FFF2-40B4-BE49-F238E27FC236}">
                <a16:creationId xmlns:a16="http://schemas.microsoft.com/office/drawing/2014/main" id="{6EDBC566-E9D9-E744-954D-1A88928608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9338" y="1860550"/>
            <a:ext cx="647700" cy="28892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224" name="AutoShape 32">
            <a:extLst>
              <a:ext uri="{FF2B5EF4-FFF2-40B4-BE49-F238E27FC236}">
                <a16:creationId xmlns:a16="http://schemas.microsoft.com/office/drawing/2014/main" id="{2FE7354C-BACB-624B-842E-1657A94EFD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3738" y="2908300"/>
            <a:ext cx="647700" cy="28892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225" name="AutoShape 33">
            <a:extLst>
              <a:ext uri="{FF2B5EF4-FFF2-40B4-BE49-F238E27FC236}">
                <a16:creationId xmlns:a16="http://schemas.microsoft.com/office/drawing/2014/main" id="{6BEB6D47-ABB4-804F-8105-B61E50B7AF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3150" y="2908300"/>
            <a:ext cx="647700" cy="28892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202" name="Rectangle 10">
            <a:extLst>
              <a:ext uri="{FF2B5EF4-FFF2-40B4-BE49-F238E27FC236}">
                <a16:creationId xmlns:a16="http://schemas.microsoft.com/office/drawing/2014/main" id="{3BEEB0B4-E6C2-8340-80D5-495525630444}"/>
              </a:ext>
            </a:extLst>
          </p:cNvPr>
          <p:cNvSpPr>
            <a:spLocks noChangeArrowheads="1"/>
          </p:cNvSpPr>
          <p:nvPr/>
        </p:nvSpPr>
        <p:spPr bwMode="auto">
          <a:xfrm rot="-285190">
            <a:off x="611188" y="4217988"/>
            <a:ext cx="6551612" cy="719137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sz="2700" b="1">
                <a:latin typeface="Arial" panose="020B0604020202020204" pitchFamily="34" charset="0"/>
              </a:rPr>
              <a:t>Urteil Bundesverfassungsgericht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2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2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1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8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8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 animBg="1"/>
      <p:bldP spid="8199" grpId="0" animBg="1"/>
      <p:bldP spid="8200" grpId="0" animBg="1"/>
      <p:bldP spid="8201" grpId="0" animBg="1"/>
      <p:bldP spid="820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liennummernplatzhalter 3">
            <a:extLst>
              <a:ext uri="{FF2B5EF4-FFF2-40B4-BE49-F238E27FC236}">
                <a16:creationId xmlns:a16="http://schemas.microsoft.com/office/drawing/2014/main" id="{65D62137-7791-AC46-815C-E85581F9483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9846B2C-3DD7-4B4A-BEDD-026587C4148B}" type="slidenum">
              <a:rPr lang="en-US" altLang="de-DE"/>
              <a:pPr/>
              <a:t>3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CC1E5CAD-73BC-B54A-8B17-EFD509DB3F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altLang="de-DE" b="1"/>
              <a:t>Ziele der Tagung</a:t>
            </a:r>
          </a:p>
        </p:txBody>
      </p:sp>
      <p:sp>
        <p:nvSpPr>
          <p:cNvPr id="10248" name="Rectangle 8">
            <a:extLst>
              <a:ext uri="{FF2B5EF4-FFF2-40B4-BE49-F238E27FC236}">
                <a16:creationId xmlns:a16="http://schemas.microsoft.com/office/drawing/2014/main" id="{AC044BB2-24BF-7D40-BD60-CA6FD1DD94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5157788"/>
            <a:ext cx="5976937" cy="1439862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110000"/>
              </a:lnSpc>
            </a:pPr>
            <a:r>
              <a:rPr lang="de-DE" altLang="de-DE" sz="2800" b="1">
                <a:solidFill>
                  <a:schemeClr val="hlink"/>
                </a:solidFill>
                <a:latin typeface="Arial" panose="020B0604020202020204" pitchFamily="34" charset="0"/>
              </a:rPr>
              <a:t>nicht mehr </a:t>
            </a:r>
          </a:p>
          <a:p>
            <a:pPr algn="ctr">
              <a:lnSpc>
                <a:spcPct val="110000"/>
              </a:lnSpc>
            </a:pPr>
            <a:r>
              <a:rPr lang="de-DE" altLang="de-DE" sz="2800" b="1">
                <a:solidFill>
                  <a:schemeClr val="hlink"/>
                </a:solidFill>
                <a:latin typeface="Arial" panose="020B0604020202020204" pitchFamily="34" charset="0"/>
              </a:rPr>
              <a:t>„ob“, sondern „wie“</a:t>
            </a:r>
          </a:p>
        </p:txBody>
      </p:sp>
      <p:sp>
        <p:nvSpPr>
          <p:cNvPr id="10245" name="Rectangle 5">
            <a:extLst>
              <a:ext uri="{FF2B5EF4-FFF2-40B4-BE49-F238E27FC236}">
                <a16:creationId xmlns:a16="http://schemas.microsoft.com/office/drawing/2014/main" id="{C67580CA-33A9-F748-A86F-24343F795C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1412875"/>
            <a:ext cx="5976937" cy="14398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/>
          <a:p>
            <a:pPr algn="ctr">
              <a:lnSpc>
                <a:spcPct val="110000"/>
              </a:lnSpc>
            </a:pPr>
            <a:r>
              <a:rPr lang="de-DE" altLang="de-DE" sz="2800" b="1">
                <a:solidFill>
                  <a:schemeClr val="hlink"/>
                </a:solidFill>
                <a:latin typeface="Arial" panose="020B0604020202020204" pitchFamily="34" charset="0"/>
              </a:rPr>
              <a:t>Klarheit </a:t>
            </a:r>
          </a:p>
          <a:p>
            <a:pPr algn="ctr">
              <a:lnSpc>
                <a:spcPct val="110000"/>
              </a:lnSpc>
            </a:pPr>
            <a:r>
              <a:rPr lang="de-DE" altLang="de-DE" sz="2800" b="1">
                <a:solidFill>
                  <a:schemeClr val="hlink"/>
                </a:solidFill>
                <a:latin typeface="Arial" panose="020B0604020202020204" pitchFamily="34" charset="0"/>
              </a:rPr>
              <a:t>über Gestaltung </a:t>
            </a:r>
          </a:p>
          <a:p>
            <a:pPr algn="ctr">
              <a:lnSpc>
                <a:spcPct val="110000"/>
              </a:lnSpc>
            </a:pPr>
            <a:r>
              <a:rPr lang="de-DE" altLang="de-DE" sz="2800" b="1">
                <a:solidFill>
                  <a:schemeClr val="hlink"/>
                </a:solidFill>
                <a:latin typeface="Arial" panose="020B0604020202020204" pitchFamily="34" charset="0"/>
              </a:rPr>
              <a:t>funktionsfähiger Modelle</a:t>
            </a:r>
          </a:p>
        </p:txBody>
      </p:sp>
      <p:sp>
        <p:nvSpPr>
          <p:cNvPr id="10249" name="AutoShape 9">
            <a:extLst>
              <a:ext uri="{FF2B5EF4-FFF2-40B4-BE49-F238E27FC236}">
                <a16:creationId xmlns:a16="http://schemas.microsoft.com/office/drawing/2014/main" id="{B35AB2A3-2EDE-2D4E-8F3F-D60477F069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1275" y="2852738"/>
            <a:ext cx="936625" cy="4318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247" name="Rectangle 7">
            <a:extLst>
              <a:ext uri="{FF2B5EF4-FFF2-40B4-BE49-F238E27FC236}">
                <a16:creationId xmlns:a16="http://schemas.microsoft.com/office/drawing/2014/main" id="{1400B5CB-B9C1-8644-9780-1F2E528B5A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3284538"/>
            <a:ext cx="5976937" cy="1439862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110000"/>
              </a:lnSpc>
            </a:pPr>
            <a:r>
              <a:rPr lang="de-DE" altLang="de-DE" sz="2800" b="1">
                <a:solidFill>
                  <a:schemeClr val="hlink"/>
                </a:solidFill>
                <a:latin typeface="Arial" panose="020B0604020202020204" pitchFamily="34" charset="0"/>
              </a:rPr>
              <a:t>gute CHE-Tradition: </a:t>
            </a:r>
          </a:p>
          <a:p>
            <a:pPr algn="ctr">
              <a:lnSpc>
                <a:spcPct val="110000"/>
              </a:lnSpc>
            </a:pPr>
            <a:r>
              <a:rPr lang="de-DE" altLang="de-DE" sz="2800" b="1">
                <a:solidFill>
                  <a:schemeClr val="hlink"/>
                </a:solidFill>
                <a:latin typeface="Arial" panose="020B0604020202020204" pitchFamily="34" charset="0"/>
              </a:rPr>
              <a:t>Erkenntnisgewinn </a:t>
            </a:r>
          </a:p>
          <a:p>
            <a:pPr algn="ctr">
              <a:lnSpc>
                <a:spcPct val="110000"/>
              </a:lnSpc>
            </a:pPr>
            <a:r>
              <a:rPr lang="de-DE" altLang="de-DE" sz="2800" b="1">
                <a:solidFill>
                  <a:schemeClr val="hlink"/>
                </a:solidFill>
                <a:latin typeface="Arial" panose="020B0604020202020204" pitchFamily="34" charset="0"/>
              </a:rPr>
              <a:t>aus internationalem Vergleich</a:t>
            </a:r>
          </a:p>
        </p:txBody>
      </p:sp>
      <p:sp>
        <p:nvSpPr>
          <p:cNvPr id="10250" name="AutoShape 10">
            <a:extLst>
              <a:ext uri="{FF2B5EF4-FFF2-40B4-BE49-F238E27FC236}">
                <a16:creationId xmlns:a16="http://schemas.microsoft.com/office/drawing/2014/main" id="{B6F1D802-E2A5-FC49-BAFE-6E78FA237C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1275" y="4725988"/>
            <a:ext cx="936625" cy="4318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8" grpId="1" animBg="1"/>
      <p:bldP spid="10245" grpId="0" animBg="1"/>
      <p:bldP spid="1024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3">
            <a:extLst>
              <a:ext uri="{FF2B5EF4-FFF2-40B4-BE49-F238E27FC236}">
                <a16:creationId xmlns:a16="http://schemas.microsoft.com/office/drawing/2014/main" id="{E98DA03E-0800-DD46-9F62-BCBE72F390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3752C8-FB66-D847-972A-6FF39684BD69}" type="slidenum">
              <a:rPr lang="en-US" altLang="de-DE"/>
              <a:pPr/>
              <a:t>4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12292" name="Rectangle 4">
            <a:extLst>
              <a:ext uri="{FF2B5EF4-FFF2-40B4-BE49-F238E27FC236}">
                <a16:creationId xmlns:a16="http://schemas.microsoft.com/office/drawing/2014/main" id="{2C56F4CE-659F-BC4F-B77E-712CEBDAD0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altLang="de-DE" b="1"/>
              <a:t>Warum Vergleich UK - D?</a:t>
            </a:r>
          </a:p>
        </p:txBody>
      </p:sp>
      <p:sp>
        <p:nvSpPr>
          <p:cNvPr id="12293" name="Rectangle 5">
            <a:extLst>
              <a:ext uri="{FF2B5EF4-FFF2-40B4-BE49-F238E27FC236}">
                <a16:creationId xmlns:a16="http://schemas.microsoft.com/office/drawing/2014/main" id="{983CC2CB-B304-3D4B-BC65-8102A4812F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725" y="1341438"/>
            <a:ext cx="8137525" cy="1655762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110000"/>
              </a:lnSpc>
            </a:pPr>
            <a:r>
              <a:rPr lang="de-DE" altLang="de-DE" sz="2800" b="1">
                <a:latin typeface="Arial" panose="020B0604020202020204" pitchFamily="34" charset="0"/>
              </a:rPr>
              <a:t>analoge Gestaltungsfragen </a:t>
            </a:r>
          </a:p>
          <a:p>
            <a:pPr algn="ctr">
              <a:lnSpc>
                <a:spcPct val="110000"/>
              </a:lnSpc>
            </a:pPr>
            <a:r>
              <a:rPr lang="de-DE" altLang="de-DE" sz="2800">
                <a:latin typeface="Arial" panose="020B0604020202020204" pitchFamily="34" charset="0"/>
              </a:rPr>
              <a:t>Gebührenhöhe? </a:t>
            </a:r>
          </a:p>
          <a:p>
            <a:pPr algn="ctr">
              <a:lnSpc>
                <a:spcPct val="110000"/>
              </a:lnSpc>
            </a:pPr>
            <a:r>
              <a:rPr lang="de-DE" altLang="de-DE" sz="2800">
                <a:latin typeface="Arial" panose="020B0604020202020204" pitchFamily="34" charset="0"/>
              </a:rPr>
              <a:t>andere Systeme in „Ländern“</a:t>
            </a:r>
          </a:p>
        </p:txBody>
      </p:sp>
      <p:sp>
        <p:nvSpPr>
          <p:cNvPr id="12295" name="Rectangle 7">
            <a:extLst>
              <a:ext uri="{FF2B5EF4-FFF2-40B4-BE49-F238E27FC236}">
                <a16:creationId xmlns:a16="http://schemas.microsoft.com/office/drawing/2014/main" id="{1AC861AB-F1C1-884C-B386-DF86C28374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3284538"/>
            <a:ext cx="8137525" cy="15113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110000"/>
              </a:lnSpc>
            </a:pPr>
            <a:r>
              <a:rPr lang="de-DE" altLang="de-DE" sz="2800" b="1">
                <a:latin typeface="Arial" panose="020B0604020202020204" pitchFamily="34" charset="0"/>
              </a:rPr>
              <a:t>UK umgesetzt</a:t>
            </a:r>
          </a:p>
          <a:p>
            <a:pPr algn="ctr">
              <a:lnSpc>
                <a:spcPct val="110000"/>
              </a:lnSpc>
            </a:pPr>
            <a:r>
              <a:rPr lang="de-DE" altLang="de-DE" sz="2800">
                <a:latin typeface="Arial" panose="020B0604020202020204" pitchFamily="34" charset="0"/>
              </a:rPr>
              <a:t>Darlehen mit einkommens-</a:t>
            </a:r>
          </a:p>
          <a:p>
            <a:pPr algn="ctr">
              <a:lnSpc>
                <a:spcPct val="110000"/>
              </a:lnSpc>
            </a:pPr>
            <a:r>
              <a:rPr lang="de-DE" altLang="de-DE" sz="2800">
                <a:latin typeface="Arial" panose="020B0604020202020204" pitchFamily="34" charset="0"/>
              </a:rPr>
              <a:t>abhängiger Rückzahlung</a:t>
            </a:r>
          </a:p>
        </p:txBody>
      </p:sp>
      <p:sp>
        <p:nvSpPr>
          <p:cNvPr id="12296" name="Rectangle 8">
            <a:extLst>
              <a:ext uri="{FF2B5EF4-FFF2-40B4-BE49-F238E27FC236}">
                <a16:creationId xmlns:a16="http://schemas.microsoft.com/office/drawing/2014/main" id="{7F8EE8A2-B68D-F344-ABBE-236529A595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5118100"/>
            <a:ext cx="8137525" cy="15113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110000"/>
              </a:lnSpc>
            </a:pPr>
            <a:r>
              <a:rPr lang="de-DE" altLang="de-DE" sz="2800" b="1">
                <a:latin typeface="Arial" panose="020B0604020202020204" pitchFamily="34" charset="0"/>
              </a:rPr>
              <a:t>Labour/sozialdemokratische Regierungen</a:t>
            </a:r>
          </a:p>
          <a:p>
            <a:pPr algn="ctr">
              <a:lnSpc>
                <a:spcPct val="110000"/>
              </a:lnSpc>
            </a:pPr>
            <a:r>
              <a:rPr lang="de-DE" altLang="de-DE" sz="2800">
                <a:latin typeface="Arial" panose="020B0604020202020204" pitchFamily="34" charset="0"/>
              </a:rPr>
              <a:t>kommen zu sehr unterschiedlichen </a:t>
            </a:r>
          </a:p>
          <a:p>
            <a:pPr algn="ctr">
              <a:lnSpc>
                <a:spcPct val="110000"/>
              </a:lnSpc>
            </a:pPr>
            <a:r>
              <a:rPr lang="de-DE" altLang="de-DE" sz="2800">
                <a:latin typeface="Arial" panose="020B0604020202020204" pitchFamily="34" charset="0"/>
              </a:rPr>
              <a:t>Ergebnissen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 animBg="1"/>
      <p:bldP spid="12295" grpId="0" animBg="1"/>
      <p:bldP spid="1229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3">
            <a:extLst>
              <a:ext uri="{FF2B5EF4-FFF2-40B4-BE49-F238E27FC236}">
                <a16:creationId xmlns:a16="http://schemas.microsoft.com/office/drawing/2014/main" id="{E9CB4B00-04B0-B845-BF14-EE2E9E18497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261DA34-1F59-FE4F-AFA6-E1849D98EEFC}" type="slidenum">
              <a:rPr lang="en-US" altLang="de-DE"/>
              <a:pPr/>
              <a:t>5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8FD93F90-27D2-2646-9CA0-E13A4B650B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altLang="de-DE" b="1"/>
              <a:t>Schritte</a:t>
            </a:r>
          </a:p>
        </p:txBody>
      </p:sp>
      <p:sp>
        <p:nvSpPr>
          <p:cNvPr id="14341" name="Rectangle 5">
            <a:extLst>
              <a:ext uri="{FF2B5EF4-FFF2-40B4-BE49-F238E27FC236}">
                <a16:creationId xmlns:a16="http://schemas.microsoft.com/office/drawing/2014/main" id="{35245D5A-D291-D445-AE49-6E16C51185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550" y="1557338"/>
            <a:ext cx="7129463" cy="1150937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120000"/>
              </a:lnSpc>
            </a:pPr>
            <a:r>
              <a:rPr lang="de-DE" altLang="de-DE" sz="3000" b="1">
                <a:latin typeface="Arial" panose="020B0604020202020204" pitchFamily="34" charset="0"/>
              </a:rPr>
              <a:t>Beschreibung und Analyse </a:t>
            </a:r>
          </a:p>
          <a:p>
            <a:pPr algn="ctr">
              <a:lnSpc>
                <a:spcPct val="120000"/>
              </a:lnSpc>
            </a:pPr>
            <a:r>
              <a:rPr lang="de-DE" altLang="de-DE" sz="3000" b="1">
                <a:latin typeface="Arial" panose="020B0604020202020204" pitchFamily="34" charset="0"/>
              </a:rPr>
              <a:t>Status quo in beiden Staaten</a:t>
            </a:r>
          </a:p>
        </p:txBody>
      </p:sp>
      <p:sp>
        <p:nvSpPr>
          <p:cNvPr id="14343" name="Rectangle 7">
            <a:extLst>
              <a:ext uri="{FF2B5EF4-FFF2-40B4-BE49-F238E27FC236}">
                <a16:creationId xmlns:a16="http://schemas.microsoft.com/office/drawing/2014/main" id="{49B12C51-5DD6-F147-8E97-230ED357BB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550" y="3214688"/>
            <a:ext cx="7129463" cy="1150937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120000"/>
              </a:lnSpc>
            </a:pPr>
            <a:r>
              <a:rPr lang="de-DE" altLang="de-DE" sz="3000" b="1">
                <a:latin typeface="Arial" panose="020B0604020202020204" pitchFamily="34" charset="0"/>
              </a:rPr>
              <a:t>Suche nach optimalen</a:t>
            </a:r>
          </a:p>
          <a:p>
            <a:pPr algn="ctr">
              <a:lnSpc>
                <a:spcPct val="120000"/>
              </a:lnSpc>
            </a:pPr>
            <a:r>
              <a:rPr lang="de-DE" altLang="de-DE" sz="3000" b="1">
                <a:latin typeface="Arial" panose="020B0604020202020204" pitchFamily="34" charset="0"/>
              </a:rPr>
              <a:t>Modellgestaltungen</a:t>
            </a:r>
          </a:p>
        </p:txBody>
      </p:sp>
      <p:sp>
        <p:nvSpPr>
          <p:cNvPr id="14344" name="Rectangle 8">
            <a:extLst>
              <a:ext uri="{FF2B5EF4-FFF2-40B4-BE49-F238E27FC236}">
                <a16:creationId xmlns:a16="http://schemas.microsoft.com/office/drawing/2014/main" id="{6B605171-2262-B74A-A916-37E377943C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550" y="4870450"/>
            <a:ext cx="7129463" cy="1150938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120000"/>
              </a:lnSpc>
            </a:pPr>
            <a:r>
              <a:rPr lang="de-DE" altLang="de-DE" sz="3000" b="1">
                <a:latin typeface="Arial" panose="020B0604020202020204" pitchFamily="34" charset="0"/>
              </a:rPr>
              <a:t>Suche nach Ziel führenden </a:t>
            </a:r>
          </a:p>
          <a:p>
            <a:pPr algn="ctr">
              <a:lnSpc>
                <a:spcPct val="120000"/>
              </a:lnSpc>
            </a:pPr>
            <a:r>
              <a:rPr lang="de-DE" altLang="de-DE" sz="3000" b="1">
                <a:latin typeface="Arial" panose="020B0604020202020204" pitchFamily="34" charset="0"/>
              </a:rPr>
              <a:t>politischen Prozessen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1" grpId="0" animBg="1"/>
      <p:bldP spid="14343" grpId="0" animBg="1"/>
      <p:bldP spid="1434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3">
            <a:extLst>
              <a:ext uri="{FF2B5EF4-FFF2-40B4-BE49-F238E27FC236}">
                <a16:creationId xmlns:a16="http://schemas.microsoft.com/office/drawing/2014/main" id="{CEF05F30-C4E0-6E44-982C-53FDDB81CAA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7B4EBC8-EA07-3646-A4BD-88DD96A51F5E}" type="slidenum">
              <a:rPr lang="en-US" altLang="de-DE"/>
              <a:pPr/>
              <a:t>6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45584F4A-932C-8F42-848B-B2B5018544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altLang="de-DE" b="1"/>
              <a:t>Diskussionsblöcke</a:t>
            </a:r>
          </a:p>
        </p:txBody>
      </p:sp>
      <p:sp>
        <p:nvSpPr>
          <p:cNvPr id="16389" name="Rectangle 5">
            <a:extLst>
              <a:ext uri="{FF2B5EF4-FFF2-40B4-BE49-F238E27FC236}">
                <a16:creationId xmlns:a16="http://schemas.microsoft.com/office/drawing/2014/main" id="{B1B7DE1D-F09D-2E4D-855E-E3BC8B3379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1484313"/>
            <a:ext cx="7848600" cy="1223962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120000"/>
              </a:lnSpc>
            </a:pPr>
            <a:r>
              <a:rPr lang="de-DE" altLang="de-DE" sz="3000" b="1">
                <a:latin typeface="Arial" panose="020B0604020202020204" pitchFamily="34" charset="0"/>
              </a:rPr>
              <a:t>Studiengebühren und </a:t>
            </a:r>
          </a:p>
          <a:p>
            <a:pPr algn="ctr">
              <a:lnSpc>
                <a:spcPct val="120000"/>
              </a:lnSpc>
            </a:pPr>
            <a:r>
              <a:rPr lang="de-DE" altLang="de-DE" sz="3000" b="1">
                <a:latin typeface="Arial" panose="020B0604020202020204" pitchFamily="34" charset="0"/>
              </a:rPr>
              <a:t>Student Service/Partizipation</a:t>
            </a:r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9E5E5EC3-65BA-2446-8FF9-63A9BB7B5B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3213100"/>
            <a:ext cx="7848600" cy="12239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120000"/>
              </a:lnSpc>
            </a:pPr>
            <a:r>
              <a:rPr lang="de-DE" altLang="de-DE" sz="3000" b="1">
                <a:latin typeface="Arial" panose="020B0604020202020204" pitchFamily="34" charset="0"/>
              </a:rPr>
              <a:t>Gestaltung der Sozialverträglichkeit</a:t>
            </a:r>
          </a:p>
          <a:p>
            <a:pPr algn="ctr">
              <a:lnSpc>
                <a:spcPct val="120000"/>
              </a:lnSpc>
            </a:pPr>
            <a:r>
              <a:rPr lang="de-DE" altLang="de-DE" sz="3000" b="1">
                <a:latin typeface="Arial" panose="020B0604020202020204" pitchFamily="34" charset="0"/>
              </a:rPr>
              <a:t>von Gebührensystemen</a:t>
            </a:r>
          </a:p>
        </p:txBody>
      </p:sp>
      <p:sp>
        <p:nvSpPr>
          <p:cNvPr id="16392" name="Rectangle 8">
            <a:extLst>
              <a:ext uri="{FF2B5EF4-FFF2-40B4-BE49-F238E27FC236}">
                <a16:creationId xmlns:a16="http://schemas.microsoft.com/office/drawing/2014/main" id="{A82E3730-E1D6-A947-9DB5-E9FD5E3517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4941888"/>
            <a:ext cx="7848600" cy="1223962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120000"/>
              </a:lnSpc>
            </a:pPr>
            <a:r>
              <a:rPr lang="de-DE" altLang="de-DE" sz="3000" b="1">
                <a:latin typeface="Arial" panose="020B0604020202020204" pitchFamily="34" charset="0"/>
              </a:rPr>
              <a:t>Autonomie der Gebührensetzung, </a:t>
            </a:r>
          </a:p>
          <a:p>
            <a:pPr algn="ctr">
              <a:lnSpc>
                <a:spcPct val="120000"/>
              </a:lnSpc>
            </a:pPr>
            <a:r>
              <a:rPr lang="de-DE" altLang="de-DE" sz="3000" b="1">
                <a:latin typeface="Arial" panose="020B0604020202020204" pitchFamily="34" charset="0"/>
              </a:rPr>
              <a:t>Implikationen föderaler Lösungen</a:t>
            </a:r>
          </a:p>
        </p:txBody>
      </p:sp>
      <p:sp>
        <p:nvSpPr>
          <p:cNvPr id="16393" name="Oval 9">
            <a:extLst>
              <a:ext uri="{FF2B5EF4-FFF2-40B4-BE49-F238E27FC236}">
                <a16:creationId xmlns:a16="http://schemas.microsoft.com/office/drawing/2014/main" id="{00984C19-C6AC-6444-B56B-8C1495C47B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450" y="1412875"/>
            <a:ext cx="6840538" cy="4824413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3600" b="1">
                <a:solidFill>
                  <a:schemeClr val="hlink"/>
                </a:solidFill>
                <a:latin typeface="Arial" panose="020B0604020202020204" pitchFamily="34" charset="0"/>
              </a:rPr>
              <a:t>Umsetzung?</a:t>
            </a:r>
          </a:p>
          <a:p>
            <a:pPr algn="ctr"/>
            <a:endParaRPr lang="de-DE" altLang="de-DE" sz="3600" b="1">
              <a:solidFill>
                <a:schemeClr val="hlink"/>
              </a:solidFill>
              <a:latin typeface="Arial" panose="020B0604020202020204" pitchFamily="34" charset="0"/>
            </a:endParaRPr>
          </a:p>
          <a:p>
            <a:pPr algn="ctr"/>
            <a:r>
              <a:rPr lang="de-DE" altLang="de-DE" sz="3600" b="1">
                <a:solidFill>
                  <a:schemeClr val="hlink"/>
                </a:solidFill>
                <a:latin typeface="Arial" panose="020B0604020202020204" pitchFamily="34" charset="0"/>
              </a:rPr>
              <a:t>politisches Handeln?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 animBg="1"/>
      <p:bldP spid="16391" grpId="0" animBg="1"/>
      <p:bldP spid="16392" grpId="0" animBg="1"/>
      <p:bldP spid="1639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3">
            <a:extLst>
              <a:ext uri="{FF2B5EF4-FFF2-40B4-BE49-F238E27FC236}">
                <a16:creationId xmlns:a16="http://schemas.microsoft.com/office/drawing/2014/main" id="{CC24CE52-1E59-6B42-A153-A741037F0A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DD5534-F634-0649-920A-9508E4CFC751}" type="slidenum">
              <a:rPr lang="en-US" altLang="de-DE"/>
              <a:pPr/>
              <a:t>7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18436" name="Rectangle 4">
            <a:extLst>
              <a:ext uri="{FF2B5EF4-FFF2-40B4-BE49-F238E27FC236}">
                <a16:creationId xmlns:a16="http://schemas.microsoft.com/office/drawing/2014/main" id="{5B6E013A-231B-B34F-A1E8-6D41EB9355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b="1"/>
              <a:t>Stand, Chancen und Risiken von Studiengebühren in GB und D</a:t>
            </a:r>
          </a:p>
        </p:txBody>
      </p:sp>
      <p:sp>
        <p:nvSpPr>
          <p:cNvPr id="18437" name="Oval 5">
            <a:extLst>
              <a:ext uri="{FF2B5EF4-FFF2-40B4-BE49-F238E27FC236}">
                <a16:creationId xmlns:a16="http://schemas.microsoft.com/office/drawing/2014/main" id="{27BD0733-0911-4748-89A2-0C2B76B4C3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2850" y="1916113"/>
            <a:ext cx="4897438" cy="1584325"/>
          </a:xfrm>
          <a:prstGeom prst="ellipse">
            <a:avLst/>
          </a:prstGeom>
          <a:solidFill>
            <a:schemeClr val="accent1"/>
          </a:solidFill>
          <a:ln w="9525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200" b="1">
                <a:latin typeface="Arial" panose="020B0604020202020204" pitchFamily="34" charset="0"/>
              </a:rPr>
              <a:t>Nicholas Barr</a:t>
            </a:r>
          </a:p>
        </p:txBody>
      </p:sp>
      <p:sp>
        <p:nvSpPr>
          <p:cNvPr id="18439" name="Oval 7">
            <a:extLst>
              <a:ext uri="{FF2B5EF4-FFF2-40B4-BE49-F238E27FC236}">
                <a16:creationId xmlns:a16="http://schemas.microsoft.com/office/drawing/2014/main" id="{998D7B91-41E2-F545-966F-412BE9767C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2850" y="4005263"/>
            <a:ext cx="4897438" cy="1584325"/>
          </a:xfrm>
          <a:prstGeom prst="ellipse">
            <a:avLst/>
          </a:prstGeom>
          <a:solidFill>
            <a:schemeClr val="accent1"/>
          </a:solidFill>
          <a:ln w="9525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algn="ctr"/>
            <a:r>
              <a:rPr lang="de-DE" altLang="de-DE" sz="3200" b="1">
                <a:latin typeface="Arial" panose="020B0604020202020204" pitchFamily="34" charset="0"/>
              </a:rPr>
              <a:t>Jörg Dräger</a:t>
            </a:r>
          </a:p>
        </p:txBody>
      </p:sp>
      <p:sp>
        <p:nvSpPr>
          <p:cNvPr id="18440" name="Rectangle 8">
            <a:extLst>
              <a:ext uri="{FF2B5EF4-FFF2-40B4-BE49-F238E27FC236}">
                <a16:creationId xmlns:a16="http://schemas.microsoft.com/office/drawing/2014/main" id="{0A151E38-A2D6-7C4B-991B-F36CB7C766CB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-469106" y="3285331"/>
            <a:ext cx="3673475" cy="7921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3200">
                <a:latin typeface="Arial" panose="020B0604020202020204" pitchFamily="34" charset="0"/>
              </a:rPr>
              <a:t>KEYNOTES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7" grpId="0" animBg="1"/>
      <p:bldP spid="18439" grpId="0" animBg="1"/>
      <p:bldP spid="1844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3">
            <a:extLst>
              <a:ext uri="{FF2B5EF4-FFF2-40B4-BE49-F238E27FC236}">
                <a16:creationId xmlns:a16="http://schemas.microsoft.com/office/drawing/2014/main" id="{5993412E-8759-5D46-9ED7-045083CEFC5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5682828-6EFC-A849-8797-AC0759ABF7B6}" type="slidenum">
              <a:rPr lang="en-US" altLang="de-DE"/>
              <a:pPr/>
              <a:t>8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20484" name="Rectangle 4">
            <a:extLst>
              <a:ext uri="{FF2B5EF4-FFF2-40B4-BE49-F238E27FC236}">
                <a16:creationId xmlns:a16="http://schemas.microsoft.com/office/drawing/2014/main" id="{94F9E745-F380-9241-8610-0C564BE46C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200"/>
              <a:t>Panel 2: Sozialverträglichkeit von Studiengebühren</a:t>
            </a:r>
          </a:p>
        </p:txBody>
      </p:sp>
      <p:sp>
        <p:nvSpPr>
          <p:cNvPr id="20485" name="Rectangle 5">
            <a:extLst>
              <a:ext uri="{FF2B5EF4-FFF2-40B4-BE49-F238E27FC236}">
                <a16:creationId xmlns:a16="http://schemas.microsoft.com/office/drawing/2014/main" id="{F72BC4F2-C569-C844-BFAC-FB82BCB45C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1628775"/>
            <a:ext cx="7777162" cy="863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lvl="1"/>
            <a:r>
              <a:rPr lang="de-DE" altLang="de-DE" sz="3000">
                <a:latin typeface="Arial" panose="020B0604020202020204" pitchFamily="34" charset="0"/>
              </a:rPr>
              <a:t>Studiengebühren ohne soziale Selektion?</a:t>
            </a:r>
          </a:p>
        </p:txBody>
      </p:sp>
      <p:sp>
        <p:nvSpPr>
          <p:cNvPr id="20487" name="Rectangle 7">
            <a:extLst>
              <a:ext uri="{FF2B5EF4-FFF2-40B4-BE49-F238E27FC236}">
                <a16:creationId xmlns:a16="http://schemas.microsoft.com/office/drawing/2014/main" id="{064CCA61-FAD1-454D-8BCC-5092FEAEEA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2852738"/>
            <a:ext cx="7777162" cy="1081087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lvl="1">
              <a:lnSpc>
                <a:spcPct val="110000"/>
              </a:lnSpc>
            </a:pPr>
            <a:r>
              <a:rPr lang="de-DE" altLang="de-DE" sz="3000">
                <a:latin typeface="Arial" panose="020B0604020202020204" pitchFamily="34" charset="0"/>
              </a:rPr>
              <a:t>Modelle, die Gerechtigkeitsvorstellungen</a:t>
            </a:r>
          </a:p>
          <a:p>
            <a:pPr lvl="1">
              <a:lnSpc>
                <a:spcPct val="110000"/>
              </a:lnSpc>
            </a:pPr>
            <a:r>
              <a:rPr lang="de-DE" altLang="de-DE" sz="3000">
                <a:latin typeface="Arial" panose="020B0604020202020204" pitchFamily="34" charset="0"/>
              </a:rPr>
              <a:t>entsprechen?</a:t>
            </a:r>
          </a:p>
        </p:txBody>
      </p:sp>
      <p:sp>
        <p:nvSpPr>
          <p:cNvPr id="20488" name="Rectangle 8">
            <a:extLst>
              <a:ext uri="{FF2B5EF4-FFF2-40B4-BE49-F238E27FC236}">
                <a16:creationId xmlns:a16="http://schemas.microsoft.com/office/drawing/2014/main" id="{4191161E-7764-274C-97B5-7836324A35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4294188"/>
            <a:ext cx="7777162" cy="863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lvl="1"/>
            <a:r>
              <a:rPr lang="de-DE" altLang="de-DE" sz="3000">
                <a:latin typeface="Arial" panose="020B0604020202020204" pitchFamily="34" charset="0"/>
              </a:rPr>
              <a:t>Gestaltung von Darlehenssystemen?</a:t>
            </a:r>
          </a:p>
        </p:txBody>
      </p:sp>
      <p:sp>
        <p:nvSpPr>
          <p:cNvPr id="20489" name="Rectangle 9">
            <a:extLst>
              <a:ext uri="{FF2B5EF4-FFF2-40B4-BE49-F238E27FC236}">
                <a16:creationId xmlns:a16="http://schemas.microsoft.com/office/drawing/2014/main" id="{FC891B79-9E91-374C-96F8-8314A211B7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5518150"/>
            <a:ext cx="7777162" cy="863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lvl="1"/>
            <a:r>
              <a:rPr lang="de-DE" altLang="de-DE" sz="3000">
                <a:latin typeface="Arial" panose="020B0604020202020204" pitchFamily="34" charset="0"/>
              </a:rPr>
              <a:t>Was ist zu tun?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5" grpId="0" animBg="1"/>
      <p:bldP spid="20487" grpId="0" animBg="1"/>
      <p:bldP spid="20488" grpId="0" animBg="1"/>
      <p:bldP spid="2048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3">
            <a:extLst>
              <a:ext uri="{FF2B5EF4-FFF2-40B4-BE49-F238E27FC236}">
                <a16:creationId xmlns:a16="http://schemas.microsoft.com/office/drawing/2014/main" id="{D24D04F7-38C4-1E47-BAEF-3F480431356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F4FE278-9FFE-5E4A-A206-D5DB11489580}" type="slidenum">
              <a:rPr lang="en-US" altLang="de-DE"/>
              <a:pPr/>
              <a:t>9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22532" name="Rectangle 4">
            <a:extLst>
              <a:ext uri="{FF2B5EF4-FFF2-40B4-BE49-F238E27FC236}">
                <a16:creationId xmlns:a16="http://schemas.microsoft.com/office/drawing/2014/main" id="{464665CD-B9F4-9C43-A6F3-474C354F1D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200"/>
              <a:t>Panel 3: Einheits- oder Wettbewerbssysteme?</a:t>
            </a:r>
          </a:p>
        </p:txBody>
      </p:sp>
      <p:sp>
        <p:nvSpPr>
          <p:cNvPr id="22534" name="Rectangle 6">
            <a:extLst>
              <a:ext uri="{FF2B5EF4-FFF2-40B4-BE49-F238E27FC236}">
                <a16:creationId xmlns:a16="http://schemas.microsoft.com/office/drawing/2014/main" id="{CB77AB51-73A2-8C4B-9064-2822B7FCD4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1484313"/>
            <a:ext cx="7777162" cy="1081087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lvl="1">
              <a:lnSpc>
                <a:spcPct val="110000"/>
              </a:lnSpc>
            </a:pPr>
            <a:r>
              <a:rPr lang="de-DE" altLang="de-DE" sz="3000">
                <a:latin typeface="Arial" panose="020B0604020202020204" pitchFamily="34" charset="0"/>
              </a:rPr>
              <a:t>Autonomie der Hochschulen bei der</a:t>
            </a:r>
          </a:p>
          <a:p>
            <a:pPr lvl="1">
              <a:lnSpc>
                <a:spcPct val="110000"/>
              </a:lnSpc>
            </a:pPr>
            <a:r>
              <a:rPr lang="de-DE" altLang="de-DE" sz="3000">
                <a:latin typeface="Arial" panose="020B0604020202020204" pitchFamily="34" charset="0"/>
              </a:rPr>
              <a:t>Gebührengestaltung?</a:t>
            </a:r>
          </a:p>
        </p:txBody>
      </p:sp>
      <p:sp>
        <p:nvSpPr>
          <p:cNvPr id="22535" name="Rectangle 7">
            <a:extLst>
              <a:ext uri="{FF2B5EF4-FFF2-40B4-BE49-F238E27FC236}">
                <a16:creationId xmlns:a16="http://schemas.microsoft.com/office/drawing/2014/main" id="{F1FD850E-95F0-9047-AC0F-D4A5030A10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2779713"/>
            <a:ext cx="7777162" cy="1081087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lvl="1">
              <a:lnSpc>
                <a:spcPct val="110000"/>
              </a:lnSpc>
            </a:pPr>
            <a:r>
              <a:rPr lang="de-DE" altLang="de-DE" sz="3000">
                <a:latin typeface="Arial" panose="020B0604020202020204" pitchFamily="34" charset="0"/>
              </a:rPr>
              <a:t>Gebühren als Teil der Preispolitik/</a:t>
            </a:r>
          </a:p>
          <a:p>
            <a:pPr lvl="1">
              <a:lnSpc>
                <a:spcPct val="110000"/>
              </a:lnSpc>
            </a:pPr>
            <a:r>
              <a:rPr lang="de-DE" altLang="de-DE" sz="3000">
                <a:latin typeface="Arial" panose="020B0604020202020204" pitchFamily="34" charset="0"/>
              </a:rPr>
              <a:t>des Marketings?</a:t>
            </a:r>
          </a:p>
        </p:txBody>
      </p:sp>
      <p:sp>
        <p:nvSpPr>
          <p:cNvPr id="22536" name="Rectangle 8">
            <a:extLst>
              <a:ext uri="{FF2B5EF4-FFF2-40B4-BE49-F238E27FC236}">
                <a16:creationId xmlns:a16="http://schemas.microsoft.com/office/drawing/2014/main" id="{B71350E1-CE5F-D740-BFBC-97FD260C77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4075113"/>
            <a:ext cx="7777162" cy="1081087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lvl="1">
              <a:lnSpc>
                <a:spcPct val="110000"/>
              </a:lnSpc>
            </a:pPr>
            <a:r>
              <a:rPr lang="de-DE" altLang="de-DE" sz="3000">
                <a:latin typeface="Arial" panose="020B0604020202020204" pitchFamily="34" charset="0"/>
              </a:rPr>
              <a:t>Gestaltung im Föderalsystem: </a:t>
            </a:r>
          </a:p>
          <a:p>
            <a:pPr lvl="1">
              <a:lnSpc>
                <a:spcPct val="110000"/>
              </a:lnSpc>
            </a:pPr>
            <a:r>
              <a:rPr lang="de-DE" altLang="de-DE" sz="3000">
                <a:latin typeface="Arial" panose="020B0604020202020204" pitchFamily="34" charset="0"/>
              </a:rPr>
              <a:t>Wettbewerb vs. Koordination?</a:t>
            </a:r>
          </a:p>
        </p:txBody>
      </p:sp>
      <p:sp>
        <p:nvSpPr>
          <p:cNvPr id="22537" name="Rectangle 9">
            <a:extLst>
              <a:ext uri="{FF2B5EF4-FFF2-40B4-BE49-F238E27FC236}">
                <a16:creationId xmlns:a16="http://schemas.microsoft.com/office/drawing/2014/main" id="{342F32D3-5EFE-4045-9B76-D55A46518A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5372100"/>
            <a:ext cx="7777162" cy="1081088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lvl="1">
              <a:lnSpc>
                <a:spcPct val="110000"/>
              </a:lnSpc>
            </a:pPr>
            <a:r>
              <a:rPr lang="de-DE" altLang="de-DE" sz="3000">
                <a:latin typeface="Arial" panose="020B0604020202020204" pitchFamily="34" charset="0"/>
              </a:rPr>
              <a:t>Was ist zu tun?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4" grpId="0" animBg="1"/>
      <p:bldP spid="22535" grpId="0" animBg="1"/>
      <p:bldP spid="22536" grpId="0" animBg="1"/>
      <p:bldP spid="22537" grpId="0" animBg="1"/>
    </p:bldLst>
  </p:timing>
</p:sld>
</file>

<file path=ppt/theme/theme1.xml><?xml version="1.0" encoding="utf-8"?>
<a:theme xmlns:a="http://schemas.openxmlformats.org/drawingml/2006/main" name="Leere Präsentation">
  <a:themeElements>
    <a:clrScheme name="Leere Präsentation 10">
      <a:dk1>
        <a:srgbClr val="777777"/>
      </a:dk1>
      <a:lt1>
        <a:srgbClr val="FFFFFF"/>
      </a:lt1>
      <a:dk2>
        <a:srgbClr val="969696"/>
      </a:dk2>
      <a:lt2>
        <a:srgbClr val="FFFFFF"/>
      </a:lt2>
      <a:accent1>
        <a:srgbClr val="F00E34"/>
      </a:accent1>
      <a:accent2>
        <a:srgbClr val="293BA5"/>
      </a:accent2>
      <a:accent3>
        <a:srgbClr val="C9C9C9"/>
      </a:accent3>
      <a:accent4>
        <a:srgbClr val="DADADA"/>
      </a:accent4>
      <a:accent5>
        <a:srgbClr val="F6AAAE"/>
      </a:accent5>
      <a:accent6>
        <a:srgbClr val="243595"/>
      </a:accent6>
      <a:hlink>
        <a:srgbClr val="003300"/>
      </a:hlink>
      <a:folHlink>
        <a:srgbClr val="000000"/>
      </a:folHlink>
    </a:clrScheme>
    <a:fontScheme name="Leere Prä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8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9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0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003300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C:\Programme\Microsoft Office\Vorlagen\Leere Präsentation.pot</Template>
  <TotalTime>0</TotalTime>
  <Words>243</Words>
  <Application>Microsoft Macintosh PowerPoint</Application>
  <PresentationFormat>Bildschirmpräsentation (4:3)</PresentationFormat>
  <Paragraphs>91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3" baseType="lpstr">
      <vt:lpstr>Times New Roman</vt:lpstr>
      <vt:lpstr>Arial</vt:lpstr>
      <vt:lpstr>Webdings</vt:lpstr>
      <vt:lpstr>Leere Präsentation</vt:lpstr>
      <vt:lpstr>Studiengebühren in Großbritannien und Deutschland</vt:lpstr>
      <vt:lpstr>Phasen der Gebührendiskussion in Deutschland</vt:lpstr>
      <vt:lpstr>Ziele der Tagung</vt:lpstr>
      <vt:lpstr>Warum Vergleich UK - D?</vt:lpstr>
      <vt:lpstr>Schritte</vt:lpstr>
      <vt:lpstr>Diskussionsblöcke</vt:lpstr>
      <vt:lpstr>Stand, Chancen und Risiken von Studiengebühren in GB und D</vt:lpstr>
      <vt:lpstr>Panel 2: Sozialverträglichkeit von Studiengebühren</vt:lpstr>
      <vt:lpstr>Panel 3: Einheits- oder Wettbewerbssysteme?</vt:lpstr>
    </vt:vector>
  </TitlesOfParts>
  <Company>Bertelsmann Stiftung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Kein Folientitel</dc:title>
  <dc:creator>Bertelsmann Stiftung</dc:creator>
  <cp:lastModifiedBy>Detlef Müller-Böling</cp:lastModifiedBy>
  <cp:revision>26</cp:revision>
  <dcterms:created xsi:type="dcterms:W3CDTF">2001-03-08T15:06:45Z</dcterms:created>
  <dcterms:modified xsi:type="dcterms:W3CDTF">2022-02-22T11:33:48Z</dcterms:modified>
</cp:coreProperties>
</file>