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>
          <p15:clr>
            <a:srgbClr val="A4A3A4"/>
          </p15:clr>
        </p15:guide>
        <p15:guide id="2" pos="41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3385"/>
        <p:guide pos="41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782F51F-283F-BD4B-A59A-AA0223F8A7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A6BF153-187E-B24D-8228-CAE7A52E0E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A8FFB1CC-0CEC-3E49-9B88-D43B34F66D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D2EEEFEA-E888-A540-BBE7-97E95703C74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EAC9FD-35D3-4D4E-9762-3BCC9DFB105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3F0AA4-793C-EE44-AEA2-94C111539A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2956140-06D9-0347-87F1-82F2F6A92B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52A516B-A5CC-A046-B984-39270BBF147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39AEB46-2B14-8543-8639-B6403E28E1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FEA3F5E-AA74-5C4A-B236-777055534F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F4A1F6F-AC1B-FD48-92F9-DAA9C1CD03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6D7BCF-8CCE-B147-87CE-81713293709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05C94-AC6A-EE47-AA2A-E6C628FA0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CBD925-D257-A64D-B699-9E5986727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478977-DA89-B949-8C78-4DADC092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47B2FD-B413-3341-8108-CD1FB1763B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085F33-6EE2-0248-AE10-0901DE92906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7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3092E-0914-104A-8872-55CCA974B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2044B7-66CE-1E45-8A6D-151E4244C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F8DCB0-67A8-0D40-A31F-FA187322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D0B18A-0146-864F-AEDF-9B29595E4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7E0680-1E58-AA49-BC80-20DB3A6DA19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0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BF51FC-990F-F14D-9064-F3641FB7D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6EEE39-B80E-8241-95C9-1BA0BA576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56295E-F1DD-A346-A05C-98C5534E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54A2F7-450C-2044-AC16-936EC4EC07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C687C-AD6E-4245-8741-730E6E17337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4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23D6B-186F-5E43-9964-B6DE5A623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C44843-8941-024F-AE28-D434D6E3D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AB0A51-96D6-0B43-8C89-1CA2A7D8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F77FA4-B9F2-0C4D-9409-04A385E65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F40EC9-4AF0-A44A-A5D4-6A8855235D7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0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5AE3E-7626-E148-BAA0-CC386EF0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02E194-8595-FE4A-9477-FEDC3285A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D4B868-CFCA-194E-BF5A-265D6C16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67FC59-38CE-3946-A6E7-15ECA0834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CA4AA-C929-6348-8874-26A25025E87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7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674E1-C92F-A441-8369-7FB79B5E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CC439F-BFED-1848-86B6-C75F2C7BB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FA2384-4D26-9149-9ADD-BD9DE69A1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8ADDC0-51D2-864E-9AEA-DE4C7C2B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D00000-4873-E847-9CFE-E1E7B045A4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0006F5-6A27-2E4F-ABDA-51DDB9FEF02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2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65E9B-A6C2-2549-AA41-02583E9C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1772CB-38D4-F84B-8ADD-83883E896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2AEFF0-072D-1247-B7E0-0F5116425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E84BB23-D453-9949-9420-CEFB72F25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D0F1540-CC02-ED4E-B7DC-95A271544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BC57BC-A400-AC44-B8D9-CC1E30E2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84A15399-A574-BD49-B184-CC41C090E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6EB75-7ABB-3245-BA51-4646ABE33E8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8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9A4C0-6FFE-7F44-BCEF-A3EF90663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1B9C1C-82FE-3242-9207-0A4A43AD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8DAD6E-A4B2-084F-A16F-B2E76B770E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48FA9A-8629-1E41-92D2-4B31AE43888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4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9B1ECC0-BE2F-2E49-BA3A-DE2E106E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C939675-36E9-5946-BB7A-AA7A973D4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64F05E-0669-154D-8385-9F9BE81470B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1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A1F38-8022-7247-859A-C84CBC68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6E3125-A368-734D-B7B1-B63A5FF60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357AEB-8C81-9B4A-9861-5EBB86663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B746A7-0B65-3742-AA64-F0D169F1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547E20-6419-0B40-BBD4-CC63C253DA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FBA11F-F7F1-944F-A31B-55D8B1E4DC0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4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828CD-8C36-1848-89CC-427BA5AF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640440-9000-D947-BE75-BC101BF64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74922F-DE4A-7549-A24F-5C3F3012C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C4E6EF-BB46-AC46-BEB2-24D13DA8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64EC5-9BC0-A240-80FC-A42397D12E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3E3F0-CFC1-4246-908E-7B75FED67B0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0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393E0C97-14CD-9A47-927B-7FCC17910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0A46475-9662-B945-A936-5CD064FAE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86B588-4324-EE42-851A-6C087952F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69D36B-9654-A84B-A26D-3737C667F8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0D39470-2AED-7446-BAD9-FDE59C759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B9BA8C-CA95-D742-B37D-8F80813E0A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2650" y="643255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A612563-EAC9-4A40-91F6-0310F2AD167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3FE52891-EBA2-C445-9A2C-139A41FB7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F3CC2AB5-497A-D943-B186-C130C1503F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A135F2ED-3DE5-844C-8225-B2075919ED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9EB95-B47B-824C-91E0-D26B59759F1A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F9BEF7-FC9B-9745-87BC-44937EB8D6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de-DE" altLang="de-DE" sz="4000"/>
              <a:t>Studiengebühren in Großbritannien und Deutschland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BBF934B-70C4-D841-B4DC-AE4066E59B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00588"/>
            <a:ext cx="6400800" cy="673100"/>
          </a:xfrm>
        </p:spPr>
        <p:txBody>
          <a:bodyPr/>
          <a:lstStyle/>
          <a:p>
            <a:r>
              <a:rPr lang="de-DE" altLang="de-DE" sz="3000">
                <a:solidFill>
                  <a:schemeClr val="folHlink"/>
                </a:solidFill>
              </a:rPr>
              <a:t>Prof. Dr. Detlef Müller-Böling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D43C8F9E-3D89-0C45-8324-F858435F5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6403975"/>
            <a:ext cx="2595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chemeClr val="folHlink"/>
                </a:solidFill>
                <a:latin typeface="Arial" panose="020B0604020202020204" pitchFamily="34" charset="0"/>
              </a:rPr>
              <a:t>Berlin, 16. März 2005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3">
            <a:extLst>
              <a:ext uri="{FF2B5EF4-FFF2-40B4-BE49-F238E27FC236}">
                <a16:creationId xmlns:a16="http://schemas.microsoft.com/office/drawing/2014/main" id="{F89E365E-B613-D74B-B670-0747535AA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89BB1-60C0-7A40-A231-603ACA86C044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832995F-5882-8640-B2D0-067211324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/>
              <a:t>Phasen der Gebührendiskussion in Deutschland</a:t>
            </a:r>
          </a:p>
        </p:txBody>
      </p:sp>
      <p:grpSp>
        <p:nvGrpSpPr>
          <p:cNvPr id="8228" name="Group 36">
            <a:extLst>
              <a:ext uri="{FF2B5EF4-FFF2-40B4-BE49-F238E27FC236}">
                <a16:creationId xmlns:a16="http://schemas.microsoft.com/office/drawing/2014/main" id="{0FD8314D-2CEB-D448-9F7A-DB24A2726F8F}"/>
              </a:ext>
            </a:extLst>
          </p:cNvPr>
          <p:cNvGrpSpPr>
            <a:grpSpLocks/>
          </p:cNvGrpSpPr>
          <p:nvPr/>
        </p:nvGrpSpPr>
        <p:grpSpPr bwMode="auto">
          <a:xfrm>
            <a:off x="7226300" y="1644650"/>
            <a:ext cx="1809750" cy="2663825"/>
            <a:chOff x="4552" y="1036"/>
            <a:chExt cx="1140" cy="1678"/>
          </a:xfrm>
        </p:grpSpPr>
        <p:grpSp>
          <p:nvGrpSpPr>
            <p:cNvPr id="8206" name="Group 14">
              <a:extLst>
                <a:ext uri="{FF2B5EF4-FFF2-40B4-BE49-F238E27FC236}">
                  <a16:creationId xmlns:a16="http://schemas.microsoft.com/office/drawing/2014/main" id="{98BC9C6D-BE48-054C-A8C5-E9EBB21497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2" y="1036"/>
              <a:ext cx="272" cy="1678"/>
              <a:chOff x="4241" y="1036"/>
              <a:chExt cx="272" cy="1678"/>
            </a:xfrm>
          </p:grpSpPr>
          <p:sp>
            <p:nvSpPr>
              <p:cNvPr id="8203" name="Line 11">
                <a:extLst>
                  <a:ext uri="{FF2B5EF4-FFF2-40B4-BE49-F238E27FC236}">
                    <a16:creationId xmlns:a16="http://schemas.microsoft.com/office/drawing/2014/main" id="{6D63B523-BCEE-CA4F-89CA-02705E1103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41" y="2704"/>
                <a:ext cx="272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4" name="Line 12">
                <a:extLst>
                  <a:ext uri="{FF2B5EF4-FFF2-40B4-BE49-F238E27FC236}">
                    <a16:creationId xmlns:a16="http://schemas.microsoft.com/office/drawing/2014/main" id="{E3BDD61E-6098-A444-A00A-4E63647B12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3" y="1036"/>
                <a:ext cx="0" cy="1678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5" name="Line 13">
                <a:extLst>
                  <a:ext uri="{FF2B5EF4-FFF2-40B4-BE49-F238E27FC236}">
                    <a16:creationId xmlns:a16="http://schemas.microsoft.com/office/drawing/2014/main" id="{FD58361E-3E9D-C141-9DBC-73F9A94020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41" y="1046"/>
                <a:ext cx="272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B32D7E71-A1BC-D745-AEB7-FA03D0598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5" y="1525"/>
              <a:ext cx="837" cy="4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>
                  <a:latin typeface="Arial" panose="020B0604020202020204" pitchFamily="34" charset="0"/>
                </a:rPr>
                <a:t>Rückfall?</a:t>
              </a:r>
            </a:p>
          </p:txBody>
        </p:sp>
      </p:grpSp>
      <p:grpSp>
        <p:nvGrpSpPr>
          <p:cNvPr id="8227" name="Group 35">
            <a:extLst>
              <a:ext uri="{FF2B5EF4-FFF2-40B4-BE49-F238E27FC236}">
                <a16:creationId xmlns:a16="http://schemas.microsoft.com/office/drawing/2014/main" id="{D8605049-9E54-654D-8B17-01D37E176E85}"/>
              </a:ext>
            </a:extLst>
          </p:cNvPr>
          <p:cNvGrpSpPr>
            <a:grpSpLocks/>
          </p:cNvGrpSpPr>
          <p:nvPr/>
        </p:nvGrpSpPr>
        <p:grpSpPr bwMode="auto">
          <a:xfrm>
            <a:off x="2413000" y="5037138"/>
            <a:ext cx="3671888" cy="1560512"/>
            <a:chOff x="1520" y="3173"/>
            <a:chExt cx="2313" cy="983"/>
          </a:xfrm>
        </p:grpSpPr>
        <p:sp>
          <p:nvSpPr>
            <p:cNvPr id="8209" name="AutoShape 17">
              <a:extLst>
                <a:ext uri="{FF2B5EF4-FFF2-40B4-BE49-F238E27FC236}">
                  <a16:creationId xmlns:a16="http://schemas.microsoft.com/office/drawing/2014/main" id="{35CC36A0-7319-C54B-B120-B4F194325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3173"/>
              <a:ext cx="771" cy="40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0EF85B19-A9C2-8C49-A903-C8D9AC8AA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3657"/>
              <a:ext cx="2313" cy="4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>
                  <a:latin typeface="Arial" panose="020B0604020202020204" pitchFamily="34" charset="0"/>
                </a:rPr>
                <a:t>funktionsfähige Modelle?</a:t>
              </a:r>
            </a:p>
          </p:txBody>
        </p:sp>
      </p:grpSp>
      <p:grpSp>
        <p:nvGrpSpPr>
          <p:cNvPr id="8229" name="Group 37">
            <a:extLst>
              <a:ext uri="{FF2B5EF4-FFF2-40B4-BE49-F238E27FC236}">
                <a16:creationId xmlns:a16="http://schemas.microsoft.com/office/drawing/2014/main" id="{E93BF1A4-625E-9D42-9A9A-0754C7239C99}"/>
              </a:ext>
            </a:extLst>
          </p:cNvPr>
          <p:cNvGrpSpPr>
            <a:grpSpLocks/>
          </p:cNvGrpSpPr>
          <p:nvPr/>
        </p:nvGrpSpPr>
        <p:grpSpPr bwMode="auto">
          <a:xfrm>
            <a:off x="31750" y="3613150"/>
            <a:ext cx="8556625" cy="2120900"/>
            <a:chOff x="20" y="2276"/>
            <a:chExt cx="5390" cy="1336"/>
          </a:xfrm>
        </p:grpSpPr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08BAE853-DC72-3343-A6C6-4FB5C9413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2321"/>
              <a:ext cx="884" cy="635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Studien-</a:t>
              </a:r>
            </a:p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beitrag-</a:t>
              </a:r>
            </a:p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modell</a:t>
              </a: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4A891F46-DBE2-8B48-AC00-8C03382EF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2437"/>
              <a:ext cx="703" cy="429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UWH</a:t>
              </a: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70E8235A-D49D-6444-96B8-3CF1028C4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2886"/>
              <a:ext cx="817" cy="544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Dräger-</a:t>
              </a:r>
            </a:p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Modell</a:t>
              </a: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BCED6E77-B69E-6141-B2D7-843F77A0A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432"/>
              <a:ext cx="817" cy="544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Options-</a:t>
              </a:r>
            </a:p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modell</a:t>
              </a: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5AD1AAB2-1023-294E-B169-ADF43853E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" y="2668"/>
              <a:ext cx="703" cy="429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BDA</a:t>
              </a: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1C175261-0DC7-474A-BF79-F7B785804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2976"/>
              <a:ext cx="1179" cy="636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Dohmen:</a:t>
              </a:r>
            </a:p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lebenslanges</a:t>
              </a:r>
            </a:p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Lernen</a:t>
              </a: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73F9CF8E-6EBC-7F44-8BAF-BB3D00280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" y="2367"/>
              <a:ext cx="998" cy="429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ExcellenTUM</a:t>
              </a: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F5CEC9C1-DDFA-994F-8461-D58ECBEE8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" y="2740"/>
              <a:ext cx="1179" cy="529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studentisches</a:t>
              </a:r>
            </a:p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Vereinsmodell</a:t>
              </a: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8ECB736A-5B77-5C48-97A4-CA8035564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276"/>
              <a:ext cx="590" cy="318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>
              <a:prstShdw prst="shdw17" dist="17961" dir="2700000">
                <a:srgbClr val="66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solidFill>
                    <a:schemeClr val="folHlink"/>
                  </a:solidFill>
                  <a:latin typeface="Arial" panose="020B0604020202020204" pitchFamily="34" charset="0"/>
                </a:rPr>
                <a:t>TAZ</a:t>
              </a:r>
            </a:p>
          </p:txBody>
        </p:sp>
      </p:grpSp>
      <p:sp>
        <p:nvSpPr>
          <p:cNvPr id="8197" name="Rectangle 5">
            <a:extLst>
              <a:ext uri="{FF2B5EF4-FFF2-40B4-BE49-F238E27FC236}">
                <a16:creationId xmlns:a16="http://schemas.microsoft.com/office/drawing/2014/main" id="{71318BF4-1D0A-A745-9CAB-3ABE0893C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341438"/>
            <a:ext cx="5616575" cy="5032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dogmatische Positionen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80690A9-53F0-F04B-968D-459F7F8D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165350"/>
            <a:ext cx="2592387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Entwicklungen im 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Ausland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2EEAC091-E125-7E4D-A6A8-853A8C85F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165350"/>
            <a:ext cx="2592388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Analysen, Fakten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F0BB7119-E3F1-7246-898E-8FEEEE7E6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205163"/>
            <a:ext cx="5616575" cy="5032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modellbezogene Diskussionen</a:t>
            </a:r>
          </a:p>
        </p:txBody>
      </p:sp>
      <p:sp>
        <p:nvSpPr>
          <p:cNvPr id="8222" name="AutoShape 30">
            <a:extLst>
              <a:ext uri="{FF2B5EF4-FFF2-40B4-BE49-F238E27FC236}">
                <a16:creationId xmlns:a16="http://schemas.microsoft.com/office/drawing/2014/main" id="{267A9DA9-3B9F-3641-9116-5240D047A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1860550"/>
            <a:ext cx="6477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23" name="AutoShape 31">
            <a:extLst>
              <a:ext uri="{FF2B5EF4-FFF2-40B4-BE49-F238E27FC236}">
                <a16:creationId xmlns:a16="http://schemas.microsoft.com/office/drawing/2014/main" id="{6EDBC566-E9D9-E744-954D-1A8892860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860550"/>
            <a:ext cx="6477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24" name="AutoShape 32">
            <a:extLst>
              <a:ext uri="{FF2B5EF4-FFF2-40B4-BE49-F238E27FC236}">
                <a16:creationId xmlns:a16="http://schemas.microsoft.com/office/drawing/2014/main" id="{2FE7354C-BACB-624B-842E-1657A94EF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38" y="2908300"/>
            <a:ext cx="6477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25" name="AutoShape 33">
            <a:extLst>
              <a:ext uri="{FF2B5EF4-FFF2-40B4-BE49-F238E27FC236}">
                <a16:creationId xmlns:a16="http://schemas.microsoft.com/office/drawing/2014/main" id="{6BEB6D47-ABB4-804F-8105-B61E50B7A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2908300"/>
            <a:ext cx="6477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3BEEB0B4-E6C2-8340-80D5-495525630444}"/>
              </a:ext>
            </a:extLst>
          </p:cNvPr>
          <p:cNvSpPr>
            <a:spLocks noChangeArrowheads="1"/>
          </p:cNvSpPr>
          <p:nvPr/>
        </p:nvSpPr>
        <p:spPr bwMode="auto">
          <a:xfrm rot="-285190">
            <a:off x="611188" y="4217988"/>
            <a:ext cx="655161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700" b="1">
                <a:latin typeface="Arial" panose="020B0604020202020204" pitchFamily="34" charset="0"/>
              </a:rPr>
              <a:t>Urteil Bundesverfassungsgericht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 animBg="1"/>
      <p:bldP spid="8200" grpId="0" animBg="1"/>
      <p:bldP spid="8201" grpId="0" animBg="1"/>
      <p:bldP spid="82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65D62137-7791-AC46-815C-E85581F948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46B2C-3DD7-4B4A-BEDD-026587C4148B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C1E5CAD-73BC-B54A-8B17-EFD509DB3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/>
              <a:t>Ziele der Tagung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AC044BB2-24BF-7D40-BD60-CA6FD1DD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157788"/>
            <a:ext cx="5976937" cy="1439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nicht mehr </a:t>
            </a:r>
          </a:p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„ob“, sondern „wie“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67580CA-33A9-F748-A86F-24343F795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412875"/>
            <a:ext cx="5976937" cy="1439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Klarheit </a:t>
            </a:r>
          </a:p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über Gestaltung </a:t>
            </a:r>
          </a:p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funktionsfähiger Modelle</a:t>
            </a:r>
          </a:p>
        </p:txBody>
      </p:sp>
      <p:sp>
        <p:nvSpPr>
          <p:cNvPr id="10249" name="AutoShape 9">
            <a:extLst>
              <a:ext uri="{FF2B5EF4-FFF2-40B4-BE49-F238E27FC236}">
                <a16:creationId xmlns:a16="http://schemas.microsoft.com/office/drawing/2014/main" id="{B35AB2A3-2EDE-2D4E-8F3F-D60477F06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852738"/>
            <a:ext cx="9366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400B5CB-B9C1-8644-9780-1F2E528B5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284538"/>
            <a:ext cx="5976937" cy="1439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gute CHE-Tradition: </a:t>
            </a:r>
          </a:p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Erkenntnisgewinn </a:t>
            </a:r>
          </a:p>
          <a:p>
            <a:pPr algn="ctr">
              <a:lnSpc>
                <a:spcPct val="110000"/>
              </a:lnSpc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aus internationalem Vergleich</a:t>
            </a:r>
          </a:p>
        </p:txBody>
      </p:sp>
      <p:sp>
        <p:nvSpPr>
          <p:cNvPr id="10250" name="AutoShape 10">
            <a:extLst>
              <a:ext uri="{FF2B5EF4-FFF2-40B4-BE49-F238E27FC236}">
                <a16:creationId xmlns:a16="http://schemas.microsoft.com/office/drawing/2014/main" id="{B6F1D802-E2A5-FC49-BAFE-6E78FA237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4725988"/>
            <a:ext cx="9366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1" animBg="1"/>
      <p:bldP spid="10245" grpId="0" animBg="1"/>
      <p:bldP spid="102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E98DA03E-0800-DD46-9F62-BCBE72F390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3752C8-FB66-D847-972A-6FF39684BD69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C56F4CE-659F-BC4F-B77E-712CEBDAD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/>
              <a:t>Warum Vergleich UK - D?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83CC2CB-B304-3D4B-BC65-8102A4812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341438"/>
            <a:ext cx="8137525" cy="16557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 b="1">
                <a:latin typeface="Arial" panose="020B0604020202020204" pitchFamily="34" charset="0"/>
              </a:rPr>
              <a:t>analoge Gestaltungsfragen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Gebührenhöhe?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andere Systeme in „Ländern“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1AC861AB-F1C1-884C-B386-DF86C2837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84538"/>
            <a:ext cx="8137525" cy="1511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 b="1">
                <a:latin typeface="Arial" panose="020B0604020202020204" pitchFamily="34" charset="0"/>
              </a:rPr>
              <a:t>UK umgesetzt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Darlehen mit einkommens-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abhängiger Rückzahlung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7F8EE8A2-B68D-F344-ABBE-236529A59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118100"/>
            <a:ext cx="8137525" cy="1511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de-DE" altLang="de-DE" sz="2800" b="1">
                <a:latin typeface="Arial" panose="020B0604020202020204" pitchFamily="34" charset="0"/>
              </a:rPr>
              <a:t>Labour/sozialdemokratische Regierungen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kommen zu sehr unterschiedlichen </a:t>
            </a:r>
          </a:p>
          <a:p>
            <a:pPr algn="ctr">
              <a:lnSpc>
                <a:spcPct val="110000"/>
              </a:lnSpc>
            </a:pPr>
            <a:r>
              <a:rPr lang="de-DE" altLang="de-DE" sz="2800">
                <a:latin typeface="Arial" panose="020B0604020202020204" pitchFamily="34" charset="0"/>
              </a:rPr>
              <a:t>Ergebnissen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 animBg="1"/>
      <p:bldP spid="122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E9CB4B00-04B0-B845-BF14-EE2E9E1849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61DA34-1F59-FE4F-AFA6-E1849D98EEFC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FD93F90-27D2-2646-9CA0-E13A4B650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/>
              <a:t>Schritte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5245D5A-D291-D445-AE49-6E16C5118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557338"/>
            <a:ext cx="7129463" cy="11509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Beschreibung und Analyse </a:t>
            </a:r>
          </a:p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Status quo in beiden Staaten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49B12C51-5DD6-F147-8E97-230ED357B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214688"/>
            <a:ext cx="7129463" cy="11509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Suche nach optimalen</a:t>
            </a:r>
          </a:p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Modellgestaltungen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6B605171-2262-B74A-A916-37E377943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870450"/>
            <a:ext cx="7129463" cy="11509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Suche nach Ziel führenden </a:t>
            </a:r>
          </a:p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politischen Prozessen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3" grpId="0" animBg="1"/>
      <p:bldP spid="143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EF05F30-C4E0-6E44-982C-53FDDB81CA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B4EBC8-EA07-3646-A4BD-88DD96A51F5E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45584F4A-932C-8F42-848B-B2B501854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/>
              <a:t>Diskussionsblöcke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1B7DE1D-F09D-2E4D-855E-E3BC8B337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7848600" cy="12239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Studiengebühren und </a:t>
            </a:r>
          </a:p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Student Service/Partizipation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E5E5EC3-65BA-2446-8FF9-63A9BB7B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213100"/>
            <a:ext cx="7848600" cy="1223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Gestaltung der Sozialverträglichkeit</a:t>
            </a:r>
          </a:p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von Gebührensystemen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82E3730-E1D6-A947-9DB5-E9FD5E351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941888"/>
            <a:ext cx="7848600" cy="12239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Autonomie der Gebührensetzung, </a:t>
            </a:r>
          </a:p>
          <a:p>
            <a:pPr algn="ctr">
              <a:lnSpc>
                <a:spcPct val="120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Implikationen föderaler Lösungen</a:t>
            </a:r>
          </a:p>
        </p:txBody>
      </p:sp>
      <p:sp>
        <p:nvSpPr>
          <p:cNvPr id="16393" name="Oval 9">
            <a:extLst>
              <a:ext uri="{FF2B5EF4-FFF2-40B4-BE49-F238E27FC236}">
                <a16:creationId xmlns:a16="http://schemas.microsoft.com/office/drawing/2014/main" id="{00984C19-C6AC-6444-B56B-8C1495C47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12875"/>
            <a:ext cx="6840538" cy="48244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solidFill>
                  <a:schemeClr val="hlink"/>
                </a:solidFill>
                <a:latin typeface="Arial" panose="020B0604020202020204" pitchFamily="34" charset="0"/>
              </a:rPr>
              <a:t>Umsetzung?</a:t>
            </a:r>
          </a:p>
          <a:p>
            <a:pPr algn="ctr"/>
            <a:endParaRPr lang="de-DE" altLang="de-DE" sz="3600" b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3600" b="1">
                <a:solidFill>
                  <a:schemeClr val="hlink"/>
                </a:solidFill>
                <a:latin typeface="Arial" panose="020B0604020202020204" pitchFamily="34" charset="0"/>
              </a:rPr>
              <a:t>politisches Handeln?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1" grpId="0" animBg="1"/>
      <p:bldP spid="16392" grpId="0" animBg="1"/>
      <p:bldP spid="163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CC24CE52-1E59-6B42-A153-A741037F0A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D5534-F634-0649-920A-9508E4CFC751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5B6E013A-231B-B34F-A1E8-6D41EB935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/>
              <a:t>Stand, Chancen und Risiken von Studiengebühren in GB und D</a:t>
            </a:r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27BD0733-0911-4748-89A2-0C2B76B4C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50" y="1916113"/>
            <a:ext cx="4897438" cy="15843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Nicholas Barr</a:t>
            </a:r>
          </a:p>
        </p:txBody>
      </p:sp>
      <p:sp>
        <p:nvSpPr>
          <p:cNvPr id="18439" name="Oval 7">
            <a:extLst>
              <a:ext uri="{FF2B5EF4-FFF2-40B4-BE49-F238E27FC236}">
                <a16:creationId xmlns:a16="http://schemas.microsoft.com/office/drawing/2014/main" id="{998D7B91-41E2-F545-966F-412BE9767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50" y="4005263"/>
            <a:ext cx="4897438" cy="15843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Jörg Dräger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0A151E38-A2D6-7C4B-991B-F36CB7C766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69106" y="3285331"/>
            <a:ext cx="3673475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>
                <a:latin typeface="Arial" panose="020B0604020202020204" pitchFamily="34" charset="0"/>
              </a:rPr>
              <a:t>KEYNOTES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9" grpId="0" animBg="1"/>
      <p:bldP spid="184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5993412E-8759-5D46-9ED7-045083CEF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82828-6EFC-A849-8797-AC0759ABF7B6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94F9E745-F380-9241-8610-0C564BE46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Panel 2: Sozialverträglichkeit von Studiengebühren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F72BC4F2-C569-C844-BFAC-FB82BCB45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28775"/>
            <a:ext cx="7777162" cy="86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/>
            <a:r>
              <a:rPr lang="de-DE" altLang="de-DE" sz="3000">
                <a:latin typeface="Arial" panose="020B0604020202020204" pitchFamily="34" charset="0"/>
              </a:rPr>
              <a:t>Studiengebühren ohne soziale Selektion?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064CCA61-FAD1-454D-8BCC-5092FEAEE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852738"/>
            <a:ext cx="7777162" cy="10810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Modelle, die Gerechtigkeitsvorstellungen</a:t>
            </a:r>
          </a:p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entsprechen?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4191161E-7764-274C-97B5-7836324A3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294188"/>
            <a:ext cx="7777162" cy="86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/>
            <a:r>
              <a:rPr lang="de-DE" altLang="de-DE" sz="3000">
                <a:latin typeface="Arial" panose="020B0604020202020204" pitchFamily="34" charset="0"/>
              </a:rPr>
              <a:t>Gestaltung von Darlehenssystemen?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FC891B79-9E91-374C-96F8-8314A211B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518150"/>
            <a:ext cx="7777162" cy="86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/>
            <a:r>
              <a:rPr lang="de-DE" altLang="de-DE" sz="3000">
                <a:latin typeface="Arial" panose="020B0604020202020204" pitchFamily="34" charset="0"/>
              </a:rPr>
              <a:t>Was ist zu tun?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7" grpId="0" animBg="1"/>
      <p:bldP spid="20488" grpId="0" animBg="1"/>
      <p:bldP spid="204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D24D04F7-38C4-1E47-BAEF-3F48043135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4FE278-9FFE-5E4A-A206-D5DB11489580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64665CD-B9F4-9C43-A6F3-474C354F1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Panel 3: Einheits- oder Wettbewerbssysteme?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CB77AB51-73A2-8C4B-9064-2822B7FCD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7777162" cy="10810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Autonomie der Hochschulen bei der</a:t>
            </a:r>
          </a:p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Gebührengestaltung?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1FD850E-95F0-9047-AC0F-D4A5030A1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779713"/>
            <a:ext cx="7777162" cy="10810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Gebühren als Teil der Preispolitik/</a:t>
            </a:r>
          </a:p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des Marketings?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B71350E1-CE5F-D740-BFBC-97FD260C7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075113"/>
            <a:ext cx="7777162" cy="10810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Gestaltung im Föderalsystem: </a:t>
            </a:r>
          </a:p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Wettbewerb vs. Koordination?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342F32D3-5EFE-4045-9B76-D55A46518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72100"/>
            <a:ext cx="7777162" cy="1081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</a:pPr>
            <a:r>
              <a:rPr lang="de-DE" altLang="de-DE" sz="3000">
                <a:latin typeface="Arial" panose="020B0604020202020204" pitchFamily="34" charset="0"/>
              </a:rPr>
              <a:t>Was ist zu tun?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6" grpId="0" animBg="1"/>
      <p:bldP spid="22537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243</Words>
  <Application>Microsoft Macintosh PowerPoint</Application>
  <PresentationFormat>Bildschirmpräsentation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Webdings</vt:lpstr>
      <vt:lpstr>Leere Präsentation</vt:lpstr>
      <vt:lpstr>Studiengebühren in Großbritannien und Deutschland</vt:lpstr>
      <vt:lpstr>Phasen der Gebührendiskussion in Deutschland</vt:lpstr>
      <vt:lpstr>Ziele der Tagung</vt:lpstr>
      <vt:lpstr>Warum Vergleich UK - D?</vt:lpstr>
      <vt:lpstr>Schritte</vt:lpstr>
      <vt:lpstr>Diskussionsblöcke</vt:lpstr>
      <vt:lpstr>Stand, Chancen und Risiken von Studiengebühren in GB und D</vt:lpstr>
      <vt:lpstr>Panel 2: Sozialverträglichkeit von Studiengebühren</vt:lpstr>
      <vt:lpstr>Panel 3: Einheits- oder Wettbewerbssysteme?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26</cp:revision>
  <dcterms:created xsi:type="dcterms:W3CDTF">2001-03-08T15:06:45Z</dcterms:created>
  <dcterms:modified xsi:type="dcterms:W3CDTF">2022-02-22T11:33:48Z</dcterms:modified>
</cp:coreProperties>
</file>