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 autoCompressPictures="0">
  <p:sldMasterIdLst>
    <p:sldMasterId id="2147483661" r:id="rId1"/>
    <p:sldMasterId id="2147483660" r:id="rId2"/>
    <p:sldMasterId id="2147483649" r:id="rId3"/>
    <p:sldMasterId id="2147483659" r:id="rId4"/>
    <p:sldMasterId id="2147483657" r:id="rId5"/>
    <p:sldMasterId id="2147483662" r:id="rId6"/>
  </p:sldMasterIdLst>
  <p:notesMasterIdLst>
    <p:notesMasterId r:id="rId33"/>
  </p:notesMasterIdLst>
  <p:sldIdLst>
    <p:sldId id="257" r:id="rId7"/>
    <p:sldId id="289" r:id="rId8"/>
    <p:sldId id="258" r:id="rId9"/>
    <p:sldId id="259" r:id="rId10"/>
    <p:sldId id="264" r:id="rId11"/>
    <p:sldId id="267" r:id="rId12"/>
    <p:sldId id="261" r:id="rId13"/>
    <p:sldId id="262" r:id="rId14"/>
    <p:sldId id="265" r:id="rId15"/>
    <p:sldId id="263" r:id="rId16"/>
    <p:sldId id="290" r:id="rId17"/>
    <p:sldId id="268" r:id="rId18"/>
    <p:sldId id="266" r:id="rId19"/>
    <p:sldId id="279" r:id="rId20"/>
    <p:sldId id="280" r:id="rId21"/>
    <p:sldId id="281" r:id="rId22"/>
    <p:sldId id="282" r:id="rId23"/>
    <p:sldId id="270" r:id="rId24"/>
    <p:sldId id="273" r:id="rId25"/>
    <p:sldId id="285" r:id="rId26"/>
    <p:sldId id="287" r:id="rId27"/>
    <p:sldId id="291" r:id="rId28"/>
    <p:sldId id="275" r:id="rId29"/>
    <p:sldId id="276" r:id="rId30"/>
    <p:sldId id="278" r:id="rId31"/>
    <p:sldId id="28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32" autoAdjust="0"/>
  </p:normalViewPr>
  <p:slideViewPr>
    <p:cSldViewPr>
      <p:cViewPr varScale="1">
        <p:scale>
          <a:sx n="106" d="100"/>
          <a:sy n="106" d="100"/>
        </p:scale>
        <p:origin x="17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7B9F518-71CB-224E-B38A-5A6286DDAB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D69F0FE-8F96-ED4E-8AFD-9D1B51B118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2C4C2D4-40B1-1E41-9DEF-937C99ACB01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6706B95-479E-024A-93A3-A30E014F45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5088089-78B9-5F48-A870-D73845BC30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B11FD94-109B-D04E-BAEA-FB24E6505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7ADF3B-B242-4A40-857E-00FEFE53A8C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4DCEAE-330D-FE42-A2CC-781A58ECA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AED6B-578A-1941-A3C1-88ECA1F5A2D6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481282" name="Rectangle 2">
            <a:extLst>
              <a:ext uri="{FF2B5EF4-FFF2-40B4-BE49-F238E27FC236}">
                <a16:creationId xmlns:a16="http://schemas.microsoft.com/office/drawing/2014/main" id="{CF12DFCC-79EF-1041-886E-0729C50DAE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E78EB59F-DBBA-724D-8B38-EDFED13BC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DD8328-D228-7549-90B2-0975C0D0A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ACAEA-9AA5-BD46-A8B7-41EAA61118BB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0E78434C-F52E-184B-8ECA-19B045AFDF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8D0A7457-C764-7247-9002-C03B4BFDA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6484E0-6EE9-8240-AA1B-30A2EC350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3EFD8-EC56-2B46-BA11-80B47095B4B1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527362" name="Rectangle 2">
            <a:extLst>
              <a:ext uri="{FF2B5EF4-FFF2-40B4-BE49-F238E27FC236}">
                <a16:creationId xmlns:a16="http://schemas.microsoft.com/office/drawing/2014/main" id="{89C6A739-2E2C-8548-A9C6-B9BDAF3998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10CF2F3D-C8C5-4645-8BD7-23FD179EF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Verwendung der Daten im Forschungsranking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3543D1-35E8-A84B-9504-EB1004A1C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796B3-ED0C-EE4A-B5C9-37A7A4AE2EBF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534530" name="Rectangle 2">
            <a:extLst>
              <a:ext uri="{FF2B5EF4-FFF2-40B4-BE49-F238E27FC236}">
                <a16:creationId xmlns:a16="http://schemas.microsoft.com/office/drawing/2014/main" id="{E404C2DE-F37C-7840-B0C3-7485D43AD4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>
            <a:extLst>
              <a:ext uri="{FF2B5EF4-FFF2-40B4-BE49-F238E27FC236}">
                <a16:creationId xmlns:a16="http://schemas.microsoft.com/office/drawing/2014/main" id="{39358135-7293-B44E-92E6-F55A216E9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50498-C02D-414C-9E17-99A8186C0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C231FE-616B-E848-B780-01343C26C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AB9BED-5048-2343-8FE8-3795EE06A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118F02-29C5-8D49-86A5-D0F020D34BF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100E35-29C0-C541-B212-74AC05C4185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347707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B3DFE-6308-1443-A065-B8AE33F9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4D1F18-08A4-D947-95DE-1E52FB12E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39667C-05C2-4840-8C81-00B7967C0F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E53E3B-9E98-B845-A5BC-69DD49984AA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E35766-C854-F344-B1D7-2BBC70414DC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103125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187318D-C051-284E-A434-066C32560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4BB94B0-1A6E-0040-BEDC-74859FFB4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B240C5-ED53-C64F-A435-18FD09F030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082E3A-69FA-024F-AE82-4881ABEF0FE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C69470-9F9A-184B-9051-749C093DA8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31119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994A4-BEC8-9440-A87D-D8EC08C38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12A18F-25B2-D64E-9CBD-6B607E1F4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C9D8D2-89D2-4B46-8B1B-CDAEA3A70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7FCCAB-5151-EB46-9D31-B442957ABA2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245E00-308C-BB4D-A1A4-A442B31DE0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17. Mai 2005</a:t>
            </a:r>
          </a:p>
        </p:txBody>
      </p:sp>
    </p:spTree>
    <p:extLst>
      <p:ext uri="{BB962C8B-B14F-4D97-AF65-F5344CB8AC3E}">
        <p14:creationId xmlns:p14="http://schemas.microsoft.com/office/powerpoint/2010/main" val="755812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A67CD-CF4D-B84E-8BB6-DB27A02D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763047-849E-584B-B936-55D8AB58C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B95E0F-8FAE-144A-8525-9E374BE24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E0D150-BDE4-064C-B52F-C6EBCF0109C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80F119-89DD-E547-808A-74935398E4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17. Mai 2005</a:t>
            </a:r>
          </a:p>
        </p:txBody>
      </p:sp>
    </p:spTree>
    <p:extLst>
      <p:ext uri="{BB962C8B-B14F-4D97-AF65-F5344CB8AC3E}">
        <p14:creationId xmlns:p14="http://schemas.microsoft.com/office/powerpoint/2010/main" val="261425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5DB8F-868D-F84C-8507-1B613801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6A7B90-3EE6-EC45-AE84-1720628B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EFA6EB-3D92-5D40-8030-EE830F81D7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5574BB-3D3C-A148-8CA0-CBC2C570B74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A3D091-4058-544F-99EE-C4AF78DEC6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17. Mai 2005</a:t>
            </a:r>
          </a:p>
        </p:txBody>
      </p:sp>
    </p:spTree>
    <p:extLst>
      <p:ext uri="{BB962C8B-B14F-4D97-AF65-F5344CB8AC3E}">
        <p14:creationId xmlns:p14="http://schemas.microsoft.com/office/powerpoint/2010/main" val="100664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B3984-6818-8D41-93C5-AA435FA4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FB650B-193D-2445-8E4C-4522BCA34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BD6EFF-152A-E04B-8952-CB45B64EC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4E6F67-87B7-0D4C-A378-D0D65E4C3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B4332-998C-3541-9379-30FD271708D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9016946-B1C6-1A48-AC69-598DB5C8E1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17. Mai 2005</a:t>
            </a:r>
          </a:p>
        </p:txBody>
      </p:sp>
    </p:spTree>
    <p:extLst>
      <p:ext uri="{BB962C8B-B14F-4D97-AF65-F5344CB8AC3E}">
        <p14:creationId xmlns:p14="http://schemas.microsoft.com/office/powerpoint/2010/main" val="68462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426AF-4F22-9544-A1DB-E0449DAA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8D67AA-0F6B-6649-9B07-9DA63B0A2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9D81BF-E86C-9148-882C-6649AEEE2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03F12F-DDFD-914C-A869-D5953D3F8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E259AB-899C-B644-972D-56DC179EE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35869D-8EC7-5144-BE7F-F46B43B28F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4FB575-76B7-144A-8226-42EBB046144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FF7DEDA-AA0B-714F-BC9F-EC8F21CB90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17. Mai 2005</a:t>
            </a:r>
          </a:p>
        </p:txBody>
      </p:sp>
    </p:spTree>
    <p:extLst>
      <p:ext uri="{BB962C8B-B14F-4D97-AF65-F5344CB8AC3E}">
        <p14:creationId xmlns:p14="http://schemas.microsoft.com/office/powerpoint/2010/main" val="1259634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F5BBF-669C-484A-9475-21C824FC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7B205A-A85A-7D43-8DE9-BCB5B845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02477D-6715-3B49-82E2-A133EB928FC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C1EED5-4B04-DC4F-ACF5-55DE86B1DE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17. Mai 2005</a:t>
            </a:r>
          </a:p>
        </p:txBody>
      </p:sp>
    </p:spTree>
    <p:extLst>
      <p:ext uri="{BB962C8B-B14F-4D97-AF65-F5344CB8AC3E}">
        <p14:creationId xmlns:p14="http://schemas.microsoft.com/office/powerpoint/2010/main" val="3332725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871B800-A18C-A64A-8CE1-74583B8EA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F0AC86-EC5D-3A43-BB26-1648FD8F9F0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7E0B8B-C4F3-234C-AA84-717E5D30E62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17. Mai 2005</a:t>
            </a:r>
          </a:p>
        </p:txBody>
      </p:sp>
    </p:spTree>
    <p:extLst>
      <p:ext uri="{BB962C8B-B14F-4D97-AF65-F5344CB8AC3E}">
        <p14:creationId xmlns:p14="http://schemas.microsoft.com/office/powerpoint/2010/main" val="2062261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081AD-F62F-704A-B50F-42B11BFA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DD456-BA2D-4045-BE54-87D35199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9E30BD-312C-7840-A7D9-5F99059C9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5B135F-88DE-384F-8CDA-FAA03C9308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6631AB-8634-EA4F-AF42-5CF47AD86F2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F0D085E-16AE-8641-ABF3-DF6A2189ED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17. Mai 2005</a:t>
            </a:r>
          </a:p>
        </p:txBody>
      </p:sp>
    </p:spTree>
    <p:extLst>
      <p:ext uri="{BB962C8B-B14F-4D97-AF65-F5344CB8AC3E}">
        <p14:creationId xmlns:p14="http://schemas.microsoft.com/office/powerpoint/2010/main" val="178593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100AE-70E6-FE48-9E34-AC6AE084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9B1DCA-14FC-9C43-98C6-3AD598152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73CD7A-8184-B743-8447-F5209FB44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37304C-7041-1249-8FC1-9AC16FCCB2E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5B346E-8E74-2448-9364-9C5F4D096B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1537421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0E101-18EF-614F-9B93-4E768C6F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944C1E2-3E49-E74E-A23F-8D335BED1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67AC87-AC5B-9443-A970-DA6942B2F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D47D4C-28DF-F641-9E65-557B1871E3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B81D32-9F30-6648-9AF3-B10ED468B88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F09F3C6-8E97-EC44-8E56-714C5CF096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17. Mai 2005</a:t>
            </a:r>
          </a:p>
        </p:txBody>
      </p:sp>
    </p:spTree>
    <p:extLst>
      <p:ext uri="{BB962C8B-B14F-4D97-AF65-F5344CB8AC3E}">
        <p14:creationId xmlns:p14="http://schemas.microsoft.com/office/powerpoint/2010/main" val="417069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B3235-F437-C540-9459-5B574E95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54E1DA-8567-7F47-A66B-7EA51855E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4C8E0D-3697-324E-886F-CBC82A76E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4CC2A6-ABF3-E542-A4BF-99B3E97736F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2F3678-E942-F942-A3A5-35F3AA1341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17. Mai 2005</a:t>
            </a:r>
          </a:p>
        </p:txBody>
      </p:sp>
    </p:spTree>
    <p:extLst>
      <p:ext uri="{BB962C8B-B14F-4D97-AF65-F5344CB8AC3E}">
        <p14:creationId xmlns:p14="http://schemas.microsoft.com/office/powerpoint/2010/main" val="1330283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DA4756-767D-7545-B885-4ECFE0FCE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48FBE8C-0CDB-784F-8602-C93F96354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EAEAA3-AD48-154E-B021-1EB690C924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C7CA7-D0CB-FE4E-BC89-127ED5E231A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F74F5F-66FD-DC4F-BA8A-730705CD0D9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17. Mai 2005</a:t>
            </a:r>
          </a:p>
        </p:txBody>
      </p:sp>
    </p:spTree>
    <p:extLst>
      <p:ext uri="{BB962C8B-B14F-4D97-AF65-F5344CB8AC3E}">
        <p14:creationId xmlns:p14="http://schemas.microsoft.com/office/powerpoint/2010/main" val="303958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8974A-2AEE-994D-8C39-0C152D791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300FE5-526B-BD4E-A51C-4E60A94F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1263A3-4B28-F449-8013-DF991514C2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F839A7-6F78-224C-B6B6-BDDFBDD9B45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2F17D4-C240-2D4C-B6B5-2A0C0EB9DFD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3269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732E7-4E35-D442-814F-6546C923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11BE4D-EBE6-DF49-94F6-2E4AD9532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0284BD-C342-1045-8A3F-567544B36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F2CCD1-132C-194D-914F-3BBDA749288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C9E26-A894-8B48-9C19-9928288CF7D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5601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AF3F9-6858-8E42-A2F3-2D5BB08B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BAB1FB-4401-FC4C-9E58-FC7371D3B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DAC652-A7ED-0144-A82E-1C2CA7D9E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C8E602-ED2C-6A46-9AF5-17A5B55DCE7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E9F4E9-457B-304A-A412-4E578FDE12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8049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B376D-BAF4-424F-A80B-D063635A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636902-1638-ED49-9599-0FDE3964C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A4A5C0-1A78-6B4B-B5E7-E55707139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A80000-FEE3-7744-B383-9F3F056EC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751C4C-9D87-E449-BB8C-A953F8C300B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EB21986-74A0-0A49-9565-74B9B56692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2386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C2295-49E4-C94D-B65F-7AA3E3CB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52C15D-A9A8-4A4F-86B1-A13D6E202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AEE370-5DB3-0D46-A494-B28DCB609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6B100A5-2B41-4341-94F5-08650D932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D7262C2-066B-6C45-8529-02BDF5FB3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90172C-8FD0-AF41-AC27-4B83A8996F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361566-604C-D247-8067-D078DA912312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736F99B-5067-D242-A769-E5D66E4DD14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022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635EC-64A6-644C-B30D-7DD5A841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FF5C50-6B41-CE4A-A699-96E1C5F8F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93DC1-8188-E54F-96B1-61E07F4E236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A8D7C0-DA12-6D40-AEA8-4D20323D21F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1691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4E6777-7DE9-8A44-994B-73EDAF4CE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465DC7-C224-DD40-9BDE-8F33CFFDCFD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5C7541-9E62-C641-880D-E5CEACF181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11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F9CFF-ABEB-4E40-9BCD-E7DFC3FF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68415D-D655-B340-9B26-04BCE8E34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13FED2-AFA9-A143-A93A-3839EBF26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5C1788-1B83-AA4B-AA21-64CFFF81057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4CC5B0-A686-B143-A141-702CBCD2F88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218639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05655-6B82-C343-8979-C8106556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9D9D15-EFEA-1A43-AB60-2BD411034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FD17C4-7DBD-BB4B-BA5A-3EDF5E367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CA0344-9FD5-0847-8B01-EC4CC0DFC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0F7D24-410C-1A49-A878-97C745FC2B8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A68EDB9-B831-BF40-A24A-6F8308731B3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1965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3A5BF-75BA-ED40-B886-2BFB614A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4940C-61EE-7D44-A518-D4C38B51A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B3E717-4F24-9F46-A711-668AF8161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5E2D8F-3AFE-4749-B4D2-5E980847C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C14773-12FF-A248-8666-EA2EE7AAD3A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31AD7A4-3515-EF4D-B93F-18BF80BA996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8389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03630-7F52-1F45-A973-CEC31A5E0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098E1C-843C-4D47-91BA-236A222D2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824B2A-FC41-5545-9A06-F34AD051E0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1C82E9-AFB8-8741-B741-32A9A19C407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42C48D-6AAF-744B-85EA-ADBE6CB548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1877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67C0F72-7C16-2F4C-B84F-5DD80661F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1093B00-1B49-3242-A122-84C3C5B55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71118C-675E-A74E-9A50-3E3913537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0C9225-5BD4-0F4A-BF86-4B468C2289C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44D461-B177-E74E-9ED9-88FE4CF260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7334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2952A-A85C-F84D-9117-4BB29A4A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0"/>
            <a:ext cx="6551612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463323-F55D-3247-9FD5-7A80785D8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55F79F-2B25-5A4C-BC05-6301D74860E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DE4C62A-59AF-EA4B-8516-A2830CC8637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CE940-3298-6A4C-8E02-E02FF3B38F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C69DE6DE-3209-8A40-A41B-D64F3369773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006399-9E90-B749-98BE-03BCC36159A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7746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EC6B5-3A11-D04E-AC59-BF3C428A5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F302F6-D00E-A84E-9C7A-DD8B16857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B5BBD0-B6BC-934A-9A2E-D08DDE7D1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D4DE9D-B934-1E44-A04F-CABDA7CC198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0BBA83-067A-6D4A-B150-11E0FA7A3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407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1D961-FB4D-DD46-98D3-10432A70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FB5C5E-0E36-0341-ADD8-3C3C95864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3EB6B4-0DCA-FC4E-B21B-CBCCAF6015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CDA5C4-E9AE-B644-ACB5-B2BC7B8B35A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F75222-1109-B84D-9D48-E4F90B8EBE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9024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AA8DC-6F0A-BE43-8A0B-5C217B7C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8FA756-4E4B-5C4A-9C58-A9597F11D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FEB8B1-0694-FD4C-82F3-F0CBF9E95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4E3568-C61A-5545-BB2A-4519EFB2DEF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9710AE-FB24-6F44-8324-3E74B62F7D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2204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0DA1A-6025-AF42-A15D-C1A0879C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0D4004-7D0B-D04D-954B-CC82BC481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259DEA-F105-4449-B166-4767CD3BA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602997-BCAD-7442-96E9-19E470C807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7713C6-0C82-0143-A2CF-264581052FF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805D8C9-8EAE-154D-A6D6-52985ABBBB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5650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630BD-4D1F-6740-B94A-7AEE4DB7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BA8C35-5BBE-E04C-9F1A-17F3C613A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9359FA-8234-7C47-893F-74ACAC91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04B2F4-1D22-6242-8B69-10D3B370B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76A9BE-E0FF-FF4A-A57A-4C548D6BD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F05A98-A0B6-DC4F-915A-5DD57E02B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2F3BC0-B981-5145-896E-A502FC05699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CD9BB60-7A72-3B42-8D10-A529A8E0186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217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D6808-3D57-E749-96A6-83797570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E5AC93-4872-C94C-93A4-3C0CB8AA1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4147B1-1F48-8149-93B7-F844DF884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782595-81CB-1844-8CEA-A5B86A50E9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560979-1D65-6B48-BA78-0CBEFACC71F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4EBD4C4-C4DF-3049-BF4F-949591D91D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242371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342BE-0CC0-E54F-93C6-29BC39F4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5C2BF1D-E07D-4C4C-952B-C22C5ACA3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4958A7-C596-9C4B-98D7-796227E0FB7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25F32C-025C-A149-B1FA-5CB715B744C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3756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D706ADF-075D-9247-A470-DBA40823B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88E1A8-5696-074D-8FE0-973B216D01D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420925-D421-0441-A555-3E9A940877B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5173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721DA-26F5-764E-B8B8-41AB8095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38358C-FE1B-F948-A055-2E43E9F7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D7C6B5-0645-D540-9421-6B69238C6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08C681-E4EC-0341-8FA2-6270CBF081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2B0639-215D-D947-B7D3-610CA343A3C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FD25E0B-91F8-3142-B131-06BC259B6B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8315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1495C-2E4C-FB4C-B484-93AB4EC6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6C7192-3A37-FE4D-AA52-172E63CB7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C8EC6E-8939-0643-9FF3-E64549BDD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8BFAE-C42C-B949-AC4C-F34B4BF7A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FA5E18-50CC-5041-92B3-7BC3196DDE1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9C2A588-020B-394D-B794-6423001BF3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9897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F44E6-D0D1-3A49-A082-E01712C1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ED89E00-8601-0243-B2A1-9D2A28C99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A8B19A-BD55-C04E-BFF6-CED527B14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645561-AE25-A641-A21D-1D4C9559706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27EC45-3DD1-644E-A3D2-790349E250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3941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EEAF045-4995-D340-88EA-208751F54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AF992E-7909-2A42-9E04-1B56B6C17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CBDB09-9B58-A44A-962E-29D198C58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AF6D1D-8258-E94D-9A26-F54B52B8621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BEE08E-A8CB-CA45-911A-AC7EA5F360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0595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62959-194D-1845-A3B5-05BDF81B3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58C45B-BA80-CA47-9BA9-F024825C5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0B195A-AE89-264D-877F-69F01E80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3C55B0-348D-DC46-99C1-FE49E0206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00B7BF-AC82-1B49-974A-56669F9528B2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34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5072A-F299-B34D-B59D-A70C0A34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5BE2A9-A35D-3949-90A7-2E33B6628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519AAD-3B29-9246-A367-7154ED57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3F8F1E-32C9-FA4C-AD1E-92F1E192B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12E428-83C6-0642-BBE7-14A74752D070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55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EE871-4FAE-4947-8541-17D649E5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423686-8962-344E-BE36-E5335DDF0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C8EA95-C710-6A49-9E7A-DB3807B1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9CD053-14F1-9742-8EC0-AFF7FF2F6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DC1AD3-04C4-404D-8794-78D99271C457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30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4ACF6-C3D6-7E4F-8FD1-36923340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BB573D-0C5D-BF40-9C93-B68B0FC81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D33EE1-0F4A-D547-BE3D-D29A4E83E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2636C4-68EC-094A-BF35-5BC06310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1FD5FF-601A-F243-B184-1BA6E89816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456013-4B6F-9546-99C1-7844CB941875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9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D5F72-0BC3-4548-A08D-5A3E8510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B671C9-8392-6E4B-9331-123FF035D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AB0E77-EF14-5A4D-B4CE-CF7FC6123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B98A99-A183-1049-99E2-DABED0072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34DCFE-3C9C-7243-9DC6-8B13C775C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D8D01F-D94A-9640-952D-8B300E6EAB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49859-1C45-224C-993B-AC18EE38604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F48C28C-D37F-DA43-B8AB-70C38F5A44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032357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D0AE5-B3E3-3E41-9C9C-95D15260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77C41F-E7ED-0A4C-80D4-60DA085E7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26954B-6B7B-DA4E-AAEC-EF37F625B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9CA1C3-2DDF-C64D-B2C5-CEDA48A48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5B1759-EFA1-AD4C-A66A-B0D2A0388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D6F99DA-8D53-EE4F-80D1-F0FCD371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7B01C46-3E69-BF42-9326-CE6F28721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A6328D-399C-7A48-B5F7-20551794ACFD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49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9BF92-9E51-864A-B6CC-FEBD2CB9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203BAF-F380-8648-9EEA-680ED49D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F161DB-EACB-3A45-A60A-66DCEE67D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F031F4-6782-104D-BA3F-CD2692BF01A9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89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1300A5-9B8A-6540-9C5A-7C1D8B07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3901FED-F679-2E49-BC4D-B0E73EDA8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7EC99B-800A-B942-B33B-B20920E15C02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63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60F17-10B3-1943-A49F-29669FED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837CC0-F3DE-AD45-AEC4-051B06AE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045F00-2D3B-3C41-8B6C-2D1CCB046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E90C2E-6C7B-5243-B2C1-F746E5D9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739577-154E-4441-9226-192BE9523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BE9423-B0CB-BB48-A2BC-90B125E014C8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65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1E40B-D449-2142-B0FC-7EA0318E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B34C057-1847-7B49-BB52-3340DBBF8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6EC612-721C-E44E-A1C8-234D9132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1F8192-A070-6E4C-998C-6DBC0FF0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82330-C89A-764F-AC65-EE9A18563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4E017A-4B92-7F49-AB04-2D9E7A2B92F6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59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EB6A8-F61A-4D43-BE86-336B500A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A6AB45-3E46-9544-9E42-F609D32E8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0153DD-05FA-1640-AAA3-513D0305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FC7C44-5F94-AD44-A888-B7EBA4102B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1A849B-7602-B04E-9656-95CCEDE3A5B7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858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C2F5CE2-BD0B-F249-942B-8BE424BE9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2936D8-963C-7040-8628-727D6CE76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107598-4DF2-FB4C-9523-477D30C2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EFE733-9274-0048-BE13-93EC8D08BA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827EEC-EA11-F44E-A9CE-B49EB244DCCD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567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932A0-A19F-A64B-BCE6-7BA21E35C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2BEE59-C309-CB46-9890-2EB26DF86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137B88-D45E-2D4A-A0C4-9EC092095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894F60-4CCD-9C49-954C-A3500D95512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F0E1E4-D82F-244C-B2E7-BC803A988E6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038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DD583-CD42-8241-97AA-C0AC0842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2098A9-3D81-1249-9625-425E0DA4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D827BE-F72C-BD40-8AF9-F592CCCFA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AC3CC1-8D84-EB4F-97DA-341F4C59FCA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5A6EA4-9DB4-2543-A9F9-92717557A61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9128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50877-CB75-CE46-BD0F-44B5B72E3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827650-503B-4D4D-87A9-20DFDA9E4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1B4D43-F8BE-AC47-B241-944D4B6388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CC85C1-2082-864E-BABB-C5E213409AF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B28602-B954-8941-B189-4760079F3D4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45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DF2B4-E2A1-7B4C-9A08-8E9D995F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341BE9-9E52-904A-99E0-3EAD95FAC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443176-F730-474A-A526-F7227D8AD3D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482488-2AE4-2B4D-B048-3B2A7A1759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1518638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B29C2-FB2E-A14E-9C88-1968DE3D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D56096-7DF6-0A41-B86C-BE45401D4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CC7F64-CC5E-0A4D-BFD6-12F29ED74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033BDD-FF15-FA46-831F-B7CE7929D0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22F7C1-2C81-B34E-86EA-B8CFE28ABD4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6DD5EEB-37ED-5A4D-85B7-01B8B6B6482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05420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0A0DE-6BE2-864C-BDA5-39CD1D1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35C61E-4A6B-BC45-9F9A-359D872A9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B9ABAD-3BA5-804D-BA07-E3C0CDF9E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CF01BD-464B-7341-BD4F-7A5A226BF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91DC830-770E-5242-8563-745694A11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84073-3280-E74C-A404-A4167D8A2D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6939E0-08DA-AC40-B626-E1347271CDE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19D9AC3-9EC5-8C41-B432-FF672FE1B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6199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EE206-216E-E441-9502-D99E62BA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71F9D5-89BD-3343-B88B-443DC81D3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76763-C8C7-B54F-832E-2DD5A7F5880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5D0C64-9D77-864B-82AA-82C16AB7F8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39143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98F8911-F0A6-7646-A43D-F0D1795A4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A17AF-D835-E04C-B5B4-2F88BCE384C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4681BD-C63C-B944-BF67-BCCC294F12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0983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68792-EC5C-204E-9A6C-7DEB84E2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D74F0B-C9AB-F34B-93CD-29C11FDC8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3BE9AB-36DC-6540-AD8D-6E5456042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FAC044-B39F-BB49-B0A1-6C098EA89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D82F13-912C-9041-8CB7-24569C4C282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18A15F8-79AC-C34E-91C0-CA47CED886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0019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E30BE-BB5D-A44C-AB07-4D1B29F6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99EE83-5DC0-C549-B1B4-472CB6F65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DA659C-19BF-6344-BB14-67A9D3F99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73827D-D2D7-234F-9117-84CC5138E2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2D285-74EC-6746-8AEE-9851AF42207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1AE1A9A-604B-324E-A984-D74F78F97D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71828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6C661-89CE-4444-9B00-8354533A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952A4CE-6A04-3F41-91B2-3BB65C251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E91557-FE99-B84C-8E91-4AE3EE750E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7A1A28-3F4E-5248-981F-D06666C2CE8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9756E3-D94B-3A43-A77F-4009C418E5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1082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D8CD89-AE6B-BD4F-9EFD-6C676181F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653E064-6D2F-AA42-A391-ED4C03F74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E26F78-AD3A-134F-8FE7-0EA28C072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B6A6D2-630A-144D-832C-02C03A05708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96DA50-A888-FB42-A051-A01C892F084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91B32A-CB48-0C4B-AE7B-84134F130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A9560F-A609-2743-8B0D-EF306CD9EF4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47E119-E9BD-874B-BE5E-0263B0085DC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78536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234CB-619A-5643-85DB-DD37EBEB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4F574A-8A62-5B43-BACE-035E885B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CAE64D-AF60-6247-B329-C642A2087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D52E0F-CC24-C442-B02A-41B756AD4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1C41E1-3896-EC4E-9145-1F3E3709A2A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0CA9E48-ACD1-4E49-94DD-6E13AE47700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32729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C6EA7-1975-F147-84B8-D92A466D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D1920AA-D458-7D49-929F-2EE586FF9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B0A951-8DC3-5944-86A6-BB981B4F8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A218DC-1825-064E-8510-6826B3CBB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987F76-3FAB-A34E-AE57-CF0A82DAFAB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6D358A1-F3DE-354E-8A72-DEED9A9B00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100389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23B3D2E6-DB91-F646-B6E3-5762F486C0B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4EF949E7-A19F-D04C-A40F-117902790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502788" name="Rectangle 4">
            <a:extLst>
              <a:ext uri="{FF2B5EF4-FFF2-40B4-BE49-F238E27FC236}">
                <a16:creationId xmlns:a16="http://schemas.microsoft.com/office/drawing/2014/main" id="{98B7B56B-9B74-5E48-8CCF-C22CBB217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502789" name="Rectangle 5">
            <a:extLst>
              <a:ext uri="{FF2B5EF4-FFF2-40B4-BE49-F238E27FC236}">
                <a16:creationId xmlns:a16="http://schemas.microsoft.com/office/drawing/2014/main" id="{6A60A27C-84DB-0947-B893-9E6A0D76B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790" name="Rectangle 6">
            <a:extLst>
              <a:ext uri="{FF2B5EF4-FFF2-40B4-BE49-F238E27FC236}">
                <a16:creationId xmlns:a16="http://schemas.microsoft.com/office/drawing/2014/main" id="{18DFF251-12EB-334E-BF23-3CF875D0D2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A4C7508-7DAD-FB45-AE02-FAD17C6B88E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02791" name="Text Box 7">
            <a:extLst>
              <a:ext uri="{FF2B5EF4-FFF2-40B4-BE49-F238E27FC236}">
                <a16:creationId xmlns:a16="http://schemas.microsoft.com/office/drawing/2014/main" id="{5802652A-27B5-AD45-914E-6A82E38D5B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502792" name="Rectangle 8">
            <a:extLst>
              <a:ext uri="{FF2B5EF4-FFF2-40B4-BE49-F238E27FC236}">
                <a16:creationId xmlns:a16="http://schemas.microsoft.com/office/drawing/2014/main" id="{CE7AB543-7779-0C4D-9534-DD1481996A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19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Fachbeirat, 10. Mai 2005</a:t>
            </a:r>
          </a:p>
        </p:txBody>
      </p:sp>
      <p:pic>
        <p:nvPicPr>
          <p:cNvPr id="502794" name="Picture 10">
            <a:extLst>
              <a:ext uri="{FF2B5EF4-FFF2-40B4-BE49-F238E27FC236}">
                <a16:creationId xmlns:a16="http://schemas.microsoft.com/office/drawing/2014/main" id="{067DE2D3-E73A-BE41-924F-45D1BD5383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8351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>
            <a:extLst>
              <a:ext uri="{FF2B5EF4-FFF2-40B4-BE49-F238E27FC236}">
                <a16:creationId xmlns:a16="http://schemas.microsoft.com/office/drawing/2014/main" id="{8205C862-AC00-514C-AED8-9E0300D364F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EEA60873-AD3D-C542-B023-FBE0B497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4116" name="Rectangle 4">
            <a:extLst>
              <a:ext uri="{FF2B5EF4-FFF2-40B4-BE49-F238E27FC236}">
                <a16:creationId xmlns:a16="http://schemas.microsoft.com/office/drawing/2014/main" id="{34ABD30E-02A7-AF48-ADCC-1387FE9AE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4117" name="Rectangle 5">
            <a:extLst>
              <a:ext uri="{FF2B5EF4-FFF2-40B4-BE49-F238E27FC236}">
                <a16:creationId xmlns:a16="http://schemas.microsoft.com/office/drawing/2014/main" id="{04D8D225-70CA-0F40-A22A-4EF73D6CA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18" name="Rectangle 6">
            <a:extLst>
              <a:ext uri="{FF2B5EF4-FFF2-40B4-BE49-F238E27FC236}">
                <a16:creationId xmlns:a16="http://schemas.microsoft.com/office/drawing/2014/main" id="{98C27373-5A5C-8C40-ADAF-D294DDBBE7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033C817-CE0F-8D4B-A891-B664485BA38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4119" name="Text Box 7">
            <a:extLst>
              <a:ext uri="{FF2B5EF4-FFF2-40B4-BE49-F238E27FC236}">
                <a16:creationId xmlns:a16="http://schemas.microsoft.com/office/drawing/2014/main" id="{A6913F65-4B5F-3A48-ABAB-6A0DF8BB6F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4120" name="Rectangle 8">
            <a:extLst>
              <a:ext uri="{FF2B5EF4-FFF2-40B4-BE49-F238E27FC236}">
                <a16:creationId xmlns:a16="http://schemas.microsoft.com/office/drawing/2014/main" id="{0069E0B8-8FD0-F340-8F0E-C024986EF9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19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 17. Mai 2005</a:t>
            </a:r>
          </a:p>
        </p:txBody>
      </p:sp>
      <p:pic>
        <p:nvPicPr>
          <p:cNvPr id="474122" name="Picture 10">
            <a:extLst>
              <a:ext uri="{FF2B5EF4-FFF2-40B4-BE49-F238E27FC236}">
                <a16:creationId xmlns:a16="http://schemas.microsoft.com/office/drawing/2014/main" id="{CA4E8A06-D048-5845-AD4E-654E590735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2051050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>
            <a:extLst>
              <a:ext uri="{FF2B5EF4-FFF2-40B4-BE49-F238E27FC236}">
                <a16:creationId xmlns:a16="http://schemas.microsoft.com/office/drawing/2014/main" id="{F4ADE01E-9394-E147-898B-97A637BA9CA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F574D231-610C-C54B-891F-301E7C55F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384004" name="Rectangle 4">
            <a:extLst>
              <a:ext uri="{FF2B5EF4-FFF2-40B4-BE49-F238E27FC236}">
                <a16:creationId xmlns:a16="http://schemas.microsoft.com/office/drawing/2014/main" id="{54922CEC-9665-4B42-AD4F-AD5BDC8EE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384005" name="Rectangle 5">
            <a:extLst>
              <a:ext uri="{FF2B5EF4-FFF2-40B4-BE49-F238E27FC236}">
                <a16:creationId xmlns:a16="http://schemas.microsoft.com/office/drawing/2014/main" id="{68D999DF-19C5-DB41-87F3-AEC97C1AD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06" name="Rectangle 6">
            <a:extLst>
              <a:ext uri="{FF2B5EF4-FFF2-40B4-BE49-F238E27FC236}">
                <a16:creationId xmlns:a16="http://schemas.microsoft.com/office/drawing/2014/main" id="{92A5BB3A-B0B8-E44F-956E-64F9BB35A2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7725DA5-BE35-A44B-A9F4-724DEC564AF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84007" name="Text Box 7">
            <a:extLst>
              <a:ext uri="{FF2B5EF4-FFF2-40B4-BE49-F238E27FC236}">
                <a16:creationId xmlns:a16="http://schemas.microsoft.com/office/drawing/2014/main" id="{82344C67-E12E-DD44-809B-E1C8EC5367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84008" name="Rectangle 8">
            <a:extLst>
              <a:ext uri="{FF2B5EF4-FFF2-40B4-BE49-F238E27FC236}">
                <a16:creationId xmlns:a16="http://schemas.microsoft.com/office/drawing/2014/main" id="{806CA164-EBDF-0E49-971A-79D0561754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384024" name="Picture 24">
            <a:extLst>
              <a:ext uri="{FF2B5EF4-FFF2-40B4-BE49-F238E27FC236}">
                <a16:creationId xmlns:a16="http://schemas.microsoft.com/office/drawing/2014/main" id="{679C0718-8461-D54E-9BFA-C0940C5711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2124075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>
            <a:extLst>
              <a:ext uri="{FF2B5EF4-FFF2-40B4-BE49-F238E27FC236}">
                <a16:creationId xmlns:a16="http://schemas.microsoft.com/office/drawing/2014/main" id="{573E0F2A-830D-E544-8464-DDF5F5610BD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EA3CF5FD-EEE9-214E-ADEA-7C2CD24A4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3092" name="Rectangle 4">
            <a:extLst>
              <a:ext uri="{FF2B5EF4-FFF2-40B4-BE49-F238E27FC236}">
                <a16:creationId xmlns:a16="http://schemas.microsoft.com/office/drawing/2014/main" id="{79D51908-6BF2-F34D-BF54-E140EE744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3093" name="Rectangle 5">
            <a:extLst>
              <a:ext uri="{FF2B5EF4-FFF2-40B4-BE49-F238E27FC236}">
                <a16:creationId xmlns:a16="http://schemas.microsoft.com/office/drawing/2014/main" id="{CF6831FE-E1F5-E143-97C7-3476A904A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3094" name="Rectangle 6">
            <a:extLst>
              <a:ext uri="{FF2B5EF4-FFF2-40B4-BE49-F238E27FC236}">
                <a16:creationId xmlns:a16="http://schemas.microsoft.com/office/drawing/2014/main" id="{7F58CEC6-7BDB-2D4A-930F-9AB37D1B2C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0B0E4AA-7392-A743-9738-935A132096F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3095" name="Text Box 7">
            <a:extLst>
              <a:ext uri="{FF2B5EF4-FFF2-40B4-BE49-F238E27FC236}">
                <a16:creationId xmlns:a16="http://schemas.microsoft.com/office/drawing/2014/main" id="{20E1E9CE-4C72-BC44-AB21-D4FB33C083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3096" name="Rectangle 8">
            <a:extLst>
              <a:ext uri="{FF2B5EF4-FFF2-40B4-BE49-F238E27FC236}">
                <a16:creationId xmlns:a16="http://schemas.microsoft.com/office/drawing/2014/main" id="{C73F4C1C-D1F9-4B40-B622-2F8EF1F351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473098" name="Picture 10">
            <a:extLst>
              <a:ext uri="{FF2B5EF4-FFF2-40B4-BE49-F238E27FC236}">
                <a16:creationId xmlns:a16="http://schemas.microsoft.com/office/drawing/2014/main" id="{04320B3A-D912-EE4D-AF64-AC357540D0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763712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>
            <a:extLst>
              <a:ext uri="{FF2B5EF4-FFF2-40B4-BE49-F238E27FC236}">
                <a16:creationId xmlns:a16="http://schemas.microsoft.com/office/drawing/2014/main" id="{FD97A3AA-5BDD-3F46-B9D0-8D082C67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id="{471EDC7A-629A-C542-95D4-65BEBBE42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68996" name="Rectangle 4">
            <a:extLst>
              <a:ext uri="{FF2B5EF4-FFF2-40B4-BE49-F238E27FC236}">
                <a16:creationId xmlns:a16="http://schemas.microsoft.com/office/drawing/2014/main" id="{D4DDD45A-5515-C443-8921-FEF2E7F72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68997" name="Rectangle 5">
            <a:extLst>
              <a:ext uri="{FF2B5EF4-FFF2-40B4-BE49-F238E27FC236}">
                <a16:creationId xmlns:a16="http://schemas.microsoft.com/office/drawing/2014/main" id="{DE86B0F0-31AD-E140-97B4-266328A484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468998" name="Rectangle 6">
            <a:extLst>
              <a:ext uri="{FF2B5EF4-FFF2-40B4-BE49-F238E27FC236}">
                <a16:creationId xmlns:a16="http://schemas.microsoft.com/office/drawing/2014/main" id="{5DA83809-6D9E-C045-8D3F-3A3991D4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8999" name="Rectangle 7">
            <a:extLst>
              <a:ext uri="{FF2B5EF4-FFF2-40B4-BE49-F238E27FC236}">
                <a16:creationId xmlns:a16="http://schemas.microsoft.com/office/drawing/2014/main" id="{CB976781-1B5A-E64E-BCA2-F5AB6AFC7A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0B8A9A0-4C09-5647-AD4E-97171365DFB1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469000" name="Text Box 8">
            <a:extLst>
              <a:ext uri="{FF2B5EF4-FFF2-40B4-BE49-F238E27FC236}">
                <a16:creationId xmlns:a16="http://schemas.microsoft.com/office/drawing/2014/main" id="{B5D6E7E1-AD1D-934C-A1A9-2363649BE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469001" name="Picture 9">
            <a:extLst>
              <a:ext uri="{FF2B5EF4-FFF2-40B4-BE49-F238E27FC236}">
                <a16:creationId xmlns:a16="http://schemas.microsoft.com/office/drawing/2014/main" id="{56B37545-938E-0A4B-ACFE-3646A64C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7A42C065-6C7C-064D-AE58-78A899C1C11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7C4DE14B-3FC3-4046-B7B0-18409F7D2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480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AFA876D3-B043-394F-9131-25A36641B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519173" name="Rectangle 5">
            <a:extLst>
              <a:ext uri="{FF2B5EF4-FFF2-40B4-BE49-F238E27FC236}">
                <a16:creationId xmlns:a16="http://schemas.microsoft.com/office/drawing/2014/main" id="{5ED45974-7910-B54B-9CEF-76B8131A5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9174" name="Rectangle 6">
            <a:extLst>
              <a:ext uri="{FF2B5EF4-FFF2-40B4-BE49-F238E27FC236}">
                <a16:creationId xmlns:a16="http://schemas.microsoft.com/office/drawing/2014/main" id="{17E3E456-4043-FD40-95BA-E16A524DE8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1EEAE8A-2F9C-C64E-A7E3-35BF336D37A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19175" name="Text Box 7">
            <a:extLst>
              <a:ext uri="{FF2B5EF4-FFF2-40B4-BE49-F238E27FC236}">
                <a16:creationId xmlns:a16="http://schemas.microsoft.com/office/drawing/2014/main" id="{FCE1473B-F429-0B42-BF93-46722FE7D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519176" name="Rectangle 8">
            <a:extLst>
              <a:ext uri="{FF2B5EF4-FFF2-40B4-BE49-F238E27FC236}">
                <a16:creationId xmlns:a16="http://schemas.microsoft.com/office/drawing/2014/main" id="{9ACB40D6-3086-1D42-8337-6E85C6B1F8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519177" name="Picture 9">
            <a:extLst>
              <a:ext uri="{FF2B5EF4-FFF2-40B4-BE49-F238E27FC236}">
                <a16:creationId xmlns:a16="http://schemas.microsoft.com/office/drawing/2014/main" id="{8960F7D7-7417-1B46-B31E-D5CA5B61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8351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178" name="Text Box 10">
            <a:extLst>
              <a:ext uri="{FF2B5EF4-FFF2-40B4-BE49-F238E27FC236}">
                <a16:creationId xmlns:a16="http://schemas.microsoft.com/office/drawing/2014/main" id="{46A9E0C6-FE99-FC4E-9D8A-64105DF90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519179" name="Picture 11">
            <a:extLst>
              <a:ext uri="{FF2B5EF4-FFF2-40B4-BE49-F238E27FC236}">
                <a16:creationId xmlns:a16="http://schemas.microsoft.com/office/drawing/2014/main" id="{EA46127E-0B91-F64E-BB08-C893E1FE3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2051050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180" name="Text Box 12">
            <a:extLst>
              <a:ext uri="{FF2B5EF4-FFF2-40B4-BE49-F238E27FC236}">
                <a16:creationId xmlns:a16="http://schemas.microsoft.com/office/drawing/2014/main" id="{BF7A0447-50C4-1C46-9D18-04FAE65FEC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519181" name="Picture 13">
            <a:extLst>
              <a:ext uri="{FF2B5EF4-FFF2-40B4-BE49-F238E27FC236}">
                <a16:creationId xmlns:a16="http://schemas.microsoft.com/office/drawing/2014/main" id="{0958FD29-4076-034C-A44C-499832C31A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2051050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6E3C2DF-9806-2541-8EF0-888A205A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A44635F6-F6E3-8647-9EEE-B8146CCD61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26623-FCCD-944D-861D-1B11D98AC686}" type="slidenum">
              <a:rPr lang="en-US" altLang="de-DE"/>
              <a:pPr/>
              <a:t>1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479234" name="Rectangle 2">
            <a:extLst>
              <a:ext uri="{FF2B5EF4-FFF2-40B4-BE49-F238E27FC236}">
                <a16:creationId xmlns:a16="http://schemas.microsoft.com/office/drawing/2014/main" id="{E03F2E0F-02E8-0A44-AEB3-B4BE7D128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479237" name="Picture 5">
            <a:extLst>
              <a:ext uri="{FF2B5EF4-FFF2-40B4-BE49-F238E27FC236}">
                <a16:creationId xmlns:a16="http://schemas.microsoft.com/office/drawing/2014/main" id="{3B067786-BCE3-104F-B08F-B6F76160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6948487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9241" name="Rectangle 9">
            <a:extLst>
              <a:ext uri="{FF2B5EF4-FFF2-40B4-BE49-F238E27FC236}">
                <a16:creationId xmlns:a16="http://schemas.microsoft.com/office/drawing/2014/main" id="{8D5AD2B7-431F-1541-8C9C-1B468EA4F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445125"/>
            <a:ext cx="6840537" cy="720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informativ, qualifiziert, fair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5C12CF3C-3F97-7543-8106-91B00A47FF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EAF98-3C2A-B743-B967-952BD6116C63}" type="slidenum">
              <a:rPr lang="en-US" altLang="de-DE"/>
              <a:pPr/>
              <a:t>10</a:t>
            </a:fld>
            <a:endParaRPr lang="en-US" alt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6FC69E4-E232-7E41-8DF3-E3E4336F20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17. Mai 2005</a:t>
            </a:r>
          </a:p>
        </p:txBody>
      </p:sp>
      <p:sp>
        <p:nvSpPr>
          <p:cNvPr id="487427" name="Oval 3">
            <a:extLst>
              <a:ext uri="{FF2B5EF4-FFF2-40B4-BE49-F238E27FC236}">
                <a16:creationId xmlns:a16="http://schemas.microsoft.com/office/drawing/2014/main" id="{B006BD94-E138-954A-AFBF-18B60F8C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629400" cy="2971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www.che-ranking.de</a:t>
            </a:r>
            <a:endParaRPr lang="de-DE" altLang="de-DE" sz="3200" b="1"/>
          </a:p>
        </p:txBody>
      </p:sp>
      <p:sp>
        <p:nvSpPr>
          <p:cNvPr id="487428" name="Rectangle 4">
            <a:extLst>
              <a:ext uri="{FF2B5EF4-FFF2-40B4-BE49-F238E27FC236}">
                <a16:creationId xmlns:a16="http://schemas.microsoft.com/office/drawing/2014/main" id="{13716377-E253-544D-99F0-32C50A416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Internet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81DFF1CA-9431-124D-AC54-0672E7718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0855-41E9-1C4F-B83F-862F10D3003A}" type="slidenum">
              <a:rPr lang="en-US" altLang="de-DE"/>
              <a:pPr/>
              <a:t>11</a:t>
            </a:fld>
            <a:endParaRPr lang="en-US" alt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7DE2690-CFAB-7E4A-AAA0-3E17A7ED7A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17. Mai 2005</a:t>
            </a:r>
          </a:p>
        </p:txBody>
      </p:sp>
      <p:sp>
        <p:nvSpPr>
          <p:cNvPr id="552962" name="Text Box 2">
            <a:extLst>
              <a:ext uri="{FF2B5EF4-FFF2-40B4-BE49-F238E27FC236}">
                <a16:creationId xmlns:a16="http://schemas.microsoft.com/office/drawing/2014/main" id="{9E7A3B50-08B1-A34D-8522-E95B267A5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52963" name="Text Box 3">
            <a:extLst>
              <a:ext uri="{FF2B5EF4-FFF2-40B4-BE49-F238E27FC236}">
                <a16:creationId xmlns:a16="http://schemas.microsoft.com/office/drawing/2014/main" id="{52DF0823-05EF-5843-8D17-267BFDC43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52964" name="Rectangle 4">
            <a:extLst>
              <a:ext uri="{FF2B5EF4-FFF2-40B4-BE49-F238E27FC236}">
                <a16:creationId xmlns:a16="http://schemas.microsoft.com/office/drawing/2014/main" id="{46683CBD-1825-B74F-922C-582B0935A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205038"/>
            <a:ext cx="7197725" cy="1079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Erhebungsebenen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Studiengang vs. Fach</a:t>
            </a:r>
          </a:p>
        </p:txBody>
      </p:sp>
      <p:sp>
        <p:nvSpPr>
          <p:cNvPr id="552965" name="Rectangle 5">
            <a:extLst>
              <a:ext uri="{FF2B5EF4-FFF2-40B4-BE49-F238E27FC236}">
                <a16:creationId xmlns:a16="http://schemas.microsoft.com/office/drawing/2014/main" id="{D32436C1-7BBE-7248-B7CA-527D00E5B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076700"/>
            <a:ext cx="7197725" cy="1079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Abgrenzungen Life Sciences</a:t>
            </a:r>
          </a:p>
        </p:txBody>
      </p:sp>
      <p:sp>
        <p:nvSpPr>
          <p:cNvPr id="552967" name="Rectangle 7">
            <a:extLst>
              <a:ext uri="{FF2B5EF4-FFF2-40B4-BE49-F238E27FC236}">
                <a16:creationId xmlns:a16="http://schemas.microsoft.com/office/drawing/2014/main" id="{7DC58DCB-877B-C74C-8C83-7D6F9716F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Zielsetzungen heute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4" grpId="0" animBg="1"/>
      <p:bldP spid="5529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338486AE-CF9E-624B-B259-0DD6D7E4D3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4CA42-50AD-A245-967E-5E58127C7CE4}" type="slidenum">
              <a:rPr lang="en-US" altLang="de-DE"/>
              <a:pPr/>
              <a:t>12</a:t>
            </a:fld>
            <a:endParaRPr lang="en-US" altLang="de-DE"/>
          </a:p>
        </p:txBody>
      </p:sp>
      <p:sp>
        <p:nvSpPr>
          <p:cNvPr id="522242" name="Text Box 2">
            <a:extLst>
              <a:ext uri="{FF2B5EF4-FFF2-40B4-BE49-F238E27FC236}">
                <a16:creationId xmlns:a16="http://schemas.microsoft.com/office/drawing/2014/main" id="{2F2680D6-41C5-6A45-A0CB-968E468C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0"/>
            <a:ext cx="64801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Ranking im Überblick (Hitliste)</a:t>
            </a:r>
          </a:p>
        </p:txBody>
      </p:sp>
      <p:pic>
        <p:nvPicPr>
          <p:cNvPr id="522243" name="Picture 3">
            <a:extLst>
              <a:ext uri="{FF2B5EF4-FFF2-40B4-BE49-F238E27FC236}">
                <a16:creationId xmlns:a16="http://schemas.microsoft.com/office/drawing/2014/main" id="{9D89550B-300B-5E45-8C9A-04E2E41F1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" r="25052"/>
          <a:stretch>
            <a:fillRect/>
          </a:stretch>
        </p:blipFill>
        <p:spPr bwMode="auto">
          <a:xfrm>
            <a:off x="971550" y="1196975"/>
            <a:ext cx="6624638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2">
            <a:extLst>
              <a:ext uri="{FF2B5EF4-FFF2-40B4-BE49-F238E27FC236}">
                <a16:creationId xmlns:a16="http://schemas.microsoft.com/office/drawing/2014/main" id="{0C85983C-CD49-7342-B53A-40E5ECABF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9BDC0-3822-554B-B39A-B0C4B647073C}" type="slidenum">
              <a:rPr lang="en-US" altLang="de-DE"/>
              <a:pPr/>
              <a:t>13</a:t>
            </a:fld>
            <a:endParaRPr lang="en-US" altLang="de-DE"/>
          </a:p>
        </p:txBody>
      </p:sp>
      <p:sp>
        <p:nvSpPr>
          <p:cNvPr id="520194" name="Rectangle 2">
            <a:extLst>
              <a:ext uri="{FF2B5EF4-FFF2-40B4-BE49-F238E27FC236}">
                <a16:creationId xmlns:a16="http://schemas.microsoft.com/office/drawing/2014/main" id="{542B026E-5040-7D47-B0E8-0F22A36ED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5700" y="0"/>
            <a:ext cx="6323013" cy="990600"/>
          </a:xfrm>
        </p:spPr>
        <p:txBody>
          <a:bodyPr/>
          <a:lstStyle/>
          <a:p>
            <a:r>
              <a:rPr lang="de-DE" altLang="de-DE"/>
              <a:t>Teilobjekte</a:t>
            </a:r>
          </a:p>
        </p:txBody>
      </p:sp>
      <p:sp>
        <p:nvSpPr>
          <p:cNvPr id="520195" name="AutoShape 3">
            <a:extLst>
              <a:ext uri="{FF2B5EF4-FFF2-40B4-BE49-F238E27FC236}">
                <a16:creationId xmlns:a16="http://schemas.microsoft.com/office/drawing/2014/main" id="{C0ADEE3E-5A4F-7841-8C48-BB2FED3765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1371600"/>
            <a:ext cx="7696200" cy="4724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sp>
        <p:nvSpPr>
          <p:cNvPr id="520196" name="Rectangle 4">
            <a:extLst>
              <a:ext uri="{FF2B5EF4-FFF2-40B4-BE49-F238E27FC236}">
                <a16:creationId xmlns:a16="http://schemas.microsoft.com/office/drawing/2014/main" id="{ED62969E-76B1-044D-A86E-861A1FBBB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4000"/>
            <a:ext cx="44196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ebdings" pitchFamily="2" charset="2"/>
              <a:buNone/>
            </a:pPr>
            <a:endParaRPr lang="de-DE" altLang="de-DE"/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0FB536F9-EAF9-C444-A779-D3B36FFC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05400"/>
            <a:ext cx="8397875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ebdings" pitchFamily="2" charset="2"/>
              <a:buNone/>
            </a:pPr>
            <a:r>
              <a:rPr lang="de-DE" altLang="de-DE" sz="2400"/>
              <a:t>165.000 Einzeldaten </a:t>
            </a:r>
          </a:p>
          <a:p>
            <a:pPr algn="ctr" eaLnBrk="1" hangingPunct="1">
              <a:buFont typeface="Webdings" pitchFamily="2" charset="2"/>
              <a:buNone/>
            </a:pPr>
            <a:r>
              <a:rPr lang="de-DE" altLang="de-DE" sz="2400"/>
              <a:t>Forschung &amp; Lehre</a:t>
            </a:r>
          </a:p>
        </p:txBody>
      </p:sp>
      <p:sp>
        <p:nvSpPr>
          <p:cNvPr id="520199" name="Line 7">
            <a:extLst>
              <a:ext uri="{FF2B5EF4-FFF2-40B4-BE49-F238E27FC236}">
                <a16:creationId xmlns:a16="http://schemas.microsoft.com/office/drawing/2014/main" id="{8427A6DB-2835-8D4D-BC3F-6144AF984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14128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0200" name="Line 8">
            <a:extLst>
              <a:ext uri="{FF2B5EF4-FFF2-40B4-BE49-F238E27FC236}">
                <a16:creationId xmlns:a16="http://schemas.microsoft.com/office/drawing/2014/main" id="{56B2EA6D-07B2-6B4A-B700-017C7CA73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20201" name="Group 9">
            <a:extLst>
              <a:ext uri="{FF2B5EF4-FFF2-40B4-BE49-F238E27FC236}">
                <a16:creationId xmlns:a16="http://schemas.microsoft.com/office/drawing/2014/main" id="{16DEBF35-3301-CB4F-BF02-47F2CD9A33E7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276475"/>
            <a:ext cx="8196262" cy="466725"/>
            <a:chOff x="385" y="1434"/>
            <a:chExt cx="5163" cy="294"/>
          </a:xfrm>
        </p:grpSpPr>
        <p:sp>
          <p:nvSpPr>
            <p:cNvPr id="520202" name="Text Box 10">
              <a:extLst>
                <a:ext uri="{FF2B5EF4-FFF2-40B4-BE49-F238E27FC236}">
                  <a16:creationId xmlns:a16="http://schemas.microsoft.com/office/drawing/2014/main" id="{1045A8A5-22B4-A94E-914B-670359947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434"/>
              <a:ext cx="1142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>
                  <a:solidFill>
                    <a:srgbClr val="FF0000"/>
                  </a:solidFill>
                  <a:latin typeface="Arial" panose="020B0604020202020204" pitchFamily="34" charset="0"/>
                </a:rPr>
                <a:t>Verdichtung</a:t>
              </a:r>
              <a:endParaRPr lang="en-GB" altLang="de-DE"/>
            </a:p>
          </p:txBody>
        </p:sp>
        <p:sp>
          <p:nvSpPr>
            <p:cNvPr id="520203" name="Text Box 11">
              <a:extLst>
                <a:ext uri="{FF2B5EF4-FFF2-40B4-BE49-F238E27FC236}">
                  <a16:creationId xmlns:a16="http://schemas.microsoft.com/office/drawing/2014/main" id="{CBE4D131-E880-3142-B015-F514DCA9D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440"/>
              <a:ext cx="1420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>
                  <a:solidFill>
                    <a:srgbClr val="FF0000"/>
                  </a:solidFill>
                  <a:latin typeface="Arial" panose="020B0604020202020204" pitchFamily="34" charset="0"/>
                </a:rPr>
                <a:t>Differenzierung</a:t>
              </a:r>
              <a:endParaRPr lang="en-GB" altLang="de-DE"/>
            </a:p>
          </p:txBody>
        </p:sp>
      </p:grpSp>
      <p:sp>
        <p:nvSpPr>
          <p:cNvPr id="520204" name="Line 12">
            <a:extLst>
              <a:ext uri="{FF2B5EF4-FFF2-40B4-BE49-F238E27FC236}">
                <a16:creationId xmlns:a16="http://schemas.microsoft.com/office/drawing/2014/main" id="{E4AAF941-E309-4E4B-9B2D-03218215D1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1447800"/>
            <a:ext cx="3581400" cy="434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0205" name="Line 13">
            <a:extLst>
              <a:ext uri="{FF2B5EF4-FFF2-40B4-BE49-F238E27FC236}">
                <a16:creationId xmlns:a16="http://schemas.microsoft.com/office/drawing/2014/main" id="{55F23CD9-7583-444F-A99F-8648DE221ED2}"/>
              </a:ext>
            </a:extLst>
          </p:cNvPr>
          <p:cNvSpPr>
            <a:spLocks noChangeShapeType="1"/>
          </p:cNvSpPr>
          <p:nvPr/>
        </p:nvSpPr>
        <p:spPr bwMode="auto">
          <a:xfrm rot="5994514" flipV="1">
            <a:off x="5029200" y="1447800"/>
            <a:ext cx="3581400" cy="434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0206" name="Text Box 14">
            <a:extLst>
              <a:ext uri="{FF2B5EF4-FFF2-40B4-BE49-F238E27FC236}">
                <a16:creationId xmlns:a16="http://schemas.microsoft.com/office/drawing/2014/main" id="{A6E12A3B-53D6-8647-995E-604A8BEB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933825"/>
            <a:ext cx="170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 Forschung</a:t>
            </a:r>
          </a:p>
        </p:txBody>
      </p:sp>
      <p:sp>
        <p:nvSpPr>
          <p:cNvPr id="520207" name="Text Box 15">
            <a:extLst>
              <a:ext uri="{FF2B5EF4-FFF2-40B4-BE49-F238E27FC236}">
                <a16:creationId xmlns:a16="http://schemas.microsoft.com/office/drawing/2014/main" id="{49CED28F-AEEB-6D41-B6B3-0EB514A09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39338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 Länder</a:t>
            </a:r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AED42E-216E-2345-965B-C50C654D0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C5AB-EB2F-CF46-8CED-438DE25A03DA}" type="slidenum">
              <a:rPr lang="en-US" altLang="de-DE"/>
              <a:pPr/>
              <a:t>14</a:t>
            </a:fld>
            <a:endParaRPr lang="en-US" altLang="de-DE"/>
          </a:p>
        </p:txBody>
      </p:sp>
      <p:sp>
        <p:nvSpPr>
          <p:cNvPr id="540674" name="Rectangle 2">
            <a:extLst>
              <a:ext uri="{FF2B5EF4-FFF2-40B4-BE49-F238E27FC236}">
                <a16:creationId xmlns:a16="http://schemas.microsoft.com/office/drawing/2014/main" id="{1984B0D7-AFF4-DF4B-AACB-2A3C72C97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Bezugsobjekt: Länder</a:t>
            </a:r>
          </a:p>
        </p:txBody>
      </p:sp>
      <p:sp>
        <p:nvSpPr>
          <p:cNvPr id="540675" name="Rectangle 3">
            <a:extLst>
              <a:ext uri="{FF2B5EF4-FFF2-40B4-BE49-F238E27FC236}">
                <a16:creationId xmlns:a16="http://schemas.microsoft.com/office/drawing/2014/main" id="{C2C438EA-88FE-564C-A432-0CF2B57AC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Spitzenplätze in vier Kategorien</a:t>
            </a:r>
          </a:p>
          <a:p>
            <a:pPr lvl="1"/>
            <a:r>
              <a:rPr lang="de-DE" altLang="de-DE"/>
              <a:t>Gesamturteil der Studierenden</a:t>
            </a:r>
          </a:p>
          <a:p>
            <a:pPr lvl="1"/>
            <a:r>
              <a:rPr lang="de-DE" altLang="de-DE"/>
              <a:t>Reputation</a:t>
            </a:r>
          </a:p>
          <a:p>
            <a:pPr lvl="1"/>
            <a:r>
              <a:rPr lang="de-DE" altLang="de-DE"/>
              <a:t>Studiendauer</a:t>
            </a:r>
          </a:p>
          <a:p>
            <a:pPr lvl="1"/>
            <a:r>
              <a:rPr lang="de-DE" altLang="de-DE"/>
              <a:t>Forschung (Drittmittel/Patente/Promotionen)</a:t>
            </a:r>
          </a:p>
          <a:p>
            <a:pPr lvl="1"/>
            <a:endParaRPr lang="de-DE" altLang="de-DE"/>
          </a:p>
          <a:p>
            <a:pPr lvl="1"/>
            <a:r>
              <a:rPr lang="de-DE" altLang="de-DE"/>
              <a:t>erreichte Spitzenplätze zu</a:t>
            </a:r>
          </a:p>
          <a:p>
            <a:pPr lvl="1"/>
            <a:r>
              <a:rPr lang="de-DE" altLang="de-DE"/>
              <a:t>Anzahl der Fakultäten (Relation zu möglichen</a:t>
            </a:r>
            <a:br>
              <a:rPr lang="de-DE" altLang="de-DE"/>
            </a:br>
            <a:r>
              <a:rPr lang="de-DE" altLang="de-DE"/>
              <a:t> Spitzenplätzen)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219D64-E1C6-C244-982E-44C16D30F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5A4EA-D862-5A43-8062-6B808C74702F}" type="slidenum">
              <a:rPr lang="en-US" altLang="de-DE"/>
              <a:pPr/>
              <a:t>15</a:t>
            </a:fld>
            <a:endParaRPr lang="en-US" altLang="de-DE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E1753D36-1D3F-F94D-A0A3-A83769A64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Gesamtergebnis</a:t>
            </a:r>
          </a:p>
        </p:txBody>
      </p:sp>
      <p:pic>
        <p:nvPicPr>
          <p:cNvPr id="541699" name="Picture 3">
            <a:extLst>
              <a:ext uri="{FF2B5EF4-FFF2-40B4-BE49-F238E27FC236}">
                <a16:creationId xmlns:a16="http://schemas.microsoft.com/office/drawing/2014/main" id="{38990098-9FF2-D840-B48B-255050D5DB5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4EBEC0-D948-DE48-9F6E-569605590C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653B7-ED1A-2F46-8AD7-F9058EC60252}" type="slidenum">
              <a:rPr lang="en-US" altLang="de-DE"/>
              <a:pPr/>
              <a:t>16</a:t>
            </a:fld>
            <a:endParaRPr lang="en-US" altLang="de-DE"/>
          </a:p>
        </p:txBody>
      </p:sp>
      <p:sp>
        <p:nvSpPr>
          <p:cNvPr id="542722" name="Rectangle 2">
            <a:extLst>
              <a:ext uri="{FF2B5EF4-FFF2-40B4-BE49-F238E27FC236}">
                <a16:creationId xmlns:a16="http://schemas.microsoft.com/office/drawing/2014/main" id="{37A6AD6C-0F44-1344-B694-F09EBA493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Teilergebnisse</a:t>
            </a:r>
          </a:p>
        </p:txBody>
      </p:sp>
      <p:pic>
        <p:nvPicPr>
          <p:cNvPr id="542725" name="Picture 5">
            <a:extLst>
              <a:ext uri="{FF2B5EF4-FFF2-40B4-BE49-F238E27FC236}">
                <a16:creationId xmlns:a16="http://schemas.microsoft.com/office/drawing/2014/main" id="{2E713507-9613-4B4D-9497-20460723A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320800"/>
            <a:ext cx="873283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9CDFBD-7360-1F44-9428-D063998F5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9007-022D-9B4A-93CD-AF8A56EA50C4}" type="slidenum">
              <a:rPr lang="en-US" altLang="de-DE"/>
              <a:pPr/>
              <a:t>17</a:t>
            </a:fld>
            <a:endParaRPr lang="en-US" altLang="de-DE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DB2AF5DD-AACB-CC43-BA50-A2AE7F43F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Teilergebnisse</a:t>
            </a:r>
          </a:p>
        </p:txBody>
      </p:sp>
      <p:pic>
        <p:nvPicPr>
          <p:cNvPr id="543748" name="Picture 4">
            <a:extLst>
              <a:ext uri="{FF2B5EF4-FFF2-40B4-BE49-F238E27FC236}">
                <a16:creationId xmlns:a16="http://schemas.microsoft.com/office/drawing/2014/main" id="{24A9926E-94FA-3941-96B8-15B64813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88931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2">
            <a:extLst>
              <a:ext uri="{FF2B5EF4-FFF2-40B4-BE49-F238E27FC236}">
                <a16:creationId xmlns:a16="http://schemas.microsoft.com/office/drawing/2014/main" id="{FD4CE93D-8FE4-364D-B1DC-383E7DDFF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BB40-7537-B847-B320-46D216509235}" type="slidenum">
              <a:rPr lang="en-US" altLang="de-DE"/>
              <a:pPr/>
              <a:t>18</a:t>
            </a:fld>
            <a:endParaRPr lang="en-US" altLang="de-DE"/>
          </a:p>
        </p:txBody>
      </p:sp>
      <p:sp>
        <p:nvSpPr>
          <p:cNvPr id="526338" name="Rectangle 2">
            <a:extLst>
              <a:ext uri="{FF2B5EF4-FFF2-40B4-BE49-F238E27FC236}">
                <a16:creationId xmlns:a16="http://schemas.microsoft.com/office/drawing/2014/main" id="{24D34ED1-F839-544B-8D0B-5535CBE28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Bezugsobjekt: Forschung</a:t>
            </a:r>
          </a:p>
        </p:txBody>
      </p:sp>
      <p:sp>
        <p:nvSpPr>
          <p:cNvPr id="526339" name="Rectangle 3">
            <a:extLst>
              <a:ext uri="{FF2B5EF4-FFF2-40B4-BE49-F238E27FC236}">
                <a16:creationId xmlns:a16="http://schemas.microsoft.com/office/drawing/2014/main" id="{0E88CF32-5708-0E48-9F55-EFFC6B7EA25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395288" y="2373313"/>
            <a:ext cx="3816350" cy="1079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200">
                <a:latin typeface="Arial" panose="020B0604020202020204" pitchFamily="34" charset="0"/>
              </a:rPr>
              <a:t>Forschungsdaten</a:t>
            </a:r>
          </a:p>
        </p:txBody>
      </p:sp>
      <p:grpSp>
        <p:nvGrpSpPr>
          <p:cNvPr id="526340" name="Group 4">
            <a:extLst>
              <a:ext uri="{FF2B5EF4-FFF2-40B4-BE49-F238E27FC236}">
                <a16:creationId xmlns:a16="http://schemas.microsoft.com/office/drawing/2014/main" id="{A48AE9D0-F2D3-554A-954C-6ABA39C6E76F}"/>
              </a:ext>
            </a:extLst>
          </p:cNvPr>
          <p:cNvGrpSpPr>
            <a:grpSpLocks/>
          </p:cNvGrpSpPr>
          <p:nvPr/>
        </p:nvGrpSpPr>
        <p:grpSpPr bwMode="auto">
          <a:xfrm>
            <a:off x="4405313" y="4797425"/>
            <a:ext cx="4259262" cy="1443038"/>
            <a:chOff x="2775" y="3020"/>
            <a:chExt cx="2683" cy="909"/>
          </a:xfrm>
        </p:grpSpPr>
        <p:sp>
          <p:nvSpPr>
            <p:cNvPr id="526341" name="Rectangle 5">
              <a:extLst>
                <a:ext uri="{FF2B5EF4-FFF2-40B4-BE49-F238E27FC236}">
                  <a16:creationId xmlns:a16="http://schemas.microsoft.com/office/drawing/2014/main" id="{F4AA01DE-B9D6-D041-8238-68E9CA8CB0C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75" y="3020"/>
              <a:ext cx="2683" cy="4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relativ (pro-Kopf)</a:t>
              </a:r>
            </a:p>
          </p:txBody>
        </p:sp>
        <p:sp>
          <p:nvSpPr>
            <p:cNvPr id="526342" name="Rectangle 6">
              <a:extLst>
                <a:ext uri="{FF2B5EF4-FFF2-40B4-BE49-F238E27FC236}">
                  <a16:creationId xmlns:a16="http://schemas.microsoft.com/office/drawing/2014/main" id="{11434344-5DF7-E743-969A-F14C888A03C7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75" y="3521"/>
              <a:ext cx="2683" cy="4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absolut</a:t>
              </a:r>
            </a:p>
          </p:txBody>
        </p:sp>
      </p:grpSp>
      <p:sp>
        <p:nvSpPr>
          <p:cNvPr id="526343" name="Rectangle 7">
            <a:extLst>
              <a:ext uri="{FF2B5EF4-FFF2-40B4-BE49-F238E27FC236}">
                <a16:creationId xmlns:a16="http://schemas.microsoft.com/office/drawing/2014/main" id="{7F0DCB78-AE64-064D-9B7D-D3F00355764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395288" y="4978400"/>
            <a:ext cx="3816350" cy="1079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200">
                <a:latin typeface="Arial" panose="020B0604020202020204" pitchFamily="34" charset="0"/>
              </a:rPr>
              <a:t>gehen zweifach ein:</a:t>
            </a:r>
          </a:p>
        </p:txBody>
      </p:sp>
      <p:grpSp>
        <p:nvGrpSpPr>
          <p:cNvPr id="526350" name="Group 14">
            <a:extLst>
              <a:ext uri="{FF2B5EF4-FFF2-40B4-BE49-F238E27FC236}">
                <a16:creationId xmlns:a16="http://schemas.microsoft.com/office/drawing/2014/main" id="{6191C3B1-D53A-514A-8365-769821C5BBF1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1377950"/>
            <a:ext cx="4259263" cy="3143250"/>
            <a:chOff x="2744" y="868"/>
            <a:chExt cx="2683" cy="1980"/>
          </a:xfrm>
        </p:grpSpPr>
        <p:sp>
          <p:nvSpPr>
            <p:cNvPr id="526345" name="Rectangle 9">
              <a:extLst>
                <a:ext uri="{FF2B5EF4-FFF2-40B4-BE49-F238E27FC236}">
                  <a16:creationId xmlns:a16="http://schemas.microsoft.com/office/drawing/2014/main" id="{B927AEB8-8C17-574E-8033-54103A16D83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2115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Promotionen</a:t>
              </a:r>
            </a:p>
          </p:txBody>
        </p:sp>
        <p:sp>
          <p:nvSpPr>
            <p:cNvPr id="526346" name="Rectangle 10">
              <a:extLst>
                <a:ext uri="{FF2B5EF4-FFF2-40B4-BE49-F238E27FC236}">
                  <a16:creationId xmlns:a16="http://schemas.microsoft.com/office/drawing/2014/main" id="{E25E49F2-0550-5C4A-8839-164BE7FDF8A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868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Drittmittel</a:t>
              </a:r>
            </a:p>
          </p:txBody>
        </p:sp>
        <p:sp>
          <p:nvSpPr>
            <p:cNvPr id="526347" name="Rectangle 11">
              <a:extLst>
                <a:ext uri="{FF2B5EF4-FFF2-40B4-BE49-F238E27FC236}">
                  <a16:creationId xmlns:a16="http://schemas.microsoft.com/office/drawing/2014/main" id="{F6416CB7-1CB8-5D40-92A9-BA62CC6CEFE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1283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Publikationen</a:t>
              </a:r>
            </a:p>
          </p:txBody>
        </p:sp>
        <p:sp>
          <p:nvSpPr>
            <p:cNvPr id="526348" name="Rectangle 12">
              <a:extLst>
                <a:ext uri="{FF2B5EF4-FFF2-40B4-BE49-F238E27FC236}">
                  <a16:creationId xmlns:a16="http://schemas.microsoft.com/office/drawing/2014/main" id="{8158560C-E704-D942-8CC0-BDA365D03FC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1699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Zitationen</a:t>
              </a:r>
            </a:p>
          </p:txBody>
        </p:sp>
        <p:sp>
          <p:nvSpPr>
            <p:cNvPr id="526349" name="Rectangle 13">
              <a:extLst>
                <a:ext uri="{FF2B5EF4-FFF2-40B4-BE49-F238E27FC236}">
                  <a16:creationId xmlns:a16="http://schemas.microsoft.com/office/drawing/2014/main" id="{78141268-8CD6-D149-9E53-56F93907980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2531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Patente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animBg="1" autoUpdateAnimBg="0"/>
      <p:bldP spid="52634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19F46C25-8326-D749-9D60-D4A6862C7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179E4-B8CA-0746-8DC2-A3578F353198}" type="slidenum">
              <a:rPr lang="en-US" altLang="de-DE"/>
              <a:pPr/>
              <a:t>19</a:t>
            </a:fld>
            <a:endParaRPr lang="en-US" altLang="de-DE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B12498B3-20EC-AA46-B7F4-65EE4B168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9C379725-85EA-FD4C-8870-D6614BEF0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Physik: </a:t>
            </a:r>
            <a:br>
              <a:rPr lang="de-DE" altLang="de-DE" sz="2800"/>
            </a:br>
            <a:r>
              <a:rPr lang="de-DE" altLang="de-DE" sz="2800"/>
              <a:t>Drittmittel in t€ pro Jahr</a:t>
            </a:r>
          </a:p>
        </p:txBody>
      </p:sp>
      <p:graphicFrame>
        <p:nvGraphicFramePr>
          <p:cNvPr id="531460" name="Object 4">
            <a:extLst>
              <a:ext uri="{FF2B5EF4-FFF2-40B4-BE49-F238E27FC236}">
                <a16:creationId xmlns:a16="http://schemas.microsoft.com/office/drawing/2014/main" id="{DA5A1C0D-61C6-5445-9755-35FB8CB58DD3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589213" y="1196975"/>
          <a:ext cx="5510212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77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196975"/>
                        <a:ext cx="5510212" cy="561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1461" name="Group 5">
            <a:extLst>
              <a:ext uri="{FF2B5EF4-FFF2-40B4-BE49-F238E27FC236}">
                <a16:creationId xmlns:a16="http://schemas.microsoft.com/office/drawing/2014/main" id="{8D168D1E-F3C7-3541-B586-9284627B4583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1196975"/>
            <a:ext cx="5510212" cy="1633538"/>
            <a:chOff x="1631" y="754"/>
            <a:chExt cx="3471" cy="1029"/>
          </a:xfrm>
        </p:grpSpPr>
        <p:graphicFrame>
          <p:nvGraphicFramePr>
            <p:cNvPr id="531462" name="Object 6">
              <a:extLst>
                <a:ext uri="{FF2B5EF4-FFF2-40B4-BE49-F238E27FC236}">
                  <a16:creationId xmlns:a16="http://schemas.microsoft.com/office/drawing/2014/main" id="{4CF96A6C-2880-5F4E-8578-2934796727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754"/>
            <a:ext cx="3471" cy="1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478" name="Bild" r:id="rId5" imgW="4292600" imgH="4381500" progId="StaticEnhancedMetafile">
                    <p:embed/>
                  </p:oleObj>
                </mc:Choice>
                <mc:Fallback>
                  <p:oleObj name="Bild" r:id="rId5" imgW="4292600" imgH="4381500" progId="StaticEnhancedMetafil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70912"/>
                        <a:stretch>
                          <a:fillRect/>
                        </a:stretch>
                      </p:blipFill>
                      <p:spPr bwMode="auto">
                        <a:xfrm>
                          <a:off x="1631" y="754"/>
                          <a:ext cx="3471" cy="1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1463" name="Group 7">
              <a:extLst>
                <a:ext uri="{FF2B5EF4-FFF2-40B4-BE49-F238E27FC236}">
                  <a16:creationId xmlns:a16="http://schemas.microsoft.com/office/drawing/2014/main" id="{48B2744A-C97A-3245-8CD7-331712E63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9" y="1344"/>
              <a:ext cx="2033" cy="288"/>
              <a:chOff x="3379" y="1310"/>
              <a:chExt cx="2033" cy="288"/>
            </a:xfrm>
          </p:grpSpPr>
          <p:sp>
            <p:nvSpPr>
              <p:cNvPr id="531464" name="Line 8">
                <a:extLst>
                  <a:ext uri="{FF2B5EF4-FFF2-40B4-BE49-F238E27FC236}">
                    <a16:creationId xmlns:a16="http://schemas.microsoft.com/office/drawing/2014/main" id="{C7B34745-B287-024C-82E0-E6A77C7C6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79" y="1344"/>
                <a:ext cx="68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465" name="Text Box 9">
                <a:extLst>
                  <a:ext uri="{FF2B5EF4-FFF2-40B4-BE49-F238E27FC236}">
                    <a16:creationId xmlns:a16="http://schemas.microsoft.com/office/drawing/2014/main" id="{5F13B255-55E4-B647-9D1D-6843DFB38B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7" y="1310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50% Drittmittel</a:t>
                </a:r>
              </a:p>
            </p:txBody>
          </p:sp>
        </p:grpSp>
      </p:grpSp>
      <p:grpSp>
        <p:nvGrpSpPr>
          <p:cNvPr id="531466" name="Group 10">
            <a:extLst>
              <a:ext uri="{FF2B5EF4-FFF2-40B4-BE49-F238E27FC236}">
                <a16:creationId xmlns:a16="http://schemas.microsoft.com/office/drawing/2014/main" id="{16430914-73B2-904B-A8D3-E6B21F449BE7}"/>
              </a:ext>
            </a:extLst>
          </p:cNvPr>
          <p:cNvGrpSpPr>
            <a:grpSpLocks/>
          </p:cNvGrpSpPr>
          <p:nvPr/>
        </p:nvGrpSpPr>
        <p:grpSpPr bwMode="auto">
          <a:xfrm>
            <a:off x="0" y="1616075"/>
            <a:ext cx="2922588" cy="1196975"/>
            <a:chOff x="0" y="1018"/>
            <a:chExt cx="1841" cy="754"/>
          </a:xfrm>
        </p:grpSpPr>
        <p:sp>
          <p:nvSpPr>
            <p:cNvPr id="531467" name="AutoShape 11">
              <a:extLst>
                <a:ext uri="{FF2B5EF4-FFF2-40B4-BE49-F238E27FC236}">
                  <a16:creationId xmlns:a16="http://schemas.microsoft.com/office/drawing/2014/main" id="{1D29733C-5679-7D42-BD4C-0C3228E29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1468" name="Text Box 12">
              <a:extLst>
                <a:ext uri="{FF2B5EF4-FFF2-40B4-BE49-F238E27FC236}">
                  <a16:creationId xmlns:a16="http://schemas.microsoft.com/office/drawing/2014/main" id="{89413240-991B-BA4D-B037-255040586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  <p:grpSp>
        <p:nvGrpSpPr>
          <p:cNvPr id="531469" name="Group 13">
            <a:extLst>
              <a:ext uri="{FF2B5EF4-FFF2-40B4-BE49-F238E27FC236}">
                <a16:creationId xmlns:a16="http://schemas.microsoft.com/office/drawing/2014/main" id="{C8151F1C-2E03-EF49-BAD4-EE79E9510C8C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4926013"/>
            <a:ext cx="5511800" cy="1738312"/>
            <a:chOff x="1631" y="3103"/>
            <a:chExt cx="3472" cy="1095"/>
          </a:xfrm>
        </p:grpSpPr>
        <p:graphicFrame>
          <p:nvGraphicFramePr>
            <p:cNvPr id="531470" name="Object 14">
              <a:extLst>
                <a:ext uri="{FF2B5EF4-FFF2-40B4-BE49-F238E27FC236}">
                  <a16:creationId xmlns:a16="http://schemas.microsoft.com/office/drawing/2014/main" id="{7433E769-7614-E44E-AE32-9FBFB98B82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3103"/>
            <a:ext cx="3472" cy="1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479" name="Bild" r:id="rId7" imgW="4292600" imgH="4381500" progId="StaticEnhancedMetafile">
                    <p:embed/>
                  </p:oleObj>
                </mc:Choice>
                <mc:Fallback>
                  <p:oleObj name="Bild" r:id="rId7" imgW="4292600" imgH="4381500" progId="StaticEnhancedMetafil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69162"/>
                        <a:stretch>
                          <a:fillRect/>
                        </a:stretch>
                      </p:blipFill>
                      <p:spPr bwMode="auto">
                        <a:xfrm>
                          <a:off x="1631" y="3103"/>
                          <a:ext cx="3472" cy="10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1471" name="Group 15">
              <a:extLst>
                <a:ext uri="{FF2B5EF4-FFF2-40B4-BE49-F238E27FC236}">
                  <a16:creationId xmlns:a16="http://schemas.microsoft.com/office/drawing/2014/main" id="{AED9C1B4-F8DF-4345-A45B-C6FF10E6B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1" y="3369"/>
              <a:ext cx="2631" cy="288"/>
              <a:chOff x="2426" y="3369"/>
              <a:chExt cx="2631" cy="288"/>
            </a:xfrm>
          </p:grpSpPr>
          <p:sp>
            <p:nvSpPr>
              <p:cNvPr id="531472" name="Line 16">
                <a:extLst>
                  <a:ext uri="{FF2B5EF4-FFF2-40B4-BE49-F238E27FC236}">
                    <a16:creationId xmlns:a16="http://schemas.microsoft.com/office/drawing/2014/main" id="{E0ED8EBF-3E93-8E4A-A543-DF255ABC9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3430"/>
                <a:ext cx="1278" cy="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473" name="Text Box 17">
                <a:extLst>
                  <a:ext uri="{FF2B5EF4-FFF2-40B4-BE49-F238E27FC236}">
                    <a16:creationId xmlns:a16="http://schemas.microsoft.com/office/drawing/2014/main" id="{F099053B-28DF-5D46-BA96-C6838A9ED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2" y="3369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10% Drittmittel</a:t>
                </a:r>
              </a:p>
            </p:txBody>
          </p:sp>
        </p:grpSp>
      </p:grpSp>
      <p:grpSp>
        <p:nvGrpSpPr>
          <p:cNvPr id="531474" name="Group 18">
            <a:extLst>
              <a:ext uri="{FF2B5EF4-FFF2-40B4-BE49-F238E27FC236}">
                <a16:creationId xmlns:a16="http://schemas.microsoft.com/office/drawing/2014/main" id="{22F247B6-0E67-7141-83F9-5352A807EADA}"/>
              </a:ext>
            </a:extLst>
          </p:cNvPr>
          <p:cNvGrpSpPr>
            <a:grpSpLocks/>
          </p:cNvGrpSpPr>
          <p:nvPr/>
        </p:nvGrpSpPr>
        <p:grpSpPr bwMode="auto">
          <a:xfrm>
            <a:off x="0" y="4902200"/>
            <a:ext cx="2922588" cy="1196975"/>
            <a:chOff x="0" y="1018"/>
            <a:chExt cx="1841" cy="754"/>
          </a:xfrm>
        </p:grpSpPr>
        <p:sp>
          <p:nvSpPr>
            <p:cNvPr id="531475" name="AutoShape 19">
              <a:extLst>
                <a:ext uri="{FF2B5EF4-FFF2-40B4-BE49-F238E27FC236}">
                  <a16:creationId xmlns:a16="http://schemas.microsoft.com/office/drawing/2014/main" id="{21D812F7-F9FE-3D45-8593-5AC949AE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1476" name="Text Box 20">
              <a:extLst>
                <a:ext uri="{FF2B5EF4-FFF2-40B4-BE49-F238E27FC236}">
                  <a16:creationId xmlns:a16="http://schemas.microsoft.com/office/drawing/2014/main" id="{369CDDA7-7569-1E4C-A41D-F59E6F7EC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0A7CAFDB-4125-B940-8CD1-B71E16E7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17. Mai 2005</a:t>
            </a:r>
            <a:endParaRPr lang="en-US" altLang="de-DE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ADE54489-C123-5743-B0D1-F721860BDF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1F4CDD-165D-844B-87EB-BFEFBBC7D731}" type="slidenum">
              <a:rPr lang="en-US" altLang="de-DE"/>
              <a:pPr/>
              <a:t>2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D7DD8D7C-18ED-9E41-B2FE-A759FCAD9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51939" name="Picture 3">
            <a:extLst>
              <a:ext uri="{FF2B5EF4-FFF2-40B4-BE49-F238E27FC236}">
                <a16:creationId xmlns:a16="http://schemas.microsoft.com/office/drawing/2014/main" id="{8609F195-C924-BC49-B638-4E9CDE1E9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6948487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1940" name="Rectangle 4">
            <a:extLst>
              <a:ext uri="{FF2B5EF4-FFF2-40B4-BE49-F238E27FC236}">
                <a16:creationId xmlns:a16="http://schemas.microsoft.com/office/drawing/2014/main" id="{2190BA80-3BF7-3B4C-AFD3-10DD2F070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445125"/>
            <a:ext cx="6840537" cy="720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informativ, qualifiziert, fair</a:t>
            </a:r>
          </a:p>
        </p:txBody>
      </p:sp>
      <p:pic>
        <p:nvPicPr>
          <p:cNvPr id="551941" name="Picture 5">
            <a:extLst>
              <a:ext uri="{FF2B5EF4-FFF2-40B4-BE49-F238E27FC236}">
                <a16:creationId xmlns:a16="http://schemas.microsoft.com/office/drawing/2014/main" id="{09A11A68-66AF-B249-B1D5-21F9A1EF0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5891213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942" name="Picture 6">
            <a:extLst>
              <a:ext uri="{FF2B5EF4-FFF2-40B4-BE49-F238E27FC236}">
                <a16:creationId xmlns:a16="http://schemas.microsoft.com/office/drawing/2014/main" id="{3A29E5D9-1D2A-2548-85AF-87D32BC8B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61880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943" name="Picture 7">
            <a:extLst>
              <a:ext uri="{FF2B5EF4-FFF2-40B4-BE49-F238E27FC236}">
                <a16:creationId xmlns:a16="http://schemas.microsoft.com/office/drawing/2014/main" id="{1B13AF33-9B93-8A47-BE88-B95EA9A4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84763"/>
            <a:ext cx="5221288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5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9A9E963F-4303-6546-97E5-C5B04C082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EA575-D8B5-2E46-83C8-E33275E91B1F}" type="slidenum">
              <a:rPr lang="en-US" altLang="de-DE"/>
              <a:pPr/>
              <a:t>20</a:t>
            </a:fld>
            <a:endParaRPr lang="en-US" altLang="de-DE"/>
          </a:p>
        </p:txBody>
      </p:sp>
      <p:sp>
        <p:nvSpPr>
          <p:cNvPr id="547842" name="Rectangle 2">
            <a:extLst>
              <a:ext uri="{FF2B5EF4-FFF2-40B4-BE49-F238E27FC236}">
                <a16:creationId xmlns:a16="http://schemas.microsoft.com/office/drawing/2014/main" id="{AB147128-1364-5743-B770-F6233879A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Drittmittelherkunft</a:t>
            </a:r>
          </a:p>
        </p:txBody>
      </p:sp>
      <p:pic>
        <p:nvPicPr>
          <p:cNvPr id="547843" name="Picture 3">
            <a:extLst>
              <a:ext uri="{FF2B5EF4-FFF2-40B4-BE49-F238E27FC236}">
                <a16:creationId xmlns:a16="http://schemas.microsoft.com/office/drawing/2014/main" id="{74411AB3-BFF4-054B-8879-686667956F7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25538"/>
            <a:ext cx="6840537" cy="5732462"/>
          </a:xfrm>
        </p:spPr>
      </p:pic>
      <p:sp>
        <p:nvSpPr>
          <p:cNvPr id="547844" name="AutoShape 4">
            <a:extLst>
              <a:ext uri="{FF2B5EF4-FFF2-40B4-BE49-F238E27FC236}">
                <a16:creationId xmlns:a16="http://schemas.microsoft.com/office/drawing/2014/main" id="{24C4166A-FFE8-3F40-BF2A-2F8031EE22EC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708400" y="1773238"/>
            <a:ext cx="976313" cy="215900"/>
          </a:xfrm>
          <a:prstGeom prst="lef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5" name="AutoShape 5">
            <a:extLst>
              <a:ext uri="{FF2B5EF4-FFF2-40B4-BE49-F238E27FC236}">
                <a16:creationId xmlns:a16="http://schemas.microsoft.com/office/drawing/2014/main" id="{DDCDAC34-E295-BD47-BE14-DB61749DFB27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132138" y="4868863"/>
            <a:ext cx="976312" cy="215900"/>
          </a:xfrm>
          <a:prstGeom prst="lef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6" name="AutoShape 6">
            <a:extLst>
              <a:ext uri="{FF2B5EF4-FFF2-40B4-BE49-F238E27FC236}">
                <a16:creationId xmlns:a16="http://schemas.microsoft.com/office/drawing/2014/main" id="{B6A8B4A6-1B69-C147-872D-0D8E9B0EA153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492500" y="2852738"/>
            <a:ext cx="976313" cy="215900"/>
          </a:xfrm>
          <a:prstGeom prst="lef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7" name="AutoShape 7">
            <a:extLst>
              <a:ext uri="{FF2B5EF4-FFF2-40B4-BE49-F238E27FC236}">
                <a16:creationId xmlns:a16="http://schemas.microsoft.com/office/drawing/2014/main" id="{2A990CA0-44A6-1D4E-AC82-541A5C74CFDE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203575" y="1628775"/>
            <a:ext cx="976313" cy="215900"/>
          </a:xfrm>
          <a:prstGeom prst="lef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47849" name="AutoShape 9">
            <a:extLst>
              <a:ext uri="{FF2B5EF4-FFF2-40B4-BE49-F238E27FC236}">
                <a16:creationId xmlns:a16="http://schemas.microsoft.com/office/drawing/2014/main" id="{6C5AEDB0-0000-9D44-B865-4F3FE5D757C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6600" y="692150"/>
            <a:ext cx="0" cy="5732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AB8D8-82F2-4B49-8FD4-BBC2E6C2A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06233-C4FD-2549-A71E-330245672671}" type="slidenum">
              <a:rPr lang="en-US" altLang="de-DE"/>
              <a:pPr/>
              <a:t>21</a:t>
            </a:fld>
            <a:endParaRPr lang="en-US" altLang="de-DE"/>
          </a:p>
        </p:txBody>
      </p:sp>
      <p:sp>
        <p:nvSpPr>
          <p:cNvPr id="549890" name="Rectangle 2">
            <a:extLst>
              <a:ext uri="{FF2B5EF4-FFF2-40B4-BE49-F238E27FC236}">
                <a16:creationId xmlns:a16="http://schemas.microsoft.com/office/drawing/2014/main" id="{C58416E3-22D9-8E4E-821B-807F46B98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Maschinenbau: Drittmittel Patente Reputation</a:t>
            </a:r>
          </a:p>
        </p:txBody>
      </p:sp>
      <p:pic>
        <p:nvPicPr>
          <p:cNvPr id="549891" name="Picture 3">
            <a:extLst>
              <a:ext uri="{FF2B5EF4-FFF2-40B4-BE49-F238E27FC236}">
                <a16:creationId xmlns:a16="http://schemas.microsoft.com/office/drawing/2014/main" id="{34C8123B-0CE7-5744-AF65-BEDE15C1A6A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196975"/>
            <a:ext cx="6153150" cy="56610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0658778C-365D-634A-927A-D0AE0FFA8C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B1A5-DE69-3C4F-8729-6A0071BBE347}" type="slidenum">
              <a:rPr lang="en-US" altLang="de-DE"/>
              <a:pPr/>
              <a:t>22</a:t>
            </a:fld>
            <a:endParaRPr lang="en-US" altLang="de-DE"/>
          </a:p>
        </p:txBody>
      </p:sp>
      <p:graphicFrame>
        <p:nvGraphicFramePr>
          <p:cNvPr id="564226" name="Object 2">
            <a:extLst>
              <a:ext uri="{FF2B5EF4-FFF2-40B4-BE49-F238E27FC236}">
                <a16:creationId xmlns:a16="http://schemas.microsoft.com/office/drawing/2014/main" id="{020A7CB2-4FAC-A14C-BD8E-28A9662FBF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" y="1793875"/>
          <a:ext cx="4498975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39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793875"/>
                        <a:ext cx="4498975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27" name="Rectangle 3">
            <a:extLst>
              <a:ext uri="{FF2B5EF4-FFF2-40B4-BE49-F238E27FC236}">
                <a16:creationId xmlns:a16="http://schemas.microsoft.com/office/drawing/2014/main" id="{C358EB42-E776-6D4A-9FE3-0EF3D0A5D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29600" cy="519113"/>
          </a:xfrm>
          <a:noFill/>
        </p:spPr>
        <p:txBody>
          <a:bodyPr>
            <a:spAutoFit/>
          </a:bodyPr>
          <a:lstStyle/>
          <a:p>
            <a:r>
              <a:rPr lang="de-DE" altLang="de-DE" sz="2800"/>
              <a:t>BWL</a:t>
            </a:r>
          </a:p>
        </p:txBody>
      </p:sp>
      <p:sp>
        <p:nvSpPr>
          <p:cNvPr id="564228" name="Text Box 4">
            <a:extLst>
              <a:ext uri="{FF2B5EF4-FFF2-40B4-BE49-F238E27FC236}">
                <a16:creationId xmlns:a16="http://schemas.microsoft.com/office/drawing/2014/main" id="{9C8DF8AE-2ECD-BD4A-9EBC-FE1506F71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26841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800">
                <a:latin typeface="Arial" panose="020B0604020202020204" pitchFamily="34" charset="0"/>
              </a:rPr>
              <a:t>Publikationen</a:t>
            </a:r>
          </a:p>
        </p:txBody>
      </p:sp>
      <p:sp>
        <p:nvSpPr>
          <p:cNvPr id="564229" name="Text Box 5">
            <a:extLst>
              <a:ext uri="{FF2B5EF4-FFF2-40B4-BE49-F238E27FC236}">
                <a16:creationId xmlns:a16="http://schemas.microsoft.com/office/drawing/2014/main" id="{A533433D-DC82-A940-BBE2-862738290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268413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800">
                <a:latin typeface="Arial" panose="020B0604020202020204" pitchFamily="34" charset="0"/>
              </a:rPr>
              <a:t>Drittmittel</a:t>
            </a:r>
          </a:p>
        </p:txBody>
      </p:sp>
      <p:graphicFrame>
        <p:nvGraphicFramePr>
          <p:cNvPr id="564230" name="Object 6">
            <a:extLst>
              <a:ext uri="{FF2B5EF4-FFF2-40B4-BE49-F238E27FC236}">
                <a16:creationId xmlns:a16="http://schemas.microsoft.com/office/drawing/2014/main" id="{74EB51F9-EAAF-184D-A392-6C5C96F509A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645025" y="1793875"/>
          <a:ext cx="4498975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40" name="Bild" r:id="rId5" imgW="4292600" imgH="4381500" progId="StaticEnhancedMetafile">
                  <p:embed/>
                </p:oleObj>
              </mc:Choice>
              <mc:Fallback>
                <p:oleObj name="Bild" r:id="rId5" imgW="4292600" imgH="4381500" progId="StaticEnhancedMetafil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1793875"/>
                        <a:ext cx="4498975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31" name="Line 7">
            <a:extLst>
              <a:ext uri="{FF2B5EF4-FFF2-40B4-BE49-F238E27FC236}">
                <a16:creationId xmlns:a16="http://schemas.microsoft.com/office/drawing/2014/main" id="{B1C3FAC7-AD6C-3D4E-8D6B-8A413319AA01}"/>
              </a:ext>
            </a:extLst>
          </p:cNvPr>
          <p:cNvSpPr>
            <a:spLocks noChangeShapeType="1"/>
          </p:cNvSpPr>
          <p:nvPr/>
        </p:nvSpPr>
        <p:spPr bwMode="auto">
          <a:xfrm rot="2700000" flipH="1">
            <a:off x="-366713" y="3873500"/>
            <a:ext cx="53292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4232" name="Line 8">
            <a:extLst>
              <a:ext uri="{FF2B5EF4-FFF2-40B4-BE49-F238E27FC236}">
                <a16:creationId xmlns:a16="http://schemas.microsoft.com/office/drawing/2014/main" id="{87E02EF9-986E-4E4A-95D5-04DF3411F795}"/>
              </a:ext>
            </a:extLst>
          </p:cNvPr>
          <p:cNvSpPr>
            <a:spLocks noChangeShapeType="1"/>
          </p:cNvSpPr>
          <p:nvPr/>
        </p:nvSpPr>
        <p:spPr bwMode="auto">
          <a:xfrm rot="2700000" flipH="1">
            <a:off x="4230688" y="3873500"/>
            <a:ext cx="53292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4233" name="Line 9">
            <a:extLst>
              <a:ext uri="{FF2B5EF4-FFF2-40B4-BE49-F238E27FC236}">
                <a16:creationId xmlns:a16="http://schemas.microsoft.com/office/drawing/2014/main" id="{7681275E-63FE-3D48-8D6A-C913789F6D07}"/>
              </a:ext>
            </a:extLst>
          </p:cNvPr>
          <p:cNvSpPr>
            <a:spLocks noChangeShapeType="1"/>
          </p:cNvSpPr>
          <p:nvPr/>
        </p:nvSpPr>
        <p:spPr bwMode="auto">
          <a:xfrm rot="8100000" flipH="1">
            <a:off x="-365919" y="3874294"/>
            <a:ext cx="53292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4234" name="Line 10">
            <a:extLst>
              <a:ext uri="{FF2B5EF4-FFF2-40B4-BE49-F238E27FC236}">
                <a16:creationId xmlns:a16="http://schemas.microsoft.com/office/drawing/2014/main" id="{ACDD5FEB-88E5-7041-8E4A-0E0022B2E357}"/>
              </a:ext>
            </a:extLst>
          </p:cNvPr>
          <p:cNvSpPr>
            <a:spLocks noChangeShapeType="1"/>
          </p:cNvSpPr>
          <p:nvPr/>
        </p:nvSpPr>
        <p:spPr bwMode="auto">
          <a:xfrm rot="8100000" flipH="1">
            <a:off x="4231481" y="3874294"/>
            <a:ext cx="53292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4235" name="Text Box 11">
            <a:extLst>
              <a:ext uri="{FF2B5EF4-FFF2-40B4-BE49-F238E27FC236}">
                <a16:creationId xmlns:a16="http://schemas.microsoft.com/office/drawing/2014/main" id="{0FA06A08-45E8-6348-A292-93179666F021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231775" y="2170113"/>
            <a:ext cx="666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400" b="1">
                <a:latin typeface="Arial" panose="020B0604020202020204" pitchFamily="34" charset="0"/>
              </a:rPr>
              <a:t>Lehre</a:t>
            </a:r>
          </a:p>
        </p:txBody>
      </p:sp>
      <p:sp>
        <p:nvSpPr>
          <p:cNvPr id="564236" name="Text Box 12">
            <a:extLst>
              <a:ext uri="{FF2B5EF4-FFF2-40B4-BE49-F238E27FC236}">
                <a16:creationId xmlns:a16="http://schemas.microsoft.com/office/drawing/2014/main" id="{64D5B57C-10F2-3847-9E64-6886CD8E1F58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328988" y="2332038"/>
            <a:ext cx="1098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400" b="1">
                <a:latin typeface="Arial" panose="020B0604020202020204" pitchFamily="34" charset="0"/>
              </a:rPr>
              <a:t>Forschung</a:t>
            </a:r>
          </a:p>
        </p:txBody>
      </p:sp>
      <p:sp>
        <p:nvSpPr>
          <p:cNvPr id="564237" name="Text Box 13">
            <a:extLst>
              <a:ext uri="{FF2B5EF4-FFF2-40B4-BE49-F238E27FC236}">
                <a16:creationId xmlns:a16="http://schemas.microsoft.com/office/drawing/2014/main" id="{0E3D330A-DB46-3D40-97CB-01441242EC0E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4822825" y="2170113"/>
            <a:ext cx="666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400" b="1">
                <a:latin typeface="Arial" panose="020B0604020202020204" pitchFamily="34" charset="0"/>
              </a:rPr>
              <a:t>Lehre</a:t>
            </a:r>
          </a:p>
        </p:txBody>
      </p:sp>
      <p:sp>
        <p:nvSpPr>
          <p:cNvPr id="564238" name="Text Box 14">
            <a:extLst>
              <a:ext uri="{FF2B5EF4-FFF2-40B4-BE49-F238E27FC236}">
                <a16:creationId xmlns:a16="http://schemas.microsoft.com/office/drawing/2014/main" id="{26D7BAB5-CE75-074A-BD84-63D23E357B70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920038" y="2332038"/>
            <a:ext cx="1098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400" b="1">
                <a:latin typeface="Arial" panose="020B0604020202020204" pitchFamily="34" charset="0"/>
              </a:rPr>
              <a:t>Forschung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4C94ADD2-9EF7-1D41-A9BF-5BE558DB7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E6AF9-B047-A54E-9582-1CC558BDD948}" type="slidenum">
              <a:rPr lang="en-US" altLang="de-DE"/>
              <a:pPr/>
              <a:t>23</a:t>
            </a:fld>
            <a:endParaRPr lang="en-US" altLang="de-DE"/>
          </a:p>
        </p:txBody>
      </p:sp>
      <p:sp>
        <p:nvSpPr>
          <p:cNvPr id="533506" name="Rectangle 2">
            <a:extLst>
              <a:ext uri="{FF2B5EF4-FFF2-40B4-BE49-F238E27FC236}">
                <a16:creationId xmlns:a16="http://schemas.microsoft.com/office/drawing/2014/main" id="{8DF19064-2775-B845-8890-DEB25597A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000"/>
              <a:t>Forschungsstarke Fakultäten</a:t>
            </a:r>
          </a:p>
        </p:txBody>
      </p:sp>
      <p:graphicFrame>
        <p:nvGraphicFramePr>
          <p:cNvPr id="533507" name="Object 3">
            <a:extLst>
              <a:ext uri="{FF2B5EF4-FFF2-40B4-BE49-F238E27FC236}">
                <a16:creationId xmlns:a16="http://schemas.microsoft.com/office/drawing/2014/main" id="{238773BA-9C7F-9E47-A0AD-14D2D4F136A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95250" y="2052638"/>
          <a:ext cx="89535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09" name="Dokument" r:id="rId4" imgW="5969000" imgH="2933700" progId="Word.Document.8">
                  <p:embed/>
                </p:oleObj>
              </mc:Choice>
              <mc:Fallback>
                <p:oleObj name="Dokument" r:id="rId4" imgW="5969000" imgH="29337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2052638"/>
                        <a:ext cx="89535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08" name="Text Box 4">
            <a:extLst>
              <a:ext uri="{FF2B5EF4-FFF2-40B4-BE49-F238E27FC236}">
                <a16:creationId xmlns:a16="http://schemas.microsoft.com/office/drawing/2014/main" id="{4A6DCD2A-1462-8146-9EAC-26D9CF962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1268413"/>
            <a:ext cx="2373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>
                <a:latin typeface="Arial" panose="020B0604020202020204" pitchFamily="34" charset="0"/>
              </a:rPr>
              <a:t>Psychologie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2">
            <a:extLst>
              <a:ext uri="{FF2B5EF4-FFF2-40B4-BE49-F238E27FC236}">
                <a16:creationId xmlns:a16="http://schemas.microsoft.com/office/drawing/2014/main" id="{DB747680-14C2-B644-BCE1-6827C3EC5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1209-CA25-C540-AFBC-7846D3F070E8}" type="slidenum">
              <a:rPr lang="en-US" altLang="de-DE"/>
              <a:pPr/>
              <a:t>24</a:t>
            </a:fld>
            <a:endParaRPr lang="en-US" altLang="de-DE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8C4D2E29-09F3-4C4D-B352-CC3010A8B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Forschungsuniversität</a:t>
            </a:r>
          </a:p>
        </p:txBody>
      </p:sp>
      <p:grpSp>
        <p:nvGrpSpPr>
          <p:cNvPr id="535555" name="Group 3">
            <a:extLst>
              <a:ext uri="{FF2B5EF4-FFF2-40B4-BE49-F238E27FC236}">
                <a16:creationId xmlns:a16="http://schemas.microsoft.com/office/drawing/2014/main" id="{B892A95B-D739-9344-BF10-B4463608BCEE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1268413"/>
            <a:ext cx="7704138" cy="5589587"/>
            <a:chOff x="703" y="799"/>
            <a:chExt cx="4853" cy="3521"/>
          </a:xfrm>
        </p:grpSpPr>
        <p:grpSp>
          <p:nvGrpSpPr>
            <p:cNvPr id="535556" name="Group 4">
              <a:extLst>
                <a:ext uri="{FF2B5EF4-FFF2-40B4-BE49-F238E27FC236}">
                  <a16:creationId xmlns:a16="http://schemas.microsoft.com/office/drawing/2014/main" id="{EAF2F22A-ABB4-A642-893B-67A786FF3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3413"/>
              <a:ext cx="907" cy="907"/>
              <a:chOff x="204" y="3413"/>
              <a:chExt cx="907" cy="907"/>
            </a:xfrm>
          </p:grpSpPr>
          <p:sp>
            <p:nvSpPr>
              <p:cNvPr id="535557" name="Rectangle 5">
                <a:extLst>
                  <a:ext uri="{FF2B5EF4-FFF2-40B4-BE49-F238E27FC236}">
                    <a16:creationId xmlns:a16="http://schemas.microsoft.com/office/drawing/2014/main" id="{1232330D-075D-5648-B103-27CB65A08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535558" name="Rectangle 6">
                <a:extLst>
                  <a:ext uri="{FF2B5EF4-FFF2-40B4-BE49-F238E27FC236}">
                    <a16:creationId xmlns:a16="http://schemas.microsoft.com/office/drawing/2014/main" id="{0675CCEF-E171-3141-AC5D-914FF6C06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grpSp>
          <p:nvGrpSpPr>
            <p:cNvPr id="535559" name="Group 7">
              <a:extLst>
                <a:ext uri="{FF2B5EF4-FFF2-40B4-BE49-F238E27FC236}">
                  <a16:creationId xmlns:a16="http://schemas.microsoft.com/office/drawing/2014/main" id="{A7A31916-D64A-014F-A440-3D234C547E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3413"/>
              <a:ext cx="907" cy="907"/>
              <a:chOff x="1405" y="3413"/>
              <a:chExt cx="907" cy="907"/>
            </a:xfrm>
          </p:grpSpPr>
          <p:sp>
            <p:nvSpPr>
              <p:cNvPr id="535560" name="Rectangle 8">
                <a:extLst>
                  <a:ext uri="{FF2B5EF4-FFF2-40B4-BE49-F238E27FC236}">
                    <a16:creationId xmlns:a16="http://schemas.microsoft.com/office/drawing/2014/main" id="{FF66D93E-A3A7-2A40-88EB-A9A14FE58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535561" name="Rectangle 9">
                <a:extLst>
                  <a:ext uri="{FF2B5EF4-FFF2-40B4-BE49-F238E27FC236}">
                    <a16:creationId xmlns:a16="http://schemas.microsoft.com/office/drawing/2014/main" id="{4A3D1105-D4BC-0246-84A0-AA424B323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grpSp>
          <p:nvGrpSpPr>
            <p:cNvPr id="535562" name="Group 10">
              <a:extLst>
                <a:ext uri="{FF2B5EF4-FFF2-40B4-BE49-F238E27FC236}">
                  <a16:creationId xmlns:a16="http://schemas.microsoft.com/office/drawing/2014/main" id="{2FF7B2C5-DB6A-3F40-BE38-564EF7A2D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3413"/>
              <a:ext cx="907" cy="907"/>
              <a:chOff x="3448" y="3413"/>
              <a:chExt cx="907" cy="907"/>
            </a:xfrm>
          </p:grpSpPr>
          <p:sp>
            <p:nvSpPr>
              <p:cNvPr id="535563" name="Rectangle 11">
                <a:extLst>
                  <a:ext uri="{FF2B5EF4-FFF2-40B4-BE49-F238E27FC236}">
                    <a16:creationId xmlns:a16="http://schemas.microsoft.com/office/drawing/2014/main" id="{B01AC0C0-CC75-804D-8811-1FCC0522E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535564" name="Rectangle 12">
                <a:extLst>
                  <a:ext uri="{FF2B5EF4-FFF2-40B4-BE49-F238E27FC236}">
                    <a16:creationId xmlns:a16="http://schemas.microsoft.com/office/drawing/2014/main" id="{9646BC92-7016-EB45-8774-63595E919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grpSp>
          <p:nvGrpSpPr>
            <p:cNvPr id="535565" name="Group 13">
              <a:extLst>
                <a:ext uri="{FF2B5EF4-FFF2-40B4-BE49-F238E27FC236}">
                  <a16:creationId xmlns:a16="http://schemas.microsoft.com/office/drawing/2014/main" id="{D8187231-FFC5-8B40-8F89-2AC5813DC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3413"/>
              <a:ext cx="907" cy="907"/>
              <a:chOff x="4649" y="3413"/>
              <a:chExt cx="907" cy="907"/>
            </a:xfrm>
          </p:grpSpPr>
          <p:sp>
            <p:nvSpPr>
              <p:cNvPr id="535566" name="Rectangle 14">
                <a:extLst>
                  <a:ext uri="{FF2B5EF4-FFF2-40B4-BE49-F238E27FC236}">
                    <a16:creationId xmlns:a16="http://schemas.microsoft.com/office/drawing/2014/main" id="{CF43A89D-F2B3-5D44-9968-E1E22A9CA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9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535567" name="Rectangle 15">
                <a:extLst>
                  <a:ext uri="{FF2B5EF4-FFF2-40B4-BE49-F238E27FC236}">
                    <a16:creationId xmlns:a16="http://schemas.microsoft.com/office/drawing/2014/main" id="{C213C907-0BA5-AE46-8BE6-0DD7E0478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9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sp>
          <p:nvSpPr>
            <p:cNvPr id="535568" name="Text Box 16">
              <a:extLst>
                <a:ext uri="{FF2B5EF4-FFF2-40B4-BE49-F238E27FC236}">
                  <a16:creationId xmlns:a16="http://schemas.microsoft.com/office/drawing/2014/main" id="{E2FC782E-12F0-C142-81A5-F487890FB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9" y="370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535569" name="Rectangle 17">
              <a:extLst>
                <a:ext uri="{FF2B5EF4-FFF2-40B4-BE49-F238E27FC236}">
                  <a16:creationId xmlns:a16="http://schemas.microsoft.com/office/drawing/2014/main" id="{C8853E14-17F2-8644-9107-B549C964C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2106"/>
              <a:ext cx="1134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de-DE" sz="2200">
                  <a:latin typeface="Arial" panose="020B0604020202020204" pitchFamily="34" charset="0"/>
                </a:rPr>
                <a:t>Forschungs-starke Fakultät</a:t>
              </a:r>
            </a:p>
          </p:txBody>
        </p:sp>
        <p:sp>
          <p:nvSpPr>
            <p:cNvPr id="535570" name="Rectangle 18">
              <a:extLst>
                <a:ext uri="{FF2B5EF4-FFF2-40B4-BE49-F238E27FC236}">
                  <a16:creationId xmlns:a16="http://schemas.microsoft.com/office/drawing/2014/main" id="{6277DE5B-380C-E948-8F42-D0C947DE2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2106"/>
              <a:ext cx="1134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de-DE" sz="2200">
                  <a:latin typeface="Arial" panose="020B0604020202020204" pitchFamily="34" charset="0"/>
                </a:rPr>
                <a:t>Forschungs-starke Fakultät</a:t>
              </a:r>
            </a:p>
          </p:txBody>
        </p:sp>
        <p:sp>
          <p:nvSpPr>
            <p:cNvPr id="535571" name="Rectangle 19">
              <a:extLst>
                <a:ext uri="{FF2B5EF4-FFF2-40B4-BE49-F238E27FC236}">
                  <a16:creationId xmlns:a16="http://schemas.microsoft.com/office/drawing/2014/main" id="{F18639BE-A7E2-0B42-AC9E-6FFC08745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106"/>
              <a:ext cx="1134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de-DE" sz="2200">
                  <a:latin typeface="Arial" panose="020B0604020202020204" pitchFamily="34" charset="0"/>
                </a:rPr>
                <a:t>Forschungs-starke Fakultät</a:t>
              </a:r>
            </a:p>
          </p:txBody>
        </p:sp>
        <p:sp>
          <p:nvSpPr>
            <p:cNvPr id="535572" name="Rectangle 20">
              <a:extLst>
                <a:ext uri="{FF2B5EF4-FFF2-40B4-BE49-F238E27FC236}">
                  <a16:creationId xmlns:a16="http://schemas.microsoft.com/office/drawing/2014/main" id="{8D182972-1818-3446-AC99-4416A0A3F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799"/>
              <a:ext cx="2042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Forschungsuniversität</a:t>
              </a:r>
            </a:p>
          </p:txBody>
        </p:sp>
        <p:sp>
          <p:nvSpPr>
            <p:cNvPr id="535573" name="Text Box 21">
              <a:extLst>
                <a:ext uri="{FF2B5EF4-FFF2-40B4-BE49-F238E27FC236}">
                  <a16:creationId xmlns:a16="http://schemas.microsoft.com/office/drawing/2014/main" id="{D1E244D1-66CB-3E4A-8A11-F73EDB330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2" y="239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535574" name="Text Box 22">
              <a:extLst>
                <a:ext uri="{FF2B5EF4-FFF2-40B4-BE49-F238E27FC236}">
                  <a16:creationId xmlns:a16="http://schemas.microsoft.com/office/drawing/2014/main" id="{202F01AC-C335-0F4A-9EEC-A57D5EB9D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" y="239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535575" name="Text Box 23">
              <a:extLst>
                <a:ext uri="{FF2B5EF4-FFF2-40B4-BE49-F238E27FC236}">
                  <a16:creationId xmlns:a16="http://schemas.microsoft.com/office/drawing/2014/main" id="{3B2C2E01-1618-4E4D-9CAA-31AA41333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" y="370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535576" name="Text Box 24">
              <a:extLst>
                <a:ext uri="{FF2B5EF4-FFF2-40B4-BE49-F238E27FC236}">
                  <a16:creationId xmlns:a16="http://schemas.microsoft.com/office/drawing/2014/main" id="{1AA2C8DE-3AEF-0A45-8109-20AC94051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" y="370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535577" name="AutoShape 25">
              <a:extLst>
                <a:ext uri="{FF2B5EF4-FFF2-40B4-BE49-F238E27FC236}">
                  <a16:creationId xmlns:a16="http://schemas.microsoft.com/office/drawing/2014/main" id="{D892D0A1-6015-684C-AC08-AD177E87D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048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  <p:sp>
          <p:nvSpPr>
            <p:cNvPr id="535578" name="AutoShape 26">
              <a:extLst>
                <a:ext uri="{FF2B5EF4-FFF2-40B4-BE49-F238E27FC236}">
                  <a16:creationId xmlns:a16="http://schemas.microsoft.com/office/drawing/2014/main" id="{A0D91914-FC8F-7E46-81B1-4E8265F4D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741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  <p:sp>
          <p:nvSpPr>
            <p:cNvPr id="535579" name="AutoShape 27">
              <a:extLst>
                <a:ext uri="{FF2B5EF4-FFF2-40B4-BE49-F238E27FC236}">
                  <a16:creationId xmlns:a16="http://schemas.microsoft.com/office/drawing/2014/main" id="{239EC1B1-B526-3F42-A08B-54B6114EC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3048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  <p:sp>
          <p:nvSpPr>
            <p:cNvPr id="535580" name="AutoShape 28">
              <a:extLst>
                <a:ext uri="{FF2B5EF4-FFF2-40B4-BE49-F238E27FC236}">
                  <a16:creationId xmlns:a16="http://schemas.microsoft.com/office/drawing/2014/main" id="{341E18DB-C68A-954A-A4A6-C5012E7B4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048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F7C19397-A2BB-1C49-98BF-AFEA20B94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251C-A9DA-B34F-B98F-1D6D1CBD59AB}" type="slidenum">
              <a:rPr lang="en-US" altLang="de-DE"/>
              <a:pPr/>
              <a:t>25</a:t>
            </a:fld>
            <a:endParaRPr lang="en-US" altLang="de-DE"/>
          </a:p>
        </p:txBody>
      </p:sp>
      <p:sp>
        <p:nvSpPr>
          <p:cNvPr id="539650" name="Rectangle 2">
            <a:extLst>
              <a:ext uri="{FF2B5EF4-FFF2-40B4-BE49-F238E27FC236}">
                <a16:creationId xmlns:a16="http://schemas.microsoft.com/office/drawing/2014/main" id="{80347267-CA45-DC49-8895-E199DFEEF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Forschungsuniversitäten</a:t>
            </a:r>
          </a:p>
        </p:txBody>
      </p:sp>
      <p:grpSp>
        <p:nvGrpSpPr>
          <p:cNvPr id="539656" name="Group 8">
            <a:extLst>
              <a:ext uri="{FF2B5EF4-FFF2-40B4-BE49-F238E27FC236}">
                <a16:creationId xmlns:a16="http://schemas.microsoft.com/office/drawing/2014/main" id="{83943862-4798-A746-A740-F61052E0CA61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196975"/>
            <a:ext cx="7129463" cy="5661025"/>
            <a:chOff x="748" y="754"/>
            <a:chExt cx="4491" cy="3566"/>
          </a:xfrm>
        </p:grpSpPr>
        <p:pic>
          <p:nvPicPr>
            <p:cNvPr id="539651" name="Picture 3">
              <a:extLst>
                <a:ext uri="{FF2B5EF4-FFF2-40B4-BE49-F238E27FC236}">
                  <a16:creationId xmlns:a16="http://schemas.microsoft.com/office/drawing/2014/main" id="{28452D78-5BE5-594F-BF2E-EF10997DB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754"/>
              <a:ext cx="4420" cy="3385"/>
            </a:xfrm>
            <a:prstGeom prst="rect">
              <a:avLst/>
            </a:prstGeom>
          </p:spPr>
        </p:pic>
        <p:sp>
          <p:nvSpPr>
            <p:cNvPr id="539655" name="AutoShape 7">
              <a:extLst>
                <a:ext uri="{FF2B5EF4-FFF2-40B4-BE49-F238E27FC236}">
                  <a16:creationId xmlns:a16="http://schemas.microsoft.com/office/drawing/2014/main" id="{DDE9726B-507E-E04B-8B94-374802872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816"/>
              <a:ext cx="4491" cy="504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6FE440-0F6F-B044-AD37-73DB25CC1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CE85B-7F34-874C-A4F2-F127466F8306}" type="slidenum">
              <a:rPr lang="en-US" altLang="de-DE"/>
              <a:pPr/>
              <a:t>26</a:t>
            </a:fld>
            <a:endParaRPr lang="en-US" altLang="de-DE"/>
          </a:p>
        </p:txBody>
      </p:sp>
      <p:sp>
        <p:nvSpPr>
          <p:cNvPr id="548866" name="Rectangle 2">
            <a:extLst>
              <a:ext uri="{FF2B5EF4-FFF2-40B4-BE49-F238E27FC236}">
                <a16:creationId xmlns:a16="http://schemas.microsoft.com/office/drawing/2014/main" id="{72188C55-C0E4-8947-AD12-CA1517B42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Jura: Publikation Promotion Reputation</a:t>
            </a:r>
          </a:p>
        </p:txBody>
      </p:sp>
      <p:pic>
        <p:nvPicPr>
          <p:cNvPr id="548867" name="Picture 3">
            <a:extLst>
              <a:ext uri="{FF2B5EF4-FFF2-40B4-BE49-F238E27FC236}">
                <a16:creationId xmlns:a16="http://schemas.microsoft.com/office/drawing/2014/main" id="{6756DFE2-B5AD-5247-BBEF-9A0AD0A881F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196975"/>
            <a:ext cx="6800850" cy="56610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B4D6D746-6F17-3C4A-B19F-B68A3776DB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865D-60D5-684C-B142-EF2889133569}" type="slidenum">
              <a:rPr lang="en-US" altLang="de-DE"/>
              <a:pPr/>
              <a:t>3</a:t>
            </a:fld>
            <a:endParaRPr lang="en-US" altLang="de-DE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710C4E5-ABB1-E843-9502-F222EFC1B9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17. Mai 2005</a:t>
            </a:r>
          </a:p>
        </p:txBody>
      </p:sp>
      <p:sp>
        <p:nvSpPr>
          <p:cNvPr id="480258" name="Text Box 2">
            <a:extLst>
              <a:ext uri="{FF2B5EF4-FFF2-40B4-BE49-F238E27FC236}">
                <a16:creationId xmlns:a16="http://schemas.microsoft.com/office/drawing/2014/main" id="{88A33FAD-27E1-DB4F-ADC8-0A3FC0F62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80260" name="Rectangle 4">
            <a:extLst>
              <a:ext uri="{FF2B5EF4-FFF2-40B4-BE49-F238E27FC236}">
                <a16:creationId xmlns:a16="http://schemas.microsoft.com/office/drawing/2014/main" id="{DFB1DF82-DE50-DC40-BCFD-3569A0A13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586038"/>
            <a:ext cx="719772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stern, Forbes, Focus, Spiegel </a:t>
            </a:r>
          </a:p>
        </p:txBody>
      </p:sp>
      <p:sp>
        <p:nvSpPr>
          <p:cNvPr id="480261" name="Rectangle 5">
            <a:extLst>
              <a:ext uri="{FF2B5EF4-FFF2-40B4-BE49-F238E27FC236}">
                <a16:creationId xmlns:a16="http://schemas.microsoft.com/office/drawing/2014/main" id="{BCD84DDF-E878-B044-A9DF-C62DAD906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312863"/>
            <a:ext cx="7197725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1">
                <a:solidFill>
                  <a:srgbClr val="000000"/>
                </a:solidFill>
                <a:latin typeface="Arial" panose="020B0604020202020204" pitchFamily="34" charset="0"/>
              </a:rPr>
              <a:t>Spiegel-Ranking  1989</a:t>
            </a:r>
          </a:p>
        </p:txBody>
      </p:sp>
      <p:sp>
        <p:nvSpPr>
          <p:cNvPr id="480262" name="Rectangle 6">
            <a:extLst>
              <a:ext uri="{FF2B5EF4-FFF2-40B4-BE49-F238E27FC236}">
                <a16:creationId xmlns:a16="http://schemas.microsoft.com/office/drawing/2014/main" id="{9F4DED27-3031-F240-83B8-D1EB2F82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860800"/>
            <a:ext cx="7197725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1">
                <a:solidFill>
                  <a:srgbClr val="000000"/>
                </a:solidFill>
                <a:latin typeface="Arial" panose="020B0604020202020204" pitchFamily="34" charset="0"/>
              </a:rPr>
              <a:t>HRK 1993: Profilbildung</a:t>
            </a:r>
          </a:p>
        </p:txBody>
      </p:sp>
      <p:sp>
        <p:nvSpPr>
          <p:cNvPr id="480263" name="Rectangle 7">
            <a:extLst>
              <a:ext uri="{FF2B5EF4-FFF2-40B4-BE49-F238E27FC236}">
                <a16:creationId xmlns:a16="http://schemas.microsoft.com/office/drawing/2014/main" id="{02E5A9A4-2301-504B-B075-EE93DA962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516563"/>
            <a:ext cx="7197725" cy="10080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Gründungsauftrag CHE</a:t>
            </a:r>
          </a:p>
        </p:txBody>
      </p:sp>
      <p:sp>
        <p:nvSpPr>
          <p:cNvPr id="480264" name="AutoShape 8">
            <a:extLst>
              <a:ext uri="{FF2B5EF4-FFF2-40B4-BE49-F238E27FC236}">
                <a16:creationId xmlns:a16="http://schemas.microsoft.com/office/drawing/2014/main" id="{E9F68478-6575-1048-B865-D99C1EF6F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797425"/>
            <a:ext cx="1655762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0265" name="Rectangle 9">
            <a:extLst>
              <a:ext uri="{FF2B5EF4-FFF2-40B4-BE49-F238E27FC236}">
                <a16:creationId xmlns:a16="http://schemas.microsoft.com/office/drawing/2014/main" id="{2ADC789A-36CA-3245-B287-895D5A65D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Rankings in Deutschland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8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8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0" grpId="0" animBg="1" autoUpdateAnimBg="0"/>
      <p:bldP spid="480261" grpId="0" animBg="1" autoUpdateAnimBg="0"/>
      <p:bldP spid="480262" grpId="0" animBg="1" autoUpdateAnimBg="0"/>
      <p:bldP spid="48026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2">
            <a:extLst>
              <a:ext uri="{FF2B5EF4-FFF2-40B4-BE49-F238E27FC236}">
                <a16:creationId xmlns:a16="http://schemas.microsoft.com/office/drawing/2014/main" id="{32EBAF49-864C-AD4E-8731-610B7C3625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1DF2-89FA-2747-9B39-578BB249AB51}" type="slidenum">
              <a:rPr lang="en-US" altLang="de-DE"/>
              <a:pPr/>
              <a:t>4</a:t>
            </a:fld>
            <a:endParaRPr lang="en-US" altLang="de-DE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7D181CF6-84D6-C541-B38D-08FBEA3E12E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17. Mai 2005</a:t>
            </a:r>
          </a:p>
        </p:txBody>
      </p:sp>
      <p:sp>
        <p:nvSpPr>
          <p:cNvPr id="482306" name="Text Box 2">
            <a:extLst>
              <a:ext uri="{FF2B5EF4-FFF2-40B4-BE49-F238E27FC236}">
                <a16:creationId xmlns:a16="http://schemas.microsoft.com/office/drawing/2014/main" id="{6631E12F-5381-E545-ADFA-66AEA45E5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E037DBE9-8B18-B041-BAD5-A716BB561F4C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457200" y="4052888"/>
            <a:ext cx="6478588" cy="9715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keine Rang</a:t>
            </a:r>
            <a:r>
              <a:rPr lang="de-DE" altLang="de-DE" sz="2800" b="1" i="1">
                <a:solidFill>
                  <a:srgbClr val="000000"/>
                </a:solidFill>
                <a:latin typeface="Arial" panose="020B0604020202020204" pitchFamily="34" charset="0"/>
              </a:rPr>
              <a:t>plätze</a:t>
            </a:r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sondern Rang</a:t>
            </a:r>
            <a:r>
              <a:rPr lang="de-DE" altLang="de-DE" sz="2800" b="1" i="1">
                <a:solidFill>
                  <a:srgbClr val="000000"/>
                </a:solidFill>
                <a:latin typeface="Arial" panose="020B0604020202020204" pitchFamily="34" charset="0"/>
              </a:rPr>
              <a:t>gruppen</a:t>
            </a:r>
          </a:p>
        </p:txBody>
      </p:sp>
      <p:sp>
        <p:nvSpPr>
          <p:cNvPr id="482309" name="Rectangle 5">
            <a:extLst>
              <a:ext uri="{FF2B5EF4-FFF2-40B4-BE49-F238E27FC236}">
                <a16:creationId xmlns:a16="http://schemas.microsoft.com/office/drawing/2014/main" id="{827C1F10-FE5D-3847-A048-C45C8D0640C4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457200" y="2805113"/>
            <a:ext cx="6478588" cy="9715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keine (gewichteten) Gesamtwerte, 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sondern multidimensionales Ranking</a:t>
            </a:r>
          </a:p>
        </p:txBody>
      </p:sp>
      <p:sp>
        <p:nvSpPr>
          <p:cNvPr id="482317" name="Rectangle 13">
            <a:extLst>
              <a:ext uri="{FF2B5EF4-FFF2-40B4-BE49-F238E27FC236}">
                <a16:creationId xmlns:a16="http://schemas.microsoft.com/office/drawing/2014/main" id="{AC60E62E-4C1B-6845-BC94-A3407E4CB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 Alleinstellungsmerkmale</a:t>
            </a:r>
          </a:p>
        </p:txBody>
      </p:sp>
      <p:sp>
        <p:nvSpPr>
          <p:cNvPr id="482318" name="Rectangle 14">
            <a:extLst>
              <a:ext uri="{FF2B5EF4-FFF2-40B4-BE49-F238E27FC236}">
                <a16:creationId xmlns:a16="http://schemas.microsoft.com/office/drawing/2014/main" id="{1FC8EB48-954D-0048-97C4-056F71100270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457200" y="5300663"/>
            <a:ext cx="6478588" cy="9715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periodische Wiederholung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mit Zeitvergleichen</a:t>
            </a:r>
          </a:p>
        </p:txBody>
      </p:sp>
      <p:sp>
        <p:nvSpPr>
          <p:cNvPr id="482319" name="AutoShape 15">
            <a:extLst>
              <a:ext uri="{FF2B5EF4-FFF2-40B4-BE49-F238E27FC236}">
                <a16:creationId xmlns:a16="http://schemas.microsoft.com/office/drawing/2014/main" id="{984CE747-EAC2-0F4B-9CF4-494A49D5B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700213"/>
            <a:ext cx="1944688" cy="1184275"/>
          </a:xfrm>
          <a:prstGeom prst="wedgeRectCallout">
            <a:avLst>
              <a:gd name="adj1" fmla="val -60532"/>
              <a:gd name="adj2" fmla="val 7426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Persönliches Ranking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interaktiv</a:t>
            </a:r>
          </a:p>
        </p:txBody>
      </p:sp>
      <p:grpSp>
        <p:nvGrpSpPr>
          <p:cNvPr id="482321" name="Group 17">
            <a:extLst>
              <a:ext uri="{FF2B5EF4-FFF2-40B4-BE49-F238E27FC236}">
                <a16:creationId xmlns:a16="http://schemas.microsoft.com/office/drawing/2014/main" id="{C8375AA2-E352-784C-8651-84743361945A}"/>
              </a:ext>
            </a:extLst>
          </p:cNvPr>
          <p:cNvGrpSpPr>
            <a:grpSpLocks/>
          </p:cNvGrpSpPr>
          <p:nvPr/>
        </p:nvGrpSpPr>
        <p:grpSpPr bwMode="auto">
          <a:xfrm>
            <a:off x="7019925" y="4652963"/>
            <a:ext cx="1944688" cy="1184275"/>
            <a:chOff x="4535" y="2931"/>
            <a:chExt cx="1225" cy="746"/>
          </a:xfrm>
        </p:grpSpPr>
        <p:sp>
          <p:nvSpPr>
            <p:cNvPr id="482320" name="AutoShape 16">
              <a:extLst>
                <a:ext uri="{FF2B5EF4-FFF2-40B4-BE49-F238E27FC236}">
                  <a16:creationId xmlns:a16="http://schemas.microsoft.com/office/drawing/2014/main" id="{840B3B6F-3A3B-7646-A01F-842177181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2931"/>
              <a:ext cx="1225" cy="746"/>
            </a:xfrm>
            <a:prstGeom prst="wedgeRectCallout">
              <a:avLst>
                <a:gd name="adj1" fmla="val -97755"/>
                <a:gd name="adj2" fmla="val -68903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e-DE" altLang="de-DE">
                  <a:latin typeface="Arial" panose="020B0604020202020204" pitchFamily="34" charset="0"/>
                </a:rPr>
                <a:t>Spitze 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Mittel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Schluss</a:t>
              </a:r>
            </a:p>
          </p:txBody>
        </p:sp>
        <p:sp>
          <p:nvSpPr>
            <p:cNvPr id="482313" name="Rectangle 9">
              <a:extLst>
                <a:ext uri="{FF2B5EF4-FFF2-40B4-BE49-F238E27FC236}">
                  <a16:creationId xmlns:a16="http://schemas.microsoft.com/office/drawing/2014/main" id="{02805657-E90B-6945-90A2-3856ED3B92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65" y="2976"/>
              <a:ext cx="176" cy="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314" name="Rectangle 10">
              <a:extLst>
                <a:ext uri="{FF2B5EF4-FFF2-40B4-BE49-F238E27FC236}">
                  <a16:creationId xmlns:a16="http://schemas.microsoft.com/office/drawing/2014/main" id="{B7FBB258-478D-E343-B210-553F95B00E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65" y="3225"/>
              <a:ext cx="176" cy="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315" name="Rectangle 11">
              <a:extLst>
                <a:ext uri="{FF2B5EF4-FFF2-40B4-BE49-F238E27FC236}">
                  <a16:creationId xmlns:a16="http://schemas.microsoft.com/office/drawing/2014/main" id="{1738DC33-61EA-2848-A17D-3EB73255D6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65" y="3475"/>
              <a:ext cx="176" cy="1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2322" name="Rectangle 18">
            <a:extLst>
              <a:ext uri="{FF2B5EF4-FFF2-40B4-BE49-F238E27FC236}">
                <a16:creationId xmlns:a16="http://schemas.microsoft.com/office/drawing/2014/main" id="{62F0B59E-0269-F244-A86D-86230D3269A0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457200" y="1557338"/>
            <a:ext cx="6478588" cy="9715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basierend auf Fächervergleichen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2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8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2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8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animBg="1" autoUpdateAnimBg="0"/>
      <p:bldP spid="482309" grpId="0" animBg="1" autoUpdateAnimBg="0"/>
      <p:bldP spid="482318" grpId="0" animBg="1" autoUpdateAnimBg="0"/>
      <p:bldP spid="482319" grpId="0" animBg="1"/>
      <p:bldP spid="48232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72D07C9C-B3E8-7042-8E69-429E999CDC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5F4F8-B573-0942-8A42-0CE89A34D7B3}" type="slidenum">
              <a:rPr lang="en-US" altLang="de-DE"/>
              <a:pPr/>
              <a:t>5</a:t>
            </a:fld>
            <a:endParaRPr lang="en-US" alt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F91D7B2E-F72F-BF4B-A68F-64AF47979F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17. Mai 2005</a:t>
            </a:r>
          </a:p>
        </p:txBody>
      </p:sp>
      <p:sp>
        <p:nvSpPr>
          <p:cNvPr id="488450" name="Text Box 2">
            <a:extLst>
              <a:ext uri="{FF2B5EF4-FFF2-40B4-BE49-F238E27FC236}">
                <a16:creationId xmlns:a16="http://schemas.microsoft.com/office/drawing/2014/main" id="{33E616B2-F827-974C-A94F-52C3F3CD7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88451" name="Text Box 3">
            <a:extLst>
              <a:ext uri="{FF2B5EF4-FFF2-40B4-BE49-F238E27FC236}">
                <a16:creationId xmlns:a16="http://schemas.microsoft.com/office/drawing/2014/main" id="{671D1C22-241E-B248-B814-BE421C03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88452" name="Rectangle 4">
            <a:extLst>
              <a:ext uri="{FF2B5EF4-FFF2-40B4-BE49-F238E27FC236}">
                <a16:creationId xmlns:a16="http://schemas.microsoft.com/office/drawing/2014/main" id="{E2490D77-97C2-1140-BC3E-91CEDC81A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3286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„The system used by CHE  to evaluate universities is probably the best model available today in the world of higher education.“ </a:t>
            </a:r>
          </a:p>
        </p:txBody>
      </p:sp>
      <p:sp>
        <p:nvSpPr>
          <p:cNvPr id="488453" name="Rectangle 5">
            <a:extLst>
              <a:ext uri="{FF2B5EF4-FFF2-40B4-BE49-F238E27FC236}">
                <a16:creationId xmlns:a16="http://schemas.microsoft.com/office/drawing/2014/main" id="{5890B18F-5FD8-B14E-850F-D0C5C536A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97425"/>
            <a:ext cx="8153400" cy="2060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2800">
                <a:latin typeface="Arial" panose="020B0604020202020204" pitchFamily="34" charset="0"/>
              </a:rPr>
              <a:t>Prof. Dr. Francois Tavenas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Rector Emeritus of Université Laval (Quebec)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Founding Rector of Université de Luxembourg</a:t>
            </a:r>
          </a:p>
          <a:p>
            <a:pPr algn="ctr"/>
            <a:r>
              <a:rPr lang="de-DE" altLang="de-DE" sz="1800">
                <a:latin typeface="Arial" panose="020B0604020202020204" pitchFamily="34" charset="0"/>
              </a:rPr>
              <a:t>Quality Assurrance: A Reference System for Indicators and Evaluation Procedures, Brüssel April 2004</a:t>
            </a:r>
            <a:endParaRPr lang="de-DE" altLang="de-DE" sz="18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488454" name="AutoShape 6">
            <a:extLst>
              <a:ext uri="{FF2B5EF4-FFF2-40B4-BE49-F238E27FC236}">
                <a16:creationId xmlns:a16="http://schemas.microsoft.com/office/drawing/2014/main" id="{029290C1-2193-9942-8EB2-40020E1EE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9325" cy="6669087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>
                <a:solidFill>
                  <a:srgbClr val="000000"/>
                </a:solidFill>
                <a:latin typeface="Britannic Bold" panose="020B0903060703020204" pitchFamily="34" charset="77"/>
              </a:rPr>
              <a:t>Kein Ruhekissen!</a:t>
            </a:r>
            <a:endParaRPr lang="de-DE" altLang="de-DE" sz="5400">
              <a:solidFill>
                <a:srgbClr val="000000"/>
              </a:solidFill>
              <a:latin typeface="Britannic Bold" panose="020B0903060703020204" pitchFamily="34" charset="7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AEC77066-BC51-9C46-A164-D8AC972E8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DB23-17FE-0D4C-92B6-96CD4186724A}" type="slidenum">
              <a:rPr lang="en-US" altLang="de-DE"/>
              <a:pPr/>
              <a:t>6</a:t>
            </a:fld>
            <a:endParaRPr lang="en-US" altLang="de-DE"/>
          </a:p>
        </p:txBody>
      </p:sp>
      <p:sp>
        <p:nvSpPr>
          <p:cNvPr id="18" name="Datumsplatzhalter 4">
            <a:extLst>
              <a:ext uri="{FF2B5EF4-FFF2-40B4-BE49-F238E27FC236}">
                <a16:creationId xmlns:a16="http://schemas.microsoft.com/office/drawing/2014/main" id="{AF95FF8C-8BA3-E643-A848-5FBF5FE51F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17. Mai 2005</a:t>
            </a:r>
          </a:p>
        </p:txBody>
      </p:sp>
      <p:sp>
        <p:nvSpPr>
          <p:cNvPr id="521218" name="AutoShape 2">
            <a:extLst>
              <a:ext uri="{FF2B5EF4-FFF2-40B4-BE49-F238E27FC236}">
                <a16:creationId xmlns:a16="http://schemas.microsoft.com/office/drawing/2014/main" id="{643DB610-D966-A740-B0F3-5473CAA70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66875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1998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Chemie</a:t>
            </a:r>
            <a:endParaRPr lang="de-DE" altLang="de-D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21219" name="AutoShape 3">
            <a:extLst>
              <a:ext uri="{FF2B5EF4-FFF2-40B4-BE49-F238E27FC236}">
                <a16:creationId xmlns:a16="http://schemas.microsoft.com/office/drawing/2014/main" id="{DF2B9AB5-58EB-BF44-B465-59DFF6D29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733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1999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Jura, 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Naturwiss.</a:t>
            </a:r>
            <a:endParaRPr lang="de-DE" altLang="de-D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21220" name="AutoShape 4">
            <a:extLst>
              <a:ext uri="{FF2B5EF4-FFF2-40B4-BE49-F238E27FC236}">
                <a16:creationId xmlns:a16="http://schemas.microsoft.com/office/drawing/2014/main" id="{3C3331ED-D72A-DF42-A83A-3DDDF021C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814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2000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Ingenieurwiss.</a:t>
            </a:r>
          </a:p>
        </p:txBody>
      </p:sp>
      <p:sp>
        <p:nvSpPr>
          <p:cNvPr id="521221" name="AutoShape 5">
            <a:extLst>
              <a:ext uri="{FF2B5EF4-FFF2-40B4-BE49-F238E27FC236}">
                <a16:creationId xmlns:a16="http://schemas.microsoft.com/office/drawing/2014/main" id="{3DFA7C87-C802-AA44-BD8F-785DBD66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895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2001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Geisteswiss.</a:t>
            </a: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21222" name="AutoShape 6">
            <a:extLst>
              <a:ext uri="{FF2B5EF4-FFF2-40B4-BE49-F238E27FC236}">
                <a16:creationId xmlns:a16="http://schemas.microsoft.com/office/drawing/2014/main" id="{0CA1BF38-5A4D-D447-A818-8A44453AE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666875"/>
            <a:ext cx="217487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2002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 Jura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Sozialwiss.</a:t>
            </a:r>
          </a:p>
        </p:txBody>
      </p:sp>
      <p:sp>
        <p:nvSpPr>
          <p:cNvPr id="521223" name="AutoShape 7">
            <a:extLst>
              <a:ext uri="{FF2B5EF4-FFF2-40B4-BE49-F238E27FC236}">
                <a16:creationId xmlns:a16="http://schemas.microsoft.com/office/drawing/2014/main" id="{C4BA31DB-71ED-E340-A265-2D98410E7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973388"/>
            <a:ext cx="2160587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2003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 Naturwiss.,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Medizin</a:t>
            </a:r>
            <a:endParaRPr lang="de-DE" altLang="de-D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21224" name="AutoShape 8">
            <a:extLst>
              <a:ext uri="{FF2B5EF4-FFF2-40B4-BE49-F238E27FC236}">
                <a16:creationId xmlns:a16="http://schemas.microsoft.com/office/drawing/2014/main" id="{67C7A9AC-2720-D24D-AE7D-CE41914D1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281488"/>
            <a:ext cx="2160587" cy="2316162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2004</a:t>
            </a:r>
          </a:p>
          <a:p>
            <a:pPr algn="ctr"/>
            <a:endParaRPr lang="de-DE" altLang="de-DE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Ingenieur-,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Geisteswiss.</a:t>
            </a: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21226" name="Text Box 10">
            <a:extLst>
              <a:ext uri="{FF2B5EF4-FFF2-40B4-BE49-F238E27FC236}">
                <a16:creationId xmlns:a16="http://schemas.microsoft.com/office/drawing/2014/main" id="{2373044F-C569-204E-8134-F8B372537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1. Zyklus</a:t>
            </a:r>
          </a:p>
        </p:txBody>
      </p:sp>
      <p:sp>
        <p:nvSpPr>
          <p:cNvPr id="521227" name="Text Box 11">
            <a:extLst>
              <a:ext uri="{FF2B5EF4-FFF2-40B4-BE49-F238E27FC236}">
                <a16:creationId xmlns:a16="http://schemas.microsoft.com/office/drawing/2014/main" id="{A0985CAC-F497-5A49-88F9-3C5E19473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2. Zyklus</a:t>
            </a:r>
          </a:p>
        </p:txBody>
      </p:sp>
      <p:sp>
        <p:nvSpPr>
          <p:cNvPr id="521228" name="Text Box 12">
            <a:extLst>
              <a:ext uri="{FF2B5EF4-FFF2-40B4-BE49-F238E27FC236}">
                <a16:creationId xmlns:a16="http://schemas.microsoft.com/office/drawing/2014/main" id="{8953649F-5D5D-6E4A-81DD-F1C18A84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3. Zyklus</a:t>
            </a:r>
          </a:p>
        </p:txBody>
      </p:sp>
      <p:sp>
        <p:nvSpPr>
          <p:cNvPr id="521229" name="AutoShape 13">
            <a:extLst>
              <a:ext uri="{FF2B5EF4-FFF2-40B4-BE49-F238E27FC236}">
                <a16:creationId xmlns:a16="http://schemas.microsoft.com/office/drawing/2014/main" id="{1902068C-68FC-634E-AE4B-38723549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666875"/>
            <a:ext cx="2247900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2005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 Jura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Sozialwiss.</a:t>
            </a:r>
          </a:p>
        </p:txBody>
      </p:sp>
      <p:sp>
        <p:nvSpPr>
          <p:cNvPr id="521230" name="AutoShape 14">
            <a:extLst>
              <a:ext uri="{FF2B5EF4-FFF2-40B4-BE49-F238E27FC236}">
                <a16:creationId xmlns:a16="http://schemas.microsoft.com/office/drawing/2014/main" id="{0760D8FF-875D-1240-81E3-4B5FCBCED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973388"/>
            <a:ext cx="2233613" cy="1079500"/>
          </a:xfrm>
          <a:prstGeom prst="roundRect">
            <a:avLst>
              <a:gd name="adj" fmla="val 16667"/>
            </a:avLst>
          </a:prstGeom>
          <a:solidFill>
            <a:srgbClr val="3366FF">
              <a:alpha val="2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2006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 Naturwiss.,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Medizin</a:t>
            </a:r>
            <a:endParaRPr lang="de-DE" altLang="de-DE">
              <a:solidFill>
                <a:srgbClr val="DDDDD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21231" name="AutoShape 15">
            <a:extLst>
              <a:ext uri="{FF2B5EF4-FFF2-40B4-BE49-F238E27FC236}">
                <a16:creationId xmlns:a16="http://schemas.microsoft.com/office/drawing/2014/main" id="{19161C48-1FD9-4545-9171-46DB0901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281488"/>
            <a:ext cx="2232025" cy="2316162"/>
          </a:xfrm>
          <a:prstGeom prst="roundRect">
            <a:avLst>
              <a:gd name="adj" fmla="val 16667"/>
            </a:avLst>
          </a:prstGeom>
          <a:solidFill>
            <a:srgbClr val="3366FF">
              <a:alpha val="2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2007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Ingenieur-,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Geisteswiss..</a:t>
            </a:r>
          </a:p>
        </p:txBody>
      </p:sp>
      <p:sp>
        <p:nvSpPr>
          <p:cNvPr id="521233" name="Rectangle 17">
            <a:extLst>
              <a:ext uri="{FF2B5EF4-FFF2-40B4-BE49-F238E27FC236}">
                <a16:creationId xmlns:a16="http://schemas.microsoft.com/office/drawing/2014/main" id="{72E19B2B-D42E-CB40-A4CA-CE9503883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4384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36 Studienbereiche</a:t>
            </a:r>
          </a:p>
        </p:txBody>
      </p:sp>
      <p:sp>
        <p:nvSpPr>
          <p:cNvPr id="521234" name="Rectangle 18">
            <a:extLst>
              <a:ext uri="{FF2B5EF4-FFF2-40B4-BE49-F238E27FC236}">
                <a16:creationId xmlns:a16="http://schemas.microsoft.com/office/drawing/2014/main" id="{97D8711C-BE86-F54B-8F2A-D8D7DFF28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75 % Studierende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2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2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2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2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2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8" grpId="0" animBg="1"/>
      <p:bldP spid="521219" grpId="0" animBg="1"/>
      <p:bldP spid="521220" grpId="0" animBg="1"/>
      <p:bldP spid="521221" grpId="0" animBg="1"/>
      <p:bldP spid="521222" grpId="0" animBg="1"/>
      <p:bldP spid="521226" grpId="0"/>
      <p:bldP spid="521227" grpId="0"/>
      <p:bldP spid="521228" grpId="0"/>
      <p:bldP spid="521229" grpId="0" animBg="1"/>
      <p:bldP spid="521230" grpId="0" animBg="1"/>
      <p:bldP spid="521231" grpId="0" animBg="1"/>
      <p:bldP spid="521233" grpId="0" animBg="1" autoUpdateAnimBg="0"/>
      <p:bldP spid="52123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1">
            <a:extLst>
              <a:ext uri="{FF2B5EF4-FFF2-40B4-BE49-F238E27FC236}">
                <a16:creationId xmlns:a16="http://schemas.microsoft.com/office/drawing/2014/main" id="{7E0C2F2D-1CCD-C642-A6B9-FC71737B40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A9C48-382B-394B-A04A-24680A740986}" type="slidenum">
              <a:rPr lang="en-US" altLang="de-DE"/>
              <a:pPr/>
              <a:t>7</a:t>
            </a:fld>
            <a:endParaRPr lang="en-US" altLang="de-DE"/>
          </a:p>
        </p:txBody>
      </p:sp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ECCB2629-3F1B-4E4D-99AB-A697C29896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17. Mai 2005</a:t>
            </a:r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C1DCFDAE-63F4-0444-A699-DBC18EB0A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A1330CC5-01A3-264F-8066-FFE4686B1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7D8A132E-DC05-4A4D-8D40-5AD2F1B4F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639B632B-A786-C043-A1DA-C7FFDB3EF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58BA8530-A1CA-4D4D-AF97-C2CC51E2B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4359" name="Rectangle 7">
            <a:extLst>
              <a:ext uri="{FF2B5EF4-FFF2-40B4-BE49-F238E27FC236}">
                <a16:creationId xmlns:a16="http://schemas.microsoft.com/office/drawing/2014/main" id="{2C2D471F-C994-7448-BC87-C9FE592A4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4360" name="Rectangle 8">
            <a:extLst>
              <a:ext uri="{FF2B5EF4-FFF2-40B4-BE49-F238E27FC236}">
                <a16:creationId xmlns:a16="http://schemas.microsoft.com/office/drawing/2014/main" id="{04937DE4-6518-5342-9593-7AB67B4F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075" y="6461125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4361" name="Rectangle 9">
            <a:extLst>
              <a:ext uri="{FF2B5EF4-FFF2-40B4-BE49-F238E27FC236}">
                <a16:creationId xmlns:a16="http://schemas.microsoft.com/office/drawing/2014/main" id="{07F4C278-AB59-B947-B308-8AD834D1E61D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1295400"/>
            <a:ext cx="775335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Fachbereichs- / Hochschulbefragung</a:t>
            </a:r>
            <a:endParaRPr lang="de-DE" altLang="de-DE"/>
          </a:p>
        </p:txBody>
      </p:sp>
      <p:sp>
        <p:nvSpPr>
          <p:cNvPr id="484362" name="Rectangle 10">
            <a:extLst>
              <a:ext uri="{FF2B5EF4-FFF2-40B4-BE49-F238E27FC236}">
                <a16:creationId xmlns:a16="http://schemas.microsoft.com/office/drawing/2014/main" id="{FEE1F813-7E1D-F24C-B3D1-A42222A2C854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2209800"/>
            <a:ext cx="775335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Hochschullehrerbefragung</a:t>
            </a:r>
          </a:p>
        </p:txBody>
      </p:sp>
      <p:sp>
        <p:nvSpPr>
          <p:cNvPr id="484363" name="Rectangle 11">
            <a:extLst>
              <a:ext uri="{FF2B5EF4-FFF2-40B4-BE49-F238E27FC236}">
                <a16:creationId xmlns:a16="http://schemas.microsoft.com/office/drawing/2014/main" id="{151CACE1-15C3-274B-A745-6457B4ED579A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3124200"/>
            <a:ext cx="775335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Studierendenbefragung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484364" name="Rectangle 12">
            <a:extLst>
              <a:ext uri="{FF2B5EF4-FFF2-40B4-BE49-F238E27FC236}">
                <a16:creationId xmlns:a16="http://schemas.microsoft.com/office/drawing/2014/main" id="{82CA4547-FE27-1749-8637-3F00E2F5CA74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4953000"/>
            <a:ext cx="775335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Patentanalyse</a:t>
            </a:r>
            <a:endParaRPr lang="de-DE" altLang="de-DE" sz="2000"/>
          </a:p>
        </p:txBody>
      </p:sp>
      <p:sp>
        <p:nvSpPr>
          <p:cNvPr id="484365" name="Rectangle 13">
            <a:extLst>
              <a:ext uri="{FF2B5EF4-FFF2-40B4-BE49-F238E27FC236}">
                <a16:creationId xmlns:a16="http://schemas.microsoft.com/office/drawing/2014/main" id="{38E938AF-7A10-2541-916C-6DFF375E208F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5867400"/>
            <a:ext cx="775335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Sonderauswertungen Stat. Bundesamt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484366" name="Rectangle 14">
            <a:extLst>
              <a:ext uri="{FF2B5EF4-FFF2-40B4-BE49-F238E27FC236}">
                <a16:creationId xmlns:a16="http://schemas.microsoft.com/office/drawing/2014/main" id="{D26A5FB9-2480-C74A-8E2B-4C50B6708398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4038600"/>
            <a:ext cx="775335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Bibliometrie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484369" name="Rectangle 17">
            <a:extLst>
              <a:ext uri="{FF2B5EF4-FFF2-40B4-BE49-F238E27FC236}">
                <a16:creationId xmlns:a16="http://schemas.microsoft.com/office/drawing/2014/main" id="{329D6C9E-8461-1345-950B-E9DFF37AF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84372" name="Rectangle 20">
            <a:extLst>
              <a:ext uri="{FF2B5EF4-FFF2-40B4-BE49-F238E27FC236}">
                <a16:creationId xmlns:a16="http://schemas.microsoft.com/office/drawing/2014/main" id="{68F92925-47EF-B842-8980-D8880B97A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Datenquellen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8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8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8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61" grpId="0" animBg="1" autoUpdateAnimBg="0"/>
      <p:bldP spid="484362" grpId="0" animBg="1" autoUpdateAnimBg="0"/>
      <p:bldP spid="484363" grpId="0" animBg="1" autoUpdateAnimBg="0"/>
      <p:bldP spid="484364" grpId="0" animBg="1" autoUpdateAnimBg="0"/>
      <p:bldP spid="484365" grpId="0" animBg="1" autoUpdateAnimBg="0"/>
      <p:bldP spid="48436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2">
            <a:extLst>
              <a:ext uri="{FF2B5EF4-FFF2-40B4-BE49-F238E27FC236}">
                <a16:creationId xmlns:a16="http://schemas.microsoft.com/office/drawing/2014/main" id="{ABE97732-BEEC-7F4F-AA36-76E1C5F7D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D386-5036-5A43-B11A-0F5FA80A123B}" type="slidenum">
              <a:rPr lang="en-US" altLang="de-DE"/>
              <a:pPr/>
              <a:t>8</a:t>
            </a:fld>
            <a:endParaRPr lang="en-US" altLang="de-DE"/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B330E3C6-A3AC-6142-B3CF-D85F2CDEB76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17. Mai 2005</a:t>
            </a:r>
          </a:p>
        </p:txBody>
      </p:sp>
      <p:sp>
        <p:nvSpPr>
          <p:cNvPr id="485378" name="Text Box 2">
            <a:extLst>
              <a:ext uri="{FF2B5EF4-FFF2-40B4-BE49-F238E27FC236}">
                <a16:creationId xmlns:a16="http://schemas.microsoft.com/office/drawing/2014/main" id="{865B827C-F734-0247-AAB4-C2F5EBBB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BAAD041C-8493-7C46-8A05-D5B52B349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4030662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 Veröffentlicht ca.</a:t>
            </a:r>
          </a:p>
        </p:txBody>
      </p:sp>
      <p:sp>
        <p:nvSpPr>
          <p:cNvPr id="485380" name="Rectangle 4">
            <a:extLst>
              <a:ext uri="{FF2B5EF4-FFF2-40B4-BE49-F238E27FC236}">
                <a16:creationId xmlns:a16="http://schemas.microsoft.com/office/drawing/2014/main" id="{84FE5A7D-C48B-9E45-9A18-DDD70F6A2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708275"/>
            <a:ext cx="2736850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   193 Studienorte</a:t>
            </a:r>
          </a:p>
        </p:txBody>
      </p:sp>
      <p:sp>
        <p:nvSpPr>
          <p:cNvPr id="485382" name="Rectangle 6">
            <a:extLst>
              <a:ext uri="{FF2B5EF4-FFF2-40B4-BE49-F238E27FC236}">
                <a16:creationId xmlns:a16="http://schemas.microsoft.com/office/drawing/2014/main" id="{D3D5A8A1-DEC8-BE40-9676-AFCDF056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708275"/>
            <a:ext cx="2046287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10 Indikatoren</a:t>
            </a:r>
          </a:p>
        </p:txBody>
      </p:sp>
      <p:sp>
        <p:nvSpPr>
          <p:cNvPr id="485383" name="Rectangle 7">
            <a:extLst>
              <a:ext uri="{FF2B5EF4-FFF2-40B4-BE49-F238E27FC236}">
                <a16:creationId xmlns:a16="http://schemas.microsoft.com/office/drawing/2014/main" id="{79338CCF-B3E2-994B-81A0-B077B959B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708275"/>
            <a:ext cx="1439863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    1.930</a:t>
            </a:r>
          </a:p>
        </p:txBody>
      </p:sp>
      <p:sp>
        <p:nvSpPr>
          <p:cNvPr id="485384" name="Rectangle 8">
            <a:extLst>
              <a:ext uri="{FF2B5EF4-FFF2-40B4-BE49-F238E27FC236}">
                <a16:creationId xmlns:a16="http://schemas.microsoft.com/office/drawing/2014/main" id="{006DC576-DE24-C44B-BE8D-9F87D16C6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08275"/>
            <a:ext cx="560388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x</a:t>
            </a:r>
          </a:p>
        </p:txBody>
      </p:sp>
      <p:sp>
        <p:nvSpPr>
          <p:cNvPr id="485385" name="Rectangle 9">
            <a:extLst>
              <a:ext uri="{FF2B5EF4-FFF2-40B4-BE49-F238E27FC236}">
                <a16:creationId xmlns:a16="http://schemas.microsoft.com/office/drawing/2014/main" id="{C7A1D921-A5D4-644C-80C9-39D8CF9D6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708275"/>
            <a:ext cx="560388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485386" name="Rectangle 10">
            <a:extLst>
              <a:ext uri="{FF2B5EF4-FFF2-40B4-BE49-F238E27FC236}">
                <a16:creationId xmlns:a16="http://schemas.microsoft.com/office/drawing/2014/main" id="{A43AF2D5-B7A8-DC49-B9A7-EBB9B8A84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933825"/>
            <a:ext cx="2736850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   245 Hochschulen</a:t>
            </a:r>
            <a:br>
              <a:rPr lang="de-DE" altLang="de-DE" sz="2000" b="1">
                <a:latin typeface="Arial" panose="020B0604020202020204" pitchFamily="34" charset="0"/>
              </a:rPr>
            </a:br>
            <a:r>
              <a:rPr lang="de-DE" altLang="de-DE" sz="2000" b="1">
                <a:latin typeface="Arial" panose="020B0604020202020204" pitchFamily="34" charset="0"/>
              </a:rPr>
              <a:t>mit 325 Standorten</a:t>
            </a:r>
          </a:p>
        </p:txBody>
      </p:sp>
      <p:sp>
        <p:nvSpPr>
          <p:cNvPr id="485387" name="Rectangle 11">
            <a:extLst>
              <a:ext uri="{FF2B5EF4-FFF2-40B4-BE49-F238E27FC236}">
                <a16:creationId xmlns:a16="http://schemas.microsoft.com/office/drawing/2014/main" id="{1051F117-9278-4B4F-9943-321865757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2046287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15 Indikatoren</a:t>
            </a:r>
          </a:p>
        </p:txBody>
      </p:sp>
      <p:sp>
        <p:nvSpPr>
          <p:cNvPr id="485388" name="Rectangle 12">
            <a:extLst>
              <a:ext uri="{FF2B5EF4-FFF2-40B4-BE49-F238E27FC236}">
                <a16:creationId xmlns:a16="http://schemas.microsoft.com/office/drawing/2014/main" id="{CE9A44E8-6105-524F-9E4A-77FC75915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933825"/>
            <a:ext cx="1439863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     4.875</a:t>
            </a:r>
          </a:p>
        </p:txBody>
      </p:sp>
      <p:sp>
        <p:nvSpPr>
          <p:cNvPr id="485389" name="Rectangle 13">
            <a:extLst>
              <a:ext uri="{FF2B5EF4-FFF2-40B4-BE49-F238E27FC236}">
                <a16:creationId xmlns:a16="http://schemas.microsoft.com/office/drawing/2014/main" id="{CBA09854-786C-7F4D-9971-D920C1CB0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33825"/>
            <a:ext cx="560388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x</a:t>
            </a:r>
          </a:p>
        </p:txBody>
      </p:sp>
      <p:sp>
        <p:nvSpPr>
          <p:cNvPr id="485390" name="Rectangle 14">
            <a:extLst>
              <a:ext uri="{FF2B5EF4-FFF2-40B4-BE49-F238E27FC236}">
                <a16:creationId xmlns:a16="http://schemas.microsoft.com/office/drawing/2014/main" id="{D6EC62BF-BDAA-024B-B6FE-8201F847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933825"/>
            <a:ext cx="560388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485391" name="Rectangle 15">
            <a:extLst>
              <a:ext uri="{FF2B5EF4-FFF2-40B4-BE49-F238E27FC236}">
                <a16:creationId xmlns:a16="http://schemas.microsoft.com/office/drawing/2014/main" id="{08F05EA4-04C5-714C-95E2-768CA9D69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084763"/>
            <a:ext cx="273685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4.000 Studiengänge</a:t>
            </a:r>
          </a:p>
        </p:txBody>
      </p:sp>
      <p:sp>
        <p:nvSpPr>
          <p:cNvPr id="485392" name="Rectangle 16">
            <a:extLst>
              <a:ext uri="{FF2B5EF4-FFF2-40B4-BE49-F238E27FC236}">
                <a16:creationId xmlns:a16="http://schemas.microsoft.com/office/drawing/2014/main" id="{1B33600F-A64F-C746-B529-51A35B1A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5084763"/>
            <a:ext cx="2046288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40 Indikatoren</a:t>
            </a:r>
          </a:p>
        </p:txBody>
      </p:sp>
      <p:sp>
        <p:nvSpPr>
          <p:cNvPr id="485393" name="Rectangle 17">
            <a:extLst>
              <a:ext uri="{FF2B5EF4-FFF2-40B4-BE49-F238E27FC236}">
                <a16:creationId xmlns:a16="http://schemas.microsoft.com/office/drawing/2014/main" id="{6C406660-D08B-0D4A-B98C-FFAFA62D3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3" y="5084763"/>
            <a:ext cx="1439862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160.000</a:t>
            </a:r>
          </a:p>
        </p:txBody>
      </p:sp>
      <p:sp>
        <p:nvSpPr>
          <p:cNvPr id="485394" name="Rectangle 18">
            <a:extLst>
              <a:ext uri="{FF2B5EF4-FFF2-40B4-BE49-F238E27FC236}">
                <a16:creationId xmlns:a16="http://schemas.microsoft.com/office/drawing/2014/main" id="{398EA794-C071-124C-8935-8AE807E0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084763"/>
            <a:ext cx="560387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x</a:t>
            </a:r>
          </a:p>
        </p:txBody>
      </p:sp>
      <p:sp>
        <p:nvSpPr>
          <p:cNvPr id="485395" name="Rectangle 19">
            <a:extLst>
              <a:ext uri="{FF2B5EF4-FFF2-40B4-BE49-F238E27FC236}">
                <a16:creationId xmlns:a16="http://schemas.microsoft.com/office/drawing/2014/main" id="{2342951F-CF75-2C48-B182-E65DA76B2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5084763"/>
            <a:ext cx="560387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485396" name="Oval 20">
            <a:extLst>
              <a:ext uri="{FF2B5EF4-FFF2-40B4-BE49-F238E27FC236}">
                <a16:creationId xmlns:a16="http://schemas.microsoft.com/office/drawing/2014/main" id="{5A93E8BB-81EF-4F46-A681-BD5E88D9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924175"/>
            <a:ext cx="6048375" cy="285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 b="1">
                <a:solidFill>
                  <a:schemeClr val="folHlink"/>
                </a:solidFill>
                <a:latin typeface="Arial" panose="020B0604020202020204" pitchFamily="34" charset="0"/>
              </a:rPr>
              <a:t>165.000 Einzelwerte</a:t>
            </a:r>
          </a:p>
        </p:txBody>
      </p:sp>
      <p:sp>
        <p:nvSpPr>
          <p:cNvPr id="485397" name="Rectangle 21">
            <a:extLst>
              <a:ext uri="{FF2B5EF4-FFF2-40B4-BE49-F238E27FC236}">
                <a16:creationId xmlns:a16="http://schemas.microsoft.com/office/drawing/2014/main" id="{EE3A6049-263B-004B-A4A2-C9020317D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724400"/>
            <a:ext cx="6408738" cy="17795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+ Schweiz und Österreich</a:t>
            </a:r>
          </a:p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ab 2005</a:t>
            </a:r>
          </a:p>
        </p:txBody>
      </p:sp>
      <p:sp>
        <p:nvSpPr>
          <p:cNvPr id="485398" name="Rectangle 22">
            <a:extLst>
              <a:ext uri="{FF2B5EF4-FFF2-40B4-BE49-F238E27FC236}">
                <a16:creationId xmlns:a16="http://schemas.microsoft.com/office/drawing/2014/main" id="{3E29C40D-FC37-3143-BC6D-7ABD4F2AA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Datenvolumen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8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8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8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8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animBg="1" autoUpdateAnimBg="0"/>
      <p:bldP spid="485380" grpId="0" animBg="1"/>
      <p:bldP spid="485382" grpId="0" animBg="1"/>
      <p:bldP spid="485383" grpId="0" animBg="1"/>
      <p:bldP spid="485384" grpId="0" animBg="1"/>
      <p:bldP spid="485385" grpId="0" animBg="1"/>
      <p:bldP spid="485386" grpId="0" animBg="1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485396" grpId="0" animBg="1"/>
      <p:bldP spid="4853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2">
            <a:extLst>
              <a:ext uri="{FF2B5EF4-FFF2-40B4-BE49-F238E27FC236}">
                <a16:creationId xmlns:a16="http://schemas.microsoft.com/office/drawing/2014/main" id="{D5468A5F-AE3D-0B4F-B238-FD8489E6DB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BB8D9-3385-DB47-8765-F56347BED44B}" type="slidenum">
              <a:rPr lang="en-US" altLang="de-DE"/>
              <a:pPr/>
              <a:t>9</a:t>
            </a:fld>
            <a:endParaRPr lang="en-US" altLang="de-DE"/>
          </a:p>
        </p:txBody>
      </p:sp>
      <p:sp>
        <p:nvSpPr>
          <p:cNvPr id="518146" name="Rectangle 2">
            <a:extLst>
              <a:ext uri="{FF2B5EF4-FFF2-40B4-BE49-F238E27FC236}">
                <a16:creationId xmlns:a16="http://schemas.microsoft.com/office/drawing/2014/main" id="{A3EC6BA4-9C88-CA49-96D8-5F1040D80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5700" y="0"/>
            <a:ext cx="6323013" cy="990600"/>
          </a:xfrm>
        </p:spPr>
        <p:txBody>
          <a:bodyPr/>
          <a:lstStyle/>
          <a:p>
            <a:r>
              <a:rPr lang="de-DE" altLang="de-DE"/>
              <a:t>Publikation</a:t>
            </a:r>
          </a:p>
        </p:txBody>
      </p:sp>
      <p:sp>
        <p:nvSpPr>
          <p:cNvPr id="518147" name="AutoShape 3">
            <a:extLst>
              <a:ext uri="{FF2B5EF4-FFF2-40B4-BE49-F238E27FC236}">
                <a16:creationId xmlns:a16="http://schemas.microsoft.com/office/drawing/2014/main" id="{2E30A16B-BBDA-1945-90D8-88EA6369DD9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1371600"/>
            <a:ext cx="7696200" cy="4724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sp>
        <p:nvSpPr>
          <p:cNvPr id="518148" name="Rectangle 4">
            <a:extLst>
              <a:ext uri="{FF2B5EF4-FFF2-40B4-BE49-F238E27FC236}">
                <a16:creationId xmlns:a16="http://schemas.microsoft.com/office/drawing/2014/main" id="{7D5D44B3-3C3C-2A49-8142-DD7F9078E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4000"/>
            <a:ext cx="44196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ebdings" pitchFamily="2" charset="2"/>
              <a:buNone/>
            </a:pPr>
            <a:endParaRPr lang="de-DE" altLang="de-DE"/>
          </a:p>
        </p:txBody>
      </p:sp>
      <p:sp>
        <p:nvSpPr>
          <p:cNvPr id="518149" name="Rectangle 5">
            <a:extLst>
              <a:ext uri="{FF2B5EF4-FFF2-40B4-BE49-F238E27FC236}">
                <a16:creationId xmlns:a16="http://schemas.microsoft.com/office/drawing/2014/main" id="{19D07ADD-DAA3-A54F-8F59-0CC071B1C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0"/>
            <a:ext cx="76962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ebdings" pitchFamily="2" charset="2"/>
              <a:buNone/>
            </a:pPr>
            <a:r>
              <a:rPr lang="de-DE" altLang="de-DE" sz="2400"/>
              <a:t>ZEIT-Studienführer</a:t>
            </a:r>
          </a:p>
          <a:p>
            <a:pPr algn="ctr" eaLnBrk="1" hangingPunct="1">
              <a:buFont typeface="Webdings" pitchFamily="2" charset="2"/>
              <a:buNone/>
            </a:pPr>
            <a:r>
              <a:rPr lang="de-DE" altLang="de-DE" sz="2400"/>
              <a:t>( beispielhaft 4 - 6 Indikatoren </a:t>
            </a:r>
            <a:r>
              <a:rPr lang="de-DE" altLang="de-DE" sz="2400">
                <a:solidFill>
                  <a:schemeClr val="tx2"/>
                </a:solidFill>
              </a:rPr>
              <a:t>)</a:t>
            </a:r>
            <a:endParaRPr lang="de-DE" altLang="de-DE" sz="2400"/>
          </a:p>
        </p:txBody>
      </p:sp>
      <p:sp>
        <p:nvSpPr>
          <p:cNvPr id="518150" name="Rectangle 6">
            <a:extLst>
              <a:ext uri="{FF2B5EF4-FFF2-40B4-BE49-F238E27FC236}">
                <a16:creationId xmlns:a16="http://schemas.microsoft.com/office/drawing/2014/main" id="{8D62FC23-916D-2641-832C-D074ED3B9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05400"/>
            <a:ext cx="8397875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ebdings" pitchFamily="2" charset="2"/>
              <a:buNone/>
            </a:pPr>
            <a:r>
              <a:rPr lang="de-DE" altLang="de-DE" sz="2400"/>
              <a:t>Persönliches Ranking, Detailergebnisse</a:t>
            </a:r>
          </a:p>
          <a:p>
            <a:pPr algn="ctr" eaLnBrk="1" hangingPunct="1">
              <a:buFont typeface="Webdings" pitchFamily="2" charset="2"/>
              <a:buNone/>
            </a:pPr>
            <a:r>
              <a:rPr lang="de-DE" altLang="de-DE" sz="2400"/>
              <a:t>(Internet)</a:t>
            </a:r>
          </a:p>
        </p:txBody>
      </p:sp>
      <p:sp>
        <p:nvSpPr>
          <p:cNvPr id="518151" name="Line 7">
            <a:extLst>
              <a:ext uri="{FF2B5EF4-FFF2-40B4-BE49-F238E27FC236}">
                <a16:creationId xmlns:a16="http://schemas.microsoft.com/office/drawing/2014/main" id="{019C9FE0-8F92-704A-8364-A4382D5F43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429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8152" name="Line 8">
            <a:extLst>
              <a:ext uri="{FF2B5EF4-FFF2-40B4-BE49-F238E27FC236}">
                <a16:creationId xmlns:a16="http://schemas.microsoft.com/office/drawing/2014/main" id="{448304C9-0FA5-254D-9E6C-23A55ECFE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8153" name="Group 9">
            <a:extLst>
              <a:ext uri="{FF2B5EF4-FFF2-40B4-BE49-F238E27FC236}">
                <a16:creationId xmlns:a16="http://schemas.microsoft.com/office/drawing/2014/main" id="{6ED7E18F-80C9-8A46-A5E5-6064ED10DF30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276475"/>
            <a:ext cx="8196262" cy="466725"/>
            <a:chOff x="385" y="1434"/>
            <a:chExt cx="5163" cy="294"/>
          </a:xfrm>
        </p:grpSpPr>
        <p:sp>
          <p:nvSpPr>
            <p:cNvPr id="518154" name="Text Box 10">
              <a:extLst>
                <a:ext uri="{FF2B5EF4-FFF2-40B4-BE49-F238E27FC236}">
                  <a16:creationId xmlns:a16="http://schemas.microsoft.com/office/drawing/2014/main" id="{D41C8BA6-3EDF-C143-9D48-472BB2CB9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434"/>
              <a:ext cx="1142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>
                  <a:solidFill>
                    <a:srgbClr val="FF0000"/>
                  </a:solidFill>
                  <a:latin typeface="Arial" panose="020B0604020202020204" pitchFamily="34" charset="0"/>
                </a:rPr>
                <a:t>Verdichtung</a:t>
              </a:r>
              <a:endParaRPr lang="en-GB" altLang="de-DE"/>
            </a:p>
          </p:txBody>
        </p:sp>
        <p:sp>
          <p:nvSpPr>
            <p:cNvPr id="518155" name="Text Box 11">
              <a:extLst>
                <a:ext uri="{FF2B5EF4-FFF2-40B4-BE49-F238E27FC236}">
                  <a16:creationId xmlns:a16="http://schemas.microsoft.com/office/drawing/2014/main" id="{AD8A5C74-37FB-6D47-8300-523A292F1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440"/>
              <a:ext cx="1420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>
                  <a:solidFill>
                    <a:srgbClr val="FF0000"/>
                  </a:solidFill>
                  <a:latin typeface="Arial" panose="020B0604020202020204" pitchFamily="34" charset="0"/>
                </a:rPr>
                <a:t>Differenzierung</a:t>
              </a:r>
              <a:endParaRPr lang="en-GB" altLang="de-DE"/>
            </a:p>
          </p:txBody>
        </p:sp>
      </p:grpSp>
      <p:sp>
        <p:nvSpPr>
          <p:cNvPr id="518156" name="Line 12">
            <a:extLst>
              <a:ext uri="{FF2B5EF4-FFF2-40B4-BE49-F238E27FC236}">
                <a16:creationId xmlns:a16="http://schemas.microsoft.com/office/drawing/2014/main" id="{9065625D-AAA1-6949-811F-D27F0E8C16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1447800"/>
            <a:ext cx="3581400" cy="434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8157" name="Line 13">
            <a:extLst>
              <a:ext uri="{FF2B5EF4-FFF2-40B4-BE49-F238E27FC236}">
                <a16:creationId xmlns:a16="http://schemas.microsoft.com/office/drawing/2014/main" id="{2FE453BE-46B0-3B4F-8644-054315582C72}"/>
              </a:ext>
            </a:extLst>
          </p:cNvPr>
          <p:cNvSpPr>
            <a:spLocks noChangeShapeType="1"/>
          </p:cNvSpPr>
          <p:nvPr/>
        </p:nvSpPr>
        <p:spPr bwMode="auto">
          <a:xfrm rot="5994514" flipV="1">
            <a:off x="5029200" y="1447800"/>
            <a:ext cx="3581400" cy="434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8158" name="Text Box 14">
            <a:extLst>
              <a:ext uri="{FF2B5EF4-FFF2-40B4-BE49-F238E27FC236}">
                <a16:creationId xmlns:a16="http://schemas.microsoft.com/office/drawing/2014/main" id="{F3EA2628-4BE3-414E-B94C-D2D96C40F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349500"/>
            <a:ext cx="1100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 ZEIT</a:t>
            </a:r>
          </a:p>
          <a:p>
            <a:r>
              <a:rPr lang="de-DE" altLang="de-DE">
                <a:latin typeface="Arial" panose="020B0604020202020204" pitchFamily="34" charset="0"/>
              </a:rPr>
              <a:t>(Serie)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Länderranking">
  <a:themeElements>
    <a:clrScheme name="1_Länder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1_Länder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Länder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änder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änder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chschulranking">
  <a:themeElements>
    <a:clrScheme name="Hochschul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Hochschul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Hochschul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hschul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hschul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rschungsranking">
  <a:themeElements>
    <a:clrScheme name="Forschungs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Forschungs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orschungs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schungs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schungs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änderranking">
  <a:themeElements>
    <a:clrScheme name="Länder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änder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änder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änder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änder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E">
  <a:themeElements>
    <a:clrScheme name="CHE 10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003300"/>
      </a:hlink>
      <a:folHlink>
        <a:srgbClr val="000000"/>
      </a:folHlink>
    </a:clrScheme>
    <a:fontScheme name="CH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 10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0033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Ranking">
  <a:themeElements>
    <a:clrScheme name="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511</Words>
  <Application>Microsoft Macintosh PowerPoint</Application>
  <PresentationFormat>Bildschirmpräsentation (4:3)</PresentationFormat>
  <Paragraphs>213</Paragraphs>
  <Slides>26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9" baseType="lpstr">
      <vt:lpstr>Times New Roman</vt:lpstr>
      <vt:lpstr>Arial</vt:lpstr>
      <vt:lpstr>Webdings</vt:lpstr>
      <vt:lpstr>Britannic Bold</vt:lpstr>
      <vt:lpstr>Wingdings</vt:lpstr>
      <vt:lpstr>1_Länderranking</vt:lpstr>
      <vt:lpstr>Hochschulranking</vt:lpstr>
      <vt:lpstr>Forschungsranking</vt:lpstr>
      <vt:lpstr>Länderranking</vt:lpstr>
      <vt:lpstr>CHE</vt:lpstr>
      <vt:lpstr>Ranking</vt:lpstr>
      <vt:lpstr>Bild (Enhanced Metafile)</vt:lpstr>
      <vt:lpstr>Microsoft Word-Dokument</vt:lpstr>
      <vt:lpstr>PowerPoint-Präsentation</vt:lpstr>
      <vt:lpstr>PowerPoint-Präsentation</vt:lpstr>
      <vt:lpstr>Rankings in Deutschland</vt:lpstr>
      <vt:lpstr>4 Alleinstellungsmerkmale</vt:lpstr>
      <vt:lpstr>PowerPoint-Präsentation</vt:lpstr>
      <vt:lpstr>PowerPoint-Präsentation</vt:lpstr>
      <vt:lpstr>PowerPoint-Präsentation</vt:lpstr>
      <vt:lpstr>Datenvolumen</vt:lpstr>
      <vt:lpstr>Publikation</vt:lpstr>
      <vt:lpstr>Internet</vt:lpstr>
      <vt:lpstr>Zielsetzungen heute</vt:lpstr>
      <vt:lpstr>PowerPoint-Präsentation</vt:lpstr>
      <vt:lpstr>Teilobjekte</vt:lpstr>
      <vt:lpstr>Bezugsobjekt: Länder</vt:lpstr>
      <vt:lpstr>Gesamtergebnis</vt:lpstr>
      <vt:lpstr>Teilergebnisse</vt:lpstr>
      <vt:lpstr>Teilergebnisse</vt:lpstr>
      <vt:lpstr>Bezugsobjekt: Forschung</vt:lpstr>
      <vt:lpstr>Physik:  Drittmittel in t€ pro Jahr</vt:lpstr>
      <vt:lpstr>Drittmittelherkunft</vt:lpstr>
      <vt:lpstr>Maschinenbau: Drittmittel Patente Reputation</vt:lpstr>
      <vt:lpstr>BWL</vt:lpstr>
      <vt:lpstr>Forschungsstarke Fakultäten</vt:lpstr>
      <vt:lpstr>Forschungsuniversität</vt:lpstr>
      <vt:lpstr>Forschungsuniversitäten</vt:lpstr>
      <vt:lpstr>Jura: Publikation Promotion Reputation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151</cp:revision>
  <dcterms:created xsi:type="dcterms:W3CDTF">2001-03-08T15:06:45Z</dcterms:created>
  <dcterms:modified xsi:type="dcterms:W3CDTF">2022-02-10T12:50:07Z</dcterms:modified>
</cp:coreProperties>
</file>