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trictFirstAndLastChars="0" saveSubsetFonts="1" autoCompressPictures="0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404" r:id="rId2"/>
    <p:sldId id="437" r:id="rId3"/>
    <p:sldId id="438" r:id="rId4"/>
    <p:sldId id="440" r:id="rId5"/>
    <p:sldId id="439" r:id="rId6"/>
    <p:sldId id="441" r:id="rId7"/>
    <p:sldId id="442" r:id="rId8"/>
    <p:sldId id="443" r:id="rId9"/>
    <p:sldId id="444" r:id="rId10"/>
    <p:sldId id="435" r:id="rId11"/>
    <p:sldId id="451" r:id="rId12"/>
    <p:sldId id="452" r:id="rId13"/>
    <p:sldId id="433" r:id="rId14"/>
    <p:sldId id="434" r:id="rId15"/>
    <p:sldId id="449" r:id="rId16"/>
    <p:sldId id="450" r:id="rId17"/>
    <p:sldId id="424" r:id="rId18"/>
    <p:sldId id="425" r:id="rId19"/>
    <p:sldId id="426" r:id="rId20"/>
    <p:sldId id="428" r:id="rId21"/>
    <p:sldId id="429" r:id="rId22"/>
    <p:sldId id="430" r:id="rId23"/>
    <p:sldId id="431" r:id="rId24"/>
    <p:sldId id="432" r:id="rId25"/>
    <p:sldId id="445" r:id="rId26"/>
    <p:sldId id="446" r:id="rId27"/>
    <p:sldId id="447" r:id="rId28"/>
    <p:sldId id="448" r:id="rId29"/>
    <p:sldId id="436" r:id="rId30"/>
  </p:sldIdLst>
  <p:sldSz cx="9144000" cy="6858000" type="screen4x3"/>
  <p:notesSz cx="6858000" cy="954405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06">
          <p15:clr>
            <a:srgbClr val="A4A3A4"/>
          </p15:clr>
        </p15:guide>
        <p15:guide id="2" pos="215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78" autoAdjust="0"/>
    <p:restoredTop sz="94555" autoAdjust="0"/>
  </p:normalViewPr>
  <p:slideViewPr>
    <p:cSldViewPr>
      <p:cViewPr varScale="1">
        <p:scale>
          <a:sx n="106" d="100"/>
          <a:sy n="106" d="100"/>
        </p:scale>
        <p:origin x="197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-1650" y="246"/>
      </p:cViewPr>
      <p:guideLst>
        <p:guide orient="horz" pos="3006"/>
        <p:guide pos="215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>
            <a:extLst>
              <a:ext uri="{FF2B5EF4-FFF2-40B4-BE49-F238E27FC236}">
                <a16:creationId xmlns:a16="http://schemas.microsoft.com/office/drawing/2014/main" id="{7FE0E6F0-E794-B745-A21D-748797971A5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/>
          </a:p>
        </p:txBody>
      </p:sp>
      <p:sp>
        <p:nvSpPr>
          <p:cNvPr id="174083" name="Rectangle 3">
            <a:extLst>
              <a:ext uri="{FF2B5EF4-FFF2-40B4-BE49-F238E27FC236}">
                <a16:creationId xmlns:a16="http://schemas.microsoft.com/office/drawing/2014/main" id="{818834C9-0710-2041-B8BD-20672A88A7E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1125" y="0"/>
            <a:ext cx="290195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 altLang="de-DE"/>
          </a:p>
        </p:txBody>
      </p:sp>
      <p:sp>
        <p:nvSpPr>
          <p:cNvPr id="174084" name="Rectangle 4">
            <a:extLst>
              <a:ext uri="{FF2B5EF4-FFF2-40B4-BE49-F238E27FC236}">
                <a16:creationId xmlns:a16="http://schemas.microsoft.com/office/drawing/2014/main" id="{35C2E11D-A34C-164E-A852-325846DAC255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97963"/>
            <a:ext cx="2979738" cy="44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/>
          </a:p>
        </p:txBody>
      </p:sp>
      <p:sp>
        <p:nvSpPr>
          <p:cNvPr id="174085" name="Rectangle 5">
            <a:extLst>
              <a:ext uri="{FF2B5EF4-FFF2-40B4-BE49-F238E27FC236}">
                <a16:creationId xmlns:a16="http://schemas.microsoft.com/office/drawing/2014/main" id="{45A3709C-5FF7-0B44-9F50-5B0915DF559E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1125" y="9097963"/>
            <a:ext cx="2901950" cy="44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21348D5-7403-D143-B358-F4C9623ABE7D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5A3FF943-3471-4B47-B12F-3804B540A49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899F6397-5440-5243-8B4C-6E25942D9D2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 altLang="de-DE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5BD92E0B-CA99-5347-AA27-B36B91E17DED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044575" y="715963"/>
            <a:ext cx="4770438" cy="35782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C3EDE5EF-EC39-C442-AAEC-396DDE88B77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533900"/>
            <a:ext cx="5029200" cy="429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die Textformatierung des Masters zu bearbeiten.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18FDD651-933A-294C-AE7B-37B2F04037D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066213"/>
            <a:ext cx="2971800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31E79EAE-96AA-C946-B817-23ACDE9C56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9066213"/>
            <a:ext cx="2971800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ADE86FF-1D91-6E41-B7E2-C383A3F0C9CE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9BB23EA-3C2F-F747-A182-0123E2DED2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4DD3DE-2945-7546-B37F-AAE8194C9ADF}" type="slidenum">
              <a:rPr lang="de-DE" altLang="de-DE"/>
              <a:pPr/>
              <a:t>1</a:t>
            </a:fld>
            <a:endParaRPr lang="de-DE" altLang="de-DE"/>
          </a:p>
        </p:txBody>
      </p:sp>
      <p:sp>
        <p:nvSpPr>
          <p:cNvPr id="556034" name="Rectangle 2">
            <a:extLst>
              <a:ext uri="{FF2B5EF4-FFF2-40B4-BE49-F238E27FC236}">
                <a16:creationId xmlns:a16="http://schemas.microsoft.com/office/drawing/2014/main" id="{7E975157-4C03-BC42-A982-5CEA9AD2022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>
            <a:extLst>
              <a:ext uri="{FF2B5EF4-FFF2-40B4-BE49-F238E27FC236}">
                <a16:creationId xmlns:a16="http://schemas.microsoft.com/office/drawing/2014/main" id="{EAA4AF2A-7CBC-C14B-BBEC-C9593605CA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ED0D7B9-1002-EF4B-B93B-D597E2ACB4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356750-9138-F941-8402-8970705287A6}" type="slidenum">
              <a:rPr lang="de-DE" altLang="de-DE"/>
              <a:pPr/>
              <a:t>11</a:t>
            </a:fld>
            <a:endParaRPr lang="de-DE" altLang="de-DE"/>
          </a:p>
        </p:txBody>
      </p:sp>
      <p:sp>
        <p:nvSpPr>
          <p:cNvPr id="670722" name="Rectangle 2">
            <a:extLst>
              <a:ext uri="{FF2B5EF4-FFF2-40B4-BE49-F238E27FC236}">
                <a16:creationId xmlns:a16="http://schemas.microsoft.com/office/drawing/2014/main" id="{CF72892D-AC2B-064C-A5D1-B8A8F64752A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0723" name="Rectangle 3">
            <a:extLst>
              <a:ext uri="{FF2B5EF4-FFF2-40B4-BE49-F238E27FC236}">
                <a16:creationId xmlns:a16="http://schemas.microsoft.com/office/drawing/2014/main" id="{E34F0552-7C80-6A4E-BDAE-3EC7772991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de-DE"/>
              <a:t>Verwendung der Daten im Forschungsranking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7B3667A-28B8-234F-BAD2-F1C122C7C8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73394D-2036-294A-BF9D-569FFF5C4C9E}" type="slidenum">
              <a:rPr lang="de-DE" altLang="de-DE"/>
              <a:pPr/>
              <a:t>12</a:t>
            </a:fld>
            <a:endParaRPr lang="de-DE" altLang="de-DE"/>
          </a:p>
        </p:txBody>
      </p:sp>
      <p:sp>
        <p:nvSpPr>
          <p:cNvPr id="672770" name="Rectangle 2">
            <a:extLst>
              <a:ext uri="{FF2B5EF4-FFF2-40B4-BE49-F238E27FC236}">
                <a16:creationId xmlns:a16="http://schemas.microsoft.com/office/drawing/2014/main" id="{FF06EC8D-594E-F649-A5F2-46F4609861C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2771" name="Rectangle 3">
            <a:extLst>
              <a:ext uri="{FF2B5EF4-FFF2-40B4-BE49-F238E27FC236}">
                <a16:creationId xmlns:a16="http://schemas.microsoft.com/office/drawing/2014/main" id="{A335D5CA-C0A5-6C48-8C7A-03261EFEFB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>
            <a:extLst>
              <a:ext uri="{FF2B5EF4-FFF2-40B4-BE49-F238E27FC236}">
                <a16:creationId xmlns:a16="http://schemas.microsoft.com/office/drawing/2014/main" id="{B5BAF9D2-54F4-554D-B2D1-0543F84B1A3B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143000"/>
          </a:xfrm>
          <a:prstGeom prst="rect">
            <a:avLst/>
          </a:prstGeom>
          <a:solidFill>
            <a:srgbClr val="77777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235536" name="Picture 16">
            <a:extLst>
              <a:ext uri="{FF2B5EF4-FFF2-40B4-BE49-F238E27FC236}">
                <a16:creationId xmlns:a16="http://schemas.microsoft.com/office/drawing/2014/main" id="{5A60E2BD-4571-094F-906B-CB9CB743C0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69863"/>
            <a:ext cx="1287463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25" name="Rectangle 5">
            <a:extLst>
              <a:ext uri="{FF2B5EF4-FFF2-40B4-BE49-F238E27FC236}">
                <a16:creationId xmlns:a16="http://schemas.microsoft.com/office/drawing/2014/main" id="{5DC780BC-A5E2-D04E-B14F-5268E55D7E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90600"/>
            <a:ext cx="7248525" cy="1524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5527" name="Text Box 7">
            <a:extLst>
              <a:ext uri="{FF2B5EF4-FFF2-40B4-BE49-F238E27FC236}">
                <a16:creationId xmlns:a16="http://schemas.microsoft.com/office/drawing/2014/main" id="{A0C5A26D-B76B-8845-B490-130FF32E32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857250"/>
            <a:ext cx="160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800">
                <a:solidFill>
                  <a:srgbClr val="000000"/>
                </a:solidFill>
                <a:latin typeface="Arial" panose="020B0604020202020204" pitchFamily="34" charset="0"/>
              </a:rPr>
              <a:t>www.che.de</a:t>
            </a:r>
            <a:endParaRPr lang="de-DE" altLang="de-DE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B0DDAE-DCAD-0447-8D89-06E7744D9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830C805-41EE-4043-B4C2-91899EE148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DCC9334-D03E-DB45-9A86-323949CB1B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DCCCC13-D43F-2C46-92C2-DCFA633A1A0A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7EBA79D-D120-4749-920B-A4E13EA6769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Konstanz</a:t>
            </a:r>
            <a:br>
              <a:rPr lang="de-DE" altLang="de-DE"/>
            </a:br>
            <a:r>
              <a:rPr lang="de-DE" altLang="de-DE"/>
              <a:t>6.06.2005</a:t>
            </a:r>
          </a:p>
        </p:txBody>
      </p:sp>
    </p:spTree>
    <p:extLst>
      <p:ext uri="{BB962C8B-B14F-4D97-AF65-F5344CB8AC3E}">
        <p14:creationId xmlns:p14="http://schemas.microsoft.com/office/powerpoint/2010/main" val="2252683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A05BE4B2-6A77-4446-80E8-0FDAB03772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705600" y="0"/>
            <a:ext cx="2209800" cy="6096000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3C96455-0932-594C-9F01-BAE40778C3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" y="0"/>
            <a:ext cx="6477000" cy="609600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14D5935-4082-1340-8603-EFB2CFEE69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AC154BA-781E-6A49-A64F-79D61E9D3D0B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3CBDC8C-72CB-124D-8C69-D6A5E0AA61F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Konstanz</a:t>
            </a:r>
            <a:br>
              <a:rPr lang="de-DE" altLang="de-DE"/>
            </a:br>
            <a:r>
              <a:rPr lang="de-DE" altLang="de-DE"/>
              <a:t>6.06.2005</a:t>
            </a:r>
          </a:p>
        </p:txBody>
      </p:sp>
    </p:spTree>
    <p:extLst>
      <p:ext uri="{BB962C8B-B14F-4D97-AF65-F5344CB8AC3E}">
        <p14:creationId xmlns:p14="http://schemas.microsoft.com/office/powerpoint/2010/main" val="23651305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D9DA7E-9C3F-E844-82CA-1D7DF42EC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8175" y="0"/>
            <a:ext cx="5543550" cy="99060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D9CE30D-4D40-7440-9655-D9935E2DBE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" y="1295400"/>
            <a:ext cx="4343400" cy="48006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AF2101F-7096-BD45-BB82-6C63A51EB453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572000" y="1295400"/>
            <a:ext cx="4343400" cy="23241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88C8EF0-DD37-9D41-BC1B-781370538F08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572000" y="3771900"/>
            <a:ext cx="4343400" cy="23241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43F4E1F-19DD-F844-A205-454B1E6F18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305800" y="6324600"/>
            <a:ext cx="533400" cy="381000"/>
          </a:xfrm>
        </p:spPr>
        <p:txBody>
          <a:bodyPr/>
          <a:lstStyle>
            <a:lvl1pPr>
              <a:defRPr/>
            </a:lvl1pPr>
          </a:lstStyle>
          <a:p>
            <a:fld id="{E3AC737B-0B8C-E542-AA22-A45F82769CE4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43616CD-585A-884E-8865-1F3F7112F005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0" y="6248400"/>
            <a:ext cx="2484438" cy="609600"/>
          </a:xfrm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Konstanz</a:t>
            </a:r>
            <a:br>
              <a:rPr lang="de-DE" altLang="de-DE"/>
            </a:br>
            <a:r>
              <a:rPr lang="de-DE" altLang="de-DE"/>
              <a:t>6.06.2005</a:t>
            </a:r>
          </a:p>
        </p:txBody>
      </p:sp>
    </p:spTree>
    <p:extLst>
      <p:ext uri="{BB962C8B-B14F-4D97-AF65-F5344CB8AC3E}">
        <p14:creationId xmlns:p14="http://schemas.microsoft.com/office/powerpoint/2010/main" val="2871218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4BDABB-7C80-EF46-91B4-50FF5EDFB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844B96F-0A07-6B4C-8E6C-9739F27095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4531B7A-C76D-CD42-BD18-F29F01DFF2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0A3F1EB-4B96-124E-8859-DD1BE6E31458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D84297A-9D40-EF4E-98F3-4F187A814BF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Konstanz</a:t>
            </a:r>
            <a:br>
              <a:rPr lang="de-DE" altLang="de-DE"/>
            </a:br>
            <a:r>
              <a:rPr lang="de-DE" altLang="de-DE"/>
              <a:t>6.06.2005</a:t>
            </a:r>
          </a:p>
        </p:txBody>
      </p:sp>
    </p:spTree>
    <p:extLst>
      <p:ext uri="{BB962C8B-B14F-4D97-AF65-F5344CB8AC3E}">
        <p14:creationId xmlns:p14="http://schemas.microsoft.com/office/powerpoint/2010/main" val="2159800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8E1C57-E6F9-5340-95A9-D8855C69C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53C0A5C-2450-7144-A20F-5308BEC0FB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5C2801D-44FB-AE41-A4F5-280BF9C937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A14AE90-BFF5-634E-9043-DAEDAC48C992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1535EC1-952E-B04D-AEFA-A65552DC08B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Konstanz</a:t>
            </a:r>
            <a:br>
              <a:rPr lang="de-DE" altLang="de-DE"/>
            </a:br>
            <a:r>
              <a:rPr lang="de-DE" altLang="de-DE"/>
              <a:t>6.06.2005</a:t>
            </a:r>
          </a:p>
        </p:txBody>
      </p:sp>
    </p:spTree>
    <p:extLst>
      <p:ext uri="{BB962C8B-B14F-4D97-AF65-F5344CB8AC3E}">
        <p14:creationId xmlns:p14="http://schemas.microsoft.com/office/powerpoint/2010/main" val="2350923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1C5D13-369E-A247-ABF0-0AE3AE6DB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2DAC154-F22F-9D48-9A88-4319C1B63D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" y="1295400"/>
            <a:ext cx="4343400" cy="48006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89EDBA9-557D-BE48-B15F-4739E1183B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295400"/>
            <a:ext cx="4343400" cy="48006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305FF4C-9EB4-7E47-9702-4AC4B805A9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35994DB-7C7B-E249-9520-58011D20311F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133F42E9-6DAA-E549-80F8-99BAEFBF21AC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Konstanz</a:t>
            </a:r>
            <a:br>
              <a:rPr lang="de-DE" altLang="de-DE"/>
            </a:br>
            <a:r>
              <a:rPr lang="de-DE" altLang="de-DE"/>
              <a:t>6.06.2005</a:t>
            </a:r>
          </a:p>
        </p:txBody>
      </p:sp>
    </p:spTree>
    <p:extLst>
      <p:ext uri="{BB962C8B-B14F-4D97-AF65-F5344CB8AC3E}">
        <p14:creationId xmlns:p14="http://schemas.microsoft.com/office/powerpoint/2010/main" val="4041355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414DD2-34EE-B24D-9020-5FD8720A4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C486F88-7DC4-3940-BA42-5252E66992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65996FA-EFBA-9345-8CDF-0D2CDEB87E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EE650A2-E6A9-A745-9773-11BE7BABB8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1F1EDB9-60C4-A641-A215-AA7F86D25C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D546B7B-4CB7-7142-BACC-FDD89E8530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200BC23-1A3A-A04A-B15C-56AC803C77C4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3486C203-1B0E-0F41-A30F-6D0C02644C4C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Konstanz</a:t>
            </a:r>
            <a:br>
              <a:rPr lang="de-DE" altLang="de-DE"/>
            </a:br>
            <a:r>
              <a:rPr lang="de-DE" altLang="de-DE"/>
              <a:t>6.06.2005</a:t>
            </a:r>
          </a:p>
        </p:txBody>
      </p:sp>
    </p:spTree>
    <p:extLst>
      <p:ext uri="{BB962C8B-B14F-4D97-AF65-F5344CB8AC3E}">
        <p14:creationId xmlns:p14="http://schemas.microsoft.com/office/powerpoint/2010/main" val="675995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F0E128-F132-CC49-A3CB-50D508E33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D19D5F5-9D41-A64F-B47D-9976E6FE03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F600B56-3A22-504A-A678-ADA9F81B7ABF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2B8B555-71BA-464F-A772-BB38A66951B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Konstanz</a:t>
            </a:r>
            <a:br>
              <a:rPr lang="de-DE" altLang="de-DE"/>
            </a:br>
            <a:r>
              <a:rPr lang="de-DE" altLang="de-DE"/>
              <a:t>6.06.2005</a:t>
            </a:r>
          </a:p>
        </p:txBody>
      </p:sp>
    </p:spTree>
    <p:extLst>
      <p:ext uri="{BB962C8B-B14F-4D97-AF65-F5344CB8AC3E}">
        <p14:creationId xmlns:p14="http://schemas.microsoft.com/office/powerpoint/2010/main" val="3855497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9006D319-D010-E144-B78B-A8EA931E42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71CBB44-B079-9548-880F-D067BD8514CA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08CEBD8-776A-804A-8640-90872B11F23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Konstanz</a:t>
            </a:r>
            <a:br>
              <a:rPr lang="de-DE" altLang="de-DE"/>
            </a:br>
            <a:r>
              <a:rPr lang="de-DE" altLang="de-DE"/>
              <a:t>6.06.2005</a:t>
            </a:r>
          </a:p>
        </p:txBody>
      </p:sp>
    </p:spTree>
    <p:extLst>
      <p:ext uri="{BB962C8B-B14F-4D97-AF65-F5344CB8AC3E}">
        <p14:creationId xmlns:p14="http://schemas.microsoft.com/office/powerpoint/2010/main" val="3352662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1A8642-9DE2-084C-8934-E3B456D51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C3AC748-C8C2-C746-878E-47782630AE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041804A-FE0D-E242-8E6A-54DB8E91E7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D64987E-4D57-6142-B181-E3A132958D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0C3C883-2627-8D4B-8DAC-8AADB8536121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26F8978F-DBFA-794D-8A00-E3605DA0CF9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Konstanz</a:t>
            </a:r>
            <a:br>
              <a:rPr lang="de-DE" altLang="de-DE"/>
            </a:br>
            <a:r>
              <a:rPr lang="de-DE" altLang="de-DE"/>
              <a:t>6.06.2005</a:t>
            </a:r>
          </a:p>
        </p:txBody>
      </p:sp>
    </p:spTree>
    <p:extLst>
      <p:ext uri="{BB962C8B-B14F-4D97-AF65-F5344CB8AC3E}">
        <p14:creationId xmlns:p14="http://schemas.microsoft.com/office/powerpoint/2010/main" val="2421461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4F01F9-F05A-054B-92BA-3499A499B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2BD19B9D-C93B-1C49-89C7-6B221DF30D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B5C2275-C082-F24F-B022-7776F01ED9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6A9A351-6917-5248-A4DB-9C4FC8F097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EF8C9C5-3212-404C-ABE6-A6C0E6E71800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59F98F52-8AA2-D347-9386-147D2D8DAB7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Konstanz</a:t>
            </a:r>
            <a:br>
              <a:rPr lang="de-DE" altLang="de-DE"/>
            </a:br>
            <a:r>
              <a:rPr lang="de-DE" altLang="de-DE"/>
              <a:t>6.06.2005</a:t>
            </a:r>
          </a:p>
        </p:txBody>
      </p:sp>
    </p:spTree>
    <p:extLst>
      <p:ext uri="{BB962C8B-B14F-4D97-AF65-F5344CB8AC3E}">
        <p14:creationId xmlns:p14="http://schemas.microsoft.com/office/powerpoint/2010/main" val="2961799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>
            <a:extLst>
              <a:ext uri="{FF2B5EF4-FFF2-40B4-BE49-F238E27FC236}">
                <a16:creationId xmlns:a16="http://schemas.microsoft.com/office/drawing/2014/main" id="{AB832F57-A08C-D849-9F3C-084ABA59F8B1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143000"/>
          </a:xfrm>
          <a:prstGeom prst="rect">
            <a:avLst/>
          </a:prstGeom>
          <a:solidFill>
            <a:srgbClr val="77777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FEEE5F65-FD04-7141-A777-488185789B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908175" y="0"/>
            <a:ext cx="554355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Hier klicken, um Master-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CDDCE03-DCBB-0F49-B821-3C68799C53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" y="1295400"/>
            <a:ext cx="88392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Hier klicken, um Master-Textformat zu bearbeiten.</a:t>
            </a:r>
          </a:p>
          <a:p>
            <a:pPr lvl="1"/>
            <a:r>
              <a:rPr lang="en-US" altLang="de-DE"/>
              <a:t>Zweite Ebene</a:t>
            </a:r>
          </a:p>
          <a:p>
            <a:pPr lvl="2"/>
            <a:r>
              <a:rPr lang="en-US" altLang="de-DE"/>
              <a:t>Dritte Ebene</a:t>
            </a:r>
          </a:p>
          <a:p>
            <a:pPr lvl="3"/>
            <a:r>
              <a:rPr lang="en-US" altLang="de-DE"/>
              <a:t>Vierte Ebene</a:t>
            </a:r>
          </a:p>
          <a:p>
            <a:pPr lvl="4"/>
            <a:r>
              <a:rPr lang="en-US" altLang="de-DE"/>
              <a:t>Fünfte Ebene</a:t>
            </a:r>
          </a:p>
        </p:txBody>
      </p:sp>
      <p:sp>
        <p:nvSpPr>
          <p:cNvPr id="1032" name="Rectangle 8">
            <a:extLst>
              <a:ext uri="{FF2B5EF4-FFF2-40B4-BE49-F238E27FC236}">
                <a16:creationId xmlns:a16="http://schemas.microsoft.com/office/drawing/2014/main" id="{A631C899-BCEC-0A4A-9B6F-A8B01B6272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81075"/>
            <a:ext cx="7451725" cy="16192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72FD428-DACE-BE45-B51C-E8DFF862085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324600"/>
            <a:ext cx="533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888CDFB8-D1DC-D446-921C-F5CA18B735D5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1039" name="Text Box 15">
            <a:extLst>
              <a:ext uri="{FF2B5EF4-FFF2-40B4-BE49-F238E27FC236}">
                <a16:creationId xmlns:a16="http://schemas.microsoft.com/office/drawing/2014/main" id="{11D22B4C-D6E2-BE47-B412-B07D6E17E84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467600" y="857250"/>
            <a:ext cx="160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800">
                <a:solidFill>
                  <a:srgbClr val="000000"/>
                </a:solidFill>
                <a:latin typeface="Arial" panose="020B0604020202020204" pitchFamily="34" charset="0"/>
              </a:rPr>
              <a:t>www.che.de</a:t>
            </a:r>
            <a:endParaRPr lang="de-DE" altLang="de-DE" sz="1400">
              <a:latin typeface="Arial" panose="020B0604020202020204" pitchFamily="34" charset="0"/>
            </a:endParaRPr>
          </a:p>
        </p:txBody>
      </p:sp>
      <p:sp>
        <p:nvSpPr>
          <p:cNvPr id="1042" name="Rectangle 18">
            <a:extLst>
              <a:ext uri="{FF2B5EF4-FFF2-40B4-BE49-F238E27FC236}">
                <a16:creationId xmlns:a16="http://schemas.microsoft.com/office/drawing/2014/main" id="{FF958B87-E81D-174D-8703-9A8C6D1E8FA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248400"/>
            <a:ext cx="248443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r>
              <a:rPr lang="de-DE" altLang="de-DE"/>
              <a:t>Konstanz</a:t>
            </a:r>
            <a:br>
              <a:rPr lang="de-DE" altLang="de-DE"/>
            </a:br>
            <a:r>
              <a:rPr lang="de-DE" altLang="de-DE"/>
              <a:t>6.06.2005</a:t>
            </a:r>
          </a:p>
        </p:txBody>
      </p:sp>
      <p:pic>
        <p:nvPicPr>
          <p:cNvPr id="4108" name="Picture 1036">
            <a:extLst>
              <a:ext uri="{FF2B5EF4-FFF2-40B4-BE49-F238E27FC236}">
                <a16:creationId xmlns:a16="http://schemas.microsoft.com/office/drawing/2014/main" id="{718995B8-4E8F-A642-9B2A-65D78B54E79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69863"/>
            <a:ext cx="1287463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13" name="Group 1041">
            <a:extLst>
              <a:ext uri="{FF2B5EF4-FFF2-40B4-BE49-F238E27FC236}">
                <a16:creationId xmlns:a16="http://schemas.microsoft.com/office/drawing/2014/main" id="{A0E722B7-FF59-4942-9473-CDDFC4709DB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0"/>
            <a:ext cx="1836738" cy="979488"/>
            <a:chOff x="0" y="0"/>
            <a:chExt cx="1157" cy="617"/>
          </a:xfrm>
        </p:grpSpPr>
        <p:sp>
          <p:nvSpPr>
            <p:cNvPr id="4111" name="Rectangle 1039">
              <a:extLst>
                <a:ext uri="{FF2B5EF4-FFF2-40B4-BE49-F238E27FC236}">
                  <a16:creationId xmlns:a16="http://schemas.microsoft.com/office/drawing/2014/main" id="{45898190-C9CA-B94D-9196-2F1D879B33EE}"/>
                </a:ext>
              </a:extLst>
            </p:cNvPr>
            <p:cNvSpPr>
              <a:spLocks noChangeAspect="1" noChangeArrowheads="1"/>
            </p:cNvSpPr>
            <p:nvPr userDrawn="1"/>
          </p:nvSpPr>
          <p:spPr bwMode="auto">
            <a:xfrm>
              <a:off x="340" y="28"/>
              <a:ext cx="82" cy="5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pic>
          <p:nvPicPr>
            <p:cNvPr id="4112" name="Picture 1040">
              <a:extLst>
                <a:ext uri="{FF2B5EF4-FFF2-40B4-BE49-F238E27FC236}">
                  <a16:creationId xmlns:a16="http://schemas.microsoft.com/office/drawing/2014/main" id="{0EB24C4F-41AA-6945-8E16-6CA4820936B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57" cy="6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ebdings" pitchFamily="2" charset="2"/>
        <a:buChar char="&lt;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ebdings" pitchFamily="2" charset="2"/>
        <a:buChar char="&lt;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ebdings" pitchFamily="2" charset="2"/>
        <a:buChar char="&lt;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ebdings" pitchFamily="2" charset="2"/>
        <a:buChar char="&lt;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ebdings" pitchFamily="2" charset="2"/>
        <a:buChar char="&lt;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7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9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0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1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2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6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7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11" name="Rectangle 3">
            <a:extLst>
              <a:ext uri="{FF2B5EF4-FFF2-40B4-BE49-F238E27FC236}">
                <a16:creationId xmlns:a16="http://schemas.microsoft.com/office/drawing/2014/main" id="{DD20A0F3-EB7D-E747-B8BF-45F2A969E3C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1628775"/>
            <a:ext cx="7772400" cy="14700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4000"/>
              <a:t>Universität Konstanz </a:t>
            </a:r>
            <a:br>
              <a:rPr lang="de-DE" altLang="de-DE" sz="4000"/>
            </a:br>
            <a:r>
              <a:rPr lang="de-DE" altLang="de-DE" sz="4000"/>
              <a:t>im CHE-Ranking</a:t>
            </a:r>
          </a:p>
        </p:txBody>
      </p:sp>
      <p:grpSp>
        <p:nvGrpSpPr>
          <p:cNvPr id="555023" name="Group 15">
            <a:extLst>
              <a:ext uri="{FF2B5EF4-FFF2-40B4-BE49-F238E27FC236}">
                <a16:creationId xmlns:a16="http://schemas.microsoft.com/office/drawing/2014/main" id="{0B1E85CB-5B87-C242-B556-70FCF8D4703F}"/>
              </a:ext>
            </a:extLst>
          </p:cNvPr>
          <p:cNvGrpSpPr>
            <a:grpSpLocks/>
          </p:cNvGrpSpPr>
          <p:nvPr/>
        </p:nvGrpSpPr>
        <p:grpSpPr bwMode="auto">
          <a:xfrm>
            <a:off x="2711450" y="3222625"/>
            <a:ext cx="3721100" cy="1984375"/>
            <a:chOff x="1474" y="2030"/>
            <a:chExt cx="2344" cy="1250"/>
          </a:xfrm>
        </p:grpSpPr>
        <p:sp>
          <p:nvSpPr>
            <p:cNvPr id="555018" name="Rectangle 10">
              <a:extLst>
                <a:ext uri="{FF2B5EF4-FFF2-40B4-BE49-F238E27FC236}">
                  <a16:creationId xmlns:a16="http://schemas.microsoft.com/office/drawing/2014/main" id="{2B4E8018-E317-E840-AA7E-93B7BB78A1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1" y="2095"/>
              <a:ext cx="167" cy="12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pic>
          <p:nvPicPr>
            <p:cNvPr id="555022" name="Picture 14">
              <a:extLst>
                <a:ext uri="{FF2B5EF4-FFF2-40B4-BE49-F238E27FC236}">
                  <a16:creationId xmlns:a16="http://schemas.microsoft.com/office/drawing/2014/main" id="{E41574F7-CC18-CF44-A40A-35679D67B9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4" y="2030"/>
              <a:ext cx="2344" cy="1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63528D1-9631-374E-BEA1-C4A012CC92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AAFF1-DF98-D346-B7A4-F469F3F1DA28}" type="slidenum">
              <a:rPr lang="en-US" altLang="de-DE"/>
              <a:pPr/>
              <a:t>10</a:t>
            </a:fld>
            <a:endParaRPr lang="en-US" alt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2F1F828-6500-5044-BADD-2C7BAB09498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altLang="de-DE"/>
              <a:t>Konstanz</a:t>
            </a:r>
            <a:br>
              <a:rPr lang="de-DE" altLang="de-DE"/>
            </a:br>
            <a:r>
              <a:rPr lang="de-DE" altLang="de-DE"/>
              <a:t>6.06.2005</a:t>
            </a:r>
          </a:p>
        </p:txBody>
      </p:sp>
      <p:sp>
        <p:nvSpPr>
          <p:cNvPr id="653314" name="Rectangle 2">
            <a:extLst>
              <a:ext uri="{FF2B5EF4-FFF2-40B4-BE49-F238E27FC236}">
                <a16:creationId xmlns:a16="http://schemas.microsoft.com/office/drawing/2014/main" id="{3953DC3E-3331-8F41-9E40-9BC760EC9A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de-DE" altLang="de-DE"/>
          </a:p>
        </p:txBody>
      </p:sp>
      <p:pic>
        <p:nvPicPr>
          <p:cNvPr id="653315" name="Picture 3">
            <a:extLst>
              <a:ext uri="{FF2B5EF4-FFF2-40B4-BE49-F238E27FC236}">
                <a16:creationId xmlns:a16="http://schemas.microsoft.com/office/drawing/2014/main" id="{4D06C0CF-7CF1-1A4B-8C9B-5D501FA96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3" y="1484313"/>
            <a:ext cx="8967787" cy="474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liennummernplatzhalter 2">
            <a:extLst>
              <a:ext uri="{FF2B5EF4-FFF2-40B4-BE49-F238E27FC236}">
                <a16:creationId xmlns:a16="http://schemas.microsoft.com/office/drawing/2014/main" id="{8D12DBC8-F97D-DA44-8216-A43BB90558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3D5C3-0381-1245-B63F-77D1C314664B}" type="slidenum">
              <a:rPr lang="en-US" altLang="de-DE"/>
              <a:pPr/>
              <a:t>11</a:t>
            </a:fld>
            <a:endParaRPr lang="en-US" altLang="de-DE"/>
          </a:p>
        </p:txBody>
      </p:sp>
      <p:sp>
        <p:nvSpPr>
          <p:cNvPr id="15" name="Datumsplatzhalter 3">
            <a:extLst>
              <a:ext uri="{FF2B5EF4-FFF2-40B4-BE49-F238E27FC236}">
                <a16:creationId xmlns:a16="http://schemas.microsoft.com/office/drawing/2014/main" id="{A4B49430-D86B-C946-A2FE-ECF864EA9D9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altLang="de-DE"/>
              <a:t>Konstanz</a:t>
            </a:r>
            <a:br>
              <a:rPr lang="de-DE" altLang="de-DE"/>
            </a:br>
            <a:r>
              <a:rPr lang="de-DE" altLang="de-DE"/>
              <a:t>6.06.2005</a:t>
            </a:r>
          </a:p>
        </p:txBody>
      </p:sp>
      <p:sp>
        <p:nvSpPr>
          <p:cNvPr id="669698" name="Rectangle 2">
            <a:extLst>
              <a:ext uri="{FF2B5EF4-FFF2-40B4-BE49-F238E27FC236}">
                <a16:creationId xmlns:a16="http://schemas.microsoft.com/office/drawing/2014/main" id="{01324DD0-C592-144D-9A69-14A6288F23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3200"/>
              <a:t>Bezugsobjekt: Forschung</a:t>
            </a:r>
          </a:p>
        </p:txBody>
      </p:sp>
      <p:sp>
        <p:nvSpPr>
          <p:cNvPr id="669699" name="Rectangle 3">
            <a:extLst>
              <a:ext uri="{FF2B5EF4-FFF2-40B4-BE49-F238E27FC236}">
                <a16:creationId xmlns:a16="http://schemas.microsoft.com/office/drawing/2014/main" id="{F539DE37-2413-FE45-9C36-402DCA7B3B1E}"/>
              </a:ext>
            </a:extLst>
          </p:cNvPr>
          <p:cNvSpPr>
            <a:spLocks noChangeArrowheads="1"/>
          </p:cNvSpPr>
          <p:nvPr/>
        </p:nvSpPr>
        <p:spPr bwMode="invGray">
          <a:xfrm>
            <a:off x="395288" y="2373313"/>
            <a:ext cx="3816350" cy="10795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de-DE" altLang="de-DE" sz="3200">
                <a:latin typeface="Arial" panose="020B0604020202020204" pitchFamily="34" charset="0"/>
              </a:rPr>
              <a:t>Forschungsdaten</a:t>
            </a:r>
          </a:p>
        </p:txBody>
      </p:sp>
      <p:grpSp>
        <p:nvGrpSpPr>
          <p:cNvPr id="669700" name="Group 4">
            <a:extLst>
              <a:ext uri="{FF2B5EF4-FFF2-40B4-BE49-F238E27FC236}">
                <a16:creationId xmlns:a16="http://schemas.microsoft.com/office/drawing/2014/main" id="{3D666394-C7C2-D342-B3E3-C51969CC6C8E}"/>
              </a:ext>
            </a:extLst>
          </p:cNvPr>
          <p:cNvGrpSpPr>
            <a:grpSpLocks/>
          </p:cNvGrpSpPr>
          <p:nvPr/>
        </p:nvGrpSpPr>
        <p:grpSpPr bwMode="auto">
          <a:xfrm>
            <a:off x="4405313" y="4797425"/>
            <a:ext cx="4259262" cy="1443038"/>
            <a:chOff x="2775" y="3020"/>
            <a:chExt cx="2683" cy="909"/>
          </a:xfrm>
        </p:grpSpPr>
        <p:sp>
          <p:nvSpPr>
            <p:cNvPr id="669701" name="Rectangle 5">
              <a:extLst>
                <a:ext uri="{FF2B5EF4-FFF2-40B4-BE49-F238E27FC236}">
                  <a16:creationId xmlns:a16="http://schemas.microsoft.com/office/drawing/2014/main" id="{A16EF960-2422-1141-B485-E938860C093A}"/>
                </a:ext>
              </a:extLst>
            </p:cNvPr>
            <p:cNvSpPr>
              <a:spLocks noChangeArrowheads="1"/>
            </p:cNvSpPr>
            <p:nvPr/>
          </p:nvSpPr>
          <p:spPr bwMode="invGray">
            <a:xfrm>
              <a:off x="2775" y="3020"/>
              <a:ext cx="2683" cy="40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prstShdw prst="shdw17" dist="17961" dir="2700000">
                <a:srgbClr val="FF00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de-DE" altLang="de-DE">
                  <a:latin typeface="Arial" panose="020B0604020202020204" pitchFamily="34" charset="0"/>
                </a:rPr>
                <a:t>relativ (pro-Kopf)</a:t>
              </a:r>
            </a:p>
          </p:txBody>
        </p:sp>
        <p:sp>
          <p:nvSpPr>
            <p:cNvPr id="669702" name="Rectangle 6">
              <a:extLst>
                <a:ext uri="{FF2B5EF4-FFF2-40B4-BE49-F238E27FC236}">
                  <a16:creationId xmlns:a16="http://schemas.microsoft.com/office/drawing/2014/main" id="{213D8620-88DE-064A-951E-593C99FF4994}"/>
                </a:ext>
              </a:extLst>
            </p:cNvPr>
            <p:cNvSpPr>
              <a:spLocks noChangeArrowheads="1"/>
            </p:cNvSpPr>
            <p:nvPr/>
          </p:nvSpPr>
          <p:spPr bwMode="invGray">
            <a:xfrm>
              <a:off x="2775" y="3521"/>
              <a:ext cx="2683" cy="40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prstShdw prst="shdw17" dist="17961" dir="2700000">
                <a:srgbClr val="FF00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de-DE" altLang="de-DE">
                  <a:latin typeface="Arial" panose="020B0604020202020204" pitchFamily="34" charset="0"/>
                </a:rPr>
                <a:t>absolut</a:t>
              </a:r>
            </a:p>
          </p:txBody>
        </p:sp>
      </p:grpSp>
      <p:sp>
        <p:nvSpPr>
          <p:cNvPr id="669703" name="Rectangle 7">
            <a:extLst>
              <a:ext uri="{FF2B5EF4-FFF2-40B4-BE49-F238E27FC236}">
                <a16:creationId xmlns:a16="http://schemas.microsoft.com/office/drawing/2014/main" id="{4C3C1CFF-90C7-9C42-8BBD-7595B35FE7CE}"/>
              </a:ext>
            </a:extLst>
          </p:cNvPr>
          <p:cNvSpPr>
            <a:spLocks noChangeArrowheads="1"/>
          </p:cNvSpPr>
          <p:nvPr/>
        </p:nvSpPr>
        <p:spPr bwMode="invGray">
          <a:xfrm>
            <a:off x="395288" y="4978400"/>
            <a:ext cx="3816350" cy="10795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de-DE" altLang="de-DE" sz="3200">
                <a:latin typeface="Arial" panose="020B0604020202020204" pitchFamily="34" charset="0"/>
              </a:rPr>
              <a:t>gehen zweifach ein:</a:t>
            </a:r>
          </a:p>
        </p:txBody>
      </p:sp>
      <p:grpSp>
        <p:nvGrpSpPr>
          <p:cNvPr id="669704" name="Group 8">
            <a:extLst>
              <a:ext uri="{FF2B5EF4-FFF2-40B4-BE49-F238E27FC236}">
                <a16:creationId xmlns:a16="http://schemas.microsoft.com/office/drawing/2014/main" id="{45DD7FBE-289C-FA47-93EE-377041035699}"/>
              </a:ext>
            </a:extLst>
          </p:cNvPr>
          <p:cNvGrpSpPr>
            <a:grpSpLocks/>
          </p:cNvGrpSpPr>
          <p:nvPr/>
        </p:nvGrpSpPr>
        <p:grpSpPr bwMode="auto">
          <a:xfrm>
            <a:off x="4356100" y="1377950"/>
            <a:ext cx="4259263" cy="3143250"/>
            <a:chOff x="2744" y="868"/>
            <a:chExt cx="2683" cy="1980"/>
          </a:xfrm>
        </p:grpSpPr>
        <p:sp>
          <p:nvSpPr>
            <p:cNvPr id="669705" name="Rectangle 9">
              <a:extLst>
                <a:ext uri="{FF2B5EF4-FFF2-40B4-BE49-F238E27FC236}">
                  <a16:creationId xmlns:a16="http://schemas.microsoft.com/office/drawing/2014/main" id="{776C18D4-432E-1042-BDC3-E202006118D9}"/>
                </a:ext>
              </a:extLst>
            </p:cNvPr>
            <p:cNvSpPr>
              <a:spLocks noChangeArrowheads="1"/>
            </p:cNvSpPr>
            <p:nvPr/>
          </p:nvSpPr>
          <p:spPr bwMode="invGray">
            <a:xfrm>
              <a:off x="2744" y="2115"/>
              <a:ext cx="2683" cy="31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prstShdw prst="shdw17" dist="17961" dir="2700000">
                <a:srgbClr val="FF00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de-DE" altLang="de-DE">
                  <a:latin typeface="Arial" panose="020B0604020202020204" pitchFamily="34" charset="0"/>
                </a:rPr>
                <a:t>Promotionen</a:t>
              </a:r>
            </a:p>
          </p:txBody>
        </p:sp>
        <p:sp>
          <p:nvSpPr>
            <p:cNvPr id="669706" name="Rectangle 10">
              <a:extLst>
                <a:ext uri="{FF2B5EF4-FFF2-40B4-BE49-F238E27FC236}">
                  <a16:creationId xmlns:a16="http://schemas.microsoft.com/office/drawing/2014/main" id="{D5612C3A-0F8D-964E-9168-FA51F638F6E0}"/>
                </a:ext>
              </a:extLst>
            </p:cNvPr>
            <p:cNvSpPr>
              <a:spLocks noChangeArrowheads="1"/>
            </p:cNvSpPr>
            <p:nvPr/>
          </p:nvSpPr>
          <p:spPr bwMode="invGray">
            <a:xfrm>
              <a:off x="2744" y="868"/>
              <a:ext cx="2683" cy="31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prstShdw prst="shdw17" dist="17961" dir="2700000">
                <a:srgbClr val="FF00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de-DE" altLang="de-DE">
                  <a:latin typeface="Arial" panose="020B0604020202020204" pitchFamily="34" charset="0"/>
                </a:rPr>
                <a:t>Drittmittel</a:t>
              </a:r>
            </a:p>
          </p:txBody>
        </p:sp>
        <p:sp>
          <p:nvSpPr>
            <p:cNvPr id="669707" name="Rectangle 11">
              <a:extLst>
                <a:ext uri="{FF2B5EF4-FFF2-40B4-BE49-F238E27FC236}">
                  <a16:creationId xmlns:a16="http://schemas.microsoft.com/office/drawing/2014/main" id="{6ED7141D-C77C-3E48-B028-E910218BEA5E}"/>
                </a:ext>
              </a:extLst>
            </p:cNvPr>
            <p:cNvSpPr>
              <a:spLocks noChangeArrowheads="1"/>
            </p:cNvSpPr>
            <p:nvPr/>
          </p:nvSpPr>
          <p:spPr bwMode="invGray">
            <a:xfrm>
              <a:off x="2744" y="1283"/>
              <a:ext cx="2683" cy="31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prstShdw prst="shdw17" dist="17961" dir="2700000">
                <a:srgbClr val="FF00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de-DE" altLang="de-DE">
                  <a:latin typeface="Arial" panose="020B0604020202020204" pitchFamily="34" charset="0"/>
                </a:rPr>
                <a:t>Publikationen</a:t>
              </a:r>
            </a:p>
          </p:txBody>
        </p:sp>
        <p:sp>
          <p:nvSpPr>
            <p:cNvPr id="669708" name="Rectangle 12">
              <a:extLst>
                <a:ext uri="{FF2B5EF4-FFF2-40B4-BE49-F238E27FC236}">
                  <a16:creationId xmlns:a16="http://schemas.microsoft.com/office/drawing/2014/main" id="{DBA314DE-CFE4-A74A-A35D-955D06DA4D8B}"/>
                </a:ext>
              </a:extLst>
            </p:cNvPr>
            <p:cNvSpPr>
              <a:spLocks noChangeArrowheads="1"/>
            </p:cNvSpPr>
            <p:nvPr/>
          </p:nvSpPr>
          <p:spPr bwMode="invGray">
            <a:xfrm>
              <a:off x="2744" y="1699"/>
              <a:ext cx="2683" cy="31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prstShdw prst="shdw17" dist="17961" dir="2700000">
                <a:srgbClr val="FF00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de-DE" altLang="de-DE">
                  <a:latin typeface="Arial" panose="020B0604020202020204" pitchFamily="34" charset="0"/>
                </a:rPr>
                <a:t>Zitationen</a:t>
              </a:r>
            </a:p>
          </p:txBody>
        </p:sp>
        <p:sp>
          <p:nvSpPr>
            <p:cNvPr id="669709" name="Rectangle 13">
              <a:extLst>
                <a:ext uri="{FF2B5EF4-FFF2-40B4-BE49-F238E27FC236}">
                  <a16:creationId xmlns:a16="http://schemas.microsoft.com/office/drawing/2014/main" id="{490A9D14-0D47-ED41-A770-D9D99D50A9D3}"/>
                </a:ext>
              </a:extLst>
            </p:cNvPr>
            <p:cNvSpPr>
              <a:spLocks noChangeArrowheads="1"/>
            </p:cNvSpPr>
            <p:nvPr/>
          </p:nvSpPr>
          <p:spPr bwMode="invGray">
            <a:xfrm>
              <a:off x="2744" y="2531"/>
              <a:ext cx="2683" cy="31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prstShdw prst="shdw17" dist="17961" dir="2700000">
                <a:srgbClr val="FF00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de-DE" altLang="de-DE">
                  <a:latin typeface="Arial" panose="020B0604020202020204" pitchFamily="34" charset="0"/>
                </a:rPr>
                <a:t>Patente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6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6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66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6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9699" grpId="0" animBg="1" autoUpdateAnimBg="0"/>
      <p:bldP spid="669703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3">
            <a:extLst>
              <a:ext uri="{FF2B5EF4-FFF2-40B4-BE49-F238E27FC236}">
                <a16:creationId xmlns:a16="http://schemas.microsoft.com/office/drawing/2014/main" id="{15D9C601-EC2C-8B42-815A-3F7C16D711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75BB2-FF8C-FF48-8E79-9DDF147FE284}" type="slidenum">
              <a:rPr lang="en-US" altLang="de-DE"/>
              <a:pPr/>
              <a:t>12</a:t>
            </a:fld>
            <a:endParaRPr lang="en-US" altLang="de-DE"/>
          </a:p>
        </p:txBody>
      </p:sp>
      <p:sp>
        <p:nvSpPr>
          <p:cNvPr id="6" name="Datumsplatzhalter 4">
            <a:extLst>
              <a:ext uri="{FF2B5EF4-FFF2-40B4-BE49-F238E27FC236}">
                <a16:creationId xmlns:a16="http://schemas.microsoft.com/office/drawing/2014/main" id="{86D009BF-D99D-6149-92EE-28B2E062547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altLang="de-DE"/>
              <a:t>Konstanz</a:t>
            </a:r>
            <a:br>
              <a:rPr lang="de-DE" altLang="de-DE"/>
            </a:br>
            <a:r>
              <a:rPr lang="de-DE" altLang="de-DE"/>
              <a:t>6.06.2005</a:t>
            </a:r>
          </a:p>
        </p:txBody>
      </p:sp>
      <p:sp>
        <p:nvSpPr>
          <p:cNvPr id="671746" name="Rectangle 2">
            <a:extLst>
              <a:ext uri="{FF2B5EF4-FFF2-40B4-BE49-F238E27FC236}">
                <a16:creationId xmlns:a16="http://schemas.microsoft.com/office/drawing/2014/main" id="{2AE87709-E047-9447-A2C0-4175B7152F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3000"/>
              <a:t>Forschungsstarke Fakultäten</a:t>
            </a:r>
          </a:p>
        </p:txBody>
      </p:sp>
      <p:graphicFrame>
        <p:nvGraphicFramePr>
          <p:cNvPr id="671747" name="Object 3">
            <a:extLst>
              <a:ext uri="{FF2B5EF4-FFF2-40B4-BE49-F238E27FC236}">
                <a16:creationId xmlns:a16="http://schemas.microsoft.com/office/drawing/2014/main" id="{95E8C40F-1BE7-5242-BF1F-70D148C9E50A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96838" y="2047875"/>
          <a:ext cx="8880475" cy="436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1749" name="Dokument" r:id="rId4" imgW="5969000" imgH="2933700" progId="Word.Document.8">
                  <p:embed/>
                </p:oleObj>
              </mc:Choice>
              <mc:Fallback>
                <p:oleObj name="Dokument" r:id="rId4" imgW="5969000" imgH="2933700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838" y="2047875"/>
                        <a:ext cx="8880475" cy="436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1748" name="Text Box 4">
            <a:extLst>
              <a:ext uri="{FF2B5EF4-FFF2-40B4-BE49-F238E27FC236}">
                <a16:creationId xmlns:a16="http://schemas.microsoft.com/office/drawing/2014/main" id="{065B4ED0-EEDB-A740-B407-F66D463A6F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4550" y="1268413"/>
            <a:ext cx="23733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3200">
                <a:latin typeface="Arial" panose="020B0604020202020204" pitchFamily="34" charset="0"/>
              </a:rPr>
              <a:t>Psychologie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oliennummernplatzhalter 2">
            <a:extLst>
              <a:ext uri="{FF2B5EF4-FFF2-40B4-BE49-F238E27FC236}">
                <a16:creationId xmlns:a16="http://schemas.microsoft.com/office/drawing/2014/main" id="{B7DE8425-7B6B-884B-B2C4-1CA7A4329F2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B8686-A3F7-1445-A16E-7EFB36FC2354}" type="slidenum">
              <a:rPr lang="en-US" altLang="de-DE"/>
              <a:pPr/>
              <a:t>13</a:t>
            </a:fld>
            <a:endParaRPr lang="en-US" altLang="de-DE"/>
          </a:p>
        </p:txBody>
      </p:sp>
      <p:sp>
        <p:nvSpPr>
          <p:cNvPr id="30" name="Datumsplatzhalter 3">
            <a:extLst>
              <a:ext uri="{FF2B5EF4-FFF2-40B4-BE49-F238E27FC236}">
                <a16:creationId xmlns:a16="http://schemas.microsoft.com/office/drawing/2014/main" id="{1A8D54E1-B491-D448-831A-1C6E1C9DAFB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altLang="de-DE"/>
              <a:t>Konstanz</a:t>
            </a:r>
            <a:br>
              <a:rPr lang="de-DE" altLang="de-DE"/>
            </a:br>
            <a:r>
              <a:rPr lang="de-DE" altLang="de-DE"/>
              <a:t>6.06.2005</a:t>
            </a:r>
          </a:p>
        </p:txBody>
      </p:sp>
      <p:sp>
        <p:nvSpPr>
          <p:cNvPr id="651266" name="Rectangle 2">
            <a:extLst>
              <a:ext uri="{FF2B5EF4-FFF2-40B4-BE49-F238E27FC236}">
                <a16:creationId xmlns:a16="http://schemas.microsoft.com/office/drawing/2014/main" id="{C87DED62-2890-DD47-A5D6-8D6DED7125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Forschungsuniversität</a:t>
            </a:r>
          </a:p>
        </p:txBody>
      </p:sp>
      <p:grpSp>
        <p:nvGrpSpPr>
          <p:cNvPr id="651267" name="Group 3">
            <a:extLst>
              <a:ext uri="{FF2B5EF4-FFF2-40B4-BE49-F238E27FC236}">
                <a16:creationId xmlns:a16="http://schemas.microsoft.com/office/drawing/2014/main" id="{FE63C407-E30E-2144-BC02-2A406AFAA91F}"/>
              </a:ext>
            </a:extLst>
          </p:cNvPr>
          <p:cNvGrpSpPr>
            <a:grpSpLocks/>
          </p:cNvGrpSpPr>
          <p:nvPr/>
        </p:nvGrpSpPr>
        <p:grpSpPr bwMode="auto">
          <a:xfrm>
            <a:off x="720725" y="1268413"/>
            <a:ext cx="7704138" cy="5589587"/>
            <a:chOff x="703" y="799"/>
            <a:chExt cx="4853" cy="3521"/>
          </a:xfrm>
        </p:grpSpPr>
        <p:grpSp>
          <p:nvGrpSpPr>
            <p:cNvPr id="651268" name="Group 4">
              <a:extLst>
                <a:ext uri="{FF2B5EF4-FFF2-40B4-BE49-F238E27FC236}">
                  <a16:creationId xmlns:a16="http://schemas.microsoft.com/office/drawing/2014/main" id="{46D5F89A-8C79-EB49-8F03-D73C7D75A6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3" y="3413"/>
              <a:ext cx="907" cy="907"/>
              <a:chOff x="204" y="3413"/>
              <a:chExt cx="907" cy="907"/>
            </a:xfrm>
          </p:grpSpPr>
          <p:sp>
            <p:nvSpPr>
              <p:cNvPr id="651269" name="Rectangle 5">
                <a:extLst>
                  <a:ext uri="{FF2B5EF4-FFF2-40B4-BE49-F238E27FC236}">
                    <a16:creationId xmlns:a16="http://schemas.microsoft.com/office/drawing/2014/main" id="{99EE8B99-E994-844A-8D6C-920F68F92B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3413"/>
                <a:ext cx="907" cy="90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de-DE" altLang="de-DE" sz="2000">
                    <a:latin typeface="Arial" panose="020B0604020202020204" pitchFamily="34" charset="0"/>
                  </a:rPr>
                  <a:t>Indikator</a:t>
                </a:r>
              </a:p>
            </p:txBody>
          </p:sp>
          <p:sp>
            <p:nvSpPr>
              <p:cNvPr id="651270" name="Rectangle 6">
                <a:extLst>
                  <a:ext uri="{FF2B5EF4-FFF2-40B4-BE49-F238E27FC236}">
                    <a16:creationId xmlns:a16="http://schemas.microsoft.com/office/drawing/2014/main" id="{F62B4E15-C34B-774C-80DD-E323491AF2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3413"/>
                <a:ext cx="907" cy="227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de-DE" altLang="de-DE" sz="1600" b="1">
                    <a:latin typeface="Arial" panose="020B0604020202020204" pitchFamily="34" charset="0"/>
                  </a:rPr>
                  <a:t>Spitzengruppe</a:t>
                </a:r>
              </a:p>
            </p:txBody>
          </p:sp>
        </p:grpSp>
        <p:grpSp>
          <p:nvGrpSpPr>
            <p:cNvPr id="651271" name="Group 7">
              <a:extLst>
                <a:ext uri="{FF2B5EF4-FFF2-40B4-BE49-F238E27FC236}">
                  <a16:creationId xmlns:a16="http://schemas.microsoft.com/office/drawing/2014/main" id="{6CBCA0AD-AE8B-FD4D-BE84-1CCE7D035B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18" y="3413"/>
              <a:ext cx="907" cy="907"/>
              <a:chOff x="1405" y="3413"/>
              <a:chExt cx="907" cy="907"/>
            </a:xfrm>
          </p:grpSpPr>
          <p:sp>
            <p:nvSpPr>
              <p:cNvPr id="651272" name="Rectangle 8">
                <a:extLst>
                  <a:ext uri="{FF2B5EF4-FFF2-40B4-BE49-F238E27FC236}">
                    <a16:creationId xmlns:a16="http://schemas.microsoft.com/office/drawing/2014/main" id="{00FFDCEF-979E-BC4B-9228-B7F2906AD7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05" y="3413"/>
                <a:ext cx="907" cy="90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de-DE" altLang="de-DE" sz="2000">
                    <a:latin typeface="Arial" panose="020B0604020202020204" pitchFamily="34" charset="0"/>
                  </a:rPr>
                  <a:t>Indikator</a:t>
                </a:r>
              </a:p>
            </p:txBody>
          </p:sp>
          <p:sp>
            <p:nvSpPr>
              <p:cNvPr id="651273" name="Rectangle 9">
                <a:extLst>
                  <a:ext uri="{FF2B5EF4-FFF2-40B4-BE49-F238E27FC236}">
                    <a16:creationId xmlns:a16="http://schemas.microsoft.com/office/drawing/2014/main" id="{E97AAF40-A8E8-D242-81E7-13B8F73905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05" y="3413"/>
                <a:ext cx="907" cy="227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de-DE" altLang="de-DE" sz="1600" b="1">
                    <a:latin typeface="Arial" panose="020B0604020202020204" pitchFamily="34" charset="0"/>
                  </a:rPr>
                  <a:t>Spitzengruppe</a:t>
                </a:r>
              </a:p>
            </p:txBody>
          </p:sp>
        </p:grpSp>
        <p:grpSp>
          <p:nvGrpSpPr>
            <p:cNvPr id="651274" name="Group 10">
              <a:extLst>
                <a:ext uri="{FF2B5EF4-FFF2-40B4-BE49-F238E27FC236}">
                  <a16:creationId xmlns:a16="http://schemas.microsoft.com/office/drawing/2014/main" id="{DF5310AF-C2D9-3549-B554-23ECD8CB25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33" y="3413"/>
              <a:ext cx="907" cy="907"/>
              <a:chOff x="3448" y="3413"/>
              <a:chExt cx="907" cy="907"/>
            </a:xfrm>
          </p:grpSpPr>
          <p:sp>
            <p:nvSpPr>
              <p:cNvPr id="651275" name="Rectangle 11">
                <a:extLst>
                  <a:ext uri="{FF2B5EF4-FFF2-40B4-BE49-F238E27FC236}">
                    <a16:creationId xmlns:a16="http://schemas.microsoft.com/office/drawing/2014/main" id="{0A106834-0249-F444-8C2F-317333427D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8" y="3413"/>
                <a:ext cx="907" cy="90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de-DE" altLang="de-DE" sz="2000">
                    <a:latin typeface="Arial" panose="020B0604020202020204" pitchFamily="34" charset="0"/>
                  </a:rPr>
                  <a:t>Indikator</a:t>
                </a:r>
              </a:p>
            </p:txBody>
          </p:sp>
          <p:sp>
            <p:nvSpPr>
              <p:cNvPr id="651276" name="Rectangle 12">
                <a:extLst>
                  <a:ext uri="{FF2B5EF4-FFF2-40B4-BE49-F238E27FC236}">
                    <a16:creationId xmlns:a16="http://schemas.microsoft.com/office/drawing/2014/main" id="{6F3318E6-4D9B-D84E-8C76-99552F3275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8" y="3413"/>
                <a:ext cx="907" cy="227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de-DE" altLang="de-DE" sz="1600" b="1">
                    <a:latin typeface="Arial" panose="020B0604020202020204" pitchFamily="34" charset="0"/>
                  </a:rPr>
                  <a:t>Spitzengruppe</a:t>
                </a:r>
              </a:p>
            </p:txBody>
          </p:sp>
        </p:grpSp>
        <p:grpSp>
          <p:nvGrpSpPr>
            <p:cNvPr id="651277" name="Group 13">
              <a:extLst>
                <a:ext uri="{FF2B5EF4-FFF2-40B4-BE49-F238E27FC236}">
                  <a16:creationId xmlns:a16="http://schemas.microsoft.com/office/drawing/2014/main" id="{098BF7F0-3647-FE47-BA24-8461D8ACC7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49" y="3413"/>
              <a:ext cx="907" cy="907"/>
              <a:chOff x="4649" y="3413"/>
              <a:chExt cx="907" cy="907"/>
            </a:xfrm>
          </p:grpSpPr>
          <p:sp>
            <p:nvSpPr>
              <p:cNvPr id="651278" name="Rectangle 14">
                <a:extLst>
                  <a:ext uri="{FF2B5EF4-FFF2-40B4-BE49-F238E27FC236}">
                    <a16:creationId xmlns:a16="http://schemas.microsoft.com/office/drawing/2014/main" id="{52B79A6F-946C-154B-A550-8B690A687B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49" y="3413"/>
                <a:ext cx="907" cy="90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de-DE" altLang="de-DE" sz="2000">
                    <a:latin typeface="Arial" panose="020B0604020202020204" pitchFamily="34" charset="0"/>
                  </a:rPr>
                  <a:t>Indikator</a:t>
                </a:r>
              </a:p>
            </p:txBody>
          </p:sp>
          <p:sp>
            <p:nvSpPr>
              <p:cNvPr id="651279" name="Rectangle 15">
                <a:extLst>
                  <a:ext uri="{FF2B5EF4-FFF2-40B4-BE49-F238E27FC236}">
                    <a16:creationId xmlns:a16="http://schemas.microsoft.com/office/drawing/2014/main" id="{0C9892A5-7B26-6841-AC85-7C7670AC0A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49" y="3413"/>
                <a:ext cx="907" cy="227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de-DE" altLang="de-DE" sz="1600" b="1">
                    <a:latin typeface="Arial" panose="020B0604020202020204" pitchFamily="34" charset="0"/>
                  </a:rPr>
                  <a:t>Spitzengruppe</a:t>
                </a:r>
              </a:p>
            </p:txBody>
          </p:sp>
        </p:grpSp>
        <p:sp>
          <p:nvSpPr>
            <p:cNvPr id="651280" name="Text Box 16">
              <a:extLst>
                <a:ext uri="{FF2B5EF4-FFF2-40B4-BE49-F238E27FC236}">
                  <a16:creationId xmlns:a16="http://schemas.microsoft.com/office/drawing/2014/main" id="{7B98EAC3-EFC0-AC42-AC41-D67BE06903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59" y="3703"/>
              <a:ext cx="3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sz="2800">
                  <a:latin typeface="Arial" panose="020B0604020202020204" pitchFamily="34" charset="0"/>
                </a:rPr>
                <a:t>…</a:t>
              </a:r>
            </a:p>
          </p:txBody>
        </p:sp>
        <p:sp>
          <p:nvSpPr>
            <p:cNvPr id="651281" name="Rectangle 17">
              <a:extLst>
                <a:ext uri="{FF2B5EF4-FFF2-40B4-BE49-F238E27FC236}">
                  <a16:creationId xmlns:a16="http://schemas.microsoft.com/office/drawing/2014/main" id="{94309638-0793-D44B-B8EE-F1056A29FB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8" y="2106"/>
              <a:ext cx="1134" cy="907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r>
                <a:rPr lang="de-DE" altLang="de-DE" sz="2200">
                  <a:latin typeface="Arial" panose="020B0604020202020204" pitchFamily="34" charset="0"/>
                </a:rPr>
                <a:t>Forschungs-starke Fakultät</a:t>
              </a:r>
            </a:p>
          </p:txBody>
        </p:sp>
        <p:sp>
          <p:nvSpPr>
            <p:cNvPr id="651282" name="Rectangle 18">
              <a:extLst>
                <a:ext uri="{FF2B5EF4-FFF2-40B4-BE49-F238E27FC236}">
                  <a16:creationId xmlns:a16="http://schemas.microsoft.com/office/drawing/2014/main" id="{997944B6-DD05-0F47-BA25-3CCE71DF72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2" y="2106"/>
              <a:ext cx="1134" cy="907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r>
                <a:rPr lang="de-DE" altLang="de-DE" sz="2200">
                  <a:latin typeface="Arial" panose="020B0604020202020204" pitchFamily="34" charset="0"/>
                </a:rPr>
                <a:t>Forschungs-starke Fakultät</a:t>
              </a:r>
            </a:p>
          </p:txBody>
        </p:sp>
        <p:sp>
          <p:nvSpPr>
            <p:cNvPr id="651283" name="Rectangle 19">
              <a:extLst>
                <a:ext uri="{FF2B5EF4-FFF2-40B4-BE49-F238E27FC236}">
                  <a16:creationId xmlns:a16="http://schemas.microsoft.com/office/drawing/2014/main" id="{C8079B57-2D12-954E-95FD-6D301EDF4E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1" y="2106"/>
              <a:ext cx="1134" cy="907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r>
                <a:rPr lang="de-DE" altLang="de-DE" sz="2200">
                  <a:latin typeface="Arial" panose="020B0604020202020204" pitchFamily="34" charset="0"/>
                </a:rPr>
                <a:t>Forschungs-starke Fakultät</a:t>
              </a:r>
            </a:p>
          </p:txBody>
        </p:sp>
        <p:sp>
          <p:nvSpPr>
            <p:cNvPr id="651284" name="Rectangle 20">
              <a:extLst>
                <a:ext uri="{FF2B5EF4-FFF2-40B4-BE49-F238E27FC236}">
                  <a16:creationId xmlns:a16="http://schemas.microsoft.com/office/drawing/2014/main" id="{1107453D-37D2-FB4F-BF04-B4AE6DD444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8" y="799"/>
              <a:ext cx="2042" cy="907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altLang="de-DE">
                  <a:latin typeface="Arial" panose="020B0604020202020204" pitchFamily="34" charset="0"/>
                </a:rPr>
                <a:t>Forschungsuniversität</a:t>
              </a:r>
            </a:p>
          </p:txBody>
        </p:sp>
        <p:sp>
          <p:nvSpPr>
            <p:cNvPr id="651285" name="Text Box 21">
              <a:extLst>
                <a:ext uri="{FF2B5EF4-FFF2-40B4-BE49-F238E27FC236}">
                  <a16:creationId xmlns:a16="http://schemas.microsoft.com/office/drawing/2014/main" id="{A5AC8C0B-9D0E-BB4C-A8CC-DD53779215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52" y="2396"/>
              <a:ext cx="3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sz="2800">
                  <a:latin typeface="Arial" panose="020B0604020202020204" pitchFamily="34" charset="0"/>
                </a:rPr>
                <a:t>…</a:t>
              </a:r>
            </a:p>
          </p:txBody>
        </p:sp>
        <p:sp>
          <p:nvSpPr>
            <p:cNvPr id="651286" name="Text Box 22">
              <a:extLst>
                <a:ext uri="{FF2B5EF4-FFF2-40B4-BE49-F238E27FC236}">
                  <a16:creationId xmlns:a16="http://schemas.microsoft.com/office/drawing/2014/main" id="{B2F1D858-3A26-1E4C-AF6B-455B97DBFF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3" y="2396"/>
              <a:ext cx="3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sz="2800">
                  <a:latin typeface="Arial" panose="020B0604020202020204" pitchFamily="34" charset="0"/>
                </a:rPr>
                <a:t>…</a:t>
              </a:r>
            </a:p>
          </p:txBody>
        </p:sp>
        <p:sp>
          <p:nvSpPr>
            <p:cNvPr id="651287" name="Text Box 23">
              <a:extLst>
                <a:ext uri="{FF2B5EF4-FFF2-40B4-BE49-F238E27FC236}">
                  <a16:creationId xmlns:a16="http://schemas.microsoft.com/office/drawing/2014/main" id="{0AEA9BFB-0595-C346-B8DD-CAD6EB91B5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4" y="3703"/>
              <a:ext cx="3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sz="2800">
                  <a:latin typeface="Arial" panose="020B0604020202020204" pitchFamily="34" charset="0"/>
                </a:rPr>
                <a:t>…</a:t>
              </a:r>
            </a:p>
          </p:txBody>
        </p:sp>
        <p:sp>
          <p:nvSpPr>
            <p:cNvPr id="651288" name="Text Box 24">
              <a:extLst>
                <a:ext uri="{FF2B5EF4-FFF2-40B4-BE49-F238E27FC236}">
                  <a16:creationId xmlns:a16="http://schemas.microsoft.com/office/drawing/2014/main" id="{4BCF04F8-70AD-5241-A1CA-261A3D7D52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4" y="3703"/>
              <a:ext cx="3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sz="2800">
                  <a:latin typeface="Arial" panose="020B0604020202020204" pitchFamily="34" charset="0"/>
                </a:rPr>
                <a:t>…</a:t>
              </a:r>
            </a:p>
          </p:txBody>
        </p:sp>
        <p:sp>
          <p:nvSpPr>
            <p:cNvPr id="651289" name="AutoShape 25">
              <a:extLst>
                <a:ext uri="{FF2B5EF4-FFF2-40B4-BE49-F238E27FC236}">
                  <a16:creationId xmlns:a16="http://schemas.microsoft.com/office/drawing/2014/main" id="{511EA7B1-EEBD-1842-8753-436D853B71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4" y="3048"/>
              <a:ext cx="1542" cy="330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rgbClr val="77777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altLang="de-DE">
                  <a:latin typeface="Arial" panose="020B0604020202020204" pitchFamily="34" charset="0"/>
                </a:rPr>
                <a:t>50%</a:t>
              </a:r>
            </a:p>
          </p:txBody>
        </p:sp>
        <p:sp>
          <p:nvSpPr>
            <p:cNvPr id="651290" name="AutoShape 26">
              <a:extLst>
                <a:ext uri="{FF2B5EF4-FFF2-40B4-BE49-F238E27FC236}">
                  <a16:creationId xmlns:a16="http://schemas.microsoft.com/office/drawing/2014/main" id="{03EE06E7-112B-9442-BABC-8578363E2B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1" y="1741"/>
              <a:ext cx="1542" cy="330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rgbClr val="77777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altLang="de-DE">
                  <a:latin typeface="Arial" panose="020B0604020202020204" pitchFamily="34" charset="0"/>
                </a:rPr>
                <a:t>50%</a:t>
              </a:r>
            </a:p>
          </p:txBody>
        </p:sp>
        <p:sp>
          <p:nvSpPr>
            <p:cNvPr id="651291" name="AutoShape 27">
              <a:extLst>
                <a:ext uri="{FF2B5EF4-FFF2-40B4-BE49-F238E27FC236}">
                  <a16:creationId xmlns:a16="http://schemas.microsoft.com/office/drawing/2014/main" id="{873756D9-70CD-3146-901F-2AB4E6FBBA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8" y="3048"/>
              <a:ext cx="1542" cy="330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rgbClr val="77777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altLang="de-DE">
                  <a:latin typeface="Arial" panose="020B0604020202020204" pitchFamily="34" charset="0"/>
                </a:rPr>
                <a:t>50%</a:t>
              </a:r>
            </a:p>
          </p:txBody>
        </p:sp>
        <p:sp>
          <p:nvSpPr>
            <p:cNvPr id="651292" name="AutoShape 28">
              <a:extLst>
                <a:ext uri="{FF2B5EF4-FFF2-40B4-BE49-F238E27FC236}">
                  <a16:creationId xmlns:a16="http://schemas.microsoft.com/office/drawing/2014/main" id="{34D69E2F-CA17-6547-8F8A-34A2F4D879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7" y="3048"/>
              <a:ext cx="1542" cy="330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rgbClr val="77777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altLang="de-DE">
                  <a:latin typeface="Arial" panose="020B0604020202020204" pitchFamily="34" charset="0"/>
                </a:rPr>
                <a:t>50%</a:t>
              </a:r>
            </a:p>
          </p:txBody>
        </p:sp>
      </p:grp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3">
            <a:extLst>
              <a:ext uri="{FF2B5EF4-FFF2-40B4-BE49-F238E27FC236}">
                <a16:creationId xmlns:a16="http://schemas.microsoft.com/office/drawing/2014/main" id="{B00BD6CC-8931-A04E-8F78-250ACD4716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CC3FC-9432-EB4B-9B9C-3A54C65CA31F}" type="slidenum">
              <a:rPr lang="en-US" altLang="de-DE"/>
              <a:pPr/>
              <a:t>14</a:t>
            </a:fld>
            <a:endParaRPr lang="en-US" altLang="de-DE"/>
          </a:p>
        </p:txBody>
      </p:sp>
      <p:sp>
        <p:nvSpPr>
          <p:cNvPr id="6" name="Datumsplatzhalter 4">
            <a:extLst>
              <a:ext uri="{FF2B5EF4-FFF2-40B4-BE49-F238E27FC236}">
                <a16:creationId xmlns:a16="http://schemas.microsoft.com/office/drawing/2014/main" id="{440B70B4-8869-BA47-83CF-12BC575FA60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altLang="de-DE"/>
              <a:t>Konstanz</a:t>
            </a:r>
            <a:br>
              <a:rPr lang="de-DE" altLang="de-DE"/>
            </a:br>
            <a:r>
              <a:rPr lang="de-DE" altLang="de-DE"/>
              <a:t>6.06.2005</a:t>
            </a:r>
          </a:p>
        </p:txBody>
      </p:sp>
      <p:sp>
        <p:nvSpPr>
          <p:cNvPr id="652290" name="Rectangle 2">
            <a:extLst>
              <a:ext uri="{FF2B5EF4-FFF2-40B4-BE49-F238E27FC236}">
                <a16:creationId xmlns:a16="http://schemas.microsoft.com/office/drawing/2014/main" id="{79AF326D-086E-4445-87B5-567C742BF5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de-DE" altLang="de-DE"/>
          </a:p>
        </p:txBody>
      </p:sp>
      <p:pic>
        <p:nvPicPr>
          <p:cNvPr id="652291" name="Picture 3">
            <a:extLst>
              <a:ext uri="{FF2B5EF4-FFF2-40B4-BE49-F238E27FC236}">
                <a16:creationId xmlns:a16="http://schemas.microsoft.com/office/drawing/2014/main" id="{2AF54587-A696-9645-B2E6-8C36E5AF882C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7813" y="1177925"/>
            <a:ext cx="6226175" cy="5680075"/>
          </a:xfrm>
          <a:noFill/>
          <a:ln/>
        </p:spPr>
      </p:pic>
      <p:sp>
        <p:nvSpPr>
          <p:cNvPr id="652292" name="AutoShape 4">
            <a:extLst>
              <a:ext uri="{FF2B5EF4-FFF2-40B4-BE49-F238E27FC236}">
                <a16:creationId xmlns:a16="http://schemas.microsoft.com/office/drawing/2014/main" id="{0CDFB85B-C312-E14C-AE20-3395CF389A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3500438"/>
            <a:ext cx="976313" cy="288925"/>
          </a:xfrm>
          <a:prstGeom prst="rightArrow">
            <a:avLst>
              <a:gd name="adj1" fmla="val 50000"/>
              <a:gd name="adj2" fmla="val 84478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3">
            <a:extLst>
              <a:ext uri="{FF2B5EF4-FFF2-40B4-BE49-F238E27FC236}">
                <a16:creationId xmlns:a16="http://schemas.microsoft.com/office/drawing/2014/main" id="{F2C7F5F8-A314-AA48-9F64-1838B69A37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6D9EC-33EB-BD42-A326-97E04D009282}" type="slidenum">
              <a:rPr lang="en-US" altLang="de-DE"/>
              <a:pPr/>
              <a:t>15</a:t>
            </a:fld>
            <a:endParaRPr lang="en-US" altLang="de-DE"/>
          </a:p>
        </p:txBody>
      </p:sp>
      <p:sp>
        <p:nvSpPr>
          <p:cNvPr id="6" name="Datumsplatzhalter 4">
            <a:extLst>
              <a:ext uri="{FF2B5EF4-FFF2-40B4-BE49-F238E27FC236}">
                <a16:creationId xmlns:a16="http://schemas.microsoft.com/office/drawing/2014/main" id="{EF345ABF-6B59-894E-A7B1-34548315FC3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altLang="de-DE"/>
              <a:t>Konstanz</a:t>
            </a:r>
            <a:br>
              <a:rPr lang="de-DE" altLang="de-DE"/>
            </a:br>
            <a:r>
              <a:rPr lang="de-DE" altLang="de-DE"/>
              <a:t>6.06.2005</a:t>
            </a:r>
          </a:p>
        </p:txBody>
      </p:sp>
      <p:sp>
        <p:nvSpPr>
          <p:cNvPr id="667650" name="Rectangle 2">
            <a:extLst>
              <a:ext uri="{FF2B5EF4-FFF2-40B4-BE49-F238E27FC236}">
                <a16:creationId xmlns:a16="http://schemas.microsoft.com/office/drawing/2014/main" id="{97D35A79-3A9A-9A44-B899-004F8F83D6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de-DE" altLang="de-DE"/>
          </a:p>
        </p:txBody>
      </p:sp>
      <p:pic>
        <p:nvPicPr>
          <p:cNvPr id="667652" name="Picture 4">
            <a:extLst>
              <a:ext uri="{FF2B5EF4-FFF2-40B4-BE49-F238E27FC236}">
                <a16:creationId xmlns:a16="http://schemas.microsoft.com/office/drawing/2014/main" id="{4E09FFD7-7159-7641-8224-8D1A3039D9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800" y="1041400"/>
            <a:ext cx="5802313" cy="581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67654" name="AutoShape 6">
            <a:extLst>
              <a:ext uri="{FF2B5EF4-FFF2-40B4-BE49-F238E27FC236}">
                <a16:creationId xmlns:a16="http://schemas.microsoft.com/office/drawing/2014/main" id="{85AD284E-9077-914A-994E-4575D771F2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150" y="3500438"/>
            <a:ext cx="976313" cy="288925"/>
          </a:xfrm>
          <a:prstGeom prst="rightArrow">
            <a:avLst>
              <a:gd name="adj1" fmla="val 50000"/>
              <a:gd name="adj2" fmla="val 8447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3">
            <a:extLst>
              <a:ext uri="{FF2B5EF4-FFF2-40B4-BE49-F238E27FC236}">
                <a16:creationId xmlns:a16="http://schemas.microsoft.com/office/drawing/2014/main" id="{99FC5108-6684-0640-B893-432563869D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2C3AF9-9E6D-B741-BE8D-35F821DFA199}" type="slidenum">
              <a:rPr lang="en-US" altLang="de-DE"/>
              <a:pPr/>
              <a:t>16</a:t>
            </a:fld>
            <a:endParaRPr lang="en-US" altLang="de-DE"/>
          </a:p>
        </p:txBody>
      </p:sp>
      <p:sp>
        <p:nvSpPr>
          <p:cNvPr id="6" name="Datumsplatzhalter 4">
            <a:extLst>
              <a:ext uri="{FF2B5EF4-FFF2-40B4-BE49-F238E27FC236}">
                <a16:creationId xmlns:a16="http://schemas.microsoft.com/office/drawing/2014/main" id="{F142E5EE-2F8E-1C42-83C7-DF326612AE1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altLang="de-DE"/>
              <a:t>Konstanz</a:t>
            </a:r>
            <a:br>
              <a:rPr lang="de-DE" altLang="de-DE"/>
            </a:br>
            <a:r>
              <a:rPr lang="de-DE" altLang="de-DE"/>
              <a:t>6.06.2005</a:t>
            </a:r>
          </a:p>
        </p:txBody>
      </p:sp>
      <p:sp>
        <p:nvSpPr>
          <p:cNvPr id="668674" name="Rectangle 2">
            <a:extLst>
              <a:ext uri="{FF2B5EF4-FFF2-40B4-BE49-F238E27FC236}">
                <a16:creationId xmlns:a16="http://schemas.microsoft.com/office/drawing/2014/main" id="{B05F51DA-2E39-E244-94B3-2B580862AB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de-DE" altLang="de-DE"/>
          </a:p>
        </p:txBody>
      </p:sp>
      <p:pic>
        <p:nvPicPr>
          <p:cNvPr id="668676" name="Picture 4">
            <a:extLst>
              <a:ext uri="{FF2B5EF4-FFF2-40B4-BE49-F238E27FC236}">
                <a16:creationId xmlns:a16="http://schemas.microsoft.com/office/drawing/2014/main" id="{1EF2C9C1-07DA-594B-A960-4381B3E5F1EC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79613" y="1125538"/>
            <a:ext cx="5688012" cy="5688012"/>
          </a:xfrm>
          <a:noFill/>
          <a:ln/>
        </p:spPr>
      </p:pic>
      <p:sp>
        <p:nvSpPr>
          <p:cNvPr id="668677" name="AutoShape 5">
            <a:extLst>
              <a:ext uri="{FF2B5EF4-FFF2-40B4-BE49-F238E27FC236}">
                <a16:creationId xmlns:a16="http://schemas.microsoft.com/office/drawing/2014/main" id="{48AA9934-054D-F847-8E34-BD2123EF24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13" y="2060575"/>
            <a:ext cx="976312" cy="288925"/>
          </a:xfrm>
          <a:prstGeom prst="rightArrow">
            <a:avLst>
              <a:gd name="adj1" fmla="val 50000"/>
              <a:gd name="adj2" fmla="val 8447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1EF0468-8820-F342-AC64-BD81707283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5F7CC-552B-024C-8429-A5B52D0D1AEE}" type="slidenum">
              <a:rPr lang="en-US" altLang="de-DE"/>
              <a:pPr/>
              <a:t>17</a:t>
            </a:fld>
            <a:endParaRPr lang="en-US" altLang="de-DE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1E6B3700-64D7-274F-A67B-FBCBCD201DDC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altLang="de-DE"/>
              <a:t>Konstanz</a:t>
            </a:r>
            <a:br>
              <a:rPr lang="de-DE" altLang="de-DE"/>
            </a:br>
            <a:r>
              <a:rPr lang="de-DE" altLang="de-DE"/>
              <a:t>6.06.2005</a:t>
            </a:r>
          </a:p>
        </p:txBody>
      </p:sp>
      <p:sp>
        <p:nvSpPr>
          <p:cNvPr id="626692" name="Rectangle 4">
            <a:extLst>
              <a:ext uri="{FF2B5EF4-FFF2-40B4-BE49-F238E27FC236}">
                <a16:creationId xmlns:a16="http://schemas.microsoft.com/office/drawing/2014/main" id="{9973648A-2343-6042-9717-5903572F72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2000"/>
              <a:t>Studierendenurteile</a:t>
            </a:r>
            <a:br>
              <a:rPr lang="de-DE" altLang="de-DE" sz="2000"/>
            </a:br>
            <a:r>
              <a:rPr lang="de-DE" altLang="de-DE" sz="2000"/>
              <a:t>Rechts-, Wirtschafts- und Sozialwissenschaften 2005</a:t>
            </a:r>
          </a:p>
        </p:txBody>
      </p:sp>
      <p:graphicFrame>
        <p:nvGraphicFramePr>
          <p:cNvPr id="626695" name="Object 7">
            <a:extLst>
              <a:ext uri="{FF2B5EF4-FFF2-40B4-BE49-F238E27FC236}">
                <a16:creationId xmlns:a16="http://schemas.microsoft.com/office/drawing/2014/main" id="{A57F6551-5274-8343-859B-96BB694C1612}"/>
              </a:ext>
            </a:extLst>
          </p:cNvPr>
          <p:cNvGraphicFramePr>
            <a:graphicFrameLocks noChangeAspect="1"/>
          </p:cNvGraphicFramePr>
          <p:nvPr>
            <p:ph sz="half" idx="2"/>
          </p:nvPr>
        </p:nvGraphicFramePr>
        <p:xfrm>
          <a:off x="161925" y="1165225"/>
          <a:ext cx="8820150" cy="509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699" name="Arbeitsblatt" r:id="rId3" imgW="3492500" imgH="2019300" progId="Excel.Sheet.8">
                  <p:embed/>
                </p:oleObj>
              </mc:Choice>
              <mc:Fallback>
                <p:oleObj name="Arbeitsblatt" r:id="rId3" imgW="3492500" imgH="2019300" progId="Excel.Shee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" y="1165225"/>
                        <a:ext cx="8820150" cy="5099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6698" name="Rectangle 10">
            <a:extLst>
              <a:ext uri="{FF2B5EF4-FFF2-40B4-BE49-F238E27FC236}">
                <a16:creationId xmlns:a16="http://schemas.microsoft.com/office/drawing/2014/main" id="{9659E392-06B0-134F-9BE0-041307BDC1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8125" y="1255713"/>
            <a:ext cx="1152525" cy="50403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6266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6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362CD2C-3CD7-9244-838B-81B3042DA5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F648E-4045-3C4C-A357-B5B4272ACA5A}" type="slidenum">
              <a:rPr lang="en-US" altLang="de-DE"/>
              <a:pPr/>
              <a:t>18</a:t>
            </a:fld>
            <a:endParaRPr lang="en-US" altLang="de-DE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7F41180E-CF64-314D-99A6-6F0D9219D24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altLang="de-DE"/>
              <a:t>Konstanz</a:t>
            </a:r>
            <a:br>
              <a:rPr lang="de-DE" altLang="de-DE"/>
            </a:br>
            <a:r>
              <a:rPr lang="de-DE" altLang="de-DE"/>
              <a:t>6.06.2005</a:t>
            </a:r>
          </a:p>
        </p:txBody>
      </p:sp>
      <p:graphicFrame>
        <p:nvGraphicFramePr>
          <p:cNvPr id="630792" name="Object 8">
            <a:extLst>
              <a:ext uri="{FF2B5EF4-FFF2-40B4-BE49-F238E27FC236}">
                <a16:creationId xmlns:a16="http://schemas.microsoft.com/office/drawing/2014/main" id="{9D97E505-BC3A-374D-9C84-DFDDE446BFC9}"/>
              </a:ext>
            </a:extLst>
          </p:cNvPr>
          <p:cNvGraphicFramePr>
            <a:graphicFrameLocks noChangeAspect="1"/>
          </p:cNvGraphicFramePr>
          <p:nvPr>
            <p:ph sz="half" idx="2"/>
          </p:nvPr>
        </p:nvGraphicFramePr>
        <p:xfrm>
          <a:off x="41275" y="1196975"/>
          <a:ext cx="9061450" cy="508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795" name="Arbeitsblatt" r:id="rId3" imgW="4457700" imgH="2501900" progId="Excel.Sheet.8">
                  <p:embed/>
                </p:oleObj>
              </mc:Choice>
              <mc:Fallback>
                <p:oleObj name="Arbeitsblatt" r:id="rId3" imgW="4457700" imgH="2501900" progId="Excel.Sheet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75" y="1196975"/>
                        <a:ext cx="9061450" cy="5083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0786" name="Rectangle 2">
            <a:extLst>
              <a:ext uri="{FF2B5EF4-FFF2-40B4-BE49-F238E27FC236}">
                <a16:creationId xmlns:a16="http://schemas.microsoft.com/office/drawing/2014/main" id="{6AF1AA8D-F73D-F845-93BE-196EF24BC4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2000"/>
              <a:t>Studierendenurteile</a:t>
            </a:r>
            <a:br>
              <a:rPr lang="de-DE" altLang="de-DE" sz="2000"/>
            </a:br>
            <a:r>
              <a:rPr lang="de-DE" altLang="de-DE" sz="2000"/>
              <a:t>Geisteswissenschaften, Psychologie 2004</a:t>
            </a:r>
          </a:p>
        </p:txBody>
      </p:sp>
      <p:sp>
        <p:nvSpPr>
          <p:cNvPr id="630788" name="Rectangle 4">
            <a:extLst>
              <a:ext uri="{FF2B5EF4-FFF2-40B4-BE49-F238E27FC236}">
                <a16:creationId xmlns:a16="http://schemas.microsoft.com/office/drawing/2014/main" id="{2ED5700E-B610-824F-B2F5-E881EF558F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2813" y="1311275"/>
            <a:ext cx="611187" cy="5040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6307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0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8C0D608-5F2B-EF4D-81D4-0BC4A95587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2E9D8-47E4-3F40-A0D9-9F7FF5726FC0}" type="slidenum">
              <a:rPr lang="en-US" altLang="de-DE"/>
              <a:pPr/>
              <a:t>19</a:t>
            </a:fld>
            <a:endParaRPr lang="en-US" altLang="de-DE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64F1D5B8-6ED8-CE4B-A7DA-8068E5D7784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altLang="de-DE"/>
              <a:t>Konstanz</a:t>
            </a:r>
            <a:br>
              <a:rPr lang="de-DE" altLang="de-DE"/>
            </a:br>
            <a:r>
              <a:rPr lang="de-DE" altLang="de-DE"/>
              <a:t>6.06.2005</a:t>
            </a:r>
          </a:p>
        </p:txBody>
      </p:sp>
      <p:graphicFrame>
        <p:nvGraphicFramePr>
          <p:cNvPr id="631816" name="Object 8">
            <a:extLst>
              <a:ext uri="{FF2B5EF4-FFF2-40B4-BE49-F238E27FC236}">
                <a16:creationId xmlns:a16="http://schemas.microsoft.com/office/drawing/2014/main" id="{ECC315FC-8A47-4242-A08B-B2F4F65E4CD5}"/>
              </a:ext>
            </a:extLst>
          </p:cNvPr>
          <p:cNvGraphicFramePr>
            <a:graphicFrameLocks noChangeAspect="1"/>
          </p:cNvGraphicFramePr>
          <p:nvPr>
            <p:ph sz="half" idx="2"/>
          </p:nvPr>
        </p:nvGraphicFramePr>
        <p:xfrm>
          <a:off x="0" y="1196975"/>
          <a:ext cx="9144000" cy="434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819" name="Arbeitsblatt" r:id="rId3" imgW="4445000" imgH="2108200" progId="Excel.Sheet.8">
                  <p:embed/>
                </p:oleObj>
              </mc:Choice>
              <mc:Fallback>
                <p:oleObj name="Arbeitsblatt" r:id="rId3" imgW="4445000" imgH="2108200" progId="Excel.Sheet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196975"/>
                        <a:ext cx="9144000" cy="434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1810" name="Rectangle 2">
            <a:extLst>
              <a:ext uri="{FF2B5EF4-FFF2-40B4-BE49-F238E27FC236}">
                <a16:creationId xmlns:a16="http://schemas.microsoft.com/office/drawing/2014/main" id="{309B2715-FACA-F846-B5EB-3F560CF962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2000"/>
              <a:t>Studierendenurteile</a:t>
            </a:r>
            <a:br>
              <a:rPr lang="de-DE" altLang="de-DE" sz="2000"/>
            </a:br>
            <a:r>
              <a:rPr lang="de-DE" altLang="de-DE" sz="2000"/>
              <a:t>Naturwissenschaften 2003</a:t>
            </a:r>
          </a:p>
        </p:txBody>
      </p:sp>
      <p:sp>
        <p:nvSpPr>
          <p:cNvPr id="631812" name="Rectangle 4">
            <a:extLst>
              <a:ext uri="{FF2B5EF4-FFF2-40B4-BE49-F238E27FC236}">
                <a16:creationId xmlns:a16="http://schemas.microsoft.com/office/drawing/2014/main" id="{11CFB6A1-2D8F-524A-8BE9-6BBAE2AFE6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2450" y="1255713"/>
            <a:ext cx="936625" cy="50403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6318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1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F6EE773-835F-FE46-8D84-98A6DC9B97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BDC1A-6549-AA4A-9CF7-4752701D43A8}" type="slidenum">
              <a:rPr lang="en-US" altLang="de-DE"/>
              <a:pPr/>
              <a:t>2</a:t>
            </a:fld>
            <a:endParaRPr lang="en-US" alt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FB6F4F1-A15B-4C46-9995-9E267241428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altLang="de-DE"/>
              <a:t>Konstanz</a:t>
            </a:r>
            <a:br>
              <a:rPr lang="de-DE" altLang="de-DE"/>
            </a:br>
            <a:r>
              <a:rPr lang="de-DE" altLang="de-DE"/>
              <a:t>6.06.2005</a:t>
            </a:r>
          </a:p>
        </p:txBody>
      </p:sp>
      <p:sp>
        <p:nvSpPr>
          <p:cNvPr id="655362" name="Rectangle 2">
            <a:extLst>
              <a:ext uri="{FF2B5EF4-FFF2-40B4-BE49-F238E27FC236}">
                <a16:creationId xmlns:a16="http://schemas.microsoft.com/office/drawing/2014/main" id="{EC896723-6598-CD45-B37F-6108086646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de-DE" altLang="de-DE"/>
          </a:p>
        </p:txBody>
      </p:sp>
      <p:pic>
        <p:nvPicPr>
          <p:cNvPr id="655363" name="Picture 3">
            <a:extLst>
              <a:ext uri="{FF2B5EF4-FFF2-40B4-BE49-F238E27FC236}">
                <a16:creationId xmlns:a16="http://schemas.microsoft.com/office/drawing/2014/main" id="{1BA6ACE1-F5A8-A647-A3C5-016BF884E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1958975"/>
            <a:ext cx="6948488" cy="370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65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4">
            <a:extLst>
              <a:ext uri="{FF2B5EF4-FFF2-40B4-BE49-F238E27FC236}">
                <a16:creationId xmlns:a16="http://schemas.microsoft.com/office/drawing/2014/main" id="{4630937B-9069-594B-AA80-63C80E9919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13086C-B6FB-1C47-9ADB-51A5C8E1B11D}" type="slidenum">
              <a:rPr lang="en-US" altLang="de-DE"/>
              <a:pPr/>
              <a:t>20</a:t>
            </a:fld>
            <a:endParaRPr lang="en-US" altLang="de-DE"/>
          </a:p>
        </p:txBody>
      </p:sp>
      <p:sp>
        <p:nvSpPr>
          <p:cNvPr id="8" name="Datumsplatzhalter 5">
            <a:extLst>
              <a:ext uri="{FF2B5EF4-FFF2-40B4-BE49-F238E27FC236}">
                <a16:creationId xmlns:a16="http://schemas.microsoft.com/office/drawing/2014/main" id="{C2B51778-BE43-5944-A125-17BB02410A1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altLang="de-DE"/>
              <a:t>Konstanz</a:t>
            </a:r>
            <a:br>
              <a:rPr lang="de-DE" altLang="de-DE"/>
            </a:br>
            <a:r>
              <a:rPr lang="de-DE" altLang="de-DE"/>
              <a:t>6.06.2005</a:t>
            </a:r>
          </a:p>
        </p:txBody>
      </p:sp>
      <p:sp>
        <p:nvSpPr>
          <p:cNvPr id="634882" name="Rectangle 2">
            <a:extLst>
              <a:ext uri="{FF2B5EF4-FFF2-40B4-BE49-F238E27FC236}">
                <a16:creationId xmlns:a16="http://schemas.microsoft.com/office/drawing/2014/main" id="{2004B139-5613-5E4F-A544-46C9DFA46D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2000"/>
              <a:t>Forschungsindikatoren</a:t>
            </a:r>
            <a:br>
              <a:rPr lang="de-DE" altLang="de-DE" sz="2000"/>
            </a:br>
            <a:r>
              <a:rPr lang="de-DE" altLang="de-DE" sz="2000"/>
              <a:t>Rechts-, Wirtschafts- und Sozialwissenschaften 2005</a:t>
            </a:r>
          </a:p>
        </p:txBody>
      </p:sp>
      <p:graphicFrame>
        <p:nvGraphicFramePr>
          <p:cNvPr id="634891" name="Object 11">
            <a:extLst>
              <a:ext uri="{FF2B5EF4-FFF2-40B4-BE49-F238E27FC236}">
                <a16:creationId xmlns:a16="http://schemas.microsoft.com/office/drawing/2014/main" id="{F8E43087-B67B-4848-81F9-FC5C8910F4DC}"/>
              </a:ext>
            </a:extLst>
          </p:cNvPr>
          <p:cNvGraphicFramePr>
            <a:graphicFrameLocks noChangeAspect="1"/>
          </p:cNvGraphicFramePr>
          <p:nvPr>
            <p:ph sz="half" idx="1"/>
          </p:nvPr>
        </p:nvGraphicFramePr>
        <p:xfrm>
          <a:off x="53975" y="1355725"/>
          <a:ext cx="9036050" cy="444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898" name="Arbeitsblatt" r:id="rId3" imgW="4445000" imgH="2197100" progId="Excel.Sheet.8">
                  <p:embed/>
                </p:oleObj>
              </mc:Choice>
              <mc:Fallback>
                <p:oleObj name="Arbeitsblatt" r:id="rId3" imgW="4445000" imgH="2197100" progId="Excel.Sheet.8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" y="1355725"/>
                        <a:ext cx="9036050" cy="4449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4884" name="Rectangle 4">
            <a:extLst>
              <a:ext uri="{FF2B5EF4-FFF2-40B4-BE49-F238E27FC236}">
                <a16:creationId xmlns:a16="http://schemas.microsoft.com/office/drawing/2014/main" id="{683E30CE-26D8-4648-B7BE-815EB38A2D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5113" y="1255713"/>
            <a:ext cx="1223962" cy="50403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34894" name="Rectangle 14">
            <a:extLst>
              <a:ext uri="{FF2B5EF4-FFF2-40B4-BE49-F238E27FC236}">
                <a16:creationId xmlns:a16="http://schemas.microsoft.com/office/drawing/2014/main" id="{F82B83C2-6000-2A45-9EEE-746065ECED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7913" y="4475163"/>
            <a:ext cx="2997200" cy="1833562"/>
          </a:xfrm>
          <a:prstGeom prst="rect">
            <a:avLst/>
          </a:prstGeom>
          <a:solidFill>
            <a:srgbClr val="C0C0C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/>
          <a:lstStyle/>
          <a:p>
            <a:pPr algn="ctr"/>
            <a:r>
              <a:rPr lang="de-DE" altLang="de-DE">
                <a:latin typeface="Arial" panose="020B0604020202020204" pitchFamily="34" charset="0"/>
              </a:rPr>
              <a:t>2002</a:t>
            </a:r>
          </a:p>
        </p:txBody>
      </p:sp>
      <p:sp>
        <p:nvSpPr>
          <p:cNvPr id="634897" name="Rectangle 17">
            <a:extLst>
              <a:ext uri="{FF2B5EF4-FFF2-40B4-BE49-F238E27FC236}">
                <a16:creationId xmlns:a16="http://schemas.microsoft.com/office/drawing/2014/main" id="{447DC5EF-1E7A-AD45-AA2A-4B320E9D1C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7913" y="4456113"/>
            <a:ext cx="3081337" cy="1922462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/>
          <a:lstStyle/>
          <a:p>
            <a:pPr algn="ctr"/>
            <a:endParaRPr lang="de-DE" altLang="de-DE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6348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500"/>
                                        <p:tgtEl>
                                          <p:spTgt spid="6348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89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4">
            <a:extLst>
              <a:ext uri="{FF2B5EF4-FFF2-40B4-BE49-F238E27FC236}">
                <a16:creationId xmlns:a16="http://schemas.microsoft.com/office/drawing/2014/main" id="{7DC7D198-C879-9F4F-9CA8-3C0627FFE8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8C79D9-4EED-D340-8F50-A5F0B0D0506B}" type="slidenum">
              <a:rPr lang="en-US" altLang="de-DE"/>
              <a:pPr/>
              <a:t>21</a:t>
            </a:fld>
            <a:endParaRPr lang="en-US" altLang="de-DE"/>
          </a:p>
        </p:txBody>
      </p:sp>
      <p:sp>
        <p:nvSpPr>
          <p:cNvPr id="7" name="Datumsplatzhalter 5">
            <a:extLst>
              <a:ext uri="{FF2B5EF4-FFF2-40B4-BE49-F238E27FC236}">
                <a16:creationId xmlns:a16="http://schemas.microsoft.com/office/drawing/2014/main" id="{93CD3373-9FE1-ED4A-ABB0-D6EE568407A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altLang="de-DE"/>
              <a:t>Konstanz</a:t>
            </a:r>
            <a:br>
              <a:rPr lang="de-DE" altLang="de-DE"/>
            </a:br>
            <a:r>
              <a:rPr lang="de-DE" altLang="de-DE"/>
              <a:t>6.06.2005</a:t>
            </a:r>
          </a:p>
        </p:txBody>
      </p:sp>
      <p:sp>
        <p:nvSpPr>
          <p:cNvPr id="637969" name="Rectangle 17">
            <a:extLst>
              <a:ext uri="{FF2B5EF4-FFF2-40B4-BE49-F238E27FC236}">
                <a16:creationId xmlns:a16="http://schemas.microsoft.com/office/drawing/2014/main" id="{3BD28C74-0B5D-9844-8D35-F877AB9522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75" y="5033963"/>
            <a:ext cx="1385888" cy="246062"/>
          </a:xfrm>
          <a:prstGeom prst="rect">
            <a:avLst/>
          </a:prstGeom>
          <a:solidFill>
            <a:srgbClr val="3399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aphicFrame>
        <p:nvGraphicFramePr>
          <p:cNvPr id="637962" name="Object 10">
            <a:extLst>
              <a:ext uri="{FF2B5EF4-FFF2-40B4-BE49-F238E27FC236}">
                <a16:creationId xmlns:a16="http://schemas.microsoft.com/office/drawing/2014/main" id="{ED2C1C24-8F52-4D4E-9424-AC10F0F039C5}"/>
              </a:ext>
            </a:extLst>
          </p:cNvPr>
          <p:cNvGraphicFramePr>
            <a:graphicFrameLocks noChangeAspect="1"/>
          </p:cNvGraphicFramePr>
          <p:nvPr>
            <p:ph sz="half" idx="2"/>
          </p:nvPr>
        </p:nvGraphicFramePr>
        <p:xfrm>
          <a:off x="122238" y="1171575"/>
          <a:ext cx="8429625" cy="415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970" name="Arbeitsblatt" r:id="rId3" imgW="4445000" imgH="2197100" progId="Excel.Sheet.8">
                  <p:embed/>
                </p:oleObj>
              </mc:Choice>
              <mc:Fallback>
                <p:oleObj name="Arbeitsblatt" r:id="rId3" imgW="4445000" imgH="2197100" progId="Excel.Sheet.8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238" y="1171575"/>
                        <a:ext cx="8429625" cy="4151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7954" name="Rectangle 2">
            <a:extLst>
              <a:ext uri="{FF2B5EF4-FFF2-40B4-BE49-F238E27FC236}">
                <a16:creationId xmlns:a16="http://schemas.microsoft.com/office/drawing/2014/main" id="{F77F3D7C-FAFC-1B40-AA9E-326E996558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2000"/>
              <a:t>Forschungsindikatoren</a:t>
            </a:r>
            <a:br>
              <a:rPr lang="de-DE" altLang="de-DE" sz="2000"/>
            </a:br>
            <a:r>
              <a:rPr lang="de-DE" altLang="de-DE" sz="2000"/>
              <a:t>Geisteswissenschaften und Psychologie 2004</a:t>
            </a:r>
          </a:p>
        </p:txBody>
      </p:sp>
      <p:sp>
        <p:nvSpPr>
          <p:cNvPr id="637956" name="Rectangle 4">
            <a:extLst>
              <a:ext uri="{FF2B5EF4-FFF2-40B4-BE49-F238E27FC236}">
                <a16:creationId xmlns:a16="http://schemas.microsoft.com/office/drawing/2014/main" id="{EB1C3BFE-5313-C54C-A532-5492C9FE03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1725" y="1255713"/>
            <a:ext cx="1152525" cy="50403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37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500"/>
                                        <p:tgtEl>
                                          <p:spTgt spid="6379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7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4">
            <a:extLst>
              <a:ext uri="{FF2B5EF4-FFF2-40B4-BE49-F238E27FC236}">
                <a16:creationId xmlns:a16="http://schemas.microsoft.com/office/drawing/2014/main" id="{B91EACCD-08DA-BD49-8188-2B314F5B52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F9BE29-40CD-B54E-B0EE-8872DD0B242B}" type="slidenum">
              <a:rPr lang="en-US" altLang="de-DE"/>
              <a:pPr/>
              <a:t>22</a:t>
            </a:fld>
            <a:endParaRPr lang="en-US" altLang="de-DE"/>
          </a:p>
        </p:txBody>
      </p:sp>
      <p:sp>
        <p:nvSpPr>
          <p:cNvPr id="7" name="Datumsplatzhalter 5">
            <a:extLst>
              <a:ext uri="{FF2B5EF4-FFF2-40B4-BE49-F238E27FC236}">
                <a16:creationId xmlns:a16="http://schemas.microsoft.com/office/drawing/2014/main" id="{8E85FA35-5563-7D4E-9F9F-A44BF51315E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altLang="de-DE"/>
              <a:t>Konstanz</a:t>
            </a:r>
            <a:br>
              <a:rPr lang="de-DE" altLang="de-DE"/>
            </a:br>
            <a:r>
              <a:rPr lang="de-DE" altLang="de-DE"/>
              <a:t>6.06.2005</a:t>
            </a:r>
          </a:p>
        </p:txBody>
      </p:sp>
      <p:sp>
        <p:nvSpPr>
          <p:cNvPr id="638986" name="Rectangle 10">
            <a:extLst>
              <a:ext uri="{FF2B5EF4-FFF2-40B4-BE49-F238E27FC236}">
                <a16:creationId xmlns:a16="http://schemas.microsoft.com/office/drawing/2014/main" id="{7FE66B41-90F2-1345-94B3-B3FC4AD85F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" y="4379913"/>
            <a:ext cx="1476375" cy="288925"/>
          </a:xfrm>
          <a:prstGeom prst="rect">
            <a:avLst/>
          </a:prstGeom>
          <a:solidFill>
            <a:srgbClr val="3399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aphicFrame>
        <p:nvGraphicFramePr>
          <p:cNvPr id="638987" name="Object 11">
            <a:extLst>
              <a:ext uri="{FF2B5EF4-FFF2-40B4-BE49-F238E27FC236}">
                <a16:creationId xmlns:a16="http://schemas.microsoft.com/office/drawing/2014/main" id="{F5CFDBF5-A60A-DB47-AADC-9B7A1823E1BE}"/>
              </a:ext>
            </a:extLst>
          </p:cNvPr>
          <p:cNvGraphicFramePr>
            <a:graphicFrameLocks noChangeAspect="1"/>
          </p:cNvGraphicFramePr>
          <p:nvPr>
            <p:ph sz="half" idx="2"/>
          </p:nvPr>
        </p:nvGraphicFramePr>
        <p:xfrm>
          <a:off x="0" y="1196975"/>
          <a:ext cx="9144000" cy="4503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990" name="Arbeitsblatt" r:id="rId3" imgW="4445000" imgH="2197100" progId="Excel.Sheet.8">
                  <p:embed/>
                </p:oleObj>
              </mc:Choice>
              <mc:Fallback>
                <p:oleObj name="Arbeitsblatt" r:id="rId3" imgW="4445000" imgH="2197100" progId="Excel.Sheet.8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196975"/>
                        <a:ext cx="9144000" cy="4503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8980" name="Rectangle 4">
            <a:extLst>
              <a:ext uri="{FF2B5EF4-FFF2-40B4-BE49-F238E27FC236}">
                <a16:creationId xmlns:a16="http://schemas.microsoft.com/office/drawing/2014/main" id="{E83FAA1D-17E4-C141-9F8E-0372CA652D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6550" y="1255713"/>
            <a:ext cx="1152525" cy="50403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38978" name="Rectangle 2">
            <a:extLst>
              <a:ext uri="{FF2B5EF4-FFF2-40B4-BE49-F238E27FC236}">
                <a16:creationId xmlns:a16="http://schemas.microsoft.com/office/drawing/2014/main" id="{B5B29D7B-7305-BA4C-B53F-B664FCB3B9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2000"/>
              <a:t>Forschungsindikatoren</a:t>
            </a:r>
            <a:br>
              <a:rPr lang="de-DE" altLang="de-DE" sz="2000"/>
            </a:br>
            <a:r>
              <a:rPr lang="de-DE" altLang="de-DE" sz="2000"/>
              <a:t>Naturwissenschaften 2003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38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500"/>
                                        <p:tgtEl>
                                          <p:spTgt spid="6389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8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oliennummernplatzhalter 2">
            <a:extLst>
              <a:ext uri="{FF2B5EF4-FFF2-40B4-BE49-F238E27FC236}">
                <a16:creationId xmlns:a16="http://schemas.microsoft.com/office/drawing/2014/main" id="{784F8CA1-BE84-134F-BEC5-29CBFAFBC8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0E27C2-A892-EE40-B08B-A8FD56668AEC}" type="slidenum">
              <a:rPr lang="en-US" altLang="de-DE"/>
              <a:pPr/>
              <a:t>23</a:t>
            </a:fld>
            <a:endParaRPr lang="en-US" altLang="de-DE"/>
          </a:p>
        </p:txBody>
      </p:sp>
      <p:sp>
        <p:nvSpPr>
          <p:cNvPr id="30" name="Datumsplatzhalter 3">
            <a:extLst>
              <a:ext uri="{FF2B5EF4-FFF2-40B4-BE49-F238E27FC236}">
                <a16:creationId xmlns:a16="http://schemas.microsoft.com/office/drawing/2014/main" id="{267EF414-F1E6-3E4C-BF80-E482B14C4C9C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altLang="de-DE"/>
              <a:t>Konstanz</a:t>
            </a:r>
            <a:br>
              <a:rPr lang="de-DE" altLang="de-DE"/>
            </a:br>
            <a:r>
              <a:rPr lang="de-DE" altLang="de-DE"/>
              <a:t>6.06.2005</a:t>
            </a:r>
          </a:p>
        </p:txBody>
      </p:sp>
      <p:sp>
        <p:nvSpPr>
          <p:cNvPr id="640004" name="Rectangle 4">
            <a:extLst>
              <a:ext uri="{FF2B5EF4-FFF2-40B4-BE49-F238E27FC236}">
                <a16:creationId xmlns:a16="http://schemas.microsoft.com/office/drawing/2014/main" id="{3216AA13-E8AE-744E-AFA6-8A6D6AEECB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Ranggruppenverfahren</a:t>
            </a:r>
          </a:p>
        </p:txBody>
      </p:sp>
      <p:sp>
        <p:nvSpPr>
          <p:cNvPr id="640005" name="Line 5">
            <a:extLst>
              <a:ext uri="{FF2B5EF4-FFF2-40B4-BE49-F238E27FC236}">
                <a16:creationId xmlns:a16="http://schemas.microsoft.com/office/drawing/2014/main" id="{B6B918F0-5FF5-9942-853E-1366368435E1}"/>
              </a:ext>
            </a:extLst>
          </p:cNvPr>
          <p:cNvSpPr>
            <a:spLocks noChangeShapeType="1"/>
          </p:cNvSpPr>
          <p:nvPr/>
        </p:nvSpPr>
        <p:spPr bwMode="auto">
          <a:xfrm>
            <a:off x="1454150" y="4000500"/>
            <a:ext cx="6934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40006" name="AutoShape 6">
            <a:extLst>
              <a:ext uri="{FF2B5EF4-FFF2-40B4-BE49-F238E27FC236}">
                <a16:creationId xmlns:a16="http://schemas.microsoft.com/office/drawing/2014/main" id="{47E44B7C-A6E6-B94E-B32C-FF5B23ED167C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2058193" y="2894807"/>
            <a:ext cx="2436813" cy="457200"/>
          </a:xfrm>
          <a:prstGeom prst="bracketPair">
            <a:avLst>
              <a:gd name="adj" fmla="val 16667"/>
            </a:avLst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cxnSp>
        <p:nvCxnSpPr>
          <p:cNvPr id="640007" name="AutoShape 7">
            <a:extLst>
              <a:ext uri="{FF2B5EF4-FFF2-40B4-BE49-F238E27FC236}">
                <a16:creationId xmlns:a16="http://schemas.microsoft.com/office/drawing/2014/main" id="{04EB403D-F251-3F4B-BC26-B7278D551463}"/>
              </a:ext>
            </a:extLst>
          </p:cNvPr>
          <p:cNvCxnSpPr>
            <a:cxnSpLocks noChangeShapeType="1"/>
            <a:stCxn id="640006" idx="3"/>
            <a:endCxn id="640006" idx="1"/>
          </p:cNvCxnSpPr>
          <p:nvPr/>
        </p:nvCxnSpPr>
        <p:spPr bwMode="auto">
          <a:xfrm>
            <a:off x="3278188" y="1887538"/>
            <a:ext cx="0" cy="2474912"/>
          </a:xfrm>
          <a:prstGeom prst="straightConnector1">
            <a:avLst/>
          </a:prstGeom>
          <a:noFill/>
          <a:ln w="38100" cap="rnd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40008" name="Line 8">
            <a:extLst>
              <a:ext uri="{FF2B5EF4-FFF2-40B4-BE49-F238E27FC236}">
                <a16:creationId xmlns:a16="http://schemas.microsoft.com/office/drawing/2014/main" id="{015A6BDC-E83A-E04D-AF4B-80D4522326A1}"/>
              </a:ext>
            </a:extLst>
          </p:cNvPr>
          <p:cNvSpPr>
            <a:spLocks noChangeShapeType="1"/>
          </p:cNvSpPr>
          <p:nvPr/>
        </p:nvSpPr>
        <p:spPr bwMode="auto">
          <a:xfrm>
            <a:off x="3130550" y="3124200"/>
            <a:ext cx="3048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40009" name="Text Box 9">
            <a:extLst>
              <a:ext uri="{FF2B5EF4-FFF2-40B4-BE49-F238E27FC236}">
                <a16:creationId xmlns:a16="http://schemas.microsoft.com/office/drawing/2014/main" id="{CB06BCA9-AF81-C341-B3EE-C5C14999F8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5" y="2565400"/>
            <a:ext cx="14684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de-DE" altLang="de-DE" sz="1800">
                <a:latin typeface="Arial" panose="020B0604020202020204" pitchFamily="34" charset="0"/>
              </a:rPr>
              <a:t>Mittelwert</a:t>
            </a:r>
            <a:br>
              <a:rPr lang="de-DE" altLang="de-DE" sz="1800">
                <a:latin typeface="Arial" panose="020B0604020202020204" pitchFamily="34" charset="0"/>
              </a:rPr>
            </a:br>
            <a:r>
              <a:rPr lang="de-DE" altLang="de-DE" sz="1800">
                <a:latin typeface="Arial" panose="020B0604020202020204" pitchFamily="34" charset="0"/>
              </a:rPr>
              <a:t>Uni 1</a:t>
            </a:r>
          </a:p>
        </p:txBody>
      </p:sp>
      <p:cxnSp>
        <p:nvCxnSpPr>
          <p:cNvPr id="640010" name="AutoShape 10">
            <a:extLst>
              <a:ext uri="{FF2B5EF4-FFF2-40B4-BE49-F238E27FC236}">
                <a16:creationId xmlns:a16="http://schemas.microsoft.com/office/drawing/2014/main" id="{D82E497D-47DB-7542-9B7B-53E919BA1166}"/>
              </a:ext>
            </a:extLst>
          </p:cNvPr>
          <p:cNvCxnSpPr>
            <a:cxnSpLocks noChangeShapeType="1"/>
            <a:stCxn id="640009" idx="3"/>
            <a:endCxn id="640008" idx="0"/>
          </p:cNvCxnSpPr>
          <p:nvPr/>
        </p:nvCxnSpPr>
        <p:spPr bwMode="auto">
          <a:xfrm>
            <a:off x="2944813" y="2886075"/>
            <a:ext cx="185737" cy="219075"/>
          </a:xfrm>
          <a:prstGeom prst="straightConnector1">
            <a:avLst/>
          </a:prstGeom>
          <a:noFill/>
          <a:ln w="127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40011" name="Line 11">
            <a:extLst>
              <a:ext uri="{FF2B5EF4-FFF2-40B4-BE49-F238E27FC236}">
                <a16:creationId xmlns:a16="http://schemas.microsoft.com/office/drawing/2014/main" id="{D4E0B348-017B-4A45-A344-D4698EE9F1F0}"/>
              </a:ext>
            </a:extLst>
          </p:cNvPr>
          <p:cNvSpPr>
            <a:spLocks noChangeShapeType="1"/>
          </p:cNvSpPr>
          <p:nvPr/>
        </p:nvSpPr>
        <p:spPr bwMode="auto">
          <a:xfrm>
            <a:off x="1073150" y="1901825"/>
            <a:ext cx="0" cy="39941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40012" name="Text Box 12">
            <a:extLst>
              <a:ext uri="{FF2B5EF4-FFF2-40B4-BE49-F238E27FC236}">
                <a16:creationId xmlns:a16="http://schemas.microsoft.com/office/drawing/2014/main" id="{57DD112F-0CA9-BE45-ADAD-445F4CE81A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550" y="3816350"/>
            <a:ext cx="196215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800">
                <a:latin typeface="Arial" panose="020B0604020202020204" pitchFamily="34" charset="0"/>
              </a:rPr>
              <a:t>Gesamtmittelwert</a:t>
            </a:r>
          </a:p>
        </p:txBody>
      </p:sp>
      <p:cxnSp>
        <p:nvCxnSpPr>
          <p:cNvPr id="640013" name="AutoShape 13">
            <a:extLst>
              <a:ext uri="{FF2B5EF4-FFF2-40B4-BE49-F238E27FC236}">
                <a16:creationId xmlns:a16="http://schemas.microsoft.com/office/drawing/2014/main" id="{10D25033-1405-7F4F-A127-13B7AADB087D}"/>
              </a:ext>
            </a:extLst>
          </p:cNvPr>
          <p:cNvCxnSpPr>
            <a:cxnSpLocks noChangeShapeType="1"/>
            <a:stCxn id="640015" idx="3"/>
            <a:endCxn id="640015" idx="1"/>
          </p:cNvCxnSpPr>
          <p:nvPr/>
        </p:nvCxnSpPr>
        <p:spPr bwMode="auto">
          <a:xfrm>
            <a:off x="7373938" y="4170363"/>
            <a:ext cx="0" cy="1638300"/>
          </a:xfrm>
          <a:prstGeom prst="straightConnector1">
            <a:avLst/>
          </a:prstGeom>
          <a:noFill/>
          <a:ln w="38100" cap="rnd">
            <a:solidFill>
              <a:srgbClr val="FF33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640014" name="Group 14">
            <a:extLst>
              <a:ext uri="{FF2B5EF4-FFF2-40B4-BE49-F238E27FC236}">
                <a16:creationId xmlns:a16="http://schemas.microsoft.com/office/drawing/2014/main" id="{37667218-4576-7846-AE54-A791FF773C59}"/>
              </a:ext>
            </a:extLst>
          </p:cNvPr>
          <p:cNvGrpSpPr>
            <a:grpSpLocks/>
          </p:cNvGrpSpPr>
          <p:nvPr/>
        </p:nvGrpSpPr>
        <p:grpSpPr bwMode="auto">
          <a:xfrm>
            <a:off x="7146925" y="4191000"/>
            <a:ext cx="457200" cy="1600200"/>
            <a:chOff x="4512" y="2496"/>
            <a:chExt cx="288" cy="1008"/>
          </a:xfrm>
        </p:grpSpPr>
        <p:sp>
          <p:nvSpPr>
            <p:cNvPr id="640015" name="AutoShape 15">
              <a:extLst>
                <a:ext uri="{FF2B5EF4-FFF2-40B4-BE49-F238E27FC236}">
                  <a16:creationId xmlns:a16="http://schemas.microsoft.com/office/drawing/2014/main" id="{631F6BE1-2CAE-9E40-A899-17323E4E128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4152" y="2856"/>
              <a:ext cx="1008" cy="288"/>
            </a:xfrm>
            <a:prstGeom prst="bracketPair">
              <a:avLst>
                <a:gd name="adj" fmla="val 16667"/>
              </a:avLst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40016" name="Line 16">
              <a:extLst>
                <a:ext uri="{FF2B5EF4-FFF2-40B4-BE49-F238E27FC236}">
                  <a16:creationId xmlns:a16="http://schemas.microsoft.com/office/drawing/2014/main" id="{63A240EB-6781-F84E-924E-E6BAFA7955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60" y="3000"/>
              <a:ext cx="192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640017" name="Text Box 17">
            <a:extLst>
              <a:ext uri="{FF2B5EF4-FFF2-40B4-BE49-F238E27FC236}">
                <a16:creationId xmlns:a16="http://schemas.microsoft.com/office/drawing/2014/main" id="{E518D8D8-2AE9-9749-8BD8-51CF2C1657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5350" y="3200400"/>
            <a:ext cx="1162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de-DE" sz="1800">
                <a:latin typeface="Arial" panose="020B0604020202020204" pitchFamily="34" charset="0"/>
              </a:rPr>
              <a:t>Mittelwert</a:t>
            </a:r>
            <a:br>
              <a:rPr lang="de-DE" altLang="de-DE" sz="1800">
                <a:latin typeface="Arial" panose="020B0604020202020204" pitchFamily="34" charset="0"/>
              </a:rPr>
            </a:br>
            <a:r>
              <a:rPr lang="de-DE" altLang="de-DE" sz="1800">
                <a:latin typeface="Arial" panose="020B0604020202020204" pitchFamily="34" charset="0"/>
              </a:rPr>
              <a:t>Uni 4</a:t>
            </a:r>
            <a:endParaRPr lang="de-DE" altLang="de-DE" sz="3200" baseline="-25000">
              <a:latin typeface="Arial" panose="020B0604020202020204" pitchFamily="34" charset="0"/>
            </a:endParaRPr>
          </a:p>
        </p:txBody>
      </p:sp>
      <p:cxnSp>
        <p:nvCxnSpPr>
          <p:cNvPr id="640018" name="AutoShape 18">
            <a:extLst>
              <a:ext uri="{FF2B5EF4-FFF2-40B4-BE49-F238E27FC236}">
                <a16:creationId xmlns:a16="http://schemas.microsoft.com/office/drawing/2014/main" id="{35494BE8-4EA9-E547-A41D-B8C05DBF1D63}"/>
              </a:ext>
            </a:extLst>
          </p:cNvPr>
          <p:cNvCxnSpPr>
            <a:cxnSpLocks noChangeShapeType="1"/>
            <a:stCxn id="640017" idx="2"/>
            <a:endCxn id="640016" idx="1"/>
          </p:cNvCxnSpPr>
          <p:nvPr/>
        </p:nvCxnSpPr>
        <p:spPr bwMode="auto">
          <a:xfrm flipH="1">
            <a:off x="7527925" y="3841750"/>
            <a:ext cx="298450" cy="1168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0019" name="AutoShape 19">
            <a:extLst>
              <a:ext uri="{FF2B5EF4-FFF2-40B4-BE49-F238E27FC236}">
                <a16:creationId xmlns:a16="http://schemas.microsoft.com/office/drawing/2014/main" id="{33F6E158-680F-224F-A0C3-17F010A13CD7}"/>
              </a:ext>
            </a:extLst>
          </p:cNvPr>
          <p:cNvCxnSpPr>
            <a:cxnSpLocks noChangeShapeType="1"/>
            <a:stCxn id="640021" idx="3"/>
            <a:endCxn id="640021" idx="1"/>
          </p:cNvCxnSpPr>
          <p:nvPr/>
        </p:nvCxnSpPr>
        <p:spPr bwMode="auto">
          <a:xfrm>
            <a:off x="4630738" y="2798763"/>
            <a:ext cx="0" cy="1104900"/>
          </a:xfrm>
          <a:prstGeom prst="straightConnector1">
            <a:avLst/>
          </a:prstGeom>
          <a:noFill/>
          <a:ln w="38100" cap="rnd">
            <a:solidFill>
              <a:srgbClr val="00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640020" name="Group 20">
            <a:extLst>
              <a:ext uri="{FF2B5EF4-FFF2-40B4-BE49-F238E27FC236}">
                <a16:creationId xmlns:a16="http://schemas.microsoft.com/office/drawing/2014/main" id="{2397866F-13C2-934D-AD83-68B1BB8D2811}"/>
              </a:ext>
            </a:extLst>
          </p:cNvPr>
          <p:cNvGrpSpPr>
            <a:grpSpLocks/>
          </p:cNvGrpSpPr>
          <p:nvPr/>
        </p:nvGrpSpPr>
        <p:grpSpPr bwMode="auto">
          <a:xfrm>
            <a:off x="4403725" y="2819400"/>
            <a:ext cx="457200" cy="1066800"/>
            <a:chOff x="2770" y="1632"/>
            <a:chExt cx="288" cy="672"/>
          </a:xfrm>
        </p:grpSpPr>
        <p:sp>
          <p:nvSpPr>
            <p:cNvPr id="640021" name="AutoShape 21">
              <a:extLst>
                <a:ext uri="{FF2B5EF4-FFF2-40B4-BE49-F238E27FC236}">
                  <a16:creationId xmlns:a16="http://schemas.microsoft.com/office/drawing/2014/main" id="{63EE5143-C221-4343-861F-29C4339B019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578" y="1824"/>
              <a:ext cx="672" cy="288"/>
            </a:xfrm>
            <a:prstGeom prst="bracketPair">
              <a:avLst>
                <a:gd name="adj" fmla="val 16667"/>
              </a:avLst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40022" name="Line 22">
              <a:extLst>
                <a:ext uri="{FF2B5EF4-FFF2-40B4-BE49-F238E27FC236}">
                  <a16:creationId xmlns:a16="http://schemas.microsoft.com/office/drawing/2014/main" id="{E9CCE0CD-DBE8-2844-94E5-F88CA2DBFF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8" y="1968"/>
              <a:ext cx="192" cy="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640023" name="Text Box 23">
            <a:extLst>
              <a:ext uri="{FF2B5EF4-FFF2-40B4-BE49-F238E27FC236}">
                <a16:creationId xmlns:a16="http://schemas.microsoft.com/office/drawing/2014/main" id="{247DA110-D103-A448-9DD9-423BFD42B9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938" y="4292600"/>
            <a:ext cx="1162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de-DE" sz="1800">
                <a:latin typeface="Arial" panose="020B0604020202020204" pitchFamily="34" charset="0"/>
              </a:rPr>
              <a:t>Mittelwert</a:t>
            </a:r>
            <a:br>
              <a:rPr lang="de-DE" altLang="de-DE" sz="1800">
                <a:latin typeface="Arial" panose="020B0604020202020204" pitchFamily="34" charset="0"/>
              </a:rPr>
            </a:br>
            <a:r>
              <a:rPr lang="de-DE" altLang="de-DE" sz="1800">
                <a:latin typeface="Arial" panose="020B0604020202020204" pitchFamily="34" charset="0"/>
              </a:rPr>
              <a:t>Uni 2</a:t>
            </a:r>
            <a:endParaRPr lang="de-DE" altLang="de-DE" sz="3200" baseline="-25000">
              <a:latin typeface="Arial" panose="020B0604020202020204" pitchFamily="34" charset="0"/>
            </a:endParaRPr>
          </a:p>
        </p:txBody>
      </p:sp>
      <p:cxnSp>
        <p:nvCxnSpPr>
          <p:cNvPr id="640024" name="AutoShape 24">
            <a:extLst>
              <a:ext uri="{FF2B5EF4-FFF2-40B4-BE49-F238E27FC236}">
                <a16:creationId xmlns:a16="http://schemas.microsoft.com/office/drawing/2014/main" id="{31656955-C6F6-9646-BA2F-971CAE071102}"/>
              </a:ext>
            </a:extLst>
          </p:cNvPr>
          <p:cNvCxnSpPr>
            <a:cxnSpLocks noChangeShapeType="1"/>
            <a:stCxn id="640023" idx="0"/>
            <a:endCxn id="640022" idx="0"/>
          </p:cNvCxnSpPr>
          <p:nvPr/>
        </p:nvCxnSpPr>
        <p:spPr bwMode="auto">
          <a:xfrm flipV="1">
            <a:off x="4144963" y="3333750"/>
            <a:ext cx="334962" cy="95885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0025" name="AutoShape 25">
            <a:extLst>
              <a:ext uri="{FF2B5EF4-FFF2-40B4-BE49-F238E27FC236}">
                <a16:creationId xmlns:a16="http://schemas.microsoft.com/office/drawing/2014/main" id="{D7E3D92D-1B33-DB40-AE25-10EE367D06D2}"/>
              </a:ext>
            </a:extLst>
          </p:cNvPr>
          <p:cNvCxnSpPr>
            <a:cxnSpLocks noChangeShapeType="1"/>
            <a:stCxn id="640027" idx="3"/>
            <a:endCxn id="640027" idx="1"/>
          </p:cNvCxnSpPr>
          <p:nvPr/>
        </p:nvCxnSpPr>
        <p:spPr bwMode="auto">
          <a:xfrm>
            <a:off x="5973763" y="3103563"/>
            <a:ext cx="0" cy="2819400"/>
          </a:xfrm>
          <a:prstGeom prst="straightConnector1">
            <a:avLst/>
          </a:prstGeom>
          <a:noFill/>
          <a:ln w="38100" cap="rnd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640026" name="Group 26">
            <a:extLst>
              <a:ext uri="{FF2B5EF4-FFF2-40B4-BE49-F238E27FC236}">
                <a16:creationId xmlns:a16="http://schemas.microsoft.com/office/drawing/2014/main" id="{424B0327-DC60-ED42-9D3D-9CBD5B3A08DF}"/>
              </a:ext>
            </a:extLst>
          </p:cNvPr>
          <p:cNvGrpSpPr>
            <a:grpSpLocks/>
          </p:cNvGrpSpPr>
          <p:nvPr/>
        </p:nvGrpSpPr>
        <p:grpSpPr bwMode="auto">
          <a:xfrm>
            <a:off x="5746750" y="3124200"/>
            <a:ext cx="457200" cy="2781300"/>
            <a:chOff x="3616" y="1824"/>
            <a:chExt cx="288" cy="1752"/>
          </a:xfrm>
        </p:grpSpPr>
        <p:sp>
          <p:nvSpPr>
            <p:cNvPr id="640027" name="AutoShape 27">
              <a:extLst>
                <a:ext uri="{FF2B5EF4-FFF2-40B4-BE49-F238E27FC236}">
                  <a16:creationId xmlns:a16="http://schemas.microsoft.com/office/drawing/2014/main" id="{DBE9A037-993F-094C-A3FB-0CED83E3725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884" y="2556"/>
              <a:ext cx="1752" cy="288"/>
            </a:xfrm>
            <a:prstGeom prst="bracketPair">
              <a:avLst>
                <a:gd name="adj" fmla="val 16667"/>
              </a:avLst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40028" name="Line 28">
              <a:extLst>
                <a:ext uri="{FF2B5EF4-FFF2-40B4-BE49-F238E27FC236}">
                  <a16:creationId xmlns:a16="http://schemas.microsoft.com/office/drawing/2014/main" id="{BEE812C7-5AF3-464D-81D6-50A2F8B968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64" y="2700"/>
              <a:ext cx="192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640029" name="Text Box 29">
            <a:extLst>
              <a:ext uri="{FF2B5EF4-FFF2-40B4-BE49-F238E27FC236}">
                <a16:creationId xmlns:a16="http://schemas.microsoft.com/office/drawing/2014/main" id="{A3B13156-77A3-C84E-8636-7CF9964C64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6100" y="5084763"/>
            <a:ext cx="1219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de-DE" altLang="de-DE" sz="1800">
                <a:latin typeface="Arial" panose="020B0604020202020204" pitchFamily="34" charset="0"/>
              </a:rPr>
              <a:t>Mittelwert</a:t>
            </a:r>
            <a:br>
              <a:rPr lang="de-DE" altLang="de-DE" sz="1800">
                <a:latin typeface="Arial" panose="020B0604020202020204" pitchFamily="34" charset="0"/>
              </a:rPr>
            </a:br>
            <a:r>
              <a:rPr lang="de-DE" altLang="de-DE" sz="1800">
                <a:latin typeface="Arial" panose="020B0604020202020204" pitchFamily="34" charset="0"/>
              </a:rPr>
              <a:t>Uni 3</a:t>
            </a:r>
            <a:endParaRPr lang="de-DE" altLang="de-DE" sz="3200" baseline="-25000">
              <a:latin typeface="Arial" panose="020B0604020202020204" pitchFamily="34" charset="0"/>
            </a:endParaRPr>
          </a:p>
        </p:txBody>
      </p:sp>
      <p:cxnSp>
        <p:nvCxnSpPr>
          <p:cNvPr id="640030" name="AutoShape 30">
            <a:extLst>
              <a:ext uri="{FF2B5EF4-FFF2-40B4-BE49-F238E27FC236}">
                <a16:creationId xmlns:a16="http://schemas.microsoft.com/office/drawing/2014/main" id="{B51DBB46-E650-964B-9DE0-1D2209440368}"/>
              </a:ext>
            </a:extLst>
          </p:cNvPr>
          <p:cNvCxnSpPr>
            <a:cxnSpLocks noChangeShapeType="1"/>
            <a:stCxn id="640029" idx="3"/>
            <a:endCxn id="640028" idx="0"/>
          </p:cNvCxnSpPr>
          <p:nvPr/>
        </p:nvCxnSpPr>
        <p:spPr bwMode="auto">
          <a:xfrm flipV="1">
            <a:off x="5575300" y="4495800"/>
            <a:ext cx="247650" cy="9096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liennummernplatzhalter 3">
            <a:extLst>
              <a:ext uri="{FF2B5EF4-FFF2-40B4-BE49-F238E27FC236}">
                <a16:creationId xmlns:a16="http://schemas.microsoft.com/office/drawing/2014/main" id="{B3F66B23-61D0-E240-B20E-A438B1B074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BF910-54A1-DF40-AA37-21570FA98660}" type="slidenum">
              <a:rPr lang="en-US" altLang="de-DE"/>
              <a:pPr/>
              <a:t>24</a:t>
            </a:fld>
            <a:endParaRPr lang="en-US" altLang="de-DE"/>
          </a:p>
        </p:txBody>
      </p:sp>
      <p:sp>
        <p:nvSpPr>
          <p:cNvPr id="14" name="Datumsplatzhalter 4">
            <a:extLst>
              <a:ext uri="{FF2B5EF4-FFF2-40B4-BE49-F238E27FC236}">
                <a16:creationId xmlns:a16="http://schemas.microsoft.com/office/drawing/2014/main" id="{5B670028-D9EA-6644-AC41-6162D1DA323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altLang="de-DE"/>
              <a:t>Konstanz</a:t>
            </a:r>
            <a:br>
              <a:rPr lang="de-DE" altLang="de-DE"/>
            </a:br>
            <a:r>
              <a:rPr lang="de-DE" altLang="de-DE"/>
              <a:t>6.06.2005</a:t>
            </a:r>
          </a:p>
        </p:txBody>
      </p:sp>
      <p:graphicFrame>
        <p:nvGraphicFramePr>
          <p:cNvPr id="643098" name="Object 26">
            <a:extLst>
              <a:ext uri="{FF2B5EF4-FFF2-40B4-BE49-F238E27FC236}">
                <a16:creationId xmlns:a16="http://schemas.microsoft.com/office/drawing/2014/main" id="{55D125FE-1785-1148-8559-33196A8C3D20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1768475" y="1196975"/>
          <a:ext cx="5553075" cy="566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3100" name="Bild" r:id="rId3" imgW="4292600" imgH="4381500" progId="StaticEnhancedMetafile">
                  <p:embed/>
                </p:oleObj>
              </mc:Choice>
              <mc:Fallback>
                <p:oleObj name="Bild" r:id="rId3" imgW="4292600" imgH="4381500" progId="StaticEnhancedMetafile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8475" y="1196975"/>
                        <a:ext cx="5553075" cy="5661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3076" name="Rectangle 4">
            <a:extLst>
              <a:ext uri="{FF2B5EF4-FFF2-40B4-BE49-F238E27FC236}">
                <a16:creationId xmlns:a16="http://schemas.microsoft.com/office/drawing/2014/main" id="{2463EC52-14B2-CF4A-B0CD-29D418469C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3200"/>
              <a:t>Gesamturteil Jura 2005</a:t>
            </a:r>
          </a:p>
        </p:txBody>
      </p:sp>
      <p:grpSp>
        <p:nvGrpSpPr>
          <p:cNvPr id="643096" name="Group 24">
            <a:extLst>
              <a:ext uri="{FF2B5EF4-FFF2-40B4-BE49-F238E27FC236}">
                <a16:creationId xmlns:a16="http://schemas.microsoft.com/office/drawing/2014/main" id="{D9990F06-96EE-A045-9AFC-E6F1381EFA69}"/>
              </a:ext>
            </a:extLst>
          </p:cNvPr>
          <p:cNvGrpSpPr>
            <a:grpSpLocks/>
          </p:cNvGrpSpPr>
          <p:nvPr/>
        </p:nvGrpSpPr>
        <p:grpSpPr bwMode="auto">
          <a:xfrm>
            <a:off x="1766888" y="1581150"/>
            <a:ext cx="1485900" cy="1517650"/>
            <a:chOff x="1128" y="1014"/>
            <a:chExt cx="936" cy="956"/>
          </a:xfrm>
        </p:grpSpPr>
        <p:sp>
          <p:nvSpPr>
            <p:cNvPr id="643082" name="Rectangle 10">
              <a:extLst>
                <a:ext uri="{FF2B5EF4-FFF2-40B4-BE49-F238E27FC236}">
                  <a16:creationId xmlns:a16="http://schemas.microsoft.com/office/drawing/2014/main" id="{6EB72044-DB02-4C4D-BFB3-24B81D651A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9" y="1014"/>
              <a:ext cx="935" cy="587"/>
            </a:xfrm>
            <a:prstGeom prst="rect">
              <a:avLst/>
            </a:prstGeom>
            <a:solidFill>
              <a:srgbClr val="2AAA64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43083" name="Rectangle 11">
              <a:extLst>
                <a:ext uri="{FF2B5EF4-FFF2-40B4-BE49-F238E27FC236}">
                  <a16:creationId xmlns:a16="http://schemas.microsoft.com/office/drawing/2014/main" id="{14A85568-B5C8-D64D-9F55-A62607D48E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8" y="1676"/>
              <a:ext cx="936" cy="294"/>
            </a:xfrm>
            <a:prstGeom prst="rect">
              <a:avLst/>
            </a:prstGeom>
            <a:solidFill>
              <a:srgbClr val="2AAA64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643097" name="Group 25">
            <a:extLst>
              <a:ext uri="{FF2B5EF4-FFF2-40B4-BE49-F238E27FC236}">
                <a16:creationId xmlns:a16="http://schemas.microsoft.com/office/drawing/2014/main" id="{876EB000-7D0F-0E4E-BA41-8CFE6C941AD6}"/>
              </a:ext>
            </a:extLst>
          </p:cNvPr>
          <p:cNvGrpSpPr>
            <a:grpSpLocks/>
          </p:cNvGrpSpPr>
          <p:nvPr/>
        </p:nvGrpSpPr>
        <p:grpSpPr bwMode="auto">
          <a:xfrm>
            <a:off x="1763713" y="4576763"/>
            <a:ext cx="1481137" cy="1625600"/>
            <a:chOff x="1124" y="2909"/>
            <a:chExt cx="942" cy="1024"/>
          </a:xfrm>
        </p:grpSpPr>
        <p:sp>
          <p:nvSpPr>
            <p:cNvPr id="643092" name="Rectangle 20">
              <a:extLst>
                <a:ext uri="{FF2B5EF4-FFF2-40B4-BE49-F238E27FC236}">
                  <a16:creationId xmlns:a16="http://schemas.microsoft.com/office/drawing/2014/main" id="{1ED1A039-DB33-A840-A6AF-4A3F1223C7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5" y="2909"/>
              <a:ext cx="941" cy="153"/>
            </a:xfrm>
            <a:prstGeom prst="rect">
              <a:avLst/>
            </a:prstGeom>
            <a:solidFill>
              <a:srgbClr val="CC0000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43093" name="Rectangle 21">
              <a:extLst>
                <a:ext uri="{FF2B5EF4-FFF2-40B4-BE49-F238E27FC236}">
                  <a16:creationId xmlns:a16="http://schemas.microsoft.com/office/drawing/2014/main" id="{BD69C4C3-2BFE-904E-8B21-534AE2845C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4" y="3137"/>
              <a:ext cx="942" cy="796"/>
            </a:xfrm>
            <a:prstGeom prst="rect">
              <a:avLst/>
            </a:prstGeom>
            <a:solidFill>
              <a:srgbClr val="CC0000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643077" name="Line 5">
            <a:extLst>
              <a:ext uri="{FF2B5EF4-FFF2-40B4-BE49-F238E27FC236}">
                <a16:creationId xmlns:a16="http://schemas.microsoft.com/office/drawing/2014/main" id="{40153B0C-3E26-644A-A3AC-CB9F1AE2E8CC}"/>
              </a:ext>
            </a:extLst>
          </p:cNvPr>
          <p:cNvSpPr>
            <a:spLocks noChangeShapeType="1"/>
          </p:cNvSpPr>
          <p:nvPr/>
        </p:nvSpPr>
        <p:spPr bwMode="auto">
          <a:xfrm>
            <a:off x="5041900" y="1331913"/>
            <a:ext cx="14288" cy="511175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43094" name="Text Box 22">
            <a:extLst>
              <a:ext uri="{FF2B5EF4-FFF2-40B4-BE49-F238E27FC236}">
                <a16:creationId xmlns:a16="http://schemas.microsoft.com/office/drawing/2014/main" id="{16EF1807-A152-8D46-8923-639901531B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4263" y="1243013"/>
            <a:ext cx="246062" cy="212725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96969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altLang="de-DE" sz="1400" b="1">
                <a:latin typeface="Arial" panose="020B0604020202020204" pitchFamily="34" charset="0"/>
              </a:rPr>
              <a:t>2,4</a:t>
            </a:r>
          </a:p>
        </p:txBody>
      </p:sp>
      <p:sp>
        <p:nvSpPr>
          <p:cNvPr id="643099" name="AutoShape 27">
            <a:extLst>
              <a:ext uri="{FF2B5EF4-FFF2-40B4-BE49-F238E27FC236}">
                <a16:creationId xmlns:a16="http://schemas.microsoft.com/office/drawing/2014/main" id="{833FC132-C3FA-154C-AF73-1338FFC2B5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2636838"/>
            <a:ext cx="976312" cy="288925"/>
          </a:xfrm>
          <a:prstGeom prst="rightArrow">
            <a:avLst>
              <a:gd name="adj1" fmla="val 50000"/>
              <a:gd name="adj2" fmla="val 84478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43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43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309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liennummernplatzhalter 5">
            <a:extLst>
              <a:ext uri="{FF2B5EF4-FFF2-40B4-BE49-F238E27FC236}">
                <a16:creationId xmlns:a16="http://schemas.microsoft.com/office/drawing/2014/main" id="{A0267155-6A04-EB42-AEE7-5EAB0A1D6B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76C90-8C1D-DB4D-9169-2A3EE1231D62}" type="slidenum">
              <a:rPr lang="en-US" altLang="de-DE"/>
              <a:pPr/>
              <a:t>25</a:t>
            </a:fld>
            <a:endParaRPr lang="en-US" altLang="de-DE"/>
          </a:p>
        </p:txBody>
      </p:sp>
      <p:sp>
        <p:nvSpPr>
          <p:cNvPr id="25" name="Datumsplatzhalter 6">
            <a:extLst>
              <a:ext uri="{FF2B5EF4-FFF2-40B4-BE49-F238E27FC236}">
                <a16:creationId xmlns:a16="http://schemas.microsoft.com/office/drawing/2014/main" id="{AB445230-A4F4-D745-89FF-69CBE9BBBEB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altLang="de-DE"/>
              <a:t>Konstanz</a:t>
            </a:r>
            <a:br>
              <a:rPr lang="de-DE" altLang="de-DE"/>
            </a:br>
            <a:r>
              <a:rPr lang="de-DE" altLang="de-DE"/>
              <a:t>6.06.2005</a:t>
            </a:r>
          </a:p>
        </p:txBody>
      </p:sp>
      <p:sp>
        <p:nvSpPr>
          <p:cNvPr id="663554" name="Rectangle 2">
            <a:extLst>
              <a:ext uri="{FF2B5EF4-FFF2-40B4-BE49-F238E27FC236}">
                <a16:creationId xmlns:a16="http://schemas.microsoft.com/office/drawing/2014/main" id="{9E71A320-D1EF-CC4C-B144-4B15645A33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144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663555" name="Rectangle 3">
            <a:extLst>
              <a:ext uri="{FF2B5EF4-FFF2-40B4-BE49-F238E27FC236}">
                <a16:creationId xmlns:a16="http://schemas.microsoft.com/office/drawing/2014/main" id="{16408DFD-2044-874E-A257-71E57C9733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2800"/>
              <a:t>Physik: </a:t>
            </a:r>
            <a:br>
              <a:rPr lang="de-DE" altLang="de-DE" sz="2800"/>
            </a:br>
            <a:r>
              <a:rPr lang="de-DE" altLang="de-DE" sz="2800"/>
              <a:t>Drittmittel in t€ pro Jahr</a:t>
            </a:r>
          </a:p>
        </p:txBody>
      </p:sp>
      <p:graphicFrame>
        <p:nvGraphicFramePr>
          <p:cNvPr id="663556" name="Object 4">
            <a:extLst>
              <a:ext uri="{FF2B5EF4-FFF2-40B4-BE49-F238E27FC236}">
                <a16:creationId xmlns:a16="http://schemas.microsoft.com/office/drawing/2014/main" id="{5DF57F6D-2399-8D49-AED6-65A90B93FB56}"/>
              </a:ext>
            </a:extLst>
          </p:cNvPr>
          <p:cNvGraphicFramePr>
            <a:graphicFrameLocks noChangeAspect="1"/>
          </p:cNvGraphicFramePr>
          <p:nvPr>
            <p:ph sz="half" idx="1"/>
          </p:nvPr>
        </p:nvGraphicFramePr>
        <p:xfrm>
          <a:off x="2589213" y="1196975"/>
          <a:ext cx="5510212" cy="561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3576" name="Bild" r:id="rId3" imgW="4292600" imgH="4381500" progId="StaticEnhancedMetafile">
                  <p:embed/>
                </p:oleObj>
              </mc:Choice>
              <mc:Fallback>
                <p:oleObj name="Bild" r:id="rId3" imgW="4292600" imgH="4381500" progId="StaticEnhancedMetafil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9213" y="1196975"/>
                        <a:ext cx="5510212" cy="561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63557" name="Group 5">
            <a:extLst>
              <a:ext uri="{FF2B5EF4-FFF2-40B4-BE49-F238E27FC236}">
                <a16:creationId xmlns:a16="http://schemas.microsoft.com/office/drawing/2014/main" id="{AD34EF7A-59CD-C54A-9834-76F3FFF5F6C6}"/>
              </a:ext>
            </a:extLst>
          </p:cNvPr>
          <p:cNvGrpSpPr>
            <a:grpSpLocks/>
          </p:cNvGrpSpPr>
          <p:nvPr/>
        </p:nvGrpSpPr>
        <p:grpSpPr bwMode="auto">
          <a:xfrm>
            <a:off x="2589213" y="1196975"/>
            <a:ext cx="5510212" cy="1633538"/>
            <a:chOff x="1631" y="754"/>
            <a:chExt cx="3471" cy="1029"/>
          </a:xfrm>
        </p:grpSpPr>
        <p:graphicFrame>
          <p:nvGraphicFramePr>
            <p:cNvPr id="663558" name="Object 6">
              <a:extLst>
                <a:ext uri="{FF2B5EF4-FFF2-40B4-BE49-F238E27FC236}">
                  <a16:creationId xmlns:a16="http://schemas.microsoft.com/office/drawing/2014/main" id="{84ACB73C-00EA-6347-9C04-787E8F2FE93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631" y="754"/>
            <a:ext cx="3471" cy="10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3577" name="Bild" r:id="rId5" imgW="4292600" imgH="4381500" progId="StaticEnhancedMetafile">
                    <p:embed/>
                  </p:oleObj>
                </mc:Choice>
                <mc:Fallback>
                  <p:oleObj name="Bild" r:id="rId5" imgW="4292600" imgH="4381500" progId="StaticEnhancedMetafile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b="70912"/>
                        <a:stretch>
                          <a:fillRect/>
                        </a:stretch>
                      </p:blipFill>
                      <p:spPr bwMode="auto">
                        <a:xfrm>
                          <a:off x="1631" y="754"/>
                          <a:ext cx="3471" cy="102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663559" name="Group 7">
              <a:extLst>
                <a:ext uri="{FF2B5EF4-FFF2-40B4-BE49-F238E27FC236}">
                  <a16:creationId xmlns:a16="http://schemas.microsoft.com/office/drawing/2014/main" id="{14C6D61A-A4EF-9A45-B3E3-526D0392F4F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69" y="1344"/>
              <a:ext cx="2033" cy="288"/>
              <a:chOff x="3379" y="1310"/>
              <a:chExt cx="2033" cy="288"/>
            </a:xfrm>
          </p:grpSpPr>
          <p:sp>
            <p:nvSpPr>
              <p:cNvPr id="663560" name="Line 8">
                <a:extLst>
                  <a:ext uri="{FF2B5EF4-FFF2-40B4-BE49-F238E27FC236}">
                    <a16:creationId xmlns:a16="http://schemas.microsoft.com/office/drawing/2014/main" id="{CBC0A0BA-8908-5747-85A0-7BE794024B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379" y="1344"/>
                <a:ext cx="680" cy="9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3561" name="Text Box 9">
                <a:extLst>
                  <a:ext uri="{FF2B5EF4-FFF2-40B4-BE49-F238E27FC236}">
                    <a16:creationId xmlns:a16="http://schemas.microsoft.com/office/drawing/2014/main" id="{16F13A7E-3F21-6846-A722-46F1213D3DD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47" y="1310"/>
                <a:ext cx="1365" cy="28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de-DE" altLang="de-DE">
                    <a:latin typeface="Arial" panose="020B0604020202020204" pitchFamily="34" charset="0"/>
                  </a:rPr>
                  <a:t>50% Drittmittel</a:t>
                </a:r>
              </a:p>
            </p:txBody>
          </p:sp>
        </p:grpSp>
      </p:grpSp>
      <p:grpSp>
        <p:nvGrpSpPr>
          <p:cNvPr id="663562" name="Group 10">
            <a:extLst>
              <a:ext uri="{FF2B5EF4-FFF2-40B4-BE49-F238E27FC236}">
                <a16:creationId xmlns:a16="http://schemas.microsoft.com/office/drawing/2014/main" id="{005CD7B9-CA26-EB45-8274-0B6D1942EE00}"/>
              </a:ext>
            </a:extLst>
          </p:cNvPr>
          <p:cNvGrpSpPr>
            <a:grpSpLocks/>
          </p:cNvGrpSpPr>
          <p:nvPr/>
        </p:nvGrpSpPr>
        <p:grpSpPr bwMode="auto">
          <a:xfrm>
            <a:off x="0" y="1616075"/>
            <a:ext cx="2922588" cy="1196975"/>
            <a:chOff x="0" y="1018"/>
            <a:chExt cx="1841" cy="754"/>
          </a:xfrm>
        </p:grpSpPr>
        <p:sp>
          <p:nvSpPr>
            <p:cNvPr id="663563" name="AutoShape 11">
              <a:extLst>
                <a:ext uri="{FF2B5EF4-FFF2-40B4-BE49-F238E27FC236}">
                  <a16:creationId xmlns:a16="http://schemas.microsoft.com/office/drawing/2014/main" id="{841E80DF-207C-EA49-9634-53D04755A5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9" y="1018"/>
              <a:ext cx="182" cy="754"/>
            </a:xfrm>
            <a:prstGeom prst="leftBrace">
              <a:avLst>
                <a:gd name="adj1" fmla="val 34524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63564" name="Text Box 12">
              <a:extLst>
                <a:ext uri="{FF2B5EF4-FFF2-40B4-BE49-F238E27FC236}">
                  <a16:creationId xmlns:a16="http://schemas.microsoft.com/office/drawing/2014/main" id="{B7A54313-EE6E-554C-970B-0329B7118B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1251"/>
              <a:ext cx="1666" cy="2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>
                  <a:latin typeface="Arial" panose="020B0604020202020204" pitchFamily="34" charset="0"/>
                </a:rPr>
                <a:t>25% Hochschulen</a:t>
              </a:r>
            </a:p>
          </p:txBody>
        </p:sp>
      </p:grpSp>
      <p:grpSp>
        <p:nvGrpSpPr>
          <p:cNvPr id="663565" name="Group 13">
            <a:extLst>
              <a:ext uri="{FF2B5EF4-FFF2-40B4-BE49-F238E27FC236}">
                <a16:creationId xmlns:a16="http://schemas.microsoft.com/office/drawing/2014/main" id="{AB73499D-AD7C-604C-9D79-5A5C830A214D}"/>
              </a:ext>
            </a:extLst>
          </p:cNvPr>
          <p:cNvGrpSpPr>
            <a:grpSpLocks/>
          </p:cNvGrpSpPr>
          <p:nvPr/>
        </p:nvGrpSpPr>
        <p:grpSpPr bwMode="auto">
          <a:xfrm>
            <a:off x="2589213" y="4926013"/>
            <a:ext cx="5511800" cy="1738312"/>
            <a:chOff x="1631" y="3103"/>
            <a:chExt cx="3472" cy="1095"/>
          </a:xfrm>
        </p:grpSpPr>
        <p:graphicFrame>
          <p:nvGraphicFramePr>
            <p:cNvPr id="663566" name="Object 14">
              <a:extLst>
                <a:ext uri="{FF2B5EF4-FFF2-40B4-BE49-F238E27FC236}">
                  <a16:creationId xmlns:a16="http://schemas.microsoft.com/office/drawing/2014/main" id="{91CE1A87-2D93-F647-89EF-46B6CFA790A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631" y="3103"/>
            <a:ext cx="3472" cy="10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3578" name="Bild" r:id="rId7" imgW="4292600" imgH="4381500" progId="StaticEnhancedMetafile">
                    <p:embed/>
                  </p:oleObj>
                </mc:Choice>
                <mc:Fallback>
                  <p:oleObj name="Bild" r:id="rId7" imgW="4292600" imgH="4381500" progId="StaticEnhancedMetafile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69162"/>
                        <a:stretch>
                          <a:fillRect/>
                        </a:stretch>
                      </p:blipFill>
                      <p:spPr bwMode="auto">
                        <a:xfrm>
                          <a:off x="1631" y="3103"/>
                          <a:ext cx="3472" cy="109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663567" name="Group 15">
              <a:extLst>
                <a:ext uri="{FF2B5EF4-FFF2-40B4-BE49-F238E27FC236}">
                  <a16:creationId xmlns:a16="http://schemas.microsoft.com/office/drawing/2014/main" id="{CFC7DBC0-19D9-7645-A478-D59F0AFB13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71" y="3369"/>
              <a:ext cx="2631" cy="288"/>
              <a:chOff x="2426" y="3369"/>
              <a:chExt cx="2631" cy="288"/>
            </a:xfrm>
          </p:grpSpPr>
          <p:sp>
            <p:nvSpPr>
              <p:cNvPr id="663568" name="Line 16">
                <a:extLst>
                  <a:ext uri="{FF2B5EF4-FFF2-40B4-BE49-F238E27FC236}">
                    <a16:creationId xmlns:a16="http://schemas.microsoft.com/office/drawing/2014/main" id="{AA440234-55AC-024F-AB1F-C0306CAFAA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426" y="3430"/>
                <a:ext cx="1278" cy="6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3569" name="Text Box 17">
                <a:extLst>
                  <a:ext uri="{FF2B5EF4-FFF2-40B4-BE49-F238E27FC236}">
                    <a16:creationId xmlns:a16="http://schemas.microsoft.com/office/drawing/2014/main" id="{1EADF33F-3FB1-1C42-994E-977436279E6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92" y="3369"/>
                <a:ext cx="1365" cy="28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de-DE" altLang="de-DE">
                    <a:latin typeface="Arial" panose="020B0604020202020204" pitchFamily="34" charset="0"/>
                  </a:rPr>
                  <a:t>10% Drittmittel</a:t>
                </a:r>
              </a:p>
            </p:txBody>
          </p:sp>
        </p:grpSp>
      </p:grpSp>
      <p:grpSp>
        <p:nvGrpSpPr>
          <p:cNvPr id="663570" name="Group 18">
            <a:extLst>
              <a:ext uri="{FF2B5EF4-FFF2-40B4-BE49-F238E27FC236}">
                <a16:creationId xmlns:a16="http://schemas.microsoft.com/office/drawing/2014/main" id="{AD6AC5A7-6613-0B46-9AD9-0EF9BBF0008D}"/>
              </a:ext>
            </a:extLst>
          </p:cNvPr>
          <p:cNvGrpSpPr>
            <a:grpSpLocks/>
          </p:cNvGrpSpPr>
          <p:nvPr/>
        </p:nvGrpSpPr>
        <p:grpSpPr bwMode="auto">
          <a:xfrm>
            <a:off x="0" y="4902200"/>
            <a:ext cx="2922588" cy="1196975"/>
            <a:chOff x="0" y="1018"/>
            <a:chExt cx="1841" cy="754"/>
          </a:xfrm>
        </p:grpSpPr>
        <p:sp>
          <p:nvSpPr>
            <p:cNvPr id="663571" name="AutoShape 19">
              <a:extLst>
                <a:ext uri="{FF2B5EF4-FFF2-40B4-BE49-F238E27FC236}">
                  <a16:creationId xmlns:a16="http://schemas.microsoft.com/office/drawing/2014/main" id="{D8463782-205C-F14C-BB1C-87F1594DE7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9" y="1018"/>
              <a:ext cx="182" cy="754"/>
            </a:xfrm>
            <a:prstGeom prst="leftBrace">
              <a:avLst>
                <a:gd name="adj1" fmla="val 34524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63572" name="Text Box 20">
              <a:extLst>
                <a:ext uri="{FF2B5EF4-FFF2-40B4-BE49-F238E27FC236}">
                  <a16:creationId xmlns:a16="http://schemas.microsoft.com/office/drawing/2014/main" id="{A774ADE3-602D-F04A-9B5E-C3C3889871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1251"/>
              <a:ext cx="1666" cy="2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>
                  <a:latin typeface="Arial" panose="020B0604020202020204" pitchFamily="34" charset="0"/>
                </a:rPr>
                <a:t>25% Hochschulen</a:t>
              </a:r>
            </a:p>
          </p:txBody>
        </p:sp>
      </p:grpSp>
      <p:sp>
        <p:nvSpPr>
          <p:cNvPr id="663573" name="AutoShape 21">
            <a:extLst>
              <a:ext uri="{FF2B5EF4-FFF2-40B4-BE49-F238E27FC236}">
                <a16:creationId xmlns:a16="http://schemas.microsoft.com/office/drawing/2014/main" id="{D2E3D013-08B7-B74F-83DE-1E93040AA98C}"/>
              </a:ext>
            </a:extLst>
          </p:cNvPr>
          <p:cNvSpPr>
            <a:spLocks/>
          </p:cNvSpPr>
          <p:nvPr/>
        </p:nvSpPr>
        <p:spPr bwMode="auto">
          <a:xfrm>
            <a:off x="5508625" y="2708275"/>
            <a:ext cx="2354263" cy="914400"/>
          </a:xfrm>
          <a:prstGeom prst="borderCallout1">
            <a:avLst>
              <a:gd name="adj1" fmla="val 108333"/>
              <a:gd name="adj2" fmla="val 95144"/>
              <a:gd name="adj3" fmla="val 108333"/>
              <a:gd name="adj4" fmla="val -51583"/>
            </a:avLst>
          </a:prstGeom>
          <a:solidFill>
            <a:schemeClr val="accent2"/>
          </a:solidFill>
          <a:ln w="127000">
            <a:solidFill>
              <a:schemeClr val="folHlink"/>
            </a:solidFill>
            <a:miter lim="800000"/>
            <a:headEnd type="triangle" w="med" len="med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de-DE" altLang="de-DE" b="1">
                <a:latin typeface="Arial" panose="020B0604020202020204" pitchFamily="34" charset="0"/>
              </a:rPr>
              <a:t>gültig für alle Fächer</a:t>
            </a:r>
          </a:p>
        </p:txBody>
      </p:sp>
      <p:sp>
        <p:nvSpPr>
          <p:cNvPr id="663574" name="AutoShape 22">
            <a:extLst>
              <a:ext uri="{FF2B5EF4-FFF2-40B4-BE49-F238E27FC236}">
                <a16:creationId xmlns:a16="http://schemas.microsoft.com/office/drawing/2014/main" id="{B3E3B3CD-4276-0241-A2C1-A26D6ED15566}"/>
              </a:ext>
            </a:extLst>
          </p:cNvPr>
          <p:cNvSpPr>
            <a:spLocks/>
          </p:cNvSpPr>
          <p:nvPr/>
        </p:nvSpPr>
        <p:spPr bwMode="auto">
          <a:xfrm>
            <a:off x="5508625" y="4314825"/>
            <a:ext cx="2354263" cy="914400"/>
          </a:xfrm>
          <a:prstGeom prst="borderCallout1">
            <a:avLst>
              <a:gd name="adj1" fmla="val -8333"/>
              <a:gd name="adj2" fmla="val 95144"/>
              <a:gd name="adj3" fmla="val -8333"/>
              <a:gd name="adj4" fmla="val -49833"/>
            </a:avLst>
          </a:prstGeom>
          <a:solidFill>
            <a:schemeClr val="accent2"/>
          </a:solidFill>
          <a:ln w="127000">
            <a:solidFill>
              <a:schemeClr val="folHlink"/>
            </a:solidFill>
            <a:miter lim="800000"/>
            <a:headEnd type="triangle" w="med" len="med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de-DE" altLang="de-DE" b="1">
                <a:latin typeface="Arial" panose="020B0604020202020204" pitchFamily="34" charset="0"/>
              </a:rPr>
              <a:t>gültig für alle Indikatoren</a:t>
            </a:r>
          </a:p>
        </p:txBody>
      </p:sp>
      <p:sp>
        <p:nvSpPr>
          <p:cNvPr id="663575" name="AutoShape 23">
            <a:extLst>
              <a:ext uri="{FF2B5EF4-FFF2-40B4-BE49-F238E27FC236}">
                <a16:creationId xmlns:a16="http://schemas.microsoft.com/office/drawing/2014/main" id="{7D7BAC33-7808-4447-BEFC-AF6DE8B874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9925" y="3141663"/>
            <a:ext cx="976313" cy="217487"/>
          </a:xfrm>
          <a:prstGeom prst="rightArrow">
            <a:avLst>
              <a:gd name="adj1" fmla="val 50000"/>
              <a:gd name="adj2" fmla="val 11222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6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6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63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63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63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63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6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635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635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63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635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635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63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635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635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63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3573" grpId="0" animBg="1"/>
      <p:bldP spid="66357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3">
            <a:extLst>
              <a:ext uri="{FF2B5EF4-FFF2-40B4-BE49-F238E27FC236}">
                <a16:creationId xmlns:a16="http://schemas.microsoft.com/office/drawing/2014/main" id="{D6378F8A-11F7-B34C-91E9-980B11A7F2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03D2A-28AF-6647-A62E-41AF99393A49}" type="slidenum">
              <a:rPr lang="en-US" altLang="de-DE"/>
              <a:pPr/>
              <a:t>26</a:t>
            </a:fld>
            <a:endParaRPr lang="en-US" altLang="de-DE"/>
          </a:p>
        </p:txBody>
      </p:sp>
      <p:sp>
        <p:nvSpPr>
          <p:cNvPr id="10" name="Datumsplatzhalter 4">
            <a:extLst>
              <a:ext uri="{FF2B5EF4-FFF2-40B4-BE49-F238E27FC236}">
                <a16:creationId xmlns:a16="http://schemas.microsoft.com/office/drawing/2014/main" id="{E65887FB-6AAB-7845-933F-0540638371B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altLang="de-DE"/>
              <a:t>Konstanz</a:t>
            </a:r>
            <a:br>
              <a:rPr lang="de-DE" altLang="de-DE"/>
            </a:br>
            <a:r>
              <a:rPr lang="de-DE" altLang="de-DE"/>
              <a:t>6.06.2005</a:t>
            </a:r>
          </a:p>
        </p:txBody>
      </p:sp>
      <p:sp>
        <p:nvSpPr>
          <p:cNvPr id="664578" name="Rectangle 2">
            <a:extLst>
              <a:ext uri="{FF2B5EF4-FFF2-40B4-BE49-F238E27FC236}">
                <a16:creationId xmlns:a16="http://schemas.microsoft.com/office/drawing/2014/main" id="{6D34A952-B225-3840-8D2E-8E42153E03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Drittmittelherkunft</a:t>
            </a:r>
            <a:br>
              <a:rPr lang="de-DE" altLang="de-DE"/>
            </a:br>
            <a:r>
              <a:rPr lang="de-DE" altLang="de-DE" sz="2400"/>
              <a:t>(Psychologie)</a:t>
            </a:r>
          </a:p>
        </p:txBody>
      </p:sp>
      <p:pic>
        <p:nvPicPr>
          <p:cNvPr id="664579" name="Picture 3">
            <a:extLst>
              <a:ext uri="{FF2B5EF4-FFF2-40B4-BE49-F238E27FC236}">
                <a16:creationId xmlns:a16="http://schemas.microsoft.com/office/drawing/2014/main" id="{F034C44D-7526-FE48-A9F6-3EEB23A426A3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8888" y="1125538"/>
            <a:ext cx="6840537" cy="5732462"/>
          </a:xfrm>
        </p:spPr>
      </p:pic>
      <p:sp>
        <p:nvSpPr>
          <p:cNvPr id="664580" name="AutoShape 4">
            <a:extLst>
              <a:ext uri="{FF2B5EF4-FFF2-40B4-BE49-F238E27FC236}">
                <a16:creationId xmlns:a16="http://schemas.microsoft.com/office/drawing/2014/main" id="{702D6B78-4784-E543-89C6-6129AFD813F8}"/>
              </a:ext>
            </a:extLst>
          </p:cNvPr>
          <p:cNvSpPr>
            <a:spLocks noChangeArrowheads="1"/>
          </p:cNvSpPr>
          <p:nvPr/>
        </p:nvSpPr>
        <p:spPr bwMode="auto">
          <a:xfrm rot="2477173">
            <a:off x="3708400" y="1773238"/>
            <a:ext cx="976313" cy="215900"/>
          </a:xfrm>
          <a:prstGeom prst="leftArrow">
            <a:avLst>
              <a:gd name="adj1" fmla="val 50000"/>
              <a:gd name="adj2" fmla="val 11305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64581" name="AutoShape 5">
            <a:extLst>
              <a:ext uri="{FF2B5EF4-FFF2-40B4-BE49-F238E27FC236}">
                <a16:creationId xmlns:a16="http://schemas.microsoft.com/office/drawing/2014/main" id="{411BF0DC-75E9-EB41-BF3B-69D153714FE1}"/>
              </a:ext>
            </a:extLst>
          </p:cNvPr>
          <p:cNvSpPr>
            <a:spLocks noChangeArrowheads="1"/>
          </p:cNvSpPr>
          <p:nvPr/>
        </p:nvSpPr>
        <p:spPr bwMode="auto">
          <a:xfrm rot="2477173">
            <a:off x="3492500" y="2852738"/>
            <a:ext cx="976313" cy="215900"/>
          </a:xfrm>
          <a:prstGeom prst="leftArrow">
            <a:avLst>
              <a:gd name="adj1" fmla="val 50000"/>
              <a:gd name="adj2" fmla="val 11305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64582" name="AutoShape 6">
            <a:extLst>
              <a:ext uri="{FF2B5EF4-FFF2-40B4-BE49-F238E27FC236}">
                <a16:creationId xmlns:a16="http://schemas.microsoft.com/office/drawing/2014/main" id="{99AC3C88-46C3-784D-8205-578EF23FF55D}"/>
              </a:ext>
            </a:extLst>
          </p:cNvPr>
          <p:cNvSpPr>
            <a:spLocks noChangeArrowheads="1"/>
          </p:cNvSpPr>
          <p:nvPr/>
        </p:nvSpPr>
        <p:spPr bwMode="auto">
          <a:xfrm rot="2477173">
            <a:off x="3563938" y="3357563"/>
            <a:ext cx="976312" cy="215900"/>
          </a:xfrm>
          <a:prstGeom prst="leftArrow">
            <a:avLst>
              <a:gd name="adj1" fmla="val 50000"/>
              <a:gd name="adj2" fmla="val 11305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64583" name="AutoShape 7">
            <a:extLst>
              <a:ext uri="{FF2B5EF4-FFF2-40B4-BE49-F238E27FC236}">
                <a16:creationId xmlns:a16="http://schemas.microsoft.com/office/drawing/2014/main" id="{26139625-43A5-4441-948F-B789306847D2}"/>
              </a:ext>
            </a:extLst>
          </p:cNvPr>
          <p:cNvSpPr>
            <a:spLocks noChangeArrowheads="1"/>
          </p:cNvSpPr>
          <p:nvPr/>
        </p:nvSpPr>
        <p:spPr bwMode="auto">
          <a:xfrm rot="2477173">
            <a:off x="3563938" y="2349500"/>
            <a:ext cx="976312" cy="215900"/>
          </a:xfrm>
          <a:prstGeom prst="leftArrow">
            <a:avLst>
              <a:gd name="adj1" fmla="val 50000"/>
              <a:gd name="adj2" fmla="val 11305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cxnSp>
        <p:nvCxnSpPr>
          <p:cNvPr id="664584" name="AutoShape 8">
            <a:extLst>
              <a:ext uri="{FF2B5EF4-FFF2-40B4-BE49-F238E27FC236}">
                <a16:creationId xmlns:a16="http://schemas.microsoft.com/office/drawing/2014/main" id="{CA53D735-8884-424A-B415-C5E656CE5F24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563938" y="692150"/>
            <a:ext cx="0" cy="573246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6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6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64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64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6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6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6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6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6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6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6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6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6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6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1299F16-EA99-544B-9C67-4D94C5E5D9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B262C-5EFB-2E46-9259-D5FD9B89A53C}" type="slidenum">
              <a:rPr lang="en-US" altLang="de-DE"/>
              <a:pPr/>
              <a:t>27</a:t>
            </a:fld>
            <a:endParaRPr lang="en-US" alt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44E3B28-D7AF-4449-A6B0-9B728822F80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altLang="de-DE"/>
              <a:t>Konstanz</a:t>
            </a:r>
            <a:br>
              <a:rPr lang="de-DE" altLang="de-DE"/>
            </a:br>
            <a:r>
              <a:rPr lang="de-DE" altLang="de-DE"/>
              <a:t>6.06.2005</a:t>
            </a:r>
          </a:p>
        </p:txBody>
      </p:sp>
      <p:sp>
        <p:nvSpPr>
          <p:cNvPr id="665602" name="Rectangle 2">
            <a:extLst>
              <a:ext uri="{FF2B5EF4-FFF2-40B4-BE49-F238E27FC236}">
                <a16:creationId xmlns:a16="http://schemas.microsoft.com/office/drawing/2014/main" id="{8E134371-AA05-A34F-8117-67BBB17DE1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de-DE" altLang="de-DE"/>
              <a:t>VWL </a:t>
            </a:r>
            <a:br>
              <a:rPr lang="de-DE" altLang="de-DE"/>
            </a:br>
            <a:r>
              <a:rPr lang="de-DE" altLang="de-DE" sz="2400"/>
              <a:t>nationale/internatonale Publikationen</a:t>
            </a:r>
          </a:p>
        </p:txBody>
      </p:sp>
      <p:graphicFrame>
        <p:nvGraphicFramePr>
          <p:cNvPr id="665603" name="Object 3">
            <a:extLst>
              <a:ext uri="{FF2B5EF4-FFF2-40B4-BE49-F238E27FC236}">
                <a16:creationId xmlns:a16="http://schemas.microsoft.com/office/drawing/2014/main" id="{DEB50927-AEA6-664A-BD2B-73A82EE36A73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1976438" y="1125538"/>
          <a:ext cx="5621337" cy="573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604" name="Bild" r:id="rId3" imgW="4292600" imgH="4381500" progId="StaticEnhancedMetafile">
                  <p:embed/>
                </p:oleObj>
              </mc:Choice>
              <mc:Fallback>
                <p:oleObj name="Bild" r:id="rId3" imgW="4292600" imgH="4381500" progId="StaticEnhancedMetafil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6438" y="1125538"/>
                        <a:ext cx="5621337" cy="5732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3">
            <a:extLst>
              <a:ext uri="{FF2B5EF4-FFF2-40B4-BE49-F238E27FC236}">
                <a16:creationId xmlns:a16="http://schemas.microsoft.com/office/drawing/2014/main" id="{E22D26F0-8B6D-2543-BAFA-1AF84A6E76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DF270A-EB36-D740-98DB-2CFA0A57BFC9}" type="slidenum">
              <a:rPr lang="en-US" altLang="de-DE"/>
              <a:pPr/>
              <a:t>28</a:t>
            </a:fld>
            <a:endParaRPr lang="en-US" altLang="de-DE"/>
          </a:p>
        </p:txBody>
      </p:sp>
      <p:sp>
        <p:nvSpPr>
          <p:cNvPr id="9" name="Datumsplatzhalter 4">
            <a:extLst>
              <a:ext uri="{FF2B5EF4-FFF2-40B4-BE49-F238E27FC236}">
                <a16:creationId xmlns:a16="http://schemas.microsoft.com/office/drawing/2014/main" id="{E775EBDD-D5D2-A94D-8F2F-A21D8C02A35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altLang="de-DE"/>
              <a:t>Konstanz</a:t>
            </a:r>
            <a:br>
              <a:rPr lang="de-DE" altLang="de-DE"/>
            </a:br>
            <a:r>
              <a:rPr lang="de-DE" altLang="de-DE"/>
              <a:t>6.06.2005</a:t>
            </a:r>
          </a:p>
        </p:txBody>
      </p:sp>
      <p:graphicFrame>
        <p:nvGraphicFramePr>
          <p:cNvPr id="666626" name="Object 2">
            <a:extLst>
              <a:ext uri="{FF2B5EF4-FFF2-40B4-BE49-F238E27FC236}">
                <a16:creationId xmlns:a16="http://schemas.microsoft.com/office/drawing/2014/main" id="{FFC84B5C-0CDA-424E-BC71-BD4743B3CE01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1797050" y="1198563"/>
          <a:ext cx="5835650" cy="567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632" name="Bild" r:id="rId3" imgW="4292600" imgH="4381500" progId="StaticEnhancedMetafile">
                  <p:embed/>
                </p:oleObj>
              </mc:Choice>
              <mc:Fallback>
                <p:oleObj name="Bild" r:id="rId3" imgW="4292600" imgH="4381500" progId="StaticEnhancedMetafil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7050" y="1198563"/>
                        <a:ext cx="5835650" cy="567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6627" name="Line 3">
            <a:extLst>
              <a:ext uri="{FF2B5EF4-FFF2-40B4-BE49-F238E27FC236}">
                <a16:creationId xmlns:a16="http://schemas.microsoft.com/office/drawing/2014/main" id="{44C2E96E-D161-1C48-A469-A57D45894AE9}"/>
              </a:ext>
            </a:extLst>
          </p:cNvPr>
          <p:cNvSpPr>
            <a:spLocks noChangeShapeType="1"/>
          </p:cNvSpPr>
          <p:nvPr/>
        </p:nvSpPr>
        <p:spPr bwMode="auto">
          <a:xfrm rot="2700000" flipH="1">
            <a:off x="1258888" y="3824288"/>
            <a:ext cx="6913562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66628" name="Line 4">
            <a:extLst>
              <a:ext uri="{FF2B5EF4-FFF2-40B4-BE49-F238E27FC236}">
                <a16:creationId xmlns:a16="http://schemas.microsoft.com/office/drawing/2014/main" id="{02A0DF07-456E-8943-BCA2-3948D3B35967}"/>
              </a:ext>
            </a:extLst>
          </p:cNvPr>
          <p:cNvSpPr>
            <a:spLocks noChangeShapeType="1"/>
          </p:cNvSpPr>
          <p:nvPr/>
        </p:nvSpPr>
        <p:spPr bwMode="auto">
          <a:xfrm rot="8100000" flipH="1">
            <a:off x="1420019" y="3947319"/>
            <a:ext cx="6596062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66629" name="Text Box 5">
            <a:extLst>
              <a:ext uri="{FF2B5EF4-FFF2-40B4-BE49-F238E27FC236}">
                <a16:creationId xmlns:a16="http://schemas.microsoft.com/office/drawing/2014/main" id="{209A601C-9F94-8C4E-9AE4-95E7B1D7163A}"/>
              </a:ext>
            </a:extLst>
          </p:cNvPr>
          <p:cNvSpPr txBox="1">
            <a:spLocks noChangeArrowheads="1"/>
          </p:cNvSpPr>
          <p:nvPr/>
        </p:nvSpPr>
        <p:spPr bwMode="auto">
          <a:xfrm rot="2700000">
            <a:off x="2105025" y="1611313"/>
            <a:ext cx="666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de-DE" altLang="de-DE" sz="1400" b="1">
                <a:solidFill>
                  <a:schemeClr val="folHlink"/>
                </a:solidFill>
                <a:latin typeface="Arial" panose="020B0604020202020204" pitchFamily="34" charset="0"/>
              </a:rPr>
              <a:t>Lehre</a:t>
            </a:r>
          </a:p>
        </p:txBody>
      </p:sp>
      <p:sp>
        <p:nvSpPr>
          <p:cNvPr id="666630" name="Text Box 6">
            <a:extLst>
              <a:ext uri="{FF2B5EF4-FFF2-40B4-BE49-F238E27FC236}">
                <a16:creationId xmlns:a16="http://schemas.microsoft.com/office/drawing/2014/main" id="{AE5B89A7-490C-CB43-861E-116935A7E26D}"/>
              </a:ext>
            </a:extLst>
          </p:cNvPr>
          <p:cNvSpPr txBox="1">
            <a:spLocks noChangeArrowheads="1"/>
          </p:cNvSpPr>
          <p:nvPr/>
        </p:nvSpPr>
        <p:spPr bwMode="auto">
          <a:xfrm rot="18900000">
            <a:off x="6096000" y="2068513"/>
            <a:ext cx="10985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de-DE" altLang="de-DE" sz="1400" b="1">
                <a:solidFill>
                  <a:schemeClr val="folHlink"/>
                </a:solidFill>
                <a:latin typeface="Arial" panose="020B0604020202020204" pitchFamily="34" charset="0"/>
              </a:rPr>
              <a:t>Forschung</a:t>
            </a:r>
          </a:p>
        </p:txBody>
      </p:sp>
      <p:sp>
        <p:nvSpPr>
          <p:cNvPr id="666631" name="Rectangle 7">
            <a:extLst>
              <a:ext uri="{FF2B5EF4-FFF2-40B4-BE49-F238E27FC236}">
                <a16:creationId xmlns:a16="http://schemas.microsoft.com/office/drawing/2014/main" id="{2F476E74-8F54-C84B-BEA4-B137CEE289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de-DE" altLang="de-DE"/>
              <a:t>Humboldt`sches Ideal </a:t>
            </a:r>
            <a:br>
              <a:rPr lang="de-DE" altLang="de-DE"/>
            </a:br>
            <a:r>
              <a:rPr lang="de-DE" altLang="de-DE" sz="2400"/>
              <a:t>(BWL, Publikationen)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66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66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6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6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6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6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3000"/>
                                        <p:tgtEl>
                                          <p:spTgt spid="66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6629" grpId="0"/>
      <p:bldP spid="66663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3">
            <a:extLst>
              <a:ext uri="{FF2B5EF4-FFF2-40B4-BE49-F238E27FC236}">
                <a16:creationId xmlns:a16="http://schemas.microsoft.com/office/drawing/2014/main" id="{467B4CDB-4B1E-BD46-A7DB-34D12DF048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B2112-F413-C84A-A00E-C80598AC7B8E}" type="slidenum">
              <a:rPr lang="en-US" altLang="de-DE"/>
              <a:pPr/>
              <a:t>29</a:t>
            </a:fld>
            <a:endParaRPr lang="en-US" altLang="de-DE"/>
          </a:p>
        </p:txBody>
      </p:sp>
      <p:sp>
        <p:nvSpPr>
          <p:cNvPr id="6" name="Datumsplatzhalter 4">
            <a:extLst>
              <a:ext uri="{FF2B5EF4-FFF2-40B4-BE49-F238E27FC236}">
                <a16:creationId xmlns:a16="http://schemas.microsoft.com/office/drawing/2014/main" id="{4678A23B-4DAE-E74C-8979-25B46D059C1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altLang="de-DE"/>
              <a:t>Konstanz</a:t>
            </a:r>
            <a:br>
              <a:rPr lang="de-DE" altLang="de-DE"/>
            </a:br>
            <a:r>
              <a:rPr lang="de-DE" altLang="de-DE"/>
              <a:t>6.06.2005</a:t>
            </a:r>
          </a:p>
        </p:txBody>
      </p:sp>
      <p:sp>
        <p:nvSpPr>
          <p:cNvPr id="654338" name="Rectangle 2">
            <a:extLst>
              <a:ext uri="{FF2B5EF4-FFF2-40B4-BE49-F238E27FC236}">
                <a16:creationId xmlns:a16="http://schemas.microsoft.com/office/drawing/2014/main" id="{92114BEE-A4E1-7049-B9A4-02EDEB3A91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de-DE" altLang="de-DE"/>
          </a:p>
        </p:txBody>
      </p:sp>
      <p:pic>
        <p:nvPicPr>
          <p:cNvPr id="654339" name="Picture 3">
            <a:extLst>
              <a:ext uri="{FF2B5EF4-FFF2-40B4-BE49-F238E27FC236}">
                <a16:creationId xmlns:a16="http://schemas.microsoft.com/office/drawing/2014/main" id="{1559D610-CB0C-BE4C-ABB7-51A01F3129DF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81188" y="1295400"/>
            <a:ext cx="5930900" cy="5446713"/>
          </a:xfrm>
          <a:noFill/>
          <a:ln/>
        </p:spPr>
      </p:pic>
      <p:sp>
        <p:nvSpPr>
          <p:cNvPr id="654340" name="AutoShape 4">
            <a:extLst>
              <a:ext uri="{FF2B5EF4-FFF2-40B4-BE49-F238E27FC236}">
                <a16:creationId xmlns:a16="http://schemas.microsoft.com/office/drawing/2014/main" id="{B4158F03-577D-224E-AAE8-A905AEB2A1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1363" y="3787775"/>
            <a:ext cx="976312" cy="288925"/>
          </a:xfrm>
          <a:prstGeom prst="rightArrow">
            <a:avLst>
              <a:gd name="adj1" fmla="val 50000"/>
              <a:gd name="adj2" fmla="val 8447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2">
            <a:extLst>
              <a:ext uri="{FF2B5EF4-FFF2-40B4-BE49-F238E27FC236}">
                <a16:creationId xmlns:a16="http://schemas.microsoft.com/office/drawing/2014/main" id="{5CF232C7-DE8C-8F4A-8D70-5CFC36A0AB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2FA79-C947-CC4B-9F04-A856887EBF63}" type="slidenum">
              <a:rPr lang="en-US" altLang="de-DE"/>
              <a:pPr/>
              <a:t>3</a:t>
            </a:fld>
            <a:endParaRPr lang="en-US" altLang="de-DE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2E80DBA9-916B-7E4A-BB2C-01486B19321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altLang="de-DE"/>
              <a:t>Konstanz</a:t>
            </a:r>
            <a:br>
              <a:rPr lang="de-DE" altLang="de-DE"/>
            </a:br>
            <a:r>
              <a:rPr lang="de-DE" altLang="de-DE"/>
              <a:t>6.06.2005</a:t>
            </a:r>
          </a:p>
        </p:txBody>
      </p:sp>
      <p:sp>
        <p:nvSpPr>
          <p:cNvPr id="656386" name="Text Box 2">
            <a:extLst>
              <a:ext uri="{FF2B5EF4-FFF2-40B4-BE49-F238E27FC236}">
                <a16:creationId xmlns:a16="http://schemas.microsoft.com/office/drawing/2014/main" id="{D1AC75BE-AE4F-8647-8AE5-67461648F6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656387" name="Rectangle 3">
            <a:extLst>
              <a:ext uri="{FF2B5EF4-FFF2-40B4-BE49-F238E27FC236}">
                <a16:creationId xmlns:a16="http://schemas.microsoft.com/office/drawing/2014/main" id="{DDDBD1F1-7782-2849-807E-9C7F9B7B35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5 Besonderheiten</a:t>
            </a:r>
          </a:p>
        </p:txBody>
      </p:sp>
      <p:sp>
        <p:nvSpPr>
          <p:cNvPr id="656388" name="Rectangle 4">
            <a:extLst>
              <a:ext uri="{FF2B5EF4-FFF2-40B4-BE49-F238E27FC236}">
                <a16:creationId xmlns:a16="http://schemas.microsoft.com/office/drawing/2014/main" id="{1C0874C2-6BFD-E843-8EE6-1C05937E3FFF}"/>
              </a:ext>
            </a:extLst>
          </p:cNvPr>
          <p:cNvSpPr>
            <a:spLocks noChangeArrowheads="1"/>
          </p:cNvSpPr>
          <p:nvPr/>
        </p:nvSpPr>
        <p:spPr bwMode="grayWhite">
          <a:xfrm>
            <a:off x="0" y="1270000"/>
            <a:ext cx="1800225" cy="5399088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FF0000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2800" b="1">
                <a:solidFill>
                  <a:srgbClr val="000000"/>
                </a:solidFill>
                <a:latin typeface="Arial" panose="020B0604020202020204" pitchFamily="34" charset="0"/>
              </a:rPr>
              <a:t>Nr. 1</a:t>
            </a:r>
          </a:p>
          <a:p>
            <a:pPr algn="ctr"/>
            <a:endParaRPr lang="de-DE" altLang="de-DE" sz="28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de-DE" altLang="de-DE" sz="2800" b="1">
                <a:solidFill>
                  <a:srgbClr val="000000"/>
                </a:solidFill>
                <a:latin typeface="Arial" panose="020B0604020202020204" pitchFamily="34" charset="0"/>
              </a:rPr>
              <a:t>Fächer-</a:t>
            </a:r>
          </a:p>
          <a:p>
            <a:pPr algn="ctr"/>
            <a:r>
              <a:rPr lang="de-DE" altLang="de-DE" sz="2800" b="1">
                <a:solidFill>
                  <a:srgbClr val="000000"/>
                </a:solidFill>
                <a:latin typeface="Arial" panose="020B0604020202020204" pitchFamily="34" charset="0"/>
              </a:rPr>
              <a:t>vergleiche</a:t>
            </a:r>
          </a:p>
        </p:txBody>
      </p:sp>
      <p:pic>
        <p:nvPicPr>
          <p:cNvPr id="656389" name="Picture 5">
            <a:extLst>
              <a:ext uri="{FF2B5EF4-FFF2-40B4-BE49-F238E27FC236}">
                <a16:creationId xmlns:a16="http://schemas.microsoft.com/office/drawing/2014/main" id="{52983123-B9A6-C74E-BA4F-C2FD7520F1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350" y="1270000"/>
            <a:ext cx="7197725" cy="539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5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65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6388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2">
            <a:extLst>
              <a:ext uri="{FF2B5EF4-FFF2-40B4-BE49-F238E27FC236}">
                <a16:creationId xmlns:a16="http://schemas.microsoft.com/office/drawing/2014/main" id="{8F8655F6-6F65-C542-8505-264668B3B4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05C54-5114-404D-95E3-0D81501E7EF3}" type="slidenum">
              <a:rPr lang="en-US" altLang="de-DE"/>
              <a:pPr/>
              <a:t>4</a:t>
            </a:fld>
            <a:endParaRPr lang="en-US" altLang="de-DE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0374455C-3D83-3E45-8E42-45B80CE315B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altLang="de-DE"/>
              <a:t>Konstanz</a:t>
            </a:r>
            <a:br>
              <a:rPr lang="de-DE" altLang="de-DE"/>
            </a:br>
            <a:r>
              <a:rPr lang="de-DE" altLang="de-DE"/>
              <a:t>6.06.2005</a:t>
            </a:r>
          </a:p>
        </p:txBody>
      </p:sp>
      <p:sp>
        <p:nvSpPr>
          <p:cNvPr id="658434" name="Text Box 2">
            <a:extLst>
              <a:ext uri="{FF2B5EF4-FFF2-40B4-BE49-F238E27FC236}">
                <a16:creationId xmlns:a16="http://schemas.microsoft.com/office/drawing/2014/main" id="{33917CFA-16A3-8C49-81B2-0EBFAB1D59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658435" name="Rectangle 3">
            <a:extLst>
              <a:ext uri="{FF2B5EF4-FFF2-40B4-BE49-F238E27FC236}">
                <a16:creationId xmlns:a16="http://schemas.microsoft.com/office/drawing/2014/main" id="{6E413EB2-351F-0E46-9B40-8DA1FD6FD8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5 Besonderheiten</a:t>
            </a:r>
          </a:p>
        </p:txBody>
      </p:sp>
      <p:sp>
        <p:nvSpPr>
          <p:cNvPr id="658436" name="Rectangle 4">
            <a:extLst>
              <a:ext uri="{FF2B5EF4-FFF2-40B4-BE49-F238E27FC236}">
                <a16:creationId xmlns:a16="http://schemas.microsoft.com/office/drawing/2014/main" id="{A693614C-DC3B-F748-8D7B-590D37A9D257}"/>
              </a:ext>
            </a:extLst>
          </p:cNvPr>
          <p:cNvSpPr>
            <a:spLocks noChangeArrowheads="1"/>
          </p:cNvSpPr>
          <p:nvPr/>
        </p:nvSpPr>
        <p:spPr bwMode="grayWhite">
          <a:xfrm>
            <a:off x="34925" y="1268413"/>
            <a:ext cx="1800225" cy="5399087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FF0000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2800" b="1">
                <a:solidFill>
                  <a:srgbClr val="000000"/>
                </a:solidFill>
                <a:latin typeface="Arial" panose="020B0604020202020204" pitchFamily="34" charset="0"/>
              </a:rPr>
              <a:t>Nr. 2</a:t>
            </a:r>
          </a:p>
          <a:p>
            <a:pPr algn="ctr"/>
            <a:endParaRPr lang="de-DE" altLang="de-DE" sz="28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de-DE" altLang="de-DE" sz="2800" b="1">
                <a:solidFill>
                  <a:srgbClr val="000000"/>
                </a:solidFill>
                <a:latin typeface="Arial" panose="020B0604020202020204" pitchFamily="34" charset="0"/>
              </a:rPr>
              <a:t>Wieder-</a:t>
            </a:r>
          </a:p>
          <a:p>
            <a:pPr algn="ctr"/>
            <a:r>
              <a:rPr lang="de-DE" altLang="de-DE" sz="2800" b="1">
                <a:solidFill>
                  <a:srgbClr val="000000"/>
                </a:solidFill>
                <a:latin typeface="Arial" panose="020B0604020202020204" pitchFamily="34" charset="0"/>
              </a:rPr>
              <a:t>holungen</a:t>
            </a:r>
          </a:p>
          <a:p>
            <a:pPr algn="ctr"/>
            <a:endParaRPr lang="de-DE" altLang="de-DE" sz="28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de-DE" altLang="de-DE" sz="2800" b="1">
                <a:solidFill>
                  <a:srgbClr val="000000"/>
                </a:solidFill>
                <a:latin typeface="Arial" panose="020B0604020202020204" pitchFamily="34" charset="0"/>
              </a:rPr>
              <a:t>mit</a:t>
            </a:r>
          </a:p>
          <a:p>
            <a:pPr algn="ctr"/>
            <a:r>
              <a:rPr lang="de-DE" altLang="de-DE" sz="2800" b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algn="ctr"/>
            <a:r>
              <a:rPr lang="de-DE" altLang="de-DE" sz="2800" b="1">
                <a:solidFill>
                  <a:srgbClr val="000000"/>
                </a:solidFill>
                <a:latin typeface="Arial" panose="020B0604020202020204" pitchFamily="34" charset="0"/>
              </a:rPr>
              <a:t>Zeit-</a:t>
            </a:r>
          </a:p>
          <a:p>
            <a:pPr algn="ctr"/>
            <a:r>
              <a:rPr lang="de-DE" altLang="de-DE" sz="2800" b="1">
                <a:solidFill>
                  <a:srgbClr val="000000"/>
                </a:solidFill>
                <a:latin typeface="Arial" panose="020B0604020202020204" pitchFamily="34" charset="0"/>
              </a:rPr>
              <a:t>vergleich</a:t>
            </a:r>
          </a:p>
        </p:txBody>
      </p:sp>
      <p:pic>
        <p:nvPicPr>
          <p:cNvPr id="658437" name="Picture 5">
            <a:extLst>
              <a:ext uri="{FF2B5EF4-FFF2-40B4-BE49-F238E27FC236}">
                <a16:creationId xmlns:a16="http://schemas.microsoft.com/office/drawing/2014/main" id="{3F024CA6-FDC8-6440-8C65-9EF7ED393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275" y="1268413"/>
            <a:ext cx="7197725" cy="539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5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65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8436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liennummernplatzhalter 3">
            <a:extLst>
              <a:ext uri="{FF2B5EF4-FFF2-40B4-BE49-F238E27FC236}">
                <a16:creationId xmlns:a16="http://schemas.microsoft.com/office/drawing/2014/main" id="{3E564E22-FADE-0943-8FE7-D2180EC12A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5FBAB-78D6-7041-B5CA-E02F7089192D}" type="slidenum">
              <a:rPr lang="en-US" altLang="de-DE"/>
              <a:pPr/>
              <a:t>5</a:t>
            </a:fld>
            <a:endParaRPr lang="en-US" altLang="de-DE"/>
          </a:p>
        </p:txBody>
      </p:sp>
      <p:sp>
        <p:nvSpPr>
          <p:cNvPr id="19" name="Datumsplatzhalter 4">
            <a:extLst>
              <a:ext uri="{FF2B5EF4-FFF2-40B4-BE49-F238E27FC236}">
                <a16:creationId xmlns:a16="http://schemas.microsoft.com/office/drawing/2014/main" id="{E8C60873-F437-8E4D-9E9F-2A2306512A5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altLang="de-DE"/>
              <a:t>Konstanz</a:t>
            </a:r>
            <a:br>
              <a:rPr lang="de-DE" altLang="de-DE"/>
            </a:br>
            <a:r>
              <a:rPr lang="de-DE" altLang="de-DE"/>
              <a:t>6.06.2005</a:t>
            </a:r>
          </a:p>
        </p:txBody>
      </p:sp>
      <p:sp>
        <p:nvSpPr>
          <p:cNvPr id="657410" name="AutoShape 2">
            <a:extLst>
              <a:ext uri="{FF2B5EF4-FFF2-40B4-BE49-F238E27FC236}">
                <a16:creationId xmlns:a16="http://schemas.microsoft.com/office/drawing/2014/main" id="{BCE946B9-1550-2143-9234-99B7382C1B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213" y="1666875"/>
            <a:ext cx="2016125" cy="10795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>
                <a:solidFill>
                  <a:schemeClr val="tx2"/>
                </a:solidFill>
                <a:latin typeface="Arial" panose="020B0604020202020204" pitchFamily="34" charset="0"/>
              </a:rPr>
              <a:t>1998</a:t>
            </a:r>
          </a:p>
          <a:p>
            <a:pPr algn="ctr"/>
            <a:r>
              <a:rPr lang="de-DE" altLang="de-DE">
                <a:solidFill>
                  <a:schemeClr val="tx2"/>
                </a:solidFill>
                <a:latin typeface="Arial" panose="020B0604020202020204" pitchFamily="34" charset="0"/>
              </a:rPr>
              <a:t>Wirtschaft,</a:t>
            </a:r>
          </a:p>
          <a:p>
            <a:pPr algn="ctr"/>
            <a:r>
              <a:rPr lang="de-DE" altLang="de-DE">
                <a:solidFill>
                  <a:schemeClr val="tx2"/>
                </a:solidFill>
                <a:latin typeface="Arial" panose="020B0604020202020204" pitchFamily="34" charset="0"/>
              </a:rPr>
              <a:t>Chemie</a:t>
            </a:r>
          </a:p>
        </p:txBody>
      </p:sp>
      <p:sp>
        <p:nvSpPr>
          <p:cNvPr id="657411" name="AutoShape 3">
            <a:extLst>
              <a:ext uri="{FF2B5EF4-FFF2-40B4-BE49-F238E27FC236}">
                <a16:creationId xmlns:a16="http://schemas.microsoft.com/office/drawing/2014/main" id="{5B488FAF-9B3F-1742-B96B-43BD764509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213" y="2973388"/>
            <a:ext cx="2016125" cy="10795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>
                <a:solidFill>
                  <a:schemeClr val="tx2"/>
                </a:solidFill>
                <a:latin typeface="Arial" panose="020B0604020202020204" pitchFamily="34" charset="0"/>
              </a:rPr>
              <a:t>1999</a:t>
            </a:r>
          </a:p>
          <a:p>
            <a:pPr algn="ctr"/>
            <a:r>
              <a:rPr lang="de-DE" altLang="de-DE">
                <a:solidFill>
                  <a:schemeClr val="tx2"/>
                </a:solidFill>
                <a:latin typeface="Arial" panose="020B0604020202020204" pitchFamily="34" charset="0"/>
              </a:rPr>
              <a:t>Jura, </a:t>
            </a:r>
          </a:p>
          <a:p>
            <a:pPr algn="ctr"/>
            <a:r>
              <a:rPr lang="de-DE" altLang="de-DE">
                <a:solidFill>
                  <a:schemeClr val="tx2"/>
                </a:solidFill>
                <a:latin typeface="Arial" panose="020B0604020202020204" pitchFamily="34" charset="0"/>
              </a:rPr>
              <a:t>Naturwiss.</a:t>
            </a:r>
          </a:p>
        </p:txBody>
      </p:sp>
      <p:sp>
        <p:nvSpPr>
          <p:cNvPr id="657412" name="AutoShape 4">
            <a:extLst>
              <a:ext uri="{FF2B5EF4-FFF2-40B4-BE49-F238E27FC236}">
                <a16:creationId xmlns:a16="http://schemas.microsoft.com/office/drawing/2014/main" id="{030492AF-2E2C-EC4D-AC0D-CD394EF572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213" y="4281488"/>
            <a:ext cx="2016125" cy="10795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>
                <a:solidFill>
                  <a:schemeClr val="tx2"/>
                </a:solidFill>
                <a:latin typeface="Arial" panose="020B0604020202020204" pitchFamily="34" charset="0"/>
              </a:rPr>
              <a:t>2000</a:t>
            </a:r>
          </a:p>
          <a:p>
            <a:pPr algn="ctr"/>
            <a:r>
              <a:rPr lang="de-DE" altLang="de-DE">
                <a:solidFill>
                  <a:schemeClr val="tx2"/>
                </a:solidFill>
                <a:latin typeface="Arial" panose="020B0604020202020204" pitchFamily="34" charset="0"/>
              </a:rPr>
              <a:t>Ingenieurwiss.</a:t>
            </a:r>
          </a:p>
        </p:txBody>
      </p:sp>
      <p:sp>
        <p:nvSpPr>
          <p:cNvPr id="657413" name="AutoShape 5">
            <a:extLst>
              <a:ext uri="{FF2B5EF4-FFF2-40B4-BE49-F238E27FC236}">
                <a16:creationId xmlns:a16="http://schemas.microsoft.com/office/drawing/2014/main" id="{FE7B3164-3AF2-D34F-B6EE-0602CE7285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213" y="5589588"/>
            <a:ext cx="2016125" cy="10795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>
                <a:solidFill>
                  <a:schemeClr val="tx2"/>
                </a:solidFill>
                <a:latin typeface="Arial" panose="020B0604020202020204" pitchFamily="34" charset="0"/>
              </a:rPr>
              <a:t>2001</a:t>
            </a:r>
          </a:p>
          <a:p>
            <a:pPr algn="ctr"/>
            <a:r>
              <a:rPr lang="de-DE" altLang="de-DE">
                <a:solidFill>
                  <a:schemeClr val="tx2"/>
                </a:solidFill>
                <a:latin typeface="Arial" panose="020B0604020202020204" pitchFamily="34" charset="0"/>
              </a:rPr>
              <a:t>Geisteswiss..</a:t>
            </a:r>
          </a:p>
        </p:txBody>
      </p:sp>
      <p:sp>
        <p:nvSpPr>
          <p:cNvPr id="657414" name="AutoShape 6">
            <a:extLst>
              <a:ext uri="{FF2B5EF4-FFF2-40B4-BE49-F238E27FC236}">
                <a16:creationId xmlns:a16="http://schemas.microsoft.com/office/drawing/2014/main" id="{14EA994F-5D84-7A4E-9450-95B770481F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5038" y="1666875"/>
            <a:ext cx="2174875" cy="10795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>
                <a:solidFill>
                  <a:schemeClr val="tx2"/>
                </a:solidFill>
                <a:latin typeface="Arial" panose="020B0604020202020204" pitchFamily="34" charset="0"/>
              </a:rPr>
              <a:t>2002</a:t>
            </a:r>
          </a:p>
          <a:p>
            <a:pPr algn="ctr"/>
            <a:r>
              <a:rPr lang="de-DE" altLang="de-DE">
                <a:solidFill>
                  <a:schemeClr val="tx2"/>
                </a:solidFill>
                <a:latin typeface="Arial" panose="020B0604020202020204" pitchFamily="34" charset="0"/>
              </a:rPr>
              <a:t>Wirtschaft, Jura</a:t>
            </a:r>
          </a:p>
          <a:p>
            <a:pPr algn="ctr"/>
            <a:r>
              <a:rPr lang="de-DE" altLang="de-DE">
                <a:solidFill>
                  <a:schemeClr val="tx2"/>
                </a:solidFill>
                <a:latin typeface="Arial" panose="020B0604020202020204" pitchFamily="34" charset="0"/>
              </a:rPr>
              <a:t>Sozialwiss.</a:t>
            </a:r>
          </a:p>
        </p:txBody>
      </p:sp>
      <p:sp>
        <p:nvSpPr>
          <p:cNvPr id="657415" name="AutoShape 7">
            <a:extLst>
              <a:ext uri="{FF2B5EF4-FFF2-40B4-BE49-F238E27FC236}">
                <a16:creationId xmlns:a16="http://schemas.microsoft.com/office/drawing/2014/main" id="{7D40AC71-1A90-9548-A2AC-C5FE86B498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5038" y="2973388"/>
            <a:ext cx="2160587" cy="10795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>
                <a:solidFill>
                  <a:schemeClr val="tx2"/>
                </a:solidFill>
                <a:latin typeface="Arial" panose="020B0604020202020204" pitchFamily="34" charset="0"/>
              </a:rPr>
              <a:t>2003</a:t>
            </a:r>
          </a:p>
          <a:p>
            <a:pPr algn="ctr"/>
            <a:r>
              <a:rPr lang="de-DE" altLang="de-DE">
                <a:solidFill>
                  <a:schemeClr val="tx2"/>
                </a:solidFill>
                <a:latin typeface="Arial" panose="020B0604020202020204" pitchFamily="34" charset="0"/>
              </a:rPr>
              <a:t> Naturwiss.,</a:t>
            </a:r>
          </a:p>
          <a:p>
            <a:pPr algn="ctr"/>
            <a:r>
              <a:rPr lang="de-DE" altLang="de-DE">
                <a:solidFill>
                  <a:schemeClr val="tx2"/>
                </a:solidFill>
                <a:latin typeface="Arial" panose="020B0604020202020204" pitchFamily="34" charset="0"/>
              </a:rPr>
              <a:t>Medizin</a:t>
            </a:r>
          </a:p>
        </p:txBody>
      </p:sp>
      <p:sp>
        <p:nvSpPr>
          <p:cNvPr id="657416" name="AutoShape 8">
            <a:extLst>
              <a:ext uri="{FF2B5EF4-FFF2-40B4-BE49-F238E27FC236}">
                <a16:creationId xmlns:a16="http://schemas.microsoft.com/office/drawing/2014/main" id="{795B533A-AB09-9848-8D93-E67AF64D12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5038" y="4281488"/>
            <a:ext cx="2160587" cy="2316162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>
                <a:solidFill>
                  <a:schemeClr val="tx2"/>
                </a:solidFill>
                <a:latin typeface="Arial" panose="020B0604020202020204" pitchFamily="34" charset="0"/>
              </a:rPr>
              <a:t>2004</a:t>
            </a:r>
          </a:p>
          <a:p>
            <a:pPr algn="ctr"/>
            <a:endParaRPr lang="de-DE" altLang="de-DE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algn="ctr"/>
            <a:r>
              <a:rPr lang="de-DE" altLang="de-DE">
                <a:solidFill>
                  <a:schemeClr val="tx2"/>
                </a:solidFill>
                <a:latin typeface="Arial" panose="020B0604020202020204" pitchFamily="34" charset="0"/>
              </a:rPr>
              <a:t>Ingenieur-,</a:t>
            </a:r>
          </a:p>
          <a:p>
            <a:pPr algn="ctr"/>
            <a:r>
              <a:rPr lang="de-DE" altLang="de-DE">
                <a:solidFill>
                  <a:schemeClr val="tx2"/>
                </a:solidFill>
                <a:latin typeface="Arial" panose="020B0604020202020204" pitchFamily="34" charset="0"/>
              </a:rPr>
              <a:t>Geisteswiss..</a:t>
            </a:r>
          </a:p>
        </p:txBody>
      </p:sp>
      <p:sp>
        <p:nvSpPr>
          <p:cNvPr id="657417" name="Text Box 9">
            <a:extLst>
              <a:ext uri="{FF2B5EF4-FFF2-40B4-BE49-F238E27FC236}">
                <a16:creationId xmlns:a16="http://schemas.microsoft.com/office/drawing/2014/main" id="{25E86D31-DAE3-1D44-B4B2-57979060F7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1575" y="1125538"/>
            <a:ext cx="1403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>
                <a:latin typeface="Arial" panose="020B0604020202020204" pitchFamily="34" charset="0"/>
              </a:rPr>
              <a:t>1. Zyklus</a:t>
            </a:r>
          </a:p>
        </p:txBody>
      </p:sp>
      <p:sp>
        <p:nvSpPr>
          <p:cNvPr id="657418" name="Text Box 10">
            <a:extLst>
              <a:ext uri="{FF2B5EF4-FFF2-40B4-BE49-F238E27FC236}">
                <a16:creationId xmlns:a16="http://schemas.microsoft.com/office/drawing/2014/main" id="{ECDEAF56-E277-0742-9C3D-0EE8EE6760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9863" y="1125538"/>
            <a:ext cx="1403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>
                <a:latin typeface="Arial" panose="020B0604020202020204" pitchFamily="34" charset="0"/>
              </a:rPr>
              <a:t>2. Zyklus</a:t>
            </a:r>
          </a:p>
        </p:txBody>
      </p:sp>
      <p:sp>
        <p:nvSpPr>
          <p:cNvPr id="657419" name="Text Box 11">
            <a:extLst>
              <a:ext uri="{FF2B5EF4-FFF2-40B4-BE49-F238E27FC236}">
                <a16:creationId xmlns:a16="http://schemas.microsoft.com/office/drawing/2014/main" id="{A59779C3-8AA6-884D-96C1-D7109FBFDA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2250" y="1125538"/>
            <a:ext cx="1403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>
                <a:latin typeface="Arial" panose="020B0604020202020204" pitchFamily="34" charset="0"/>
              </a:rPr>
              <a:t>3. Zyklus</a:t>
            </a:r>
          </a:p>
        </p:txBody>
      </p:sp>
      <p:sp>
        <p:nvSpPr>
          <p:cNvPr id="657420" name="AutoShape 12">
            <a:extLst>
              <a:ext uri="{FF2B5EF4-FFF2-40B4-BE49-F238E27FC236}">
                <a16:creationId xmlns:a16="http://schemas.microsoft.com/office/drawing/2014/main" id="{A2C069F0-C7C7-D143-B1D3-8899BA8305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6350" y="1666875"/>
            <a:ext cx="2247900" cy="10795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>
                <a:solidFill>
                  <a:schemeClr val="tx2"/>
                </a:solidFill>
                <a:latin typeface="Arial" panose="020B0604020202020204" pitchFamily="34" charset="0"/>
              </a:rPr>
              <a:t>2005</a:t>
            </a:r>
          </a:p>
          <a:p>
            <a:pPr algn="ctr"/>
            <a:r>
              <a:rPr lang="de-DE" altLang="de-DE">
                <a:solidFill>
                  <a:schemeClr val="tx2"/>
                </a:solidFill>
                <a:latin typeface="Arial" panose="020B0604020202020204" pitchFamily="34" charset="0"/>
              </a:rPr>
              <a:t>Wirtschaft, Jura</a:t>
            </a:r>
          </a:p>
          <a:p>
            <a:pPr algn="ctr"/>
            <a:r>
              <a:rPr lang="de-DE" altLang="de-DE">
                <a:solidFill>
                  <a:schemeClr val="tx2"/>
                </a:solidFill>
                <a:latin typeface="Arial" panose="020B0604020202020204" pitchFamily="34" charset="0"/>
              </a:rPr>
              <a:t>Sozialwiss.</a:t>
            </a:r>
          </a:p>
        </p:txBody>
      </p:sp>
      <p:sp>
        <p:nvSpPr>
          <p:cNvPr id="657421" name="AutoShape 13">
            <a:extLst>
              <a:ext uri="{FF2B5EF4-FFF2-40B4-BE49-F238E27FC236}">
                <a16:creationId xmlns:a16="http://schemas.microsoft.com/office/drawing/2014/main" id="{7540BE53-6D6D-7D4C-88ED-37F6E81873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6350" y="2973388"/>
            <a:ext cx="2233613" cy="1079500"/>
          </a:xfrm>
          <a:prstGeom prst="roundRect">
            <a:avLst>
              <a:gd name="adj" fmla="val 16667"/>
            </a:avLst>
          </a:prstGeom>
          <a:solidFill>
            <a:srgbClr val="3366FF">
              <a:alpha val="24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>
                <a:solidFill>
                  <a:srgbClr val="DDDDDD"/>
                </a:solidFill>
                <a:latin typeface="Arial" panose="020B0604020202020204" pitchFamily="34" charset="0"/>
              </a:rPr>
              <a:t>2006</a:t>
            </a:r>
          </a:p>
          <a:p>
            <a:pPr algn="ctr"/>
            <a:r>
              <a:rPr lang="de-DE" altLang="de-DE">
                <a:solidFill>
                  <a:srgbClr val="DDDDDD"/>
                </a:solidFill>
                <a:latin typeface="Arial" panose="020B0604020202020204" pitchFamily="34" charset="0"/>
              </a:rPr>
              <a:t> Naturwiss.,</a:t>
            </a:r>
          </a:p>
          <a:p>
            <a:pPr algn="ctr"/>
            <a:r>
              <a:rPr lang="de-DE" altLang="de-DE">
                <a:solidFill>
                  <a:srgbClr val="DDDDDD"/>
                </a:solidFill>
                <a:latin typeface="Arial" panose="020B0604020202020204" pitchFamily="34" charset="0"/>
              </a:rPr>
              <a:t>Medizin</a:t>
            </a:r>
            <a:endParaRPr lang="de-DE" altLang="de-DE">
              <a:solidFill>
                <a:srgbClr val="DDDDDD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57422" name="AutoShape 14">
            <a:extLst>
              <a:ext uri="{FF2B5EF4-FFF2-40B4-BE49-F238E27FC236}">
                <a16:creationId xmlns:a16="http://schemas.microsoft.com/office/drawing/2014/main" id="{AFEECCC5-E3AF-A547-8933-1F52DE3A03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6350" y="4281488"/>
            <a:ext cx="2232025" cy="2316162"/>
          </a:xfrm>
          <a:prstGeom prst="roundRect">
            <a:avLst>
              <a:gd name="adj" fmla="val 16667"/>
            </a:avLst>
          </a:prstGeom>
          <a:solidFill>
            <a:srgbClr val="3366FF">
              <a:alpha val="24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>
                <a:solidFill>
                  <a:srgbClr val="DDDDDD"/>
                </a:solidFill>
                <a:latin typeface="Arial" panose="020B0604020202020204" pitchFamily="34" charset="0"/>
              </a:rPr>
              <a:t>2007</a:t>
            </a:r>
          </a:p>
          <a:p>
            <a:pPr algn="ctr"/>
            <a:r>
              <a:rPr lang="de-DE" altLang="de-DE">
                <a:solidFill>
                  <a:srgbClr val="DDDDDD"/>
                </a:solidFill>
                <a:latin typeface="Arial" panose="020B0604020202020204" pitchFamily="34" charset="0"/>
              </a:rPr>
              <a:t>Ingenieur-,</a:t>
            </a:r>
          </a:p>
          <a:p>
            <a:pPr algn="ctr"/>
            <a:r>
              <a:rPr lang="de-DE" altLang="de-DE">
                <a:solidFill>
                  <a:srgbClr val="DDDDDD"/>
                </a:solidFill>
                <a:latin typeface="Arial" panose="020B0604020202020204" pitchFamily="34" charset="0"/>
              </a:rPr>
              <a:t>Geisteswiss..</a:t>
            </a:r>
          </a:p>
        </p:txBody>
      </p:sp>
      <p:sp>
        <p:nvSpPr>
          <p:cNvPr id="657423" name="Rectangle 15">
            <a:extLst>
              <a:ext uri="{FF2B5EF4-FFF2-40B4-BE49-F238E27FC236}">
                <a16:creationId xmlns:a16="http://schemas.microsoft.com/office/drawing/2014/main" id="{66D30F65-3C2D-8D44-BDE5-97629A221E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438400"/>
            <a:ext cx="7558088" cy="9001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3000" b="1">
                <a:latin typeface="Arial" panose="020B0604020202020204" pitchFamily="34" charset="0"/>
              </a:rPr>
              <a:t> 35 Studienbereiche</a:t>
            </a:r>
          </a:p>
        </p:txBody>
      </p:sp>
      <p:sp>
        <p:nvSpPr>
          <p:cNvPr id="657424" name="Rectangle 16">
            <a:extLst>
              <a:ext uri="{FF2B5EF4-FFF2-40B4-BE49-F238E27FC236}">
                <a16:creationId xmlns:a16="http://schemas.microsoft.com/office/drawing/2014/main" id="{AC9D8E1C-8EA1-6D42-9988-7EDD777B49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4800600"/>
            <a:ext cx="7558088" cy="9001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3000" b="1">
                <a:latin typeface="Arial" panose="020B0604020202020204" pitchFamily="34" charset="0"/>
              </a:rPr>
              <a:t> mehr als 75 % Studierende</a:t>
            </a:r>
          </a:p>
        </p:txBody>
      </p:sp>
      <p:sp>
        <p:nvSpPr>
          <p:cNvPr id="657425" name="Oval 17">
            <a:extLst>
              <a:ext uri="{FF2B5EF4-FFF2-40B4-BE49-F238E27FC236}">
                <a16:creationId xmlns:a16="http://schemas.microsoft.com/office/drawing/2014/main" id="{EDC785E5-1661-6447-B16B-04FE5E25F7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1690688"/>
            <a:ext cx="7345362" cy="489743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2800" b="1">
                <a:solidFill>
                  <a:srgbClr val="000000"/>
                </a:solidFill>
                <a:latin typeface="Arial" panose="020B0604020202020204" pitchFamily="34" charset="0"/>
              </a:rPr>
              <a:t>260 Hochschulen</a:t>
            </a:r>
          </a:p>
          <a:p>
            <a:pPr algn="ctr"/>
            <a:endParaRPr lang="de-DE" altLang="de-DE" sz="28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de-DE" altLang="de-DE" sz="2800" b="1">
                <a:solidFill>
                  <a:srgbClr val="000000"/>
                </a:solidFill>
                <a:latin typeface="Arial" panose="020B0604020202020204" pitchFamily="34" charset="0"/>
              </a:rPr>
              <a:t>4.000 Studienangebote</a:t>
            </a:r>
          </a:p>
          <a:p>
            <a:pPr algn="ctr"/>
            <a:endParaRPr lang="de-DE" altLang="de-DE" sz="28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de-DE" altLang="de-DE" sz="3600" b="1">
                <a:solidFill>
                  <a:srgbClr val="000000"/>
                </a:solidFill>
                <a:latin typeface="Arial" panose="020B0604020202020204" pitchFamily="34" charset="0"/>
              </a:rPr>
              <a:t>175.000 Einzeldaten</a:t>
            </a:r>
          </a:p>
          <a:p>
            <a:pPr algn="ctr"/>
            <a:endParaRPr lang="de-DE" altLang="de-DE" sz="28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de-DE" altLang="de-DE" sz="2800" b="1">
                <a:solidFill>
                  <a:srgbClr val="000000"/>
                </a:solidFill>
                <a:latin typeface="Arial" panose="020B0604020202020204" pitchFamily="34" charset="0"/>
              </a:rPr>
              <a:t>alle drei Jahre aktualisiert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5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5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5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5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5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5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5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5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65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65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65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65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65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8" dur="500"/>
                                        <p:tgtEl>
                                          <p:spTgt spid="65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2" dur="500"/>
                                        <p:tgtEl>
                                          <p:spTgt spid="65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574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574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57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7410" grpId="0" animBg="1"/>
      <p:bldP spid="657411" grpId="0" animBg="1"/>
      <p:bldP spid="657412" grpId="0" animBg="1"/>
      <p:bldP spid="657413" grpId="0" animBg="1"/>
      <p:bldP spid="657414" grpId="0" animBg="1"/>
      <p:bldP spid="657417" grpId="0"/>
      <p:bldP spid="657418" grpId="0"/>
      <p:bldP spid="657419" grpId="0"/>
      <p:bldP spid="657420" grpId="0" animBg="1"/>
      <p:bldP spid="657421" grpId="0" animBg="1"/>
      <p:bldP spid="657422" grpId="0" animBg="1"/>
      <p:bldP spid="657423" grpId="0" animBg="1" autoUpdateAnimBg="0"/>
      <p:bldP spid="657424" grpId="0" animBg="1" autoUpdateAnimBg="0"/>
      <p:bldP spid="6574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liennummernplatzhalter 2">
            <a:extLst>
              <a:ext uri="{FF2B5EF4-FFF2-40B4-BE49-F238E27FC236}">
                <a16:creationId xmlns:a16="http://schemas.microsoft.com/office/drawing/2014/main" id="{5C7F287B-77DE-F84C-8C63-138E7344A9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44A14-151C-7F48-A71A-444DEC8B272D}" type="slidenum">
              <a:rPr lang="en-US" altLang="de-DE"/>
              <a:pPr/>
              <a:t>6</a:t>
            </a:fld>
            <a:endParaRPr lang="en-US" altLang="de-DE"/>
          </a:p>
        </p:txBody>
      </p:sp>
      <p:sp>
        <p:nvSpPr>
          <p:cNvPr id="12" name="Datumsplatzhalter 3">
            <a:extLst>
              <a:ext uri="{FF2B5EF4-FFF2-40B4-BE49-F238E27FC236}">
                <a16:creationId xmlns:a16="http://schemas.microsoft.com/office/drawing/2014/main" id="{0FACF95B-5495-0F4E-A196-91B5D0BA684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altLang="de-DE"/>
              <a:t>Konstanz</a:t>
            </a:r>
            <a:br>
              <a:rPr lang="de-DE" altLang="de-DE"/>
            </a:br>
            <a:r>
              <a:rPr lang="de-DE" altLang="de-DE"/>
              <a:t>6.06.2005</a:t>
            </a:r>
          </a:p>
        </p:txBody>
      </p:sp>
      <p:sp>
        <p:nvSpPr>
          <p:cNvPr id="659458" name="Text Box 2">
            <a:extLst>
              <a:ext uri="{FF2B5EF4-FFF2-40B4-BE49-F238E27FC236}">
                <a16:creationId xmlns:a16="http://schemas.microsoft.com/office/drawing/2014/main" id="{48C3B4C8-A865-AA40-B20C-9C452E4785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659459" name="Rectangle 3">
            <a:extLst>
              <a:ext uri="{FF2B5EF4-FFF2-40B4-BE49-F238E27FC236}">
                <a16:creationId xmlns:a16="http://schemas.microsoft.com/office/drawing/2014/main" id="{075B809D-0CE7-2B4B-877B-DF4FBEA130AD}"/>
              </a:ext>
            </a:extLst>
          </p:cNvPr>
          <p:cNvSpPr>
            <a:spLocks noChangeArrowheads="1"/>
          </p:cNvSpPr>
          <p:nvPr/>
        </p:nvSpPr>
        <p:spPr bwMode="grayWhite">
          <a:xfrm>
            <a:off x="34925" y="1270000"/>
            <a:ext cx="1800225" cy="5399088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FF0000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2800" b="1">
                <a:solidFill>
                  <a:srgbClr val="000000"/>
                </a:solidFill>
                <a:latin typeface="Arial" panose="020B0604020202020204" pitchFamily="34" charset="0"/>
              </a:rPr>
              <a:t>Nr. 3</a:t>
            </a:r>
          </a:p>
          <a:p>
            <a:pPr algn="ctr"/>
            <a:endParaRPr lang="de-DE" altLang="de-DE" sz="28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de-DE" altLang="de-DE" sz="2800" b="1">
                <a:solidFill>
                  <a:srgbClr val="000000"/>
                </a:solidFill>
                <a:latin typeface="Arial" panose="020B0604020202020204" pitchFamily="34" charset="0"/>
              </a:rPr>
              <a:t>keine </a:t>
            </a:r>
          </a:p>
          <a:p>
            <a:pPr algn="ctr"/>
            <a:r>
              <a:rPr lang="de-DE" altLang="de-DE" sz="2800" b="1">
                <a:solidFill>
                  <a:srgbClr val="000000"/>
                </a:solidFill>
                <a:latin typeface="Arial" panose="020B0604020202020204" pitchFamily="34" charset="0"/>
              </a:rPr>
              <a:t>Rang-</a:t>
            </a:r>
          </a:p>
          <a:p>
            <a:pPr algn="ctr"/>
            <a:r>
              <a:rPr lang="de-DE" altLang="de-DE" sz="2800" b="1" i="1">
                <a:solidFill>
                  <a:srgbClr val="000000"/>
                </a:solidFill>
                <a:latin typeface="Arial" panose="020B0604020202020204" pitchFamily="34" charset="0"/>
              </a:rPr>
              <a:t>plätze</a:t>
            </a:r>
            <a:endParaRPr lang="de-DE" altLang="de-DE" sz="28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endParaRPr lang="de-DE" altLang="de-DE" sz="28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de-DE" altLang="de-DE" sz="2800" b="1">
                <a:solidFill>
                  <a:srgbClr val="000000"/>
                </a:solidFill>
                <a:latin typeface="Arial" panose="020B0604020202020204" pitchFamily="34" charset="0"/>
              </a:rPr>
              <a:t>nur</a:t>
            </a:r>
          </a:p>
          <a:p>
            <a:pPr algn="ctr"/>
            <a:r>
              <a:rPr lang="de-DE" altLang="de-DE" sz="2800" b="1">
                <a:solidFill>
                  <a:srgbClr val="000000"/>
                </a:solidFill>
                <a:latin typeface="Arial" panose="020B0604020202020204" pitchFamily="34" charset="0"/>
              </a:rPr>
              <a:t> Rang-</a:t>
            </a:r>
          </a:p>
          <a:p>
            <a:pPr algn="ctr"/>
            <a:r>
              <a:rPr lang="de-DE" altLang="de-DE" sz="2800" b="1" i="1">
                <a:solidFill>
                  <a:srgbClr val="000000"/>
                </a:solidFill>
                <a:latin typeface="Arial" panose="020B0604020202020204" pitchFamily="34" charset="0"/>
              </a:rPr>
              <a:t>gruppen</a:t>
            </a:r>
          </a:p>
        </p:txBody>
      </p:sp>
      <p:sp>
        <p:nvSpPr>
          <p:cNvPr id="659460" name="Rectangle 4">
            <a:extLst>
              <a:ext uri="{FF2B5EF4-FFF2-40B4-BE49-F238E27FC236}">
                <a16:creationId xmlns:a16="http://schemas.microsoft.com/office/drawing/2014/main" id="{EC244519-A0BE-894D-8ED3-3C73109271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5 Besonderheiten</a:t>
            </a:r>
          </a:p>
        </p:txBody>
      </p:sp>
      <p:grpSp>
        <p:nvGrpSpPr>
          <p:cNvPr id="659461" name="Group 5">
            <a:extLst>
              <a:ext uri="{FF2B5EF4-FFF2-40B4-BE49-F238E27FC236}">
                <a16:creationId xmlns:a16="http://schemas.microsoft.com/office/drawing/2014/main" id="{4746A180-7291-4E43-8596-1E0460118AE5}"/>
              </a:ext>
            </a:extLst>
          </p:cNvPr>
          <p:cNvGrpSpPr>
            <a:grpSpLocks/>
          </p:cNvGrpSpPr>
          <p:nvPr/>
        </p:nvGrpSpPr>
        <p:grpSpPr bwMode="auto">
          <a:xfrm>
            <a:off x="0" y="1270000"/>
            <a:ext cx="1835150" cy="1184275"/>
            <a:chOff x="0" y="800"/>
            <a:chExt cx="1156" cy="746"/>
          </a:xfrm>
        </p:grpSpPr>
        <p:sp>
          <p:nvSpPr>
            <p:cNvPr id="659462" name="AutoShape 6">
              <a:extLst>
                <a:ext uri="{FF2B5EF4-FFF2-40B4-BE49-F238E27FC236}">
                  <a16:creationId xmlns:a16="http://schemas.microsoft.com/office/drawing/2014/main" id="{28A23E73-C3D2-BD40-A8E3-CF56B6577A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800"/>
              <a:ext cx="1156" cy="746"/>
            </a:xfrm>
            <a:prstGeom prst="wedgeRectCallout">
              <a:avLst>
                <a:gd name="adj1" fmla="val 1125"/>
                <a:gd name="adj2" fmla="val 194639"/>
              </a:avLst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de-DE" altLang="de-DE">
                  <a:latin typeface="Arial" panose="020B0604020202020204" pitchFamily="34" charset="0"/>
                </a:rPr>
                <a:t>Spitze </a:t>
              </a:r>
            </a:p>
            <a:p>
              <a:r>
                <a:rPr lang="de-DE" altLang="de-DE">
                  <a:latin typeface="Arial" panose="020B0604020202020204" pitchFamily="34" charset="0"/>
                </a:rPr>
                <a:t>Mittel</a:t>
              </a:r>
            </a:p>
            <a:p>
              <a:r>
                <a:rPr lang="de-DE" altLang="de-DE">
                  <a:latin typeface="Arial" panose="020B0604020202020204" pitchFamily="34" charset="0"/>
                </a:rPr>
                <a:t>Schluss</a:t>
              </a:r>
            </a:p>
          </p:txBody>
        </p:sp>
        <p:sp>
          <p:nvSpPr>
            <p:cNvPr id="659463" name="Rectangle 7">
              <a:extLst>
                <a:ext uri="{FF2B5EF4-FFF2-40B4-BE49-F238E27FC236}">
                  <a16:creationId xmlns:a16="http://schemas.microsoft.com/office/drawing/2014/main" id="{028D6212-8EC2-FF4C-8350-86893099E87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78" y="845"/>
              <a:ext cx="166" cy="152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59464" name="Rectangle 8">
              <a:extLst>
                <a:ext uri="{FF2B5EF4-FFF2-40B4-BE49-F238E27FC236}">
                  <a16:creationId xmlns:a16="http://schemas.microsoft.com/office/drawing/2014/main" id="{B655BB0A-48EB-2A4A-9BC5-2E15BFC5FA1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78" y="1094"/>
              <a:ext cx="166" cy="15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59465" name="Rectangle 9">
              <a:extLst>
                <a:ext uri="{FF2B5EF4-FFF2-40B4-BE49-F238E27FC236}">
                  <a16:creationId xmlns:a16="http://schemas.microsoft.com/office/drawing/2014/main" id="{E36C7A85-2605-344E-8E84-5A5DACF249C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78" y="1344"/>
              <a:ext cx="166" cy="15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endParaRPr lang="de-DE"/>
            </a:p>
          </p:txBody>
        </p:sp>
      </p:grpSp>
      <p:pic>
        <p:nvPicPr>
          <p:cNvPr id="659466" name="Picture 10">
            <a:extLst>
              <a:ext uri="{FF2B5EF4-FFF2-40B4-BE49-F238E27FC236}">
                <a16:creationId xmlns:a16="http://schemas.microsoft.com/office/drawing/2014/main" id="{AF243C76-B3D8-C946-A227-7A03349624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275" y="1270000"/>
            <a:ext cx="7197725" cy="539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5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5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65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9459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2">
            <a:extLst>
              <a:ext uri="{FF2B5EF4-FFF2-40B4-BE49-F238E27FC236}">
                <a16:creationId xmlns:a16="http://schemas.microsoft.com/office/drawing/2014/main" id="{BC1C972D-C368-5846-B2F9-7C3EFB6C35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83CB0-5866-A24E-BADB-A189BE3B88A9}" type="slidenum">
              <a:rPr lang="en-US" altLang="de-DE"/>
              <a:pPr/>
              <a:t>7</a:t>
            </a:fld>
            <a:endParaRPr lang="en-US" altLang="de-DE"/>
          </a:p>
        </p:txBody>
      </p:sp>
      <p:sp>
        <p:nvSpPr>
          <p:cNvPr id="6" name="Datumsplatzhalter 3">
            <a:extLst>
              <a:ext uri="{FF2B5EF4-FFF2-40B4-BE49-F238E27FC236}">
                <a16:creationId xmlns:a16="http://schemas.microsoft.com/office/drawing/2014/main" id="{B1A515D4-3673-D048-A859-FD228C02E89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altLang="de-DE"/>
              <a:t>Konstanz</a:t>
            </a:r>
            <a:br>
              <a:rPr lang="de-DE" altLang="de-DE"/>
            </a:br>
            <a:r>
              <a:rPr lang="de-DE" altLang="de-DE"/>
              <a:t>6.06.2005</a:t>
            </a:r>
          </a:p>
        </p:txBody>
      </p:sp>
      <p:sp>
        <p:nvSpPr>
          <p:cNvPr id="660482" name="Rectangle 2">
            <a:extLst>
              <a:ext uri="{FF2B5EF4-FFF2-40B4-BE49-F238E27FC236}">
                <a16:creationId xmlns:a16="http://schemas.microsoft.com/office/drawing/2014/main" id="{F706325C-789E-534C-92D8-628A0B5926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5 Besonderheiten</a:t>
            </a:r>
          </a:p>
        </p:txBody>
      </p:sp>
      <p:sp>
        <p:nvSpPr>
          <p:cNvPr id="660483" name="Rectangle 3">
            <a:extLst>
              <a:ext uri="{FF2B5EF4-FFF2-40B4-BE49-F238E27FC236}">
                <a16:creationId xmlns:a16="http://schemas.microsoft.com/office/drawing/2014/main" id="{DCD82DD2-CDBC-8D48-8DDB-C8DD4B6203B4}"/>
              </a:ext>
            </a:extLst>
          </p:cNvPr>
          <p:cNvSpPr>
            <a:spLocks noChangeArrowheads="1"/>
          </p:cNvSpPr>
          <p:nvPr/>
        </p:nvSpPr>
        <p:spPr bwMode="grayWhite">
          <a:xfrm>
            <a:off x="34925" y="1268413"/>
            <a:ext cx="1800225" cy="5399087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FF0000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2800" b="1">
                <a:solidFill>
                  <a:srgbClr val="000000"/>
                </a:solidFill>
                <a:latin typeface="Arial" panose="020B0604020202020204" pitchFamily="34" charset="0"/>
              </a:rPr>
              <a:t>Nr. 4</a:t>
            </a:r>
          </a:p>
          <a:p>
            <a:pPr algn="ctr"/>
            <a:endParaRPr lang="de-DE" altLang="de-DE" sz="28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de-DE" altLang="de-DE" sz="2800" b="1">
                <a:solidFill>
                  <a:srgbClr val="000000"/>
                </a:solidFill>
                <a:latin typeface="Arial" panose="020B0604020202020204" pitchFamily="34" charset="0"/>
              </a:rPr>
              <a:t>inter-</a:t>
            </a:r>
          </a:p>
          <a:p>
            <a:pPr algn="ctr"/>
            <a:r>
              <a:rPr lang="de-DE" altLang="de-DE" sz="2800" b="1">
                <a:solidFill>
                  <a:srgbClr val="000000"/>
                </a:solidFill>
                <a:latin typeface="Arial" panose="020B0604020202020204" pitchFamily="34" charset="0"/>
              </a:rPr>
              <a:t>national</a:t>
            </a:r>
          </a:p>
        </p:txBody>
      </p:sp>
      <p:pic>
        <p:nvPicPr>
          <p:cNvPr id="660484" name="Picture 4">
            <a:extLst>
              <a:ext uri="{FF2B5EF4-FFF2-40B4-BE49-F238E27FC236}">
                <a16:creationId xmlns:a16="http://schemas.microsoft.com/office/drawing/2014/main" id="{315F3C02-023D-2E44-A961-DEA98CDE1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275" y="1268413"/>
            <a:ext cx="7197725" cy="539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6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66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0483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2">
            <a:extLst>
              <a:ext uri="{FF2B5EF4-FFF2-40B4-BE49-F238E27FC236}">
                <a16:creationId xmlns:a16="http://schemas.microsoft.com/office/drawing/2014/main" id="{960B38B5-65A7-3746-BE5F-B142EC6CB4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9D9EC-666C-E04A-97DD-512A76EE467C}" type="slidenum">
              <a:rPr lang="en-US" altLang="de-DE"/>
              <a:pPr/>
              <a:t>8</a:t>
            </a:fld>
            <a:endParaRPr lang="en-US" altLang="de-DE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7DF9B9D6-5B7C-6849-BF0F-85F6D4BC59A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altLang="de-DE"/>
              <a:t>Konstanz</a:t>
            </a:r>
            <a:br>
              <a:rPr lang="de-DE" altLang="de-DE"/>
            </a:br>
            <a:r>
              <a:rPr lang="de-DE" altLang="de-DE"/>
              <a:t>6.06.2005</a:t>
            </a:r>
          </a:p>
        </p:txBody>
      </p:sp>
      <p:sp>
        <p:nvSpPr>
          <p:cNvPr id="661506" name="Text Box 2">
            <a:extLst>
              <a:ext uri="{FF2B5EF4-FFF2-40B4-BE49-F238E27FC236}">
                <a16:creationId xmlns:a16="http://schemas.microsoft.com/office/drawing/2014/main" id="{DF5432B4-83C5-1C45-8472-B0163E0832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661507" name="Rectangle 3">
            <a:extLst>
              <a:ext uri="{FF2B5EF4-FFF2-40B4-BE49-F238E27FC236}">
                <a16:creationId xmlns:a16="http://schemas.microsoft.com/office/drawing/2014/main" id="{E9C3A587-0EB9-9A4D-BD52-163FF784FB06}"/>
              </a:ext>
            </a:extLst>
          </p:cNvPr>
          <p:cNvSpPr>
            <a:spLocks noChangeArrowheads="1"/>
          </p:cNvSpPr>
          <p:nvPr/>
        </p:nvSpPr>
        <p:spPr bwMode="grayWhite">
          <a:xfrm>
            <a:off x="684213" y="1268413"/>
            <a:ext cx="8002587" cy="5399087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FF0000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2800" b="1">
                <a:solidFill>
                  <a:srgbClr val="000000"/>
                </a:solidFill>
                <a:latin typeface="Arial" panose="020B0604020202020204" pitchFamily="34" charset="0"/>
              </a:rPr>
              <a:t>Nr. 5</a:t>
            </a:r>
          </a:p>
          <a:p>
            <a:pPr algn="ctr"/>
            <a:endParaRPr lang="de-DE" altLang="de-DE" sz="28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de-DE" altLang="de-DE" sz="2800" b="1">
                <a:solidFill>
                  <a:srgbClr val="000000"/>
                </a:solidFill>
                <a:latin typeface="Arial" panose="020B0604020202020204" pitchFamily="34" charset="0"/>
              </a:rPr>
              <a:t>keine (gewichteten) Gesamtwerte, </a:t>
            </a:r>
          </a:p>
          <a:p>
            <a:pPr algn="ctr"/>
            <a:endParaRPr lang="de-DE" altLang="de-DE" sz="28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de-DE" altLang="de-DE" sz="2800" b="1">
                <a:solidFill>
                  <a:srgbClr val="000000"/>
                </a:solidFill>
                <a:latin typeface="Arial" panose="020B0604020202020204" pitchFamily="34" charset="0"/>
              </a:rPr>
              <a:t>sondern </a:t>
            </a:r>
          </a:p>
          <a:p>
            <a:pPr algn="ctr"/>
            <a:endParaRPr lang="de-DE" altLang="de-DE" sz="28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de-DE" altLang="de-DE" sz="2800" b="1">
                <a:solidFill>
                  <a:srgbClr val="000000"/>
                </a:solidFill>
                <a:latin typeface="Arial" panose="020B0604020202020204" pitchFamily="34" charset="0"/>
              </a:rPr>
              <a:t>multidimensionales Ranking</a:t>
            </a:r>
          </a:p>
        </p:txBody>
      </p:sp>
      <p:sp>
        <p:nvSpPr>
          <p:cNvPr id="661508" name="Rectangle 4">
            <a:extLst>
              <a:ext uri="{FF2B5EF4-FFF2-40B4-BE49-F238E27FC236}">
                <a16:creationId xmlns:a16="http://schemas.microsoft.com/office/drawing/2014/main" id="{8B39504F-5893-7B45-B0AC-4B856CEAAD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5 Besonderheiten</a:t>
            </a:r>
          </a:p>
        </p:txBody>
      </p:sp>
      <p:sp>
        <p:nvSpPr>
          <p:cNvPr id="661509" name="AutoShape 5">
            <a:extLst>
              <a:ext uri="{FF2B5EF4-FFF2-40B4-BE49-F238E27FC236}">
                <a16:creationId xmlns:a16="http://schemas.microsoft.com/office/drawing/2014/main" id="{C5128E55-22F9-9E42-B795-EFCF29BCCF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838" y="981075"/>
            <a:ext cx="4176712" cy="2447925"/>
          </a:xfrm>
          <a:prstGeom prst="cloudCallout">
            <a:avLst>
              <a:gd name="adj1" fmla="val -35634"/>
              <a:gd name="adj2" fmla="val 107329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de-DE" altLang="de-DE" sz="2800" b="1">
                <a:latin typeface="Arial" panose="020B0604020202020204" pitchFamily="34" charset="0"/>
              </a:rPr>
              <a:t>Mein Ranking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6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6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1507" grpId="0" animBg="1" autoUpdateAnimBg="0"/>
      <p:bldP spid="66150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3">
            <a:extLst>
              <a:ext uri="{FF2B5EF4-FFF2-40B4-BE49-F238E27FC236}">
                <a16:creationId xmlns:a16="http://schemas.microsoft.com/office/drawing/2014/main" id="{FE46C6F1-9B92-404C-9AE7-3D5A43E88D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63683-490B-3740-A88D-97A3A6517622}" type="slidenum">
              <a:rPr lang="en-US" altLang="de-DE"/>
              <a:pPr/>
              <a:t>9</a:t>
            </a:fld>
            <a:endParaRPr lang="en-US" altLang="de-DE"/>
          </a:p>
        </p:txBody>
      </p:sp>
      <p:sp>
        <p:nvSpPr>
          <p:cNvPr id="8" name="Datumsplatzhalter 4">
            <a:extLst>
              <a:ext uri="{FF2B5EF4-FFF2-40B4-BE49-F238E27FC236}">
                <a16:creationId xmlns:a16="http://schemas.microsoft.com/office/drawing/2014/main" id="{453DAC0F-09B1-654B-98BB-0C8E1A615FB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altLang="de-DE"/>
              <a:t>Konstanz</a:t>
            </a:r>
            <a:br>
              <a:rPr lang="de-DE" altLang="de-DE"/>
            </a:br>
            <a:r>
              <a:rPr lang="de-DE" altLang="de-DE"/>
              <a:t>6.06.2005</a:t>
            </a:r>
          </a:p>
        </p:txBody>
      </p:sp>
      <p:sp>
        <p:nvSpPr>
          <p:cNvPr id="662530" name="Rectangle 2">
            <a:extLst>
              <a:ext uri="{FF2B5EF4-FFF2-40B4-BE49-F238E27FC236}">
                <a16:creationId xmlns:a16="http://schemas.microsoft.com/office/drawing/2014/main" id="{20E49AA6-7378-564A-8749-CA7ACCD5BD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de-DE" altLang="de-DE"/>
          </a:p>
        </p:txBody>
      </p:sp>
      <p:pic>
        <p:nvPicPr>
          <p:cNvPr id="662531" name="Picture 3">
            <a:extLst>
              <a:ext uri="{FF2B5EF4-FFF2-40B4-BE49-F238E27FC236}">
                <a16:creationId xmlns:a16="http://schemas.microsoft.com/office/drawing/2014/main" id="{79DFADC0-2922-E844-A224-2B6F78E58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060575"/>
            <a:ext cx="6948487" cy="370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2532" name="Picture 4">
            <a:extLst>
              <a:ext uri="{FF2B5EF4-FFF2-40B4-BE49-F238E27FC236}">
                <a16:creationId xmlns:a16="http://schemas.microsoft.com/office/drawing/2014/main" id="{CE1A9C21-667D-314D-AF7E-B71F7700EE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341438"/>
            <a:ext cx="5891213" cy="145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2533" name="Picture 5">
            <a:extLst>
              <a:ext uri="{FF2B5EF4-FFF2-40B4-BE49-F238E27FC236}">
                <a16:creationId xmlns:a16="http://schemas.microsoft.com/office/drawing/2014/main" id="{156C0EA7-7AD0-1341-BF4D-4DF6CD0411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3213100"/>
            <a:ext cx="6188075" cy="145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2534" name="Picture 6">
            <a:extLst>
              <a:ext uri="{FF2B5EF4-FFF2-40B4-BE49-F238E27FC236}">
                <a16:creationId xmlns:a16="http://schemas.microsoft.com/office/drawing/2014/main" id="{F8DD87C5-47BC-5941-9AC2-0EB1DD2E1E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5084763"/>
            <a:ext cx="5221288" cy="145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625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6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6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6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eere Präsentation">
  <a:themeElements>
    <a:clrScheme name="Leere Präsentation 9">
      <a:dk1>
        <a:srgbClr val="777777"/>
      </a:dk1>
      <a:lt1>
        <a:srgbClr val="FFFFFF"/>
      </a:lt1>
      <a:dk2>
        <a:srgbClr val="969696"/>
      </a:dk2>
      <a:lt2>
        <a:srgbClr val="FFFFFF"/>
      </a:lt2>
      <a:accent1>
        <a:srgbClr val="F00E34"/>
      </a:accent1>
      <a:accent2>
        <a:srgbClr val="293BA5"/>
      </a:accent2>
      <a:accent3>
        <a:srgbClr val="C9C9C9"/>
      </a:accent3>
      <a:accent4>
        <a:srgbClr val="DADADA"/>
      </a:accent4>
      <a:accent5>
        <a:srgbClr val="F6AAAE"/>
      </a:accent5>
      <a:accent6>
        <a:srgbClr val="243595"/>
      </a:accent6>
      <a:hlink>
        <a:srgbClr val="2AAA64"/>
      </a:hlink>
      <a:folHlink>
        <a:srgbClr val="000000"/>
      </a:folHlink>
    </a:clrScheme>
    <a:fontScheme name="Leere Prä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777777"/>
        </a:dk1>
        <a:lt1>
          <a:srgbClr val="FFFFFF"/>
        </a:lt1>
        <a:dk2>
          <a:srgbClr val="969696"/>
        </a:dk2>
        <a:lt2>
          <a:srgbClr val="FFFFFF"/>
        </a:lt2>
        <a:accent1>
          <a:srgbClr val="F00E34"/>
        </a:accent1>
        <a:accent2>
          <a:srgbClr val="293BA5"/>
        </a:accent2>
        <a:accent3>
          <a:srgbClr val="C9C9C9"/>
        </a:accent3>
        <a:accent4>
          <a:srgbClr val="DADADA"/>
        </a:accent4>
        <a:accent5>
          <a:srgbClr val="F6AAAE"/>
        </a:accent5>
        <a:accent6>
          <a:srgbClr val="243595"/>
        </a:accent6>
        <a:hlink>
          <a:srgbClr val="2AAA64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777777"/>
        </a:dk1>
        <a:lt1>
          <a:srgbClr val="FFFFFF"/>
        </a:lt1>
        <a:dk2>
          <a:srgbClr val="969696"/>
        </a:dk2>
        <a:lt2>
          <a:srgbClr val="FFFFFF"/>
        </a:lt2>
        <a:accent1>
          <a:srgbClr val="F00E34"/>
        </a:accent1>
        <a:accent2>
          <a:srgbClr val="293BA5"/>
        </a:accent2>
        <a:accent3>
          <a:srgbClr val="C9C9C9"/>
        </a:accent3>
        <a:accent4>
          <a:srgbClr val="DADADA"/>
        </a:accent4>
        <a:accent5>
          <a:srgbClr val="F6AAAE"/>
        </a:accent5>
        <a:accent6>
          <a:srgbClr val="243595"/>
        </a:accent6>
        <a:hlink>
          <a:srgbClr val="2AAA64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C:\Programme\Microsoft Office\Vorlagen\Leere Präsentation.pot</Template>
  <TotalTime>0</TotalTime>
  <Words>417</Words>
  <Application>Microsoft Macintosh PowerPoint</Application>
  <PresentationFormat>Bildschirmpräsentation (4:3)</PresentationFormat>
  <Paragraphs>205</Paragraphs>
  <Slides>29</Slides>
  <Notes>3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3</vt:i4>
      </vt:variant>
      <vt:variant>
        <vt:lpstr>Folientitel</vt:lpstr>
      </vt:variant>
      <vt:variant>
        <vt:i4>29</vt:i4>
      </vt:variant>
    </vt:vector>
  </HeadingPairs>
  <TitlesOfParts>
    <vt:vector size="36" baseType="lpstr">
      <vt:lpstr>Times New Roman</vt:lpstr>
      <vt:lpstr>Arial</vt:lpstr>
      <vt:lpstr>Webdings</vt:lpstr>
      <vt:lpstr>Leere Präsentation</vt:lpstr>
      <vt:lpstr>Microsoft Word-Dokument</vt:lpstr>
      <vt:lpstr>Microsoft Office Excel-Arbeitsblatt</vt:lpstr>
      <vt:lpstr>Bild (Enhanced Metafile)</vt:lpstr>
      <vt:lpstr>Universität Konstanz  im CHE-Ranking</vt:lpstr>
      <vt:lpstr>PowerPoint-Präsentation</vt:lpstr>
      <vt:lpstr>5 Besonderheiten</vt:lpstr>
      <vt:lpstr>5 Besonderheiten</vt:lpstr>
      <vt:lpstr>PowerPoint-Präsentation</vt:lpstr>
      <vt:lpstr>5 Besonderheiten</vt:lpstr>
      <vt:lpstr>5 Besonderheiten</vt:lpstr>
      <vt:lpstr>5 Besonderheiten</vt:lpstr>
      <vt:lpstr>PowerPoint-Präsentation</vt:lpstr>
      <vt:lpstr>PowerPoint-Präsentation</vt:lpstr>
      <vt:lpstr>Bezugsobjekt: Forschung</vt:lpstr>
      <vt:lpstr>Forschungsstarke Fakultäten</vt:lpstr>
      <vt:lpstr>Forschungsuniversität</vt:lpstr>
      <vt:lpstr>PowerPoint-Präsentation</vt:lpstr>
      <vt:lpstr>PowerPoint-Präsentation</vt:lpstr>
      <vt:lpstr>PowerPoint-Präsentation</vt:lpstr>
      <vt:lpstr>Studierendenurteile Rechts-, Wirtschafts- und Sozialwissenschaften 2005</vt:lpstr>
      <vt:lpstr>Studierendenurteile Geisteswissenschaften, Psychologie 2004</vt:lpstr>
      <vt:lpstr>Studierendenurteile Naturwissenschaften 2003</vt:lpstr>
      <vt:lpstr>Forschungsindikatoren Rechts-, Wirtschafts- und Sozialwissenschaften 2005</vt:lpstr>
      <vt:lpstr>Forschungsindikatoren Geisteswissenschaften und Psychologie 2004</vt:lpstr>
      <vt:lpstr>Forschungsindikatoren Naturwissenschaften 2003</vt:lpstr>
      <vt:lpstr>Ranggruppenverfahren</vt:lpstr>
      <vt:lpstr>Gesamturteil Jura 2005</vt:lpstr>
      <vt:lpstr>Physik:  Drittmittel in t€ pro Jahr</vt:lpstr>
      <vt:lpstr>Drittmittelherkunft (Psychologie)</vt:lpstr>
      <vt:lpstr>VWL  nationale/internatonale Publikationen</vt:lpstr>
      <vt:lpstr>Humboldt`sches Ideal  (BWL, Publikationen)</vt:lpstr>
      <vt:lpstr>PowerPoint-Präsentation</vt:lpstr>
    </vt:vector>
  </TitlesOfParts>
  <Company>CHE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Forschungsranking Presse</dc:title>
  <dc:creator>Sonja Berghoff</dc:creator>
  <cp:lastModifiedBy>Detlef Müller-Böling</cp:lastModifiedBy>
  <cp:revision>220</cp:revision>
  <cp:lastPrinted>2003-04-08T07:11:33Z</cp:lastPrinted>
  <dcterms:created xsi:type="dcterms:W3CDTF">2001-03-08T15:06:45Z</dcterms:created>
  <dcterms:modified xsi:type="dcterms:W3CDTF">2022-02-09T15:46:13Z</dcterms:modified>
</cp:coreProperties>
</file>