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ppt/drawings/legacyDiagramText4.bin" ContentType="application/vnd.ms-office.legacyDiagramText"/>
  <Override PartName="/ppt/drawings/legacyDiagramText5.bin" ContentType="application/vnd.ms-office.legacyDiagramText"/>
  <Override PartName="/ppt/drawings/legacyDiagramText6.bin" ContentType="application/vnd.ms-office.legacyDiagramText"/>
  <Override PartName="/ppt/drawings/legacyDiagramText7.bin" ContentType="application/vnd.ms-office.legacyDiagramText"/>
  <Override PartName="/ppt/drawings/legacyDiagramText8.bin" ContentType="application/vnd.ms-office.legacyDiagramText"/>
  <Override PartName="/ppt/drawings/legacyDiagramText9.bin" ContentType="application/vnd.ms-office.legacyDiagramText"/>
  <Override PartName="/ppt/drawings/legacyDiagramText10.bin" ContentType="application/vnd.ms-office.legacyDiagramText"/>
  <Override PartName="/ppt/drawings/legacyDiagramText11.bin" ContentType="application/vnd.ms-office.legacyDiagramText"/>
  <Override PartName="/ppt/drawings/legacyDiagramText12.bin" ContentType="application/vnd.ms-office.legacyDiagramText"/>
  <Override PartName="/ppt/drawings/legacyDiagramText13.bin" ContentType="application/vnd.ms-office.legacyDiagramText"/>
  <Override PartName="/ppt/notesSlides/notesSlide2.xml" ContentType="application/vnd.openxmlformats-officedocument.presentationml.notesSlide+xml"/>
  <Override PartName="/ppt/drawings/legacyDiagramText14.bin" ContentType="application/vnd.ms-office.legacyDiagramText"/>
  <Override PartName="/ppt/drawings/legacyDiagramText15.bin" ContentType="application/vnd.ms-office.legacyDiagramText"/>
  <Override PartName="/ppt/drawings/legacyDiagramText16.bin" ContentType="application/vnd.ms-office.legacyDiagramText"/>
  <Override PartName="/ppt/drawings/legacyDiagramText17.bin" ContentType="application/vnd.ms-office.legacyDiagramText"/>
  <Override PartName="/ppt/drawings/legacyDiagramText18.bin" ContentType="application/vnd.ms-office.legacyDiagramText"/>
  <Override PartName="/ppt/drawings/legacyDiagramText19.bin" ContentType="application/vnd.ms-office.legacyDiagramText"/>
  <Override PartName="/ppt/drawings/legacyDiagramText20.bin" ContentType="application/vnd.ms-office.legacyDiagramText"/>
  <Override PartName="/ppt/drawings/legacyDiagramText21.bin" ContentType="application/vnd.ms-office.legacyDiagramText"/>
  <Override PartName="/ppt/drawings/legacyDiagramText22.bin" ContentType="application/vnd.ms-office.legacyDiagramText"/>
  <Override PartName="/ppt/drawings/legacyDiagramText23.bin" ContentType="application/vnd.ms-office.legacyDiagramText"/>
  <Override PartName="/ppt/drawings/legacyDiagramText24.bin" ContentType="application/vnd.ms-office.legacyDiagramText"/>
  <Override PartName="/ppt/drawings/legacyDiagramText25.bin" ContentType="application/vnd.ms-office.legacyDiagramText"/>
  <Override PartName="/ppt/drawings/legacyDiagramText26.bin" ContentType="application/vnd.ms-office.legacyDiagramTex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legacyDocTextInfo.bin" ContentType="application/vnd.ms-office.legacyDocTextInfo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9" r:id="rId1"/>
  </p:sldMasterIdLst>
  <p:notesMasterIdLst>
    <p:notesMasterId r:id="rId39"/>
  </p:notesMasterIdLst>
  <p:sldIdLst>
    <p:sldId id="256" r:id="rId2"/>
    <p:sldId id="294" r:id="rId3"/>
    <p:sldId id="280" r:id="rId4"/>
    <p:sldId id="258" r:id="rId5"/>
    <p:sldId id="257" r:id="rId6"/>
    <p:sldId id="287" r:id="rId7"/>
    <p:sldId id="276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7" r:id="rId17"/>
    <p:sldId id="288" r:id="rId18"/>
    <p:sldId id="270" r:id="rId19"/>
    <p:sldId id="277" r:id="rId20"/>
    <p:sldId id="272" r:id="rId21"/>
    <p:sldId id="273" r:id="rId22"/>
    <p:sldId id="278" r:id="rId23"/>
    <p:sldId id="282" r:id="rId24"/>
    <p:sldId id="290" r:id="rId25"/>
    <p:sldId id="291" r:id="rId26"/>
    <p:sldId id="274" r:id="rId27"/>
    <p:sldId id="271" r:id="rId28"/>
    <p:sldId id="281" r:id="rId29"/>
    <p:sldId id="286" r:id="rId30"/>
    <p:sldId id="284" r:id="rId31"/>
    <p:sldId id="285" r:id="rId32"/>
    <p:sldId id="292" r:id="rId33"/>
    <p:sldId id="283" r:id="rId34"/>
    <p:sldId id="295" r:id="rId35"/>
    <p:sldId id="293" r:id="rId36"/>
    <p:sldId id="275" r:id="rId37"/>
    <p:sldId id="289" r:id="rId3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9" autoAdjust="0"/>
    <p:restoredTop sz="94632"/>
  </p:normalViewPr>
  <p:slideViewPr>
    <p:cSldViewPr>
      <p:cViewPr varScale="1">
        <p:scale>
          <a:sx n="106" d="100"/>
          <a:sy n="106" d="100"/>
        </p:scale>
        <p:origin x="19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21.bin"/><Relationship Id="rId13" Type="http://schemas.microsoft.com/office/2006/relationships/legacyDiagramText" Target="legacyDiagramText26.bin"/><Relationship Id="rId3" Type="http://schemas.microsoft.com/office/2006/relationships/legacyDiagramText" Target="legacyDiagramText16.bin"/><Relationship Id="rId7" Type="http://schemas.microsoft.com/office/2006/relationships/legacyDiagramText" Target="legacyDiagramText20.bin"/><Relationship Id="rId12" Type="http://schemas.microsoft.com/office/2006/relationships/legacyDiagramText" Target="legacyDiagramText25.bin"/><Relationship Id="rId2" Type="http://schemas.microsoft.com/office/2006/relationships/legacyDiagramText" Target="legacyDiagramText15.bin"/><Relationship Id="rId1" Type="http://schemas.microsoft.com/office/2006/relationships/legacyDiagramText" Target="legacyDiagramText14.bin"/><Relationship Id="rId6" Type="http://schemas.microsoft.com/office/2006/relationships/legacyDiagramText" Target="legacyDiagramText19.bin"/><Relationship Id="rId11" Type="http://schemas.microsoft.com/office/2006/relationships/legacyDiagramText" Target="legacyDiagramText24.bin"/><Relationship Id="rId5" Type="http://schemas.microsoft.com/office/2006/relationships/legacyDiagramText" Target="legacyDiagramText18.bin"/><Relationship Id="rId10" Type="http://schemas.microsoft.com/office/2006/relationships/legacyDiagramText" Target="legacyDiagramText23.bin"/><Relationship Id="rId4" Type="http://schemas.microsoft.com/office/2006/relationships/legacyDiagramText" Target="legacyDiagramText17.bin"/><Relationship Id="rId9" Type="http://schemas.microsoft.com/office/2006/relationships/legacyDiagramText" Target="legacyDiagramText22.bin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7BDF0E5-7D45-B44D-8BC5-97DC8636D0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F202F0-56DA-7040-A604-9481ED511D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C7CD15A-BA83-7843-9A39-521DB600F1F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0D14A25-6D41-C248-B997-C88BF0CC5A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59FCCBD-0B15-5440-B775-A7CC10120F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2ED705E-59DB-CD47-98C4-A90886008F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6B379A9C-A8CC-7D46-A94D-0F11D9DBDCF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35584A-6B60-C44D-BA04-590AA200E1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217AE-A82A-BE46-A24F-ED91C8B1B32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3F3C17AD-B73A-964F-8BF6-F0B45E8115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3245D67-9A56-1749-84BB-72B09C90A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3A67C5-F87E-FC48-A357-11F206706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F86921-0D2A-EF46-9B73-BB9CBFDBD224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6D5B54B5-1B32-1740-9B68-40E8D84EF21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7C77F43-0FEE-B044-8C52-93B0A6AB7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de-DE" altLang="de-DE"/>
              <a:t>Bei Habilitierten Frauenanteil rund 20%; bei C3 1999 rund 13%, C4 ca. 7%. </a:t>
            </a:r>
          </a:p>
          <a:p>
            <a:r>
              <a:rPr lang="de-DE" altLang="de-DE"/>
              <a:t>Notwendig wäre eine Flexibilisierung, etwa im Sinne von Teilzeitprofessuren und Sabbaticals.</a:t>
            </a:r>
          </a:p>
          <a:p>
            <a:r>
              <a:rPr lang="de-DE" altLang="de-DE"/>
              <a:t>Durchschnittsalter bei Berufung auf JP 34 Jahre, Durchschnitt bei Habilitation 1999 41,8 J.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CFF735-D3D7-424F-90BB-AC1A8C0321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9AF54-3D58-B146-BCB0-A02BAD7EBA8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169B3CA-5EE8-5648-BDF7-9722B474E09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62250C9-56D5-6A49-AA20-A2773C0FD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AF64A1-2432-D943-851E-5E74C771E4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52F73-77B9-5141-A4A1-A6BCC551E47A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EA871D9-627A-9F48-B4A8-CEE9E1E640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4058DAE-6978-E64B-852A-F2C135FB5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2CCAAA-C2C6-7E47-9972-F5EEE43E3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0B815-F33E-084D-8C45-09C562E65549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7A7941F-68DC-D54E-BC2F-B9445B391F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5A662BB-D89E-0F4F-B0E6-778451AC0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3ED1AC-C10F-8746-9A2F-20CA27C889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C19EC0-FF30-7B4C-AE41-9D5F04329B9D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E70C43D5-CD8D-CC4B-A11F-F13A9AE511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7FCE534F-08F9-164E-92E1-4340B3424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F6F74B-9D22-A24C-913C-EA228BDCD9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E8FED-CEFC-F146-97DA-C301293C4572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8834F825-D52F-4D4D-9C6E-23DA1DBA4B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56C71AF-B3F3-9243-934A-D10A89869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997E8D-CC82-844E-B179-8040869B7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38241-F197-B34E-9C86-94D0EF0F9EF0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ABCA9DB-A0E7-F94E-BFF4-999637F93E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4E4D3AD-EF87-0942-83DA-46BDE1FB2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447DA1-7626-1044-80B7-C5020AF05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8E3F2-22A1-0342-9113-BCF62BD54C11}" type="slidenum">
              <a:rPr lang="de-DE" altLang="de-DE"/>
              <a:pPr/>
              <a:t>33</a:t>
            </a:fld>
            <a:endParaRPr lang="de-DE" altLang="de-DE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A9B8BA3C-EEE2-F447-9CE3-A2DD571057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9B9758C-12AB-2644-8246-701D8F071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de-DE" altLang="de-DE"/>
              <a:t>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446E42-07FB-EE4B-9843-5E892AB16B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1EABC-A147-994A-90E8-4D0AA7443F49}" type="slidenum">
              <a:rPr lang="de-DE" altLang="de-DE"/>
              <a:pPr/>
              <a:t>36</a:t>
            </a:fld>
            <a:endParaRPr lang="de-DE" altLang="de-DE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7CBC1AA-660E-C341-BD9E-68D9C915F6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02E41CA-0E93-6246-9F00-2CA5E2F46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173096-674A-5445-85E5-6D6DB34568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BCFEE-FD2A-0341-9FAA-84DCD5FB71A0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9FCF430-BD01-6B4C-B58A-4003220964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E2D6BB0-D50D-AB46-89AE-5E483CC5F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de-DE" altLang="de-DE"/>
              <a:t>Rund 25% der Promovierten betrachten ihre Promotion vor allem als Voraussetzung einer weiteren akademischen Karriere.</a:t>
            </a:r>
          </a:p>
          <a:p>
            <a:r>
              <a:rPr lang="de-DE" altLang="de-DE"/>
              <a:t>Für die, die an der Uni bleiben wollen, gibt es eine große Bandbreite an Möglichkeiten; hier nur einige der wichtigeren.</a:t>
            </a:r>
          </a:p>
          <a:p>
            <a:r>
              <a:rPr lang="de-DE" altLang="de-DE"/>
              <a:t>Wichtigkeit der Postdoc-Phase wird deutlich, da hier insbesondere Abwanderung guter Wissenschaftler erfolgt; Zirkulation ist aber natürlich wünschenswert</a:t>
            </a:r>
          </a:p>
          <a:p>
            <a:r>
              <a:rPr lang="de-DE" altLang="de-DE"/>
              <a:t>z.T. Stipendien-Problematik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328453-FDEB-5149-BC79-81C01F34C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FF7DD-D7C1-8249-A773-55EC06726A32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AB61E09A-317D-2A4E-A7D2-0D75E2569E0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223733E-1318-1A45-8648-2965E07E9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de-DE" altLang="de-DE"/>
              <a:t>Rund 25% der Promovierten betrachten ihre Promotion vor allem als Voraussetzung einer weiteren akademischen Karriere.</a:t>
            </a:r>
          </a:p>
          <a:p>
            <a:r>
              <a:rPr lang="de-DE" altLang="de-DE"/>
              <a:t>Für die, die an der Uni bleiben wollen, gibt es eine große Bandbreite an Möglichkeiten; hier nur einige der wichtigeren.</a:t>
            </a:r>
          </a:p>
          <a:p>
            <a:r>
              <a:rPr lang="de-DE" altLang="de-DE"/>
              <a:t>Wichtigkeit der Postdoc-Phase wird deutlich, da hier insbesondere Abwanderung guter Wissenschaftler erfolgt; Zirkulation ist aber natürlich wünschenswert</a:t>
            </a:r>
          </a:p>
          <a:p>
            <a:r>
              <a:rPr lang="de-DE" altLang="de-DE"/>
              <a:t>z.T. Stipendien-Problematik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4C9B92-57D2-6247-BAD9-ABF0DCA602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A65F79-AC1A-5240-84E2-DBFF16CD0D57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56B427B3-2077-1C40-ACC8-372891E5B0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7FEEBEA-B125-D442-B8FB-27F9345AB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2B3BC2-EFB6-774A-BA13-764C9DE25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BCC0A-1E9F-0645-87EF-4548DC4263B8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EEB1434A-215B-514A-90F3-372EA586F9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C9840B3-F2B3-2944-84D2-016BDA446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EC4B2B-47DE-1344-8966-23B1B4965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0C11B-6353-434A-BE21-23DAC1D8CD74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E066934-B3AA-7349-A378-25653AB488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9C7BEAA-FEA9-B048-B6F3-09072775E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165BDE-FE74-EA4B-85C5-269B9A2124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183A7-58AE-B347-A084-26971B96FD7B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91E020A-BB71-3747-A9FB-CC9D9EC361C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93DF183-8A1F-774C-B237-529EA8A3A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EC7977-CBB7-DB49-8C78-F7C0D2941F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FF743-0E50-FD46-A794-10E120E49FCD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70A4395-1B8E-B245-85DE-FEF7EEBBCF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A9B3583-9959-E242-9446-E3511DEE2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5BD6B9-4342-1D46-AB70-D4BB4BC7CB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2698F2-A7EB-234A-82F8-7458B72D08C3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FD86A54A-1AC2-F04E-9371-71623A6103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FAE97AC-0188-7C43-938A-F3642F4F4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CA755B-C7B1-7843-8A94-1FCD0AEE8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06AC5F-5374-724F-94A6-B9C7B408A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7DC7E3-E4D1-2E4E-B5CB-1125CE5FFA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52A469-4D87-E04A-B394-76BFC3C7FA8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0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CDB97-D715-F546-92DB-88782107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E02585-BEDE-AD47-BE68-7CD7B1B87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D7FAA0-4EED-6A42-9D1F-3A449347C7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624C99-3302-8A4E-ABA2-ADB5ABF107D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1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CD86E24-8A53-664B-BEA3-40CE3A286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07D613-4C13-D240-A8CB-4034E32F4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7FEFCD-CC73-3F48-BF0E-A3E9D18741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DC55FC-DC98-AC43-B767-D4B02994CA7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75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66382-72D8-8E41-838D-7FD5B2399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1B73D6-0CDA-5E49-8166-71B2CDB0FBD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38C379-3A1D-FC4D-A0FA-EE25269F4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463CDA-0719-A942-98E9-7201758054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01013" y="6324600"/>
            <a:ext cx="738187" cy="381000"/>
          </a:xfrm>
        </p:spPr>
        <p:txBody>
          <a:bodyPr/>
          <a:lstStyle>
            <a:lvl1pPr>
              <a:defRPr/>
            </a:lvl1pPr>
          </a:lstStyle>
          <a:p>
            <a:fld id="{F745AF03-1601-DF4D-9E13-7F23F155A75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875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D6B13-DC09-424D-BD92-3B5DD3AC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2F5B8DC3-FCE1-1C47-AE21-17DA813B14B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E7D30C-C679-FC42-9ED3-506902B7A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101013" y="6324600"/>
            <a:ext cx="738187" cy="381000"/>
          </a:xfrm>
        </p:spPr>
        <p:txBody>
          <a:bodyPr/>
          <a:lstStyle>
            <a:lvl1pPr>
              <a:defRPr/>
            </a:lvl1pPr>
          </a:lstStyle>
          <a:p>
            <a:fld id="{AB98BC18-69B3-F849-BABD-7CD6DC8B651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5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6A2933-4104-F542-A1C4-EB8358D5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25FB88-8B69-F541-AE16-65C05E0D1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F084CD-F96B-C047-BB1B-ED689C4C76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D450F2-0C8F-1340-932F-8FD1BBD5EDE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1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8BFCD-0F37-054D-B419-87345E458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46B368-4946-CD43-9993-A3DC573CD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5B85B3-60EF-8245-AE2B-3883820806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FE0DBD-CB58-FF40-B7D9-7F8F7A5F073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9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E9231-3193-0D43-8F9E-F1D6800E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9751E2-0F3E-F549-9B96-1B9C5BE28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FAE7B9-05FD-1041-9238-E209DC68A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7CBA6E-2927-E941-A1D9-A9125A2BA3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66EA4E-6DFF-1B4D-8559-19DC2839181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0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F3B1A-71E6-3547-8339-E7CD3EE9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70AEAC-7514-6640-A238-7ADCB24E9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D6CAB5-71A3-DF4C-9680-663CBFE9B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8F2474-D89E-F34A-AA5B-199EDA132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5144C23-9E67-9E49-B9ED-085F87063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39DC0C-43F7-0840-B855-651F3BD26C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83FA2F-C7D9-C343-800A-36F62EF7788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0BC5E-0963-334D-8E20-39D96BA4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1A99A11-7159-084D-BFB3-018872E126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D2309B-7349-2347-9077-33062197ED0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6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3C18894-B795-8D46-AC39-4DEE0E4F41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24C041-EF46-AF40-BCE4-514C054CC13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0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1ABAE-D6D8-0945-B6AE-CD3AE0F0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83E10E-CAF9-F44D-8EFA-F625FA571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266056-A332-3543-896E-8AB04B13C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207AD3-436F-F147-8F35-9D88E07A11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EF2209-31FF-5A4F-8388-791F4F0EA85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1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8344E-3ED2-7B4C-9046-2CB7FD1C8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6B5A7AE-5665-B14A-B740-9099EE98F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A0BD3-1030-704C-BCA8-43299BF4D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379C81-689E-0F46-BE4E-EBE025880F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2E34A8-43DB-C641-BB54-FE53CDF2599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46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231D41B-5BDD-894C-9132-9A4BEDA03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8F6E208-F10A-DB40-87CF-0E656579E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827DD2B-6A60-A843-A747-FC7DA7B28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AFB1705-47B6-3A4C-BC47-DCCD80619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B348F747-2B9B-8D4C-9EFE-7033892BA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324600"/>
            <a:ext cx="7381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FF1E3ACD-186B-9E43-85AD-D1CF8BA2E55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53479550-14CC-7048-BDC3-65B67B6A1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7177" name="Picture 9">
            <a:extLst>
              <a:ext uri="{FF2B5EF4-FFF2-40B4-BE49-F238E27FC236}">
                <a16:creationId xmlns:a16="http://schemas.microsoft.com/office/drawing/2014/main" id="{8D6648AB-9D4D-D943-AD68-9A90AF54B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8" name="Text Box 10">
            <a:extLst>
              <a:ext uri="{FF2B5EF4-FFF2-40B4-BE49-F238E27FC236}">
                <a16:creationId xmlns:a16="http://schemas.microsoft.com/office/drawing/2014/main" id="{59E30CEE-9BC1-E943-BDA1-0EE0C7A6977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8750" y="6364288"/>
            <a:ext cx="1444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latin typeface="Arial" panose="020B0604020202020204" pitchFamily="34" charset="0"/>
              </a:rPr>
              <a:t>Basel, 13.06.05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e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e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chschulkarriere.de/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A30B6EF1-82BD-BA4B-A1C2-D4F83A80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268413"/>
            <a:ext cx="8640763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C368DC0-8BA1-0646-A62C-1B1351E280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de-DE" altLang="de-DE" sz="3600" b="1">
                <a:solidFill>
                  <a:schemeClr val="accent1"/>
                </a:solidFill>
              </a:rPr>
              <a:t>Die entfesselte Hochschule –  Konsequenzen für den akademischen Nachwuchs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D79976E-81DA-674D-A7C1-DE87F03F1C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581525"/>
            <a:ext cx="6400800" cy="1752600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Prof. Dr. Detlef Müller-Böling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CHE Centrum für Hochschulentwicklung, Gütersloh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DD85CF-681B-6142-BA2D-C427DFE922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24310-0CCE-344E-ADFD-E05EB1A0C0FE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37A29205-F1CD-D347-94FE-5DA0530D3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Hohe Zufriedenheit mit eigener Situation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B13F1E21-8966-274D-A43B-13A094146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00163"/>
            <a:ext cx="5543550" cy="4937125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liennummernplatzhalter 3">
            <a:extLst>
              <a:ext uri="{FF2B5EF4-FFF2-40B4-BE49-F238E27FC236}">
                <a16:creationId xmlns:a16="http://schemas.microsoft.com/office/drawing/2014/main" id="{21D53ADC-52A8-5544-B54C-372D66729D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44A7C-0860-7440-BBDC-C3032CD48170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EF1AC1E-9EE0-7743-A2E7-7AE3B4A05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Wo wurde die Post-Doc-Phase verbracht?</a:t>
            </a:r>
          </a:p>
        </p:txBody>
      </p:sp>
      <p:graphicFrame>
        <p:nvGraphicFramePr>
          <p:cNvPr id="19459" name="Group 3">
            <a:extLst>
              <a:ext uri="{FF2B5EF4-FFF2-40B4-BE49-F238E27FC236}">
                <a16:creationId xmlns:a16="http://schemas.microsoft.com/office/drawing/2014/main" id="{6836DAB1-9938-8844-A5AD-3508234599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8785225" cy="4487862"/>
        </p:xfrm>
        <a:graphic>
          <a:graphicData uri="http://schemas.openxmlformats.org/drawingml/2006/table">
            <a:tbl>
              <a:tblPr/>
              <a:tblGrid>
                <a:gridCol w="2951162">
                  <a:extLst>
                    <a:ext uri="{9D8B030D-6E8A-4147-A177-3AD203B41FA5}">
                      <a16:colId xmlns:a16="http://schemas.microsoft.com/office/drawing/2014/main" val="4058551192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1302596401"/>
                    </a:ext>
                  </a:extLst>
                </a:gridCol>
                <a:gridCol w="1274763">
                  <a:extLst>
                    <a:ext uri="{9D8B030D-6E8A-4147-A177-3AD203B41FA5}">
                      <a16:colId xmlns:a16="http://schemas.microsoft.com/office/drawing/2014/main" val="1821875737"/>
                    </a:ext>
                  </a:extLst>
                </a:gridCol>
                <a:gridCol w="947737">
                  <a:extLst>
                    <a:ext uri="{9D8B030D-6E8A-4147-A177-3AD203B41FA5}">
                      <a16:colId xmlns:a16="http://schemas.microsoft.com/office/drawing/2014/main" val="617204546"/>
                    </a:ext>
                  </a:extLst>
                </a:gridCol>
                <a:gridCol w="1484313">
                  <a:extLst>
                    <a:ext uri="{9D8B030D-6E8A-4147-A177-3AD203B41FA5}">
                      <a16:colId xmlns:a16="http://schemas.microsoft.com/office/drawing/2014/main" val="1357223062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1784328766"/>
                    </a:ext>
                  </a:extLst>
                </a:gridCol>
              </a:tblGrid>
              <a:tr h="663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Natur/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Medizin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Technik/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Ingenieur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Geist/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Kunst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Sozial/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Wiwi/Recht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778605"/>
                  </a:ext>
                </a:extLst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an der HS, an der promoviert wurde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60660"/>
                  </a:ext>
                </a:extLst>
              </a:tr>
              <a:tr h="7032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an der HS, an der jetzt die JP angetreten wurde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45008"/>
                  </a:ext>
                </a:extLst>
              </a:tr>
              <a:tr h="8969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an einer anderen HS oder Forschungseinrichtung im Inland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158860"/>
                  </a:ext>
                </a:extLst>
              </a:tr>
              <a:tr h="7032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an einer HS oder Forschungseinrichtung im Ausland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158068"/>
                  </a:ext>
                </a:extLst>
              </a:tr>
              <a:tr h="5064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in Wirtschaft oder Industrie im Inland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834130"/>
                  </a:ext>
                </a:extLst>
              </a:tr>
              <a:tr h="508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Tätigkeit in Wirtschaft oder Industrie im Ausland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17348"/>
                  </a:ext>
                </a:extLst>
              </a:tr>
            </a:tbl>
          </a:graphicData>
        </a:graphic>
      </p:graphicFrame>
      <p:sp>
        <p:nvSpPr>
          <p:cNvPr id="19517" name="Oval 61">
            <a:extLst>
              <a:ext uri="{FF2B5EF4-FFF2-40B4-BE49-F238E27FC236}">
                <a16:creationId xmlns:a16="http://schemas.microsoft.com/office/drawing/2014/main" id="{61A2C547-1771-0446-8A48-761D01E56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084763"/>
            <a:ext cx="576263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518" name="Oval 62">
            <a:extLst>
              <a:ext uri="{FF2B5EF4-FFF2-40B4-BE49-F238E27FC236}">
                <a16:creationId xmlns:a16="http://schemas.microsoft.com/office/drawing/2014/main" id="{2FD23DAF-358F-8A47-9635-779BA18E3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4437063"/>
            <a:ext cx="576262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Foliennummernplatzhalter 3">
            <a:extLst>
              <a:ext uri="{FF2B5EF4-FFF2-40B4-BE49-F238E27FC236}">
                <a16:creationId xmlns:a16="http://schemas.microsoft.com/office/drawing/2014/main" id="{B57A9F6E-489B-5A4C-93B6-5FA5516FB6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8E373-1162-3C4D-8A00-6F55CE7D4323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BA245C4B-447C-BD47-A1F2-C8AF3B5E5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JP als Vorbereitung für…</a:t>
            </a:r>
          </a:p>
        </p:txBody>
      </p:sp>
      <p:graphicFrame>
        <p:nvGraphicFramePr>
          <p:cNvPr id="21507" name="Group 3">
            <a:extLst>
              <a:ext uri="{FF2B5EF4-FFF2-40B4-BE49-F238E27FC236}">
                <a16:creationId xmlns:a16="http://schemas.microsoft.com/office/drawing/2014/main" id="{9C34BC43-BD67-374A-BD40-ADC5F43ADF0F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76200" y="1295400"/>
          <a:ext cx="8839200" cy="5519738"/>
        </p:xfrm>
        <a:graphic>
          <a:graphicData uri="http://schemas.openxmlformats.org/drawingml/2006/table">
            <a:tbl>
              <a:tblPr/>
              <a:tblGrid>
                <a:gridCol w="2665413">
                  <a:extLst>
                    <a:ext uri="{9D8B030D-6E8A-4147-A177-3AD203B41FA5}">
                      <a16:colId xmlns:a16="http://schemas.microsoft.com/office/drawing/2014/main" val="2910858637"/>
                    </a:ext>
                  </a:extLst>
                </a:gridCol>
                <a:gridCol w="658812">
                  <a:extLst>
                    <a:ext uri="{9D8B030D-6E8A-4147-A177-3AD203B41FA5}">
                      <a16:colId xmlns:a16="http://schemas.microsoft.com/office/drawing/2014/main" val="2471647149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3723514773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1351421954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247177830"/>
                    </a:ext>
                  </a:extLst>
                </a:gridCol>
                <a:gridCol w="1077913">
                  <a:extLst>
                    <a:ext uri="{9D8B030D-6E8A-4147-A177-3AD203B41FA5}">
                      <a16:colId xmlns:a16="http://schemas.microsoft.com/office/drawing/2014/main" val="632772520"/>
                    </a:ext>
                  </a:extLst>
                </a:gridCol>
                <a:gridCol w="1077912">
                  <a:extLst>
                    <a:ext uri="{9D8B030D-6E8A-4147-A177-3AD203B41FA5}">
                      <a16:colId xmlns:a16="http://schemas.microsoft.com/office/drawing/2014/main" val="10941852"/>
                    </a:ext>
                  </a:extLst>
                </a:gridCol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Sehr gut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Sehr Gut und Gut kumuliert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Ausreichend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Schlecht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Sehr Schlecht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91983"/>
                  </a:ext>
                </a:extLst>
              </a:tr>
              <a:tr h="249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 (N=145)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75660"/>
                  </a:ext>
                </a:extLst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 (N=11)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609875"/>
                  </a:ext>
                </a:extLst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Drittmitteleinwerbung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(N=130)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63655"/>
                  </a:ext>
                </a:extLst>
              </a:tr>
              <a:tr h="249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Leitung einer Arbeitsgruppe (N=60)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42187"/>
                  </a:ext>
                </a:extLst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Organisation von Tagungen (N=42)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940306"/>
                  </a:ext>
                </a:extLst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„Sichtbarkeit“ (N=91)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56279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mit verschiedenen Typen von Lehrveranstaltungen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(N=72)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77695"/>
                  </a:ext>
                </a:extLst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Betreuung von Absolventen und Doktoranden (N=68)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645615"/>
                  </a:ext>
                </a:extLst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Gutachtertätigkeit (N=8)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243177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Engagement in der akademischen Selbstverwaltung (N=51)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21230"/>
                  </a:ext>
                </a:extLst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in der Schule (N=9)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968553"/>
                  </a:ext>
                </a:extLst>
              </a:tr>
              <a:tr h="446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in der Industrie oder in der Wirtschaft (N=16)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26880"/>
                  </a:ext>
                </a:extLst>
              </a:tr>
            </a:tbl>
          </a:graphicData>
        </a:graphic>
      </p:graphicFrame>
      <p:sp>
        <p:nvSpPr>
          <p:cNvPr id="21621" name="Oval 117">
            <a:extLst>
              <a:ext uri="{FF2B5EF4-FFF2-40B4-BE49-F238E27FC236}">
                <a16:creationId xmlns:a16="http://schemas.microsoft.com/office/drawing/2014/main" id="{5DFE3A2C-5C59-5045-936D-B1123DDA4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4076700"/>
            <a:ext cx="576263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22" name="Oval 118">
            <a:extLst>
              <a:ext uri="{FF2B5EF4-FFF2-40B4-BE49-F238E27FC236}">
                <a16:creationId xmlns:a16="http://schemas.microsoft.com/office/drawing/2014/main" id="{9CB7D42E-BE42-BB4F-9B12-E2C99CD70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3573463"/>
            <a:ext cx="576262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23" name="Oval 119">
            <a:extLst>
              <a:ext uri="{FF2B5EF4-FFF2-40B4-BE49-F238E27FC236}">
                <a16:creationId xmlns:a16="http://schemas.microsoft.com/office/drawing/2014/main" id="{BC8CA4C6-BEB8-AA49-8F3C-865D5B458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276475"/>
            <a:ext cx="576262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24" name="Oval 120">
            <a:extLst>
              <a:ext uri="{FF2B5EF4-FFF2-40B4-BE49-F238E27FC236}">
                <a16:creationId xmlns:a16="http://schemas.microsoft.com/office/drawing/2014/main" id="{C9A8EF6C-C61E-D243-BAE2-0D63D9F29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1628775"/>
            <a:ext cx="576262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25" name="Oval 121">
            <a:extLst>
              <a:ext uri="{FF2B5EF4-FFF2-40B4-BE49-F238E27FC236}">
                <a16:creationId xmlns:a16="http://schemas.microsoft.com/office/drawing/2014/main" id="{0F46532A-3CC0-2F46-9866-E409F87FD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5516563"/>
            <a:ext cx="576263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626" name="Oval 122">
            <a:extLst>
              <a:ext uri="{FF2B5EF4-FFF2-40B4-BE49-F238E27FC236}">
                <a16:creationId xmlns:a16="http://schemas.microsoft.com/office/drawing/2014/main" id="{382A0FFB-EBD1-384C-945E-992C08C13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708275"/>
            <a:ext cx="576263" cy="504825"/>
          </a:xfrm>
          <a:prstGeom prst="ellips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Foliennummernplatzhalter 3">
            <a:extLst>
              <a:ext uri="{FF2B5EF4-FFF2-40B4-BE49-F238E27FC236}">
                <a16:creationId xmlns:a16="http://schemas.microsoft.com/office/drawing/2014/main" id="{84FF8846-3B23-DC4F-9FBA-D786F8EAC7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AB067-9258-8F4F-91D2-0EBCD9CBC15D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6869CBC2-B7EF-7F4E-A060-0816824AF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Wichtigkeit für Berufung aus Sicht JP</a:t>
            </a:r>
          </a:p>
        </p:txBody>
      </p:sp>
      <p:graphicFrame>
        <p:nvGraphicFramePr>
          <p:cNvPr id="23555" name="Group 3">
            <a:extLst>
              <a:ext uri="{FF2B5EF4-FFF2-40B4-BE49-F238E27FC236}">
                <a16:creationId xmlns:a16="http://schemas.microsoft.com/office/drawing/2014/main" id="{0451AB2B-0DBE-E94B-AA46-959DCDBC61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" y="1295400"/>
          <a:ext cx="8839200" cy="4983163"/>
        </p:xfrm>
        <a:graphic>
          <a:graphicData uri="http://schemas.openxmlformats.org/drawingml/2006/table">
            <a:tbl>
              <a:tblPr/>
              <a:tblGrid>
                <a:gridCol w="2706688">
                  <a:extLst>
                    <a:ext uri="{9D8B030D-6E8A-4147-A177-3AD203B41FA5}">
                      <a16:colId xmlns:a16="http://schemas.microsoft.com/office/drawing/2014/main" val="2616242102"/>
                    </a:ext>
                  </a:extLst>
                </a:gridCol>
                <a:gridCol w="1160462">
                  <a:extLst>
                    <a:ext uri="{9D8B030D-6E8A-4147-A177-3AD203B41FA5}">
                      <a16:colId xmlns:a16="http://schemas.microsoft.com/office/drawing/2014/main" val="524816054"/>
                    </a:ext>
                  </a:extLst>
                </a:gridCol>
                <a:gridCol w="1347788">
                  <a:extLst>
                    <a:ext uri="{9D8B030D-6E8A-4147-A177-3AD203B41FA5}">
                      <a16:colId xmlns:a16="http://schemas.microsoft.com/office/drawing/2014/main" val="685914537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1315813244"/>
                    </a:ext>
                  </a:extLst>
                </a:gridCol>
                <a:gridCol w="1681162">
                  <a:extLst>
                    <a:ext uri="{9D8B030D-6E8A-4147-A177-3AD203B41FA5}">
                      <a16:colId xmlns:a16="http://schemas.microsoft.com/office/drawing/2014/main" val="1408480377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3844400573"/>
                    </a:ext>
                  </a:extLst>
                </a:gridCol>
              </a:tblGrid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Natur/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Medizin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Technik/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Ingenieur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Geist/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Kunst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Sozial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/Wiwi/Recht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539469"/>
                  </a:ext>
                </a:extLst>
              </a:tr>
              <a:tr h="1682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Publikationen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899151"/>
                  </a:ext>
                </a:extLst>
              </a:tr>
              <a:tr h="158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Patente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417816"/>
                  </a:ext>
                </a:extLst>
              </a:tr>
              <a:tr h="158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Drittmitteleinwerbung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74503"/>
                  </a:ext>
                </a:extLst>
              </a:tr>
              <a:tr h="3778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Leitung einer Arbeitsgruppe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010586"/>
                  </a:ext>
                </a:extLst>
              </a:tr>
              <a:tr h="3841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Organisation von Tagungen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27953"/>
                  </a:ext>
                </a:extLst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Internationale „Sichtbarkeit“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421578"/>
                  </a:ext>
                </a:extLst>
              </a:tr>
              <a:tr h="392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mit Lehrveranstaltungen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56115"/>
                  </a:ext>
                </a:extLst>
              </a:tr>
              <a:tr h="3825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Absolventen und Doktoranden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26025"/>
                  </a:ext>
                </a:extLst>
              </a:tr>
              <a:tr h="1682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Gutachtertätigkeit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307743"/>
                  </a:ext>
                </a:extLst>
              </a:tr>
              <a:tr h="3905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Engagement in der Selbstverwaltung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099415"/>
                  </a:ext>
                </a:extLst>
              </a:tr>
              <a:tr h="3841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in der Schule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779105"/>
                  </a:ext>
                </a:extLst>
              </a:tr>
              <a:tr h="3841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Erfahrungen in der Wirtschaft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019002"/>
                  </a:ext>
                </a:extLst>
              </a:tr>
            </a:tbl>
          </a:graphicData>
        </a:graphic>
      </p:graphicFrame>
      <p:sp>
        <p:nvSpPr>
          <p:cNvPr id="23655" name="Oval 103">
            <a:extLst>
              <a:ext uri="{FF2B5EF4-FFF2-40B4-BE49-F238E27FC236}">
                <a16:creationId xmlns:a16="http://schemas.microsoft.com/office/drawing/2014/main" id="{69CDF6DA-7D50-884F-A238-94A32C446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1844675"/>
            <a:ext cx="576262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6" name="Oval 104">
            <a:extLst>
              <a:ext uri="{FF2B5EF4-FFF2-40B4-BE49-F238E27FC236}">
                <a16:creationId xmlns:a16="http://schemas.microsoft.com/office/drawing/2014/main" id="{628E3F2F-11DD-A346-83FE-CB02F9C59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2420938"/>
            <a:ext cx="576262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7" name="Oval 105">
            <a:extLst>
              <a:ext uri="{FF2B5EF4-FFF2-40B4-BE49-F238E27FC236}">
                <a16:creationId xmlns:a16="http://schemas.microsoft.com/office/drawing/2014/main" id="{0721BF1A-E195-3747-81E1-0CDBF28A2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650" y="3500438"/>
            <a:ext cx="576263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658" name="Oval 106">
            <a:extLst>
              <a:ext uri="{FF2B5EF4-FFF2-40B4-BE49-F238E27FC236}">
                <a16:creationId xmlns:a16="http://schemas.microsoft.com/office/drawing/2014/main" id="{E455A545-FBEC-8341-BBB8-06216001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088" y="3933825"/>
            <a:ext cx="576262" cy="5048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liennummernplatzhalter 3">
            <a:extLst>
              <a:ext uri="{FF2B5EF4-FFF2-40B4-BE49-F238E27FC236}">
                <a16:creationId xmlns:a16="http://schemas.microsoft.com/office/drawing/2014/main" id="{21D48B4D-F684-1040-92ED-FD597F02C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8D1-B783-624C-B57B-0B898E07F704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57E915B-4DA3-254C-A29C-4660F6C9B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Erhöhung des Frauenanteils, Erhöhung der Familienverträglichkeit</a:t>
            </a:r>
          </a:p>
        </p:txBody>
      </p:sp>
      <p:graphicFrame>
        <p:nvGraphicFramePr>
          <p:cNvPr id="25603" name="Group 3">
            <a:extLst>
              <a:ext uri="{FF2B5EF4-FFF2-40B4-BE49-F238E27FC236}">
                <a16:creationId xmlns:a16="http://schemas.microsoft.com/office/drawing/2014/main" id="{9F25B7FE-07AB-7C42-85C4-6AAD2B2477B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76375" y="1412875"/>
          <a:ext cx="6224588" cy="2709863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3911302147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1209347868"/>
                    </a:ext>
                  </a:extLst>
                </a:gridCol>
                <a:gridCol w="942975">
                  <a:extLst>
                    <a:ext uri="{9D8B030D-6E8A-4147-A177-3AD203B41FA5}">
                      <a16:colId xmlns:a16="http://schemas.microsoft.com/office/drawing/2014/main" val="682942738"/>
                    </a:ext>
                  </a:extLst>
                </a:gridCol>
                <a:gridCol w="712788">
                  <a:extLst>
                    <a:ext uri="{9D8B030D-6E8A-4147-A177-3AD203B41FA5}">
                      <a16:colId xmlns:a16="http://schemas.microsoft.com/office/drawing/2014/main" val="3907335522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1334667390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801181622"/>
                    </a:ext>
                  </a:extLst>
                </a:gridCol>
              </a:tblGrid>
              <a:tr h="955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Natur/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Medizin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Technik/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Ingenieur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Geist/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Kunst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Sozial/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Wiwi/Recht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96782"/>
                  </a:ext>
                </a:extLst>
              </a:tr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Männer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380943"/>
                  </a:ext>
                </a:extLst>
              </a:tr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Frauen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63566"/>
                  </a:ext>
                </a:extLst>
              </a:tr>
              <a:tr h="6905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922809"/>
                  </a:ext>
                </a:extLst>
              </a:tr>
            </a:tbl>
          </a:graphicData>
        </a:graphic>
      </p:graphicFrame>
      <p:graphicFrame>
        <p:nvGraphicFramePr>
          <p:cNvPr id="25640" name="Group 40">
            <a:extLst>
              <a:ext uri="{FF2B5EF4-FFF2-40B4-BE49-F238E27FC236}">
                <a16:creationId xmlns:a16="http://schemas.microsoft.com/office/drawing/2014/main" id="{625AC2E1-DD03-9C4D-809D-0D287A6E078B}"/>
              </a:ext>
            </a:extLst>
          </p:cNvPr>
          <p:cNvGraphicFramePr>
            <a:graphicFrameLocks noGrp="1"/>
          </p:cNvGraphicFramePr>
          <p:nvPr/>
        </p:nvGraphicFramePr>
        <p:xfrm>
          <a:off x="1476375" y="4365625"/>
          <a:ext cx="6191250" cy="1511300"/>
        </p:xfrm>
        <a:graphic>
          <a:graphicData uri="http://schemas.openxmlformats.org/drawingml/2006/table">
            <a:tbl>
              <a:tblPr/>
              <a:tblGrid>
                <a:gridCol w="1566863">
                  <a:extLst>
                    <a:ext uri="{9D8B030D-6E8A-4147-A177-3AD203B41FA5}">
                      <a16:colId xmlns:a16="http://schemas.microsoft.com/office/drawing/2014/main" val="427695461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701361804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1975042276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141826220"/>
                    </a:ext>
                  </a:extLst>
                </a:gridCol>
              </a:tblGrid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2" charset="2"/>
                        <a:buNone/>
                        <a:tabLst/>
                      </a:pP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Männer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Frauen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281310"/>
                  </a:ext>
                </a:extLst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524666"/>
                  </a:ext>
                </a:extLst>
              </a:tr>
              <a:tr h="282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Kinder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0091"/>
                  </a:ext>
                </a:extLst>
              </a:tr>
              <a:tr h="2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Gesamt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ebdings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  <a:endParaRPr kumimoji="0" lang="de-DE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17893"/>
                  </a:ext>
                </a:extLst>
              </a:tr>
            </a:tbl>
          </a:graphicData>
        </a:graphic>
      </p:graphicFrame>
      <p:sp>
        <p:nvSpPr>
          <p:cNvPr id="25668" name="Rectangle 68">
            <a:extLst>
              <a:ext uri="{FF2B5EF4-FFF2-40B4-BE49-F238E27FC236}">
                <a16:creationId xmlns:a16="http://schemas.microsoft.com/office/drawing/2014/main" id="{461DFC44-1FA4-CC49-ABAE-C87BFD081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84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F1DC8F12-1144-3348-A0E0-7A8FC03B55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C4050-75B8-3C46-844D-B02AD0115014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E790A55-051F-DD4A-9BBA-A29926D71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268413"/>
            <a:ext cx="8569325" cy="4897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AB49748-BC21-464B-94D6-DBE996E75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Zentrale Merkmale einer sinnvollen Ausgestaltung der JP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DE5470C-0596-9C41-A301-FC61F4B17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41438"/>
            <a:ext cx="88392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Nutzung der strategischen Potenziale seitens der Hochschule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Klare Zuordnung zur Gruppe der Hochschullehrer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Teilzeit-Juniorprofessuren stärken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Wegfall der unsinnigen Fristen (6 Jahre zwischen Beginn Promotion und Antritt JP)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Arbeitsfähige Ausstattung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Ordentliche Berufungsverfahren, Hausberufungsverbot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Tenure-track klarstellen</a:t>
            </a:r>
          </a:p>
          <a:p>
            <a:pPr>
              <a:lnSpc>
                <a:spcPct val="8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Unsicherheiten bei Evaluation beseitigen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F1F03A-CD92-4E4A-9C24-9C730079E3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2E75B-0CBB-524C-905B-B319EF5A0E94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31226C8-F8EB-8F47-8305-908C8487F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Wichtigkeit des tenure-track</a:t>
            </a:r>
          </a:p>
        </p:txBody>
      </p:sp>
      <p:pic>
        <p:nvPicPr>
          <p:cNvPr id="27651" name="Picture 3">
            <a:extLst>
              <a:ext uri="{FF2B5EF4-FFF2-40B4-BE49-F238E27FC236}">
                <a16:creationId xmlns:a16="http://schemas.microsoft.com/office/drawing/2014/main" id="{6EE43387-BB77-6444-9E4C-DADBCB1D8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8208962" cy="462756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FF00365-5C73-024B-93F9-3B66E6DF21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4FCF5-C6BD-CC4D-AEEB-466C1B99BD63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9A017A35-0681-1A45-BF57-8E812EED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640762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D14AE077-2310-1A43-8C16-0DDB79E82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Tenure-track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CE2BA5D-85DF-5141-81EF-9E255C9F9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Tenure kann und soll </a:t>
            </a:r>
            <a:r>
              <a:rPr lang="de-DE" altLang="de-DE" b="1" u="sng">
                <a:solidFill>
                  <a:schemeClr val="folHlink"/>
                </a:solidFill>
              </a:rPr>
              <a:t>nicht</a:t>
            </a:r>
            <a:r>
              <a:rPr lang="de-DE" altLang="de-DE" b="1">
                <a:solidFill>
                  <a:schemeClr val="folHlink"/>
                </a:solidFill>
              </a:rPr>
              <a:t> </a:t>
            </a:r>
            <a:r>
              <a:rPr lang="de-DE" altLang="de-DE" b="1" u="sng">
                <a:solidFill>
                  <a:schemeClr val="folHlink"/>
                </a:solidFill>
              </a:rPr>
              <a:t>jeder</a:t>
            </a:r>
            <a:r>
              <a:rPr lang="de-DE" altLang="de-DE" b="1">
                <a:solidFill>
                  <a:schemeClr val="folHlink"/>
                </a:solidFill>
              </a:rPr>
              <a:t> erhalten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Aber: Option auf Tenure muss bei Ausschreibung einer Stelle bekannt sein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Und: Option auf Tenure sollte zumindest </a:t>
            </a:r>
            <a:r>
              <a:rPr lang="de-DE" altLang="de-DE" b="1" u="sng">
                <a:solidFill>
                  <a:schemeClr val="folHlink"/>
                </a:solidFill>
              </a:rPr>
              <a:t>in der Regel</a:t>
            </a:r>
            <a:r>
              <a:rPr lang="de-DE" altLang="de-DE" b="1">
                <a:solidFill>
                  <a:schemeClr val="folHlink"/>
                </a:solidFill>
              </a:rPr>
              <a:t> gegeben sein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Kriterien für Gewährung von Tenure im Bewährungsfall müssen klar definiert sein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Zielvereinbarungen nutzen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>
            <a:extLst>
              <a:ext uri="{FF2B5EF4-FFF2-40B4-BE49-F238E27FC236}">
                <a16:creationId xmlns:a16="http://schemas.microsoft.com/office/drawing/2014/main" id="{092112AD-7D9D-5C4C-907D-50AFC6FD10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7B442-D2A4-C345-A274-4744D868652D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6C75FD9-9B8C-F34A-AB3D-4DD0A1AC6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Ablauf Evaluation HU Berlin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5D4031D7-30D1-9641-A922-6F88086D8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989138"/>
            <a:ext cx="6264275" cy="396875"/>
          </a:xfrm>
          <a:prstGeom prst="rect">
            <a:avLst/>
          </a:prstGeom>
          <a:solidFill>
            <a:srgbClr val="FF0066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66"/>
            </a:extrusionClr>
            <a:contourClr>
              <a:srgbClr val="FF00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Fakultätsrat (FR) bildet Evaluationskommission (EK)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0936231F-D1B3-604C-A908-C728080B5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565400"/>
            <a:ext cx="4678363" cy="7016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EK (3 Prof., 1 Mittelbau, 1 Stud.)</a:t>
            </a:r>
          </a:p>
          <a:p>
            <a:pPr algn="ctr"/>
            <a:r>
              <a:rPr lang="de-DE" altLang="de-DE" sz="2000">
                <a:latin typeface="Arial" panose="020B0604020202020204" pitchFamily="34" charset="0"/>
              </a:rPr>
              <a:t>benennt, FR beauftragt Gutachter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AD9A3DAD-DB93-A44A-984B-9099A8937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573463"/>
            <a:ext cx="6264275" cy="396875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Mind. 2 externe Gutachter berichten über JP an EK</a:t>
            </a: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7C389738-09A5-4D42-A740-79203E7E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294188"/>
            <a:ext cx="2787650" cy="396875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EK erstattet Bericht</a:t>
            </a:r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80576ECA-28AB-1944-B209-8AAAAB3C6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014913"/>
            <a:ext cx="3303587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JP kommentiert Bericht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337B3954-E9CC-6046-B35B-2BC29EEB6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734050"/>
            <a:ext cx="3649662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Institutsrat nimmt Stellung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9E88DDB3-3890-8F4C-BCEF-25C75466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308725"/>
            <a:ext cx="5497513" cy="396875"/>
          </a:xfrm>
          <a:prstGeom prst="rect">
            <a:avLst/>
          </a:prstGeom>
          <a:solidFill>
            <a:srgbClr val="FF0066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66"/>
            </a:extrusionClr>
            <a:contourClr>
              <a:srgbClr val="FF0066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2000">
                <a:latin typeface="Arial" panose="020B0604020202020204" pitchFamily="34" charset="0"/>
              </a:rPr>
              <a:t>FR entscheidet über Verlängerung um 3 Jahre</a:t>
            </a:r>
          </a:p>
        </p:txBody>
      </p:sp>
      <p:sp>
        <p:nvSpPr>
          <p:cNvPr id="33802" name="Text Box 10">
            <a:extLst>
              <a:ext uri="{FF2B5EF4-FFF2-40B4-BE49-F238E27FC236}">
                <a16:creationId xmlns:a16="http://schemas.microsoft.com/office/drawing/2014/main" id="{AF14CC79-D3A5-2143-A9D2-ADC554A6D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1268413"/>
            <a:ext cx="5329238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de-DE" altLang="de-DE" sz="2000">
                <a:latin typeface="Arial" panose="020B0604020202020204" pitchFamily="34" charset="0"/>
              </a:rPr>
              <a:t>JP gibt nach 29 Monaten Selbstbericht</a:t>
            </a:r>
          </a:p>
        </p:txBody>
      </p:sp>
      <p:sp>
        <p:nvSpPr>
          <p:cNvPr id="33803" name="Line 11">
            <a:extLst>
              <a:ext uri="{FF2B5EF4-FFF2-40B4-BE49-F238E27FC236}">
                <a16:creationId xmlns:a16="http://schemas.microsoft.com/office/drawing/2014/main" id="{BD5D76B9-CE70-8240-8E3D-124320D50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17732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4" name="Line 12">
            <a:extLst>
              <a:ext uri="{FF2B5EF4-FFF2-40B4-BE49-F238E27FC236}">
                <a16:creationId xmlns:a16="http://schemas.microsoft.com/office/drawing/2014/main" id="{4E4F43B6-5AFA-B54C-BDBF-5D0A8F13B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335756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5" name="Line 13">
            <a:extLst>
              <a:ext uri="{FF2B5EF4-FFF2-40B4-BE49-F238E27FC236}">
                <a16:creationId xmlns:a16="http://schemas.microsoft.com/office/drawing/2014/main" id="{6679E5B4-9596-8445-89BC-40CF473639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407828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6" name="Line 14">
            <a:extLst>
              <a:ext uri="{FF2B5EF4-FFF2-40B4-BE49-F238E27FC236}">
                <a16:creationId xmlns:a16="http://schemas.microsoft.com/office/drawing/2014/main" id="{53427B46-3907-9B4F-8953-FB5457EEF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4799013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7" name="Line 15">
            <a:extLst>
              <a:ext uri="{FF2B5EF4-FFF2-40B4-BE49-F238E27FC236}">
                <a16:creationId xmlns:a16="http://schemas.microsoft.com/office/drawing/2014/main" id="{29B10D79-B480-D641-8181-3270C1899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55197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08" name="Text Box 16">
            <a:extLst>
              <a:ext uri="{FF2B5EF4-FFF2-40B4-BE49-F238E27FC236}">
                <a16:creationId xmlns:a16="http://schemas.microsoft.com/office/drawing/2014/main" id="{E73DEB9D-B741-8E44-95D4-B7B5675A4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1341438"/>
            <a:ext cx="811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4 Wo.</a:t>
            </a:r>
          </a:p>
        </p:txBody>
      </p:sp>
      <p:sp>
        <p:nvSpPr>
          <p:cNvPr id="33809" name="Text Box 17">
            <a:extLst>
              <a:ext uri="{FF2B5EF4-FFF2-40B4-BE49-F238E27FC236}">
                <a16:creationId xmlns:a16="http://schemas.microsoft.com/office/drawing/2014/main" id="{5C1E6C6F-7FFF-0640-825D-4160BED4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2492375"/>
            <a:ext cx="78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4 Wo.</a:t>
            </a:r>
          </a:p>
        </p:txBody>
      </p:sp>
      <p:sp>
        <p:nvSpPr>
          <p:cNvPr id="33810" name="Text Box 18">
            <a:extLst>
              <a:ext uri="{FF2B5EF4-FFF2-40B4-BE49-F238E27FC236}">
                <a16:creationId xmlns:a16="http://schemas.microsoft.com/office/drawing/2014/main" id="{D725642F-9323-2649-9814-A8EDF1E20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3500438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8 Wo.</a:t>
            </a:r>
          </a:p>
        </p:txBody>
      </p:sp>
      <p:sp>
        <p:nvSpPr>
          <p:cNvPr id="33811" name="Text Box 19">
            <a:extLst>
              <a:ext uri="{FF2B5EF4-FFF2-40B4-BE49-F238E27FC236}">
                <a16:creationId xmlns:a16="http://schemas.microsoft.com/office/drawing/2014/main" id="{10AA85D1-BF35-6D43-BB67-5A24CD65A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4221163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3 Wo.</a:t>
            </a:r>
          </a:p>
        </p:txBody>
      </p:sp>
      <p:sp>
        <p:nvSpPr>
          <p:cNvPr id="33812" name="Text Box 20">
            <a:extLst>
              <a:ext uri="{FF2B5EF4-FFF2-40B4-BE49-F238E27FC236}">
                <a16:creationId xmlns:a16="http://schemas.microsoft.com/office/drawing/2014/main" id="{AD681C2E-8CC0-BB48-9411-3BC333DB8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4941888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1 Wo.</a:t>
            </a:r>
          </a:p>
        </p:txBody>
      </p:sp>
      <p:sp>
        <p:nvSpPr>
          <p:cNvPr id="33813" name="Text Box 21">
            <a:extLst>
              <a:ext uri="{FF2B5EF4-FFF2-40B4-BE49-F238E27FC236}">
                <a16:creationId xmlns:a16="http://schemas.microsoft.com/office/drawing/2014/main" id="{7FA1CEBD-6F5C-6843-88F2-7C45A2F70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5734050"/>
            <a:ext cx="78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4 Wo.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33796" grpId="0" animBg="1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  <p:bldP spid="33808" grpId="0"/>
      <p:bldP spid="33809" grpId="0"/>
      <p:bldP spid="33810" grpId="0"/>
      <p:bldP spid="33811" grpId="0"/>
      <p:bldP spid="33812" grpId="0"/>
      <p:bldP spid="338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C391E67-1B9A-7341-A57E-A8D3099235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Habilitation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BC489AF-534B-6545-9C0B-5B61DD0799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4D108CEB-F8FD-3546-8523-CEC64D49B5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ECBF0-0A0C-194D-9E4C-A766F4ACE568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0658" name="Text Box 2">
            <a:extLst>
              <a:ext uri="{FF2B5EF4-FFF2-40B4-BE49-F238E27FC236}">
                <a16:creationId xmlns:a16="http://schemas.microsoft.com/office/drawing/2014/main" id="{CF622ADE-4E8D-954B-BACA-B7C8C8266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AF721E6-D32C-B14E-B9E3-7899AEBA3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62975" cy="685800"/>
          </a:xfrm>
        </p:spPr>
        <p:txBody>
          <a:bodyPr/>
          <a:lstStyle/>
          <a:p>
            <a:endParaRPr lang="de-DE" altLang="de-DE"/>
          </a:p>
        </p:txBody>
      </p:sp>
      <p:pic>
        <p:nvPicPr>
          <p:cNvPr id="70660" name="Picture 4">
            <a:extLst>
              <a:ext uri="{FF2B5EF4-FFF2-40B4-BE49-F238E27FC236}">
                <a16:creationId xmlns:a16="http://schemas.microsoft.com/office/drawing/2014/main" id="{469B4D50-F764-594F-9EDD-D831B8AC2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1143000"/>
            <a:ext cx="388143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0661" name="Object 5">
            <a:extLst>
              <a:ext uri="{FF2B5EF4-FFF2-40B4-BE49-F238E27FC236}">
                <a16:creationId xmlns:a16="http://schemas.microsoft.com/office/drawing/2014/main" id="{C69BC4FC-823E-3C45-9ACC-7FF10143043C}"/>
              </a:ext>
            </a:extLst>
          </p:cNvPr>
          <p:cNvGraphicFramePr>
            <a:graphicFrameLocks/>
          </p:cNvGraphicFramePr>
          <p:nvPr/>
        </p:nvGraphicFramePr>
        <p:xfrm>
          <a:off x="24892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8" name="Clip" r:id="rId5" imgW="1092200" imgH="1066800" progId="MS_ClipArt_Gallery.2">
                  <p:embed/>
                </p:oleObj>
              </mc:Choice>
              <mc:Fallback>
                <p:oleObj name="Clip" r:id="rId5" imgW="1092200" imgH="1066800" progId="MS_ClipArt_Gallery.2">
                  <p:embed/>
                  <p:pic>
                    <p:nvPicPr>
                      <p:cNvPr id="0" name="Object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2" name="Object 6">
            <a:extLst>
              <a:ext uri="{FF2B5EF4-FFF2-40B4-BE49-F238E27FC236}">
                <a16:creationId xmlns:a16="http://schemas.microsoft.com/office/drawing/2014/main" id="{A17D79C8-31DF-F44B-975E-35411B811600}"/>
              </a:ext>
            </a:extLst>
          </p:cNvPr>
          <p:cNvGraphicFramePr>
            <a:graphicFrameLocks/>
          </p:cNvGraphicFramePr>
          <p:nvPr/>
        </p:nvGraphicFramePr>
        <p:xfrm>
          <a:off x="3683000" y="228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9" name="Clip" r:id="rId7" imgW="1092200" imgH="1066800" progId="MS_ClipArt_Gallery.2">
                  <p:embed/>
                </p:oleObj>
              </mc:Choice>
              <mc:Fallback>
                <p:oleObj name="Clip" r:id="rId7" imgW="1092200" imgH="1066800" progId="MS_ClipArt_Gallery.2">
                  <p:embed/>
                  <p:pic>
                    <p:nvPicPr>
                      <p:cNvPr id="0" name="Object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28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7">
            <a:extLst>
              <a:ext uri="{FF2B5EF4-FFF2-40B4-BE49-F238E27FC236}">
                <a16:creationId xmlns:a16="http://schemas.microsoft.com/office/drawing/2014/main" id="{5BAB6130-D05D-3F42-936B-8BA504E1FA3E}"/>
              </a:ext>
            </a:extLst>
          </p:cNvPr>
          <p:cNvGraphicFramePr>
            <a:graphicFrameLocks/>
          </p:cNvGraphicFramePr>
          <p:nvPr/>
        </p:nvGraphicFramePr>
        <p:xfrm>
          <a:off x="53594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Clip" r:id="rId9" imgW="1092200" imgH="1066800" progId="MS_ClipArt_Gallery.2">
                  <p:embed/>
                </p:oleObj>
              </mc:Choice>
              <mc:Fallback>
                <p:oleObj name="Clip" r:id="rId9" imgW="1092200" imgH="1066800" progId="MS_ClipArt_Gallery.2">
                  <p:embed/>
                  <p:pic>
                    <p:nvPicPr>
                      <p:cNvPr id="0" name="Object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4" name="Object 8">
            <a:extLst>
              <a:ext uri="{FF2B5EF4-FFF2-40B4-BE49-F238E27FC236}">
                <a16:creationId xmlns:a16="http://schemas.microsoft.com/office/drawing/2014/main" id="{8E7F8736-0E82-FA47-A4A6-3FDA7E3B55B5}"/>
              </a:ext>
            </a:extLst>
          </p:cNvPr>
          <p:cNvGraphicFramePr>
            <a:graphicFrameLocks/>
          </p:cNvGraphicFramePr>
          <p:nvPr/>
        </p:nvGraphicFramePr>
        <p:xfrm>
          <a:off x="6561138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1" name="Clip" r:id="rId11" imgW="1092200" imgH="1066800" progId="MS_ClipArt_Gallery.2">
                  <p:embed/>
                </p:oleObj>
              </mc:Choice>
              <mc:Fallback>
                <p:oleObj name="Clip" r:id="rId11" imgW="1092200" imgH="1066800" progId="MS_ClipArt_Gallery.2">
                  <p:embed/>
                  <p:pic>
                    <p:nvPicPr>
                      <p:cNvPr id="0" name="Object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1138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5" name="Object 9">
            <a:extLst>
              <a:ext uri="{FF2B5EF4-FFF2-40B4-BE49-F238E27FC236}">
                <a16:creationId xmlns:a16="http://schemas.microsoft.com/office/drawing/2014/main" id="{6DFAF4AB-779C-8349-90AC-17561E04294A}"/>
              </a:ext>
            </a:extLst>
          </p:cNvPr>
          <p:cNvGraphicFramePr>
            <a:graphicFrameLocks/>
          </p:cNvGraphicFramePr>
          <p:nvPr/>
        </p:nvGraphicFramePr>
        <p:xfrm>
          <a:off x="6256338" y="5715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2" name="Clip" r:id="rId13" imgW="1092200" imgH="1066800" progId="MS_ClipArt_Gallery.2">
                  <p:embed/>
                </p:oleObj>
              </mc:Choice>
              <mc:Fallback>
                <p:oleObj name="Clip" r:id="rId13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715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6" name="Object 10">
            <a:extLst>
              <a:ext uri="{FF2B5EF4-FFF2-40B4-BE49-F238E27FC236}">
                <a16:creationId xmlns:a16="http://schemas.microsoft.com/office/drawing/2014/main" id="{3D88BE0F-71FF-2043-BF47-A7070B901540}"/>
              </a:ext>
            </a:extLst>
          </p:cNvPr>
          <p:cNvGraphicFramePr>
            <a:graphicFrameLocks/>
          </p:cNvGraphicFramePr>
          <p:nvPr/>
        </p:nvGraphicFramePr>
        <p:xfrm>
          <a:off x="1041400" y="609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3" name="Clip" r:id="rId15" imgW="1092200" imgH="1066800" progId="MS_ClipArt_Gallery.2">
                  <p:embed/>
                </p:oleObj>
              </mc:Choice>
              <mc:Fallback>
                <p:oleObj name="Clip" r:id="rId15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609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7" name="Object 11">
            <a:extLst>
              <a:ext uri="{FF2B5EF4-FFF2-40B4-BE49-F238E27FC236}">
                <a16:creationId xmlns:a16="http://schemas.microsoft.com/office/drawing/2014/main" id="{4887EF64-C259-FF40-8AA2-4E5EB65F7C60}"/>
              </a:ext>
            </a:extLst>
          </p:cNvPr>
          <p:cNvGraphicFramePr>
            <a:graphicFrameLocks/>
          </p:cNvGraphicFramePr>
          <p:nvPr/>
        </p:nvGraphicFramePr>
        <p:xfrm>
          <a:off x="771525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4" name="Clip" r:id="rId17" imgW="1092200" imgH="1066800" progId="MS_ClipArt_Gallery.2">
                  <p:embed/>
                </p:oleObj>
              </mc:Choice>
              <mc:Fallback>
                <p:oleObj name="Clip" r:id="rId17" imgW="1092200" imgH="1066800" progId="MS_ClipArt_Gallery.2">
                  <p:embed/>
                  <p:pic>
                    <p:nvPicPr>
                      <p:cNvPr id="0" name="Object 1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056CA95D-F09E-E549-8A0D-0ED7039460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E3EE7-990C-D145-81CD-14DF68ED8C5E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61333087-B8CC-7445-8DA7-587DEA327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640762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C29049A-56DF-FB44-8664-804D7EEDE2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Künftige Rolle der Habilitation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E5CB9B2-D7CB-B340-BAE0-B618D76C6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Einige Länder betonen insbesondere nach dem Urteil des Verfassungsgerichts zur 5. HRG-Novelle die Konkurrenz von Habilitation und Juniorprofessur</a:t>
            </a:r>
          </a:p>
          <a:p>
            <a:pPr>
              <a:lnSpc>
                <a:spcPct val="90000"/>
              </a:lnSpc>
            </a:pPr>
            <a:r>
              <a:rPr lang="de-DE" altLang="de-DE" sz="2800" b="1">
                <a:solidFill>
                  <a:schemeClr val="folHlink"/>
                </a:solidFill>
              </a:rPr>
              <a:t>Argumente gegen Juniorprofessur sind aber keine Argumente für die Habilitation.</a:t>
            </a:r>
          </a:p>
          <a:p>
            <a:pPr lvl="1"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Fehlende internationale Wettbewerbsfähigkeit</a:t>
            </a:r>
          </a:p>
          <a:p>
            <a:pPr lvl="1"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Mangelnde wissenschaftliche Selbstständigkeit</a:t>
            </a:r>
          </a:p>
          <a:p>
            <a:pPr lvl="1"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Zum Teil bereits unüblich</a:t>
            </a:r>
          </a:p>
          <a:p>
            <a:pPr lvl="1"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Prüfung durch abgebende Organisation </a:t>
            </a:r>
            <a:br>
              <a:rPr lang="de-DE" altLang="de-DE" sz="2400" b="1">
                <a:solidFill>
                  <a:schemeClr val="folHlink"/>
                </a:solidFill>
              </a:rPr>
            </a:br>
            <a:r>
              <a:rPr lang="de-DE" altLang="de-DE" sz="2400" b="1">
                <a:solidFill>
                  <a:schemeClr val="folHlink"/>
                </a:solidFill>
              </a:rPr>
              <a:t>(„ständisches Prinzip“)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E62697DF-FA33-9242-9A20-D4A3EE295B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0C1AB-AC99-2B4E-A3AF-17F3F7572573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7F5C9CCC-9843-B04D-83F3-8CB896936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844675"/>
            <a:ext cx="8424862" cy="43211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A20FF85-0F9D-2A49-A2A5-C1C08A1DE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Wissenschaftsrat 2001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FA994E77-B0F6-5D43-8737-BE1652F0B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057400"/>
            <a:ext cx="8137525" cy="4800600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„Verfahren zur Rekrutierung des Hochschullehrernachwuchses müssen transparent und wettbewerbsorientiert sein und zur Vermeidung personeller Erstarrung Mobilität gewährleisten. … Die beschriebenen Reformziele sind im Rahmen des Habilitationsverfahrens nicht zu erreichen.“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A7C46FE-CE71-584F-A48B-D43DE96C21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Habilitation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173D9D5-8A40-8E46-93DB-CE8ABE5525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5497B76-464C-1D42-B983-5A4551A5E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133600"/>
            <a:ext cx="7035800" cy="15541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3200" b="1">
                <a:solidFill>
                  <a:schemeClr val="accent1"/>
                </a:solidFill>
                <a:latin typeface="Arial" panose="020B0604020202020204" pitchFamily="34" charset="0"/>
              </a:rPr>
              <a:t>Wettbewerb zwischen unterschiedlichen Wegen zur Professur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1" animBg="1"/>
      <p:bldP spid="460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4B6289A5-4A4D-DD46-8BDA-DB55F0DE3B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Alternativen stärken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6C806712-C0F6-784F-B680-2F8FFAB44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59C5B1CD-3EFF-A249-88AB-E3566ECA0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3DEE8-6F87-6C48-AB50-800F1A61954A}" type="slidenum">
              <a:rPr lang="en-US" altLang="de-DE"/>
              <a:pPr/>
              <a:t>24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5A83C872-23BA-5741-B36B-36C7D0CA7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1268413"/>
            <a:ext cx="4392612" cy="4897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77D3DB2D-EE95-F64E-963A-4DF2237EE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4176712" cy="4897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F4DAD538-01C7-8A46-939A-65353B5E3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Personalentwicklung bisher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30AF0894-E09D-F947-905C-5361BE0A99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43438" y="2057400"/>
            <a:ext cx="4176712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„Lehrer-Schüler-Verhältnis“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Schwerpunktsetzung durch Professor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Forschung im Focus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Etabliertes System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DBF3C4E8-2A19-6F44-94E2-1BF35F31227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2057400"/>
            <a:ext cx="3960813" cy="4108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Mangelnde Transparenz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Abhängigkeit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Erschwerte Qualitätssicherung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Erschwerte Profilbildung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Schwache Potenzialnutzung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‚Hopp-oder-top‘-Karriere</a:t>
            </a:r>
          </a:p>
        </p:txBody>
      </p:sp>
      <p:sp>
        <p:nvSpPr>
          <p:cNvPr id="64519" name="WordArt 7">
            <a:extLst>
              <a:ext uri="{FF2B5EF4-FFF2-40B4-BE49-F238E27FC236}">
                <a16:creationId xmlns:a16="http://schemas.microsoft.com/office/drawing/2014/main" id="{8826BC98-DF06-414E-B046-F742D6EBEB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00788" y="1268413"/>
            <a:ext cx="720725" cy="831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64520" name="WordArt 8">
            <a:extLst>
              <a:ext uri="{FF2B5EF4-FFF2-40B4-BE49-F238E27FC236}">
                <a16:creationId xmlns:a16="http://schemas.microsoft.com/office/drawing/2014/main" id="{9916354A-D3CB-2B45-B64A-4B0766FB6B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79613" y="1484313"/>
            <a:ext cx="576262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 panose="020B0806030902050204" pitchFamily="34" charset="0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build="p"/>
      <p:bldP spid="6451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6965A2BD-2FDE-5446-883A-D1F28B37C6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75078-BF6F-B947-B6E6-B5CA1DEDB7DD}" type="slidenum">
              <a:rPr lang="en-US" altLang="de-DE"/>
              <a:pPr/>
              <a:t>25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0B817D8-C19A-2448-BF1F-2594E8EE4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1268413"/>
            <a:ext cx="4392612" cy="4897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ABD1B94-279D-A74A-960E-4EB094DB3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4176712" cy="489743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42C2E545-DD3B-2E4B-99B9-2AAABA474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Personalentwicklung hilft</a:t>
            </a:r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FC207EE0-70A7-114F-BBF2-A34D379BF1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43438" y="2057400"/>
            <a:ext cx="4176712" cy="4108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Mitarbeiter wettbewerblich rekrutieren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Leistungsanreize geben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Profilbildung ermöglichen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Entscheidungs-autonomie stärken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Qualitätsmanagement fördern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Planung ermöglichen</a:t>
            </a:r>
          </a:p>
          <a:p>
            <a:pPr>
              <a:lnSpc>
                <a:spcPct val="90000"/>
              </a:lnSpc>
            </a:pPr>
            <a:endParaRPr lang="de-DE" altLang="de-DE" sz="2400" b="1">
              <a:solidFill>
                <a:schemeClr val="folHlink"/>
              </a:solidFill>
            </a:endParaRP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FEBF523C-0506-2348-BEE2-446C6C2AD5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2057400"/>
            <a:ext cx="3960813" cy="4108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Sicherheit schaffen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Abhängigkeit abbauen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Motivation verbessern, Anreize gewähren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Karrierestrategien ermöglichen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Alternativen schaffen</a:t>
            </a:r>
          </a:p>
          <a:p>
            <a:pPr>
              <a:lnSpc>
                <a:spcPct val="90000"/>
              </a:lnSpc>
            </a:pPr>
            <a:r>
              <a:rPr lang="de-DE" altLang="de-DE" sz="2400" b="1">
                <a:solidFill>
                  <a:schemeClr val="folHlink"/>
                </a:solidFill>
              </a:rPr>
              <a:t>Qualitätsbewusstsein schaffen</a:t>
            </a:r>
          </a:p>
        </p:txBody>
      </p:sp>
      <p:sp>
        <p:nvSpPr>
          <p:cNvPr id="66567" name="WordArt 7">
            <a:extLst>
              <a:ext uri="{FF2B5EF4-FFF2-40B4-BE49-F238E27FC236}">
                <a16:creationId xmlns:a16="http://schemas.microsoft.com/office/drawing/2014/main" id="{B80EAA97-C6B0-A54C-8E4D-2286AEFE04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882646">
            <a:off x="4957763" y="1408113"/>
            <a:ext cx="35814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de-DE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3582646" scaled="1"/>
                </a:gradFill>
                <a:latin typeface="Impact" panose="020B0806030902050204" pitchFamily="34" charset="0"/>
              </a:rPr>
              <a:t>der Hochschule</a:t>
            </a:r>
          </a:p>
        </p:txBody>
      </p:sp>
      <p:sp>
        <p:nvSpPr>
          <p:cNvPr id="66568" name="WordArt 8">
            <a:extLst>
              <a:ext uri="{FF2B5EF4-FFF2-40B4-BE49-F238E27FC236}">
                <a16:creationId xmlns:a16="http://schemas.microsoft.com/office/drawing/2014/main" id="{0789BBC1-AEFA-E046-B70B-CE8BEDDD840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1058353">
            <a:off x="684213" y="1268413"/>
            <a:ext cx="3667125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de-DE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3758353" scaled="1"/>
                </a:gradFill>
                <a:latin typeface="Impact" panose="020B0806030902050204" pitchFamily="34" charset="0"/>
              </a:rPr>
              <a:t>dem Mitarbeiter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6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6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6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6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6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6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build="p"/>
      <p:bldP spid="6656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D1698490-3012-2041-B5CE-C2D30AB2A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ADDD1-EF3C-5349-87CE-A4C1041D1D14}" type="slidenum">
              <a:rPr lang="en-US" altLang="de-DE"/>
              <a:pPr/>
              <a:t>26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28533E29-EE84-7A45-BD1E-A141431E0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341438"/>
            <a:ext cx="8640762" cy="4751387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252B0C4-CFF9-7841-BA35-662A87F0D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Polyvalente Personalentwicklung nach der Promotion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B8D5B2BA-DF79-DC40-98C4-C83A3AB8C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Nicht jeder / jede bekommt nach einer Post-Doc-Phase eine Professur, daher ist eine vielseitige Ausbildung wichtig.</a:t>
            </a:r>
          </a:p>
          <a:p>
            <a:pPr lvl="1"/>
            <a:r>
              <a:rPr lang="de-DE" altLang="de-DE" b="1">
                <a:solidFill>
                  <a:schemeClr val="folHlink"/>
                </a:solidFill>
              </a:rPr>
              <a:t>Managementkompetenzen (Projektmanagement, Personalführung, Budgetverantwortung)</a:t>
            </a:r>
          </a:p>
          <a:p>
            <a:pPr lvl="1"/>
            <a:r>
              <a:rPr lang="de-DE" altLang="de-DE" b="1">
                <a:solidFill>
                  <a:schemeClr val="folHlink"/>
                </a:solidFill>
              </a:rPr>
              <a:t>Lehrtätigkeit</a:t>
            </a:r>
          </a:p>
          <a:p>
            <a:pPr lvl="1"/>
            <a:r>
              <a:rPr lang="de-DE" altLang="de-DE" b="1">
                <a:solidFill>
                  <a:schemeClr val="folHlink"/>
                </a:solidFill>
              </a:rPr>
              <a:t>Zeugnishafte Dokumentation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6EB3F51D-9BAB-F844-89E8-AAD570E75D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043D5-D4B9-9C41-829B-554EF8736150}" type="slidenum">
              <a:rPr lang="en-US" altLang="de-DE"/>
              <a:pPr/>
              <a:t>27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8DA1ADB-2A97-C54A-817A-60D4CE3C9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Beispiel: Personalentwicklung für JP in Bremen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DB7B0638-3069-8644-AD60-216FA95AB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341438"/>
            <a:ext cx="8637588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Einstieg Bilanzworkshop: Erfahrungsberichte und Bestandsaufnahme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F2163EE4-1E5E-0941-B3E0-ED249650F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916113"/>
            <a:ext cx="5618163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Personalentwicklungs-Maßnahmenbausteine</a:t>
            </a: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265C33FE-D91D-7F42-8687-7EBB376B8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636838"/>
            <a:ext cx="5832475" cy="131445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2 bis 3:</a:t>
            </a:r>
          </a:p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Kommunikation, Zeit- und Selbstmanagement, Konfliktmanagement, Führung, Projektmanagement, Präsentieren, Teamführung, Informationswerkstatt (z.B. Dienstrecht, Verwaltungsstrukturen), Drittmittelakquise</a:t>
            </a: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43C357A6-FCD0-E74E-A8DC-E4C4AB6A5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4149725"/>
            <a:ext cx="5472113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Coaching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2FC988BF-32B0-A14B-A669-21999761C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5300663"/>
            <a:ext cx="5472113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bedarfsorientierte Impulsveranstaltungen</a:t>
            </a:r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id="{C71CCE96-63C4-C043-BBFA-C8B9B2ADB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876925"/>
            <a:ext cx="8064500" cy="396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2000" b="1">
                <a:solidFill>
                  <a:schemeClr val="folHlink"/>
                </a:solidFill>
                <a:latin typeface="Arial" panose="020B0604020202020204" pitchFamily="34" charset="0"/>
              </a:rPr>
              <a:t>Bilanzworkshop zum Abschluss</a:t>
            </a: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49FE53D8-5CD4-724D-A212-D4F89ABCC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724400"/>
            <a:ext cx="5472112" cy="336550"/>
          </a:xfrm>
          <a:prstGeom prst="rect">
            <a:avLst/>
          </a:prstGeom>
          <a:solidFill>
            <a:srgbClr val="99FF99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FF99"/>
            </a:extrusionClr>
            <a:contourClr>
              <a:srgbClr val="99FF99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r>
              <a:rPr lang="de-DE" altLang="de-DE" sz="1600" b="1">
                <a:solidFill>
                  <a:schemeClr val="folHlink"/>
                </a:solidFill>
                <a:latin typeface="Arial" panose="020B0604020202020204" pitchFamily="34" charset="0"/>
              </a:rPr>
              <a:t>Feedback bei Lehrveranstaltungen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 animBg="1"/>
      <p:bldP spid="34821" grpId="0" animBg="1"/>
      <p:bldP spid="34822" grpId="0" animBg="1"/>
      <p:bldP spid="34823" grpId="0" animBg="1"/>
      <p:bldP spid="34824" grpId="0" animBg="1"/>
      <p:bldP spid="348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>
            <a:extLst>
              <a:ext uri="{FF2B5EF4-FFF2-40B4-BE49-F238E27FC236}">
                <a16:creationId xmlns:a16="http://schemas.microsoft.com/office/drawing/2014/main" id="{D7501F8A-D79C-1C46-8042-A35F52151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640762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4A97AC8F-5AB9-3B4D-A4AA-EA829ADDA9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Künftig Informationen auf</a:t>
            </a:r>
            <a:r>
              <a:rPr lang="de-DE" altLang="de-DE" sz="3600" b="1"/>
              <a:t> </a:t>
            </a:r>
            <a:r>
              <a:rPr lang="de-DE" altLang="de-DE" sz="3600" b="1">
                <a:hlinkClick r:id="rId2"/>
              </a:rPr>
              <a:t>www.hochschulkarriere.de</a:t>
            </a:r>
            <a:r>
              <a:rPr lang="de-DE" altLang="de-DE" sz="3600">
                <a:hlinkClick r:id="rId2"/>
              </a:rPr>
              <a:t> </a:t>
            </a:r>
            <a:endParaRPr lang="de-DE" altLang="de-DE" sz="3600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EDB73AEF-1C29-5749-A581-F84733D57E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933825"/>
            <a:ext cx="7840662" cy="1752600"/>
          </a:xfrm>
        </p:spPr>
        <p:txBody>
          <a:bodyPr/>
          <a:lstStyle/>
          <a:p>
            <a:r>
              <a:rPr lang="de-DE" altLang="de-DE" sz="2800" b="1">
                <a:solidFill>
                  <a:schemeClr val="folHlink"/>
                </a:solidFill>
              </a:rPr>
              <a:t>CHE Centrum für Hochschulentwicklung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Deutscher Hochschulverband 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Förderverein Juniorprofessur</a:t>
            </a:r>
          </a:p>
          <a:p>
            <a:endParaRPr lang="de-DE" altLang="de-DE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B14DA04E-F9A0-1E4B-AE8C-324554CDA3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200" b="1">
                <a:solidFill>
                  <a:schemeClr val="folHlink"/>
                </a:solidFill>
              </a:rPr>
              <a:t>Exkurs: </a:t>
            </a:r>
            <a:br>
              <a:rPr lang="de-DE" altLang="de-DE" sz="3200" b="1">
                <a:solidFill>
                  <a:schemeClr val="folHlink"/>
                </a:solidFill>
              </a:rPr>
            </a:br>
            <a:r>
              <a:rPr lang="de-DE" altLang="de-DE" sz="3200" b="1">
                <a:solidFill>
                  <a:schemeClr val="folHlink"/>
                </a:solidFill>
              </a:rPr>
              <a:t>Hochschulsystem und </a:t>
            </a:r>
            <a:br>
              <a:rPr lang="de-DE" altLang="de-DE" sz="3200" b="1">
                <a:solidFill>
                  <a:schemeClr val="folHlink"/>
                </a:solidFill>
              </a:rPr>
            </a:br>
            <a:r>
              <a:rPr lang="de-DE" altLang="de-DE" sz="3200" b="1">
                <a:solidFill>
                  <a:schemeClr val="folHlink"/>
                </a:solidFill>
              </a:rPr>
              <a:t>Bologna-Prozess</a:t>
            </a:r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80B62AD6-FC9F-0742-8909-A32C19079C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5CAB790A-E1C5-294C-82A5-83653F044E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BD2A2-31AF-C54A-ABEE-0DDB20E53F1D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867EAEF5-AFF0-9848-A16B-A5802C0CA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268413"/>
            <a:ext cx="8640763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264ACC3D-DD25-B94F-AD68-B49143644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AB51C74-C3AB-1945-8D3B-705566531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839200" cy="4800600"/>
          </a:xfrm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 b="1">
                <a:solidFill>
                  <a:schemeClr val="folHlink"/>
                </a:solidFill>
              </a:rPr>
              <a:t>Karrierewege</a:t>
            </a:r>
          </a:p>
          <a:p>
            <a:pPr marL="990600" lvl="1" indent="-533400">
              <a:buFont typeface="Webdings" pitchFamily="2" charset="2"/>
              <a:buAutoNum type="alphaLcParenR"/>
            </a:pPr>
            <a:r>
              <a:rPr lang="de-DE" altLang="de-DE" b="1">
                <a:solidFill>
                  <a:schemeClr val="folHlink"/>
                </a:solidFill>
              </a:rPr>
              <a:t>Juniorprofessur</a:t>
            </a:r>
          </a:p>
          <a:p>
            <a:pPr marL="990600" lvl="1" indent="-533400">
              <a:buFont typeface="Webdings" pitchFamily="2" charset="2"/>
              <a:buAutoNum type="alphaLcParenR"/>
            </a:pPr>
            <a:r>
              <a:rPr lang="de-DE" altLang="de-DE" b="1">
                <a:solidFill>
                  <a:schemeClr val="folHlink"/>
                </a:solidFill>
              </a:rPr>
              <a:t>Zukunft der Habilitation?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 b="1">
                <a:solidFill>
                  <a:schemeClr val="folHlink"/>
                </a:solidFill>
              </a:rPr>
              <a:t>Exkurs Bologna-Prozess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 b="1">
                <a:solidFill>
                  <a:schemeClr val="folHlink"/>
                </a:solidFill>
              </a:rPr>
              <a:t>Fazit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C848AE9B-364F-D845-822D-BE82607FBF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0A4FE-38B7-5F4C-82E9-39767DE96AE2}" type="slidenum">
              <a:rPr lang="en-US" altLang="de-DE"/>
              <a:pPr/>
              <a:t>30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F3D4366-7246-244E-B75C-6987D2A16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5724525" cy="990600"/>
          </a:xfrm>
        </p:spPr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Einheit von F &amp; L</a:t>
            </a:r>
          </a:p>
        </p:txBody>
      </p:sp>
      <p:sp>
        <p:nvSpPr>
          <p:cNvPr id="56323" name="Oval 3">
            <a:extLst>
              <a:ext uri="{FF2B5EF4-FFF2-40B4-BE49-F238E27FC236}">
                <a16:creationId xmlns:a16="http://schemas.microsoft.com/office/drawing/2014/main" id="{80362C28-C04B-A045-803D-B8C469288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060575"/>
            <a:ext cx="2808287" cy="14033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wissenschafts-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bezogener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Master / PhD</a:t>
            </a:r>
          </a:p>
        </p:txBody>
      </p:sp>
      <p:sp>
        <p:nvSpPr>
          <p:cNvPr id="56324" name="Oval 4">
            <a:extLst>
              <a:ext uri="{FF2B5EF4-FFF2-40B4-BE49-F238E27FC236}">
                <a16:creationId xmlns:a16="http://schemas.microsoft.com/office/drawing/2014/main" id="{F74D4D7E-249D-864B-9BD0-80F7EF7F0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3679825"/>
            <a:ext cx="2806700" cy="140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berufsbezogener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Master</a:t>
            </a:r>
          </a:p>
        </p:txBody>
      </p:sp>
      <p:sp>
        <p:nvSpPr>
          <p:cNvPr id="56325" name="Oval 5">
            <a:extLst>
              <a:ext uri="{FF2B5EF4-FFF2-40B4-BE49-F238E27FC236}">
                <a16:creationId xmlns:a16="http://schemas.microsoft.com/office/drawing/2014/main" id="{CD75FD11-F6EE-6E48-9005-65CFFBFB1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5300663"/>
            <a:ext cx="2806700" cy="14033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Bachelor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71D8A1C8-713E-984A-8603-7C2B5DB21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4724400"/>
            <a:ext cx="3494087" cy="10795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Forschungserfahrung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keine Spitzenforschung</a:t>
            </a:r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DB230C6E-0660-DF43-B4F9-1C416D812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2205038"/>
            <a:ext cx="3497262" cy="10795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aktive eigene 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(Spitzen)Forschung</a:t>
            </a:r>
          </a:p>
        </p:txBody>
      </p:sp>
      <p:sp>
        <p:nvSpPr>
          <p:cNvPr id="56328" name="AutoShape 8">
            <a:extLst>
              <a:ext uri="{FF2B5EF4-FFF2-40B4-BE49-F238E27FC236}">
                <a16:creationId xmlns:a16="http://schemas.microsoft.com/office/drawing/2014/main" id="{577FD638-432F-D041-9A68-3FB600EF9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2205038"/>
            <a:ext cx="2592388" cy="1079500"/>
          </a:xfrm>
          <a:prstGeom prst="homePlate">
            <a:avLst>
              <a:gd name="adj" fmla="val 60037"/>
            </a:avLst>
          </a:prstGeom>
          <a:solidFill>
            <a:srgbClr val="FFFF00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forschende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56329" name="AutoShape 9">
            <a:extLst>
              <a:ext uri="{FF2B5EF4-FFF2-40B4-BE49-F238E27FC236}">
                <a16:creationId xmlns:a16="http://schemas.microsoft.com/office/drawing/2014/main" id="{3253C216-3996-A040-99C8-5EA04142F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4724400"/>
            <a:ext cx="2590800" cy="1079500"/>
          </a:xfrm>
          <a:prstGeom prst="homePlate">
            <a:avLst>
              <a:gd name="adj" fmla="val 60000"/>
            </a:avLst>
          </a:prstGeom>
          <a:solidFill>
            <a:schemeClr val="accent1"/>
          </a:solidFill>
          <a:ln w="9525" algn="ctr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forschungs-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bezogene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Lehre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/>
      <p:bldP spid="56324" grpId="0" animBg="1"/>
      <p:bldP spid="56325" grpId="0" animBg="1"/>
      <p:bldP spid="56326" grpId="0" animBg="1"/>
      <p:bldP spid="56327" grpId="0" animBg="1"/>
      <p:bldP spid="56328" grpId="0" animBg="1"/>
      <p:bldP spid="5632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C971492E-2A1E-FE48-B86A-1C857C489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4443C-F158-EE42-A75B-88C1DD1F6B7B}" type="slidenum">
              <a:rPr lang="en-US" altLang="de-DE"/>
              <a:pPr/>
              <a:t>31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A5F1FE7A-B082-C84B-8B65-253191577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Bologna-Struktur</a:t>
            </a:r>
          </a:p>
        </p:txBody>
      </p:sp>
      <p:sp>
        <p:nvSpPr>
          <p:cNvPr id="57347" name="WordArt 3">
            <a:extLst>
              <a:ext uri="{FF2B5EF4-FFF2-40B4-BE49-F238E27FC236}">
                <a16:creationId xmlns:a16="http://schemas.microsoft.com/office/drawing/2014/main" id="{A1304AE0-65E3-DE4C-9DA6-2CAA591834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59113" y="2492375"/>
            <a:ext cx="2520950" cy="324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 panose="020B0604020202020204" pitchFamily="34" charset="0"/>
                <a:cs typeface="Arial Black" panose="020B0604020202020204" pitchFamily="34" charset="0"/>
              </a:rPr>
              <a:t>Y</a:t>
            </a:r>
          </a:p>
        </p:txBody>
      </p:sp>
      <p:sp>
        <p:nvSpPr>
          <p:cNvPr id="57348" name="Oval 4">
            <a:extLst>
              <a:ext uri="{FF2B5EF4-FFF2-40B4-BE49-F238E27FC236}">
                <a16:creationId xmlns:a16="http://schemas.microsoft.com/office/drawing/2014/main" id="{A67A4EFF-E724-DB42-8DC4-19F164732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2808287" cy="14033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wissenschafts-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bezogener</a:t>
            </a:r>
          </a:p>
          <a:p>
            <a:pPr algn="ctr"/>
            <a:r>
              <a:rPr lang="de-DE" altLang="de-DE">
                <a:solidFill>
                  <a:srgbClr val="000000"/>
                </a:solidFill>
                <a:latin typeface="Arial" panose="020B0604020202020204" pitchFamily="34" charset="0"/>
              </a:rPr>
              <a:t>Master / PhD</a:t>
            </a:r>
          </a:p>
        </p:txBody>
      </p:sp>
      <p:sp>
        <p:nvSpPr>
          <p:cNvPr id="57349" name="Oval 5">
            <a:extLst>
              <a:ext uri="{FF2B5EF4-FFF2-40B4-BE49-F238E27FC236}">
                <a16:creationId xmlns:a16="http://schemas.microsoft.com/office/drawing/2014/main" id="{03F779DB-6177-6E45-85B6-679F33C2D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1412875"/>
            <a:ext cx="2806700" cy="140335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berufsbezogener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Master</a:t>
            </a:r>
          </a:p>
        </p:txBody>
      </p:sp>
      <p:sp>
        <p:nvSpPr>
          <p:cNvPr id="57350" name="Oval 6">
            <a:extLst>
              <a:ext uri="{FF2B5EF4-FFF2-40B4-BE49-F238E27FC236}">
                <a16:creationId xmlns:a16="http://schemas.microsoft.com/office/drawing/2014/main" id="{9E39255B-4DCE-FB45-BECE-028A36723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5229225"/>
            <a:ext cx="2806700" cy="14033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Bachelor</a:t>
            </a:r>
          </a:p>
        </p:txBody>
      </p:sp>
      <p:sp>
        <p:nvSpPr>
          <p:cNvPr id="57351" name="AutoShape 7">
            <a:extLst>
              <a:ext uri="{FF2B5EF4-FFF2-40B4-BE49-F238E27FC236}">
                <a16:creationId xmlns:a16="http://schemas.microsoft.com/office/drawing/2014/main" id="{C66E5F7E-234E-0A4D-A876-7134D9D69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3860800"/>
            <a:ext cx="3563937" cy="1368425"/>
          </a:xfrm>
          <a:prstGeom prst="wedgeEllipseCallout">
            <a:avLst>
              <a:gd name="adj1" fmla="val -44389"/>
              <a:gd name="adj2" fmla="val -147565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Weiterbildungs-markt,</a:t>
            </a:r>
          </a:p>
          <a:p>
            <a:pPr algn="ctr"/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LLL</a:t>
            </a:r>
          </a:p>
        </p:txBody>
      </p:sp>
      <p:sp>
        <p:nvSpPr>
          <p:cNvPr id="57352" name="AutoShape 8">
            <a:extLst>
              <a:ext uri="{FF2B5EF4-FFF2-40B4-BE49-F238E27FC236}">
                <a16:creationId xmlns:a16="http://schemas.microsoft.com/office/drawing/2014/main" id="{112B1F3C-A28D-9247-BE1C-4AC96AED6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21163"/>
            <a:ext cx="3779838" cy="1081087"/>
          </a:xfrm>
          <a:prstGeom prst="wedgeEllipseCallout">
            <a:avLst>
              <a:gd name="adj1" fmla="val 16486"/>
              <a:gd name="adj2" fmla="val -188769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  <a:latin typeface="Arial" panose="020B0604020202020204" pitchFamily="34" charset="0"/>
              </a:rPr>
              <a:t>Wissenschaftler Karriere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49" grpId="0" animBg="1"/>
      <p:bldP spid="57350" grpId="0" animBg="1"/>
      <p:bldP spid="57351" grpId="0" animBg="1"/>
      <p:bldP spid="5735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04FFC7-96D5-FE40-A8AD-955865A65F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F980E-29B0-E44B-9791-466D0DDA3E0C}" type="slidenum">
              <a:rPr lang="en-US" altLang="de-DE"/>
              <a:pPr/>
              <a:t>32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C0F62914-8C53-964E-A186-0F3D4E871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Lecturer-Modell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7EC04514-4BFB-D64E-9058-FFEAC90BF6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EAEAEA"/>
          </a:solidFill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2800" b="1">
                <a:solidFill>
                  <a:schemeClr val="folHlink"/>
                </a:solidFill>
              </a:rPr>
              <a:t>Verbesserte Betreuung erforderlich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Lehren müssen nicht nur Forscher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Forschungsbezogene Lehre als Feld für wissenschaftlich ausgebildete Lehrer mit Dauerstellung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Professionalisierung der Lehre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Ergänzung zum bisherigen Personal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Leistungsgerecht besoldet nach einem Wissenschaftstarifvertrag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2">
            <a:extLst>
              <a:ext uri="{FF2B5EF4-FFF2-40B4-BE49-F238E27FC236}">
                <a16:creationId xmlns:a16="http://schemas.microsoft.com/office/drawing/2014/main" id="{F0C132A9-5D3E-0C4B-AAFA-C4614E3820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20130-326C-F047-BBB5-67FD06716BA2}" type="slidenum">
              <a:rPr lang="en-US" altLang="de-DE"/>
              <a:pPr/>
              <a:t>33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B67C38A4-39F5-144D-8203-C5986FA9A59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7081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Universität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47826AF-9EBD-964B-960C-A9E0EF09830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178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Fachhochschule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2AD940C1-BA95-E04A-8512-2296E105A44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527550" y="3778250"/>
            <a:ext cx="3167063" cy="7921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6600"/>
            </a:extrusionClr>
            <a:contourClr>
              <a:srgbClr val="0066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Berufsakademie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693A2E5D-97E0-6647-9294-4FD0B5704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4278" name="AutoShape 6">
            <a:extLst>
              <a:ext uri="{FF2B5EF4-FFF2-40B4-BE49-F238E27FC236}">
                <a16:creationId xmlns:a16="http://schemas.microsoft.com/office/drawing/2014/main" id="{C3057B31-1DA0-F540-BAF2-C10BEEB58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524000"/>
            <a:ext cx="4724400" cy="4114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Uni</a:t>
            </a:r>
          </a:p>
          <a:p>
            <a:pPr algn="ctr"/>
            <a:endParaRPr lang="de-DE" altLang="de-DE" sz="3000" b="1">
              <a:latin typeface="Arial" panose="020B0604020202020204" pitchFamily="34" charset="0"/>
            </a:endParaRPr>
          </a:p>
          <a:p>
            <a:pPr algn="ctr"/>
            <a:endParaRPr lang="de-DE" altLang="de-DE" sz="3000" b="1">
              <a:latin typeface="Arial" panose="020B0604020202020204" pitchFamily="34" charset="0"/>
            </a:endParaRP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Fachhochschule</a:t>
            </a:r>
          </a:p>
          <a:p>
            <a:pPr algn="ctr"/>
            <a:endParaRPr lang="de-DE" altLang="de-DE" sz="3000" b="1">
              <a:latin typeface="Arial" panose="020B0604020202020204" pitchFamily="34" charset="0"/>
            </a:endParaRP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Berufsakademie</a:t>
            </a:r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A1CFCEC8-96FE-B94A-BA96-1028EAF378F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38400" y="4953000"/>
            <a:ext cx="46482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088895D1-4AAD-8F44-87CF-DB607C4BB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81400"/>
            <a:ext cx="31242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6BF5CFAD-83C0-DF45-8232-B4AD8526C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075" y="1196975"/>
            <a:ext cx="4857750" cy="48577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2" name="Oval 10">
            <a:extLst>
              <a:ext uri="{FF2B5EF4-FFF2-40B4-BE49-F238E27FC236}">
                <a16:creationId xmlns:a16="http://schemas.microsoft.com/office/drawing/2014/main" id="{9C130214-5993-F84D-A1F1-852AA9787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365625"/>
            <a:ext cx="719138" cy="7191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3" name="Oval 11">
            <a:extLst>
              <a:ext uri="{FF2B5EF4-FFF2-40B4-BE49-F238E27FC236}">
                <a16:creationId xmlns:a16="http://schemas.microsoft.com/office/drawing/2014/main" id="{FDCE8F8C-9849-F740-B0CF-83D3072FD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1844675"/>
            <a:ext cx="719138" cy="7191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4" name="Text Box 12">
            <a:extLst>
              <a:ext uri="{FF2B5EF4-FFF2-40B4-BE49-F238E27FC236}">
                <a16:creationId xmlns:a16="http://schemas.microsoft.com/office/drawing/2014/main" id="{D22D3D55-0A08-FD4D-B749-94A267A3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6164263"/>
            <a:ext cx="2827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Forschungsstärke</a:t>
            </a:r>
          </a:p>
        </p:txBody>
      </p:sp>
      <p:sp>
        <p:nvSpPr>
          <p:cNvPr id="54285" name="Text Box 13">
            <a:extLst>
              <a:ext uri="{FF2B5EF4-FFF2-40B4-BE49-F238E27FC236}">
                <a16:creationId xmlns:a16="http://schemas.microsoft.com/office/drawing/2014/main" id="{AEA3FF81-CE0E-224A-AD60-D5DEBD8BD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140075"/>
            <a:ext cx="10842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Lehr-</a:t>
            </a:r>
          </a:p>
          <a:p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stärke</a:t>
            </a:r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54BC87CE-3718-ED4F-AFDB-68C739C12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6021388"/>
            <a:ext cx="4824412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87" name="Line 15">
            <a:extLst>
              <a:ext uri="{FF2B5EF4-FFF2-40B4-BE49-F238E27FC236}">
                <a16:creationId xmlns:a16="http://schemas.microsoft.com/office/drawing/2014/main" id="{44F67387-8E13-864E-89C8-EA612C62D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3573463"/>
            <a:ext cx="48244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88" name="Line 16">
            <a:extLst>
              <a:ext uri="{FF2B5EF4-FFF2-40B4-BE49-F238E27FC236}">
                <a16:creationId xmlns:a16="http://schemas.microsoft.com/office/drawing/2014/main" id="{CE6B4C94-E0CE-7C46-9D8D-9EFBA9A62DE3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2375693" y="3609182"/>
            <a:ext cx="482441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89" name="Line 17">
            <a:extLst>
              <a:ext uri="{FF2B5EF4-FFF2-40B4-BE49-F238E27FC236}">
                <a16:creationId xmlns:a16="http://schemas.microsoft.com/office/drawing/2014/main" id="{4B2362D9-B765-4146-9764-C634C6061D01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-794" y="3609182"/>
            <a:ext cx="4824413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4290" name="Oval 18">
            <a:extLst>
              <a:ext uri="{FF2B5EF4-FFF2-40B4-BE49-F238E27FC236}">
                <a16:creationId xmlns:a16="http://schemas.microsoft.com/office/drawing/2014/main" id="{8B3A4452-277E-5D4D-AF38-4F1A921D0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349500"/>
            <a:ext cx="719137" cy="7191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1" name="Oval 19">
            <a:extLst>
              <a:ext uri="{FF2B5EF4-FFF2-40B4-BE49-F238E27FC236}">
                <a16:creationId xmlns:a16="http://schemas.microsoft.com/office/drawing/2014/main" id="{EEFA18B8-7DB8-EA4E-800C-5F2C12ACB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719138" cy="7191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2" name="AutoShape 20">
            <a:extLst>
              <a:ext uri="{FF2B5EF4-FFF2-40B4-BE49-F238E27FC236}">
                <a16:creationId xmlns:a16="http://schemas.microsoft.com/office/drawing/2014/main" id="{0B392001-6134-DD43-BDEA-6353B33C1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1412875"/>
            <a:ext cx="2233612" cy="936625"/>
          </a:xfrm>
          <a:prstGeom prst="wedgeEllipseCallout">
            <a:avLst>
              <a:gd name="adj1" fmla="val -68551"/>
              <a:gd name="adj2" fmla="val 26949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Humboldt-Ideal</a:t>
            </a:r>
          </a:p>
        </p:txBody>
      </p:sp>
      <p:sp>
        <p:nvSpPr>
          <p:cNvPr id="54293" name="Oval 21">
            <a:extLst>
              <a:ext uri="{FF2B5EF4-FFF2-40B4-BE49-F238E27FC236}">
                <a16:creationId xmlns:a16="http://schemas.microsoft.com/office/drawing/2014/main" id="{0A650AB6-5AB1-7442-8849-73B17202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429000"/>
            <a:ext cx="719138" cy="7191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4" name="AutoShape 22">
            <a:extLst>
              <a:ext uri="{FF2B5EF4-FFF2-40B4-BE49-F238E27FC236}">
                <a16:creationId xmlns:a16="http://schemas.microsoft.com/office/drawing/2014/main" id="{93BE4A0F-2F58-4E44-9BB4-BC15C0983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0438"/>
            <a:ext cx="2555875" cy="720725"/>
          </a:xfrm>
          <a:prstGeom prst="wedgeEllipseCallout">
            <a:avLst>
              <a:gd name="adj1" fmla="val 71306"/>
              <a:gd name="adj2" fmla="val -14031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FH (SUI)</a:t>
            </a:r>
          </a:p>
        </p:txBody>
      </p:sp>
      <p:sp>
        <p:nvSpPr>
          <p:cNvPr id="54295" name="AutoShape 23">
            <a:extLst>
              <a:ext uri="{FF2B5EF4-FFF2-40B4-BE49-F238E27FC236}">
                <a16:creationId xmlns:a16="http://schemas.microsoft.com/office/drawing/2014/main" id="{7F4A278E-B47F-774D-B777-C8B7949B7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860800"/>
            <a:ext cx="2555875" cy="1081088"/>
          </a:xfrm>
          <a:prstGeom prst="wedgeEllipseCallout">
            <a:avLst>
              <a:gd name="adj1" fmla="val -67329"/>
              <a:gd name="adj2" fmla="val -59986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Research-University</a:t>
            </a:r>
          </a:p>
        </p:txBody>
      </p:sp>
      <p:sp>
        <p:nvSpPr>
          <p:cNvPr id="54296" name="AutoShape 24">
            <a:extLst>
              <a:ext uri="{FF2B5EF4-FFF2-40B4-BE49-F238E27FC236}">
                <a16:creationId xmlns:a16="http://schemas.microsoft.com/office/drawing/2014/main" id="{F5D5E338-5E32-2C4E-8E49-84727EB77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013325"/>
            <a:ext cx="3132137" cy="1081088"/>
          </a:xfrm>
          <a:prstGeom prst="wedgeEllipseCallout">
            <a:avLst>
              <a:gd name="adj1" fmla="val -45741"/>
              <a:gd name="adj2" fmla="val -59986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regionale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Bildungsinst.</a:t>
            </a:r>
          </a:p>
        </p:txBody>
      </p:sp>
      <p:sp>
        <p:nvSpPr>
          <p:cNvPr id="54297" name="Rectangle 25">
            <a:extLst>
              <a:ext uri="{FF2B5EF4-FFF2-40B4-BE49-F238E27FC236}">
                <a16:creationId xmlns:a16="http://schemas.microsoft.com/office/drawing/2014/main" id="{BC70F6B5-B386-9B49-B3F9-EA99C941CF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089525" cy="685800"/>
          </a:xfrm>
          <a:noFill/>
          <a:ln/>
        </p:spPr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Differenzierung Hochschultypen</a:t>
            </a:r>
          </a:p>
        </p:txBody>
      </p:sp>
      <p:sp>
        <p:nvSpPr>
          <p:cNvPr id="54298" name="AutoShape 26">
            <a:extLst>
              <a:ext uri="{FF2B5EF4-FFF2-40B4-BE49-F238E27FC236}">
                <a16:creationId xmlns:a16="http://schemas.microsoft.com/office/drawing/2014/main" id="{1C7A8AF6-A812-B549-82CA-E28EF4CDB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76250"/>
            <a:ext cx="2555875" cy="1081088"/>
          </a:xfrm>
          <a:prstGeom prst="wedgeEllipseCallout">
            <a:avLst>
              <a:gd name="adj1" fmla="val 28819"/>
              <a:gd name="adj2" fmla="val 16071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Lehr-Uni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FH (D)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 autoUpdateAnimBg="0"/>
      <p:bldP spid="54275" grpId="0" animBg="1" autoUpdateAnimBg="0"/>
      <p:bldP spid="54276" grpId="0" animBg="1" autoUpdateAnimBg="0"/>
      <p:bldP spid="54278" grpId="0" animBg="1" autoUpdateAnimBg="0"/>
      <p:bldP spid="54284" grpId="0" autoUpdateAnimBg="0"/>
      <p:bldP spid="54285" grpId="0" autoUpdateAnimBg="0"/>
      <p:bldP spid="54292" grpId="0" animBg="1"/>
      <p:bldP spid="54294" grpId="0" animBg="1"/>
      <p:bldP spid="54295" grpId="0" animBg="1"/>
      <p:bldP spid="54296" grpId="0" animBg="1"/>
      <p:bldP spid="5429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2A37645-2541-FB49-ABD7-6F39DE09D0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01F82-383A-854F-BA3D-1B711D52EF78}" type="slidenum">
              <a:rPr lang="en-US" altLang="de-DE"/>
              <a:pPr/>
              <a:t>34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73730" name="Object 2">
            <a:extLst>
              <a:ext uri="{FF2B5EF4-FFF2-40B4-BE49-F238E27FC236}">
                <a16:creationId xmlns:a16="http://schemas.microsoft.com/office/drawing/2014/main" id="{BC82FC7F-8CD6-2242-9822-0216A2CFDCC5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797050" y="1198563"/>
          <a:ext cx="5835650" cy="567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6" name="Bild" r:id="rId3" imgW="4292600" imgH="4381500" progId="StaticEnhancedMetafile">
                  <p:embed/>
                </p:oleObj>
              </mc:Choice>
              <mc:Fallback>
                <p:oleObj name="Bild" r:id="rId3" imgW="4292600" imgH="4381500" progId="StaticEnhancedMetafil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198563"/>
                        <a:ext cx="5835650" cy="567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1" name="Line 3">
            <a:extLst>
              <a:ext uri="{FF2B5EF4-FFF2-40B4-BE49-F238E27FC236}">
                <a16:creationId xmlns:a16="http://schemas.microsoft.com/office/drawing/2014/main" id="{629D409E-5E40-854B-9D61-6C01737D3B3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1258888" y="3824288"/>
            <a:ext cx="69135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2" name="Line 4">
            <a:extLst>
              <a:ext uri="{FF2B5EF4-FFF2-40B4-BE49-F238E27FC236}">
                <a16:creationId xmlns:a16="http://schemas.microsoft.com/office/drawing/2014/main" id="{595FD963-8E8A-934F-8F48-06AA118857B3}"/>
              </a:ext>
            </a:extLst>
          </p:cNvPr>
          <p:cNvSpPr>
            <a:spLocks noChangeShapeType="1"/>
          </p:cNvSpPr>
          <p:nvPr/>
        </p:nvSpPr>
        <p:spPr bwMode="auto">
          <a:xfrm rot="8100000" flipH="1">
            <a:off x="1420019" y="3947319"/>
            <a:ext cx="659606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3" name="Text Box 5">
            <a:extLst>
              <a:ext uri="{FF2B5EF4-FFF2-40B4-BE49-F238E27FC236}">
                <a16:creationId xmlns:a16="http://schemas.microsoft.com/office/drawing/2014/main" id="{58AF9832-9EC4-1949-B3E5-4321DF3C9B6F}"/>
              </a:ext>
            </a:extLst>
          </p:cNvPr>
          <p:cNvSpPr txBox="1">
            <a:spLocks noChangeArrowheads="1"/>
          </p:cNvSpPr>
          <p:nvPr/>
        </p:nvSpPr>
        <p:spPr bwMode="auto">
          <a:xfrm rot="2700000">
            <a:off x="2105025" y="1611313"/>
            <a:ext cx="666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 b="1">
                <a:solidFill>
                  <a:schemeClr val="folHlink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73734" name="Text Box 6">
            <a:extLst>
              <a:ext uri="{FF2B5EF4-FFF2-40B4-BE49-F238E27FC236}">
                <a16:creationId xmlns:a16="http://schemas.microsoft.com/office/drawing/2014/main" id="{AEB810FC-7740-2046-BD50-E5FC54941F6D}"/>
              </a:ext>
            </a:extLst>
          </p:cNvPr>
          <p:cNvSpPr txBox="1">
            <a:spLocks noChangeArrowheads="1"/>
          </p:cNvSpPr>
          <p:nvPr/>
        </p:nvSpPr>
        <p:spPr bwMode="auto">
          <a:xfrm rot="18900000">
            <a:off x="6096000" y="2068513"/>
            <a:ext cx="1098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de-DE" altLang="de-DE" sz="1400" b="1">
                <a:solidFill>
                  <a:schemeClr val="folHlink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73735" name="Rectangle 7">
            <a:extLst>
              <a:ext uri="{FF2B5EF4-FFF2-40B4-BE49-F238E27FC236}">
                <a16:creationId xmlns:a16="http://schemas.microsoft.com/office/drawing/2014/main" id="{1E644B84-01CE-7F47-BC9D-599C2B539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Humboldt`sches Ideal </a:t>
            </a:r>
            <a:br>
              <a:rPr lang="de-DE" altLang="de-DE"/>
            </a:br>
            <a:r>
              <a:rPr lang="de-DE" altLang="de-DE" sz="2400"/>
              <a:t>(BWL, Publikationen)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/>
      <p:bldP spid="7373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032F3A75-1DCC-9B49-B8B4-6F739A4948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200" b="1">
                <a:solidFill>
                  <a:schemeClr val="folHlink"/>
                </a:solidFill>
              </a:rPr>
              <a:t>Fazit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006D370-FD96-3349-9897-6BD737DA28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218FB41-D130-0C4F-A9EB-080224A96E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89BC-4CB3-AA49-9ABE-E29161531EDB}" type="slidenum">
              <a:rPr lang="en-US" altLang="de-DE"/>
              <a:pPr/>
              <a:t>36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2A94E7D-B7DD-0C40-BD15-8D895315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341438"/>
            <a:ext cx="8713787" cy="4824412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B894F98-20C3-7D48-A49C-2772584FC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Fazit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966DCA64-FF1E-D241-A12E-7533D5FDE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024812" cy="4800600"/>
          </a:xfrm>
        </p:spPr>
        <p:txBody>
          <a:bodyPr/>
          <a:lstStyle/>
          <a:p>
            <a:r>
              <a:rPr lang="de-DE" altLang="de-DE" sz="2800" b="1">
                <a:solidFill>
                  <a:schemeClr val="folHlink"/>
                </a:solidFill>
              </a:rPr>
              <a:t>Wettbewerb bei Qualifizierung für Professur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Professionalisierung des Hochschul- und Wissenschaftsmanagements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Insgesamt steigende Bedeutung der Promotion im Wissenschaftsbereich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Mittelfristig voraussichtlich Fortfall der Habilitation</a:t>
            </a:r>
          </a:p>
          <a:p>
            <a:r>
              <a:rPr lang="de-DE" altLang="de-DE" sz="2800" b="1">
                <a:solidFill>
                  <a:schemeClr val="folHlink"/>
                </a:solidFill>
              </a:rPr>
              <a:t>Diversifizierung des wiss. Personals an Hochschulen, auch wegen veränderten Studiengangsprofilen</a:t>
            </a:r>
          </a:p>
          <a:p>
            <a:pPr>
              <a:buFont typeface="Webdings" pitchFamily="2" charset="2"/>
              <a:buNone/>
            </a:pPr>
            <a:endParaRPr lang="de-DE" altLang="de-DE" sz="2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>
            <a:extLst>
              <a:ext uri="{FF2B5EF4-FFF2-40B4-BE49-F238E27FC236}">
                <a16:creationId xmlns:a16="http://schemas.microsoft.com/office/drawing/2014/main" id="{1180D6E7-B33F-254A-8FF0-AE214C1C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68413"/>
            <a:ext cx="8640762" cy="4752975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578D5000-5D14-B841-9EF7-B0CF13FB0C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de-DE" altLang="de-DE" sz="3600" b="1">
                <a:solidFill>
                  <a:schemeClr val="accent1"/>
                </a:solidFill>
              </a:rPr>
              <a:t>Die entfesselte Hochschule –  Konsequenzen für den akademischen Nachwuchs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AD979B2-6A01-694D-8CE9-50486CCF38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581525"/>
            <a:ext cx="6400800" cy="1752600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Prof. Dr. Detlef Müller-Böling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CHE Centrum für Hochschulentwicklung, Gütersloh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30429B22-041E-8A4E-8204-26FEB5E738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Karrierewege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1E0E93-F336-2645-A330-FA0C3206C2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4C24F-4134-144F-9861-1B1091A3575C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72A44872-6DFC-7B41-BBBE-03161DA4F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Möglichkeiten wissenschaftlicher Arbeit nach der Promotion</a:t>
            </a:r>
          </a:p>
        </p:txBody>
      </p:sp>
      <p:graphicFrame>
        <p:nvGraphicFramePr>
          <p:cNvPr id="3075" name="Diagram 3">
            <a:extLst>
              <a:ext uri="{FF2B5EF4-FFF2-40B4-BE49-F238E27FC236}">
                <a16:creationId xmlns:a16="http://schemas.microsoft.com/office/drawing/2014/main" id="{335FC42B-9496-D943-8CAD-7249AD99FBC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762000"/>
          <a:ext cx="8135937" cy="6096000"/>
        </p:xfrm>
        <a:graphic>
          <a:graphicData uri="http://schemas.openxmlformats.org/drawingml/2006/compatibility">
            <com:legacyDrawing xmlns:com="http://schemas.openxmlformats.org/drawingml/2006/compatibility" spid="_x0000_s3075"/>
          </a:graphicData>
        </a:graphic>
      </p:graphicFrame>
      <p:sp>
        <p:nvSpPr>
          <p:cNvPr id="3102" name="WordArt 30">
            <a:extLst>
              <a:ext uri="{FF2B5EF4-FFF2-40B4-BE49-F238E27FC236}">
                <a16:creationId xmlns:a16="http://schemas.microsoft.com/office/drawing/2014/main" id="{4A6CD10A-0530-974B-8933-C5922BF2F7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48038" y="2276475"/>
            <a:ext cx="3597275" cy="27225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chemeClr val="bg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Impact" panose="020B0806030902050204" pitchFamily="34" charset="0"/>
              </a:rPr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0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D4910F42-41B7-E042-8D31-529166B0E8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386D4-D138-5541-A8A7-40B37143E8C9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065793A3-AEE7-134D-BF52-7B514ADA8C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Möglichkeiten wissenschaftlicher Arbeit nach der Promotion</a:t>
            </a:r>
          </a:p>
        </p:txBody>
      </p:sp>
      <p:graphicFrame>
        <p:nvGraphicFramePr>
          <p:cNvPr id="60419" name="Diagram 3">
            <a:extLst>
              <a:ext uri="{FF2B5EF4-FFF2-40B4-BE49-F238E27FC236}">
                <a16:creationId xmlns:a16="http://schemas.microsoft.com/office/drawing/2014/main" id="{803E2740-88E2-CE49-AFEF-C183F1E1865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762000"/>
          <a:ext cx="8135937" cy="6096000"/>
        </p:xfrm>
        <a:graphic>
          <a:graphicData uri="http://schemas.openxmlformats.org/drawingml/2006/compatibility">
            <com:legacyDrawing xmlns:com="http://schemas.openxmlformats.org/drawingml/2006/compatibility" spid="_x0000_s60419"/>
          </a:graphicData>
        </a:graphic>
      </p:graphicFrame>
      <p:sp>
        <p:nvSpPr>
          <p:cNvPr id="60447" name="Rectangle 31">
            <a:extLst>
              <a:ext uri="{FF2B5EF4-FFF2-40B4-BE49-F238E27FC236}">
                <a16:creationId xmlns:a16="http://schemas.microsoft.com/office/drawing/2014/main" id="{3F7D670A-53EB-274F-BF5B-F0A66AD79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060575"/>
            <a:ext cx="2339975" cy="4105275"/>
          </a:xfrm>
          <a:prstGeom prst="rect">
            <a:avLst/>
          </a:prstGeom>
          <a:gradFill rotWithShape="1">
            <a:gsLst>
              <a:gs pos="0">
                <a:srgbClr val="ACC707">
                  <a:alpha val="60001"/>
                </a:srgbClr>
              </a:gs>
              <a:gs pos="100000">
                <a:srgbClr val="ACC707">
                  <a:gamma/>
                  <a:tint val="0"/>
                  <a:invGamma/>
                  <a:alpha val="60001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448" name="Text Box 32">
            <a:extLst>
              <a:ext uri="{FF2B5EF4-FFF2-40B4-BE49-F238E27FC236}">
                <a16:creationId xmlns:a16="http://schemas.microsoft.com/office/drawing/2014/main" id="{E8CAF6C8-A61E-9842-A299-F8C8A10FF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5516563"/>
            <a:ext cx="163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solidFill>
                  <a:schemeClr val="accent2"/>
                </a:solidFill>
              </a:rPr>
              <a:t>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>
            <a:extLst>
              <a:ext uri="{FF2B5EF4-FFF2-40B4-BE49-F238E27FC236}">
                <a16:creationId xmlns:a16="http://schemas.microsoft.com/office/drawing/2014/main" id="{FEEFEC49-CB39-1449-B3C8-90ED322745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1"/>
          </a:solidFill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Juniorprofessur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82C14008-ECC1-EE44-80E3-932FDB2DA3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AD04-3B92-6F47-BC35-5BBC7A08EE62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514A5DF-4C61-DA48-B13E-D267677A7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628775"/>
            <a:ext cx="8424862" cy="4248150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BCDBD04-2AA3-9847-A172-65B5AEBFA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Ziele der Juniorprofessur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74D9B5D-C979-2C45-BB70-67B9C16A5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6551612" cy="4251325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Senkung des Erstberufungsalters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Mehr Selbstständigkeit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Erhöhung des Frauenanteils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Erhöhung der Internationalität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Abschaffung der 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F82DE91D-CFCB-044C-98A7-BAD1FCA133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83AF8-40BD-C34D-ACEE-7CF44F893EFC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BD6A9E1-22D7-5847-A108-5B6F0FBA1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628775"/>
            <a:ext cx="8424862" cy="4248150"/>
          </a:xfrm>
          <a:prstGeom prst="rect">
            <a:avLst/>
          </a:prstGeom>
          <a:solidFill>
            <a:srgbClr val="EAEAE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BF4A590-3008-BA43-B93C-6C176749C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Juniorprofessur-Studie von CHE und Junger Akademie 2004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6EE4743-72AC-A54F-B814-BEFF352F3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6551612" cy="4251325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Bestandsaufnahme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Versuch, JP an den ursprünglichen Zielen zu messen</a:t>
            </a:r>
          </a:p>
          <a:p>
            <a:r>
              <a:rPr lang="de-DE" altLang="de-DE" b="1">
                <a:solidFill>
                  <a:schemeClr val="folHlink"/>
                </a:solidFill>
              </a:rPr>
              <a:t>Anlass zur Formulierung von Fortentwicklungsperspektiven und Empfehlungen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1647</Words>
  <Application>Microsoft Macintosh PowerPoint</Application>
  <PresentationFormat>Bildschirmpräsentation (4:3)</PresentationFormat>
  <Paragraphs>551</Paragraphs>
  <Slides>37</Slides>
  <Notes>18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37</vt:i4>
      </vt:variant>
    </vt:vector>
  </HeadingPairs>
  <TitlesOfParts>
    <vt:vector size="43" baseType="lpstr">
      <vt:lpstr>Arial</vt:lpstr>
      <vt:lpstr>Times New Roman</vt:lpstr>
      <vt:lpstr>Webdings</vt:lpstr>
      <vt:lpstr>Leere Präsentation</vt:lpstr>
      <vt:lpstr>Microsoft Clip Gallery</vt:lpstr>
      <vt:lpstr>Bild (Enhanced Metafile)</vt:lpstr>
      <vt:lpstr>Die entfesselte Hochschule –  Konsequenzen für den akademischen Nachwuchs</vt:lpstr>
      <vt:lpstr>PowerPoint-Präsentation</vt:lpstr>
      <vt:lpstr>PowerPoint-Präsentation</vt:lpstr>
      <vt:lpstr>Karrierewege</vt:lpstr>
      <vt:lpstr>Möglichkeiten wissenschaftlicher Arbeit nach der Promotion</vt:lpstr>
      <vt:lpstr>Möglichkeiten wissenschaftlicher Arbeit nach der Promotion</vt:lpstr>
      <vt:lpstr>Juniorprofessur</vt:lpstr>
      <vt:lpstr>Ziele der Juniorprofessur</vt:lpstr>
      <vt:lpstr>Juniorprofessur-Studie von CHE und Junger Akademie 2004</vt:lpstr>
      <vt:lpstr>Hohe Zufriedenheit mit eigener Situation</vt:lpstr>
      <vt:lpstr>Wo wurde die Post-Doc-Phase verbracht?</vt:lpstr>
      <vt:lpstr>JP als Vorbereitung für…</vt:lpstr>
      <vt:lpstr>Wichtigkeit für Berufung aus Sicht JP</vt:lpstr>
      <vt:lpstr>Erhöhung des Frauenanteils, Erhöhung der Familienverträglichkeit</vt:lpstr>
      <vt:lpstr>Zentrale Merkmale einer sinnvollen Ausgestaltung der JP</vt:lpstr>
      <vt:lpstr>Wichtigkeit des tenure-track</vt:lpstr>
      <vt:lpstr>Tenure-track</vt:lpstr>
      <vt:lpstr>Ablauf Evaluation HU Berlin</vt:lpstr>
      <vt:lpstr>Habilitation</vt:lpstr>
      <vt:lpstr>Künftige Rolle der Habilitation</vt:lpstr>
      <vt:lpstr>Wissenschaftsrat 2001</vt:lpstr>
      <vt:lpstr>Habilitation</vt:lpstr>
      <vt:lpstr>Alternativen stärken</vt:lpstr>
      <vt:lpstr>Personalentwicklung bisher</vt:lpstr>
      <vt:lpstr>Personalentwicklung hilft</vt:lpstr>
      <vt:lpstr>Polyvalente Personalentwicklung nach der Promotion</vt:lpstr>
      <vt:lpstr>Beispiel: Personalentwicklung für JP in Bremen</vt:lpstr>
      <vt:lpstr>Künftig Informationen auf www.hochschulkarriere.de </vt:lpstr>
      <vt:lpstr>Exkurs:  Hochschulsystem und  Bologna-Prozess</vt:lpstr>
      <vt:lpstr>Einheit von F &amp; L</vt:lpstr>
      <vt:lpstr>Bologna-Struktur</vt:lpstr>
      <vt:lpstr>Lecturer-Modell</vt:lpstr>
      <vt:lpstr>Differenzierung Hochschultypen</vt:lpstr>
      <vt:lpstr>Humboldt`sches Ideal  (BWL, Publikationen)</vt:lpstr>
      <vt:lpstr>Fazit</vt:lpstr>
      <vt:lpstr>Fazit</vt:lpstr>
      <vt:lpstr>Die entfesselte Hochschule –  Konsequenzen für den akademischen Nachwuchs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Entfesselte Hochschule: Wissenschaftlicher Nachwuchs in Deutschland</dc:title>
  <dc:creator>Florian Buch</dc:creator>
  <cp:lastModifiedBy>Detlef Müller-Böling</cp:lastModifiedBy>
  <cp:revision>9</cp:revision>
  <dcterms:created xsi:type="dcterms:W3CDTF">2005-05-09T10:58:24Z</dcterms:created>
  <dcterms:modified xsi:type="dcterms:W3CDTF">2022-02-05T15:22:44Z</dcterms:modified>
</cp:coreProperties>
</file>