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trictFirstAndLastChars="0" saveSubsetFonts="1" autoCompressPictures="0">
  <p:sldMasterIdLst>
    <p:sldMasterId id="2147483661" r:id="rId1"/>
    <p:sldMasterId id="2147483660" r:id="rId2"/>
    <p:sldMasterId id="2147483649" r:id="rId3"/>
    <p:sldMasterId id="2147483659" r:id="rId4"/>
    <p:sldMasterId id="2147483657" r:id="rId5"/>
  </p:sldMasterIdLst>
  <p:notesMasterIdLst>
    <p:notesMasterId r:id="rId36"/>
  </p:notesMasterIdLst>
  <p:sldIdLst>
    <p:sldId id="292" r:id="rId6"/>
    <p:sldId id="307" r:id="rId7"/>
    <p:sldId id="308" r:id="rId8"/>
    <p:sldId id="265" r:id="rId9"/>
    <p:sldId id="313" r:id="rId10"/>
    <p:sldId id="314" r:id="rId11"/>
    <p:sldId id="315" r:id="rId12"/>
    <p:sldId id="268" r:id="rId13"/>
    <p:sldId id="319" r:id="rId14"/>
    <p:sldId id="309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10" r:id="rId27"/>
    <p:sldId id="312" r:id="rId28"/>
    <p:sldId id="311" r:id="rId29"/>
    <p:sldId id="270" r:id="rId30"/>
    <p:sldId id="316" r:id="rId31"/>
    <p:sldId id="306" r:id="rId32"/>
    <p:sldId id="267" r:id="rId33"/>
    <p:sldId id="317" r:id="rId34"/>
    <p:sldId id="318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9" autoAdjust="0"/>
    <p:restoredTop sz="94632" autoAdjust="0"/>
  </p:normalViewPr>
  <p:slideViewPr>
    <p:cSldViewPr>
      <p:cViewPr varScale="1">
        <p:scale>
          <a:sx n="106" d="100"/>
          <a:sy n="106" d="100"/>
        </p:scale>
        <p:origin x="179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09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heme" Target="theme/theme1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B252680-CDDF-3F49-95DD-32214542076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D060180-B8B1-9949-9085-1EA10AED7E3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B9AFF2B2-952E-354E-8439-3706DC055BA1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DA47DB0D-2A0A-8449-993C-907BA827252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CA6B9AF9-88DF-8C4E-9B34-1225A11D88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696F051F-A212-6F4F-AD4E-E1F2118064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6C5D37-5008-E640-B79D-88261202AA5F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A6528EA-5701-104A-82B0-8F94E420C8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B5FE20-1A8F-AB42-8233-2B7FDABC3AA8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568322" name="Rectangle 2">
            <a:extLst>
              <a:ext uri="{FF2B5EF4-FFF2-40B4-BE49-F238E27FC236}">
                <a16:creationId xmlns:a16="http://schemas.microsoft.com/office/drawing/2014/main" id="{C88FC287-99FF-FC48-AE12-32F633C6FF2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8323" name="Rectangle 3">
            <a:extLst>
              <a:ext uri="{FF2B5EF4-FFF2-40B4-BE49-F238E27FC236}">
                <a16:creationId xmlns:a16="http://schemas.microsoft.com/office/drawing/2014/main" id="{F273A326-564A-B44F-ACC5-D64F100B2C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1966846-5159-D44E-93F8-83C78C2D50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62C978-8A2F-8D47-AB75-5264AEDCA013}" type="slidenum">
              <a:rPr lang="de-DE" altLang="de-DE"/>
              <a:pPr/>
              <a:t>18</a:t>
            </a:fld>
            <a:endParaRPr lang="de-DE" altLang="de-DE"/>
          </a:p>
        </p:txBody>
      </p:sp>
      <p:sp>
        <p:nvSpPr>
          <p:cNvPr id="585730" name="Rectangle 2">
            <a:extLst>
              <a:ext uri="{FF2B5EF4-FFF2-40B4-BE49-F238E27FC236}">
                <a16:creationId xmlns:a16="http://schemas.microsoft.com/office/drawing/2014/main" id="{5889DD40-BD87-6F4B-84A7-474DF184D04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>
            <a:extLst>
              <a:ext uri="{FF2B5EF4-FFF2-40B4-BE49-F238E27FC236}">
                <a16:creationId xmlns:a16="http://schemas.microsoft.com/office/drawing/2014/main" id="{A675B33A-75D7-A048-A8EB-7C50D526CE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Publikationsanalyse a la CHE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31B2A16-4F3E-6F48-9ED2-F002445067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E61B6B-DDAC-614D-9600-A3D304FFB324}" type="slidenum">
              <a:rPr lang="de-DE" altLang="de-DE"/>
              <a:pPr/>
              <a:t>19</a:t>
            </a:fld>
            <a:endParaRPr lang="de-DE" altLang="de-DE"/>
          </a:p>
        </p:txBody>
      </p:sp>
      <p:sp>
        <p:nvSpPr>
          <p:cNvPr id="587778" name="Rectangle 2">
            <a:extLst>
              <a:ext uri="{FF2B5EF4-FFF2-40B4-BE49-F238E27FC236}">
                <a16:creationId xmlns:a16="http://schemas.microsoft.com/office/drawing/2014/main" id="{226077A2-7BCD-4F41-B032-37F60A1FEC2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7779" name="Rectangle 3">
            <a:extLst>
              <a:ext uri="{FF2B5EF4-FFF2-40B4-BE49-F238E27FC236}">
                <a16:creationId xmlns:a16="http://schemas.microsoft.com/office/drawing/2014/main" id="{4163EB08-1A29-D243-9311-615CAF10A7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Publikationsanalyse a la CHE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5940487-26F3-9C4C-8C81-B9A58C58A8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C1AB73-59EF-ED40-A16A-ED6BD1C38E85}" type="slidenum">
              <a:rPr lang="de-DE" altLang="de-DE"/>
              <a:pPr/>
              <a:t>21</a:t>
            </a:fld>
            <a:endParaRPr lang="de-DE" altLang="de-DE"/>
          </a:p>
        </p:txBody>
      </p:sp>
      <p:sp>
        <p:nvSpPr>
          <p:cNvPr id="590850" name="Rectangle 2">
            <a:extLst>
              <a:ext uri="{FF2B5EF4-FFF2-40B4-BE49-F238E27FC236}">
                <a16:creationId xmlns:a16="http://schemas.microsoft.com/office/drawing/2014/main" id="{67061591-2CE3-C843-BCA2-BA3B7E16750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0851" name="Rectangle 3">
            <a:extLst>
              <a:ext uri="{FF2B5EF4-FFF2-40B4-BE49-F238E27FC236}">
                <a16:creationId xmlns:a16="http://schemas.microsoft.com/office/drawing/2014/main" id="{F5D05CFA-E154-E945-9607-70377D7CC3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Publikationsanalyse a la CHE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DF9BA7D-4BBD-D24C-8E33-8AD61168D2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C26258-2F74-E34B-9DCA-B7F87867AB1A}" type="slidenum">
              <a:rPr lang="de-DE" altLang="de-DE"/>
              <a:pPr/>
              <a:t>22</a:t>
            </a:fld>
            <a:endParaRPr lang="de-DE" altLang="de-DE"/>
          </a:p>
        </p:txBody>
      </p:sp>
      <p:sp>
        <p:nvSpPr>
          <p:cNvPr id="607234" name="Rectangle 2">
            <a:extLst>
              <a:ext uri="{FF2B5EF4-FFF2-40B4-BE49-F238E27FC236}">
                <a16:creationId xmlns:a16="http://schemas.microsoft.com/office/drawing/2014/main" id="{F96CB593-310F-BF45-88DF-32B126140FE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7235" name="Rectangle 3">
            <a:extLst>
              <a:ext uri="{FF2B5EF4-FFF2-40B4-BE49-F238E27FC236}">
                <a16:creationId xmlns:a16="http://schemas.microsoft.com/office/drawing/2014/main" id="{2840097C-A6A2-C24D-97A8-098E404188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  <a:p>
            <a:r>
              <a:rPr lang="de-DE" altLang="de-DE"/>
              <a:t>1. Fächer zeigen Maschinenbau einsteigen</a:t>
            </a:r>
          </a:p>
          <a:p>
            <a:endParaRPr lang="de-DE" altLang="de-DE"/>
          </a:p>
          <a:p>
            <a:r>
              <a:rPr lang="de-DE" altLang="de-DE"/>
              <a:t>2. Anhand von Bremen die 30 Indikatoren zeigen</a:t>
            </a:r>
          </a:p>
          <a:p>
            <a:endParaRPr lang="de-DE" altLang="de-DE"/>
          </a:p>
          <a:p>
            <a:r>
              <a:rPr lang="de-DE" altLang="de-DE"/>
              <a:t>3. Hitliste aufrufen</a:t>
            </a:r>
          </a:p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D5246E7-D5CF-494E-93F8-768060B1BE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243E89-5F7A-774C-A670-4040AC1F5D0F}" type="slidenum">
              <a:rPr lang="de-DE" altLang="de-DE"/>
              <a:pPr/>
              <a:t>24</a:t>
            </a:fld>
            <a:endParaRPr lang="de-DE" altLang="de-DE"/>
          </a:p>
        </p:txBody>
      </p:sp>
      <p:sp>
        <p:nvSpPr>
          <p:cNvPr id="609282" name="Rectangle 2">
            <a:extLst>
              <a:ext uri="{FF2B5EF4-FFF2-40B4-BE49-F238E27FC236}">
                <a16:creationId xmlns:a16="http://schemas.microsoft.com/office/drawing/2014/main" id="{42BA0BDB-E23E-9F44-9B49-D2DBE15E490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9283" name="Rectangle 3">
            <a:extLst>
              <a:ext uri="{FF2B5EF4-FFF2-40B4-BE49-F238E27FC236}">
                <a16:creationId xmlns:a16="http://schemas.microsoft.com/office/drawing/2014/main" id="{2AFAD2F8-0213-4147-8FAC-CFB6C7F362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  <a:p>
            <a:r>
              <a:rPr lang="de-DE" altLang="de-DE"/>
              <a:t>1. Fächer zeigen Maschinenbau einsteigen</a:t>
            </a:r>
          </a:p>
          <a:p>
            <a:endParaRPr lang="de-DE" altLang="de-DE"/>
          </a:p>
          <a:p>
            <a:r>
              <a:rPr lang="de-DE" altLang="de-DE"/>
              <a:t>2. Anhand von Bremen die 30 Indikatoren zeigen</a:t>
            </a:r>
          </a:p>
          <a:p>
            <a:endParaRPr lang="de-DE" altLang="de-DE"/>
          </a:p>
          <a:p>
            <a:r>
              <a:rPr lang="de-DE" altLang="de-DE"/>
              <a:t>3. Hitliste aufrufen</a:t>
            </a:r>
          </a:p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0FDF0FD-19F7-9B41-81B9-5515CB2D12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17DA30-598F-AA47-84CE-AB298C4799D5}" type="slidenum">
              <a:rPr lang="de-DE" altLang="de-DE"/>
              <a:pPr/>
              <a:t>25</a:t>
            </a:fld>
            <a:endParaRPr lang="de-DE" altLang="de-DE"/>
          </a:p>
        </p:txBody>
      </p:sp>
      <p:sp>
        <p:nvSpPr>
          <p:cNvPr id="527362" name="Rectangle 2">
            <a:extLst>
              <a:ext uri="{FF2B5EF4-FFF2-40B4-BE49-F238E27FC236}">
                <a16:creationId xmlns:a16="http://schemas.microsoft.com/office/drawing/2014/main" id="{B8090023-D581-6E4A-B270-8004DB5C5C2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7363" name="Rectangle 3">
            <a:extLst>
              <a:ext uri="{FF2B5EF4-FFF2-40B4-BE49-F238E27FC236}">
                <a16:creationId xmlns:a16="http://schemas.microsoft.com/office/drawing/2014/main" id="{CAFDD0A2-58F1-BA49-A012-70341D4954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Verwendung der Daten im Forschungsranking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E8618E3-5123-5E40-9238-58C8C3FDC5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DC31C3-455C-7342-822A-0C7D4D5A5996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601090" name="Rectangle 2">
            <a:extLst>
              <a:ext uri="{FF2B5EF4-FFF2-40B4-BE49-F238E27FC236}">
                <a16:creationId xmlns:a16="http://schemas.microsoft.com/office/drawing/2014/main" id="{0268F729-9BC1-3543-99D1-0FB38612E24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1091" name="Rectangle 3">
            <a:extLst>
              <a:ext uri="{FF2B5EF4-FFF2-40B4-BE49-F238E27FC236}">
                <a16:creationId xmlns:a16="http://schemas.microsoft.com/office/drawing/2014/main" id="{E8785A61-FA3C-894F-970A-47A7E7AD35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  <a:p>
            <a:r>
              <a:rPr lang="de-DE" altLang="de-DE"/>
              <a:t>1. Fächer zeigen Maschinenbau einsteigen</a:t>
            </a:r>
          </a:p>
          <a:p>
            <a:endParaRPr lang="de-DE" altLang="de-DE"/>
          </a:p>
          <a:p>
            <a:r>
              <a:rPr lang="de-DE" altLang="de-DE"/>
              <a:t>2. Anhand von Bremen die 30 Indikatoren zeigen</a:t>
            </a:r>
          </a:p>
          <a:p>
            <a:endParaRPr lang="de-DE" altLang="de-DE"/>
          </a:p>
          <a:p>
            <a:r>
              <a:rPr lang="de-DE" altLang="de-DE"/>
              <a:t>3. Hitliste aufrufen</a:t>
            </a:r>
          </a:p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32A590C-5629-3345-9628-38CC1DA9F3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E79F52-80A6-F141-8F06-351D54095E66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603138" name="Rectangle 2">
            <a:extLst>
              <a:ext uri="{FF2B5EF4-FFF2-40B4-BE49-F238E27FC236}">
                <a16:creationId xmlns:a16="http://schemas.microsoft.com/office/drawing/2014/main" id="{C29ABBD3-DBAE-814A-B006-79D59E453E9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3139" name="Rectangle 3">
            <a:extLst>
              <a:ext uri="{FF2B5EF4-FFF2-40B4-BE49-F238E27FC236}">
                <a16:creationId xmlns:a16="http://schemas.microsoft.com/office/drawing/2014/main" id="{70E4AF1E-3B0A-494A-9B23-066BEF2D96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  <a:p>
            <a:r>
              <a:rPr lang="de-DE" altLang="de-DE"/>
              <a:t>1. Fächer zeigen Maschinenbau einsteigen</a:t>
            </a:r>
          </a:p>
          <a:p>
            <a:endParaRPr lang="de-DE" altLang="de-DE"/>
          </a:p>
          <a:p>
            <a:r>
              <a:rPr lang="de-DE" altLang="de-DE"/>
              <a:t>2. Anhand von Bremen die 30 Indikatoren zeigen</a:t>
            </a:r>
          </a:p>
          <a:p>
            <a:endParaRPr lang="de-DE" altLang="de-DE"/>
          </a:p>
          <a:p>
            <a:r>
              <a:rPr lang="de-DE" altLang="de-DE"/>
              <a:t>3. Hitliste aufrufen</a:t>
            </a:r>
          </a:p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EB4C853-5F5A-2A45-ABEB-D550D7D7D3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39C212-130C-F14A-A6E2-B9058E710DDB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605186" name="Rectangle 2">
            <a:extLst>
              <a:ext uri="{FF2B5EF4-FFF2-40B4-BE49-F238E27FC236}">
                <a16:creationId xmlns:a16="http://schemas.microsoft.com/office/drawing/2014/main" id="{52C108E3-9319-684A-A691-DECCAF4AB0B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5187" name="Rectangle 3">
            <a:extLst>
              <a:ext uri="{FF2B5EF4-FFF2-40B4-BE49-F238E27FC236}">
                <a16:creationId xmlns:a16="http://schemas.microsoft.com/office/drawing/2014/main" id="{309C9D8E-4673-5345-BD3C-6A4E09A22D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  <a:p>
            <a:r>
              <a:rPr lang="de-DE" altLang="de-DE"/>
              <a:t>1. Fächer zeigen Maschinenbau einsteigen</a:t>
            </a:r>
          </a:p>
          <a:p>
            <a:endParaRPr lang="de-DE" altLang="de-DE"/>
          </a:p>
          <a:p>
            <a:r>
              <a:rPr lang="de-DE" altLang="de-DE"/>
              <a:t>2. Anhand von Bremen die 30 Indikatoren zeigen</a:t>
            </a:r>
          </a:p>
          <a:p>
            <a:endParaRPr lang="de-DE" altLang="de-DE"/>
          </a:p>
          <a:p>
            <a:r>
              <a:rPr lang="de-DE" altLang="de-DE"/>
              <a:t>3. Hitliste aufrufen</a:t>
            </a:r>
          </a:p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0600B98-56E0-D34C-B90A-C212EA6D4B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31B36C-B742-734F-B7BA-715ADB342F06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573442" name="Rectangle 2">
            <a:extLst>
              <a:ext uri="{FF2B5EF4-FFF2-40B4-BE49-F238E27FC236}">
                <a16:creationId xmlns:a16="http://schemas.microsoft.com/office/drawing/2014/main" id="{B1ED9894-CEA7-494C-B7D3-3725A12C3AD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43" name="Rectangle 3">
            <a:extLst>
              <a:ext uri="{FF2B5EF4-FFF2-40B4-BE49-F238E27FC236}">
                <a16:creationId xmlns:a16="http://schemas.microsoft.com/office/drawing/2014/main" id="{55E6A395-68B7-C144-84F0-652EF590C9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D5072EC-8322-6442-9262-94F4953AD8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DD063F-BF64-3C4F-A11F-E508C340B01A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575490" name="Rectangle 2">
            <a:extLst>
              <a:ext uri="{FF2B5EF4-FFF2-40B4-BE49-F238E27FC236}">
                <a16:creationId xmlns:a16="http://schemas.microsoft.com/office/drawing/2014/main" id="{8D85EED7-DDDD-124D-AFB6-8C66FF84E19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5491" name="Rectangle 3">
            <a:extLst>
              <a:ext uri="{FF2B5EF4-FFF2-40B4-BE49-F238E27FC236}">
                <a16:creationId xmlns:a16="http://schemas.microsoft.com/office/drawing/2014/main" id="{D19821FF-71C4-CB43-9B62-78C81F569A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Aus der Publikationsanalyse im Idealfall (aus CHE-Sicht) zu gewinnende Indikatoren)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F878A5-1387-F541-A6A0-7864D567D7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16EC05-D798-634A-B36D-1001829953E0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577538" name="Rectangle 2">
            <a:extLst>
              <a:ext uri="{FF2B5EF4-FFF2-40B4-BE49-F238E27FC236}">
                <a16:creationId xmlns:a16="http://schemas.microsoft.com/office/drawing/2014/main" id="{7F665864-8819-9A4D-A7F6-A2583CB7CB7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7539" name="Rectangle 3">
            <a:extLst>
              <a:ext uri="{FF2B5EF4-FFF2-40B4-BE49-F238E27FC236}">
                <a16:creationId xmlns:a16="http://schemas.microsoft.com/office/drawing/2014/main" id="{24D2E45C-E01F-4642-99B0-421D46CF65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Publikationsanalyse a la CHE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6EDAFFE-5869-B044-BB5D-1FC3BAD9B8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97C477-667B-9649-B063-04052E9FD5E2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581634" name="Rectangle 2">
            <a:extLst>
              <a:ext uri="{FF2B5EF4-FFF2-40B4-BE49-F238E27FC236}">
                <a16:creationId xmlns:a16="http://schemas.microsoft.com/office/drawing/2014/main" id="{8A3CE0CC-51EC-5F41-A06D-69CCC019F5F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>
            <a:extLst>
              <a:ext uri="{FF2B5EF4-FFF2-40B4-BE49-F238E27FC236}">
                <a16:creationId xmlns:a16="http://schemas.microsoft.com/office/drawing/2014/main" id="{4CAEC5DE-42B5-0A48-953F-5782F743F6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Publikationsanalyse a la CHE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77F5EA4-C69D-7C46-92B6-750884C099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1D6F3A-408F-9149-A694-6A4180022062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583682" name="Rectangle 2">
            <a:extLst>
              <a:ext uri="{FF2B5EF4-FFF2-40B4-BE49-F238E27FC236}">
                <a16:creationId xmlns:a16="http://schemas.microsoft.com/office/drawing/2014/main" id="{36501994-B46E-6F4D-AE56-1F208E1CB3A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683" name="Rectangle 3">
            <a:extLst>
              <a:ext uri="{FF2B5EF4-FFF2-40B4-BE49-F238E27FC236}">
                <a16:creationId xmlns:a16="http://schemas.microsoft.com/office/drawing/2014/main" id="{DCA90598-B0A3-A243-9ACE-47ED174497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Publikationsanalyse a la CHE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263A08-9B61-7442-BFC5-813C37F0C1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1A0C952-75C7-EA41-B39A-2A76867068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CF8BD46-9CA3-C144-97B6-94CC370D4F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B03956-3B23-494F-BDCF-E2667C287FDC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38D4F1B-5888-8E4C-8494-442093691B5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2784808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47920-B838-A745-827F-BFF0C4084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E0382D1-4CB2-4741-9667-7F7CDF28F1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4231DBB-AB73-3845-A147-63D247E656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6F5DE5-B1F2-4D41-8574-0C4B5E977A2B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8F55B6-1049-F848-8503-A57CD303C89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144800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1C90F12-24F1-4443-B6E7-7B594B83FA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3841B13-4469-3947-A1A8-F536F599DC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C140030-C2A9-1646-9F2A-9B3FDCAF5A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9AE8D0B-645D-644F-86F1-5D6F2ECD2C6C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5AD8543-59A1-DE40-80BA-79B80FF8ED8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553921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8E92AD-F8DF-0242-AE51-6D8F0FD218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2442C2A-EAA9-1046-99A7-78640AB08E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63D66EA-95F6-1C4B-9B71-AFC47FBBCB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612FC8A-2502-234E-AF26-151AA31A8911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9A904AF-8928-B747-8130-38B45F949CA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4026345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9FE510-8601-F542-8946-41BD084C6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46F772-85FB-8248-A84F-C622230C0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F76FCDB-8759-B848-AA1B-92B266BE87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3EB857-483E-B841-83ED-1C0C1342DD83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DC325E0-557B-0248-8296-A77B94B5FD4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1290642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A0B5CE-B0C1-8B48-B194-4E553E460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9C144FB-3792-024F-9833-D9D8B6961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9FD0111-8D91-C640-8549-C2B4BE62DE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ACB55CE-A113-5D42-90BD-694CF9F29EEF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FA5A597-0D6F-9142-A2AE-7175F0F0B1A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19111219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0CDE40-7581-DA4E-8C15-B9F3F65CE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7838E4-822E-2C4B-928E-F3798FB227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6CEF7A-2ED8-DF43-9CAB-6C51D4EE1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3FA1303-2CF7-1348-8CBA-D7076369E3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7EBBBA4-09D1-8841-AB44-870078D1C020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CA3D2EDA-A126-484F-9209-6F3AB3A503D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1955814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8E496B-3905-2D49-A99E-3114D4A96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C164A1E-F838-AD40-AEBF-ADA300645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FBB4A7-E633-C843-B4BB-7D2E5286AB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757A9C1-8098-D84B-8714-8FE96603EA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FA0ABEA-3FAC-2647-91A8-D21680604F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45151C-CBB6-4F4A-98A8-792B0B5378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7C38944-53AD-7A44-8B83-9ABEC818427B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AD618A25-285E-644B-8B91-A64A3950C60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1702087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CFD7A6-8C0A-8E49-839C-1FF92C11B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97E07A8-2DBA-3A4B-A948-788964A23A0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12DBDB0-F43B-304C-B5CB-A564BB1AF8E7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E06B08-E13B-E14D-AB8A-EA7F39CF3B2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2194389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C5A1218-AD65-E149-B044-951336AF22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C1405F-879F-AB4D-9350-0567F67DA4F3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91398B8-DBDF-104E-AB40-4D932AF0DA5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26450001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32EB99-3A0A-8840-8CA2-F6DC64B02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CC2BCE-A22C-F446-A96A-68A0B53A2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DA429A2-DEA6-AA47-8812-4347085AC8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FF05930-2B90-474D-B5F6-53783B7FAA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FA717F-D38E-6945-8AB3-85740A07EB42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87CF1EEE-80A6-B84A-BC2F-35AF43D025B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3070430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7E59CD-0397-3E41-A2FC-9F6DE1D77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90B82-E387-AC43-9FA7-D59C248FB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5B250E-9C95-A143-A1C8-42CE8D0B5C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99EA85-7D98-B24C-B152-975BA07DF192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844E26-32D1-3942-8D1F-BD5F765A002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11374332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545742-4DE1-8840-99E5-828D364FA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BBC0FD3-C1D0-8D42-858F-4636C59688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E93CFD9-4951-CD4A-9966-7A358C8D9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E6830FA-D4FD-C84C-A39E-6A4D7E0AAC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60A844-B284-D14F-B0B2-74DA6E6DF337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F43222EC-DF84-4544-BBA0-4C5B4DB047E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13175317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5F58D5-9756-4548-9B97-10155989D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545AA23-98E8-3F43-89BC-E00076C82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84F40C9-60E5-914C-8CE4-5838E1833A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20D2CB9-CCA4-9C45-8D35-423660588770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A7DBB06-99F7-B64E-98CE-07F2A42BEF1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22358545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D27A226-22BC-674E-A77E-AC387732BC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EA05068-1B00-1140-A420-BCE962EB11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E3216CF-AD5C-0D42-BA86-E7B9C1C3EF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C5BB603-23A1-7D44-AE2B-C3BB99BCAFD2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DFE192-EBAD-084A-B81F-9934ABB1646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10185337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5C17B9-8B25-3C44-93A0-095D81BDB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8538" y="0"/>
            <a:ext cx="6551612" cy="9906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abellenplatzhalter 2">
            <a:extLst>
              <a:ext uri="{FF2B5EF4-FFF2-40B4-BE49-F238E27FC236}">
                <a16:creationId xmlns:a16="http://schemas.microsoft.com/office/drawing/2014/main" id="{54AB9B76-934E-C747-A458-3C737B17BA08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76200" y="1295400"/>
            <a:ext cx="8839200" cy="4800600"/>
          </a:xfr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7DCBEE4-3CE1-CB4C-B4E8-1CDEEBDCCF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05800" y="6324600"/>
            <a:ext cx="533400" cy="381000"/>
          </a:xfrm>
        </p:spPr>
        <p:txBody>
          <a:bodyPr/>
          <a:lstStyle>
            <a:lvl1pPr>
              <a:defRPr/>
            </a:lvl1pPr>
          </a:lstStyle>
          <a:p>
            <a:fld id="{F6B28646-0590-5440-99CA-1504BEA13795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3CC9F77-37AB-AE45-9B6D-A6073500E672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0" y="6400800"/>
            <a:ext cx="2195513" cy="457200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34882153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F5771A-A2DE-9A4B-B372-A8D839BBC4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9105106-2DF9-FF4D-8456-69230282C9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B3DA307-0280-8642-9D0F-2B4B9D3448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3A53BC-622D-E74B-A0DD-09BCB1B0BB0A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D0D5AA4-8643-954B-85CA-43D8D5C0C59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446715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240FB0-B9BA-9D4D-9F28-084902FEE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52746D-4A95-404C-89A0-442D191A5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0953022-9336-3141-A064-1D14E1EFEA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15FCA1-8D8C-C845-B7BC-8649DF421562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5B85A58-0C7A-DA4D-9FAE-93E8495778D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172637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F45872-462E-724C-B4AC-66E913766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03859A-EED8-6B43-A733-3D28C3713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C3526BF-F1D6-8D4F-8CBA-08384A5520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8805F0-7B3A-044F-A277-E61ADF8FEE77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A002AC4-F6EB-6D42-8416-E14EDE8F061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416027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1DF9CF-6F53-2749-BBBC-FF8DE70E6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725F36-40E5-4F4F-9432-D30743C77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B73FD9B-9964-3A48-8B7D-6EFEFF78B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A3E439-F912-7D4C-BBA9-CD6DE9F18B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A4CCD05-AEA5-8D49-83ED-46504017BBDC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E3BF8032-B2CE-9E45-BFF9-22E24895F3F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073317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C9CC83-F1E8-0046-9883-BBD07D7EF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2507AAC-E0A6-5A48-9055-E80F30CB2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3543732-96B8-4842-9723-B7D6D7068B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65E226A-34DC-C64A-A100-247583856F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1DAC48E-1F5E-C144-8EF0-7756F7B86D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A5668F1-ADB4-D148-8E8F-494A43773C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6DAA6F9-FC44-4D46-8E60-8282973B3F2E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769D6B1F-DCD8-2E4A-A7F7-A5F02CBFEA5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239460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F401BF-0EFB-AB41-8521-96B012C82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14A952D-7D57-5841-8336-2C20284950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A597A9-BA62-CF44-A951-742975845B82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6F4406C-6F51-0C43-BC1F-63DBD9B2FC0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63630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8DB89C-5F08-0647-A3C8-AE674DC49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E9FBA1-7D97-0D47-8344-5331143E5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53F8492-6682-A94F-918D-909D2C7AA1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D9CA34D-658A-9E4E-8DBC-6B163CE797DD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3CF6408-CDED-A049-A217-569B944DCF1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41018504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073CB37B-A9E4-0642-B406-822FDADB07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60FB67-2401-8D4E-8B6C-07D5125F287D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F5BFCAA-E511-734D-9D3F-8E2BE33D2D1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393214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BD5B69-3BA3-4342-A985-5E62E1DDE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89E735-115F-6B42-A083-F11278B4C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00C1F5F-A8B1-9847-8347-D8CBDEE031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6651059-787F-734E-9B35-FDD4489824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F38D219-FE9A-C640-872A-AEE056EE051C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536A70F-EE48-174F-B1B2-CEB97340AFB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481100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366F14-C195-604B-A842-2489769C7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651306A-044A-1E42-9609-BBF7450099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7D1E7D8-9927-F14C-BF0F-F1A1D6C8B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50CD768-2055-5A40-A6F6-754EFA62B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733A69-AF6F-7C4E-8D97-6843A438C622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0862407C-9324-2E4F-8641-EC1776F8E71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718056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F41BF7-C1FD-644B-A44B-DE4E7274A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74E5D8D-A2C3-794F-9038-F2E45E6E3B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C58E83D-0EBE-3748-A5DE-233B721701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25C8E5-8727-0C4D-9610-7E88D9F065BC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AF3B2B-6561-A046-8246-8818D09C918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840222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2A79500-ED51-4B41-9F42-DFE1C9240D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A7DE1FD-79B9-9C4D-8BD7-A63A12F5AB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30C867F-9B2A-C740-B236-18D5EBFF36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26B1778-0CFB-3B48-9C30-2B9EDA1F1B01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6197D8-A833-FC4A-A158-FBA6BD42108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972588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D4E43-A75B-DB47-8FF6-9E0BF8D57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8538" y="0"/>
            <a:ext cx="6551612" cy="9906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B1314D-5CE2-AC40-ACA2-D4C4C6BED1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82FD53E-2668-014B-AE16-B58F1BE0339F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572000" y="1295400"/>
            <a:ext cx="4343400" cy="23241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00FBCB5-5601-4448-A1CE-417C0B0B6270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572000" y="3771900"/>
            <a:ext cx="4343400" cy="23241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AF12E4-FEE9-EB49-9FA6-414AA7B873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05800" y="6324600"/>
            <a:ext cx="533400" cy="381000"/>
          </a:xfrm>
        </p:spPr>
        <p:txBody>
          <a:bodyPr/>
          <a:lstStyle>
            <a:lvl1pPr>
              <a:defRPr/>
            </a:lvl1pPr>
          </a:lstStyle>
          <a:p>
            <a:fld id="{ABD96AAA-0555-2444-A406-ABE270252721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4E24DE0-2024-CA49-A71B-2E2B478AC443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306509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C7C7EB-D327-9948-9E7F-289A8B1902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D83BA05-5DD3-6D4E-A1A7-F730D42240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57A4371-0CD6-FC4B-A4D6-DC62F5F851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41B2D6-0BB2-0747-B886-F3F77501FA63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BDC11B-9EFE-2F48-A8AA-C25A83B4B7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402531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442726-13AB-0B41-A0E7-220CCD409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0FE4C9-DAFC-BC4E-BCF3-BAC3086C3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80064B2-4EE0-E744-B2FA-C7027E4C33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654FD6C-79BD-A946-B7AF-48527F58D0F5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3231BBF-D0BA-4444-A569-2B40F1E41D1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2947388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B5D628-A38C-F148-A018-4CC2A0EC3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AAA862A-CFB6-DA4F-86DC-D805FB860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BB0BC89-CF07-5140-AD5F-207564101F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D4E3B8-9AA6-294E-8103-0E54676A4B34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EF5CA13-CC07-7842-86FB-DC5776F6A1C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316508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AE1A0D-25D0-CA4D-9481-BA54E7F6E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DCB24F-4A5F-554F-B873-2BEDED5EB9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E60BD6F-0234-D84A-B7D4-762953052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41441C-C257-844B-9F43-1608AA077E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7AB22D-4D35-CB4A-8DB9-471F0995FB6A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8521A70F-3E69-404C-8FF1-D9FBB9C3E06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38083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5EBD4B-208D-674C-BAFB-4956AB43C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494D72-AD0B-E042-BEAC-1226A8194B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08C4B6A-C9FF-9643-8356-80ABB88F46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2BB899F-A755-8E48-B00E-427E02C2B3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7013E9-59D6-C44D-BC6D-B8774FA282ED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887AC6B6-00AB-A34A-BDA7-76004CC3E44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270944193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BDF0FA-E05C-F849-B86C-38B335662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0AD514-DD78-4C4D-BAFA-309F76450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360728D-5A85-584C-A91C-712F2FF62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77DBBD6-4ED1-A042-BF29-DD716311B0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680357F-0D73-3344-997B-4EE8BDD99F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83F1058-A36B-8D4D-9FDC-C77EDEF455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8830733-3C15-764C-92B6-C7806BB1EC39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6FDB3591-EA49-9F4F-BD5E-CDD79C834F2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1799209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63C522-72B6-EC46-B836-DA5E49E87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BD2F734-F6DB-FD4E-8583-8C86841DA9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0484AE-7227-4C47-ACE6-396F3D18D21B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05CD2D-785F-E848-9EBE-1462611D795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701305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1E52A83-D55E-F045-A380-8EAC6B80A9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029422-F3B0-5F4D-BE95-7B2274925D49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3770385-5061-334D-A7FE-106B6D0BDB4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2724125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87D726-1C80-C24F-9C44-AA6A7DD08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92F979-D13E-C745-B597-4B367BF57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4F71259-C1D5-1145-AD80-EA788C4E1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A031004-AD02-3648-9148-7D14D9C0F8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9AE583C-6F1A-694F-AFD5-4CC6B316F611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2A9EC732-4EE2-004D-9E73-AC98C0E675A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704452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BF5F64-96A5-0040-9CF5-FBF1D5F86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55E7205-AB96-D94F-9E6F-2260C765A9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161F25-AD5D-2A42-9157-7CEB1EC86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8F3FDE1-892D-9042-8CD6-CDCBB29C94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5E318E5-6E27-4344-A560-74A91D847C44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63F7AFE1-450D-9045-BF51-851DCF00333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3964793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77BFD0-CCFF-5246-A289-B5D141FD1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5B42D1-9B6A-BD43-9A4D-A37AEDED3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A45BBB4-E985-0E4E-B3F4-898FBA2351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7766241-9501-224F-A476-C89DF902E7F4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5F5871-BA0B-8244-9453-99FE4990DDD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8772836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F7489A3-DCCA-E14E-AADF-B59B8FC804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4DFE549-3CDD-A14C-905C-53A784EF84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CA19EBA-16A7-0E41-8BD8-EAAD904C1B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43074B-C3F9-A549-B2AE-944848FF94F6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FED17BB-451B-774E-9C36-151D645CDD3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3292129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5A9037-8206-6147-AE5E-6E234AE96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D18BC71-834E-B242-A2A0-786B984CC7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B6718D-BB83-FC4C-93C9-E605DB6BC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12B6C7-3951-284D-B356-F5F0F7A035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A461EA-C59E-4B4D-B99C-D63CB9699B4D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11028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A32FB0-BEBB-624D-AC50-AA22D6CB1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F11C87-A485-374D-835E-ACAABF77B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3625FA-7A7C-BF40-88DD-27AE592F1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7668945-7FF3-EC4A-90EA-C01F8BD5E3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D28D7E-D396-1C48-8BF4-2D2C9D28086C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16086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95B4D6-1CD6-5446-ABB0-62B7A9C15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90BE21F-72A9-574E-BB08-164C4A645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EEA1F1-0691-5046-BA57-C84FB59EB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8F51799-7A63-BE4B-BB89-659183F152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E62BFF-528A-9146-AD12-1DFF801F3328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229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0B1BAC-6EC0-F648-A911-8C89D8905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4B02EF-B818-D643-BBAD-7F0A75F00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ECED68B-BFA6-EF40-AF36-91FC67E425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BD64EEE-A6D9-E444-AFB5-6E87EB9D7E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6607F22-CFC9-3049-AF4F-536D6F05B5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8962F8F-2A41-DA46-BAD8-FBD65AF2F9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BBC78C7-8806-1743-A16F-F5E3832C7CFF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3C77C63E-8C38-4F48-A9D8-A144CCED8F8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37089590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8F69B3-CCEE-F245-98A1-D998F25DC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ECE410-D332-AD4D-94AF-D452A454E0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C9AF20A-2D1A-D844-A573-95C001759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4C1E795-00D5-7E48-A981-57BB1B747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745AD6-6CB7-F049-AE45-B599CC48E9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956231-D629-B247-A858-6D493485B8BC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9572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53B767-1B95-8B47-AAB1-EE426E13C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D778BCF-8F16-514E-BEF8-E434A0B36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834A86C-9A23-D840-A696-B7CCD6891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CF14B0E-6D60-6544-BD47-09F7AA052A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5821D71-5579-6044-A9C6-2FF482C8F7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FF88EA9-73E8-0B45-B595-1DFAFC393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  <a:endParaRPr lang="en-US" alt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F9D41897-8622-ED4A-B90F-1A01F813D6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EA6657-9F32-BA48-B2A1-D625555B0D5D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42766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1CDDC1-4859-CF40-A7A9-9CFD94310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11E85A7-9035-D941-A203-5F218FC86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  <a:endParaRPr lang="en-US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FE20F0F-53FA-2F4B-BC7E-FF5B1C0D7A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872CC0-F09B-0C49-9634-BEB0E23AA700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50629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3F07672-1002-2948-9E6F-746DE6255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  <a:endParaRPr lang="en-US" alt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6E970E8-4C0C-9240-A0A5-0117167C50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2A0BAB-A286-0C41-ACB2-DCDCA3CFF995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8106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31015-2B0A-564E-98B8-21CD2C047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7FAC6B-BB6A-3B46-A14B-75EE280C2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8960D5-664A-9746-8E30-8401B818D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AF96B10-6347-334B-8B62-D90DA1AEF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BDEC06-7DF8-284B-8B7A-85E940982A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928F2E-9ACD-D143-B199-9800273B6E29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84089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F2C8E8-BEF1-4947-A536-85BBEDEE6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B998B1D-3C3C-B943-875B-45E5936D18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1D2A361-F8FD-D043-9257-6C0F3F8725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187FE4A-19A0-3C46-B33C-EABEE159F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87EB72-2B82-0D4E-B78A-D37BA14C21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7EEBD8-08EB-FB42-B493-1594AB76DAB4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51659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FD8B2C-86B4-E141-AA68-B91D7D3CA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42FF4D0-0251-E241-9E7E-C70051115C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5AC532-0C21-2E4B-81C6-E313ED203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7B39E74-0BDF-3342-A40A-CF5457C8CC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99B659-575D-F247-B49E-1E4F97DBA091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62113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01E2A42-F1B8-B14E-83B9-4D94F7E33D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388E8C9-46C2-7249-AD3C-9DC76D829F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824050-B93C-4741-8D82-F16FF4E30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CD50FFC-093E-2543-9BA5-D8275E62F3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C5537F-2128-EA42-B0C0-D11B3C7EDFA5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436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7CD8AD-0874-D84F-9997-50D18701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A9FD3E0-D34E-C74E-97E4-F27252FB30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688AE1-2C10-984C-BBB0-C983EEF2C806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26306E-296A-BA47-B855-44F873FF827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371422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9833E98C-EC14-3F46-89B3-E5E3AD8678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37A66A-45DF-1F47-9AEA-4E8764234E45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4FCD628-9C2C-0D4C-BCD1-5A9A201D20D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97693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BC6F1D-40D5-0141-BA86-B312196A4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E68AB9-E172-DA40-B201-CF7E294CC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5A6C18C-7B6E-844A-A07A-77FE235B2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9AE56E0-088A-294D-9120-2208106076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0F6C2AA-67AD-0F41-BCD0-46081DF978B0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84F6576-9A89-4E4E-AB2C-C3670CD88CC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2175420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9AC8A3-AA4A-D449-A354-B0C0AF4F0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8849A70-D270-9C42-97CB-D9A569985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86795AE-98C8-BF4A-A411-3B32D742DD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F2C56AD-C5AC-6143-AFBE-8873C7B3717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818314-6883-E948-A049-568AEB23062C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E6A3963B-F813-F54A-ACE5-1B770723326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3267240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>
            <a:extLst>
              <a:ext uri="{FF2B5EF4-FFF2-40B4-BE49-F238E27FC236}">
                <a16:creationId xmlns:a16="http://schemas.microsoft.com/office/drawing/2014/main" id="{2C59D7CF-99B7-474E-802A-DE03A124661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43000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2787" name="Rectangle 3">
            <a:extLst>
              <a:ext uri="{FF2B5EF4-FFF2-40B4-BE49-F238E27FC236}">
                <a16:creationId xmlns:a16="http://schemas.microsoft.com/office/drawing/2014/main" id="{6EDCFE0B-8862-B546-88CB-24AB730F9D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0"/>
            <a:ext cx="65516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502788" name="Rectangle 4">
            <a:extLst>
              <a:ext uri="{FF2B5EF4-FFF2-40B4-BE49-F238E27FC236}">
                <a16:creationId xmlns:a16="http://schemas.microsoft.com/office/drawing/2014/main" id="{307F9468-6AFA-364A-AD89-20EFAD8F72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502789" name="Rectangle 5">
            <a:extLst>
              <a:ext uri="{FF2B5EF4-FFF2-40B4-BE49-F238E27FC236}">
                <a16:creationId xmlns:a16="http://schemas.microsoft.com/office/drawing/2014/main" id="{8CBEBC7E-5871-C14B-A36E-3BCF7B832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7451725" cy="1619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2790" name="Rectangle 6">
            <a:extLst>
              <a:ext uri="{FF2B5EF4-FFF2-40B4-BE49-F238E27FC236}">
                <a16:creationId xmlns:a16="http://schemas.microsoft.com/office/drawing/2014/main" id="{BBD339F3-617E-2045-A95A-39DA5B1EAE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61902EB7-3481-3841-BFDA-5A01C1BE6176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02791" name="Text Box 7">
            <a:extLst>
              <a:ext uri="{FF2B5EF4-FFF2-40B4-BE49-F238E27FC236}">
                <a16:creationId xmlns:a16="http://schemas.microsoft.com/office/drawing/2014/main" id="{99D30B48-9CDC-F44E-8442-4B38A57E4B4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sp>
        <p:nvSpPr>
          <p:cNvPr id="502792" name="Rectangle 8">
            <a:extLst>
              <a:ext uri="{FF2B5EF4-FFF2-40B4-BE49-F238E27FC236}">
                <a16:creationId xmlns:a16="http://schemas.microsoft.com/office/drawing/2014/main" id="{45A53578-92F4-A940-B4CA-E66CA0293D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2195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de-DE" altLang="de-DE"/>
              <a:t>Fachbeirat, 10. Mai 2005</a:t>
            </a:r>
          </a:p>
        </p:txBody>
      </p:sp>
      <p:pic>
        <p:nvPicPr>
          <p:cNvPr id="502794" name="Picture 10">
            <a:extLst>
              <a:ext uri="{FF2B5EF4-FFF2-40B4-BE49-F238E27FC236}">
                <a16:creationId xmlns:a16="http://schemas.microsoft.com/office/drawing/2014/main" id="{E9DA3946-0501-E943-A18A-8FB4EFBEFB6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0"/>
            <a:ext cx="1835150" cy="97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>
            <a:extLst>
              <a:ext uri="{FF2B5EF4-FFF2-40B4-BE49-F238E27FC236}">
                <a16:creationId xmlns:a16="http://schemas.microsoft.com/office/drawing/2014/main" id="{A8D1CB19-D7AA-414D-9641-353BA90F2F4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43000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4115" name="Rectangle 3">
            <a:extLst>
              <a:ext uri="{FF2B5EF4-FFF2-40B4-BE49-F238E27FC236}">
                <a16:creationId xmlns:a16="http://schemas.microsoft.com/office/drawing/2014/main" id="{85FCB361-718D-1448-9283-70E27382A9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0"/>
            <a:ext cx="65516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474116" name="Rectangle 4">
            <a:extLst>
              <a:ext uri="{FF2B5EF4-FFF2-40B4-BE49-F238E27FC236}">
                <a16:creationId xmlns:a16="http://schemas.microsoft.com/office/drawing/2014/main" id="{F4868473-F548-2142-80C0-543A1AB882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474117" name="Rectangle 5">
            <a:extLst>
              <a:ext uri="{FF2B5EF4-FFF2-40B4-BE49-F238E27FC236}">
                <a16:creationId xmlns:a16="http://schemas.microsoft.com/office/drawing/2014/main" id="{233876A1-D345-E546-9D37-BF301A478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7451725" cy="1619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4118" name="Rectangle 6">
            <a:extLst>
              <a:ext uri="{FF2B5EF4-FFF2-40B4-BE49-F238E27FC236}">
                <a16:creationId xmlns:a16="http://schemas.microsoft.com/office/drawing/2014/main" id="{08233ECB-01C8-F34E-B43C-62EA83120FD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F71305BD-9D03-AD49-9863-AE52CED5F721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74119" name="Text Box 7">
            <a:extLst>
              <a:ext uri="{FF2B5EF4-FFF2-40B4-BE49-F238E27FC236}">
                <a16:creationId xmlns:a16="http://schemas.microsoft.com/office/drawing/2014/main" id="{C08B5332-402C-1B48-94C7-5038E2AE059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sp>
        <p:nvSpPr>
          <p:cNvPr id="474120" name="Rectangle 8">
            <a:extLst>
              <a:ext uri="{FF2B5EF4-FFF2-40B4-BE49-F238E27FC236}">
                <a16:creationId xmlns:a16="http://schemas.microsoft.com/office/drawing/2014/main" id="{66F17021-FE44-0D44-A719-74A723592F6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2195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de-DE" altLang="de-DE"/>
              <a:t>Fachbeirat, 10. Mai 2005</a:t>
            </a:r>
          </a:p>
        </p:txBody>
      </p:sp>
      <p:pic>
        <p:nvPicPr>
          <p:cNvPr id="474122" name="Picture 10">
            <a:extLst>
              <a:ext uri="{FF2B5EF4-FFF2-40B4-BE49-F238E27FC236}">
                <a16:creationId xmlns:a16="http://schemas.microsoft.com/office/drawing/2014/main" id="{DC657B5F-2252-F247-99B3-4EAFA7459F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0"/>
            <a:ext cx="2051050" cy="96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717" r:id="rId12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>
            <a:extLst>
              <a:ext uri="{FF2B5EF4-FFF2-40B4-BE49-F238E27FC236}">
                <a16:creationId xmlns:a16="http://schemas.microsoft.com/office/drawing/2014/main" id="{CE7D1A59-D622-124F-9EB5-AE04A8D8399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43000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A469942F-BB58-ED40-B9D2-72D60D4C74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0"/>
            <a:ext cx="65516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384004" name="Rectangle 4">
            <a:extLst>
              <a:ext uri="{FF2B5EF4-FFF2-40B4-BE49-F238E27FC236}">
                <a16:creationId xmlns:a16="http://schemas.microsoft.com/office/drawing/2014/main" id="{B242DDE4-C4AB-F848-9661-570B3486B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384005" name="Rectangle 5">
            <a:extLst>
              <a:ext uri="{FF2B5EF4-FFF2-40B4-BE49-F238E27FC236}">
                <a16:creationId xmlns:a16="http://schemas.microsoft.com/office/drawing/2014/main" id="{9CF72ED2-4F50-BA4D-B043-80FB753E1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7451725" cy="1619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4006" name="Rectangle 6">
            <a:extLst>
              <a:ext uri="{FF2B5EF4-FFF2-40B4-BE49-F238E27FC236}">
                <a16:creationId xmlns:a16="http://schemas.microsoft.com/office/drawing/2014/main" id="{E00E7C23-5BFC-1541-A34D-82907DA56DD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F716B797-02B3-6F41-853E-5066066A9B3B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384007" name="Text Box 7">
            <a:extLst>
              <a:ext uri="{FF2B5EF4-FFF2-40B4-BE49-F238E27FC236}">
                <a16:creationId xmlns:a16="http://schemas.microsoft.com/office/drawing/2014/main" id="{07466A01-029C-BF4D-AF2D-254BACAF803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sp>
        <p:nvSpPr>
          <p:cNvPr id="384008" name="Rectangle 8">
            <a:extLst>
              <a:ext uri="{FF2B5EF4-FFF2-40B4-BE49-F238E27FC236}">
                <a16:creationId xmlns:a16="http://schemas.microsoft.com/office/drawing/2014/main" id="{9A30789C-EC88-AB4A-A423-D8F092E4BB6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de-DE" altLang="de-DE"/>
          </a:p>
        </p:txBody>
      </p:sp>
      <p:pic>
        <p:nvPicPr>
          <p:cNvPr id="384024" name="Picture 24">
            <a:extLst>
              <a:ext uri="{FF2B5EF4-FFF2-40B4-BE49-F238E27FC236}">
                <a16:creationId xmlns:a16="http://schemas.microsoft.com/office/drawing/2014/main" id="{B4EE7E1F-59EA-2648-8AEE-F0A830C5980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0"/>
            <a:ext cx="2124075" cy="95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718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>
            <a:extLst>
              <a:ext uri="{FF2B5EF4-FFF2-40B4-BE49-F238E27FC236}">
                <a16:creationId xmlns:a16="http://schemas.microsoft.com/office/drawing/2014/main" id="{A8821CB3-C3AF-B542-88ED-D20FF235B34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43000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3091" name="Rectangle 3">
            <a:extLst>
              <a:ext uri="{FF2B5EF4-FFF2-40B4-BE49-F238E27FC236}">
                <a16:creationId xmlns:a16="http://schemas.microsoft.com/office/drawing/2014/main" id="{77C8060E-5F21-ED45-954F-5A208AB777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0"/>
            <a:ext cx="65516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473092" name="Rectangle 4">
            <a:extLst>
              <a:ext uri="{FF2B5EF4-FFF2-40B4-BE49-F238E27FC236}">
                <a16:creationId xmlns:a16="http://schemas.microsoft.com/office/drawing/2014/main" id="{9B995B9C-691D-324D-A063-8D3E642572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473093" name="Rectangle 5">
            <a:extLst>
              <a:ext uri="{FF2B5EF4-FFF2-40B4-BE49-F238E27FC236}">
                <a16:creationId xmlns:a16="http://schemas.microsoft.com/office/drawing/2014/main" id="{D8E039A7-F62E-A344-BD19-3636FD216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7451725" cy="1619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3094" name="Rectangle 6">
            <a:extLst>
              <a:ext uri="{FF2B5EF4-FFF2-40B4-BE49-F238E27FC236}">
                <a16:creationId xmlns:a16="http://schemas.microsoft.com/office/drawing/2014/main" id="{10D7324A-5345-3C4D-A393-025ACAE0185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BE4A4B43-D91C-AC4A-8213-A73B76F88206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73095" name="Text Box 7">
            <a:extLst>
              <a:ext uri="{FF2B5EF4-FFF2-40B4-BE49-F238E27FC236}">
                <a16:creationId xmlns:a16="http://schemas.microsoft.com/office/drawing/2014/main" id="{2879C4B8-4074-5249-AB12-2EE85231EAD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sp>
        <p:nvSpPr>
          <p:cNvPr id="473096" name="Rectangle 8">
            <a:extLst>
              <a:ext uri="{FF2B5EF4-FFF2-40B4-BE49-F238E27FC236}">
                <a16:creationId xmlns:a16="http://schemas.microsoft.com/office/drawing/2014/main" id="{F8A2117E-72DA-C742-8E95-DC02D23F7F1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de-DE" altLang="de-DE"/>
          </a:p>
        </p:txBody>
      </p:sp>
      <p:pic>
        <p:nvPicPr>
          <p:cNvPr id="473098" name="Picture 10">
            <a:extLst>
              <a:ext uri="{FF2B5EF4-FFF2-40B4-BE49-F238E27FC236}">
                <a16:creationId xmlns:a16="http://schemas.microsoft.com/office/drawing/2014/main" id="{F8D676A2-4AC6-234A-A5A7-8D62CA0A7E2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0"/>
            <a:ext cx="1763712" cy="93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>
            <a:extLst>
              <a:ext uri="{FF2B5EF4-FFF2-40B4-BE49-F238E27FC236}">
                <a16:creationId xmlns:a16="http://schemas.microsoft.com/office/drawing/2014/main" id="{ABABB5E1-DF38-E346-A2A8-A061D1ADD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8995" name="Rectangle 3">
            <a:extLst>
              <a:ext uri="{FF2B5EF4-FFF2-40B4-BE49-F238E27FC236}">
                <a16:creationId xmlns:a16="http://schemas.microsoft.com/office/drawing/2014/main" id="{46EF47E9-0A00-164F-A63B-61C737342D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468996" name="Rectangle 4">
            <a:extLst>
              <a:ext uri="{FF2B5EF4-FFF2-40B4-BE49-F238E27FC236}">
                <a16:creationId xmlns:a16="http://schemas.microsoft.com/office/drawing/2014/main" id="{E309EA85-A384-AD41-9AF8-8873390BC9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468997" name="Rectangle 5">
            <a:extLst>
              <a:ext uri="{FF2B5EF4-FFF2-40B4-BE49-F238E27FC236}">
                <a16:creationId xmlns:a16="http://schemas.microsoft.com/office/drawing/2014/main" id="{EF0779E0-B9B3-0446-B862-D34A35B089F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2339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de-DE" altLang="de-DE"/>
              <a:t>Fachbeirat, 10. Mai 2005</a:t>
            </a:r>
            <a:endParaRPr lang="en-US" altLang="de-DE"/>
          </a:p>
        </p:txBody>
      </p:sp>
      <p:sp>
        <p:nvSpPr>
          <p:cNvPr id="468998" name="Rectangle 6">
            <a:extLst>
              <a:ext uri="{FF2B5EF4-FFF2-40B4-BE49-F238E27FC236}">
                <a16:creationId xmlns:a16="http://schemas.microsoft.com/office/drawing/2014/main" id="{C0B5DC82-1A7E-6D4C-9E78-431F109BE7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8999" name="Rectangle 7">
            <a:extLst>
              <a:ext uri="{FF2B5EF4-FFF2-40B4-BE49-F238E27FC236}">
                <a16:creationId xmlns:a16="http://schemas.microsoft.com/office/drawing/2014/main" id="{F168D2B7-C307-974A-9A8E-7C47799BBC6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AB51E0D7-1C00-224A-BCA7-9CF8DF1358F6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469000" name="Text Box 8">
            <a:extLst>
              <a:ext uri="{FF2B5EF4-FFF2-40B4-BE49-F238E27FC236}">
                <a16:creationId xmlns:a16="http://schemas.microsoft.com/office/drawing/2014/main" id="{1CA770D4-5985-9843-BAC8-8B1D5A664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469001" name="Picture 9">
            <a:extLst>
              <a:ext uri="{FF2B5EF4-FFF2-40B4-BE49-F238E27FC236}">
                <a16:creationId xmlns:a16="http://schemas.microsoft.com/office/drawing/2014/main" id="{0CA097D3-16B7-0E4D-8059-8F0998DAC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3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6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DA365424-6404-0B41-BB5A-62E22AE88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  <a:endParaRPr lang="en-US" altLang="de-DE"/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99A68366-DE64-8246-BE85-5F8C298480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84BAE4-FAB8-E04E-B4C5-44DA92AC2E28}" type="slidenum">
              <a:rPr lang="en-US" altLang="de-DE"/>
              <a:pPr/>
              <a:t>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67298" name="Text Box 2">
            <a:extLst>
              <a:ext uri="{FF2B5EF4-FFF2-40B4-BE49-F238E27FC236}">
                <a16:creationId xmlns:a16="http://schemas.microsoft.com/office/drawing/2014/main" id="{34159934-D526-9641-994A-19E53E896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567299" name="Rectangle 3">
            <a:extLst>
              <a:ext uri="{FF2B5EF4-FFF2-40B4-BE49-F238E27FC236}">
                <a16:creationId xmlns:a16="http://schemas.microsoft.com/office/drawing/2014/main" id="{3DB473D9-E82F-284C-9EFE-30C77A597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981200"/>
            <a:ext cx="7391400" cy="1981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4000" b="1">
                <a:latin typeface="Arial" panose="020B0604020202020204" pitchFamily="34" charset="0"/>
              </a:rPr>
              <a:t>CRUS</a:t>
            </a:r>
            <a:endParaRPr lang="de-DE" altLang="de-DE" sz="3000"/>
          </a:p>
        </p:txBody>
      </p:sp>
      <p:sp>
        <p:nvSpPr>
          <p:cNvPr id="567300" name="Rectangle 4">
            <a:extLst>
              <a:ext uri="{FF2B5EF4-FFF2-40B4-BE49-F238E27FC236}">
                <a16:creationId xmlns:a16="http://schemas.microsoft.com/office/drawing/2014/main" id="{A1848FF8-2494-6E49-B1B6-2AE16C44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800600"/>
            <a:ext cx="7315200" cy="944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21. Juni 2005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umsplatzhalter 3">
            <a:extLst>
              <a:ext uri="{FF2B5EF4-FFF2-40B4-BE49-F238E27FC236}">
                <a16:creationId xmlns:a16="http://schemas.microsoft.com/office/drawing/2014/main" id="{95661635-C674-4C4F-B5BB-916C73213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  <a:endParaRPr lang="en-US" altLang="de-DE"/>
          </a:p>
        </p:txBody>
      </p:sp>
      <p:sp>
        <p:nvSpPr>
          <p:cNvPr id="14" name="Foliennummernplatzhalter 4">
            <a:extLst>
              <a:ext uri="{FF2B5EF4-FFF2-40B4-BE49-F238E27FC236}">
                <a16:creationId xmlns:a16="http://schemas.microsoft.com/office/drawing/2014/main" id="{D33B02C3-897B-C448-8F8F-6BE9772E27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50C694-B297-9C40-AF30-2E777FA47E77}" type="slidenum">
              <a:rPr lang="en-US" altLang="de-DE"/>
              <a:pPr/>
              <a:t>10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04162" name="Text Box 2">
            <a:extLst>
              <a:ext uri="{FF2B5EF4-FFF2-40B4-BE49-F238E27FC236}">
                <a16:creationId xmlns:a16="http://schemas.microsoft.com/office/drawing/2014/main" id="{4467B1CE-4043-E04A-A382-DB8253AFD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604163" name="Rectangle 3">
            <a:extLst>
              <a:ext uri="{FF2B5EF4-FFF2-40B4-BE49-F238E27FC236}">
                <a16:creationId xmlns:a16="http://schemas.microsoft.com/office/drawing/2014/main" id="{ACB0A1E4-8B31-184C-86B5-F41397A0A4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5688012" cy="990600"/>
          </a:xfrm>
        </p:spPr>
        <p:txBody>
          <a:bodyPr/>
          <a:lstStyle/>
          <a:p>
            <a:r>
              <a:rPr lang="de-DE" altLang="de-DE">
                <a:solidFill>
                  <a:srgbClr val="000000"/>
                </a:solidFill>
              </a:rPr>
              <a:t>Diskussionspunkte</a:t>
            </a:r>
          </a:p>
        </p:txBody>
      </p:sp>
      <p:sp>
        <p:nvSpPr>
          <p:cNvPr id="604164" name="Rectangle 4">
            <a:extLst>
              <a:ext uri="{FF2B5EF4-FFF2-40B4-BE49-F238E27FC236}">
                <a16:creationId xmlns:a16="http://schemas.microsoft.com/office/drawing/2014/main" id="{2397E262-87D8-D64A-BF4A-4E9D1F1D8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3970338"/>
            <a:ext cx="6478588" cy="71913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Drittmittel</a:t>
            </a:r>
          </a:p>
        </p:txBody>
      </p:sp>
      <p:sp>
        <p:nvSpPr>
          <p:cNvPr id="604165" name="Rectangle 5">
            <a:extLst>
              <a:ext uri="{FF2B5EF4-FFF2-40B4-BE49-F238E27FC236}">
                <a16:creationId xmlns:a16="http://schemas.microsoft.com/office/drawing/2014/main" id="{B1F28DC9-7BEF-C547-9936-7621AAA24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3716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2F48FD"/>
              </a:buClr>
            </a:pPr>
            <a:endParaRPr lang="de-DE" altLang="de-DE"/>
          </a:p>
        </p:txBody>
      </p:sp>
      <p:sp>
        <p:nvSpPr>
          <p:cNvPr id="604166" name="Rectangle 6">
            <a:extLst>
              <a:ext uri="{FF2B5EF4-FFF2-40B4-BE49-F238E27FC236}">
                <a16:creationId xmlns:a16="http://schemas.microsoft.com/office/drawing/2014/main" id="{0CC43B3B-81E9-6D4A-84BD-74526476A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138" y="25146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2F48FD"/>
              </a:buClr>
            </a:pPr>
            <a:endParaRPr lang="de-DE" altLang="de-DE"/>
          </a:p>
        </p:txBody>
      </p:sp>
      <p:sp>
        <p:nvSpPr>
          <p:cNvPr id="604167" name="Rectangle 7">
            <a:extLst>
              <a:ext uri="{FF2B5EF4-FFF2-40B4-BE49-F238E27FC236}">
                <a16:creationId xmlns:a16="http://schemas.microsoft.com/office/drawing/2014/main" id="{52C04AAE-6262-B046-80DD-4D7722090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2854325"/>
            <a:ext cx="6478588" cy="71913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Forschung / Bibliometrie</a:t>
            </a:r>
          </a:p>
        </p:txBody>
      </p:sp>
      <p:sp>
        <p:nvSpPr>
          <p:cNvPr id="604168" name="Rectangle 8">
            <a:extLst>
              <a:ext uri="{FF2B5EF4-FFF2-40B4-BE49-F238E27FC236}">
                <a16:creationId xmlns:a16="http://schemas.microsoft.com/office/drawing/2014/main" id="{112B7D9E-A634-B648-A09F-45145ABBB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1738313"/>
            <a:ext cx="6478588" cy="71913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Print- vs. www-Version</a:t>
            </a:r>
            <a:endParaRPr lang="de-DE" altLang="de-DE"/>
          </a:p>
        </p:txBody>
      </p:sp>
      <p:sp>
        <p:nvSpPr>
          <p:cNvPr id="604169" name="Rectangle 9">
            <a:extLst>
              <a:ext uri="{FF2B5EF4-FFF2-40B4-BE49-F238E27FC236}">
                <a16:creationId xmlns:a16="http://schemas.microsoft.com/office/drawing/2014/main" id="{62E356F6-5127-3E4A-BE90-F7DB51736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9600" y="628808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 altLang="de-DE" sz="2800" b="1">
              <a:latin typeface="Arial" panose="020B0604020202020204" pitchFamily="34" charset="0"/>
            </a:endParaRPr>
          </a:p>
        </p:txBody>
      </p:sp>
      <p:sp>
        <p:nvSpPr>
          <p:cNvPr id="604170" name="Rectangle 10">
            <a:extLst>
              <a:ext uri="{FF2B5EF4-FFF2-40B4-BE49-F238E27FC236}">
                <a16:creationId xmlns:a16="http://schemas.microsoft.com/office/drawing/2014/main" id="{76589B60-E8C0-EF4F-B90F-502A63E07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5086350"/>
            <a:ext cx="6478588" cy="71913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Forschung in der Medizin?</a:t>
            </a:r>
          </a:p>
        </p:txBody>
      </p:sp>
      <p:sp>
        <p:nvSpPr>
          <p:cNvPr id="604171" name="Rectangle 11">
            <a:extLst>
              <a:ext uri="{FF2B5EF4-FFF2-40B4-BE49-F238E27FC236}">
                <a16:creationId xmlns:a16="http://schemas.microsoft.com/office/drawing/2014/main" id="{83AEF17B-8D42-1F48-B860-0694ABB6D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3789363"/>
            <a:ext cx="6985000" cy="2087562"/>
          </a:xfrm>
          <a:prstGeom prst="rect">
            <a:avLst/>
          </a:prstGeom>
          <a:solidFill>
            <a:schemeClr val="fol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04172" name="Rectangle 12">
            <a:extLst>
              <a:ext uri="{FF2B5EF4-FFF2-40B4-BE49-F238E27FC236}">
                <a16:creationId xmlns:a16="http://schemas.microsoft.com/office/drawing/2014/main" id="{17F126E0-EF15-BD45-B589-BC27BA3E0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557338"/>
            <a:ext cx="6985000" cy="1079500"/>
          </a:xfrm>
          <a:prstGeom prst="rect">
            <a:avLst/>
          </a:prstGeom>
          <a:solidFill>
            <a:schemeClr val="fol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4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04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>
            <a:extLst>
              <a:ext uri="{FF2B5EF4-FFF2-40B4-BE49-F238E27FC236}">
                <a16:creationId xmlns:a16="http://schemas.microsoft.com/office/drawing/2014/main" id="{4D77CBAE-DF24-D442-AB68-3A9DD775EC8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628775"/>
            <a:ext cx="7772400" cy="1470025"/>
          </a:xfrm>
          <a:noFill/>
          <a:ln/>
        </p:spPr>
        <p:txBody>
          <a:bodyPr anchor="ctr"/>
          <a:lstStyle/>
          <a:p>
            <a:r>
              <a:rPr lang="de-DE" altLang="de-DE" sz="4000"/>
              <a:t>Publikationsanalyse </a:t>
            </a:r>
            <a:br>
              <a:rPr lang="de-DE" altLang="de-DE" sz="4000"/>
            </a:br>
            <a:r>
              <a:rPr lang="de-DE" altLang="de-DE" sz="4000"/>
              <a:t>im CHE-Ranking</a:t>
            </a:r>
          </a:p>
        </p:txBody>
      </p:sp>
      <p:grpSp>
        <p:nvGrpSpPr>
          <p:cNvPr id="572420" name="Group 4">
            <a:extLst>
              <a:ext uri="{FF2B5EF4-FFF2-40B4-BE49-F238E27FC236}">
                <a16:creationId xmlns:a16="http://schemas.microsoft.com/office/drawing/2014/main" id="{56BA3F46-A4ED-FC4A-9ADA-D321BEF22C68}"/>
              </a:ext>
            </a:extLst>
          </p:cNvPr>
          <p:cNvGrpSpPr>
            <a:grpSpLocks/>
          </p:cNvGrpSpPr>
          <p:nvPr/>
        </p:nvGrpSpPr>
        <p:grpSpPr bwMode="auto">
          <a:xfrm>
            <a:off x="2711450" y="3222625"/>
            <a:ext cx="3721100" cy="1984375"/>
            <a:chOff x="1474" y="2030"/>
            <a:chExt cx="2344" cy="1250"/>
          </a:xfrm>
        </p:grpSpPr>
        <p:sp>
          <p:nvSpPr>
            <p:cNvPr id="572421" name="Rectangle 5">
              <a:extLst>
                <a:ext uri="{FF2B5EF4-FFF2-40B4-BE49-F238E27FC236}">
                  <a16:creationId xmlns:a16="http://schemas.microsoft.com/office/drawing/2014/main" id="{513B94CD-79CA-824D-A4F2-3077471ACB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1" y="2095"/>
              <a:ext cx="167" cy="12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572422" name="Picture 6">
              <a:extLst>
                <a:ext uri="{FF2B5EF4-FFF2-40B4-BE49-F238E27FC236}">
                  <a16:creationId xmlns:a16="http://schemas.microsoft.com/office/drawing/2014/main" id="{4ED0CC7B-E9ED-2B4F-A841-3163F89761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4" y="2030"/>
              <a:ext cx="2344" cy="1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EBFAA8CC-C729-FC4C-95EF-13E37D87C5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1F31D-E879-2341-A6E1-AD1EA2C678ED}" type="slidenum">
              <a:rPr lang="en-US" altLang="de-DE"/>
              <a:pPr/>
              <a:t>12</a:t>
            </a:fld>
            <a:endParaRPr lang="en-US" altLang="de-DE"/>
          </a:p>
        </p:txBody>
      </p:sp>
      <p:sp>
        <p:nvSpPr>
          <p:cNvPr id="7" name="Datumsplatzhalter 4">
            <a:extLst>
              <a:ext uri="{FF2B5EF4-FFF2-40B4-BE49-F238E27FC236}">
                <a16:creationId xmlns:a16="http://schemas.microsoft.com/office/drawing/2014/main" id="{5D363049-BD1A-804C-8CCC-B8B1FF65272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</a:p>
        </p:txBody>
      </p:sp>
      <p:sp>
        <p:nvSpPr>
          <p:cNvPr id="574466" name="Rectangle 2">
            <a:extLst>
              <a:ext uri="{FF2B5EF4-FFF2-40B4-BE49-F238E27FC236}">
                <a16:creationId xmlns:a16="http://schemas.microsoft.com/office/drawing/2014/main" id="{3F1DB424-4494-9247-966F-E5CF25D4B9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Indikatoren</a:t>
            </a:r>
          </a:p>
        </p:txBody>
      </p:sp>
      <p:sp>
        <p:nvSpPr>
          <p:cNvPr id="574467" name="Rectangle 3">
            <a:extLst>
              <a:ext uri="{FF2B5EF4-FFF2-40B4-BE49-F238E27FC236}">
                <a16:creationId xmlns:a16="http://schemas.microsoft.com/office/drawing/2014/main" id="{ED056B4F-C785-DB40-9319-69E8B610A5D2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331913" y="3336925"/>
            <a:ext cx="6480175" cy="10080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de-DE" altLang="de-DE" sz="3200">
                <a:latin typeface="Arial" panose="020B0604020202020204" pitchFamily="34" charset="0"/>
              </a:rPr>
              <a:t>Internationale Sichtbarkeit</a:t>
            </a:r>
          </a:p>
        </p:txBody>
      </p:sp>
      <p:sp>
        <p:nvSpPr>
          <p:cNvPr id="574468" name="Rectangle 4">
            <a:extLst>
              <a:ext uri="{FF2B5EF4-FFF2-40B4-BE49-F238E27FC236}">
                <a16:creationId xmlns:a16="http://schemas.microsoft.com/office/drawing/2014/main" id="{0DE7343A-2A48-E647-9963-C4C43234CC37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331913" y="2060575"/>
            <a:ext cx="6480175" cy="10080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de-DE" altLang="de-DE" sz="3200">
                <a:latin typeface="Arial" panose="020B0604020202020204" pitchFamily="34" charset="0"/>
              </a:rPr>
              <a:t>Publikationsaktivität</a:t>
            </a:r>
          </a:p>
        </p:txBody>
      </p:sp>
      <p:sp>
        <p:nvSpPr>
          <p:cNvPr id="574469" name="Rectangle 5">
            <a:extLst>
              <a:ext uri="{FF2B5EF4-FFF2-40B4-BE49-F238E27FC236}">
                <a16:creationId xmlns:a16="http://schemas.microsoft.com/office/drawing/2014/main" id="{727BB3C4-97E6-E64E-8BBE-0E147670EE2C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331913" y="4651375"/>
            <a:ext cx="6480175" cy="10080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de-DE" altLang="de-DE" sz="3200">
                <a:latin typeface="Arial" panose="020B0604020202020204" pitchFamily="34" charset="0"/>
              </a:rPr>
              <a:t>Zitationshäufigkeit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74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74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74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467" grpId="0" animBg="1" autoUpdateAnimBg="0"/>
      <p:bldP spid="574468" grpId="0" animBg="1" autoUpdateAnimBg="0"/>
      <p:bldP spid="574469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849DBBEF-5DF4-9B4D-AE0B-7C45E1C95E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27680-7FCE-724D-ACA2-BA922DC0A5F7}" type="slidenum">
              <a:rPr lang="en-US" altLang="de-DE"/>
              <a:pPr/>
              <a:t>13</a:t>
            </a:fld>
            <a:endParaRPr lang="en-US" altLang="de-DE"/>
          </a:p>
        </p:txBody>
      </p:sp>
      <p:sp>
        <p:nvSpPr>
          <p:cNvPr id="8" name="Datumsplatzhalter 3">
            <a:extLst>
              <a:ext uri="{FF2B5EF4-FFF2-40B4-BE49-F238E27FC236}">
                <a16:creationId xmlns:a16="http://schemas.microsoft.com/office/drawing/2014/main" id="{2C52A945-C09B-D044-A18B-F545BD02FDE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</a:p>
        </p:txBody>
      </p:sp>
      <p:sp>
        <p:nvSpPr>
          <p:cNvPr id="576514" name="Rectangle 2">
            <a:extLst>
              <a:ext uri="{FF2B5EF4-FFF2-40B4-BE49-F238E27FC236}">
                <a16:creationId xmlns:a16="http://schemas.microsoft.com/office/drawing/2014/main" id="{8E0DF302-E992-2143-8AEB-20D5143BE3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Publikationsanalyse</a:t>
            </a:r>
          </a:p>
        </p:txBody>
      </p:sp>
      <p:sp>
        <p:nvSpPr>
          <p:cNvPr id="576515" name="Rectangle 3">
            <a:extLst>
              <a:ext uri="{FF2B5EF4-FFF2-40B4-BE49-F238E27FC236}">
                <a16:creationId xmlns:a16="http://schemas.microsoft.com/office/drawing/2014/main" id="{EF2F23D1-01C8-CC42-9960-F17D2058B602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116013" y="1412875"/>
            <a:ext cx="6986587" cy="1152525"/>
          </a:xfrm>
          <a:prstGeom prst="rect">
            <a:avLst/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altLang="de-DE">
                <a:latin typeface="Arial" panose="020B0604020202020204" pitchFamily="34" charset="0"/>
              </a:rPr>
              <a:t>Keine Erfassung </a:t>
            </a:r>
            <a:r>
              <a:rPr lang="de-DE" altLang="de-DE" b="1">
                <a:latin typeface="Arial" panose="020B0604020202020204" pitchFamily="34" charset="0"/>
              </a:rPr>
              <a:t>aller</a:t>
            </a:r>
            <a:r>
              <a:rPr lang="de-DE" altLang="de-DE">
                <a:latin typeface="Arial" panose="020B0604020202020204" pitchFamily="34" charset="0"/>
              </a:rPr>
              <a:t> Publikationen sondern Stichproben durch</a:t>
            </a:r>
          </a:p>
        </p:txBody>
      </p:sp>
      <p:sp>
        <p:nvSpPr>
          <p:cNvPr id="576516" name="Rectangle 4">
            <a:extLst>
              <a:ext uri="{FF2B5EF4-FFF2-40B4-BE49-F238E27FC236}">
                <a16:creationId xmlns:a16="http://schemas.microsoft.com/office/drawing/2014/main" id="{F10F9F75-F8CD-1848-BB81-BD503A4F1E75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903413" y="2852738"/>
            <a:ext cx="6199187" cy="7921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latin typeface="Arial" panose="020B0604020202020204" pitchFamily="34" charset="0"/>
              </a:rPr>
              <a:t>Abfrage in Fachdatenbanken</a:t>
            </a:r>
          </a:p>
        </p:txBody>
      </p:sp>
      <p:sp>
        <p:nvSpPr>
          <p:cNvPr id="576517" name="Rectangle 5">
            <a:extLst>
              <a:ext uri="{FF2B5EF4-FFF2-40B4-BE49-F238E27FC236}">
                <a16:creationId xmlns:a16="http://schemas.microsoft.com/office/drawing/2014/main" id="{7547E8F5-888F-FC4F-8085-306377C6E387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908175" y="5013325"/>
            <a:ext cx="6199188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latin typeface="Arial" panose="020B0604020202020204" pitchFamily="34" charset="0"/>
              </a:rPr>
              <a:t>einbezogene Wissenschaftler</a:t>
            </a:r>
          </a:p>
        </p:txBody>
      </p:sp>
      <p:sp>
        <p:nvSpPr>
          <p:cNvPr id="576518" name="Rectangle 6">
            <a:extLst>
              <a:ext uri="{FF2B5EF4-FFF2-40B4-BE49-F238E27FC236}">
                <a16:creationId xmlns:a16="http://schemas.microsoft.com/office/drawing/2014/main" id="{38AC84EF-C6C3-3C4B-8DEC-3656F8ABD758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908175" y="3932238"/>
            <a:ext cx="6199188" cy="7921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latin typeface="Arial" panose="020B0604020202020204" pitchFamily="34" charset="0"/>
              </a:rPr>
              <a:t>Beschränkung des Abfragezeitraums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76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76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76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76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15" grpId="0" animBg="1" autoUpdateAnimBg="0"/>
      <p:bldP spid="576516" grpId="0" animBg="1" autoUpdateAnimBg="0"/>
      <p:bldP spid="576517" grpId="0" animBg="1" autoUpdateAnimBg="0"/>
      <p:bldP spid="576518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A5B34163-B49E-6E46-80B7-793B294CCF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5166D-8CBE-B24D-92B8-18D18D379B95}" type="slidenum">
              <a:rPr lang="en-US" altLang="de-DE"/>
              <a:pPr/>
              <a:t>14</a:t>
            </a:fld>
            <a:endParaRPr lang="en-US" altLang="de-DE"/>
          </a:p>
        </p:txBody>
      </p:sp>
      <p:sp>
        <p:nvSpPr>
          <p:cNvPr id="8" name="Datumsplatzhalter 4">
            <a:extLst>
              <a:ext uri="{FF2B5EF4-FFF2-40B4-BE49-F238E27FC236}">
                <a16:creationId xmlns:a16="http://schemas.microsoft.com/office/drawing/2014/main" id="{50AD4B68-7289-4143-BEC9-11A9D8902FC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</a:p>
        </p:txBody>
      </p:sp>
      <p:sp>
        <p:nvSpPr>
          <p:cNvPr id="578562" name="Rectangle 2">
            <a:extLst>
              <a:ext uri="{FF2B5EF4-FFF2-40B4-BE49-F238E27FC236}">
                <a16:creationId xmlns:a16="http://schemas.microsoft.com/office/drawing/2014/main" id="{6F678041-9F69-6D46-B466-6DF89CFE48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Datenbanken</a:t>
            </a:r>
          </a:p>
        </p:txBody>
      </p:sp>
      <p:sp>
        <p:nvSpPr>
          <p:cNvPr id="578563" name="Rectangle 3">
            <a:extLst>
              <a:ext uri="{FF2B5EF4-FFF2-40B4-BE49-F238E27FC236}">
                <a16:creationId xmlns:a16="http://schemas.microsoft.com/office/drawing/2014/main" id="{79258991-9C04-A143-B594-C1B05E401CB6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042988" y="1484313"/>
            <a:ext cx="6986587" cy="90011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altLang="de-DE">
                <a:latin typeface="Arial" panose="020B0604020202020204" pitchFamily="34" charset="0"/>
              </a:rPr>
              <a:t>Wirtschaftswissenschaften / Sozioloie</a:t>
            </a:r>
          </a:p>
        </p:txBody>
      </p:sp>
      <p:sp>
        <p:nvSpPr>
          <p:cNvPr id="578564" name="Rectangle 4">
            <a:extLst>
              <a:ext uri="{FF2B5EF4-FFF2-40B4-BE49-F238E27FC236}">
                <a16:creationId xmlns:a16="http://schemas.microsoft.com/office/drawing/2014/main" id="{471D6699-5093-D54A-8366-D2F0AEFEFAF2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830388" y="5157788"/>
            <a:ext cx="6199187" cy="5397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latin typeface="Arial" panose="020B0604020202020204" pitchFamily="34" charset="0"/>
              </a:rPr>
              <a:t>web of science (science citation index)</a:t>
            </a:r>
          </a:p>
        </p:txBody>
      </p:sp>
      <p:sp>
        <p:nvSpPr>
          <p:cNvPr id="578565" name="Rectangle 5">
            <a:extLst>
              <a:ext uri="{FF2B5EF4-FFF2-40B4-BE49-F238E27FC236}">
                <a16:creationId xmlns:a16="http://schemas.microsoft.com/office/drawing/2014/main" id="{A8CAF1A2-9EE1-1943-A094-5D88AD61A31A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042988" y="3933825"/>
            <a:ext cx="6986587" cy="9001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altLang="de-DE">
                <a:latin typeface="Arial" panose="020B0604020202020204" pitchFamily="34" charset="0"/>
              </a:rPr>
              <a:t>Biologie, Chemie, Pharmazie, Physik</a:t>
            </a:r>
          </a:p>
        </p:txBody>
      </p:sp>
      <p:sp>
        <p:nvSpPr>
          <p:cNvPr id="578566" name="Rectangle 6">
            <a:extLst>
              <a:ext uri="{FF2B5EF4-FFF2-40B4-BE49-F238E27FC236}">
                <a16:creationId xmlns:a16="http://schemas.microsoft.com/office/drawing/2014/main" id="{F1DEBEA6-A093-DA4A-AEA1-B6FA883ED745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830388" y="2636838"/>
            <a:ext cx="6199187" cy="5397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latin typeface="Arial" panose="020B0604020202020204" pitchFamily="34" charset="0"/>
              </a:rPr>
              <a:t>HWWA, ECONLIT / Solis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78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78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78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78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8563" grpId="0" animBg="1" autoUpdateAnimBg="0"/>
      <p:bldP spid="578564" grpId="0" animBg="1" autoUpdateAnimBg="0"/>
      <p:bldP spid="578565" grpId="0" animBg="1" autoUpdateAnimBg="0"/>
      <p:bldP spid="578566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1243C1C7-9D5A-0B44-9AFA-3420711415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93337-A933-5A4D-9821-A2F42B74EB86}" type="slidenum">
              <a:rPr lang="en-US" altLang="de-DE"/>
              <a:pPr/>
              <a:t>15</a:t>
            </a:fld>
            <a:endParaRPr lang="en-US" altLang="de-DE"/>
          </a:p>
        </p:txBody>
      </p:sp>
      <p:sp>
        <p:nvSpPr>
          <p:cNvPr id="7" name="Datumsplatzhalter 4">
            <a:extLst>
              <a:ext uri="{FF2B5EF4-FFF2-40B4-BE49-F238E27FC236}">
                <a16:creationId xmlns:a16="http://schemas.microsoft.com/office/drawing/2014/main" id="{76CA8023-0CFD-DB45-A095-A911F4BE2EA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</a:p>
        </p:txBody>
      </p:sp>
      <p:sp>
        <p:nvSpPr>
          <p:cNvPr id="579586" name="Rectangle 2">
            <a:extLst>
              <a:ext uri="{FF2B5EF4-FFF2-40B4-BE49-F238E27FC236}">
                <a16:creationId xmlns:a16="http://schemas.microsoft.com/office/drawing/2014/main" id="{FB0A8DC5-1A08-F946-A639-D63505ED57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Zeitraum</a:t>
            </a:r>
          </a:p>
        </p:txBody>
      </p:sp>
      <p:sp>
        <p:nvSpPr>
          <p:cNvPr id="579587" name="Rectangle 3">
            <a:extLst>
              <a:ext uri="{FF2B5EF4-FFF2-40B4-BE49-F238E27FC236}">
                <a16:creationId xmlns:a16="http://schemas.microsoft.com/office/drawing/2014/main" id="{BE1CB379-A2D4-354E-8176-FB1E580E52F7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116013" y="1773238"/>
            <a:ext cx="6986587" cy="71913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altLang="de-DE">
                <a:latin typeface="Arial" panose="020B0604020202020204" pitchFamily="34" charset="0"/>
              </a:rPr>
              <a:t>drei Jahre</a:t>
            </a:r>
          </a:p>
        </p:txBody>
      </p:sp>
      <p:sp>
        <p:nvSpPr>
          <p:cNvPr id="579588" name="Rectangle 4">
            <a:extLst>
              <a:ext uri="{FF2B5EF4-FFF2-40B4-BE49-F238E27FC236}">
                <a16:creationId xmlns:a16="http://schemas.microsoft.com/office/drawing/2014/main" id="{E4717472-AB7E-AC43-82B4-9397CFF8D826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116013" y="2811463"/>
            <a:ext cx="6986587" cy="71913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latin typeface="Arial" panose="020B0604020202020204" pitchFamily="34" charset="0"/>
              </a:rPr>
              <a:t>2002 bis 2004</a:t>
            </a:r>
          </a:p>
        </p:txBody>
      </p:sp>
      <p:sp>
        <p:nvSpPr>
          <p:cNvPr id="579589" name="Rectangle 5">
            <a:extLst>
              <a:ext uri="{FF2B5EF4-FFF2-40B4-BE49-F238E27FC236}">
                <a16:creationId xmlns:a16="http://schemas.microsoft.com/office/drawing/2014/main" id="{8BC2303C-89A1-A340-8662-A4944801E75D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120775" y="3862388"/>
            <a:ext cx="6986588" cy="71913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latin typeface="Arial" panose="020B0604020202020204" pitchFamily="34" charset="0"/>
              </a:rPr>
              <a:t>betrifft Publikationen und Zitationen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79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79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79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9587" grpId="0" animBg="1" autoUpdateAnimBg="0"/>
      <p:bldP spid="579588" grpId="0" animBg="1" autoUpdateAnimBg="0"/>
      <p:bldP spid="579589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9CE78265-D9C6-BD4D-9CFF-2AFDC3E341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44BB5-0152-B841-B789-09D79B10A0AC}" type="slidenum">
              <a:rPr lang="en-US" altLang="de-DE"/>
              <a:pPr/>
              <a:t>16</a:t>
            </a:fld>
            <a:endParaRPr lang="en-US" altLang="de-DE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F39D103C-89D4-AB4A-9F13-7C0EF8DAFEF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</a:p>
        </p:txBody>
      </p:sp>
      <p:sp>
        <p:nvSpPr>
          <p:cNvPr id="580610" name="Rectangle 2">
            <a:extLst>
              <a:ext uri="{FF2B5EF4-FFF2-40B4-BE49-F238E27FC236}">
                <a16:creationId xmlns:a16="http://schemas.microsoft.com/office/drawing/2014/main" id="{4B7EE60B-A5F6-CE47-B7A5-BA723A50CF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einbezogene Wissenschaftler</a:t>
            </a:r>
          </a:p>
        </p:txBody>
      </p:sp>
      <p:sp>
        <p:nvSpPr>
          <p:cNvPr id="580611" name="Rectangle 3">
            <a:extLst>
              <a:ext uri="{FF2B5EF4-FFF2-40B4-BE49-F238E27FC236}">
                <a16:creationId xmlns:a16="http://schemas.microsoft.com/office/drawing/2014/main" id="{7BCD8C64-E936-144C-B491-21189FFE9DEF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116013" y="1773238"/>
            <a:ext cx="6986587" cy="1152525"/>
          </a:xfrm>
          <a:prstGeom prst="rect">
            <a:avLst/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altLang="de-DE">
                <a:latin typeface="Arial" panose="020B0604020202020204" pitchFamily="34" charset="0"/>
              </a:rPr>
              <a:t>Im Wesentlichen zwei Alternativen</a:t>
            </a:r>
          </a:p>
        </p:txBody>
      </p:sp>
      <p:sp>
        <p:nvSpPr>
          <p:cNvPr id="580612" name="Rectangle 4">
            <a:extLst>
              <a:ext uri="{FF2B5EF4-FFF2-40B4-BE49-F238E27FC236}">
                <a16:creationId xmlns:a16="http://schemas.microsoft.com/office/drawing/2014/main" id="{B270E720-EBA4-6741-A483-AB29731C78B8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903413" y="3213100"/>
            <a:ext cx="6199187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latin typeface="Arial" panose="020B0604020202020204" pitchFamily="34" charset="0"/>
              </a:rPr>
              <a:t>institutionelle Abfrage</a:t>
            </a:r>
          </a:p>
        </p:txBody>
      </p:sp>
      <p:sp>
        <p:nvSpPr>
          <p:cNvPr id="580613" name="Rectangle 5">
            <a:extLst>
              <a:ext uri="{FF2B5EF4-FFF2-40B4-BE49-F238E27FC236}">
                <a16:creationId xmlns:a16="http://schemas.microsoft.com/office/drawing/2014/main" id="{E74C5E0B-0C89-BA48-AAE1-07CF7DA8AF09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908175" y="4292600"/>
            <a:ext cx="6199188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latin typeface="Arial" panose="020B0604020202020204" pitchFamily="34" charset="0"/>
              </a:rPr>
              <a:t>personenbezogene Abfrage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80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80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80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0611" grpId="0" animBg="1" autoUpdateAnimBg="0"/>
      <p:bldP spid="580612" grpId="0" animBg="1" autoUpdateAnimBg="0"/>
      <p:bldP spid="580613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031DBD08-4AC0-C24E-8628-8CBABB42E6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E4BE7-7A6A-F149-A62D-85BA6A931468}" type="slidenum">
              <a:rPr lang="en-US" altLang="de-DE"/>
              <a:pPr/>
              <a:t>17</a:t>
            </a:fld>
            <a:endParaRPr lang="en-US" altLang="de-DE"/>
          </a:p>
        </p:txBody>
      </p:sp>
      <p:sp>
        <p:nvSpPr>
          <p:cNvPr id="8" name="Datumsplatzhalter 3">
            <a:extLst>
              <a:ext uri="{FF2B5EF4-FFF2-40B4-BE49-F238E27FC236}">
                <a16:creationId xmlns:a16="http://schemas.microsoft.com/office/drawing/2014/main" id="{312968D6-604D-CA49-9044-1A3AE820EC4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</a:p>
        </p:txBody>
      </p:sp>
      <p:sp>
        <p:nvSpPr>
          <p:cNvPr id="582658" name="Rectangle 2">
            <a:extLst>
              <a:ext uri="{FF2B5EF4-FFF2-40B4-BE49-F238E27FC236}">
                <a16:creationId xmlns:a16="http://schemas.microsoft.com/office/drawing/2014/main" id="{FECEA4D9-926D-DD4B-824C-263F875D44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einbezogene Wissenschaftler</a:t>
            </a:r>
          </a:p>
        </p:txBody>
      </p:sp>
      <p:sp>
        <p:nvSpPr>
          <p:cNvPr id="582659" name="Rectangle 3">
            <a:extLst>
              <a:ext uri="{FF2B5EF4-FFF2-40B4-BE49-F238E27FC236}">
                <a16:creationId xmlns:a16="http://schemas.microsoft.com/office/drawing/2014/main" id="{EE2C7DB8-4225-DE40-A054-22710FB915B0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116013" y="1412875"/>
            <a:ext cx="6986587" cy="1152525"/>
          </a:xfrm>
          <a:prstGeom prst="rect">
            <a:avLst/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altLang="de-DE">
                <a:latin typeface="Arial" panose="020B0604020202020204" pitchFamily="34" charset="0"/>
              </a:rPr>
              <a:t>institutionelle Abfrage</a:t>
            </a:r>
          </a:p>
          <a:p>
            <a:r>
              <a:rPr lang="de-DE" altLang="de-DE">
                <a:latin typeface="Arial" panose="020B0604020202020204" pitchFamily="34" charset="0"/>
              </a:rPr>
              <a:t>(Institution + Fach)</a:t>
            </a:r>
          </a:p>
        </p:txBody>
      </p:sp>
      <p:sp>
        <p:nvSpPr>
          <p:cNvPr id="582660" name="Rectangle 4">
            <a:extLst>
              <a:ext uri="{FF2B5EF4-FFF2-40B4-BE49-F238E27FC236}">
                <a16:creationId xmlns:a16="http://schemas.microsoft.com/office/drawing/2014/main" id="{89304B5E-4CDD-7544-BD28-FA9AD067D6E4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903413" y="2852738"/>
            <a:ext cx="6199187" cy="7921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latin typeface="Arial" panose="020B0604020202020204" pitchFamily="34" charset="0"/>
              </a:rPr>
              <a:t>Zähler und Nenner nicht scharf abgrenzbar</a:t>
            </a:r>
          </a:p>
        </p:txBody>
      </p:sp>
      <p:sp>
        <p:nvSpPr>
          <p:cNvPr id="582661" name="Rectangle 5">
            <a:extLst>
              <a:ext uri="{FF2B5EF4-FFF2-40B4-BE49-F238E27FC236}">
                <a16:creationId xmlns:a16="http://schemas.microsoft.com/office/drawing/2014/main" id="{DFA6E33B-1705-8349-B9C6-FE550E3FF554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908175" y="3932238"/>
            <a:ext cx="6199188" cy="10795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altLang="de-DE">
                <a:latin typeface="Arial" panose="020B0604020202020204" pitchFamily="34" charset="0"/>
              </a:rPr>
              <a:t>Beschränkung auf dem Fach zugeordnete Zeitschriften</a:t>
            </a:r>
          </a:p>
        </p:txBody>
      </p:sp>
      <p:sp>
        <p:nvSpPr>
          <p:cNvPr id="582662" name="Rectangle 6">
            <a:extLst>
              <a:ext uri="{FF2B5EF4-FFF2-40B4-BE49-F238E27FC236}">
                <a16:creationId xmlns:a16="http://schemas.microsoft.com/office/drawing/2014/main" id="{DD5B2027-C24A-D04A-A325-AC233523CFD3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908175" y="5300663"/>
            <a:ext cx="6199188" cy="7921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latin typeface="Arial" panose="020B0604020202020204" pitchFamily="34" charset="0"/>
              </a:rPr>
              <a:t>Blick zurück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82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82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82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82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2659" grpId="0" animBg="1" autoUpdateAnimBg="0"/>
      <p:bldP spid="582660" grpId="0" animBg="1" autoUpdateAnimBg="0"/>
      <p:bldP spid="582661" grpId="0" animBg="1" autoUpdateAnimBg="0"/>
      <p:bldP spid="582662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65179F6F-C04D-4649-9949-DF4C9D19D6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8F81D-F0AB-5042-AFAA-CBE3D3D60BA1}" type="slidenum">
              <a:rPr lang="en-US" altLang="de-DE"/>
              <a:pPr/>
              <a:t>18</a:t>
            </a:fld>
            <a:endParaRPr lang="en-US" altLang="de-DE"/>
          </a:p>
        </p:txBody>
      </p:sp>
      <p:sp>
        <p:nvSpPr>
          <p:cNvPr id="8" name="Datumsplatzhalter 3">
            <a:extLst>
              <a:ext uri="{FF2B5EF4-FFF2-40B4-BE49-F238E27FC236}">
                <a16:creationId xmlns:a16="http://schemas.microsoft.com/office/drawing/2014/main" id="{2E7E5EE1-2F40-2042-A6A8-25D6C5583A0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</a:p>
        </p:txBody>
      </p:sp>
      <p:sp>
        <p:nvSpPr>
          <p:cNvPr id="584706" name="Rectangle 2">
            <a:extLst>
              <a:ext uri="{FF2B5EF4-FFF2-40B4-BE49-F238E27FC236}">
                <a16:creationId xmlns:a16="http://schemas.microsoft.com/office/drawing/2014/main" id="{057EE261-B31B-C649-B3E4-A78A93B8BE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einbezogene Wissenschaftler</a:t>
            </a:r>
          </a:p>
        </p:txBody>
      </p:sp>
      <p:sp>
        <p:nvSpPr>
          <p:cNvPr id="584707" name="Rectangle 3">
            <a:extLst>
              <a:ext uri="{FF2B5EF4-FFF2-40B4-BE49-F238E27FC236}">
                <a16:creationId xmlns:a16="http://schemas.microsoft.com/office/drawing/2014/main" id="{265F7ECA-927D-E84D-A8B8-2F56330096B5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116013" y="1412875"/>
            <a:ext cx="6986587" cy="1152525"/>
          </a:xfrm>
          <a:prstGeom prst="rect">
            <a:avLst/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altLang="de-DE">
                <a:latin typeface="Arial" panose="020B0604020202020204" pitchFamily="34" charset="0"/>
              </a:rPr>
              <a:t>personenbezogene Abfrage</a:t>
            </a:r>
          </a:p>
          <a:p>
            <a:r>
              <a:rPr lang="de-DE" altLang="de-DE">
                <a:latin typeface="Arial" panose="020B0604020202020204" pitchFamily="34" charset="0"/>
              </a:rPr>
              <a:t>(Name + Ort)</a:t>
            </a:r>
          </a:p>
        </p:txBody>
      </p:sp>
      <p:sp>
        <p:nvSpPr>
          <p:cNvPr id="584708" name="Rectangle 4">
            <a:extLst>
              <a:ext uri="{FF2B5EF4-FFF2-40B4-BE49-F238E27FC236}">
                <a16:creationId xmlns:a16="http://schemas.microsoft.com/office/drawing/2014/main" id="{0B9A2AAB-E91C-AA49-993D-0D65FBB2AB30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903413" y="2852738"/>
            <a:ext cx="6199187" cy="7921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latin typeface="Arial" panose="020B0604020202020204" pitchFamily="34" charset="0"/>
              </a:rPr>
              <a:t>Zähler und Nenner scharf abgegrenzt</a:t>
            </a:r>
          </a:p>
        </p:txBody>
      </p:sp>
      <p:sp>
        <p:nvSpPr>
          <p:cNvPr id="584709" name="Rectangle 5">
            <a:extLst>
              <a:ext uri="{FF2B5EF4-FFF2-40B4-BE49-F238E27FC236}">
                <a16:creationId xmlns:a16="http://schemas.microsoft.com/office/drawing/2014/main" id="{D20A0DF9-C156-CE44-9462-E1BAD77592CA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908175" y="3932238"/>
            <a:ext cx="6199188" cy="10795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altLang="de-DE">
                <a:latin typeface="Arial" panose="020B0604020202020204" pitchFamily="34" charset="0"/>
              </a:rPr>
              <a:t>interdisziplinäre Publikationen besser abgebildet</a:t>
            </a:r>
          </a:p>
        </p:txBody>
      </p:sp>
      <p:sp>
        <p:nvSpPr>
          <p:cNvPr id="584710" name="Rectangle 6">
            <a:extLst>
              <a:ext uri="{FF2B5EF4-FFF2-40B4-BE49-F238E27FC236}">
                <a16:creationId xmlns:a16="http://schemas.microsoft.com/office/drawing/2014/main" id="{0C7CCF72-FD1A-794E-86A2-7899FA8F3F1D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908175" y="5300663"/>
            <a:ext cx="6199188" cy="7921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latin typeface="Arial" panose="020B0604020202020204" pitchFamily="34" charset="0"/>
              </a:rPr>
              <a:t>Blick nach vorn möglich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84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84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8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8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707" grpId="0" animBg="1" autoUpdateAnimBg="0"/>
      <p:bldP spid="584708" grpId="0" animBg="1" autoUpdateAnimBg="0"/>
      <p:bldP spid="584709" grpId="0" animBg="1" autoUpdateAnimBg="0"/>
      <p:bldP spid="584710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8DB17D19-38C0-E947-802D-9341E5307A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D73B6-4557-054A-856A-038043A9B8CD}" type="slidenum">
              <a:rPr lang="en-US" altLang="de-DE"/>
              <a:pPr/>
              <a:t>19</a:t>
            </a:fld>
            <a:endParaRPr lang="en-US" altLang="de-DE"/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C2697452-1416-DA49-AE6D-D11EA4662FC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</a:p>
        </p:txBody>
      </p:sp>
      <p:sp>
        <p:nvSpPr>
          <p:cNvPr id="586754" name="Rectangle 2">
            <a:extLst>
              <a:ext uri="{FF2B5EF4-FFF2-40B4-BE49-F238E27FC236}">
                <a16:creationId xmlns:a16="http://schemas.microsoft.com/office/drawing/2014/main" id="{2901A99C-00A8-B14A-9C64-67930CC4F8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einbezogene Wissenschaftler</a:t>
            </a:r>
          </a:p>
        </p:txBody>
      </p:sp>
      <p:sp>
        <p:nvSpPr>
          <p:cNvPr id="586755" name="Rectangle 3">
            <a:extLst>
              <a:ext uri="{FF2B5EF4-FFF2-40B4-BE49-F238E27FC236}">
                <a16:creationId xmlns:a16="http://schemas.microsoft.com/office/drawing/2014/main" id="{1374BB8C-95D9-C341-8552-C8DBD9F31D1C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120775" y="1196975"/>
            <a:ext cx="6986588" cy="792163"/>
          </a:xfrm>
          <a:prstGeom prst="rect">
            <a:avLst/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altLang="de-DE">
                <a:latin typeface="Arial" panose="020B0604020202020204" pitchFamily="34" charset="0"/>
              </a:rPr>
              <a:t>Problem</a:t>
            </a:r>
          </a:p>
        </p:txBody>
      </p:sp>
      <p:sp>
        <p:nvSpPr>
          <p:cNvPr id="586756" name="Rectangle 4">
            <a:extLst>
              <a:ext uri="{FF2B5EF4-FFF2-40B4-BE49-F238E27FC236}">
                <a16:creationId xmlns:a16="http://schemas.microsoft.com/office/drawing/2014/main" id="{CF763142-107F-A946-B4F3-E575F412777E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908175" y="2132013"/>
            <a:ext cx="6199188" cy="10080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altLang="de-DE">
                <a:latin typeface="Arial" panose="020B0604020202020204" pitchFamily="34" charset="0"/>
              </a:rPr>
              <a:t>wissenschaftliche Mitarbeiter namentlich kaum erfassbar</a:t>
            </a:r>
          </a:p>
        </p:txBody>
      </p:sp>
      <p:sp>
        <p:nvSpPr>
          <p:cNvPr id="586757" name="Rectangle 5">
            <a:extLst>
              <a:ext uri="{FF2B5EF4-FFF2-40B4-BE49-F238E27FC236}">
                <a16:creationId xmlns:a16="http://schemas.microsoft.com/office/drawing/2014/main" id="{5D373EB6-8445-4843-8BC1-C9785CCDCB9D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908175" y="3284538"/>
            <a:ext cx="6199188" cy="10080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altLang="de-DE">
                <a:latin typeface="Arial" panose="020B0604020202020204" pitchFamily="34" charset="0"/>
              </a:rPr>
              <a:t>Beschränkung auf Publikationen der Professoren (inkl. Juniorprofessoren)</a:t>
            </a:r>
          </a:p>
        </p:txBody>
      </p:sp>
      <p:sp>
        <p:nvSpPr>
          <p:cNvPr id="586758" name="Rectangle 6">
            <a:extLst>
              <a:ext uri="{FF2B5EF4-FFF2-40B4-BE49-F238E27FC236}">
                <a16:creationId xmlns:a16="http://schemas.microsoft.com/office/drawing/2014/main" id="{BE1938E5-C3D7-DE46-B1E9-72CDE955941B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908175" y="4437063"/>
            <a:ext cx="6199188" cy="10080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altLang="de-DE">
                <a:latin typeface="Arial" panose="020B0604020202020204" pitchFamily="34" charset="0"/>
              </a:rPr>
              <a:t>wissenschaftliche Mitarbeiter als Ko-Autoren und nach Berufung erfasst</a:t>
            </a:r>
          </a:p>
        </p:txBody>
      </p:sp>
      <p:sp>
        <p:nvSpPr>
          <p:cNvPr id="586759" name="Rectangle 7">
            <a:extLst>
              <a:ext uri="{FF2B5EF4-FFF2-40B4-BE49-F238E27FC236}">
                <a16:creationId xmlns:a16="http://schemas.microsoft.com/office/drawing/2014/main" id="{B98A9E67-C0BB-784A-8CAC-E6691956B61C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908175" y="5589588"/>
            <a:ext cx="6199188" cy="10080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altLang="de-DE">
                <a:latin typeface="Arial" panose="020B0604020202020204" pitchFamily="34" charset="0"/>
              </a:rPr>
              <a:t>Suche nach Alternativen in Pilotstudien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86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86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86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86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86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6755" grpId="0" animBg="1" autoUpdateAnimBg="0"/>
      <p:bldP spid="586756" grpId="0" animBg="1" autoUpdateAnimBg="0"/>
      <p:bldP spid="586757" grpId="0" animBg="1" autoUpdateAnimBg="0"/>
      <p:bldP spid="586758" grpId="0" animBg="1" autoUpdateAnimBg="0"/>
      <p:bldP spid="586759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E982C94C-5693-E84F-A70A-A2A82B9DC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  <a:endParaRPr lang="en-US" altLang="de-DE"/>
          </a:p>
        </p:txBody>
      </p:sp>
      <p:sp>
        <p:nvSpPr>
          <p:cNvPr id="12" name="Foliennummernplatzhalter 4">
            <a:extLst>
              <a:ext uri="{FF2B5EF4-FFF2-40B4-BE49-F238E27FC236}">
                <a16:creationId xmlns:a16="http://schemas.microsoft.com/office/drawing/2014/main" id="{ECED37D8-61B8-4148-B462-7CF118B492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648AAD-5D23-7041-90AA-60F318329524}" type="slidenum">
              <a:rPr lang="en-US" altLang="de-DE"/>
              <a:pPr/>
              <a:t>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00066" name="Text Box 2">
            <a:extLst>
              <a:ext uri="{FF2B5EF4-FFF2-40B4-BE49-F238E27FC236}">
                <a16:creationId xmlns:a16="http://schemas.microsoft.com/office/drawing/2014/main" id="{A37055F8-E80D-2248-A0E0-718C13EF5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600067" name="Rectangle 3">
            <a:extLst>
              <a:ext uri="{FF2B5EF4-FFF2-40B4-BE49-F238E27FC236}">
                <a16:creationId xmlns:a16="http://schemas.microsoft.com/office/drawing/2014/main" id="{37EAD891-BF4A-9547-AC6B-F6ECFCFF54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5688012" cy="990600"/>
          </a:xfrm>
        </p:spPr>
        <p:txBody>
          <a:bodyPr/>
          <a:lstStyle/>
          <a:p>
            <a:r>
              <a:rPr lang="de-DE" altLang="de-DE">
                <a:solidFill>
                  <a:srgbClr val="000000"/>
                </a:solidFill>
              </a:rPr>
              <a:t>Diskussionspunkte</a:t>
            </a:r>
          </a:p>
        </p:txBody>
      </p:sp>
      <p:sp>
        <p:nvSpPr>
          <p:cNvPr id="600068" name="Rectangle 4">
            <a:extLst>
              <a:ext uri="{FF2B5EF4-FFF2-40B4-BE49-F238E27FC236}">
                <a16:creationId xmlns:a16="http://schemas.microsoft.com/office/drawing/2014/main" id="{06816101-E4FA-E243-8953-D4D6FBCB2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3970338"/>
            <a:ext cx="6478588" cy="71913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Drittmittel</a:t>
            </a:r>
          </a:p>
        </p:txBody>
      </p:sp>
      <p:sp>
        <p:nvSpPr>
          <p:cNvPr id="600069" name="Rectangle 5">
            <a:extLst>
              <a:ext uri="{FF2B5EF4-FFF2-40B4-BE49-F238E27FC236}">
                <a16:creationId xmlns:a16="http://schemas.microsoft.com/office/drawing/2014/main" id="{56BDDF60-D27B-7944-9962-696B0D43F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3716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2F48FD"/>
              </a:buClr>
            </a:pPr>
            <a:endParaRPr lang="de-DE" altLang="de-DE"/>
          </a:p>
        </p:txBody>
      </p:sp>
      <p:sp>
        <p:nvSpPr>
          <p:cNvPr id="600070" name="Rectangle 6">
            <a:extLst>
              <a:ext uri="{FF2B5EF4-FFF2-40B4-BE49-F238E27FC236}">
                <a16:creationId xmlns:a16="http://schemas.microsoft.com/office/drawing/2014/main" id="{C1FE62D0-F867-774F-B6EE-2F8FCDCDB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138" y="25146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2F48FD"/>
              </a:buClr>
            </a:pPr>
            <a:endParaRPr lang="de-DE" altLang="de-DE"/>
          </a:p>
        </p:txBody>
      </p:sp>
      <p:sp>
        <p:nvSpPr>
          <p:cNvPr id="600072" name="Rectangle 8">
            <a:extLst>
              <a:ext uri="{FF2B5EF4-FFF2-40B4-BE49-F238E27FC236}">
                <a16:creationId xmlns:a16="http://schemas.microsoft.com/office/drawing/2014/main" id="{6E25C154-ADDE-C14E-A1AD-3920A373F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2854325"/>
            <a:ext cx="6478588" cy="71913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Forschung / Bibliometrie</a:t>
            </a:r>
          </a:p>
        </p:txBody>
      </p:sp>
      <p:sp>
        <p:nvSpPr>
          <p:cNvPr id="600073" name="Rectangle 9">
            <a:extLst>
              <a:ext uri="{FF2B5EF4-FFF2-40B4-BE49-F238E27FC236}">
                <a16:creationId xmlns:a16="http://schemas.microsoft.com/office/drawing/2014/main" id="{436007DB-9607-D140-BC69-316E3017E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1738313"/>
            <a:ext cx="6478588" cy="71913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Print- vs. www-Version</a:t>
            </a:r>
            <a:endParaRPr lang="de-DE" altLang="de-DE"/>
          </a:p>
        </p:txBody>
      </p:sp>
      <p:sp>
        <p:nvSpPr>
          <p:cNvPr id="600074" name="Rectangle 10">
            <a:extLst>
              <a:ext uri="{FF2B5EF4-FFF2-40B4-BE49-F238E27FC236}">
                <a16:creationId xmlns:a16="http://schemas.microsoft.com/office/drawing/2014/main" id="{342B335A-6B19-D241-9DA9-0A25E6B02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9600" y="628808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 altLang="de-DE" sz="2800" b="1">
              <a:latin typeface="Arial" panose="020B0604020202020204" pitchFamily="34" charset="0"/>
            </a:endParaRPr>
          </a:p>
        </p:txBody>
      </p:sp>
      <p:sp>
        <p:nvSpPr>
          <p:cNvPr id="600075" name="Rectangle 11">
            <a:extLst>
              <a:ext uri="{FF2B5EF4-FFF2-40B4-BE49-F238E27FC236}">
                <a16:creationId xmlns:a16="http://schemas.microsoft.com/office/drawing/2014/main" id="{CCD0924B-CD63-DF44-A4AD-8B045A8EB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5086350"/>
            <a:ext cx="6478588" cy="71913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Forschung in der Medizin?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00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00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00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00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00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00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00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600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0068" grpId="0" animBg="1" autoUpdateAnimBg="0"/>
      <p:bldP spid="600069" grpId="0" autoUpdateAnimBg="0"/>
      <p:bldP spid="600070" grpId="0" autoUpdateAnimBg="0"/>
      <p:bldP spid="600072" grpId="0" animBg="1" autoUpdateAnimBg="0"/>
      <p:bldP spid="600073" grpId="0" animBg="1" autoUpdateAnimBg="0"/>
      <p:bldP spid="600075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6CEFF41B-061C-5540-A79E-E3363D3C361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426AF-234A-6945-B654-E21C13C2146A}" type="slidenum">
              <a:rPr lang="en-US" altLang="de-DE"/>
              <a:pPr/>
              <a:t>20</a:t>
            </a:fld>
            <a:endParaRPr lang="en-US" altLang="de-DE"/>
          </a:p>
        </p:txBody>
      </p:sp>
      <p:sp>
        <p:nvSpPr>
          <p:cNvPr id="8" name="Datumsplatzhalter 3">
            <a:extLst>
              <a:ext uri="{FF2B5EF4-FFF2-40B4-BE49-F238E27FC236}">
                <a16:creationId xmlns:a16="http://schemas.microsoft.com/office/drawing/2014/main" id="{DD5870C0-E19C-F742-B20E-C1DA48CCAC5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</a:p>
        </p:txBody>
      </p:sp>
      <p:sp>
        <p:nvSpPr>
          <p:cNvPr id="588802" name="Rectangle 2">
            <a:extLst>
              <a:ext uri="{FF2B5EF4-FFF2-40B4-BE49-F238E27FC236}">
                <a16:creationId xmlns:a16="http://schemas.microsoft.com/office/drawing/2014/main" id="{21BBB232-6FB3-924D-B9CA-508ECA1C0C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Lösungsansatz</a:t>
            </a:r>
          </a:p>
        </p:txBody>
      </p:sp>
      <p:sp>
        <p:nvSpPr>
          <p:cNvPr id="588803" name="Rectangle 3">
            <a:extLst>
              <a:ext uri="{FF2B5EF4-FFF2-40B4-BE49-F238E27FC236}">
                <a16:creationId xmlns:a16="http://schemas.microsoft.com/office/drawing/2014/main" id="{1B15B082-2A7F-A445-8174-91CD66C83A01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120775" y="1196975"/>
            <a:ext cx="6986588" cy="10795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altLang="de-DE">
                <a:latin typeface="Arial" panose="020B0604020202020204" pitchFamily="34" charset="0"/>
              </a:rPr>
              <a:t>Fest abgegrenzte Gruppe wissenschaftlicher Mitarbeiter erfassen:</a:t>
            </a:r>
          </a:p>
        </p:txBody>
      </p:sp>
      <p:sp>
        <p:nvSpPr>
          <p:cNvPr id="588804" name="Rectangle 4">
            <a:extLst>
              <a:ext uri="{FF2B5EF4-FFF2-40B4-BE49-F238E27FC236}">
                <a16:creationId xmlns:a16="http://schemas.microsoft.com/office/drawing/2014/main" id="{F99FC18E-B226-7046-ACDB-DFC8AF8FA6DF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908175" y="2565400"/>
            <a:ext cx="6199188" cy="100806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altLang="de-DE">
                <a:latin typeface="Arial" panose="020B0604020202020204" pitchFamily="34" charset="0"/>
              </a:rPr>
              <a:t>Nachwuchsgruppenleiter</a:t>
            </a:r>
          </a:p>
        </p:txBody>
      </p:sp>
      <p:sp>
        <p:nvSpPr>
          <p:cNvPr id="588805" name="Rectangle 5">
            <a:extLst>
              <a:ext uri="{FF2B5EF4-FFF2-40B4-BE49-F238E27FC236}">
                <a16:creationId xmlns:a16="http://schemas.microsoft.com/office/drawing/2014/main" id="{E4BA6E17-E762-494D-87ED-E56BB63E4446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908175" y="3717925"/>
            <a:ext cx="6199188" cy="100806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altLang="de-DE">
                <a:latin typeface="Arial" panose="020B0604020202020204" pitchFamily="34" charset="0"/>
              </a:rPr>
              <a:t>Stipendiaten: Emmi Noether, Lichtenberg</a:t>
            </a:r>
          </a:p>
        </p:txBody>
      </p:sp>
      <p:sp>
        <p:nvSpPr>
          <p:cNvPr id="588806" name="Rectangle 6">
            <a:extLst>
              <a:ext uri="{FF2B5EF4-FFF2-40B4-BE49-F238E27FC236}">
                <a16:creationId xmlns:a16="http://schemas.microsoft.com/office/drawing/2014/main" id="{BD22A056-68C8-2647-8817-F4092CDD03F0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908175" y="4870450"/>
            <a:ext cx="6199188" cy="100806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altLang="de-DE">
                <a:latin typeface="Arial" panose="020B0604020202020204" pitchFamily="34" charset="0"/>
              </a:rPr>
              <a:t>Habilitierte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88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88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88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88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8803" grpId="0" animBg="1" autoUpdateAnimBg="0"/>
      <p:bldP spid="588804" grpId="0" animBg="1" autoUpdateAnimBg="0"/>
      <p:bldP spid="588805" grpId="0" animBg="1" autoUpdateAnimBg="0"/>
      <p:bldP spid="588806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CBDEEB97-C61E-1E4C-BBC9-B2FB897B59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5EEF4-AB1A-D549-B46B-CFE391E0A746}" type="slidenum">
              <a:rPr lang="en-US" altLang="de-DE"/>
              <a:pPr/>
              <a:t>21</a:t>
            </a:fld>
            <a:endParaRPr lang="en-US" altLang="de-DE"/>
          </a:p>
        </p:txBody>
      </p:sp>
      <p:sp>
        <p:nvSpPr>
          <p:cNvPr id="8" name="Datumsplatzhalter 3">
            <a:extLst>
              <a:ext uri="{FF2B5EF4-FFF2-40B4-BE49-F238E27FC236}">
                <a16:creationId xmlns:a16="http://schemas.microsoft.com/office/drawing/2014/main" id="{F745F52A-BD1E-E341-AFF0-E56331D0792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</a:p>
        </p:txBody>
      </p:sp>
      <p:sp>
        <p:nvSpPr>
          <p:cNvPr id="589826" name="Rectangle 2">
            <a:extLst>
              <a:ext uri="{FF2B5EF4-FFF2-40B4-BE49-F238E27FC236}">
                <a16:creationId xmlns:a16="http://schemas.microsoft.com/office/drawing/2014/main" id="{904760A6-F083-3E4D-839A-EE1643A657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Publikationsanalyse</a:t>
            </a:r>
          </a:p>
        </p:txBody>
      </p:sp>
      <p:sp>
        <p:nvSpPr>
          <p:cNvPr id="589827" name="Rectangle 3">
            <a:extLst>
              <a:ext uri="{FF2B5EF4-FFF2-40B4-BE49-F238E27FC236}">
                <a16:creationId xmlns:a16="http://schemas.microsoft.com/office/drawing/2014/main" id="{0BFDFA85-2888-E446-B781-B2D317AA1A0D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120775" y="3429000"/>
            <a:ext cx="6986588" cy="71913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latin typeface="Arial" panose="020B0604020202020204" pitchFamily="34" charset="0"/>
              </a:rPr>
              <a:t>Justierung</a:t>
            </a:r>
          </a:p>
        </p:txBody>
      </p:sp>
      <p:sp>
        <p:nvSpPr>
          <p:cNvPr id="589828" name="Rectangle 4">
            <a:extLst>
              <a:ext uri="{FF2B5EF4-FFF2-40B4-BE49-F238E27FC236}">
                <a16:creationId xmlns:a16="http://schemas.microsoft.com/office/drawing/2014/main" id="{83C739CB-67A3-A24C-A18A-027CBEFE298D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908175" y="4964113"/>
            <a:ext cx="6199188" cy="5397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latin typeface="Arial" panose="020B0604020202020204" pitchFamily="34" charset="0"/>
              </a:rPr>
              <a:t>nach Seiten- und Autorenzahl</a:t>
            </a:r>
          </a:p>
        </p:txBody>
      </p:sp>
      <p:sp>
        <p:nvSpPr>
          <p:cNvPr id="589829" name="Rectangle 5">
            <a:extLst>
              <a:ext uri="{FF2B5EF4-FFF2-40B4-BE49-F238E27FC236}">
                <a16:creationId xmlns:a16="http://schemas.microsoft.com/office/drawing/2014/main" id="{568314BF-A2DA-7C47-AFB9-3D6F17D04E65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908175" y="4286250"/>
            <a:ext cx="6199188" cy="5397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latin typeface="Arial" panose="020B0604020202020204" pitchFamily="34" charset="0"/>
              </a:rPr>
              <a:t>nach Publikationstyp</a:t>
            </a:r>
          </a:p>
        </p:txBody>
      </p:sp>
      <p:sp>
        <p:nvSpPr>
          <p:cNvPr id="589830" name="Rectangle 6">
            <a:extLst>
              <a:ext uri="{FF2B5EF4-FFF2-40B4-BE49-F238E27FC236}">
                <a16:creationId xmlns:a16="http://schemas.microsoft.com/office/drawing/2014/main" id="{173A1FBB-EE52-BD46-AFEF-111BB0220461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120775" y="1846263"/>
            <a:ext cx="6986588" cy="71913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latin typeface="Arial" panose="020B0604020202020204" pitchFamily="34" charset="0"/>
              </a:rPr>
              <a:t>keine Gewichtung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89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89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89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89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827" grpId="0" animBg="1" autoUpdateAnimBg="0"/>
      <p:bldP spid="589828" grpId="0" animBg="1" autoUpdateAnimBg="0"/>
      <p:bldP spid="589829" grpId="0" animBg="1" autoUpdateAnimBg="0"/>
      <p:bldP spid="589830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umsplatzhalter 3">
            <a:extLst>
              <a:ext uri="{FF2B5EF4-FFF2-40B4-BE49-F238E27FC236}">
                <a16:creationId xmlns:a16="http://schemas.microsoft.com/office/drawing/2014/main" id="{34B7315A-587F-6040-AE49-030528D5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  <a:endParaRPr lang="en-US" altLang="de-DE"/>
          </a:p>
        </p:txBody>
      </p:sp>
      <p:sp>
        <p:nvSpPr>
          <p:cNvPr id="14" name="Foliennummernplatzhalter 4">
            <a:extLst>
              <a:ext uri="{FF2B5EF4-FFF2-40B4-BE49-F238E27FC236}">
                <a16:creationId xmlns:a16="http://schemas.microsoft.com/office/drawing/2014/main" id="{34B7B03E-D665-DA4B-98C8-04FCF9EC1B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3399CD-240B-9644-BC79-891E5E023212}" type="slidenum">
              <a:rPr lang="en-US" altLang="de-DE"/>
              <a:pPr/>
              <a:t>22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06210" name="Text Box 2">
            <a:extLst>
              <a:ext uri="{FF2B5EF4-FFF2-40B4-BE49-F238E27FC236}">
                <a16:creationId xmlns:a16="http://schemas.microsoft.com/office/drawing/2014/main" id="{046CDD73-33BA-A344-A425-F283A02EE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606211" name="Rectangle 3">
            <a:extLst>
              <a:ext uri="{FF2B5EF4-FFF2-40B4-BE49-F238E27FC236}">
                <a16:creationId xmlns:a16="http://schemas.microsoft.com/office/drawing/2014/main" id="{C0C10424-DF2F-5042-BC04-A62C584476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5688012" cy="990600"/>
          </a:xfrm>
        </p:spPr>
        <p:txBody>
          <a:bodyPr/>
          <a:lstStyle/>
          <a:p>
            <a:r>
              <a:rPr lang="de-DE" altLang="de-DE">
                <a:solidFill>
                  <a:srgbClr val="000000"/>
                </a:solidFill>
              </a:rPr>
              <a:t>Diskussionspunkte</a:t>
            </a:r>
          </a:p>
        </p:txBody>
      </p:sp>
      <p:sp>
        <p:nvSpPr>
          <p:cNvPr id="606212" name="Rectangle 4">
            <a:extLst>
              <a:ext uri="{FF2B5EF4-FFF2-40B4-BE49-F238E27FC236}">
                <a16:creationId xmlns:a16="http://schemas.microsoft.com/office/drawing/2014/main" id="{0BB67D36-364D-3848-8013-E60E93B2E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3970338"/>
            <a:ext cx="6478588" cy="71913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Drittmittel</a:t>
            </a:r>
          </a:p>
        </p:txBody>
      </p:sp>
      <p:sp>
        <p:nvSpPr>
          <p:cNvPr id="606213" name="Rectangle 5">
            <a:extLst>
              <a:ext uri="{FF2B5EF4-FFF2-40B4-BE49-F238E27FC236}">
                <a16:creationId xmlns:a16="http://schemas.microsoft.com/office/drawing/2014/main" id="{439062E9-1E3D-9C44-999A-DC991CA8C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3716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2F48FD"/>
              </a:buClr>
            </a:pPr>
            <a:endParaRPr lang="de-DE" altLang="de-DE"/>
          </a:p>
        </p:txBody>
      </p:sp>
      <p:sp>
        <p:nvSpPr>
          <p:cNvPr id="606214" name="Rectangle 6">
            <a:extLst>
              <a:ext uri="{FF2B5EF4-FFF2-40B4-BE49-F238E27FC236}">
                <a16:creationId xmlns:a16="http://schemas.microsoft.com/office/drawing/2014/main" id="{E061DC13-6872-4440-BAA4-AD780F32B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138" y="25146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2F48FD"/>
              </a:buClr>
            </a:pPr>
            <a:endParaRPr lang="de-DE" altLang="de-DE"/>
          </a:p>
        </p:txBody>
      </p:sp>
      <p:sp>
        <p:nvSpPr>
          <p:cNvPr id="606215" name="Rectangle 7">
            <a:extLst>
              <a:ext uri="{FF2B5EF4-FFF2-40B4-BE49-F238E27FC236}">
                <a16:creationId xmlns:a16="http://schemas.microsoft.com/office/drawing/2014/main" id="{2C0DC674-94E3-8548-BBAA-3B11EA842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2854325"/>
            <a:ext cx="6478588" cy="71913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Forschung / Bibliometrie</a:t>
            </a:r>
          </a:p>
        </p:txBody>
      </p:sp>
      <p:sp>
        <p:nvSpPr>
          <p:cNvPr id="606216" name="Rectangle 8">
            <a:extLst>
              <a:ext uri="{FF2B5EF4-FFF2-40B4-BE49-F238E27FC236}">
                <a16:creationId xmlns:a16="http://schemas.microsoft.com/office/drawing/2014/main" id="{0FB8B15C-D70B-6544-9807-5FB8FDA06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1738313"/>
            <a:ext cx="6478588" cy="71913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Print- vs. www-Version</a:t>
            </a:r>
            <a:endParaRPr lang="de-DE" altLang="de-DE"/>
          </a:p>
        </p:txBody>
      </p:sp>
      <p:sp>
        <p:nvSpPr>
          <p:cNvPr id="606217" name="Rectangle 9">
            <a:extLst>
              <a:ext uri="{FF2B5EF4-FFF2-40B4-BE49-F238E27FC236}">
                <a16:creationId xmlns:a16="http://schemas.microsoft.com/office/drawing/2014/main" id="{3FF349C9-AD10-D84B-AAA3-795DDA273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9600" y="628808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 altLang="de-DE" sz="2800" b="1">
              <a:latin typeface="Arial" panose="020B0604020202020204" pitchFamily="34" charset="0"/>
            </a:endParaRPr>
          </a:p>
        </p:txBody>
      </p:sp>
      <p:sp>
        <p:nvSpPr>
          <p:cNvPr id="606218" name="Rectangle 10">
            <a:extLst>
              <a:ext uri="{FF2B5EF4-FFF2-40B4-BE49-F238E27FC236}">
                <a16:creationId xmlns:a16="http://schemas.microsoft.com/office/drawing/2014/main" id="{FAD347FC-C979-384E-B1B5-11E3DF8ED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5086350"/>
            <a:ext cx="6478588" cy="71913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Forschung in der Medizin?</a:t>
            </a:r>
          </a:p>
        </p:txBody>
      </p:sp>
      <p:sp>
        <p:nvSpPr>
          <p:cNvPr id="606219" name="Rectangle 11">
            <a:extLst>
              <a:ext uri="{FF2B5EF4-FFF2-40B4-BE49-F238E27FC236}">
                <a16:creationId xmlns:a16="http://schemas.microsoft.com/office/drawing/2014/main" id="{5B0A0355-A43E-D045-83BE-04A9822F0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4868863"/>
            <a:ext cx="6985000" cy="1008062"/>
          </a:xfrm>
          <a:prstGeom prst="rect">
            <a:avLst/>
          </a:prstGeom>
          <a:solidFill>
            <a:schemeClr val="fol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06220" name="Rectangle 12">
            <a:extLst>
              <a:ext uri="{FF2B5EF4-FFF2-40B4-BE49-F238E27FC236}">
                <a16:creationId xmlns:a16="http://schemas.microsoft.com/office/drawing/2014/main" id="{E81EA981-BD6B-A24E-9BF0-445E4FD5D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557338"/>
            <a:ext cx="6985000" cy="2159000"/>
          </a:xfrm>
          <a:prstGeom prst="rect">
            <a:avLst/>
          </a:prstGeom>
          <a:solidFill>
            <a:schemeClr val="fol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6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0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214FB63F-EC7D-5544-936A-60FE3395B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  <a:endParaRPr lang="en-US" altLang="de-DE"/>
          </a:p>
        </p:txBody>
      </p:sp>
      <p:sp>
        <p:nvSpPr>
          <p:cNvPr id="10" name="Foliennummernplatzhalter 4">
            <a:extLst>
              <a:ext uri="{FF2B5EF4-FFF2-40B4-BE49-F238E27FC236}">
                <a16:creationId xmlns:a16="http://schemas.microsoft.com/office/drawing/2014/main" id="{481E7933-12AF-7940-9BBC-BE9114B25E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BEBD76-EE1D-3A45-8E1D-070969F71427}" type="slidenum">
              <a:rPr lang="en-US" altLang="de-DE"/>
              <a:pPr/>
              <a:t>23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10306" name="Rectangle 2">
            <a:extLst>
              <a:ext uri="{FF2B5EF4-FFF2-40B4-BE49-F238E27FC236}">
                <a16:creationId xmlns:a16="http://schemas.microsoft.com/office/drawing/2014/main" id="{50D74FB7-2871-2647-939E-4A043CCAB1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Drittmittelherkunft</a:t>
            </a:r>
            <a:br>
              <a:rPr lang="de-DE" altLang="de-DE"/>
            </a:br>
            <a:r>
              <a:rPr lang="de-DE" altLang="de-DE" sz="2800"/>
              <a:t>(Psychologie)</a:t>
            </a:r>
          </a:p>
        </p:txBody>
      </p:sp>
      <p:pic>
        <p:nvPicPr>
          <p:cNvPr id="610307" name="Picture 3">
            <a:extLst>
              <a:ext uri="{FF2B5EF4-FFF2-40B4-BE49-F238E27FC236}">
                <a16:creationId xmlns:a16="http://schemas.microsoft.com/office/drawing/2014/main" id="{5822E640-1233-0445-8043-F6014A930D72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8888" y="1125538"/>
            <a:ext cx="6840537" cy="5732462"/>
          </a:xfrm>
        </p:spPr>
      </p:pic>
      <p:sp>
        <p:nvSpPr>
          <p:cNvPr id="610308" name="AutoShape 4">
            <a:extLst>
              <a:ext uri="{FF2B5EF4-FFF2-40B4-BE49-F238E27FC236}">
                <a16:creationId xmlns:a16="http://schemas.microsoft.com/office/drawing/2014/main" id="{0CCADEDC-6F8C-5444-8209-D74ECB6045CB}"/>
              </a:ext>
            </a:extLst>
          </p:cNvPr>
          <p:cNvSpPr>
            <a:spLocks noChangeArrowheads="1"/>
          </p:cNvSpPr>
          <p:nvPr/>
        </p:nvSpPr>
        <p:spPr bwMode="auto">
          <a:xfrm rot="2477173">
            <a:off x="3708400" y="1773238"/>
            <a:ext cx="976313" cy="215900"/>
          </a:xfrm>
          <a:prstGeom prst="leftArrow">
            <a:avLst>
              <a:gd name="adj1" fmla="val 50000"/>
              <a:gd name="adj2" fmla="val 11305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0309" name="AutoShape 5">
            <a:extLst>
              <a:ext uri="{FF2B5EF4-FFF2-40B4-BE49-F238E27FC236}">
                <a16:creationId xmlns:a16="http://schemas.microsoft.com/office/drawing/2014/main" id="{AEB5BA26-1CA0-E94C-A24E-00F9FFB8AAF3}"/>
              </a:ext>
            </a:extLst>
          </p:cNvPr>
          <p:cNvSpPr>
            <a:spLocks noChangeArrowheads="1"/>
          </p:cNvSpPr>
          <p:nvPr/>
        </p:nvSpPr>
        <p:spPr bwMode="auto">
          <a:xfrm rot="2477173">
            <a:off x="3132138" y="4868863"/>
            <a:ext cx="976312" cy="215900"/>
          </a:xfrm>
          <a:prstGeom prst="leftArrow">
            <a:avLst>
              <a:gd name="adj1" fmla="val 50000"/>
              <a:gd name="adj2" fmla="val 1130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0310" name="AutoShape 6">
            <a:extLst>
              <a:ext uri="{FF2B5EF4-FFF2-40B4-BE49-F238E27FC236}">
                <a16:creationId xmlns:a16="http://schemas.microsoft.com/office/drawing/2014/main" id="{A050DDC6-39A1-FE4C-ABA8-13466C51C418}"/>
              </a:ext>
            </a:extLst>
          </p:cNvPr>
          <p:cNvSpPr>
            <a:spLocks noChangeArrowheads="1"/>
          </p:cNvSpPr>
          <p:nvPr/>
        </p:nvSpPr>
        <p:spPr bwMode="auto">
          <a:xfrm rot="2477173">
            <a:off x="3492500" y="2852738"/>
            <a:ext cx="976313" cy="215900"/>
          </a:xfrm>
          <a:prstGeom prst="leftArrow">
            <a:avLst>
              <a:gd name="adj1" fmla="val 50000"/>
              <a:gd name="adj2" fmla="val 11305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0311" name="AutoShape 7">
            <a:extLst>
              <a:ext uri="{FF2B5EF4-FFF2-40B4-BE49-F238E27FC236}">
                <a16:creationId xmlns:a16="http://schemas.microsoft.com/office/drawing/2014/main" id="{2B1BEC81-01F6-434D-A923-568E47D4F44B}"/>
              </a:ext>
            </a:extLst>
          </p:cNvPr>
          <p:cNvSpPr>
            <a:spLocks noChangeArrowheads="1"/>
          </p:cNvSpPr>
          <p:nvPr/>
        </p:nvSpPr>
        <p:spPr bwMode="auto">
          <a:xfrm rot="2477173">
            <a:off x="3203575" y="1628775"/>
            <a:ext cx="976313" cy="215900"/>
          </a:xfrm>
          <a:prstGeom prst="leftArrow">
            <a:avLst>
              <a:gd name="adj1" fmla="val 50000"/>
              <a:gd name="adj2" fmla="val 11305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610312" name="AutoShape 8">
            <a:extLst>
              <a:ext uri="{FF2B5EF4-FFF2-40B4-BE49-F238E27FC236}">
                <a16:creationId xmlns:a16="http://schemas.microsoft.com/office/drawing/2014/main" id="{2A1A4D14-6516-9A43-B8A9-401F4A2424F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276600" y="692150"/>
            <a:ext cx="0" cy="57324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0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0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0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0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0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0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0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10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0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0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10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0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0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10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610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610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E0CF394E-0F8B-CB41-8657-D72D158468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B0F79-D7F6-1A4F-9AAD-0078E13E3554}" type="slidenum">
              <a:rPr lang="en-US" altLang="de-DE"/>
              <a:pPr/>
              <a:t>24</a:t>
            </a:fld>
            <a:endParaRPr lang="en-US" altLang="de-DE"/>
          </a:p>
        </p:txBody>
      </p:sp>
      <p:sp>
        <p:nvSpPr>
          <p:cNvPr id="608258" name="Text Box 2">
            <a:extLst>
              <a:ext uri="{FF2B5EF4-FFF2-40B4-BE49-F238E27FC236}">
                <a16:creationId xmlns:a16="http://schemas.microsoft.com/office/drawing/2014/main" id="{36655C27-A6C3-B049-A5CE-4D44C6B08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608259" name="Rectangle 3">
            <a:extLst>
              <a:ext uri="{FF2B5EF4-FFF2-40B4-BE49-F238E27FC236}">
                <a16:creationId xmlns:a16="http://schemas.microsoft.com/office/drawing/2014/main" id="{770142E5-DE56-9242-B1D4-189C7C8FFA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57550" y="0"/>
            <a:ext cx="5041900" cy="990600"/>
          </a:xfrm>
        </p:spPr>
        <p:txBody>
          <a:bodyPr/>
          <a:lstStyle/>
          <a:p>
            <a:r>
              <a:rPr lang="de-DE" altLang="de-DE">
                <a:solidFill>
                  <a:srgbClr val="000000"/>
                </a:solidFill>
              </a:rPr>
              <a:t>Diskussionspunkte</a:t>
            </a:r>
          </a:p>
        </p:txBody>
      </p:sp>
      <p:sp>
        <p:nvSpPr>
          <p:cNvPr id="608260" name="Rectangle 4">
            <a:extLst>
              <a:ext uri="{FF2B5EF4-FFF2-40B4-BE49-F238E27FC236}">
                <a16:creationId xmlns:a16="http://schemas.microsoft.com/office/drawing/2014/main" id="{4F2BD6C0-5DA6-DD4C-8C9A-C630275DE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3970338"/>
            <a:ext cx="6478588" cy="71913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Drittmittel</a:t>
            </a:r>
          </a:p>
        </p:txBody>
      </p:sp>
      <p:sp>
        <p:nvSpPr>
          <p:cNvPr id="608261" name="Rectangle 5">
            <a:extLst>
              <a:ext uri="{FF2B5EF4-FFF2-40B4-BE49-F238E27FC236}">
                <a16:creationId xmlns:a16="http://schemas.microsoft.com/office/drawing/2014/main" id="{A6F94E73-18CA-4246-8F4D-E5C4D04B3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3716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2F48FD"/>
              </a:buClr>
            </a:pPr>
            <a:endParaRPr lang="de-DE" altLang="de-DE"/>
          </a:p>
        </p:txBody>
      </p:sp>
      <p:sp>
        <p:nvSpPr>
          <p:cNvPr id="608262" name="Rectangle 6">
            <a:extLst>
              <a:ext uri="{FF2B5EF4-FFF2-40B4-BE49-F238E27FC236}">
                <a16:creationId xmlns:a16="http://schemas.microsoft.com/office/drawing/2014/main" id="{E669DEC3-8C5D-8F43-9250-A962171A2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138" y="25146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2F48FD"/>
              </a:buClr>
            </a:pPr>
            <a:endParaRPr lang="de-DE" altLang="de-DE"/>
          </a:p>
        </p:txBody>
      </p:sp>
      <p:sp>
        <p:nvSpPr>
          <p:cNvPr id="608263" name="Rectangle 7">
            <a:extLst>
              <a:ext uri="{FF2B5EF4-FFF2-40B4-BE49-F238E27FC236}">
                <a16:creationId xmlns:a16="http://schemas.microsoft.com/office/drawing/2014/main" id="{41180394-72E3-B449-8407-5F3A0348B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2854325"/>
            <a:ext cx="6478588" cy="71913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Forschung / Bibliometrie</a:t>
            </a:r>
          </a:p>
        </p:txBody>
      </p:sp>
      <p:sp>
        <p:nvSpPr>
          <p:cNvPr id="608264" name="Rectangle 8">
            <a:extLst>
              <a:ext uri="{FF2B5EF4-FFF2-40B4-BE49-F238E27FC236}">
                <a16:creationId xmlns:a16="http://schemas.microsoft.com/office/drawing/2014/main" id="{FA84FE27-1A34-4547-B812-C0F29D289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1738313"/>
            <a:ext cx="6478588" cy="71913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Print- vs. www-Version</a:t>
            </a:r>
            <a:endParaRPr lang="de-DE" altLang="de-DE"/>
          </a:p>
        </p:txBody>
      </p:sp>
      <p:sp>
        <p:nvSpPr>
          <p:cNvPr id="608265" name="Rectangle 9">
            <a:extLst>
              <a:ext uri="{FF2B5EF4-FFF2-40B4-BE49-F238E27FC236}">
                <a16:creationId xmlns:a16="http://schemas.microsoft.com/office/drawing/2014/main" id="{2C585D03-529D-D946-B6D0-C14FD49AF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9600" y="628808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 altLang="de-DE" sz="2800" b="1">
              <a:latin typeface="Arial" panose="020B0604020202020204" pitchFamily="34" charset="0"/>
            </a:endParaRPr>
          </a:p>
        </p:txBody>
      </p:sp>
      <p:sp>
        <p:nvSpPr>
          <p:cNvPr id="608266" name="Rectangle 10">
            <a:extLst>
              <a:ext uri="{FF2B5EF4-FFF2-40B4-BE49-F238E27FC236}">
                <a16:creationId xmlns:a16="http://schemas.microsoft.com/office/drawing/2014/main" id="{CF3E7A56-AFDF-DC48-936F-F6E6FCFE2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5086350"/>
            <a:ext cx="6478588" cy="71913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Forschung in der Medizin?</a:t>
            </a:r>
          </a:p>
        </p:txBody>
      </p:sp>
      <p:sp>
        <p:nvSpPr>
          <p:cNvPr id="608268" name="Rectangle 12">
            <a:extLst>
              <a:ext uri="{FF2B5EF4-FFF2-40B4-BE49-F238E27FC236}">
                <a16:creationId xmlns:a16="http://schemas.microsoft.com/office/drawing/2014/main" id="{68CB5EA3-1CD1-5644-B3CC-7137C9208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557338"/>
            <a:ext cx="6985000" cy="3167062"/>
          </a:xfrm>
          <a:prstGeom prst="rect">
            <a:avLst/>
          </a:prstGeom>
          <a:solidFill>
            <a:schemeClr val="fol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8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2E689673-31C0-5141-9672-ED816D0508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39587-C184-AE4D-86AE-886E373E4407}" type="slidenum">
              <a:rPr lang="en-US" altLang="de-DE"/>
              <a:pPr/>
              <a:t>25</a:t>
            </a:fld>
            <a:endParaRPr lang="en-US" altLang="de-DE"/>
          </a:p>
        </p:txBody>
      </p:sp>
      <p:sp>
        <p:nvSpPr>
          <p:cNvPr id="526338" name="Rectangle 2">
            <a:extLst>
              <a:ext uri="{FF2B5EF4-FFF2-40B4-BE49-F238E27FC236}">
                <a16:creationId xmlns:a16="http://schemas.microsoft.com/office/drawing/2014/main" id="{039B9260-D734-884D-A95D-A25AA7999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Forschung Medizin</a:t>
            </a:r>
          </a:p>
        </p:txBody>
      </p:sp>
      <p:sp>
        <p:nvSpPr>
          <p:cNvPr id="526339" name="Rectangle 3">
            <a:extLst>
              <a:ext uri="{FF2B5EF4-FFF2-40B4-BE49-F238E27FC236}">
                <a16:creationId xmlns:a16="http://schemas.microsoft.com/office/drawing/2014/main" id="{68E891E6-FA0B-A04A-8DCC-656C4CE5EA13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395288" y="3357563"/>
            <a:ext cx="3816350" cy="10795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200">
                <a:latin typeface="Arial" panose="020B0604020202020204" pitchFamily="34" charset="0"/>
              </a:rPr>
              <a:t>Forschungsdaten</a:t>
            </a:r>
          </a:p>
        </p:txBody>
      </p:sp>
      <p:grpSp>
        <p:nvGrpSpPr>
          <p:cNvPr id="526350" name="Group 14">
            <a:extLst>
              <a:ext uri="{FF2B5EF4-FFF2-40B4-BE49-F238E27FC236}">
                <a16:creationId xmlns:a16="http://schemas.microsoft.com/office/drawing/2014/main" id="{D70E3E4F-F234-6B43-B3A8-ACC3BA5F8568}"/>
              </a:ext>
            </a:extLst>
          </p:cNvPr>
          <p:cNvGrpSpPr>
            <a:grpSpLocks/>
          </p:cNvGrpSpPr>
          <p:nvPr/>
        </p:nvGrpSpPr>
        <p:grpSpPr bwMode="auto">
          <a:xfrm>
            <a:off x="4356100" y="2170113"/>
            <a:ext cx="4259263" cy="3143250"/>
            <a:chOff x="2744" y="868"/>
            <a:chExt cx="2683" cy="1980"/>
          </a:xfrm>
        </p:grpSpPr>
        <p:sp>
          <p:nvSpPr>
            <p:cNvPr id="526345" name="Rectangle 9">
              <a:extLst>
                <a:ext uri="{FF2B5EF4-FFF2-40B4-BE49-F238E27FC236}">
                  <a16:creationId xmlns:a16="http://schemas.microsoft.com/office/drawing/2014/main" id="{F256F7B6-4949-D744-BB0C-EAEA673EED68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2744" y="2115"/>
              <a:ext cx="2683" cy="31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>
              <a:prstShdw prst="shdw17" dist="17961" dir="2700000">
                <a:srgbClr val="FF00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>
                  <a:latin typeface="Arial" panose="020B0604020202020204" pitchFamily="34" charset="0"/>
                </a:rPr>
                <a:t>Publikationen</a:t>
              </a:r>
            </a:p>
          </p:txBody>
        </p:sp>
        <p:sp>
          <p:nvSpPr>
            <p:cNvPr id="526346" name="Rectangle 10">
              <a:extLst>
                <a:ext uri="{FF2B5EF4-FFF2-40B4-BE49-F238E27FC236}">
                  <a16:creationId xmlns:a16="http://schemas.microsoft.com/office/drawing/2014/main" id="{8FB552D5-5B55-7343-B7AC-763F07388EFF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2744" y="868"/>
              <a:ext cx="2683" cy="31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>
              <a:prstShdw prst="shdw17" dist="17961" dir="2700000">
                <a:srgbClr val="FF00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>
                  <a:latin typeface="Arial" panose="020B0604020202020204" pitchFamily="34" charset="0"/>
                </a:rPr>
                <a:t>Drittmittel</a:t>
              </a:r>
            </a:p>
          </p:txBody>
        </p:sp>
        <p:sp>
          <p:nvSpPr>
            <p:cNvPr id="526347" name="Rectangle 11">
              <a:extLst>
                <a:ext uri="{FF2B5EF4-FFF2-40B4-BE49-F238E27FC236}">
                  <a16:creationId xmlns:a16="http://schemas.microsoft.com/office/drawing/2014/main" id="{2016AE2D-E5E3-D54F-ACFD-FB9E6FC9C87B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2744" y="1283"/>
              <a:ext cx="2683" cy="31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>
              <a:prstShdw prst="shdw17" dist="17961" dir="2700000">
                <a:srgbClr val="FF00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>
                  <a:latin typeface="Arial" panose="020B0604020202020204" pitchFamily="34" charset="0"/>
                </a:rPr>
                <a:t>Promotionen</a:t>
              </a:r>
            </a:p>
          </p:txBody>
        </p:sp>
        <p:sp>
          <p:nvSpPr>
            <p:cNvPr id="526348" name="Rectangle 12">
              <a:extLst>
                <a:ext uri="{FF2B5EF4-FFF2-40B4-BE49-F238E27FC236}">
                  <a16:creationId xmlns:a16="http://schemas.microsoft.com/office/drawing/2014/main" id="{94A030A3-62C5-3D49-83FD-18B8FD9724F1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2744" y="1699"/>
              <a:ext cx="2683" cy="31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>
              <a:prstShdw prst="shdw17" dist="17961" dir="2700000">
                <a:srgbClr val="FF00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>
                  <a:latin typeface="Arial" panose="020B0604020202020204" pitchFamily="34" charset="0"/>
                </a:rPr>
                <a:t>Habilitationen</a:t>
              </a:r>
            </a:p>
          </p:txBody>
        </p:sp>
        <p:sp>
          <p:nvSpPr>
            <p:cNvPr id="526349" name="Rectangle 13">
              <a:extLst>
                <a:ext uri="{FF2B5EF4-FFF2-40B4-BE49-F238E27FC236}">
                  <a16:creationId xmlns:a16="http://schemas.microsoft.com/office/drawing/2014/main" id="{F55CADF3-CF79-0E40-928A-A8B89161D9BF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2744" y="2531"/>
              <a:ext cx="2683" cy="31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>
              <a:prstShdw prst="shdw17" dist="17961" dir="2700000">
                <a:srgbClr val="FF00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>
                  <a:latin typeface="Arial" panose="020B0604020202020204" pitchFamily="34" charset="0"/>
                </a:rPr>
                <a:t>Zitationen</a:t>
              </a:r>
            </a:p>
          </p:txBody>
        </p:sp>
      </p:grpSp>
      <p:sp>
        <p:nvSpPr>
          <p:cNvPr id="526352" name="Rectangle 16">
            <a:extLst>
              <a:ext uri="{FF2B5EF4-FFF2-40B4-BE49-F238E27FC236}">
                <a16:creationId xmlns:a16="http://schemas.microsoft.com/office/drawing/2014/main" id="{0F7F4D24-9542-0644-862F-23720B6BA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4076700"/>
            <a:ext cx="4464050" cy="1296988"/>
          </a:xfrm>
          <a:prstGeom prst="rect">
            <a:avLst/>
          </a:prstGeom>
          <a:solidFill>
            <a:schemeClr val="fol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2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6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2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6339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1">
            <a:extLst>
              <a:ext uri="{FF2B5EF4-FFF2-40B4-BE49-F238E27FC236}">
                <a16:creationId xmlns:a16="http://schemas.microsoft.com/office/drawing/2014/main" id="{90D6BB5C-B888-8343-997E-54B17A90A7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7EC89-54D5-5540-9C2E-4425BF5A7BCE}" type="slidenum">
              <a:rPr lang="en-US" altLang="de-DE"/>
              <a:pPr/>
              <a:t>26</a:t>
            </a:fld>
            <a:endParaRPr lang="en-US" altLang="de-DE"/>
          </a:p>
        </p:txBody>
      </p:sp>
      <p:sp>
        <p:nvSpPr>
          <p:cNvPr id="614402" name="Rectangle 2">
            <a:extLst>
              <a:ext uri="{FF2B5EF4-FFF2-40B4-BE49-F238E27FC236}">
                <a16:creationId xmlns:a16="http://schemas.microsoft.com/office/drawing/2014/main" id="{2ED43ED0-1CEF-1D40-BF24-8586FFE1B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403" name="Rectangle 3">
            <a:extLst>
              <a:ext uri="{FF2B5EF4-FFF2-40B4-BE49-F238E27FC236}">
                <a16:creationId xmlns:a16="http://schemas.microsoft.com/office/drawing/2014/main" id="{BF503BEC-6446-994A-B56F-B2A72140C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404" name="Rectangle 4">
            <a:extLst>
              <a:ext uri="{FF2B5EF4-FFF2-40B4-BE49-F238E27FC236}">
                <a16:creationId xmlns:a16="http://schemas.microsoft.com/office/drawing/2014/main" id="{6DF1E96C-BF82-1C46-B714-112ECB643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405" name="Rectangle 5">
            <a:extLst>
              <a:ext uri="{FF2B5EF4-FFF2-40B4-BE49-F238E27FC236}">
                <a16:creationId xmlns:a16="http://schemas.microsoft.com/office/drawing/2014/main" id="{2A6446BE-72C7-A348-8F3A-A7AA57CC5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406" name="Rectangle 6">
            <a:extLst>
              <a:ext uri="{FF2B5EF4-FFF2-40B4-BE49-F238E27FC236}">
                <a16:creationId xmlns:a16="http://schemas.microsoft.com/office/drawing/2014/main" id="{1B945A64-29F5-BB49-8BF6-F33C891C5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407" name="Rectangle 7">
            <a:extLst>
              <a:ext uri="{FF2B5EF4-FFF2-40B4-BE49-F238E27FC236}">
                <a16:creationId xmlns:a16="http://schemas.microsoft.com/office/drawing/2014/main" id="{CE2D189A-A4B4-224E-A0FE-1FCBF0F32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408" name="Rectangle 8">
            <a:extLst>
              <a:ext uri="{FF2B5EF4-FFF2-40B4-BE49-F238E27FC236}">
                <a16:creationId xmlns:a16="http://schemas.microsoft.com/office/drawing/2014/main" id="{B8733D96-CA06-6B4E-B40E-8863430F4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409" name="Rectangle 9">
            <a:extLst>
              <a:ext uri="{FF2B5EF4-FFF2-40B4-BE49-F238E27FC236}">
                <a16:creationId xmlns:a16="http://schemas.microsoft.com/office/drawing/2014/main" id="{AE15DB2B-C93D-6441-A216-3BDD2FC3D53A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1295400"/>
            <a:ext cx="775335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Fachbereichs- / Hochschulbefragung</a:t>
            </a:r>
            <a:endParaRPr lang="de-DE" altLang="de-DE"/>
          </a:p>
        </p:txBody>
      </p:sp>
      <p:sp>
        <p:nvSpPr>
          <p:cNvPr id="614410" name="Rectangle 10">
            <a:extLst>
              <a:ext uri="{FF2B5EF4-FFF2-40B4-BE49-F238E27FC236}">
                <a16:creationId xmlns:a16="http://schemas.microsoft.com/office/drawing/2014/main" id="{B0EC116E-DD51-CB48-A75F-582310B3227C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2209800"/>
            <a:ext cx="775335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Hochschullehrerbefragung</a:t>
            </a:r>
          </a:p>
        </p:txBody>
      </p:sp>
      <p:sp>
        <p:nvSpPr>
          <p:cNvPr id="614411" name="Rectangle 11">
            <a:extLst>
              <a:ext uri="{FF2B5EF4-FFF2-40B4-BE49-F238E27FC236}">
                <a16:creationId xmlns:a16="http://schemas.microsoft.com/office/drawing/2014/main" id="{938D36EF-8CF6-964E-9AB8-62F244D81805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3124200"/>
            <a:ext cx="775335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Studierendenbefragung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614412" name="Rectangle 12">
            <a:extLst>
              <a:ext uri="{FF2B5EF4-FFF2-40B4-BE49-F238E27FC236}">
                <a16:creationId xmlns:a16="http://schemas.microsoft.com/office/drawing/2014/main" id="{BC25F846-2AAF-4548-8304-CC1CF761AF8A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4953000"/>
            <a:ext cx="775335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Patentanalyse</a:t>
            </a:r>
            <a:endParaRPr lang="de-DE" altLang="de-DE" sz="2000"/>
          </a:p>
        </p:txBody>
      </p:sp>
      <p:sp>
        <p:nvSpPr>
          <p:cNvPr id="614413" name="Rectangle 13">
            <a:extLst>
              <a:ext uri="{FF2B5EF4-FFF2-40B4-BE49-F238E27FC236}">
                <a16:creationId xmlns:a16="http://schemas.microsoft.com/office/drawing/2014/main" id="{3D9DB79A-1BE7-914E-B780-BE1D88BDFA95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5867400"/>
            <a:ext cx="775335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Sonderauswertungen Stat. Bundesamt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614414" name="Rectangle 14">
            <a:extLst>
              <a:ext uri="{FF2B5EF4-FFF2-40B4-BE49-F238E27FC236}">
                <a16:creationId xmlns:a16="http://schemas.microsoft.com/office/drawing/2014/main" id="{417389EC-7A94-7B47-8FAC-920D91F03910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4038600"/>
            <a:ext cx="775335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Bibliometrie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614415" name="Rectangle 15">
            <a:extLst>
              <a:ext uri="{FF2B5EF4-FFF2-40B4-BE49-F238E27FC236}">
                <a16:creationId xmlns:a16="http://schemas.microsoft.com/office/drawing/2014/main" id="{49ED6D69-9D8A-8646-A47A-B049B159A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0"/>
            <a:ext cx="65516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614416" name="Rectangle 16">
            <a:extLst>
              <a:ext uri="{FF2B5EF4-FFF2-40B4-BE49-F238E27FC236}">
                <a16:creationId xmlns:a16="http://schemas.microsoft.com/office/drawing/2014/main" id="{7E569810-839C-1947-99B5-6E28C7F1B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0"/>
            <a:ext cx="65516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Datenquellen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4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614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614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614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614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614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09" grpId="0" animBg="1" autoUpdateAnimBg="0"/>
      <p:bldP spid="614410" grpId="0" animBg="1" autoUpdateAnimBg="0"/>
      <p:bldP spid="614411" grpId="0" animBg="1" autoUpdateAnimBg="0"/>
      <p:bldP spid="614412" grpId="0" animBg="1" autoUpdateAnimBg="0"/>
      <p:bldP spid="614413" grpId="0" animBg="1" autoUpdateAnimBg="0"/>
      <p:bldP spid="614414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5">
            <a:extLst>
              <a:ext uri="{FF2B5EF4-FFF2-40B4-BE49-F238E27FC236}">
                <a16:creationId xmlns:a16="http://schemas.microsoft.com/office/drawing/2014/main" id="{AB26E026-DAD2-6649-BE38-843AA3A31F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F7C4-75E9-DF46-83A3-C35C8A28BE39}" type="slidenum">
              <a:rPr lang="en-US" altLang="de-DE"/>
              <a:pPr/>
              <a:t>27</a:t>
            </a:fld>
            <a:endParaRPr lang="en-US" altLang="de-DE"/>
          </a:p>
        </p:txBody>
      </p:sp>
      <p:sp>
        <p:nvSpPr>
          <p:cNvPr id="598018" name="Rectangle 2">
            <a:extLst>
              <a:ext uri="{FF2B5EF4-FFF2-40B4-BE49-F238E27FC236}">
                <a16:creationId xmlns:a16="http://schemas.microsoft.com/office/drawing/2014/main" id="{68BC8775-FC90-D444-8A47-2BBCE2BFD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14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98019" name="Rectangle 3">
            <a:extLst>
              <a:ext uri="{FF2B5EF4-FFF2-40B4-BE49-F238E27FC236}">
                <a16:creationId xmlns:a16="http://schemas.microsoft.com/office/drawing/2014/main" id="{1CAC99CD-99AD-294A-8DAE-84E47315A0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Physik: </a:t>
            </a:r>
            <a:br>
              <a:rPr lang="de-DE" altLang="de-DE" sz="2800"/>
            </a:br>
            <a:r>
              <a:rPr lang="de-DE" altLang="de-DE" sz="2800"/>
              <a:t>Drittmittel in t€ pro Jahr</a:t>
            </a:r>
          </a:p>
        </p:txBody>
      </p:sp>
      <p:graphicFrame>
        <p:nvGraphicFramePr>
          <p:cNvPr id="598020" name="Object 4">
            <a:extLst>
              <a:ext uri="{FF2B5EF4-FFF2-40B4-BE49-F238E27FC236}">
                <a16:creationId xmlns:a16="http://schemas.microsoft.com/office/drawing/2014/main" id="{E632EEA3-5C3F-F547-B911-473737E4D060}"/>
              </a:ext>
            </a:extLst>
          </p:cNvPr>
          <p:cNvGraphicFramePr>
            <a:graphicFrameLocks noChangeAspect="1"/>
          </p:cNvGraphicFramePr>
          <p:nvPr>
            <p:ph sz="half" idx="1"/>
          </p:nvPr>
        </p:nvGraphicFramePr>
        <p:xfrm>
          <a:off x="2589213" y="1196975"/>
          <a:ext cx="5510212" cy="561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039" name="Bild" r:id="rId3" imgW="4292600" imgH="4381500" progId="StaticEnhancedMetafile">
                  <p:embed/>
                </p:oleObj>
              </mc:Choice>
              <mc:Fallback>
                <p:oleObj name="Bild" r:id="rId3" imgW="4292600" imgH="4381500" progId="StaticEnhancedMetafil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9213" y="1196975"/>
                        <a:ext cx="5510212" cy="561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98021" name="Group 5">
            <a:extLst>
              <a:ext uri="{FF2B5EF4-FFF2-40B4-BE49-F238E27FC236}">
                <a16:creationId xmlns:a16="http://schemas.microsoft.com/office/drawing/2014/main" id="{F467E7E2-928B-314E-8D88-840FCA3F1E47}"/>
              </a:ext>
            </a:extLst>
          </p:cNvPr>
          <p:cNvGrpSpPr>
            <a:grpSpLocks/>
          </p:cNvGrpSpPr>
          <p:nvPr/>
        </p:nvGrpSpPr>
        <p:grpSpPr bwMode="auto">
          <a:xfrm>
            <a:off x="2589213" y="1196975"/>
            <a:ext cx="5510212" cy="1633538"/>
            <a:chOff x="1631" y="754"/>
            <a:chExt cx="3471" cy="1029"/>
          </a:xfrm>
        </p:grpSpPr>
        <p:graphicFrame>
          <p:nvGraphicFramePr>
            <p:cNvPr id="598022" name="Object 6">
              <a:extLst>
                <a:ext uri="{FF2B5EF4-FFF2-40B4-BE49-F238E27FC236}">
                  <a16:creationId xmlns:a16="http://schemas.microsoft.com/office/drawing/2014/main" id="{45042BF3-6AF1-CA4B-A652-F2F0FD02AB6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31" y="754"/>
            <a:ext cx="3471" cy="10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8040" name="Bild" r:id="rId5" imgW="4292600" imgH="4381500" progId="StaticEnhancedMetafile">
                    <p:embed/>
                  </p:oleObj>
                </mc:Choice>
                <mc:Fallback>
                  <p:oleObj name="Bild" r:id="rId5" imgW="4292600" imgH="4381500" progId="StaticEnhancedMetafile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b="70912"/>
                        <a:stretch>
                          <a:fillRect/>
                        </a:stretch>
                      </p:blipFill>
                      <p:spPr bwMode="auto">
                        <a:xfrm>
                          <a:off x="1631" y="754"/>
                          <a:ext cx="3471" cy="10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98023" name="Group 7">
              <a:extLst>
                <a:ext uri="{FF2B5EF4-FFF2-40B4-BE49-F238E27FC236}">
                  <a16:creationId xmlns:a16="http://schemas.microsoft.com/office/drawing/2014/main" id="{DE04915C-4BD9-874E-B4BA-28D1D1AE57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69" y="1344"/>
              <a:ext cx="2033" cy="288"/>
              <a:chOff x="3379" y="1310"/>
              <a:chExt cx="2033" cy="288"/>
            </a:xfrm>
          </p:grpSpPr>
          <p:sp>
            <p:nvSpPr>
              <p:cNvPr id="598024" name="Line 8">
                <a:extLst>
                  <a:ext uri="{FF2B5EF4-FFF2-40B4-BE49-F238E27FC236}">
                    <a16:creationId xmlns:a16="http://schemas.microsoft.com/office/drawing/2014/main" id="{DF3A7FF3-F837-554C-B4B1-1F69EACCCF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79" y="1344"/>
                <a:ext cx="680" cy="9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98025" name="Text Box 9">
                <a:extLst>
                  <a:ext uri="{FF2B5EF4-FFF2-40B4-BE49-F238E27FC236}">
                    <a16:creationId xmlns:a16="http://schemas.microsoft.com/office/drawing/2014/main" id="{960F75EE-D04F-9548-AD7E-BB2E7B0B11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47" y="1310"/>
                <a:ext cx="1365" cy="2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>
                    <a:latin typeface="Arial" panose="020B0604020202020204" pitchFamily="34" charset="0"/>
                  </a:rPr>
                  <a:t>50% Drittmittel</a:t>
                </a:r>
              </a:p>
            </p:txBody>
          </p:sp>
        </p:grpSp>
      </p:grpSp>
      <p:grpSp>
        <p:nvGrpSpPr>
          <p:cNvPr id="598026" name="Group 10">
            <a:extLst>
              <a:ext uri="{FF2B5EF4-FFF2-40B4-BE49-F238E27FC236}">
                <a16:creationId xmlns:a16="http://schemas.microsoft.com/office/drawing/2014/main" id="{B70610E7-5C61-8B44-A4E1-60BD2476FAE5}"/>
              </a:ext>
            </a:extLst>
          </p:cNvPr>
          <p:cNvGrpSpPr>
            <a:grpSpLocks/>
          </p:cNvGrpSpPr>
          <p:nvPr/>
        </p:nvGrpSpPr>
        <p:grpSpPr bwMode="auto">
          <a:xfrm>
            <a:off x="0" y="1616075"/>
            <a:ext cx="2922588" cy="1196975"/>
            <a:chOff x="0" y="1018"/>
            <a:chExt cx="1841" cy="754"/>
          </a:xfrm>
        </p:grpSpPr>
        <p:sp>
          <p:nvSpPr>
            <p:cNvPr id="598027" name="AutoShape 11">
              <a:extLst>
                <a:ext uri="{FF2B5EF4-FFF2-40B4-BE49-F238E27FC236}">
                  <a16:creationId xmlns:a16="http://schemas.microsoft.com/office/drawing/2014/main" id="{0CD6F330-1FBC-F248-B5AF-D39C7F666C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9" y="1018"/>
              <a:ext cx="182" cy="754"/>
            </a:xfrm>
            <a:prstGeom prst="leftBrace">
              <a:avLst>
                <a:gd name="adj1" fmla="val 3452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98028" name="Text Box 12">
              <a:extLst>
                <a:ext uri="{FF2B5EF4-FFF2-40B4-BE49-F238E27FC236}">
                  <a16:creationId xmlns:a16="http://schemas.microsoft.com/office/drawing/2014/main" id="{E4CFF0D8-BB4C-3745-9E89-6473A39ACB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251"/>
              <a:ext cx="1666" cy="2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>
                  <a:latin typeface="Arial" panose="020B0604020202020204" pitchFamily="34" charset="0"/>
                </a:rPr>
                <a:t>25% Hochschulen</a:t>
              </a:r>
            </a:p>
          </p:txBody>
        </p:sp>
      </p:grpSp>
      <p:grpSp>
        <p:nvGrpSpPr>
          <p:cNvPr id="598029" name="Group 13">
            <a:extLst>
              <a:ext uri="{FF2B5EF4-FFF2-40B4-BE49-F238E27FC236}">
                <a16:creationId xmlns:a16="http://schemas.microsoft.com/office/drawing/2014/main" id="{BAE7A555-1172-E442-9284-80A27A893F52}"/>
              </a:ext>
            </a:extLst>
          </p:cNvPr>
          <p:cNvGrpSpPr>
            <a:grpSpLocks/>
          </p:cNvGrpSpPr>
          <p:nvPr/>
        </p:nvGrpSpPr>
        <p:grpSpPr bwMode="auto">
          <a:xfrm>
            <a:off x="2589213" y="4926013"/>
            <a:ext cx="5511800" cy="1738312"/>
            <a:chOff x="1631" y="3103"/>
            <a:chExt cx="3472" cy="1095"/>
          </a:xfrm>
        </p:grpSpPr>
        <p:graphicFrame>
          <p:nvGraphicFramePr>
            <p:cNvPr id="598030" name="Object 14">
              <a:extLst>
                <a:ext uri="{FF2B5EF4-FFF2-40B4-BE49-F238E27FC236}">
                  <a16:creationId xmlns:a16="http://schemas.microsoft.com/office/drawing/2014/main" id="{87F6F2B1-099D-C34F-8C5A-5CA545F46A2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31" y="3103"/>
            <a:ext cx="3472" cy="10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8041" name="Bild" r:id="rId7" imgW="4292600" imgH="4381500" progId="StaticEnhancedMetafile">
                    <p:embed/>
                  </p:oleObj>
                </mc:Choice>
                <mc:Fallback>
                  <p:oleObj name="Bild" r:id="rId7" imgW="4292600" imgH="4381500" progId="StaticEnhancedMetafile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t="69162"/>
                        <a:stretch>
                          <a:fillRect/>
                        </a:stretch>
                      </p:blipFill>
                      <p:spPr bwMode="auto">
                        <a:xfrm>
                          <a:off x="1631" y="3103"/>
                          <a:ext cx="3472" cy="10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98031" name="Group 15">
              <a:extLst>
                <a:ext uri="{FF2B5EF4-FFF2-40B4-BE49-F238E27FC236}">
                  <a16:creationId xmlns:a16="http://schemas.microsoft.com/office/drawing/2014/main" id="{9B401962-E2CF-5D4F-99DE-C08C3FFE75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71" y="3369"/>
              <a:ext cx="2631" cy="288"/>
              <a:chOff x="2426" y="3369"/>
              <a:chExt cx="2631" cy="288"/>
            </a:xfrm>
          </p:grpSpPr>
          <p:sp>
            <p:nvSpPr>
              <p:cNvPr id="598032" name="Line 16">
                <a:extLst>
                  <a:ext uri="{FF2B5EF4-FFF2-40B4-BE49-F238E27FC236}">
                    <a16:creationId xmlns:a16="http://schemas.microsoft.com/office/drawing/2014/main" id="{210C0961-6847-B444-A4E4-7B06A3B977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426" y="3430"/>
                <a:ext cx="1278" cy="6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98033" name="Text Box 17">
                <a:extLst>
                  <a:ext uri="{FF2B5EF4-FFF2-40B4-BE49-F238E27FC236}">
                    <a16:creationId xmlns:a16="http://schemas.microsoft.com/office/drawing/2014/main" id="{D6489348-1ADE-A049-A0D3-077D61CBED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2" y="3369"/>
                <a:ext cx="1365" cy="2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>
                    <a:latin typeface="Arial" panose="020B0604020202020204" pitchFamily="34" charset="0"/>
                  </a:rPr>
                  <a:t>10% Drittmittel</a:t>
                </a:r>
              </a:p>
            </p:txBody>
          </p:sp>
        </p:grpSp>
      </p:grpSp>
      <p:grpSp>
        <p:nvGrpSpPr>
          <p:cNvPr id="598034" name="Group 18">
            <a:extLst>
              <a:ext uri="{FF2B5EF4-FFF2-40B4-BE49-F238E27FC236}">
                <a16:creationId xmlns:a16="http://schemas.microsoft.com/office/drawing/2014/main" id="{822F4C0D-AA87-5546-8BCB-6C4AFACB06B7}"/>
              </a:ext>
            </a:extLst>
          </p:cNvPr>
          <p:cNvGrpSpPr>
            <a:grpSpLocks/>
          </p:cNvGrpSpPr>
          <p:nvPr/>
        </p:nvGrpSpPr>
        <p:grpSpPr bwMode="auto">
          <a:xfrm>
            <a:off x="0" y="4902200"/>
            <a:ext cx="2922588" cy="1196975"/>
            <a:chOff x="0" y="1018"/>
            <a:chExt cx="1841" cy="754"/>
          </a:xfrm>
        </p:grpSpPr>
        <p:sp>
          <p:nvSpPr>
            <p:cNvPr id="598035" name="AutoShape 19">
              <a:extLst>
                <a:ext uri="{FF2B5EF4-FFF2-40B4-BE49-F238E27FC236}">
                  <a16:creationId xmlns:a16="http://schemas.microsoft.com/office/drawing/2014/main" id="{EFC8102F-E121-844F-A236-D6A5CC2503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9" y="1018"/>
              <a:ext cx="182" cy="754"/>
            </a:xfrm>
            <a:prstGeom prst="leftBrace">
              <a:avLst>
                <a:gd name="adj1" fmla="val 3452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98036" name="Text Box 20">
              <a:extLst>
                <a:ext uri="{FF2B5EF4-FFF2-40B4-BE49-F238E27FC236}">
                  <a16:creationId xmlns:a16="http://schemas.microsoft.com/office/drawing/2014/main" id="{C7D7714E-541B-964A-8052-F7EB7BFD1D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251"/>
              <a:ext cx="1666" cy="2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>
                  <a:latin typeface="Arial" panose="020B0604020202020204" pitchFamily="34" charset="0"/>
                </a:rPr>
                <a:t>25% Hochschulen</a:t>
              </a:r>
            </a:p>
          </p:txBody>
        </p:sp>
      </p:grpSp>
      <p:sp>
        <p:nvSpPr>
          <p:cNvPr id="598037" name="AutoShape 21">
            <a:extLst>
              <a:ext uri="{FF2B5EF4-FFF2-40B4-BE49-F238E27FC236}">
                <a16:creationId xmlns:a16="http://schemas.microsoft.com/office/drawing/2014/main" id="{5D258BEC-2DBC-CE47-9FD5-4AD1DD5845A9}"/>
              </a:ext>
            </a:extLst>
          </p:cNvPr>
          <p:cNvSpPr>
            <a:spLocks/>
          </p:cNvSpPr>
          <p:nvPr/>
        </p:nvSpPr>
        <p:spPr bwMode="auto">
          <a:xfrm>
            <a:off x="5508625" y="2708275"/>
            <a:ext cx="2354263" cy="914400"/>
          </a:xfrm>
          <a:prstGeom prst="borderCallout1">
            <a:avLst>
              <a:gd name="adj1" fmla="val 108333"/>
              <a:gd name="adj2" fmla="val 95144"/>
              <a:gd name="adj3" fmla="val 108333"/>
              <a:gd name="adj4" fmla="val -51583"/>
            </a:avLst>
          </a:prstGeom>
          <a:solidFill>
            <a:schemeClr val="accent2"/>
          </a:solidFill>
          <a:ln w="127000">
            <a:solidFill>
              <a:schemeClr val="folHlink"/>
            </a:solidFill>
            <a:miter lim="800000"/>
            <a:headEnd type="triangle" w="med" len="med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gültig für alle Fächer</a:t>
            </a:r>
          </a:p>
        </p:txBody>
      </p:sp>
      <p:sp>
        <p:nvSpPr>
          <p:cNvPr id="598038" name="AutoShape 22">
            <a:extLst>
              <a:ext uri="{FF2B5EF4-FFF2-40B4-BE49-F238E27FC236}">
                <a16:creationId xmlns:a16="http://schemas.microsoft.com/office/drawing/2014/main" id="{5C1A3BE0-D7D6-0746-8024-6D982D86314C}"/>
              </a:ext>
            </a:extLst>
          </p:cNvPr>
          <p:cNvSpPr>
            <a:spLocks/>
          </p:cNvSpPr>
          <p:nvPr/>
        </p:nvSpPr>
        <p:spPr bwMode="auto">
          <a:xfrm>
            <a:off x="5508625" y="4314825"/>
            <a:ext cx="2354263" cy="914400"/>
          </a:xfrm>
          <a:prstGeom prst="borderCallout1">
            <a:avLst>
              <a:gd name="adj1" fmla="val -8333"/>
              <a:gd name="adj2" fmla="val 95144"/>
              <a:gd name="adj3" fmla="val -8333"/>
              <a:gd name="adj4" fmla="val -49833"/>
            </a:avLst>
          </a:prstGeom>
          <a:solidFill>
            <a:schemeClr val="accent2"/>
          </a:solidFill>
          <a:ln w="127000">
            <a:solidFill>
              <a:schemeClr val="folHlink"/>
            </a:solidFill>
            <a:miter lim="800000"/>
            <a:headEnd type="triangle" w="med" len="med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gültig für alle Indikatoren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8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8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98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98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98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8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98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98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98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98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98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98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98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8037" grpId="0" animBg="1"/>
      <p:bldP spid="59803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3">
            <a:extLst>
              <a:ext uri="{FF2B5EF4-FFF2-40B4-BE49-F238E27FC236}">
                <a16:creationId xmlns:a16="http://schemas.microsoft.com/office/drawing/2014/main" id="{D00B5684-41E6-5E41-94CB-693BFDBA38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60781-7FD1-8E42-858B-A4CB8B105624}" type="slidenum">
              <a:rPr lang="en-US" altLang="de-DE"/>
              <a:pPr/>
              <a:t>28</a:t>
            </a:fld>
            <a:endParaRPr lang="en-US" altLang="de-DE"/>
          </a:p>
        </p:txBody>
      </p:sp>
      <p:sp>
        <p:nvSpPr>
          <p:cNvPr id="18" name="Datumsplatzhalter 4">
            <a:extLst>
              <a:ext uri="{FF2B5EF4-FFF2-40B4-BE49-F238E27FC236}">
                <a16:creationId xmlns:a16="http://schemas.microsoft.com/office/drawing/2014/main" id="{D4142C31-AB79-F543-B764-0F4719BF172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</a:p>
        </p:txBody>
      </p:sp>
      <p:sp>
        <p:nvSpPr>
          <p:cNvPr id="521218" name="AutoShape 2">
            <a:extLst>
              <a:ext uri="{FF2B5EF4-FFF2-40B4-BE49-F238E27FC236}">
                <a16:creationId xmlns:a16="http://schemas.microsoft.com/office/drawing/2014/main" id="{3B4C22F5-0BE4-DB41-913B-B9246190A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666875"/>
            <a:ext cx="2016125" cy="1079500"/>
          </a:xfrm>
          <a:prstGeom prst="roundRect">
            <a:avLst>
              <a:gd name="adj" fmla="val 16667"/>
            </a:avLst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1998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Wirtschaft,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Chemie</a:t>
            </a:r>
            <a:endParaRPr lang="de-DE" altLang="de-DE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21219" name="AutoShape 3">
            <a:extLst>
              <a:ext uri="{FF2B5EF4-FFF2-40B4-BE49-F238E27FC236}">
                <a16:creationId xmlns:a16="http://schemas.microsoft.com/office/drawing/2014/main" id="{0DCEC2F7-98B4-C049-8A3A-0C925ECD9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973388"/>
            <a:ext cx="2016125" cy="1079500"/>
          </a:xfrm>
          <a:prstGeom prst="roundRect">
            <a:avLst>
              <a:gd name="adj" fmla="val 16667"/>
            </a:avLst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1999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Jura, 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Naturwiss.</a:t>
            </a:r>
            <a:endParaRPr lang="de-DE" altLang="de-DE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21220" name="AutoShape 4">
            <a:extLst>
              <a:ext uri="{FF2B5EF4-FFF2-40B4-BE49-F238E27FC236}">
                <a16:creationId xmlns:a16="http://schemas.microsoft.com/office/drawing/2014/main" id="{5E6B7FE7-9430-954A-9723-FB05CCBEB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281488"/>
            <a:ext cx="2016125" cy="1079500"/>
          </a:xfrm>
          <a:prstGeom prst="roundRect">
            <a:avLst>
              <a:gd name="adj" fmla="val 16667"/>
            </a:avLst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2000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Ingenieurwiss.</a:t>
            </a:r>
          </a:p>
        </p:txBody>
      </p:sp>
      <p:sp>
        <p:nvSpPr>
          <p:cNvPr id="521221" name="AutoShape 5">
            <a:extLst>
              <a:ext uri="{FF2B5EF4-FFF2-40B4-BE49-F238E27FC236}">
                <a16:creationId xmlns:a16="http://schemas.microsoft.com/office/drawing/2014/main" id="{88D40C0A-22E1-804A-9DDD-1CAF538CE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5589588"/>
            <a:ext cx="2016125" cy="1079500"/>
          </a:xfrm>
          <a:prstGeom prst="roundRect">
            <a:avLst>
              <a:gd name="adj" fmla="val 16667"/>
            </a:avLst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2001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Geisteswiss.</a:t>
            </a:r>
            <a:r>
              <a:rPr lang="de-DE" altLang="de-DE">
                <a:solidFill>
                  <a:schemeClr val="bg1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521222" name="AutoShape 6">
            <a:extLst>
              <a:ext uri="{FF2B5EF4-FFF2-40B4-BE49-F238E27FC236}">
                <a16:creationId xmlns:a16="http://schemas.microsoft.com/office/drawing/2014/main" id="{07E1FD1C-67A4-DD4A-8F2D-3E4A56B27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1666875"/>
            <a:ext cx="2174875" cy="1079500"/>
          </a:xfrm>
          <a:prstGeom prst="roundRect">
            <a:avLst>
              <a:gd name="adj" fmla="val 16667"/>
            </a:avLst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2002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Wirtschaft, Jura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Sozialwiss.</a:t>
            </a:r>
          </a:p>
        </p:txBody>
      </p:sp>
      <p:sp>
        <p:nvSpPr>
          <p:cNvPr id="521223" name="AutoShape 7">
            <a:extLst>
              <a:ext uri="{FF2B5EF4-FFF2-40B4-BE49-F238E27FC236}">
                <a16:creationId xmlns:a16="http://schemas.microsoft.com/office/drawing/2014/main" id="{9D59340A-3505-8B43-8593-C24AB62BF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2973388"/>
            <a:ext cx="2160587" cy="1079500"/>
          </a:xfrm>
          <a:prstGeom prst="roundRect">
            <a:avLst>
              <a:gd name="adj" fmla="val 16667"/>
            </a:avLst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2003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 Naturwiss.,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Medizin</a:t>
            </a:r>
            <a:endParaRPr lang="de-DE" altLang="de-DE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21224" name="AutoShape 8">
            <a:extLst>
              <a:ext uri="{FF2B5EF4-FFF2-40B4-BE49-F238E27FC236}">
                <a16:creationId xmlns:a16="http://schemas.microsoft.com/office/drawing/2014/main" id="{365E2198-84BC-4C47-BC4A-E6474ACCF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4281488"/>
            <a:ext cx="2160587" cy="2316162"/>
          </a:xfrm>
          <a:prstGeom prst="roundRect">
            <a:avLst>
              <a:gd name="adj" fmla="val 16667"/>
            </a:avLst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2004</a:t>
            </a:r>
          </a:p>
          <a:p>
            <a:pPr algn="ctr"/>
            <a:endParaRPr lang="de-DE" altLang="de-DE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Ingenieur-,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Geisteswiss.</a:t>
            </a:r>
            <a:r>
              <a:rPr lang="de-DE" altLang="de-DE">
                <a:solidFill>
                  <a:schemeClr val="bg1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521226" name="Text Box 10">
            <a:extLst>
              <a:ext uri="{FF2B5EF4-FFF2-40B4-BE49-F238E27FC236}">
                <a16:creationId xmlns:a16="http://schemas.microsoft.com/office/drawing/2014/main" id="{53BF922C-3D17-7C44-8463-B738B951C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125538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>
                <a:latin typeface="Arial" panose="020B0604020202020204" pitchFamily="34" charset="0"/>
              </a:rPr>
              <a:t>1. Zyklus</a:t>
            </a:r>
          </a:p>
        </p:txBody>
      </p:sp>
      <p:sp>
        <p:nvSpPr>
          <p:cNvPr id="521227" name="Text Box 11">
            <a:extLst>
              <a:ext uri="{FF2B5EF4-FFF2-40B4-BE49-F238E27FC236}">
                <a16:creationId xmlns:a16="http://schemas.microsoft.com/office/drawing/2014/main" id="{B98F5CC3-69F7-7942-81AA-19E7C0EA3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1125538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>
                <a:latin typeface="Arial" panose="020B0604020202020204" pitchFamily="34" charset="0"/>
              </a:rPr>
              <a:t>2. Zyklus</a:t>
            </a:r>
          </a:p>
        </p:txBody>
      </p:sp>
      <p:sp>
        <p:nvSpPr>
          <p:cNvPr id="521228" name="Text Box 12">
            <a:extLst>
              <a:ext uri="{FF2B5EF4-FFF2-40B4-BE49-F238E27FC236}">
                <a16:creationId xmlns:a16="http://schemas.microsoft.com/office/drawing/2014/main" id="{6947AC7D-C695-264C-9A26-04D71BB3F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125538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>
                <a:latin typeface="Arial" panose="020B0604020202020204" pitchFamily="34" charset="0"/>
              </a:rPr>
              <a:t>3. Zyklus</a:t>
            </a:r>
          </a:p>
        </p:txBody>
      </p:sp>
      <p:sp>
        <p:nvSpPr>
          <p:cNvPr id="521229" name="AutoShape 13">
            <a:extLst>
              <a:ext uri="{FF2B5EF4-FFF2-40B4-BE49-F238E27FC236}">
                <a16:creationId xmlns:a16="http://schemas.microsoft.com/office/drawing/2014/main" id="{999CA139-9745-C940-A077-59F2B5D4E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1666875"/>
            <a:ext cx="2247900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2005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Wirtschaft, Jura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Sozialwiss.</a:t>
            </a:r>
          </a:p>
        </p:txBody>
      </p:sp>
      <p:sp>
        <p:nvSpPr>
          <p:cNvPr id="521230" name="AutoShape 14">
            <a:extLst>
              <a:ext uri="{FF2B5EF4-FFF2-40B4-BE49-F238E27FC236}">
                <a16:creationId xmlns:a16="http://schemas.microsoft.com/office/drawing/2014/main" id="{63CE9C74-40E3-8940-ABD9-0389A4247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2973388"/>
            <a:ext cx="2233613" cy="1079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rgbClr val="DDDDDD"/>
                </a:solidFill>
                <a:latin typeface="Arial" panose="020B0604020202020204" pitchFamily="34" charset="0"/>
              </a:rPr>
              <a:t>2006</a:t>
            </a:r>
          </a:p>
          <a:p>
            <a:pPr algn="ctr"/>
            <a:r>
              <a:rPr lang="de-DE" altLang="de-DE">
                <a:solidFill>
                  <a:srgbClr val="DDDDDD"/>
                </a:solidFill>
                <a:latin typeface="Arial" panose="020B0604020202020204" pitchFamily="34" charset="0"/>
              </a:rPr>
              <a:t> Naturwiss.,</a:t>
            </a:r>
          </a:p>
          <a:p>
            <a:pPr algn="ctr"/>
            <a:r>
              <a:rPr lang="de-DE" altLang="de-DE">
                <a:solidFill>
                  <a:srgbClr val="DDDDDD"/>
                </a:solidFill>
                <a:latin typeface="Arial" panose="020B0604020202020204" pitchFamily="34" charset="0"/>
              </a:rPr>
              <a:t>Medizin</a:t>
            </a:r>
            <a:endParaRPr lang="de-DE" altLang="de-DE">
              <a:solidFill>
                <a:srgbClr val="DDDDD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21231" name="AutoShape 15">
            <a:extLst>
              <a:ext uri="{FF2B5EF4-FFF2-40B4-BE49-F238E27FC236}">
                <a16:creationId xmlns:a16="http://schemas.microsoft.com/office/drawing/2014/main" id="{88E571BB-4AB2-5E48-B997-F92C8522B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4281488"/>
            <a:ext cx="2232025" cy="2316162"/>
          </a:xfrm>
          <a:prstGeom prst="roundRect">
            <a:avLst>
              <a:gd name="adj" fmla="val 16667"/>
            </a:avLst>
          </a:prstGeom>
          <a:solidFill>
            <a:srgbClr val="3366FF">
              <a:alpha val="24001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rgbClr val="DDDDDD"/>
                </a:solidFill>
                <a:latin typeface="Arial" panose="020B0604020202020204" pitchFamily="34" charset="0"/>
              </a:rPr>
              <a:t>2007</a:t>
            </a:r>
          </a:p>
          <a:p>
            <a:pPr algn="ctr"/>
            <a:r>
              <a:rPr lang="de-DE" altLang="de-DE">
                <a:solidFill>
                  <a:srgbClr val="DDDDDD"/>
                </a:solidFill>
                <a:latin typeface="Arial" panose="020B0604020202020204" pitchFamily="34" charset="0"/>
              </a:rPr>
              <a:t>Ingenieur-,</a:t>
            </a:r>
          </a:p>
          <a:p>
            <a:pPr algn="ctr"/>
            <a:r>
              <a:rPr lang="de-DE" altLang="de-DE">
                <a:solidFill>
                  <a:srgbClr val="DDDDDD"/>
                </a:solidFill>
                <a:latin typeface="Arial" panose="020B0604020202020204" pitchFamily="34" charset="0"/>
              </a:rPr>
              <a:t>Geisteswiss..</a:t>
            </a:r>
          </a:p>
        </p:txBody>
      </p:sp>
      <p:sp>
        <p:nvSpPr>
          <p:cNvPr id="521233" name="Rectangle 17">
            <a:extLst>
              <a:ext uri="{FF2B5EF4-FFF2-40B4-BE49-F238E27FC236}">
                <a16:creationId xmlns:a16="http://schemas.microsoft.com/office/drawing/2014/main" id="{E761E27F-C0B4-614D-ADE5-8568E1925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438400"/>
            <a:ext cx="7558088" cy="900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 36 Studienbereiche</a:t>
            </a:r>
          </a:p>
        </p:txBody>
      </p:sp>
      <p:sp>
        <p:nvSpPr>
          <p:cNvPr id="521234" name="Rectangle 18">
            <a:extLst>
              <a:ext uri="{FF2B5EF4-FFF2-40B4-BE49-F238E27FC236}">
                <a16:creationId xmlns:a16="http://schemas.microsoft.com/office/drawing/2014/main" id="{9D20A35D-DCFB-DC40-9CC4-6BCE31D49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800600"/>
            <a:ext cx="7558088" cy="900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 75 % Studierende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2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2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2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2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21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2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2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21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21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21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21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521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521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218" grpId="0" animBg="1"/>
      <p:bldP spid="521219" grpId="0" animBg="1"/>
      <p:bldP spid="521220" grpId="0" animBg="1"/>
      <p:bldP spid="521221" grpId="0" animBg="1"/>
      <p:bldP spid="521222" grpId="0" animBg="1"/>
      <p:bldP spid="521226" grpId="0"/>
      <p:bldP spid="521227" grpId="0"/>
      <p:bldP spid="521228" grpId="0"/>
      <p:bldP spid="521229" grpId="0" animBg="1"/>
      <p:bldP spid="521230" grpId="0" animBg="1"/>
      <p:bldP spid="521231" grpId="0" animBg="1"/>
      <p:bldP spid="521233" grpId="0" animBg="1" autoUpdateAnimBg="0"/>
      <p:bldP spid="521234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liennummernplatzhalter 2">
            <a:extLst>
              <a:ext uri="{FF2B5EF4-FFF2-40B4-BE49-F238E27FC236}">
                <a16:creationId xmlns:a16="http://schemas.microsoft.com/office/drawing/2014/main" id="{C3216059-BAC5-554F-9A26-A97FE36D5C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B1C99-CFDD-C04E-8836-C296AADA12F1}" type="slidenum">
              <a:rPr lang="en-US" altLang="de-DE"/>
              <a:pPr/>
              <a:t>29</a:t>
            </a:fld>
            <a:endParaRPr lang="en-US" altLang="de-DE"/>
          </a:p>
        </p:txBody>
      </p:sp>
      <p:sp>
        <p:nvSpPr>
          <p:cNvPr id="30" name="Datumsplatzhalter 3">
            <a:extLst>
              <a:ext uri="{FF2B5EF4-FFF2-40B4-BE49-F238E27FC236}">
                <a16:creationId xmlns:a16="http://schemas.microsoft.com/office/drawing/2014/main" id="{CE2F201E-0C80-B249-89FC-535DBA6008D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</a:p>
        </p:txBody>
      </p:sp>
      <p:sp>
        <p:nvSpPr>
          <p:cNvPr id="615426" name="Rectangle 2">
            <a:extLst>
              <a:ext uri="{FF2B5EF4-FFF2-40B4-BE49-F238E27FC236}">
                <a16:creationId xmlns:a16="http://schemas.microsoft.com/office/drawing/2014/main" id="{960BFA7F-E65E-AF48-B3F2-C5A954CB57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Ranggruppenverfahren</a:t>
            </a:r>
          </a:p>
        </p:txBody>
      </p:sp>
      <p:sp>
        <p:nvSpPr>
          <p:cNvPr id="615427" name="Line 3">
            <a:extLst>
              <a:ext uri="{FF2B5EF4-FFF2-40B4-BE49-F238E27FC236}">
                <a16:creationId xmlns:a16="http://schemas.microsoft.com/office/drawing/2014/main" id="{25A54DB0-A54F-B244-B374-275E3BA9C7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4150" y="4000500"/>
            <a:ext cx="6934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5428" name="AutoShape 4">
            <a:extLst>
              <a:ext uri="{FF2B5EF4-FFF2-40B4-BE49-F238E27FC236}">
                <a16:creationId xmlns:a16="http://schemas.microsoft.com/office/drawing/2014/main" id="{E1B0DB25-B373-C54C-B9EA-E88A6AC93967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2058193" y="2894807"/>
            <a:ext cx="2436813" cy="457200"/>
          </a:xfrm>
          <a:prstGeom prst="bracketPair">
            <a:avLst>
              <a:gd name="adj" fmla="val 16667"/>
            </a:avLst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615429" name="AutoShape 5">
            <a:extLst>
              <a:ext uri="{FF2B5EF4-FFF2-40B4-BE49-F238E27FC236}">
                <a16:creationId xmlns:a16="http://schemas.microsoft.com/office/drawing/2014/main" id="{1AA18D44-7C75-C842-8DA5-CFB2F2D31443}"/>
              </a:ext>
            </a:extLst>
          </p:cNvPr>
          <p:cNvCxnSpPr>
            <a:cxnSpLocks noChangeShapeType="1"/>
            <a:stCxn id="615428" idx="3"/>
            <a:endCxn id="615428" idx="1"/>
          </p:cNvCxnSpPr>
          <p:nvPr/>
        </p:nvCxnSpPr>
        <p:spPr bwMode="auto">
          <a:xfrm>
            <a:off x="3278188" y="1887538"/>
            <a:ext cx="0" cy="2474912"/>
          </a:xfrm>
          <a:prstGeom prst="straightConnector1">
            <a:avLst/>
          </a:prstGeom>
          <a:noFill/>
          <a:ln w="3810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5430" name="Line 6">
            <a:extLst>
              <a:ext uri="{FF2B5EF4-FFF2-40B4-BE49-F238E27FC236}">
                <a16:creationId xmlns:a16="http://schemas.microsoft.com/office/drawing/2014/main" id="{BD46DA7A-B035-734F-8B44-5EA9BED5C1B0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0550" y="3124200"/>
            <a:ext cx="3048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5431" name="Text Box 7">
            <a:extLst>
              <a:ext uri="{FF2B5EF4-FFF2-40B4-BE49-F238E27FC236}">
                <a16:creationId xmlns:a16="http://schemas.microsoft.com/office/drawing/2014/main" id="{EAD1A6C8-8E6A-574D-B166-B85BEE083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2565400"/>
            <a:ext cx="14684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800">
                <a:latin typeface="Arial" panose="020B0604020202020204" pitchFamily="34" charset="0"/>
              </a:rPr>
              <a:t>Mittelwert</a:t>
            </a:r>
            <a:br>
              <a:rPr lang="de-DE" altLang="de-DE" sz="1800">
                <a:latin typeface="Arial" panose="020B0604020202020204" pitchFamily="34" charset="0"/>
              </a:rPr>
            </a:br>
            <a:r>
              <a:rPr lang="de-DE" altLang="de-DE" sz="1800">
                <a:latin typeface="Arial" panose="020B0604020202020204" pitchFamily="34" charset="0"/>
              </a:rPr>
              <a:t>Uni 1</a:t>
            </a:r>
          </a:p>
        </p:txBody>
      </p:sp>
      <p:cxnSp>
        <p:nvCxnSpPr>
          <p:cNvPr id="615432" name="AutoShape 8">
            <a:extLst>
              <a:ext uri="{FF2B5EF4-FFF2-40B4-BE49-F238E27FC236}">
                <a16:creationId xmlns:a16="http://schemas.microsoft.com/office/drawing/2014/main" id="{1348FCD4-FCA5-C14E-9996-6F323AFC9800}"/>
              </a:ext>
            </a:extLst>
          </p:cNvPr>
          <p:cNvCxnSpPr>
            <a:cxnSpLocks noChangeShapeType="1"/>
            <a:stCxn id="615431" idx="3"/>
            <a:endCxn id="615430" idx="0"/>
          </p:cNvCxnSpPr>
          <p:nvPr/>
        </p:nvCxnSpPr>
        <p:spPr bwMode="auto">
          <a:xfrm>
            <a:off x="2944813" y="2886075"/>
            <a:ext cx="185737" cy="219075"/>
          </a:xfrm>
          <a:prstGeom prst="straightConnector1">
            <a:avLst/>
          </a:prstGeom>
          <a:noFill/>
          <a:ln w="127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5433" name="Line 9">
            <a:extLst>
              <a:ext uri="{FF2B5EF4-FFF2-40B4-BE49-F238E27FC236}">
                <a16:creationId xmlns:a16="http://schemas.microsoft.com/office/drawing/2014/main" id="{3B10942A-BFE5-E74A-B9A1-3D8527284C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3150" y="1901825"/>
            <a:ext cx="0" cy="3994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5434" name="Text Box 10">
            <a:extLst>
              <a:ext uri="{FF2B5EF4-FFF2-40B4-BE49-F238E27FC236}">
                <a16:creationId xmlns:a16="http://schemas.microsoft.com/office/drawing/2014/main" id="{08302577-0239-7245-8091-00226D2F1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3816350"/>
            <a:ext cx="19621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</a:rPr>
              <a:t>Gesamtmittelwert</a:t>
            </a:r>
          </a:p>
        </p:txBody>
      </p:sp>
      <p:cxnSp>
        <p:nvCxnSpPr>
          <p:cNvPr id="615435" name="AutoShape 11">
            <a:extLst>
              <a:ext uri="{FF2B5EF4-FFF2-40B4-BE49-F238E27FC236}">
                <a16:creationId xmlns:a16="http://schemas.microsoft.com/office/drawing/2014/main" id="{30C068F0-D37D-F647-9A22-53836F2CCA87}"/>
              </a:ext>
            </a:extLst>
          </p:cNvPr>
          <p:cNvCxnSpPr>
            <a:cxnSpLocks noChangeShapeType="1"/>
            <a:stCxn id="615437" idx="3"/>
            <a:endCxn id="615437" idx="1"/>
          </p:cNvCxnSpPr>
          <p:nvPr/>
        </p:nvCxnSpPr>
        <p:spPr bwMode="auto">
          <a:xfrm>
            <a:off x="7373938" y="4170363"/>
            <a:ext cx="0" cy="1638300"/>
          </a:xfrm>
          <a:prstGeom prst="straightConnector1">
            <a:avLst/>
          </a:prstGeom>
          <a:noFill/>
          <a:ln w="38100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5436" name="Group 12">
            <a:extLst>
              <a:ext uri="{FF2B5EF4-FFF2-40B4-BE49-F238E27FC236}">
                <a16:creationId xmlns:a16="http://schemas.microsoft.com/office/drawing/2014/main" id="{11C25F48-837D-E545-B0C9-763D5F5928DA}"/>
              </a:ext>
            </a:extLst>
          </p:cNvPr>
          <p:cNvGrpSpPr>
            <a:grpSpLocks/>
          </p:cNvGrpSpPr>
          <p:nvPr/>
        </p:nvGrpSpPr>
        <p:grpSpPr bwMode="auto">
          <a:xfrm>
            <a:off x="7146925" y="4191000"/>
            <a:ext cx="457200" cy="1600200"/>
            <a:chOff x="4512" y="2496"/>
            <a:chExt cx="288" cy="1008"/>
          </a:xfrm>
        </p:grpSpPr>
        <p:sp>
          <p:nvSpPr>
            <p:cNvPr id="615437" name="AutoShape 13">
              <a:extLst>
                <a:ext uri="{FF2B5EF4-FFF2-40B4-BE49-F238E27FC236}">
                  <a16:creationId xmlns:a16="http://schemas.microsoft.com/office/drawing/2014/main" id="{8A233D8B-6799-7E41-939E-D64A270098C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4152" y="2856"/>
              <a:ext cx="1008" cy="288"/>
            </a:xfrm>
            <a:prstGeom prst="bracketPair">
              <a:avLst>
                <a:gd name="adj" fmla="val 16667"/>
              </a:avLst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5438" name="Line 14">
              <a:extLst>
                <a:ext uri="{FF2B5EF4-FFF2-40B4-BE49-F238E27FC236}">
                  <a16:creationId xmlns:a16="http://schemas.microsoft.com/office/drawing/2014/main" id="{20CB4D18-9515-944C-8F77-C94ECEA35B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0" y="3000"/>
              <a:ext cx="192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615439" name="Text Box 15">
            <a:extLst>
              <a:ext uri="{FF2B5EF4-FFF2-40B4-BE49-F238E27FC236}">
                <a16:creationId xmlns:a16="http://schemas.microsoft.com/office/drawing/2014/main" id="{5F955DA9-8206-5745-B14E-A7C718CF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5350" y="3200400"/>
            <a:ext cx="1162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800">
                <a:latin typeface="Arial" panose="020B0604020202020204" pitchFamily="34" charset="0"/>
              </a:rPr>
              <a:t>Mittelwert</a:t>
            </a:r>
            <a:br>
              <a:rPr lang="de-DE" altLang="de-DE" sz="1800">
                <a:latin typeface="Arial" panose="020B0604020202020204" pitchFamily="34" charset="0"/>
              </a:rPr>
            </a:br>
            <a:r>
              <a:rPr lang="de-DE" altLang="de-DE" sz="1800">
                <a:latin typeface="Arial" panose="020B0604020202020204" pitchFamily="34" charset="0"/>
              </a:rPr>
              <a:t>Uni 4</a:t>
            </a:r>
            <a:endParaRPr lang="de-DE" altLang="de-DE" sz="3200" baseline="-25000">
              <a:latin typeface="Arial" panose="020B0604020202020204" pitchFamily="34" charset="0"/>
            </a:endParaRPr>
          </a:p>
        </p:txBody>
      </p:sp>
      <p:cxnSp>
        <p:nvCxnSpPr>
          <p:cNvPr id="615440" name="AutoShape 16">
            <a:extLst>
              <a:ext uri="{FF2B5EF4-FFF2-40B4-BE49-F238E27FC236}">
                <a16:creationId xmlns:a16="http://schemas.microsoft.com/office/drawing/2014/main" id="{2D47BBEC-44AB-1446-AEF3-6A4AFC2831C7}"/>
              </a:ext>
            </a:extLst>
          </p:cNvPr>
          <p:cNvCxnSpPr>
            <a:cxnSpLocks noChangeShapeType="1"/>
            <a:stCxn id="615439" idx="2"/>
            <a:endCxn id="615438" idx="1"/>
          </p:cNvCxnSpPr>
          <p:nvPr/>
        </p:nvCxnSpPr>
        <p:spPr bwMode="auto">
          <a:xfrm flipH="1">
            <a:off x="7527925" y="3841750"/>
            <a:ext cx="298450" cy="1168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5441" name="AutoShape 17">
            <a:extLst>
              <a:ext uri="{FF2B5EF4-FFF2-40B4-BE49-F238E27FC236}">
                <a16:creationId xmlns:a16="http://schemas.microsoft.com/office/drawing/2014/main" id="{09001599-E2FF-8749-AC19-4465AC8CD8EE}"/>
              </a:ext>
            </a:extLst>
          </p:cNvPr>
          <p:cNvCxnSpPr>
            <a:cxnSpLocks noChangeShapeType="1"/>
            <a:stCxn id="615443" idx="3"/>
            <a:endCxn id="615443" idx="1"/>
          </p:cNvCxnSpPr>
          <p:nvPr/>
        </p:nvCxnSpPr>
        <p:spPr bwMode="auto">
          <a:xfrm>
            <a:off x="4630738" y="2798763"/>
            <a:ext cx="0" cy="1104900"/>
          </a:xfrm>
          <a:prstGeom prst="straightConnector1">
            <a:avLst/>
          </a:prstGeom>
          <a:noFill/>
          <a:ln w="38100" cap="rnd">
            <a:solidFill>
              <a:srgbClr val="00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5442" name="Group 18">
            <a:extLst>
              <a:ext uri="{FF2B5EF4-FFF2-40B4-BE49-F238E27FC236}">
                <a16:creationId xmlns:a16="http://schemas.microsoft.com/office/drawing/2014/main" id="{6FCAA60F-F4E0-C344-A8DC-FEC5B49C4604}"/>
              </a:ext>
            </a:extLst>
          </p:cNvPr>
          <p:cNvGrpSpPr>
            <a:grpSpLocks/>
          </p:cNvGrpSpPr>
          <p:nvPr/>
        </p:nvGrpSpPr>
        <p:grpSpPr bwMode="auto">
          <a:xfrm>
            <a:off x="4403725" y="2819400"/>
            <a:ext cx="457200" cy="1066800"/>
            <a:chOff x="2770" y="1632"/>
            <a:chExt cx="288" cy="672"/>
          </a:xfrm>
        </p:grpSpPr>
        <p:sp>
          <p:nvSpPr>
            <p:cNvPr id="615443" name="AutoShape 19">
              <a:extLst>
                <a:ext uri="{FF2B5EF4-FFF2-40B4-BE49-F238E27FC236}">
                  <a16:creationId xmlns:a16="http://schemas.microsoft.com/office/drawing/2014/main" id="{380F30E7-1C28-AE44-99A5-E3393A60D6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578" y="1824"/>
              <a:ext cx="672" cy="288"/>
            </a:xfrm>
            <a:prstGeom prst="bracketPair">
              <a:avLst>
                <a:gd name="adj" fmla="val 16667"/>
              </a:avLst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5444" name="Line 20">
              <a:extLst>
                <a:ext uri="{FF2B5EF4-FFF2-40B4-BE49-F238E27FC236}">
                  <a16:creationId xmlns:a16="http://schemas.microsoft.com/office/drawing/2014/main" id="{0944BF47-CBED-D244-BE2F-AC49F010A2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8" y="1968"/>
              <a:ext cx="192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615445" name="Text Box 21">
            <a:extLst>
              <a:ext uri="{FF2B5EF4-FFF2-40B4-BE49-F238E27FC236}">
                <a16:creationId xmlns:a16="http://schemas.microsoft.com/office/drawing/2014/main" id="{424B5A86-7245-4147-9569-3F6C46DEE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4292600"/>
            <a:ext cx="1162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800">
                <a:latin typeface="Arial" panose="020B0604020202020204" pitchFamily="34" charset="0"/>
              </a:rPr>
              <a:t>Mittelwert</a:t>
            </a:r>
            <a:br>
              <a:rPr lang="de-DE" altLang="de-DE" sz="1800">
                <a:latin typeface="Arial" panose="020B0604020202020204" pitchFamily="34" charset="0"/>
              </a:rPr>
            </a:br>
            <a:r>
              <a:rPr lang="de-DE" altLang="de-DE" sz="1800">
                <a:latin typeface="Arial" panose="020B0604020202020204" pitchFamily="34" charset="0"/>
              </a:rPr>
              <a:t>Uni 2</a:t>
            </a:r>
            <a:endParaRPr lang="de-DE" altLang="de-DE" sz="3200" baseline="-25000">
              <a:latin typeface="Arial" panose="020B0604020202020204" pitchFamily="34" charset="0"/>
            </a:endParaRPr>
          </a:p>
        </p:txBody>
      </p:sp>
      <p:cxnSp>
        <p:nvCxnSpPr>
          <p:cNvPr id="615446" name="AutoShape 22">
            <a:extLst>
              <a:ext uri="{FF2B5EF4-FFF2-40B4-BE49-F238E27FC236}">
                <a16:creationId xmlns:a16="http://schemas.microsoft.com/office/drawing/2014/main" id="{03E39D8E-6F65-6340-B28B-1E8F8B80BA38}"/>
              </a:ext>
            </a:extLst>
          </p:cNvPr>
          <p:cNvCxnSpPr>
            <a:cxnSpLocks noChangeShapeType="1"/>
            <a:stCxn id="615445" idx="0"/>
            <a:endCxn id="615444" idx="0"/>
          </p:cNvCxnSpPr>
          <p:nvPr/>
        </p:nvCxnSpPr>
        <p:spPr bwMode="auto">
          <a:xfrm flipV="1">
            <a:off x="4144963" y="3333750"/>
            <a:ext cx="334962" cy="9588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5447" name="AutoShape 23">
            <a:extLst>
              <a:ext uri="{FF2B5EF4-FFF2-40B4-BE49-F238E27FC236}">
                <a16:creationId xmlns:a16="http://schemas.microsoft.com/office/drawing/2014/main" id="{672E8822-19DD-4942-8F46-980BB2D24926}"/>
              </a:ext>
            </a:extLst>
          </p:cNvPr>
          <p:cNvCxnSpPr>
            <a:cxnSpLocks noChangeShapeType="1"/>
            <a:stCxn id="615449" idx="3"/>
            <a:endCxn id="615449" idx="1"/>
          </p:cNvCxnSpPr>
          <p:nvPr/>
        </p:nvCxnSpPr>
        <p:spPr bwMode="auto">
          <a:xfrm>
            <a:off x="5973763" y="3103563"/>
            <a:ext cx="0" cy="2819400"/>
          </a:xfrm>
          <a:prstGeom prst="straightConnector1">
            <a:avLst/>
          </a:prstGeom>
          <a:noFill/>
          <a:ln w="3810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5448" name="Group 24">
            <a:extLst>
              <a:ext uri="{FF2B5EF4-FFF2-40B4-BE49-F238E27FC236}">
                <a16:creationId xmlns:a16="http://schemas.microsoft.com/office/drawing/2014/main" id="{44183847-074F-DE4C-9763-A51FB4F291FC}"/>
              </a:ext>
            </a:extLst>
          </p:cNvPr>
          <p:cNvGrpSpPr>
            <a:grpSpLocks/>
          </p:cNvGrpSpPr>
          <p:nvPr/>
        </p:nvGrpSpPr>
        <p:grpSpPr bwMode="auto">
          <a:xfrm>
            <a:off x="5746750" y="3124200"/>
            <a:ext cx="457200" cy="2781300"/>
            <a:chOff x="3616" y="1824"/>
            <a:chExt cx="288" cy="1752"/>
          </a:xfrm>
        </p:grpSpPr>
        <p:sp>
          <p:nvSpPr>
            <p:cNvPr id="615449" name="AutoShape 25">
              <a:extLst>
                <a:ext uri="{FF2B5EF4-FFF2-40B4-BE49-F238E27FC236}">
                  <a16:creationId xmlns:a16="http://schemas.microsoft.com/office/drawing/2014/main" id="{9D485971-18CF-AE4B-BBEB-77E24A7420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884" y="2556"/>
              <a:ext cx="1752" cy="288"/>
            </a:xfrm>
            <a:prstGeom prst="bracketPair">
              <a:avLst>
                <a:gd name="adj" fmla="val 16667"/>
              </a:avLst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5450" name="Line 26">
              <a:extLst>
                <a:ext uri="{FF2B5EF4-FFF2-40B4-BE49-F238E27FC236}">
                  <a16:creationId xmlns:a16="http://schemas.microsoft.com/office/drawing/2014/main" id="{DC64F38D-9E1C-6D40-A20C-C1D5A64CD3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64" y="2700"/>
              <a:ext cx="192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615451" name="Text Box 27">
            <a:extLst>
              <a:ext uri="{FF2B5EF4-FFF2-40B4-BE49-F238E27FC236}">
                <a16:creationId xmlns:a16="http://schemas.microsoft.com/office/drawing/2014/main" id="{38C739E8-EF3F-8648-83FC-06EE3630F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5084763"/>
            <a:ext cx="121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800">
                <a:latin typeface="Arial" panose="020B0604020202020204" pitchFamily="34" charset="0"/>
              </a:rPr>
              <a:t>Mittelwert</a:t>
            </a:r>
            <a:br>
              <a:rPr lang="de-DE" altLang="de-DE" sz="1800">
                <a:latin typeface="Arial" panose="020B0604020202020204" pitchFamily="34" charset="0"/>
              </a:rPr>
            </a:br>
            <a:r>
              <a:rPr lang="de-DE" altLang="de-DE" sz="1800">
                <a:latin typeface="Arial" panose="020B0604020202020204" pitchFamily="34" charset="0"/>
              </a:rPr>
              <a:t>Uni 3</a:t>
            </a:r>
            <a:endParaRPr lang="de-DE" altLang="de-DE" sz="3200" baseline="-25000">
              <a:latin typeface="Arial" panose="020B0604020202020204" pitchFamily="34" charset="0"/>
            </a:endParaRPr>
          </a:p>
        </p:txBody>
      </p:sp>
      <p:cxnSp>
        <p:nvCxnSpPr>
          <p:cNvPr id="615452" name="AutoShape 28">
            <a:extLst>
              <a:ext uri="{FF2B5EF4-FFF2-40B4-BE49-F238E27FC236}">
                <a16:creationId xmlns:a16="http://schemas.microsoft.com/office/drawing/2014/main" id="{8B3A4B98-CCAC-2B47-A071-9DF90C873456}"/>
              </a:ext>
            </a:extLst>
          </p:cNvPr>
          <p:cNvCxnSpPr>
            <a:cxnSpLocks noChangeShapeType="1"/>
            <a:stCxn id="615451" idx="3"/>
            <a:endCxn id="615450" idx="0"/>
          </p:cNvCxnSpPr>
          <p:nvPr/>
        </p:nvCxnSpPr>
        <p:spPr bwMode="auto">
          <a:xfrm flipV="1">
            <a:off x="5575300" y="4495800"/>
            <a:ext cx="247650" cy="9096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umsplatzhalter 3">
            <a:extLst>
              <a:ext uri="{FF2B5EF4-FFF2-40B4-BE49-F238E27FC236}">
                <a16:creationId xmlns:a16="http://schemas.microsoft.com/office/drawing/2014/main" id="{0A6500DE-A863-8145-BD37-6811DC09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  <a:endParaRPr lang="en-US" altLang="de-DE"/>
          </a:p>
        </p:txBody>
      </p:sp>
      <p:sp>
        <p:nvSpPr>
          <p:cNvPr id="13" name="Foliennummernplatzhalter 4">
            <a:extLst>
              <a:ext uri="{FF2B5EF4-FFF2-40B4-BE49-F238E27FC236}">
                <a16:creationId xmlns:a16="http://schemas.microsoft.com/office/drawing/2014/main" id="{61FF551A-53ED-1841-B5D9-511FCBC2B4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A4585E-3405-A34C-8C62-F03673241B7C}" type="slidenum">
              <a:rPr lang="en-US" altLang="de-DE"/>
              <a:pPr/>
              <a:t>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02114" name="Text Box 2">
            <a:extLst>
              <a:ext uri="{FF2B5EF4-FFF2-40B4-BE49-F238E27FC236}">
                <a16:creationId xmlns:a16="http://schemas.microsoft.com/office/drawing/2014/main" id="{438B403A-C224-EE47-BC86-20C070471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602115" name="Rectangle 3">
            <a:extLst>
              <a:ext uri="{FF2B5EF4-FFF2-40B4-BE49-F238E27FC236}">
                <a16:creationId xmlns:a16="http://schemas.microsoft.com/office/drawing/2014/main" id="{3E0FC810-85E9-874C-A18F-4866437FF3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5688012" cy="990600"/>
          </a:xfrm>
        </p:spPr>
        <p:txBody>
          <a:bodyPr/>
          <a:lstStyle/>
          <a:p>
            <a:r>
              <a:rPr lang="de-DE" altLang="de-DE">
                <a:solidFill>
                  <a:srgbClr val="000000"/>
                </a:solidFill>
              </a:rPr>
              <a:t>Diskussionspunkte</a:t>
            </a:r>
          </a:p>
        </p:txBody>
      </p:sp>
      <p:sp>
        <p:nvSpPr>
          <p:cNvPr id="602116" name="Rectangle 4">
            <a:extLst>
              <a:ext uri="{FF2B5EF4-FFF2-40B4-BE49-F238E27FC236}">
                <a16:creationId xmlns:a16="http://schemas.microsoft.com/office/drawing/2014/main" id="{AB8D20C0-1728-ED44-B62A-1F6BE6241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3970338"/>
            <a:ext cx="6478588" cy="71913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Drittmittel</a:t>
            </a:r>
          </a:p>
        </p:txBody>
      </p:sp>
      <p:sp>
        <p:nvSpPr>
          <p:cNvPr id="602117" name="Rectangle 5">
            <a:extLst>
              <a:ext uri="{FF2B5EF4-FFF2-40B4-BE49-F238E27FC236}">
                <a16:creationId xmlns:a16="http://schemas.microsoft.com/office/drawing/2014/main" id="{E0623704-7A68-3942-8C88-A5BC372C4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3716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2F48FD"/>
              </a:buClr>
            </a:pPr>
            <a:endParaRPr lang="de-DE" altLang="de-DE"/>
          </a:p>
        </p:txBody>
      </p:sp>
      <p:sp>
        <p:nvSpPr>
          <p:cNvPr id="602118" name="Rectangle 6">
            <a:extLst>
              <a:ext uri="{FF2B5EF4-FFF2-40B4-BE49-F238E27FC236}">
                <a16:creationId xmlns:a16="http://schemas.microsoft.com/office/drawing/2014/main" id="{93BCB206-25C0-484A-87A9-0CC4173CA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138" y="25146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2F48FD"/>
              </a:buClr>
            </a:pPr>
            <a:endParaRPr lang="de-DE" altLang="de-DE"/>
          </a:p>
        </p:txBody>
      </p:sp>
      <p:sp>
        <p:nvSpPr>
          <p:cNvPr id="602119" name="Rectangle 7">
            <a:extLst>
              <a:ext uri="{FF2B5EF4-FFF2-40B4-BE49-F238E27FC236}">
                <a16:creationId xmlns:a16="http://schemas.microsoft.com/office/drawing/2014/main" id="{C9113B16-A11F-9D4B-83D8-291CEE9E4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2854325"/>
            <a:ext cx="6478588" cy="71913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Forschung / Bibliometrie</a:t>
            </a:r>
          </a:p>
        </p:txBody>
      </p:sp>
      <p:sp>
        <p:nvSpPr>
          <p:cNvPr id="602120" name="Rectangle 8">
            <a:extLst>
              <a:ext uri="{FF2B5EF4-FFF2-40B4-BE49-F238E27FC236}">
                <a16:creationId xmlns:a16="http://schemas.microsoft.com/office/drawing/2014/main" id="{CBE9D119-A351-FD45-843E-E15E7ECD9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1738313"/>
            <a:ext cx="6478588" cy="71913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Print- vs. www-Version</a:t>
            </a:r>
            <a:endParaRPr lang="de-DE" altLang="de-DE"/>
          </a:p>
        </p:txBody>
      </p:sp>
      <p:sp>
        <p:nvSpPr>
          <p:cNvPr id="602121" name="Rectangle 9">
            <a:extLst>
              <a:ext uri="{FF2B5EF4-FFF2-40B4-BE49-F238E27FC236}">
                <a16:creationId xmlns:a16="http://schemas.microsoft.com/office/drawing/2014/main" id="{ECBA78A0-41F4-334C-8EC4-6490156CC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9600" y="628808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 altLang="de-DE" sz="2800" b="1">
              <a:latin typeface="Arial" panose="020B0604020202020204" pitchFamily="34" charset="0"/>
            </a:endParaRPr>
          </a:p>
        </p:txBody>
      </p:sp>
      <p:sp>
        <p:nvSpPr>
          <p:cNvPr id="602122" name="Rectangle 10">
            <a:extLst>
              <a:ext uri="{FF2B5EF4-FFF2-40B4-BE49-F238E27FC236}">
                <a16:creationId xmlns:a16="http://schemas.microsoft.com/office/drawing/2014/main" id="{CAA8CDE5-A709-D94E-A3CE-424D66F8A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5086350"/>
            <a:ext cx="6478588" cy="71913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Forschung in der Medizin?</a:t>
            </a:r>
          </a:p>
        </p:txBody>
      </p:sp>
      <p:sp>
        <p:nvSpPr>
          <p:cNvPr id="602123" name="Rectangle 11">
            <a:extLst>
              <a:ext uri="{FF2B5EF4-FFF2-40B4-BE49-F238E27FC236}">
                <a16:creationId xmlns:a16="http://schemas.microsoft.com/office/drawing/2014/main" id="{27312A51-1BE7-454A-B375-8FE8FF278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2781300"/>
            <a:ext cx="6985000" cy="3095625"/>
          </a:xfrm>
          <a:prstGeom prst="rect">
            <a:avLst/>
          </a:prstGeom>
          <a:solidFill>
            <a:schemeClr val="fol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2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3">
            <a:extLst>
              <a:ext uri="{FF2B5EF4-FFF2-40B4-BE49-F238E27FC236}">
                <a16:creationId xmlns:a16="http://schemas.microsoft.com/office/drawing/2014/main" id="{7EC60B92-47B3-0D48-BCC7-CF66EEEE76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5867E-18E8-1A42-B5A1-DDCA58E6FD69}" type="slidenum">
              <a:rPr lang="en-US" altLang="de-DE"/>
              <a:pPr/>
              <a:t>30</a:t>
            </a:fld>
            <a:endParaRPr lang="en-US" altLang="de-DE"/>
          </a:p>
        </p:txBody>
      </p:sp>
      <p:sp>
        <p:nvSpPr>
          <p:cNvPr id="14" name="Datumsplatzhalter 4">
            <a:extLst>
              <a:ext uri="{FF2B5EF4-FFF2-40B4-BE49-F238E27FC236}">
                <a16:creationId xmlns:a16="http://schemas.microsoft.com/office/drawing/2014/main" id="{5D957724-B221-A64C-9907-E74C5A6D82B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</a:p>
        </p:txBody>
      </p:sp>
      <p:graphicFrame>
        <p:nvGraphicFramePr>
          <p:cNvPr id="616450" name="Object 2">
            <a:extLst>
              <a:ext uri="{FF2B5EF4-FFF2-40B4-BE49-F238E27FC236}">
                <a16:creationId xmlns:a16="http://schemas.microsoft.com/office/drawing/2014/main" id="{B5418658-850D-464D-A803-B6206439EE8E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1768475" y="1196975"/>
          <a:ext cx="5553075" cy="566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61" name="Bild" r:id="rId3" imgW="4292600" imgH="4381500" progId="StaticEnhancedMetafile">
                  <p:embed/>
                </p:oleObj>
              </mc:Choice>
              <mc:Fallback>
                <p:oleObj name="Bild" r:id="rId3" imgW="4292600" imgH="4381500" progId="StaticEnhancedMetafil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8475" y="1196975"/>
                        <a:ext cx="5553075" cy="566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451" name="Rectangle 3">
            <a:extLst>
              <a:ext uri="{FF2B5EF4-FFF2-40B4-BE49-F238E27FC236}">
                <a16:creationId xmlns:a16="http://schemas.microsoft.com/office/drawing/2014/main" id="{1CDFD7EC-9660-2146-B2BE-C0DE0C585D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Gesamturteil Jura 2005</a:t>
            </a:r>
          </a:p>
        </p:txBody>
      </p:sp>
      <p:grpSp>
        <p:nvGrpSpPr>
          <p:cNvPr id="616452" name="Group 4">
            <a:extLst>
              <a:ext uri="{FF2B5EF4-FFF2-40B4-BE49-F238E27FC236}">
                <a16:creationId xmlns:a16="http://schemas.microsoft.com/office/drawing/2014/main" id="{3590ACC6-CA78-4B41-977F-4AE81E6BED43}"/>
              </a:ext>
            </a:extLst>
          </p:cNvPr>
          <p:cNvGrpSpPr>
            <a:grpSpLocks/>
          </p:cNvGrpSpPr>
          <p:nvPr/>
        </p:nvGrpSpPr>
        <p:grpSpPr bwMode="auto">
          <a:xfrm>
            <a:off x="1766888" y="1581150"/>
            <a:ext cx="1485900" cy="1517650"/>
            <a:chOff x="1128" y="1014"/>
            <a:chExt cx="936" cy="956"/>
          </a:xfrm>
        </p:grpSpPr>
        <p:sp>
          <p:nvSpPr>
            <p:cNvPr id="616453" name="Rectangle 5">
              <a:extLst>
                <a:ext uri="{FF2B5EF4-FFF2-40B4-BE49-F238E27FC236}">
                  <a16:creationId xmlns:a16="http://schemas.microsoft.com/office/drawing/2014/main" id="{2B87FAF7-0ACD-3643-BEAC-C70A706BF6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9" y="1014"/>
              <a:ext cx="935" cy="587"/>
            </a:xfrm>
            <a:prstGeom prst="rect">
              <a:avLst/>
            </a:prstGeom>
            <a:solidFill>
              <a:srgbClr val="2AAA64">
                <a:alpha val="3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6454" name="Rectangle 6">
              <a:extLst>
                <a:ext uri="{FF2B5EF4-FFF2-40B4-BE49-F238E27FC236}">
                  <a16:creationId xmlns:a16="http://schemas.microsoft.com/office/drawing/2014/main" id="{A76F47F3-22D6-E148-B95F-6F8F5FE6AB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8" y="1676"/>
              <a:ext cx="936" cy="294"/>
            </a:xfrm>
            <a:prstGeom prst="rect">
              <a:avLst/>
            </a:prstGeom>
            <a:solidFill>
              <a:srgbClr val="2AAA64">
                <a:alpha val="3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616455" name="Group 7">
            <a:extLst>
              <a:ext uri="{FF2B5EF4-FFF2-40B4-BE49-F238E27FC236}">
                <a16:creationId xmlns:a16="http://schemas.microsoft.com/office/drawing/2014/main" id="{2D8480D4-12B0-9E43-B39E-0DA469C7B9A5}"/>
              </a:ext>
            </a:extLst>
          </p:cNvPr>
          <p:cNvGrpSpPr>
            <a:grpSpLocks/>
          </p:cNvGrpSpPr>
          <p:nvPr/>
        </p:nvGrpSpPr>
        <p:grpSpPr bwMode="auto">
          <a:xfrm>
            <a:off x="1763713" y="4576763"/>
            <a:ext cx="1481137" cy="1625600"/>
            <a:chOff x="1124" y="2909"/>
            <a:chExt cx="942" cy="1024"/>
          </a:xfrm>
        </p:grpSpPr>
        <p:sp>
          <p:nvSpPr>
            <p:cNvPr id="616456" name="Rectangle 8">
              <a:extLst>
                <a:ext uri="{FF2B5EF4-FFF2-40B4-BE49-F238E27FC236}">
                  <a16:creationId xmlns:a16="http://schemas.microsoft.com/office/drawing/2014/main" id="{F8E8AF2F-C12F-944F-AE11-FA0C24AD5C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5" y="2909"/>
              <a:ext cx="941" cy="153"/>
            </a:xfrm>
            <a:prstGeom prst="rect">
              <a:avLst/>
            </a:prstGeom>
            <a:solidFill>
              <a:srgbClr val="CC0000">
                <a:alpha val="3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6457" name="Rectangle 9">
              <a:extLst>
                <a:ext uri="{FF2B5EF4-FFF2-40B4-BE49-F238E27FC236}">
                  <a16:creationId xmlns:a16="http://schemas.microsoft.com/office/drawing/2014/main" id="{05342A8E-CD5F-1240-94A6-3DF7187EC2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4" y="3137"/>
              <a:ext cx="942" cy="796"/>
            </a:xfrm>
            <a:prstGeom prst="rect">
              <a:avLst/>
            </a:prstGeom>
            <a:solidFill>
              <a:srgbClr val="CC0000">
                <a:alpha val="3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616458" name="Line 10">
            <a:extLst>
              <a:ext uri="{FF2B5EF4-FFF2-40B4-BE49-F238E27FC236}">
                <a16:creationId xmlns:a16="http://schemas.microsoft.com/office/drawing/2014/main" id="{9D30EC52-3533-9F48-B66D-EB7F9F148DE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1900" y="1331913"/>
            <a:ext cx="14288" cy="511175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6459" name="Text Box 11">
            <a:extLst>
              <a:ext uri="{FF2B5EF4-FFF2-40B4-BE49-F238E27FC236}">
                <a16:creationId xmlns:a16="http://schemas.microsoft.com/office/drawing/2014/main" id="{B191172D-2E8C-6949-84B3-DD92D41B0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4263" y="1243013"/>
            <a:ext cx="246062" cy="212725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de-DE" sz="1400" b="1">
                <a:latin typeface="Arial" panose="020B0604020202020204" pitchFamily="34" charset="0"/>
              </a:rPr>
              <a:t>2,4</a:t>
            </a:r>
          </a:p>
        </p:txBody>
      </p:sp>
      <p:sp>
        <p:nvSpPr>
          <p:cNvPr id="616460" name="AutoShape 12">
            <a:extLst>
              <a:ext uri="{FF2B5EF4-FFF2-40B4-BE49-F238E27FC236}">
                <a16:creationId xmlns:a16="http://schemas.microsoft.com/office/drawing/2014/main" id="{EE90CAF7-D80D-DC47-8E23-2FB6BE64D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2636838"/>
            <a:ext cx="976312" cy="288925"/>
          </a:xfrm>
          <a:prstGeom prst="rightArrow">
            <a:avLst>
              <a:gd name="adj1" fmla="val 50000"/>
              <a:gd name="adj2" fmla="val 84478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16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16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45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2">
            <a:extLst>
              <a:ext uri="{FF2B5EF4-FFF2-40B4-BE49-F238E27FC236}">
                <a16:creationId xmlns:a16="http://schemas.microsoft.com/office/drawing/2014/main" id="{96C1742C-FD8F-B34E-B51E-724BB10060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7894-3C09-0941-B922-F1C64F7E1D44}" type="slidenum">
              <a:rPr lang="en-US" altLang="de-DE"/>
              <a:pPr/>
              <a:t>4</a:t>
            </a:fld>
            <a:endParaRPr lang="en-US" altLang="de-DE"/>
          </a:p>
        </p:txBody>
      </p:sp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82EA3E52-C8AB-E843-B529-E2F5B637CFB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</a:p>
        </p:txBody>
      </p:sp>
      <p:sp>
        <p:nvSpPr>
          <p:cNvPr id="518146" name="Rectangle 2">
            <a:extLst>
              <a:ext uri="{FF2B5EF4-FFF2-40B4-BE49-F238E27FC236}">
                <a16:creationId xmlns:a16="http://schemas.microsoft.com/office/drawing/2014/main" id="{8AA38540-96E2-7D46-BC44-091CE5843B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7288" y="0"/>
            <a:ext cx="6392862" cy="990600"/>
          </a:xfrm>
        </p:spPr>
        <p:txBody>
          <a:bodyPr/>
          <a:lstStyle/>
          <a:p>
            <a:r>
              <a:rPr lang="de-DE" altLang="de-DE"/>
              <a:t>Publikation</a:t>
            </a:r>
          </a:p>
        </p:txBody>
      </p:sp>
      <p:sp>
        <p:nvSpPr>
          <p:cNvPr id="518147" name="AutoShape 3">
            <a:extLst>
              <a:ext uri="{FF2B5EF4-FFF2-40B4-BE49-F238E27FC236}">
                <a16:creationId xmlns:a16="http://schemas.microsoft.com/office/drawing/2014/main" id="{C8D424EB-9E7D-F44D-A4A8-3CA7A75BF42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609600" y="1371600"/>
            <a:ext cx="7696200" cy="47244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de-DE" altLang="de-DE"/>
          </a:p>
        </p:txBody>
      </p:sp>
      <p:sp>
        <p:nvSpPr>
          <p:cNvPr id="518148" name="Rectangle 4">
            <a:extLst>
              <a:ext uri="{FF2B5EF4-FFF2-40B4-BE49-F238E27FC236}">
                <a16:creationId xmlns:a16="http://schemas.microsoft.com/office/drawing/2014/main" id="{17BC93D6-8204-8448-B4D0-C649020CF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524000"/>
            <a:ext cx="4419600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ebdings" pitchFamily="2" charset="2"/>
              <a:buNone/>
            </a:pPr>
            <a:endParaRPr lang="de-DE" altLang="de-DE"/>
          </a:p>
        </p:txBody>
      </p:sp>
      <p:sp>
        <p:nvSpPr>
          <p:cNvPr id="518149" name="Rectangle 5">
            <a:extLst>
              <a:ext uri="{FF2B5EF4-FFF2-40B4-BE49-F238E27FC236}">
                <a16:creationId xmlns:a16="http://schemas.microsoft.com/office/drawing/2014/main" id="{C8D178D2-8989-4946-9032-DF178F14C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810000"/>
            <a:ext cx="7696200" cy="154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ebdings" pitchFamily="2" charset="2"/>
              <a:buNone/>
            </a:pPr>
            <a:r>
              <a:rPr lang="de-DE" altLang="de-DE" sz="2400"/>
              <a:t>ZEIT-Studienführer</a:t>
            </a:r>
          </a:p>
          <a:p>
            <a:pPr algn="ctr" eaLnBrk="1" hangingPunct="1">
              <a:buFont typeface="Webdings" pitchFamily="2" charset="2"/>
              <a:buNone/>
            </a:pPr>
            <a:r>
              <a:rPr lang="de-DE" altLang="de-DE" sz="2400"/>
              <a:t>( beispielhaft 4 - 6 Indikatoren </a:t>
            </a:r>
            <a:r>
              <a:rPr lang="de-DE" altLang="de-DE" sz="2400">
                <a:solidFill>
                  <a:schemeClr val="tx2"/>
                </a:solidFill>
              </a:rPr>
              <a:t>)</a:t>
            </a:r>
            <a:endParaRPr lang="de-DE" altLang="de-DE" sz="2400"/>
          </a:p>
        </p:txBody>
      </p:sp>
      <p:sp>
        <p:nvSpPr>
          <p:cNvPr id="518150" name="Rectangle 6">
            <a:extLst>
              <a:ext uri="{FF2B5EF4-FFF2-40B4-BE49-F238E27FC236}">
                <a16:creationId xmlns:a16="http://schemas.microsoft.com/office/drawing/2014/main" id="{C3C9B17D-2E40-514C-BB2F-78DD412F7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05400"/>
            <a:ext cx="8397875" cy="124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ebdings" pitchFamily="2" charset="2"/>
              <a:buNone/>
            </a:pPr>
            <a:r>
              <a:rPr lang="de-DE" altLang="de-DE" sz="2400"/>
              <a:t>Persönliches Ranking, Detailergebnisse</a:t>
            </a:r>
          </a:p>
          <a:p>
            <a:pPr algn="ctr" eaLnBrk="1" hangingPunct="1">
              <a:buFont typeface="Webdings" pitchFamily="2" charset="2"/>
              <a:buNone/>
            </a:pPr>
            <a:r>
              <a:rPr lang="de-DE" altLang="de-DE" sz="2400"/>
              <a:t>(Internet)</a:t>
            </a:r>
          </a:p>
        </p:txBody>
      </p:sp>
      <p:sp>
        <p:nvSpPr>
          <p:cNvPr id="518151" name="Line 7">
            <a:extLst>
              <a:ext uri="{FF2B5EF4-FFF2-40B4-BE49-F238E27FC236}">
                <a16:creationId xmlns:a16="http://schemas.microsoft.com/office/drawing/2014/main" id="{470AFA33-7259-5F4F-9F0F-C7E2F55EED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34290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8152" name="Line 8">
            <a:extLst>
              <a:ext uri="{FF2B5EF4-FFF2-40B4-BE49-F238E27FC236}">
                <a16:creationId xmlns:a16="http://schemas.microsoft.com/office/drawing/2014/main" id="{6E4673F9-60A5-DB4B-9EFD-581FA1E0B4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9530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18153" name="Group 9">
            <a:extLst>
              <a:ext uri="{FF2B5EF4-FFF2-40B4-BE49-F238E27FC236}">
                <a16:creationId xmlns:a16="http://schemas.microsoft.com/office/drawing/2014/main" id="{45555099-1021-7641-B669-A8CC02D76667}"/>
              </a:ext>
            </a:extLst>
          </p:cNvPr>
          <p:cNvGrpSpPr>
            <a:grpSpLocks/>
          </p:cNvGrpSpPr>
          <p:nvPr/>
        </p:nvGrpSpPr>
        <p:grpSpPr bwMode="auto">
          <a:xfrm>
            <a:off x="611188" y="2276475"/>
            <a:ext cx="8196262" cy="466725"/>
            <a:chOff x="385" y="1434"/>
            <a:chExt cx="5163" cy="294"/>
          </a:xfrm>
        </p:grpSpPr>
        <p:sp>
          <p:nvSpPr>
            <p:cNvPr id="518154" name="Text Box 10">
              <a:extLst>
                <a:ext uri="{FF2B5EF4-FFF2-40B4-BE49-F238E27FC236}">
                  <a16:creationId xmlns:a16="http://schemas.microsoft.com/office/drawing/2014/main" id="{EA933AF0-AD8B-0249-9905-0A80DAD85D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" y="1434"/>
              <a:ext cx="1142" cy="288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de-DE">
                  <a:solidFill>
                    <a:srgbClr val="FF0000"/>
                  </a:solidFill>
                  <a:latin typeface="Arial" panose="020B0604020202020204" pitchFamily="34" charset="0"/>
                </a:rPr>
                <a:t>Verdichtung</a:t>
              </a:r>
              <a:endParaRPr lang="en-GB" altLang="de-DE"/>
            </a:p>
          </p:txBody>
        </p:sp>
        <p:sp>
          <p:nvSpPr>
            <p:cNvPr id="518155" name="Text Box 11">
              <a:extLst>
                <a:ext uri="{FF2B5EF4-FFF2-40B4-BE49-F238E27FC236}">
                  <a16:creationId xmlns:a16="http://schemas.microsoft.com/office/drawing/2014/main" id="{3FB7D8BF-58AB-DB48-BE51-1156021DE9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1440"/>
              <a:ext cx="1420" cy="288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de-DE">
                  <a:solidFill>
                    <a:srgbClr val="FF0000"/>
                  </a:solidFill>
                  <a:latin typeface="Arial" panose="020B0604020202020204" pitchFamily="34" charset="0"/>
                </a:rPr>
                <a:t>Differenzierung</a:t>
              </a:r>
              <a:endParaRPr lang="en-GB" altLang="de-DE"/>
            </a:p>
          </p:txBody>
        </p:sp>
      </p:grpSp>
      <p:sp>
        <p:nvSpPr>
          <p:cNvPr id="518156" name="Line 12">
            <a:extLst>
              <a:ext uri="{FF2B5EF4-FFF2-40B4-BE49-F238E27FC236}">
                <a16:creationId xmlns:a16="http://schemas.microsoft.com/office/drawing/2014/main" id="{DA68220E-AB34-5649-806B-3D98DBDE61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" y="1447800"/>
            <a:ext cx="3581400" cy="4343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8157" name="Line 13">
            <a:extLst>
              <a:ext uri="{FF2B5EF4-FFF2-40B4-BE49-F238E27FC236}">
                <a16:creationId xmlns:a16="http://schemas.microsoft.com/office/drawing/2014/main" id="{51754A66-2FED-854A-B008-8F9DF27A7594}"/>
              </a:ext>
            </a:extLst>
          </p:cNvPr>
          <p:cNvSpPr>
            <a:spLocks noChangeShapeType="1"/>
          </p:cNvSpPr>
          <p:nvPr/>
        </p:nvSpPr>
        <p:spPr bwMode="auto">
          <a:xfrm rot="5994514" flipV="1">
            <a:off x="5029200" y="1447800"/>
            <a:ext cx="3581400" cy="4343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8158" name="Text Box 14">
            <a:extLst>
              <a:ext uri="{FF2B5EF4-FFF2-40B4-BE49-F238E27FC236}">
                <a16:creationId xmlns:a16="http://schemas.microsoft.com/office/drawing/2014/main" id="{E99D766C-4F59-5B4D-A4D4-C7947E6CF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349500"/>
            <a:ext cx="11001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>
                <a:latin typeface="Arial" panose="020B0604020202020204" pitchFamily="34" charset="0"/>
              </a:rPr>
              <a:t> ZEIT</a:t>
            </a:r>
          </a:p>
          <a:p>
            <a:r>
              <a:rPr lang="de-DE" altLang="de-DE">
                <a:latin typeface="Arial" panose="020B0604020202020204" pitchFamily="34" charset="0"/>
              </a:rPr>
              <a:t>(Serie)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3CE03373-3BA1-D74C-8BA8-78AD4E68BA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3A346-E579-D34A-9221-C3B0EE3BBCBC}" type="slidenum">
              <a:rPr lang="en-US" altLang="de-DE"/>
              <a:pPr/>
              <a:t>5</a:t>
            </a:fld>
            <a:endParaRPr lang="en-US" altLang="de-DE"/>
          </a:p>
        </p:txBody>
      </p:sp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B1C2BABA-B6AD-F44A-8A56-C3492809EE8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</a:p>
        </p:txBody>
      </p:sp>
      <p:sp>
        <p:nvSpPr>
          <p:cNvPr id="611330" name="Text Box 2">
            <a:extLst>
              <a:ext uri="{FF2B5EF4-FFF2-40B4-BE49-F238E27FC236}">
                <a16:creationId xmlns:a16="http://schemas.microsoft.com/office/drawing/2014/main" id="{99D08E37-96FD-B94D-B81B-1C827A7CB0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0"/>
            <a:ext cx="6480175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Ranking kompakt</a:t>
            </a:r>
          </a:p>
        </p:txBody>
      </p:sp>
      <p:pic>
        <p:nvPicPr>
          <p:cNvPr id="611332" name="Picture 4">
            <a:extLst>
              <a:ext uri="{FF2B5EF4-FFF2-40B4-BE49-F238E27FC236}">
                <a16:creationId xmlns:a16="http://schemas.microsoft.com/office/drawing/2014/main" id="{D788822E-F109-9444-A35A-CB44C01188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80" r="35237"/>
          <a:stretch>
            <a:fillRect/>
          </a:stretch>
        </p:blipFill>
        <p:spPr bwMode="auto">
          <a:xfrm>
            <a:off x="2195513" y="1006475"/>
            <a:ext cx="4679950" cy="585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13F4C018-F234-9345-9D45-3785DBB4C2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D5CE0-4F86-1F47-A9A9-F377115D852C}" type="slidenum">
              <a:rPr lang="en-US" altLang="de-DE"/>
              <a:pPr/>
              <a:t>6</a:t>
            </a:fld>
            <a:endParaRPr lang="en-US" altLang="de-DE"/>
          </a:p>
        </p:txBody>
      </p:sp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28A115C9-7D69-F348-A4CE-70CFA225B3F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</a:p>
        </p:txBody>
      </p:sp>
      <p:sp>
        <p:nvSpPr>
          <p:cNvPr id="612354" name="Text Box 2">
            <a:extLst>
              <a:ext uri="{FF2B5EF4-FFF2-40B4-BE49-F238E27FC236}">
                <a16:creationId xmlns:a16="http://schemas.microsoft.com/office/drawing/2014/main" id="{A7CD2A6E-5CB6-8A48-BF1D-992AA1EE8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0"/>
            <a:ext cx="6480175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Ranking kompakt</a:t>
            </a:r>
          </a:p>
        </p:txBody>
      </p:sp>
      <p:pic>
        <p:nvPicPr>
          <p:cNvPr id="612356" name="Picture 4">
            <a:extLst>
              <a:ext uri="{FF2B5EF4-FFF2-40B4-BE49-F238E27FC236}">
                <a16:creationId xmlns:a16="http://schemas.microsoft.com/office/drawing/2014/main" id="{2FE3F63B-D734-FE4E-AFF1-A10CE0101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92" r="32813"/>
          <a:stretch>
            <a:fillRect/>
          </a:stretch>
        </p:blipFill>
        <p:spPr bwMode="auto">
          <a:xfrm>
            <a:off x="2195513" y="1006475"/>
            <a:ext cx="5256212" cy="585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5028F215-B35F-BF4A-A6F3-09005AA3D0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06AF0-98D3-7144-BFFE-9CF296097A4B}" type="slidenum">
              <a:rPr lang="en-US" altLang="de-DE"/>
              <a:pPr/>
              <a:t>7</a:t>
            </a:fld>
            <a:endParaRPr lang="en-US" altLang="de-DE"/>
          </a:p>
        </p:txBody>
      </p:sp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F1E20675-B576-9045-9C35-B1D3E2959B5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</a:p>
        </p:txBody>
      </p:sp>
      <p:sp>
        <p:nvSpPr>
          <p:cNvPr id="613378" name="Text Box 2">
            <a:extLst>
              <a:ext uri="{FF2B5EF4-FFF2-40B4-BE49-F238E27FC236}">
                <a16:creationId xmlns:a16="http://schemas.microsoft.com/office/drawing/2014/main" id="{443D89C9-1AD3-BE4A-9D6F-64BD16F31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0"/>
            <a:ext cx="6480175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Ranking kompakt</a:t>
            </a:r>
          </a:p>
        </p:txBody>
      </p:sp>
      <p:pic>
        <p:nvPicPr>
          <p:cNvPr id="613381" name="Picture 5">
            <a:extLst>
              <a:ext uri="{FF2B5EF4-FFF2-40B4-BE49-F238E27FC236}">
                <a16:creationId xmlns:a16="http://schemas.microsoft.com/office/drawing/2014/main" id="{33262A15-7D81-F448-AF61-8F4EFAEEB9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08" r="31204"/>
          <a:stretch>
            <a:fillRect/>
          </a:stretch>
        </p:blipFill>
        <p:spPr bwMode="auto">
          <a:xfrm>
            <a:off x="2124075" y="1033463"/>
            <a:ext cx="5327650" cy="585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>
            <a:extLst>
              <a:ext uri="{FF2B5EF4-FFF2-40B4-BE49-F238E27FC236}">
                <a16:creationId xmlns:a16="http://schemas.microsoft.com/office/drawing/2014/main" id="{00B32E66-8819-A540-BBE2-C3E6C66432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122BC-5E19-0049-862A-8C15CEA325C3}" type="slidenum">
              <a:rPr lang="en-US" altLang="de-DE"/>
              <a:pPr/>
              <a:t>8</a:t>
            </a:fld>
            <a:endParaRPr lang="en-US" altLang="de-DE"/>
          </a:p>
        </p:txBody>
      </p:sp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2E88958C-4C45-3D4A-9F70-2A126CDDA9C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</a:p>
        </p:txBody>
      </p:sp>
      <p:sp>
        <p:nvSpPr>
          <p:cNvPr id="522242" name="Text Box 2">
            <a:extLst>
              <a:ext uri="{FF2B5EF4-FFF2-40B4-BE49-F238E27FC236}">
                <a16:creationId xmlns:a16="http://schemas.microsoft.com/office/drawing/2014/main" id="{28050A8C-AE10-654C-9708-F99D39A1C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0"/>
            <a:ext cx="6480175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VWL – internationale Publik.</a:t>
            </a:r>
          </a:p>
        </p:txBody>
      </p:sp>
      <p:pic>
        <p:nvPicPr>
          <p:cNvPr id="522257" name="Picture 17">
            <a:extLst>
              <a:ext uri="{FF2B5EF4-FFF2-40B4-BE49-F238E27FC236}">
                <a16:creationId xmlns:a16="http://schemas.microsoft.com/office/drawing/2014/main" id="{567A1BB5-595F-DD44-B684-89332139C1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50" r="33144"/>
          <a:stretch>
            <a:fillRect/>
          </a:stretch>
        </p:blipFill>
        <p:spPr bwMode="auto">
          <a:xfrm>
            <a:off x="2268538" y="1006475"/>
            <a:ext cx="5111750" cy="585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696DD3D-D9D1-4243-87CD-6EA655B64D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BBA5C-AECC-B84B-BCB3-99915C6E5D0A}" type="slidenum">
              <a:rPr lang="en-US" altLang="de-DE"/>
              <a:pPr/>
              <a:t>9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D05914A-1E08-E54C-A0F1-D67B72C2786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altLang="de-DE"/>
              <a:t>Fachbeirat, 10. Mai 2005</a:t>
            </a:r>
          </a:p>
        </p:txBody>
      </p:sp>
      <p:sp>
        <p:nvSpPr>
          <p:cNvPr id="617474" name="Rectangle 2">
            <a:extLst>
              <a:ext uri="{FF2B5EF4-FFF2-40B4-BE49-F238E27FC236}">
                <a16:creationId xmlns:a16="http://schemas.microsoft.com/office/drawing/2014/main" id="{59C5BE39-5306-DA42-9CB4-11B1B10824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VWL </a:t>
            </a:r>
            <a:br>
              <a:rPr lang="de-DE" altLang="de-DE"/>
            </a:br>
            <a:r>
              <a:rPr lang="de-DE" altLang="de-DE" sz="2400"/>
              <a:t>nationale/internatonale Publikationen</a:t>
            </a:r>
          </a:p>
        </p:txBody>
      </p:sp>
      <p:graphicFrame>
        <p:nvGraphicFramePr>
          <p:cNvPr id="617475" name="Object 3">
            <a:extLst>
              <a:ext uri="{FF2B5EF4-FFF2-40B4-BE49-F238E27FC236}">
                <a16:creationId xmlns:a16="http://schemas.microsoft.com/office/drawing/2014/main" id="{8763E262-ADE2-3B48-BEF5-A0F977DD45AF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1976438" y="1125538"/>
          <a:ext cx="5621337" cy="573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76" name="Bild" r:id="rId3" imgW="4292600" imgH="4381500" progId="StaticEnhancedMetafile">
                  <p:embed/>
                </p:oleObj>
              </mc:Choice>
              <mc:Fallback>
                <p:oleObj name="Bild" r:id="rId3" imgW="4292600" imgH="4381500" progId="StaticEnhancedMetafil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438" y="1125538"/>
                        <a:ext cx="5621337" cy="573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Länderranking">
  <a:themeElements>
    <a:clrScheme name="1_Länderranking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1_Länderrank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1_Länderrank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änderranki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änderranki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änderranki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änderrank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änderrank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änderrank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änderranking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änderranking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chschulranking">
  <a:themeElements>
    <a:clrScheme name="Hochschulranking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Hochschulrank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Hochschulrank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chschulranki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chschulranki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chschulranki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chschulrank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chschulrank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chschulrank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chschulranking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chschulranking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Forschungsranking">
  <a:themeElements>
    <a:clrScheme name="Forschungsranking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Forschungsrank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Forschungsrank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rschungsranki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rschungsranki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rschungsranki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rschungsrank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rschungsrank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rschungsrank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rschungsranking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rschungsranking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änderranking">
  <a:themeElements>
    <a:clrScheme name="Länderranking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Länderrank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änderrank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änderranki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änderranki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änderranki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änderrank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änderrank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änderrank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änderranking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änderranking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E">
  <a:themeElements>
    <a:clrScheme name="CHE 10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003300"/>
      </a:hlink>
      <a:folHlink>
        <a:srgbClr val="000000"/>
      </a:folHlink>
    </a:clrScheme>
    <a:fontScheme name="CH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CH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 10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0033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756</Words>
  <Application>Microsoft Macintosh PowerPoint</Application>
  <PresentationFormat>Bildschirmpräsentation (4:3)</PresentationFormat>
  <Paragraphs>263</Paragraphs>
  <Slides>30</Slides>
  <Notes>15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5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40" baseType="lpstr">
      <vt:lpstr>Times New Roman</vt:lpstr>
      <vt:lpstr>Arial</vt:lpstr>
      <vt:lpstr>Webdings</vt:lpstr>
      <vt:lpstr>Wingdings</vt:lpstr>
      <vt:lpstr>1_Länderranking</vt:lpstr>
      <vt:lpstr>Hochschulranking</vt:lpstr>
      <vt:lpstr>Forschungsranking</vt:lpstr>
      <vt:lpstr>Länderranking</vt:lpstr>
      <vt:lpstr>CHE</vt:lpstr>
      <vt:lpstr>Bild (Enhanced Metafile)</vt:lpstr>
      <vt:lpstr>PowerPoint-Präsentation</vt:lpstr>
      <vt:lpstr>Diskussionspunkte</vt:lpstr>
      <vt:lpstr>Diskussionspunkte</vt:lpstr>
      <vt:lpstr>Publikation</vt:lpstr>
      <vt:lpstr>PowerPoint-Präsentation</vt:lpstr>
      <vt:lpstr>PowerPoint-Präsentation</vt:lpstr>
      <vt:lpstr>PowerPoint-Präsentation</vt:lpstr>
      <vt:lpstr>PowerPoint-Präsentation</vt:lpstr>
      <vt:lpstr>VWL  nationale/internatonale Publikationen</vt:lpstr>
      <vt:lpstr>Diskussionspunkte</vt:lpstr>
      <vt:lpstr>Publikationsanalyse  im CHE-Ranking</vt:lpstr>
      <vt:lpstr>Indikatoren</vt:lpstr>
      <vt:lpstr>Publikationsanalyse</vt:lpstr>
      <vt:lpstr>Datenbanken</vt:lpstr>
      <vt:lpstr>Zeitraum</vt:lpstr>
      <vt:lpstr>einbezogene Wissenschaftler</vt:lpstr>
      <vt:lpstr>einbezogene Wissenschaftler</vt:lpstr>
      <vt:lpstr>einbezogene Wissenschaftler</vt:lpstr>
      <vt:lpstr>einbezogene Wissenschaftler</vt:lpstr>
      <vt:lpstr>Lösungsansatz</vt:lpstr>
      <vt:lpstr>Publikationsanalyse</vt:lpstr>
      <vt:lpstr>Diskussionspunkte</vt:lpstr>
      <vt:lpstr>Drittmittelherkunft (Psychologie)</vt:lpstr>
      <vt:lpstr>Diskussionspunkte</vt:lpstr>
      <vt:lpstr>Forschung Medizin</vt:lpstr>
      <vt:lpstr>PowerPoint-Präsentation</vt:lpstr>
      <vt:lpstr>Physik:  Drittmittel in t€ pro Jahr</vt:lpstr>
      <vt:lpstr>PowerPoint-Präsentation</vt:lpstr>
      <vt:lpstr>Ranggruppenverfahren</vt:lpstr>
      <vt:lpstr>Gesamturteil Jura 2005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161</cp:revision>
  <dcterms:created xsi:type="dcterms:W3CDTF">2001-03-08T15:06:45Z</dcterms:created>
  <dcterms:modified xsi:type="dcterms:W3CDTF">2022-02-05T15:24:24Z</dcterms:modified>
</cp:coreProperties>
</file>