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61" r:id="rId1"/>
    <p:sldMasterId id="2147483660" r:id="rId2"/>
    <p:sldMasterId id="2147483649" r:id="rId3"/>
    <p:sldMasterId id="2147483659" r:id="rId4"/>
    <p:sldMasterId id="2147483657" r:id="rId5"/>
  </p:sldMasterIdLst>
  <p:notesMasterIdLst>
    <p:notesMasterId r:id="rId40"/>
  </p:notesMasterIdLst>
  <p:sldIdLst>
    <p:sldId id="316" r:id="rId6"/>
    <p:sldId id="301" r:id="rId7"/>
    <p:sldId id="317" r:id="rId8"/>
    <p:sldId id="307" r:id="rId9"/>
    <p:sldId id="308" r:id="rId10"/>
    <p:sldId id="309" r:id="rId11"/>
    <p:sldId id="324" r:id="rId12"/>
    <p:sldId id="312" r:id="rId13"/>
    <p:sldId id="292" r:id="rId14"/>
    <p:sldId id="315" r:id="rId15"/>
    <p:sldId id="259" r:id="rId16"/>
    <p:sldId id="305" r:id="rId17"/>
    <p:sldId id="296" r:id="rId18"/>
    <p:sldId id="294" r:id="rId19"/>
    <p:sldId id="263" r:id="rId20"/>
    <p:sldId id="295" r:id="rId21"/>
    <p:sldId id="325" r:id="rId22"/>
    <p:sldId id="326" r:id="rId23"/>
    <p:sldId id="327" r:id="rId24"/>
    <p:sldId id="328" r:id="rId25"/>
    <p:sldId id="289" r:id="rId26"/>
    <p:sldId id="318" r:id="rId27"/>
    <p:sldId id="322" r:id="rId28"/>
    <p:sldId id="320" r:id="rId29"/>
    <p:sldId id="313" r:id="rId30"/>
    <p:sldId id="314" r:id="rId31"/>
    <p:sldId id="273" r:id="rId32"/>
    <p:sldId id="285" r:id="rId33"/>
    <p:sldId id="291" r:id="rId34"/>
    <p:sldId id="299" r:id="rId35"/>
    <p:sldId id="300" r:id="rId36"/>
    <p:sldId id="303" r:id="rId37"/>
    <p:sldId id="304" r:id="rId38"/>
    <p:sldId id="32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6109DB-EF53-1A43-B475-712E5A4C45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5DA06A2-AF08-374C-B008-73AA1350F4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910B964-0A75-3C44-AC5D-B27EE1FE694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59F5A3B-4E79-5441-A84B-F7F5F6D97A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6303C9F-0704-884E-A511-84E1FCEBD6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F409EE2-A5B2-C04E-A432-4119B0395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7521F9-E5C9-EC46-ABF4-51E739E8A11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9E092A-68F1-3F4F-89F8-576C1D878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0F49D-A1D6-EF4F-AAF8-3BD79F68B528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121CB40E-68B6-CB4B-B0C8-0D14F21CF1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9D193A29-BEFF-BE41-8D1A-0B747F39B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EC25DE-DB5C-F443-83F1-F3D9A0854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E8DEE-ABBF-D94F-9FE2-AF93FEE734A9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661506" name="Rectangle 2">
            <a:extLst>
              <a:ext uri="{FF2B5EF4-FFF2-40B4-BE49-F238E27FC236}">
                <a16:creationId xmlns:a16="http://schemas.microsoft.com/office/drawing/2014/main" id="{D8DCA1EF-4BB7-E14C-9D13-DD0843C6E5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4A22DF1D-79A0-1144-A516-CFF90E29B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Verwendung der Daten im Forschungsranking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E677F6-78B5-BB4A-8249-76F5A3121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49262-8E5C-D644-AB44-B4AB2B5D6F03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623618" name="Rectangle 2">
            <a:extLst>
              <a:ext uri="{FF2B5EF4-FFF2-40B4-BE49-F238E27FC236}">
                <a16:creationId xmlns:a16="http://schemas.microsoft.com/office/drawing/2014/main" id="{043F52B4-63AB-894F-9E22-12146162CB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>
            <a:extLst>
              <a:ext uri="{FF2B5EF4-FFF2-40B4-BE49-F238E27FC236}">
                <a16:creationId xmlns:a16="http://schemas.microsoft.com/office/drawing/2014/main" id="{9F04586B-76A6-D848-ABCB-7E4B418CB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Verwendung der Daten im Forschungsranking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CB0E6-2FC6-504B-B9DB-5B3924FA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D7D38B-E65E-3E49-AB58-F81FE3D7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938069-A39A-CE4D-9804-A6CA30B95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2C0E2-12DE-D444-A986-95F3955323D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E91A0A-BEA9-C141-9BEE-94F11D3903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426104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E8AF6-511C-4946-8C28-727C759E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647F02-2071-C64C-B27F-BB96BD5A4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0AEC5A-70D6-3344-A67A-06F9954DA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43951-41D6-9C4A-B7A4-C14A394FE2E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5F7A8D-E252-7E4E-9C88-9EC2C61649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47025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952D06-C03B-2D44-A85A-3969F15D9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2C59BA-51B1-5A4F-BD3A-B802A4949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74758B-BBF1-9541-92C9-DD555E7BD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7E52D-C0DF-774B-BB3F-0E914BE81B3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83FDBC-279F-2241-A2A7-4C0B72CD23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389698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B56FE-2E53-204F-858D-4CEC4FAD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1E253E-2883-ED4E-9BA6-CA4DD270A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DC8BC8-15B5-384E-8952-35FDC8596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A1A099-DCAB-1B4E-A6FA-ACE966199F5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18B1C9-1F2B-034F-AF85-B8D17C6F1F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751914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60C09-7738-E44C-A2DF-48EDEEA6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BE2EE0-33A6-1D42-BF8D-2D54FC53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7FC6D5-6325-C04D-B1E1-0C2406618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DA3569-C42C-9F47-A216-9278DAAD752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85EFE6-C5CD-7B41-BE3B-DCE57825E6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67674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FE585-DCF5-8D4D-8BC8-FCBFB769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0E449B-FED7-884B-998F-5E84376A2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A6CE32-7E32-1449-8BFC-78F58F9FF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37DE7C-1848-374F-9919-A7C131990BD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803A27-9078-6949-BD03-3C63D29579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172122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3608-7915-E244-BA62-14577C66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6F2A31-9EE9-2749-A10D-2410567B8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6D8562-6E46-304D-829F-C05C61FD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5D80EA-BD23-D248-B18B-34FC53A70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E6BF00-BD6C-9440-BE51-62C7C762CF1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468E3C-FE5B-AC43-BAC2-5AD1E45D43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44358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EAA45-AA48-E946-8B2A-5125E848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297855-ADB0-9645-8130-F0D6337C2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5021E6-DE4D-374D-888F-0B89361C3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7BD5C6-A013-7B47-89E8-FE1E60168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870E68-B301-EF4D-89C4-F67149C6D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25B875-D027-1141-8C46-2BBB3C5C2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AD5D0-3009-A144-AB24-2105118E0A7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7EC49C1-19ED-E24E-B073-3E0C0F0648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299515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87747-90A6-5743-A8A9-96601D4C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758281-BF9D-4F4B-9F01-B4285AD07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E883D2-33C2-8B4F-BC5E-029A9DB1387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F6F44C-738A-5B43-BB13-82A17592B6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244107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814CC82-3C16-AC4D-9E89-46B7D1E7D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3CA47-E866-EA45-8E62-CE9CFD49D93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208D1D-79BA-AB4A-84ED-4585DAEC9C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109645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AFE15-2DA3-6849-B647-68A465D6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A8BC0C-D23B-C846-B487-6739BCA6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59C7D9-8DD0-164E-B565-931D5FE31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6D54DF-D05A-8E44-BE22-9CADA75EF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08592-C1BD-044F-B076-168476AE143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38CBDD-8B1C-9E4B-BC58-4EB5821E18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83845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4D488-9FE3-B949-B2E2-53A574D6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E40EC2-CE3E-3D43-AD4F-A0CF79A9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EF9640-2E9F-8348-80D5-0907F50BB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D13A3-B6DD-3948-9CC3-7C9DBB4174B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15AD08-04A3-AE41-BFCB-919D4A95D5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331307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D9AF1-5F31-CD4D-B154-7838CF47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2741EB-FC73-434E-A4B7-38FB138D2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FF65AF-0A2A-4E42-A243-51BDAC451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E89D91-8E10-B54D-80A7-25D6F6236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D7CEC9-7187-A641-9501-3A222B44DC7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C59A65F-2985-684D-8D0E-AD24D2E217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409873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9FEF0-D603-E947-B2A7-F8E64C9E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A7D43C-25F8-734C-A988-4450A3B02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FE9EBD-16DD-3844-8119-276DAF668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12485-EF75-FF47-99EF-15B25E39ABA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C65787-BAFA-D84E-9C40-A0CCC6C1A2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779652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5C0689-D8B8-4249-9B9B-931CB52BE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E868F2-BD71-3547-86D4-D7AF59D5D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2CE43-E63E-EF4D-8C8A-F3B8B532B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BD23E-0587-624D-8F2A-E5B1ABBE030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6E2766-6D50-2B49-80B8-591135C664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614787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C0E8D-EC3D-E549-9452-71CB00678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631628-5010-6942-8C35-600956573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11C6CF-1F4B-8E46-82C8-F4AFAD5E3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82F8D2-B267-FA4C-AD65-ABA49FF4EF1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CAE2A4-D5CB-2840-B5C4-1FC689E65C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2172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ACCAD-B92D-C643-9E56-02958F0A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8DF95-3E59-1845-A04B-4E1E2D089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0669AB-CE03-8C4B-A42C-448FCAA3C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E5980-86DC-0F43-88BF-AC5AA751091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F26A34-0B63-344E-AEAD-027B771FD7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2817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B0007-DDF4-6C45-A7BF-CE763A33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C72152-B264-0840-AB69-7A2ED8295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B1D8D8-DBF3-DD41-883F-9311E68EF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833649-408E-6348-8C1A-DD316BB341E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A9E8BB-AA95-1348-91A9-A0B28DCB74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5396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4ECE9-AE47-D448-A8DB-20EDD817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F98218-5AFE-944C-BB78-C91AF970F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C19F8B-31D2-5240-A4DB-E1D977EF8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068E1E-0FA3-D04B-BC2F-19E2577C3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0EB46D-F9BA-B048-94E8-9DA8DA00AD7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2136849-67E1-1840-913D-D077B0D31B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0896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CFCE1-71AF-6244-A5BF-468620F9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05C0F-2F32-1A45-B860-8BF8C95A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4310D3-4010-6649-AE60-8731A353C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7E0399-006F-924E-8835-7E4037650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1C5BB3-05A7-794C-BCF3-C4E298C6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922175-DE51-0442-B071-2E863B482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5FD546-95D2-5040-B75A-5D00B1B99F2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D4257C6-72B5-6E44-846F-1C04AED449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1560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D8751-E418-9344-8FC1-6CA89E1C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F14E6C-0225-7C47-A253-0F8F38799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623DD0-23FB-C444-85A7-73B06A7FB2C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C13EB-CA3C-D24D-BAB0-8B19E73A6F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356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88C54C-98D6-CE41-940C-2288EF5B2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AC98AF-59C4-E646-B3C5-C9E77F0208E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550789-B606-E64D-9EDB-CA0253EC41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740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9F4AC-D598-5B45-9761-62F5D5C7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7A2376-CBC3-7E42-BF5B-A4E6A893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3F1E10-1E6F-3C4E-8576-544125FFC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1AD9B-30F3-DD4A-B84F-751609D11E6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F269D-D9CA-6149-ACE7-425A788EB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288514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6613-F1F9-3B4C-BAA5-5E57CD8B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B54825-F132-964E-A83D-1EBD1408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7C432A-3656-E94A-BA7E-E4226119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6E1D7E-BCA8-9C4C-9272-0B19730E6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8195C4-A10C-0B4D-BDFC-6FC14E29B84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C7C883C-AC1B-4A49-98C4-3C2A2817DC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3911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06653-84C2-3B48-8F91-8622B941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7EEB1B-14B4-4847-ADD2-957010F42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9B50D6-E064-0246-950F-98532670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3B1A95-402D-A941-A570-3D442A8BC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B8D3D2-9C9C-8948-8489-C874D98CDAF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5FD8877-3673-854B-8929-4FDF0601091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7369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407C4-0FC7-044A-BD0A-877D2122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304C6C-B1CC-D040-84B9-3F101D9E5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AADD53-94A6-0349-AD72-C7C61E758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CC483-36E6-5741-9465-3140CA1E593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9830B5-E8F6-9D4F-9C8B-6BD9E9334D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7637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671359-AC81-1243-97E0-486ED58FF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ADC54E-D1C6-7A43-9F66-22BB3E82D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9BF11F-9134-5F4C-B0E1-55E068A73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D4B173-7A07-614D-8B63-FB78A508D71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68E269-4D9E-8A4B-9045-D034288638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2812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F5733-3A9B-174E-96D3-52A2BD51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BEDB9E-F537-F044-A8AE-55A913B33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044299-437A-744F-AA43-73DB82E8EF0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648A90-38B8-B242-9787-32EDE09C660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EA84BC-D54A-284F-AABE-48C1F9E7B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7207C943-E390-924B-B71A-1426596A7DB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37BD8A-95D0-924D-92D6-E05D3BA4CA1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531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3E643-2B7A-084C-82B5-D235926F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28B8D0-34EA-7D4C-A1D1-6E125D63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B6ABC9-9C25-A542-B082-B4AF427B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DFF9B-2A09-7640-9ECA-01CE6DA55A2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461092-FD85-FD43-9647-5366799FA6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1146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CFFB6-E7C6-514E-9BAE-4EF3F0EA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C0AC74-05CD-6645-ADCF-AC2784FF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47318-84C4-EA4C-9380-B07BE8894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84DEA0-D383-BA44-B03A-B43ED646873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2FE2DC-2CAD-FD4C-90CD-E148B28D56A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020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C0C93-225F-CE4E-8F93-1E56F947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B929C2-92BB-EB43-B1FB-489B25D06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C6D67B-92A2-AF4E-A69C-C605AB186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327856-BB8A-3E4D-9200-B093D7F720B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856F41-E382-CF43-A65A-AF600DE973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023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A504A-B639-244A-B86E-751DFDA4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E62580-FBAE-0648-A74D-F82046E8B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A2DFE5-9FA0-C344-96F1-81414FCF9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20F54E-6F3F-8B43-BA90-0D414711D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C3747-B237-444F-9E15-295FA0B9506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25B4AA9-1434-AE49-B2B6-0F3BD785D1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7931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8E478-511C-014C-B14F-6BCF4786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723D70-3911-B54F-9410-46059ECC1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15D711-6F78-FB45-B682-F939578CC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9F4A4C-BE5F-8D46-9C00-828028325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E955271-6E01-484E-A12C-424C5A4B2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3B222C-989A-7846-BFC5-12E79DD8E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25FD95-9C5F-3442-A360-F478B2C1F6D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5924B18-E939-4946-AA86-271C2AFF42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369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DCECA-1989-1E4C-A195-D668D3CE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00A11F-CCC5-8D44-B729-28AD58DB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DB8FDA-AE39-2F45-BE27-E6197C06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70526-7F9F-E44E-B258-8081BB08E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9A2D48-9042-AC49-A2A2-F68D617065C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7C570B7-134D-7B41-BAAD-BBA6C43DE8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761849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DAF95-8A67-1A4C-9445-176D673D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A78DD0-03A0-7445-86E3-68FBCD6C7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194A9-DAF1-DD4F-AC6C-4DE3673E9C5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2C438-067A-0D4A-9CB6-A0223BDBCA2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0214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758CD6-2E95-D34C-A80F-1D1E034F8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0E2E1-93B6-4447-A6A9-0A9AE2E256F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6AA15B-F243-9F4C-ACCA-55E4D1870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2365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20ABC-5C37-F448-9219-64371FDB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D95A1-FD5E-E443-978E-A9CA19DB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C7687C-862F-304D-9C55-423349AC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980C1E-3A77-4C46-B698-7EB1EA789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E8E3C8-F079-154F-A188-B1C70232E84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4BC6F3D-9593-6D41-B13D-BB803037F3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2538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42DE3-8286-6C4E-A0AA-815BC859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B8FD3F-BE10-8D45-9D2C-EFDCFC204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182E73-4D35-2646-A733-6CEFD86A2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53110-AAF9-CC45-B8E4-B5DDBD092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135447-AE3A-794F-9634-F312D9B96AC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5B119FF-79C6-4341-AEAF-A40018999D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6535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D8528-B99A-444C-A9DD-FEDA100E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0E6E57-2AF5-0540-BB5F-AB3E7C25F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9785CF-ACD4-3E4B-8841-8AF7FF9ED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FAE63-E813-7646-98CF-4A909D2C7A6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C4C0-8217-124D-92CE-D549EC951B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280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4D260D-D929-8F4C-AC3B-9E21CDF9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527E86-0215-A64B-A437-8A1676096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D3BB0A-9D47-1E4C-A015-E1461D009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B30572-B3BF-A641-ABA6-0030E35645F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C393F8-0FFA-E149-BB2D-8CE5B059D6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4921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4EA79-6973-1B45-B481-B014C5D0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E4C868-4E93-2D48-91B0-92EB1D75B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D11211-4FA3-E34D-86C7-26F6DE30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6FF478-50E7-744E-B390-5DF772128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A8CD-5759-FD47-BFC5-2D8D83196C6E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09FE8-5F02-494C-9B2E-6DE9315A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42ADF9-9247-9643-ABC9-88FBCC353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1A5A6-DAA8-7F4C-8607-BA35230E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BAF074-FBA2-2C49-AC22-5C4622A3E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FD707-9DEC-9F49-8471-501986391F46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51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77A65-2078-6F47-A3B9-D6B6BAEF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68D253-6C1D-4644-9BE8-82556E1A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67A211-76BB-1144-BAC6-C0FE5C4A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65562C-6E81-2B41-A5AB-CA1AFCED8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0D768F-4AA1-D241-B230-AA7EE68F6B01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52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55628-ED05-6244-AF44-74DA1BB0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222527-89F0-9848-9596-8A720DD4A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0F7CBE-6372-544F-ADFD-695F48744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C78D52-0BFE-E040-8135-52D8508A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BA4EF3-F8DB-C342-9F12-5AFDA60BF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D3533-4110-DC4C-B7E5-7F3D65DAD6B3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BCB8C-9EC0-F94B-B720-203317EA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805337-9E24-CE4E-BC9E-AF74FCDB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9BF1C3-1DAA-AF49-82D4-71A0FF2C9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AC3983-35D5-CB42-B32A-A4D3FCA17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C0C9D7-9B8C-4845-B7CC-30C144D34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930664-7768-0642-ABE9-A0A880203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4DFC0-2C42-FD47-89F4-D3252EF8504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6357FBE-8344-B84E-BEB8-74FD75C038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418728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9EEDD-60AD-0445-875F-733BA2B5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85B46D-40AC-FD43-B11B-57ED01B2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8FFF1E-B15B-474D-A841-940D2F2D1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C1449D-6EFB-7A4D-8206-8CEEA398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572B38-EDC0-F344-925F-1123F054A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1278AB8-C0E8-754C-A2C0-85DB2FE8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3346D0-D6D6-CB4F-A8BF-4C4ACA3AA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459BC-DE5F-A14C-9537-2A271EE917C1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11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6A7E-062F-8644-A2FF-34842BDD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1986CD-E824-AE4B-8DF5-1515F1B3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C4A7A-D9BB-6148-8459-96C2A31B4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342BC4-197A-3C4A-BA3F-BC07D92F332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71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1A39E7-556E-674C-83AF-3F2965FA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EF7E50-55FF-3C40-A878-3DC6FA806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C95E7-1D02-804B-BFA4-417FED2433BF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51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8373D-D414-9144-BAC3-439DD50C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9F8285-C28C-644C-B5DC-DFB75DDC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672C49-E040-4045-AD09-9EA7DB0AA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7C4C7E-796B-5245-A030-61141B72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8F45AD-C2AC-D24C-AC88-B54AACFB4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CAD147-6F89-AC4B-AACD-1635206813C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49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4481C-3078-0242-B80B-DF5C3FA8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969CBD-FFC4-2148-9864-F19901D2F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95FAED-7077-9448-A030-CDAADEDF6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ACBA83-1BBE-784C-9736-0497BD6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5115DF-2899-F847-97F1-F6C61069B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EC506-9B32-2240-88E4-546E1DD7FA81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0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92ACA-9EB8-584E-8E04-A6D451C5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B640B3-1967-2E4F-BF34-A139BC962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D1749D-82C7-B34E-ACE2-43A839B7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DC4A16-8D70-F445-8E23-07887410B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ED9D3C-BA64-3D49-8EB6-A642F6305CCB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4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733B80-6433-4442-A4F5-6D0E10847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E7481C-AC96-9E40-9160-C07BC4442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91DE44-7132-8A47-9170-A006CEC9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67D3B1-5D06-8547-9B4D-A4460CA94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F30933-A87A-E343-95F9-FCB1E88CF77E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47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FEA5F-E637-DE45-8E76-F9382418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49B696-7A9E-314E-A61A-7F5448967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851B2E-7FB9-B249-95F4-5B38C89045F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5D29D8-D712-5549-9CB7-59856694AAF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9087F0-41CE-8640-A186-50FEC9D1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3399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1EE25F-9C81-E84A-8D61-F4F4600D2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B4B94302-204C-624F-BDF3-19E83325BD0E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68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BBA50-5B13-1D44-8700-37E2E025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792ECB02-CBFF-D249-8797-693EF587DB6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76200" y="1295400"/>
            <a:ext cx="8839200" cy="4800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7BEEC6-099D-514A-9044-92A8FDA5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3399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7CA60E-392D-C248-86A3-565E3693D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237EAD4A-8850-8747-A809-7A3F6D0A5C80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099F3-3752-A942-9E3F-EB7FFAA1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802CCE-1495-F34D-91ED-5AE4780C3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87593E-64F5-C94D-B4B9-7D4866159EE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057FD-A90A-4049-BA5C-C4E47F2B73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78823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FED3257-BC06-F14C-9278-F07C481C3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D81468-1F7D-8445-BE70-16B15F0D226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D6E300-EA28-C546-BC9F-944298B616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62417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6C365-0C8E-274D-923C-729A2E13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2370A8-BC4A-3146-B375-E6A55CAA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7F3AA1-EC13-FD46-975A-035183988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8066CA-2640-3648-A55D-35F9BA5D7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48F89-BFA7-1345-A8BD-046EFDBD4F3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5D8185B-1BED-D74C-A623-EFCAA0D002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66962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31CD2-A3E8-A142-9B6F-DB72DEE4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F0FF29-B9A3-C841-BC4E-54B5D3A00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7E4A06-0286-C84F-BB30-003FC1F4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F9FB8D-44BF-024E-87C7-DF58A415B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A347AE-F4F1-1442-A174-8B9334AC4EC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F4193C-AE85-144D-A6DF-B72B05A9BE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50032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DFEDFCFA-136B-CE47-A350-2339BECD6D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39CF5D45-C9BF-E045-8F9B-DE0A8CECD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502788" name="Rectangle 4">
            <a:extLst>
              <a:ext uri="{FF2B5EF4-FFF2-40B4-BE49-F238E27FC236}">
                <a16:creationId xmlns:a16="http://schemas.microsoft.com/office/drawing/2014/main" id="{6D159C01-55B1-A542-BD37-226D0FFEF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502789" name="Rectangle 5">
            <a:extLst>
              <a:ext uri="{FF2B5EF4-FFF2-40B4-BE49-F238E27FC236}">
                <a16:creationId xmlns:a16="http://schemas.microsoft.com/office/drawing/2014/main" id="{576CF419-3F97-8942-B45E-CD3E1DB2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90" name="Rectangle 6">
            <a:extLst>
              <a:ext uri="{FF2B5EF4-FFF2-40B4-BE49-F238E27FC236}">
                <a16:creationId xmlns:a16="http://schemas.microsoft.com/office/drawing/2014/main" id="{51837078-4116-E540-898B-89A23B439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4AFACC-C92E-2B44-84DF-FD379CFC433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02791" name="Text Box 7">
            <a:extLst>
              <a:ext uri="{FF2B5EF4-FFF2-40B4-BE49-F238E27FC236}">
                <a16:creationId xmlns:a16="http://schemas.microsoft.com/office/drawing/2014/main" id="{48832CF7-013E-EB47-AA36-D0FE43F69B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502792" name="Rectangle 8">
            <a:extLst>
              <a:ext uri="{FF2B5EF4-FFF2-40B4-BE49-F238E27FC236}">
                <a16:creationId xmlns:a16="http://schemas.microsoft.com/office/drawing/2014/main" id="{2FF01FE6-6BDA-2644-9110-E4C5E26396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Fachbeirat, 10. Mai 2005</a:t>
            </a:r>
          </a:p>
        </p:txBody>
      </p:sp>
      <p:pic>
        <p:nvPicPr>
          <p:cNvPr id="502794" name="Picture 10">
            <a:extLst>
              <a:ext uri="{FF2B5EF4-FFF2-40B4-BE49-F238E27FC236}">
                <a16:creationId xmlns:a16="http://schemas.microsoft.com/office/drawing/2014/main" id="{A4DB46AA-127F-7F45-B3AA-082FEA03B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8351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AA1210B8-71C1-5347-B663-7BB7167FF4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C2B76EB7-7F8B-E14E-A6CE-EEF6B426C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4EAD8733-FFF9-7D41-B7B9-6BC2D7A1D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4117" name="Rectangle 5">
            <a:extLst>
              <a:ext uri="{FF2B5EF4-FFF2-40B4-BE49-F238E27FC236}">
                <a16:creationId xmlns:a16="http://schemas.microsoft.com/office/drawing/2014/main" id="{ED1307C4-619B-374A-ACBB-83D3A08A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8" name="Rectangle 6">
            <a:extLst>
              <a:ext uri="{FF2B5EF4-FFF2-40B4-BE49-F238E27FC236}">
                <a16:creationId xmlns:a16="http://schemas.microsoft.com/office/drawing/2014/main" id="{2003AA15-C442-3D48-8F8C-05B4D7CB46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EE2F6E-C7B6-724A-A333-BA925A01076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4119" name="Text Box 7">
            <a:extLst>
              <a:ext uri="{FF2B5EF4-FFF2-40B4-BE49-F238E27FC236}">
                <a16:creationId xmlns:a16="http://schemas.microsoft.com/office/drawing/2014/main" id="{14EB0BE8-B9BF-DE4E-9A6C-9F441DC29D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4120" name="Rectangle 8">
            <a:extLst>
              <a:ext uri="{FF2B5EF4-FFF2-40B4-BE49-F238E27FC236}">
                <a16:creationId xmlns:a16="http://schemas.microsoft.com/office/drawing/2014/main" id="{D482CDF3-EF05-EE43-88D7-8092A13E36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 11. Juli 2005</a:t>
            </a:r>
          </a:p>
        </p:txBody>
      </p:sp>
      <p:pic>
        <p:nvPicPr>
          <p:cNvPr id="474122" name="Picture 10">
            <a:extLst>
              <a:ext uri="{FF2B5EF4-FFF2-40B4-BE49-F238E27FC236}">
                <a16:creationId xmlns:a16="http://schemas.microsoft.com/office/drawing/2014/main" id="{F4921BA0-4CE6-5F4F-B28F-BBF704E437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05105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1F5C4DB0-8945-D34F-95F9-05D2D9F2B5A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E9147999-5CFA-194D-B00F-EA12C1134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384004" name="Rectangle 4">
            <a:extLst>
              <a:ext uri="{FF2B5EF4-FFF2-40B4-BE49-F238E27FC236}">
                <a16:creationId xmlns:a16="http://schemas.microsoft.com/office/drawing/2014/main" id="{A1E55129-8180-6E47-AAFE-F8531C564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384005" name="Rectangle 5">
            <a:extLst>
              <a:ext uri="{FF2B5EF4-FFF2-40B4-BE49-F238E27FC236}">
                <a16:creationId xmlns:a16="http://schemas.microsoft.com/office/drawing/2014/main" id="{33CCE869-D7E4-F347-8FDA-460DA8B5D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094F2AD9-C628-4D4F-BDFC-B0184E277E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3DCA1F-875B-504E-9CF1-9258435EFE1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84007" name="Text Box 7">
            <a:extLst>
              <a:ext uri="{FF2B5EF4-FFF2-40B4-BE49-F238E27FC236}">
                <a16:creationId xmlns:a16="http://schemas.microsoft.com/office/drawing/2014/main" id="{6D0E7DBB-101D-B246-BF9A-62FBF1E6BA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B3DD6BFE-1EC6-3247-833F-53CA01F3C7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384024" name="Picture 24">
            <a:extLst>
              <a:ext uri="{FF2B5EF4-FFF2-40B4-BE49-F238E27FC236}">
                <a16:creationId xmlns:a16="http://schemas.microsoft.com/office/drawing/2014/main" id="{8EBD80E7-3FC1-C340-98D4-59ED15822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1240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1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289B537D-807B-8047-8211-6A5F8EB0CE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20275F1C-1006-8C4B-9F41-F5BCB4AB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380B074D-50E2-C548-8FCC-077528EA0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3093" name="Rectangle 5">
            <a:extLst>
              <a:ext uri="{FF2B5EF4-FFF2-40B4-BE49-F238E27FC236}">
                <a16:creationId xmlns:a16="http://schemas.microsoft.com/office/drawing/2014/main" id="{53403AA2-CD0A-B148-99BD-E3E074250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4" name="Rectangle 6">
            <a:extLst>
              <a:ext uri="{FF2B5EF4-FFF2-40B4-BE49-F238E27FC236}">
                <a16:creationId xmlns:a16="http://schemas.microsoft.com/office/drawing/2014/main" id="{B63BD1A0-B2AD-5046-B683-6330CA94EB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E334995-C368-7246-893C-19CF71FDEEE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575FDF42-D6EE-E248-BEE3-32D79DA0E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3096" name="Rectangle 8">
            <a:extLst>
              <a:ext uri="{FF2B5EF4-FFF2-40B4-BE49-F238E27FC236}">
                <a16:creationId xmlns:a16="http://schemas.microsoft.com/office/drawing/2014/main" id="{F4948BAD-4CDF-8A49-877B-DEE3A2D3AB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3098" name="Picture 10">
            <a:extLst>
              <a:ext uri="{FF2B5EF4-FFF2-40B4-BE49-F238E27FC236}">
                <a16:creationId xmlns:a16="http://schemas.microsoft.com/office/drawing/2014/main" id="{B8A9D0EB-FAD8-0A47-ADBF-0FC90882F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76371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113E967E-6869-0348-BF82-F53D2C67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C552A168-EAAD-A041-AB13-265C0068C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68996" name="Rectangle 4">
            <a:extLst>
              <a:ext uri="{FF2B5EF4-FFF2-40B4-BE49-F238E27FC236}">
                <a16:creationId xmlns:a16="http://schemas.microsoft.com/office/drawing/2014/main" id="{D2BA8FCD-3E20-6E4A-818C-1A0D0B8F0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68997" name="Rectangle 5">
            <a:extLst>
              <a:ext uri="{FF2B5EF4-FFF2-40B4-BE49-F238E27FC236}">
                <a16:creationId xmlns:a16="http://schemas.microsoft.com/office/drawing/2014/main" id="{5C8E66EC-0EF4-8E43-B823-BCDB2341AC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468998" name="Rectangle 6">
            <a:extLst>
              <a:ext uri="{FF2B5EF4-FFF2-40B4-BE49-F238E27FC236}">
                <a16:creationId xmlns:a16="http://schemas.microsoft.com/office/drawing/2014/main" id="{F25BF24D-7942-684A-B2D1-9A95896D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9" name="Rectangle 7">
            <a:extLst>
              <a:ext uri="{FF2B5EF4-FFF2-40B4-BE49-F238E27FC236}">
                <a16:creationId xmlns:a16="http://schemas.microsoft.com/office/drawing/2014/main" id="{2A5F1BC3-2C2E-014E-8775-C9A1694FDB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BB18321-B752-9E49-A698-853B90C83E5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69000" name="Text Box 8">
            <a:extLst>
              <a:ext uri="{FF2B5EF4-FFF2-40B4-BE49-F238E27FC236}">
                <a16:creationId xmlns:a16="http://schemas.microsoft.com/office/drawing/2014/main" id="{3DB2E465-210B-E548-9420-983C2087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469001" name="Picture 9">
            <a:extLst>
              <a:ext uri="{FF2B5EF4-FFF2-40B4-BE49-F238E27FC236}">
                <a16:creationId xmlns:a16="http://schemas.microsoft.com/office/drawing/2014/main" id="{2734020D-D031-4244-8382-CB7CA710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8" r:id="rId12"/>
    <p:sldLayoutId id="2147483719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d.sjtu.edu.cn/rank/2004/Methodology.htm" TargetMode="Externa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03024DC9-C657-BE45-A66A-4BE31BFC91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  <a:noFill/>
          <a:ln/>
        </p:spPr>
        <p:txBody>
          <a:bodyPr anchor="ctr"/>
          <a:lstStyle/>
          <a:p>
            <a:pPr algn="l"/>
            <a:r>
              <a:rPr lang="de-DE" altLang="de-DE" sz="4400"/>
              <a:t>Universität Heidelberg </a:t>
            </a:r>
          </a:p>
        </p:txBody>
      </p:sp>
      <p:grpSp>
        <p:nvGrpSpPr>
          <p:cNvPr id="627715" name="Group 3">
            <a:extLst>
              <a:ext uri="{FF2B5EF4-FFF2-40B4-BE49-F238E27FC236}">
                <a16:creationId xmlns:a16="http://schemas.microsoft.com/office/drawing/2014/main" id="{B969E0CA-4A2A-2841-95E4-56B9198DD2E8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3222625"/>
            <a:ext cx="3721100" cy="1984375"/>
            <a:chOff x="1474" y="2030"/>
            <a:chExt cx="2344" cy="1250"/>
          </a:xfrm>
        </p:grpSpPr>
        <p:sp>
          <p:nvSpPr>
            <p:cNvPr id="627716" name="Rectangle 4">
              <a:extLst>
                <a:ext uri="{FF2B5EF4-FFF2-40B4-BE49-F238E27FC236}">
                  <a16:creationId xmlns:a16="http://schemas.microsoft.com/office/drawing/2014/main" id="{48AF59DF-159A-8847-B516-CC6057290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2095"/>
              <a:ext cx="167" cy="1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627717" name="Picture 5">
              <a:extLst>
                <a:ext uri="{FF2B5EF4-FFF2-40B4-BE49-F238E27FC236}">
                  <a16:creationId xmlns:a16="http://schemas.microsoft.com/office/drawing/2014/main" id="{DA607D96-BF70-774E-9893-88BB95523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030"/>
              <a:ext cx="2344" cy="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ED77D99-C279-D14D-A9B6-2E33F9BD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27F05E8C-1F1B-B443-A10F-710FF3EA2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B97B29-3D3E-4146-9854-DF183865715A}" type="slidenum">
              <a:rPr lang="en-US" altLang="de-DE"/>
              <a:pPr/>
              <a:t>10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26690" name="Text Box 2">
            <a:extLst>
              <a:ext uri="{FF2B5EF4-FFF2-40B4-BE49-F238E27FC236}">
                <a16:creationId xmlns:a16="http://schemas.microsoft.com/office/drawing/2014/main" id="{726F9986-086B-7B49-A2F5-EE624327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26691" name="Text Box 3">
            <a:extLst>
              <a:ext uri="{FF2B5EF4-FFF2-40B4-BE49-F238E27FC236}">
                <a16:creationId xmlns:a16="http://schemas.microsoft.com/office/drawing/2014/main" id="{D7D5FB45-BD45-6746-B313-E4A69CD3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26692" name="Rectangle 4">
            <a:extLst>
              <a:ext uri="{FF2B5EF4-FFF2-40B4-BE49-F238E27FC236}">
                <a16:creationId xmlns:a16="http://schemas.microsoft.com/office/drawing/2014/main" id="{80356614-E517-DD47-8D76-CDA107B70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3286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626693" name="Rectangle 5">
            <a:extLst>
              <a:ext uri="{FF2B5EF4-FFF2-40B4-BE49-F238E27FC236}">
                <a16:creationId xmlns:a16="http://schemas.microsoft.com/office/drawing/2014/main" id="{DEC8CE76-40CB-9644-A289-DCF7336DE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153400" cy="2060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8CAFE894-8440-0344-BA19-495EC6CF0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DA969-100F-064A-8F21-4ABC94A57529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94755C6-94BB-C548-898F-9B1B26EE18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482306" name="Text Box 2">
            <a:extLst>
              <a:ext uri="{FF2B5EF4-FFF2-40B4-BE49-F238E27FC236}">
                <a16:creationId xmlns:a16="http://schemas.microsoft.com/office/drawing/2014/main" id="{0174B235-280C-7146-AAEE-AC02B762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2317" name="Rectangle 13">
            <a:extLst>
              <a:ext uri="{FF2B5EF4-FFF2-40B4-BE49-F238E27FC236}">
                <a16:creationId xmlns:a16="http://schemas.microsoft.com/office/drawing/2014/main" id="{89F04778-B0B1-2947-A86C-700547743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482322" name="Rectangle 18">
            <a:extLst>
              <a:ext uri="{FF2B5EF4-FFF2-40B4-BE49-F238E27FC236}">
                <a16:creationId xmlns:a16="http://schemas.microsoft.com/office/drawing/2014/main" id="{8D67BA1E-1AD2-8F45-B90E-3073689B0CDA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1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Fächer-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vergleiche</a:t>
            </a:r>
          </a:p>
        </p:txBody>
      </p:sp>
      <p:pic>
        <p:nvPicPr>
          <p:cNvPr id="482458" name="Picture 154">
            <a:extLst>
              <a:ext uri="{FF2B5EF4-FFF2-40B4-BE49-F238E27FC236}">
                <a16:creationId xmlns:a16="http://schemas.microsoft.com/office/drawing/2014/main" id="{155079DC-C4FF-8E4D-AB9A-A78F4596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270000"/>
            <a:ext cx="71977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8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5315C7B4-BFD4-A44C-A96A-048D1AA14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DB4A-08BB-1C49-B40D-0F7D9DD65827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7756551D-0F3C-1542-97AA-BA462D95D4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14402" name="AutoShape 2">
            <a:extLst>
              <a:ext uri="{FF2B5EF4-FFF2-40B4-BE49-F238E27FC236}">
                <a16:creationId xmlns:a16="http://schemas.microsoft.com/office/drawing/2014/main" id="{3F447724-2C89-7644-A9B4-01B6C942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Chemie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03" name="AutoShape 3">
            <a:extLst>
              <a:ext uri="{FF2B5EF4-FFF2-40B4-BE49-F238E27FC236}">
                <a16:creationId xmlns:a16="http://schemas.microsoft.com/office/drawing/2014/main" id="{F7D7FA63-EBC8-9143-85E5-8B68BD9D0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Jura,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Naturwiss.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04" name="AutoShape 4">
            <a:extLst>
              <a:ext uri="{FF2B5EF4-FFF2-40B4-BE49-F238E27FC236}">
                <a16:creationId xmlns:a16="http://schemas.microsoft.com/office/drawing/2014/main" id="{456ED6D5-889E-4048-A09A-C4FEB12B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Ingenieurwiss.</a:t>
            </a:r>
          </a:p>
        </p:txBody>
      </p:sp>
      <p:sp>
        <p:nvSpPr>
          <p:cNvPr id="614405" name="AutoShape 5">
            <a:extLst>
              <a:ext uri="{FF2B5EF4-FFF2-40B4-BE49-F238E27FC236}">
                <a16:creationId xmlns:a16="http://schemas.microsoft.com/office/drawing/2014/main" id="{2A60D433-9C2A-E54D-88ED-1620234F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06" name="AutoShape 6">
            <a:extLst>
              <a:ext uri="{FF2B5EF4-FFF2-40B4-BE49-F238E27FC236}">
                <a16:creationId xmlns:a16="http://schemas.microsoft.com/office/drawing/2014/main" id="{42EDAD94-91E8-6641-B55E-085CF39B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614407" name="AutoShape 7">
            <a:extLst>
              <a:ext uri="{FF2B5EF4-FFF2-40B4-BE49-F238E27FC236}">
                <a16:creationId xmlns:a16="http://schemas.microsoft.com/office/drawing/2014/main" id="{3EE11996-45C5-AD44-B2ED-44D29F92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408" name="AutoShape 8">
            <a:extLst>
              <a:ext uri="{FF2B5EF4-FFF2-40B4-BE49-F238E27FC236}">
                <a16:creationId xmlns:a16="http://schemas.microsoft.com/office/drawing/2014/main" id="{4DF37DBD-FA9C-3B46-BF47-DA5FCF06C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09" name="Text Box 9">
            <a:extLst>
              <a:ext uri="{FF2B5EF4-FFF2-40B4-BE49-F238E27FC236}">
                <a16:creationId xmlns:a16="http://schemas.microsoft.com/office/drawing/2014/main" id="{42A27799-A1E7-4942-B71C-7337BF85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1. Zyklus</a:t>
            </a:r>
          </a:p>
        </p:txBody>
      </p:sp>
      <p:sp>
        <p:nvSpPr>
          <p:cNvPr id="614410" name="Text Box 10">
            <a:extLst>
              <a:ext uri="{FF2B5EF4-FFF2-40B4-BE49-F238E27FC236}">
                <a16:creationId xmlns:a16="http://schemas.microsoft.com/office/drawing/2014/main" id="{F706D50E-2021-1649-B51A-B97EA84D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2. Zyklus</a:t>
            </a:r>
          </a:p>
        </p:txBody>
      </p:sp>
      <p:sp>
        <p:nvSpPr>
          <p:cNvPr id="614411" name="Text Box 11">
            <a:extLst>
              <a:ext uri="{FF2B5EF4-FFF2-40B4-BE49-F238E27FC236}">
                <a16:creationId xmlns:a16="http://schemas.microsoft.com/office/drawing/2014/main" id="{42C10090-86C1-D24D-ADE0-D496EAF09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3. Zyklus</a:t>
            </a:r>
          </a:p>
        </p:txBody>
      </p:sp>
      <p:sp>
        <p:nvSpPr>
          <p:cNvPr id="614412" name="AutoShape 12">
            <a:extLst>
              <a:ext uri="{FF2B5EF4-FFF2-40B4-BE49-F238E27FC236}">
                <a16:creationId xmlns:a16="http://schemas.microsoft.com/office/drawing/2014/main" id="{858AA0F7-11A8-144B-806A-FB3C94FC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614413" name="AutoShape 13">
            <a:extLst>
              <a:ext uri="{FF2B5EF4-FFF2-40B4-BE49-F238E27FC236}">
                <a16:creationId xmlns:a16="http://schemas.microsoft.com/office/drawing/2014/main" id="{809C13A7-8167-0F44-A2F8-18A5D858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414" name="AutoShape 14">
            <a:extLst>
              <a:ext uri="{FF2B5EF4-FFF2-40B4-BE49-F238E27FC236}">
                <a16:creationId xmlns:a16="http://schemas.microsoft.com/office/drawing/2014/main" id="{BEFE2286-F6EE-B84F-9617-EE543539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614415" name="Rectangle 15">
            <a:extLst>
              <a:ext uri="{FF2B5EF4-FFF2-40B4-BE49-F238E27FC236}">
                <a16:creationId xmlns:a16="http://schemas.microsoft.com/office/drawing/2014/main" id="{196C1AD0-1BB4-4245-8E2C-7E6C539FA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36 Studienbereiche</a:t>
            </a:r>
          </a:p>
        </p:txBody>
      </p:sp>
      <p:sp>
        <p:nvSpPr>
          <p:cNvPr id="614416" name="Rectangle 16">
            <a:extLst>
              <a:ext uri="{FF2B5EF4-FFF2-40B4-BE49-F238E27FC236}">
                <a16:creationId xmlns:a16="http://schemas.microsoft.com/office/drawing/2014/main" id="{F8FE663F-BCF4-B745-BA0C-4790D169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75 % Studierende</a:t>
            </a:r>
          </a:p>
        </p:txBody>
      </p:sp>
      <p:sp>
        <p:nvSpPr>
          <p:cNvPr id="614417" name="Oval 17">
            <a:extLst>
              <a:ext uri="{FF2B5EF4-FFF2-40B4-BE49-F238E27FC236}">
                <a16:creationId xmlns:a16="http://schemas.microsoft.com/office/drawing/2014/main" id="{3EDCF01F-E15C-9B48-874E-91A055A0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690688"/>
            <a:ext cx="7345362" cy="4897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260 Hochschulen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4.000 Studienangebote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3600" b="1">
                <a:solidFill>
                  <a:srgbClr val="000000"/>
                </a:solidFill>
                <a:latin typeface="Arial" panose="020B0604020202020204" pitchFamily="34" charset="0"/>
              </a:rPr>
              <a:t>175.000 Einzeldaten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alle drei Jahre aktualisiert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6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6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  <p:bldP spid="614403" grpId="0" animBg="1"/>
      <p:bldP spid="614404" grpId="0" animBg="1"/>
      <p:bldP spid="614405" grpId="0" animBg="1"/>
      <p:bldP spid="614406" grpId="0" animBg="1"/>
      <p:bldP spid="614409" grpId="0"/>
      <p:bldP spid="614410" grpId="0"/>
      <p:bldP spid="614411" grpId="0"/>
      <p:bldP spid="614412" grpId="0" animBg="1"/>
      <p:bldP spid="614413" grpId="0" animBg="1"/>
      <p:bldP spid="614414" grpId="0" animBg="1"/>
      <p:bldP spid="614415" grpId="0" animBg="1" autoUpdateAnimBg="0"/>
      <p:bldP spid="614416" grpId="0" animBg="1" autoUpdateAnimBg="0"/>
      <p:bldP spid="6144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D4475522-1810-DA41-9F11-2A5ECEC12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2BEE-0B32-144F-A269-5EB34690F202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5C3E859-B138-0A4C-9F02-B5551789F8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592898" name="Text Box 2">
            <a:extLst>
              <a:ext uri="{FF2B5EF4-FFF2-40B4-BE49-F238E27FC236}">
                <a16:creationId xmlns:a16="http://schemas.microsoft.com/office/drawing/2014/main" id="{90E755E8-9E5A-E34C-B9C3-8C2179CE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2901" name="Rectangle 5">
            <a:extLst>
              <a:ext uri="{FF2B5EF4-FFF2-40B4-BE49-F238E27FC236}">
                <a16:creationId xmlns:a16="http://schemas.microsoft.com/office/drawing/2014/main" id="{9D233EE8-E27C-2E43-BC35-810295BE3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592902" name="Rectangle 6">
            <a:extLst>
              <a:ext uri="{FF2B5EF4-FFF2-40B4-BE49-F238E27FC236}">
                <a16:creationId xmlns:a16="http://schemas.microsoft.com/office/drawing/2014/main" id="{0198ED16-E293-4F46-936A-15322581CC62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2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Wieder-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holungen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Zeit-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</a:t>
            </a:r>
          </a:p>
        </p:txBody>
      </p:sp>
      <p:pic>
        <p:nvPicPr>
          <p:cNvPr id="592910" name="Picture 14">
            <a:extLst>
              <a:ext uri="{FF2B5EF4-FFF2-40B4-BE49-F238E27FC236}">
                <a16:creationId xmlns:a16="http://schemas.microsoft.com/office/drawing/2014/main" id="{D4656829-0A07-EA49-BA5F-A50E9948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26656515-3C7A-304D-B446-21BCF06BF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F9A9-DF04-C84F-BD40-25186C9C9AD0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4516F02-FB9F-4942-AADD-40A0E0A3DB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590850" name="Text Box 2">
            <a:extLst>
              <a:ext uri="{FF2B5EF4-FFF2-40B4-BE49-F238E27FC236}">
                <a16:creationId xmlns:a16="http://schemas.microsoft.com/office/drawing/2014/main" id="{AB7D2D8D-2C6E-8F4F-8752-0194AC4E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4BAE470C-5C4D-BD4A-AEE2-EC70A2A8ECE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3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plätze</a:t>
            </a:r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nur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gruppen</a:t>
            </a:r>
          </a:p>
        </p:txBody>
      </p:sp>
      <p:sp>
        <p:nvSpPr>
          <p:cNvPr id="590853" name="Rectangle 5">
            <a:extLst>
              <a:ext uri="{FF2B5EF4-FFF2-40B4-BE49-F238E27FC236}">
                <a16:creationId xmlns:a16="http://schemas.microsoft.com/office/drawing/2014/main" id="{DA556C8B-6FF1-8646-A147-ACD4F0C1B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grpSp>
        <p:nvGrpSpPr>
          <p:cNvPr id="590864" name="Group 16">
            <a:extLst>
              <a:ext uri="{FF2B5EF4-FFF2-40B4-BE49-F238E27FC236}">
                <a16:creationId xmlns:a16="http://schemas.microsoft.com/office/drawing/2014/main" id="{60F2655A-0EC7-B842-8D4E-5ED3A1412B72}"/>
              </a:ext>
            </a:extLst>
          </p:cNvPr>
          <p:cNvGrpSpPr>
            <a:grpSpLocks/>
          </p:cNvGrpSpPr>
          <p:nvPr/>
        </p:nvGrpSpPr>
        <p:grpSpPr bwMode="auto">
          <a:xfrm>
            <a:off x="0" y="1270000"/>
            <a:ext cx="1835150" cy="1184275"/>
            <a:chOff x="0" y="800"/>
            <a:chExt cx="1156" cy="746"/>
          </a:xfrm>
        </p:grpSpPr>
        <p:sp>
          <p:nvSpPr>
            <p:cNvPr id="590857" name="AutoShape 9">
              <a:extLst>
                <a:ext uri="{FF2B5EF4-FFF2-40B4-BE49-F238E27FC236}">
                  <a16:creationId xmlns:a16="http://schemas.microsoft.com/office/drawing/2014/main" id="{EFD0AD3A-07A4-5C42-8E0D-5DF3F535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>
                  <a:latin typeface="Arial" panose="020B0604020202020204" pitchFamily="34" charset="0"/>
                </a:rPr>
                <a:t>Spitze 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Mittel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Schluss</a:t>
              </a:r>
            </a:p>
          </p:txBody>
        </p:sp>
        <p:sp>
          <p:nvSpPr>
            <p:cNvPr id="590858" name="Rectangle 10">
              <a:extLst>
                <a:ext uri="{FF2B5EF4-FFF2-40B4-BE49-F238E27FC236}">
                  <a16:creationId xmlns:a16="http://schemas.microsoft.com/office/drawing/2014/main" id="{E1A4A9EA-37A2-B344-9524-76C3D6AD99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0859" name="Rectangle 11">
              <a:extLst>
                <a:ext uri="{FF2B5EF4-FFF2-40B4-BE49-F238E27FC236}">
                  <a16:creationId xmlns:a16="http://schemas.microsoft.com/office/drawing/2014/main" id="{7564C4B0-3A0D-EA48-A589-3CA77D4CA8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0860" name="Rectangle 12">
              <a:extLst>
                <a:ext uri="{FF2B5EF4-FFF2-40B4-BE49-F238E27FC236}">
                  <a16:creationId xmlns:a16="http://schemas.microsoft.com/office/drawing/2014/main" id="{532210F6-1297-D041-BCB4-EB51395B0F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590862" name="Picture 14">
            <a:extLst>
              <a:ext uri="{FF2B5EF4-FFF2-40B4-BE49-F238E27FC236}">
                <a16:creationId xmlns:a16="http://schemas.microsoft.com/office/drawing/2014/main" id="{2901BFC7-0422-FA4B-B7AE-2ED39A05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70000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AD966595-C232-0B40-A071-D967CB644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9F59-DB4D-7E44-96C1-FEE71DE9562B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40EC2F0-C019-7240-ADC3-13EB0C5B21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F603F471-5B4C-9240-9E7B-9F707A5FB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487430" name="Rectangle 6">
            <a:extLst>
              <a:ext uri="{FF2B5EF4-FFF2-40B4-BE49-F238E27FC236}">
                <a16:creationId xmlns:a16="http://schemas.microsoft.com/office/drawing/2014/main" id="{3C36973E-1157-B647-B5FE-FDBE5517A459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4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inter-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national</a:t>
            </a:r>
          </a:p>
        </p:txBody>
      </p:sp>
      <p:pic>
        <p:nvPicPr>
          <p:cNvPr id="487429" name="Picture 5">
            <a:extLst>
              <a:ext uri="{FF2B5EF4-FFF2-40B4-BE49-F238E27FC236}">
                <a16:creationId xmlns:a16="http://schemas.microsoft.com/office/drawing/2014/main" id="{92E9A0E5-567D-0249-8BF0-8C5EDCD9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11F12770-EFB0-A441-AEE0-03991CB3A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BEE20-DC64-214B-A6E9-F94C8B3DC97F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C55DFD2-0CD6-C748-A031-E12E3E1FE86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591874" name="Text Box 2">
            <a:extLst>
              <a:ext uri="{FF2B5EF4-FFF2-40B4-BE49-F238E27FC236}">
                <a16:creationId xmlns:a16="http://schemas.microsoft.com/office/drawing/2014/main" id="{CD2F54F0-0B13-B343-A14B-B4819F90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1876" name="Rectangle 4">
            <a:extLst>
              <a:ext uri="{FF2B5EF4-FFF2-40B4-BE49-F238E27FC236}">
                <a16:creationId xmlns:a16="http://schemas.microsoft.com/office/drawing/2014/main" id="{30273B41-DE34-A34A-ACD4-7FE9809830F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684213" y="1268413"/>
            <a:ext cx="8002587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5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(gewichteten) Gesamtwerte,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sondern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multidimensionales Ranking</a:t>
            </a:r>
          </a:p>
        </p:txBody>
      </p:sp>
      <p:sp>
        <p:nvSpPr>
          <p:cNvPr id="591877" name="Rectangle 5">
            <a:extLst>
              <a:ext uri="{FF2B5EF4-FFF2-40B4-BE49-F238E27FC236}">
                <a16:creationId xmlns:a16="http://schemas.microsoft.com/office/drawing/2014/main" id="{6E79BE6C-876D-8E4D-B0D2-F17F8C8EE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591886" name="AutoShape 14">
            <a:extLst>
              <a:ext uri="{FF2B5EF4-FFF2-40B4-BE49-F238E27FC236}">
                <a16:creationId xmlns:a16="http://schemas.microsoft.com/office/drawing/2014/main" id="{0D31B89D-6ED6-2A4F-BBAE-46833D43A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81075"/>
            <a:ext cx="4176712" cy="2447925"/>
          </a:xfrm>
          <a:prstGeom prst="cloudCallout">
            <a:avLst>
              <a:gd name="adj1" fmla="val -35634"/>
              <a:gd name="adj2" fmla="val 10732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Mein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 autoUpdateAnimBg="0"/>
      <p:bldP spid="5918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338CEC1E-BE1A-6642-87DB-7BD68D98E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50B7E-EC35-DB41-8482-6820CEE814DA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50F10EE2-FA2C-CE40-B45B-083589550D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F8510F5B-A714-BA4D-8F7F-EF0FDF348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My Ranking - example</a:t>
            </a:r>
          </a:p>
        </p:txBody>
      </p:sp>
      <p:pic>
        <p:nvPicPr>
          <p:cNvPr id="662531" name="Picture 3">
            <a:extLst>
              <a:ext uri="{FF2B5EF4-FFF2-40B4-BE49-F238E27FC236}">
                <a16:creationId xmlns:a16="http://schemas.microsoft.com/office/drawing/2014/main" id="{DC1B14EE-B2A1-3149-8832-141DCEC8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t="42450" r="28549" b="13797"/>
          <a:stretch>
            <a:fillRect/>
          </a:stretch>
        </p:blipFill>
        <p:spPr bwMode="auto">
          <a:xfrm>
            <a:off x="827088" y="1916113"/>
            <a:ext cx="6408737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2532" name="Text Box 4">
            <a:extLst>
              <a:ext uri="{FF2B5EF4-FFF2-40B4-BE49-F238E27FC236}">
                <a16:creationId xmlns:a16="http://schemas.microsoft.com/office/drawing/2014/main" id="{00154536-DDBE-1B4D-B8CF-CD7F8449C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1st step: selection of indicators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76CB3E9-8A2B-774F-9D07-81DE08BAD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D529C-C6F3-624E-82D2-CCE6E198AA64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CC51815E-D833-184A-9694-0AFE674308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pic>
        <p:nvPicPr>
          <p:cNvPr id="663554" name="Picture 2">
            <a:extLst>
              <a:ext uri="{FF2B5EF4-FFF2-40B4-BE49-F238E27FC236}">
                <a16:creationId xmlns:a16="http://schemas.microsoft.com/office/drawing/2014/main" id="{B7121CDC-8892-5B4A-BB2B-63E5CC16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36879" r="28534" b="20453"/>
          <a:stretch>
            <a:fillRect/>
          </a:stretch>
        </p:blipFill>
        <p:spPr bwMode="auto">
          <a:xfrm>
            <a:off x="900113" y="1989138"/>
            <a:ext cx="66262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3555" name="Text Box 3">
            <a:extLst>
              <a:ext uri="{FF2B5EF4-FFF2-40B4-BE49-F238E27FC236}">
                <a16:creationId xmlns:a16="http://schemas.microsoft.com/office/drawing/2014/main" id="{FACFDC8C-9626-C24A-80CA-D98F729C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457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2nd step: relevance of indicators</a:t>
            </a:r>
          </a:p>
        </p:txBody>
      </p:sp>
      <p:sp>
        <p:nvSpPr>
          <p:cNvPr id="663556" name="Rectangle 4">
            <a:extLst>
              <a:ext uri="{FF2B5EF4-FFF2-40B4-BE49-F238E27FC236}">
                <a16:creationId xmlns:a16="http://schemas.microsoft.com/office/drawing/2014/main" id="{0628F3E6-17B2-4B4B-A0F0-DA99702C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39CA7437-2ECA-1E47-ABD3-27D55B776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34A6-E923-514A-81F3-91E340276857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E2F5BC7C-C7F6-EE47-B598-54728A05A7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64578" name="Text Box 2">
            <a:extLst>
              <a:ext uri="{FF2B5EF4-FFF2-40B4-BE49-F238E27FC236}">
                <a16:creationId xmlns:a16="http://schemas.microsoft.com/office/drawing/2014/main" id="{8359C257-70BB-7E4E-ACB8-AA5B601AE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245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... and the result:</a:t>
            </a:r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F6DC7A65-D8B8-D241-A97D-E994231A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  <p:pic>
        <p:nvPicPr>
          <p:cNvPr id="664580" name="Picture 4">
            <a:extLst>
              <a:ext uri="{FF2B5EF4-FFF2-40B4-BE49-F238E27FC236}">
                <a16:creationId xmlns:a16="http://schemas.microsoft.com/office/drawing/2014/main" id="{CF530915-8FAE-3246-A44E-965E8F60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30318" r="17418" b="19368"/>
          <a:stretch>
            <a:fillRect/>
          </a:stretch>
        </p:blipFill>
        <p:spPr bwMode="auto">
          <a:xfrm>
            <a:off x="395288" y="1985963"/>
            <a:ext cx="79216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atumsplatzhalter 1">
            <a:extLst>
              <a:ext uri="{FF2B5EF4-FFF2-40B4-BE49-F238E27FC236}">
                <a16:creationId xmlns:a16="http://schemas.microsoft.com/office/drawing/2014/main" id="{6609186B-73FC-AE4C-A31B-5A7ADD38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128" name="Foliennummernplatzhalter 2">
            <a:extLst>
              <a:ext uri="{FF2B5EF4-FFF2-40B4-BE49-F238E27FC236}">
                <a16:creationId xmlns:a16="http://schemas.microsoft.com/office/drawing/2014/main" id="{312AA518-D937-BB49-8D03-BA71B6DA4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8CE5A-C42F-524E-9DE7-2EBC11D532C2}" type="slidenum">
              <a:rPr lang="en-US" altLang="de-DE"/>
              <a:pPr/>
              <a:t>2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graphicFrame>
        <p:nvGraphicFramePr>
          <p:cNvPr id="605186" name="Group 2">
            <a:extLst>
              <a:ext uri="{FF2B5EF4-FFF2-40B4-BE49-F238E27FC236}">
                <a16:creationId xmlns:a16="http://schemas.microsoft.com/office/drawing/2014/main" id="{29D1E592-BE85-A341-AAB7-DDABFB7DEF51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268413"/>
          <a:ext cx="8856662" cy="5256212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4372371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121342892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74125889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898058606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192132260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6801907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9159427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9978279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236999818"/>
                    </a:ext>
                  </a:extLst>
                </a:gridCol>
              </a:tblGrid>
              <a:tr h="133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World Rank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Institution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Total Score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Alumni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Award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HiCi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N&amp;S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SCI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Size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56534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Harvard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98.6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451933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Stanford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77.2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96.1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72.3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68.1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7734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Cambridge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76.2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93.4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56.6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58.5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73.2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186863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UC Berkeley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76.0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72.7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8739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MIT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78.9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73.6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69.1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64.6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47.5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024970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TU München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33.3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43.1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20.4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90989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LMU München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32.4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37.2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12.4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56.0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828209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57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 Zürich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27.3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21.4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30.3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48.9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29.9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94533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59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 Kopenhagen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31.0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30.8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24.7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22.6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48.1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29.8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6314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64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 Heidelberg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29.7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10.9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27.7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22.1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49.7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28.5 </a:t>
                      </a:r>
                      <a:endParaRPr kumimoji="0" lang="de-DE" alt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14695"/>
                  </a:ext>
                </a:extLst>
              </a:tr>
            </a:tbl>
          </a:graphicData>
        </a:graphic>
      </p:graphicFrame>
      <p:sp>
        <p:nvSpPr>
          <p:cNvPr id="605308" name="Rectangle 124">
            <a:extLst>
              <a:ext uri="{FF2B5EF4-FFF2-40B4-BE49-F238E27FC236}">
                <a16:creationId xmlns:a16="http://schemas.microsoft.com/office/drawing/2014/main" id="{1E5B8369-09FD-664E-8D73-738B0062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8102263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fontAlgn="ctr" hangingPunct="1"/>
            <a:br>
              <a:rPr lang="de-DE" altLang="de-DE" sz="1100">
                <a:cs typeface="Times New Roman" panose="02020603050405020304" pitchFamily="18" charset="0"/>
              </a:rPr>
            </a:b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605309" name="Rectangle 125">
            <a:extLst>
              <a:ext uri="{FF2B5EF4-FFF2-40B4-BE49-F238E27FC236}">
                <a16:creationId xmlns:a16="http://schemas.microsoft.com/office/drawing/2014/main" id="{2E7F9EB4-6F58-5E47-8022-A3142CDDE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3725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05310" name="Text Box 126">
            <a:extLst>
              <a:ext uri="{FF2B5EF4-FFF2-40B4-BE49-F238E27FC236}">
                <a16:creationId xmlns:a16="http://schemas.microsoft.com/office/drawing/2014/main" id="{B1B378FC-43E4-EF46-A686-1E6145F8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5263"/>
            <a:ext cx="465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b="1">
                <a:solidFill>
                  <a:schemeClr val="folHlink"/>
                </a:solidFill>
                <a:latin typeface="Arial" panose="020B0604020202020204" pitchFamily="34" charset="0"/>
              </a:rPr>
              <a:t>„Shanghai“-Ranking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3587688-5FDA-9148-99E9-A1329E372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BDF1-50CD-664C-826B-0B751433E567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E1831B70-B546-634A-B0DD-C95FA81B5B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65602" name="Text Box 2">
            <a:extLst>
              <a:ext uri="{FF2B5EF4-FFF2-40B4-BE49-F238E27FC236}">
                <a16:creationId xmlns:a16="http://schemas.microsoft.com/office/drawing/2014/main" id="{D22A5E00-0BC7-EB4A-90B6-0F8715F70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708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... which would be different with different indicators:</a:t>
            </a: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B74BFEC2-8FB1-F94E-8562-D63BFCF5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  <p:pic>
        <p:nvPicPr>
          <p:cNvPr id="665604" name="Picture 4">
            <a:extLst>
              <a:ext uri="{FF2B5EF4-FFF2-40B4-BE49-F238E27FC236}">
                <a16:creationId xmlns:a16="http://schemas.microsoft.com/office/drawing/2014/main" id="{096092AF-411F-0B47-B824-E0319022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t="31404" r="18169" b="16087"/>
          <a:stretch>
            <a:fillRect/>
          </a:stretch>
        </p:blipFill>
        <p:spPr bwMode="auto">
          <a:xfrm>
            <a:off x="323850" y="1946275"/>
            <a:ext cx="73437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E180CB7-A73F-2248-81AE-42000F4D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D88C3E08-C705-B449-BC98-B1401C0E4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AFC36-8C93-DD42-8DBB-46CBBDAF0F46}" type="slidenum">
              <a:rPr lang="en-US" altLang="de-DE"/>
              <a:pPr/>
              <a:t>21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71BC4CDD-C0DD-A046-94E0-4EF5BAF09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51939" name="Picture 3">
            <a:extLst>
              <a:ext uri="{FF2B5EF4-FFF2-40B4-BE49-F238E27FC236}">
                <a16:creationId xmlns:a16="http://schemas.microsoft.com/office/drawing/2014/main" id="{425B3418-7195-D047-A90B-7D58559D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1" name="Picture 5">
            <a:extLst>
              <a:ext uri="{FF2B5EF4-FFF2-40B4-BE49-F238E27FC236}">
                <a16:creationId xmlns:a16="http://schemas.microsoft.com/office/drawing/2014/main" id="{7085F348-2448-1E4A-A0CA-225B6158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589121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2" name="Picture 6">
            <a:extLst>
              <a:ext uri="{FF2B5EF4-FFF2-40B4-BE49-F238E27FC236}">
                <a16:creationId xmlns:a16="http://schemas.microsoft.com/office/drawing/2014/main" id="{8B9BB465-193A-5042-8F60-86C5E6E2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61880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3" name="Picture 7">
            <a:extLst>
              <a:ext uri="{FF2B5EF4-FFF2-40B4-BE49-F238E27FC236}">
                <a16:creationId xmlns:a16="http://schemas.microsoft.com/office/drawing/2014/main" id="{277E52B9-2C44-EE47-A520-75D54BAD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52212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F3E7EDAF-429E-9A42-8A03-9AB2AD0D3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DC6C-F18F-C142-B443-97A86565B010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651266" name="Rectangle 2">
            <a:extLst>
              <a:ext uri="{FF2B5EF4-FFF2-40B4-BE49-F238E27FC236}">
                <a16:creationId xmlns:a16="http://schemas.microsoft.com/office/drawing/2014/main" id="{3F43BA33-9473-3C4A-91C0-E7A32852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51267" name="Rectangle 3">
            <a:extLst>
              <a:ext uri="{FF2B5EF4-FFF2-40B4-BE49-F238E27FC236}">
                <a16:creationId xmlns:a16="http://schemas.microsoft.com/office/drawing/2014/main" id="{AD20BF68-D48C-3F42-9897-C6E05A6D7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tx1"/>
                </a:solidFill>
              </a:rPr>
              <a:t>Physik: Drittmittel </a:t>
            </a:r>
          </a:p>
        </p:txBody>
      </p:sp>
      <p:graphicFrame>
        <p:nvGraphicFramePr>
          <p:cNvPr id="651268" name="Object 4">
            <a:extLst>
              <a:ext uri="{FF2B5EF4-FFF2-40B4-BE49-F238E27FC236}">
                <a16:creationId xmlns:a16="http://schemas.microsoft.com/office/drawing/2014/main" id="{5B8236B2-E75F-0945-B42A-D1E5E1037AD4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5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1269" name="Group 5">
            <a:extLst>
              <a:ext uri="{FF2B5EF4-FFF2-40B4-BE49-F238E27FC236}">
                <a16:creationId xmlns:a16="http://schemas.microsoft.com/office/drawing/2014/main" id="{6AF610B5-91B8-FC4F-9552-EE2F64F126C5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651270" name="Object 6">
              <a:extLst>
                <a:ext uri="{FF2B5EF4-FFF2-40B4-BE49-F238E27FC236}">
                  <a16:creationId xmlns:a16="http://schemas.microsoft.com/office/drawing/2014/main" id="{75126197-2B71-2445-9976-97827BFCE9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86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51271" name="Group 7">
              <a:extLst>
                <a:ext uri="{FF2B5EF4-FFF2-40B4-BE49-F238E27FC236}">
                  <a16:creationId xmlns:a16="http://schemas.microsoft.com/office/drawing/2014/main" id="{4426B5AC-4B1C-F842-A1E3-D993B4513F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651272" name="Line 8">
                <a:extLst>
                  <a:ext uri="{FF2B5EF4-FFF2-40B4-BE49-F238E27FC236}">
                    <a16:creationId xmlns:a16="http://schemas.microsoft.com/office/drawing/2014/main" id="{3F69CC38-F083-2148-9F03-EB3CEAAD1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273" name="Text Box 9">
                <a:extLst>
                  <a:ext uri="{FF2B5EF4-FFF2-40B4-BE49-F238E27FC236}">
                    <a16:creationId xmlns:a16="http://schemas.microsoft.com/office/drawing/2014/main" id="{00A9AE8E-B0DB-7449-AE51-37938A72AD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651274" name="Group 10">
            <a:extLst>
              <a:ext uri="{FF2B5EF4-FFF2-40B4-BE49-F238E27FC236}">
                <a16:creationId xmlns:a16="http://schemas.microsoft.com/office/drawing/2014/main" id="{2E231369-000A-AD44-8DA1-D1591E057FA9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651275" name="AutoShape 11">
              <a:extLst>
                <a:ext uri="{FF2B5EF4-FFF2-40B4-BE49-F238E27FC236}">
                  <a16:creationId xmlns:a16="http://schemas.microsoft.com/office/drawing/2014/main" id="{F1AAF6C7-3C40-0F4D-90D1-0DE2C750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1276" name="Text Box 12">
              <a:extLst>
                <a:ext uri="{FF2B5EF4-FFF2-40B4-BE49-F238E27FC236}">
                  <a16:creationId xmlns:a16="http://schemas.microsoft.com/office/drawing/2014/main" id="{F03DEC77-E4DB-E74B-A1DC-790E5DD2A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651277" name="Group 13">
            <a:extLst>
              <a:ext uri="{FF2B5EF4-FFF2-40B4-BE49-F238E27FC236}">
                <a16:creationId xmlns:a16="http://schemas.microsoft.com/office/drawing/2014/main" id="{9929F111-1A45-5D4E-B8E3-89189D557BC1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651278" name="Object 14">
              <a:extLst>
                <a:ext uri="{FF2B5EF4-FFF2-40B4-BE49-F238E27FC236}">
                  <a16:creationId xmlns:a16="http://schemas.microsoft.com/office/drawing/2014/main" id="{C2BBD5B2-D8CE-2145-BD1D-C93CB51E78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87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51279" name="Group 15">
              <a:extLst>
                <a:ext uri="{FF2B5EF4-FFF2-40B4-BE49-F238E27FC236}">
                  <a16:creationId xmlns:a16="http://schemas.microsoft.com/office/drawing/2014/main" id="{B8AB6AF9-863A-B542-A00A-E308B15E7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651280" name="Line 16">
                <a:extLst>
                  <a:ext uri="{FF2B5EF4-FFF2-40B4-BE49-F238E27FC236}">
                    <a16:creationId xmlns:a16="http://schemas.microsoft.com/office/drawing/2014/main" id="{D791FAD8-8E11-F742-919A-94BD6D74D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281" name="Text Box 17">
                <a:extLst>
                  <a:ext uri="{FF2B5EF4-FFF2-40B4-BE49-F238E27FC236}">
                    <a16:creationId xmlns:a16="http://schemas.microsoft.com/office/drawing/2014/main" id="{5D106F58-64AA-3742-9B0E-3290403EF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651282" name="Group 18">
            <a:extLst>
              <a:ext uri="{FF2B5EF4-FFF2-40B4-BE49-F238E27FC236}">
                <a16:creationId xmlns:a16="http://schemas.microsoft.com/office/drawing/2014/main" id="{D4DEB081-7187-F147-9ACE-DADD35C0548E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651283" name="AutoShape 19">
              <a:extLst>
                <a:ext uri="{FF2B5EF4-FFF2-40B4-BE49-F238E27FC236}">
                  <a16:creationId xmlns:a16="http://schemas.microsoft.com/office/drawing/2014/main" id="{1EB9783B-2E1A-D449-80D4-DD00E899A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1284" name="Text Box 20">
              <a:extLst>
                <a:ext uri="{FF2B5EF4-FFF2-40B4-BE49-F238E27FC236}">
                  <a16:creationId xmlns:a16="http://schemas.microsoft.com/office/drawing/2014/main" id="{B4B4A165-F273-894E-84E9-78C896B09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62AE94DD-B50C-6740-B8E4-5A20F3366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B6EB-25D6-634C-91B3-8C897607211B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D3ACAAB0-906B-7A49-B91E-D52BA771B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Forschungsstarke Fakultäten</a:t>
            </a:r>
          </a:p>
        </p:txBody>
      </p:sp>
      <p:pic>
        <p:nvPicPr>
          <p:cNvPr id="657411" name="Picture 3">
            <a:extLst>
              <a:ext uri="{FF2B5EF4-FFF2-40B4-BE49-F238E27FC236}">
                <a16:creationId xmlns:a16="http://schemas.microsoft.com/office/drawing/2014/main" id="{8A6A66BD-056B-1B46-996B-119B115F248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41513"/>
            <a:ext cx="8280400" cy="4800600"/>
          </a:xfrm>
        </p:spPr>
      </p:pic>
      <p:sp>
        <p:nvSpPr>
          <p:cNvPr id="657412" name="Text Box 4">
            <a:extLst>
              <a:ext uri="{FF2B5EF4-FFF2-40B4-BE49-F238E27FC236}">
                <a16:creationId xmlns:a16="http://schemas.microsoft.com/office/drawing/2014/main" id="{B0340B5E-E0F4-114B-8FB0-F1390682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1193800"/>
            <a:ext cx="1492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Physik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2">
            <a:extLst>
              <a:ext uri="{FF2B5EF4-FFF2-40B4-BE49-F238E27FC236}">
                <a16:creationId xmlns:a16="http://schemas.microsoft.com/office/drawing/2014/main" id="{D59C3BB6-E08E-2048-81A2-ACD53AFF8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8D6A-742F-F041-A2FD-29301967A2F0}" type="slidenum">
              <a:rPr lang="en-US" altLang="de-DE"/>
              <a:pPr/>
              <a:t>24</a:t>
            </a:fld>
            <a:endParaRPr lang="en-US" altLang="de-DE"/>
          </a:p>
        </p:txBody>
      </p:sp>
      <p:sp>
        <p:nvSpPr>
          <p:cNvPr id="654338" name="Rectangle 2">
            <a:extLst>
              <a:ext uri="{FF2B5EF4-FFF2-40B4-BE49-F238E27FC236}">
                <a16:creationId xmlns:a16="http://schemas.microsoft.com/office/drawing/2014/main" id="{D147F067-8C91-0D49-B2AA-F5A926D8D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Forschungsuniversität</a:t>
            </a:r>
          </a:p>
        </p:txBody>
      </p:sp>
      <p:grpSp>
        <p:nvGrpSpPr>
          <p:cNvPr id="654339" name="Group 3">
            <a:extLst>
              <a:ext uri="{FF2B5EF4-FFF2-40B4-BE49-F238E27FC236}">
                <a16:creationId xmlns:a16="http://schemas.microsoft.com/office/drawing/2014/main" id="{33BA831D-AE71-314C-83E2-163EB8439FFB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1268413"/>
            <a:ext cx="7704138" cy="5589587"/>
            <a:chOff x="703" y="799"/>
            <a:chExt cx="4853" cy="3521"/>
          </a:xfrm>
        </p:grpSpPr>
        <p:grpSp>
          <p:nvGrpSpPr>
            <p:cNvPr id="654340" name="Group 4">
              <a:extLst>
                <a:ext uri="{FF2B5EF4-FFF2-40B4-BE49-F238E27FC236}">
                  <a16:creationId xmlns:a16="http://schemas.microsoft.com/office/drawing/2014/main" id="{45190BAF-2878-AD42-AEB0-064EFF0D9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13"/>
              <a:ext cx="907" cy="907"/>
              <a:chOff x="204" y="3413"/>
              <a:chExt cx="907" cy="907"/>
            </a:xfrm>
          </p:grpSpPr>
          <p:sp>
            <p:nvSpPr>
              <p:cNvPr id="654341" name="Rectangle 5">
                <a:extLst>
                  <a:ext uri="{FF2B5EF4-FFF2-40B4-BE49-F238E27FC236}">
                    <a16:creationId xmlns:a16="http://schemas.microsoft.com/office/drawing/2014/main" id="{55839A4D-9BEB-B748-8D4D-2F202DB5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42" name="Rectangle 6">
                <a:extLst>
                  <a:ext uri="{FF2B5EF4-FFF2-40B4-BE49-F238E27FC236}">
                    <a16:creationId xmlns:a16="http://schemas.microsoft.com/office/drawing/2014/main" id="{7FC4C721-F50C-4F44-A2A5-71116296B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4343" name="Group 7">
              <a:extLst>
                <a:ext uri="{FF2B5EF4-FFF2-40B4-BE49-F238E27FC236}">
                  <a16:creationId xmlns:a16="http://schemas.microsoft.com/office/drawing/2014/main" id="{4D0F07C7-FF03-FD48-8283-98744E8F8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3413"/>
              <a:ext cx="907" cy="907"/>
              <a:chOff x="1405" y="3413"/>
              <a:chExt cx="907" cy="907"/>
            </a:xfrm>
          </p:grpSpPr>
          <p:sp>
            <p:nvSpPr>
              <p:cNvPr id="654344" name="Rectangle 8">
                <a:extLst>
                  <a:ext uri="{FF2B5EF4-FFF2-40B4-BE49-F238E27FC236}">
                    <a16:creationId xmlns:a16="http://schemas.microsoft.com/office/drawing/2014/main" id="{76203E2D-2646-3247-8775-9485BED06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45" name="Rectangle 9">
                <a:extLst>
                  <a:ext uri="{FF2B5EF4-FFF2-40B4-BE49-F238E27FC236}">
                    <a16:creationId xmlns:a16="http://schemas.microsoft.com/office/drawing/2014/main" id="{A070DCEA-713E-FC4F-B8A7-0F9559886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4346" name="Group 10">
              <a:extLst>
                <a:ext uri="{FF2B5EF4-FFF2-40B4-BE49-F238E27FC236}">
                  <a16:creationId xmlns:a16="http://schemas.microsoft.com/office/drawing/2014/main" id="{261E7329-6B7E-3240-BB2A-74F1A699A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3413"/>
              <a:ext cx="907" cy="907"/>
              <a:chOff x="3448" y="3413"/>
              <a:chExt cx="907" cy="907"/>
            </a:xfrm>
          </p:grpSpPr>
          <p:sp>
            <p:nvSpPr>
              <p:cNvPr id="654347" name="Rectangle 11">
                <a:extLst>
                  <a:ext uri="{FF2B5EF4-FFF2-40B4-BE49-F238E27FC236}">
                    <a16:creationId xmlns:a16="http://schemas.microsoft.com/office/drawing/2014/main" id="{F9849CD9-557C-0349-BDAE-0A87D3670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48" name="Rectangle 12">
                <a:extLst>
                  <a:ext uri="{FF2B5EF4-FFF2-40B4-BE49-F238E27FC236}">
                    <a16:creationId xmlns:a16="http://schemas.microsoft.com/office/drawing/2014/main" id="{35A41B79-1BD7-CC4C-BDBA-39DEA1C6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4349" name="Group 13">
              <a:extLst>
                <a:ext uri="{FF2B5EF4-FFF2-40B4-BE49-F238E27FC236}">
                  <a16:creationId xmlns:a16="http://schemas.microsoft.com/office/drawing/2014/main" id="{106E6D2C-EB4E-AC47-9539-C55975D47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3413"/>
              <a:ext cx="907" cy="907"/>
              <a:chOff x="4649" y="3413"/>
              <a:chExt cx="907" cy="907"/>
            </a:xfrm>
          </p:grpSpPr>
          <p:sp>
            <p:nvSpPr>
              <p:cNvPr id="654350" name="Rectangle 14">
                <a:extLst>
                  <a:ext uri="{FF2B5EF4-FFF2-40B4-BE49-F238E27FC236}">
                    <a16:creationId xmlns:a16="http://schemas.microsoft.com/office/drawing/2014/main" id="{F304FEA7-ABEA-BC4E-A840-04F52D5F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51" name="Rectangle 15">
                <a:extLst>
                  <a:ext uri="{FF2B5EF4-FFF2-40B4-BE49-F238E27FC236}">
                    <a16:creationId xmlns:a16="http://schemas.microsoft.com/office/drawing/2014/main" id="{680F647B-3C49-E24D-934C-CFCED20F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sp>
          <p:nvSpPr>
            <p:cNvPr id="654352" name="Text Box 16">
              <a:extLst>
                <a:ext uri="{FF2B5EF4-FFF2-40B4-BE49-F238E27FC236}">
                  <a16:creationId xmlns:a16="http://schemas.microsoft.com/office/drawing/2014/main" id="{BC4D0A51-0E84-AC4F-956D-30BE88E71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9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53" name="Rectangle 17">
              <a:extLst>
                <a:ext uri="{FF2B5EF4-FFF2-40B4-BE49-F238E27FC236}">
                  <a16:creationId xmlns:a16="http://schemas.microsoft.com/office/drawing/2014/main" id="{79FA802A-8211-184F-AB24-AEEE93E9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4354" name="Rectangle 18">
              <a:extLst>
                <a:ext uri="{FF2B5EF4-FFF2-40B4-BE49-F238E27FC236}">
                  <a16:creationId xmlns:a16="http://schemas.microsoft.com/office/drawing/2014/main" id="{749F351A-F9BF-8347-BB9A-B8DF31F01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4355" name="Rectangle 19">
              <a:extLst>
                <a:ext uri="{FF2B5EF4-FFF2-40B4-BE49-F238E27FC236}">
                  <a16:creationId xmlns:a16="http://schemas.microsoft.com/office/drawing/2014/main" id="{B2DDA26B-EF1D-5F4A-A151-7BA864AA4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4356" name="Rectangle 20">
              <a:extLst>
                <a:ext uri="{FF2B5EF4-FFF2-40B4-BE49-F238E27FC236}">
                  <a16:creationId xmlns:a16="http://schemas.microsoft.com/office/drawing/2014/main" id="{E0194F98-3292-0741-9452-C757683D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799"/>
              <a:ext cx="2042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Forschungsuniversität</a:t>
              </a:r>
            </a:p>
          </p:txBody>
        </p:sp>
        <p:sp>
          <p:nvSpPr>
            <p:cNvPr id="654357" name="Text Box 21">
              <a:extLst>
                <a:ext uri="{FF2B5EF4-FFF2-40B4-BE49-F238E27FC236}">
                  <a16:creationId xmlns:a16="http://schemas.microsoft.com/office/drawing/2014/main" id="{74F78C64-9CD9-C74F-99B2-3AE7867B4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58" name="Text Box 22">
              <a:extLst>
                <a:ext uri="{FF2B5EF4-FFF2-40B4-BE49-F238E27FC236}">
                  <a16:creationId xmlns:a16="http://schemas.microsoft.com/office/drawing/2014/main" id="{11B9335A-B93E-B747-9910-1BA60C128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59" name="Text Box 23">
              <a:extLst>
                <a:ext uri="{FF2B5EF4-FFF2-40B4-BE49-F238E27FC236}">
                  <a16:creationId xmlns:a16="http://schemas.microsoft.com/office/drawing/2014/main" id="{8BCC3914-915D-BB4A-800D-0BC9576C0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60" name="Text Box 24">
              <a:extLst>
                <a:ext uri="{FF2B5EF4-FFF2-40B4-BE49-F238E27FC236}">
                  <a16:creationId xmlns:a16="http://schemas.microsoft.com/office/drawing/2014/main" id="{27F91131-7D0D-B44E-9A66-45288FEC8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61" name="AutoShape 25">
              <a:extLst>
                <a:ext uri="{FF2B5EF4-FFF2-40B4-BE49-F238E27FC236}">
                  <a16:creationId xmlns:a16="http://schemas.microsoft.com/office/drawing/2014/main" id="{39002027-1087-E842-AF9D-C33610799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4362" name="AutoShape 26">
              <a:extLst>
                <a:ext uri="{FF2B5EF4-FFF2-40B4-BE49-F238E27FC236}">
                  <a16:creationId xmlns:a16="http://schemas.microsoft.com/office/drawing/2014/main" id="{63B051D7-6145-2043-9B08-4CDDE3F4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741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4363" name="AutoShape 27">
              <a:extLst>
                <a:ext uri="{FF2B5EF4-FFF2-40B4-BE49-F238E27FC236}">
                  <a16:creationId xmlns:a16="http://schemas.microsoft.com/office/drawing/2014/main" id="{F6584ECF-ADC5-1F4B-AA64-4CB794039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4364" name="AutoShape 28">
              <a:extLst>
                <a:ext uri="{FF2B5EF4-FFF2-40B4-BE49-F238E27FC236}">
                  <a16:creationId xmlns:a16="http://schemas.microsoft.com/office/drawing/2014/main" id="{1BD24880-5250-9E4A-847E-FDA2B98A3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umsplatzhalter 2">
            <a:extLst>
              <a:ext uri="{FF2B5EF4-FFF2-40B4-BE49-F238E27FC236}">
                <a16:creationId xmlns:a16="http://schemas.microsoft.com/office/drawing/2014/main" id="{0D26C72B-7D62-A040-A9DA-3DDF9190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30" name="Foliennummernplatzhalter 3">
            <a:extLst>
              <a:ext uri="{FF2B5EF4-FFF2-40B4-BE49-F238E27FC236}">
                <a16:creationId xmlns:a16="http://schemas.microsoft.com/office/drawing/2014/main" id="{628F5927-0B07-D54A-9382-833A43514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81A99-4B45-A849-B37B-8CD5D9675061}" type="slidenum">
              <a:rPr lang="en-US" altLang="de-DE"/>
              <a:pPr/>
              <a:t>25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24642" name="Rectangle 2">
            <a:extLst>
              <a:ext uri="{FF2B5EF4-FFF2-40B4-BE49-F238E27FC236}">
                <a16:creationId xmlns:a16="http://schemas.microsoft.com/office/drawing/2014/main" id="{8ACABB3F-47F9-8443-A1EF-2DC2E41D1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Ranggruppenverfahren</a:t>
            </a:r>
          </a:p>
        </p:txBody>
      </p:sp>
      <p:sp>
        <p:nvSpPr>
          <p:cNvPr id="624643" name="Line 3">
            <a:extLst>
              <a:ext uri="{FF2B5EF4-FFF2-40B4-BE49-F238E27FC236}">
                <a16:creationId xmlns:a16="http://schemas.microsoft.com/office/drawing/2014/main" id="{BB1C36B0-E4A3-8D46-8202-CD60A7131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150" y="40005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644" name="AutoShape 4">
            <a:extLst>
              <a:ext uri="{FF2B5EF4-FFF2-40B4-BE49-F238E27FC236}">
                <a16:creationId xmlns:a16="http://schemas.microsoft.com/office/drawing/2014/main" id="{A633542A-C09A-E844-9909-D6A00A42E4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058193" y="2894807"/>
            <a:ext cx="2436813" cy="4572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624645" name="AutoShape 5">
            <a:extLst>
              <a:ext uri="{FF2B5EF4-FFF2-40B4-BE49-F238E27FC236}">
                <a16:creationId xmlns:a16="http://schemas.microsoft.com/office/drawing/2014/main" id="{DE5000B2-D852-E44E-9573-C96A6BB51DE1}"/>
              </a:ext>
            </a:extLst>
          </p:cNvPr>
          <p:cNvCxnSpPr>
            <a:cxnSpLocks noChangeShapeType="1"/>
            <a:stCxn id="624644" idx="3"/>
            <a:endCxn id="624644" idx="1"/>
          </p:cNvCxnSpPr>
          <p:nvPr/>
        </p:nvCxnSpPr>
        <p:spPr bwMode="auto">
          <a:xfrm>
            <a:off x="3278188" y="1887538"/>
            <a:ext cx="0" cy="2474912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646" name="Line 6">
            <a:extLst>
              <a:ext uri="{FF2B5EF4-FFF2-40B4-BE49-F238E27FC236}">
                <a16:creationId xmlns:a16="http://schemas.microsoft.com/office/drawing/2014/main" id="{D370B7E4-13FA-F745-BA78-AC26789D8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3124200"/>
            <a:ext cx="304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647" name="Text Box 7">
            <a:extLst>
              <a:ext uri="{FF2B5EF4-FFF2-40B4-BE49-F238E27FC236}">
                <a16:creationId xmlns:a16="http://schemas.microsoft.com/office/drawing/2014/main" id="{C3D03DEC-D1F8-1946-A8D7-21E9B1A1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565400"/>
            <a:ext cx="1468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1</a:t>
            </a:r>
          </a:p>
        </p:txBody>
      </p:sp>
      <p:cxnSp>
        <p:nvCxnSpPr>
          <p:cNvPr id="624648" name="AutoShape 8">
            <a:extLst>
              <a:ext uri="{FF2B5EF4-FFF2-40B4-BE49-F238E27FC236}">
                <a16:creationId xmlns:a16="http://schemas.microsoft.com/office/drawing/2014/main" id="{312C39F0-DAEF-0A4B-9FED-E5C9707F3B15}"/>
              </a:ext>
            </a:extLst>
          </p:cNvPr>
          <p:cNvCxnSpPr>
            <a:cxnSpLocks noChangeShapeType="1"/>
            <a:stCxn id="624647" idx="3"/>
            <a:endCxn id="624646" idx="0"/>
          </p:cNvCxnSpPr>
          <p:nvPr/>
        </p:nvCxnSpPr>
        <p:spPr bwMode="auto">
          <a:xfrm>
            <a:off x="2944813" y="2886075"/>
            <a:ext cx="185737" cy="219075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649" name="Line 9">
            <a:extLst>
              <a:ext uri="{FF2B5EF4-FFF2-40B4-BE49-F238E27FC236}">
                <a16:creationId xmlns:a16="http://schemas.microsoft.com/office/drawing/2014/main" id="{C6C04D47-FEE7-8D49-85D6-6FCEFAF46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150" y="1901825"/>
            <a:ext cx="0" cy="399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650" name="Text Box 10">
            <a:extLst>
              <a:ext uri="{FF2B5EF4-FFF2-40B4-BE49-F238E27FC236}">
                <a16:creationId xmlns:a16="http://schemas.microsoft.com/office/drawing/2014/main" id="{6064EBAC-EA68-EE49-812D-4433D40FF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816350"/>
            <a:ext cx="196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>
                <a:latin typeface="Arial" panose="020B0604020202020204" pitchFamily="34" charset="0"/>
              </a:rPr>
              <a:t>Gesamtmittelwert</a:t>
            </a:r>
          </a:p>
        </p:txBody>
      </p:sp>
      <p:cxnSp>
        <p:nvCxnSpPr>
          <p:cNvPr id="624651" name="AutoShape 11">
            <a:extLst>
              <a:ext uri="{FF2B5EF4-FFF2-40B4-BE49-F238E27FC236}">
                <a16:creationId xmlns:a16="http://schemas.microsoft.com/office/drawing/2014/main" id="{C43D185E-8B90-4842-8CE7-B5BAC3C127CB}"/>
              </a:ext>
            </a:extLst>
          </p:cNvPr>
          <p:cNvCxnSpPr>
            <a:cxnSpLocks noChangeShapeType="1"/>
            <a:stCxn id="624653" idx="3"/>
            <a:endCxn id="624653" idx="1"/>
          </p:cNvCxnSpPr>
          <p:nvPr/>
        </p:nvCxnSpPr>
        <p:spPr bwMode="auto">
          <a:xfrm>
            <a:off x="7373938" y="4170363"/>
            <a:ext cx="0" cy="1638300"/>
          </a:xfrm>
          <a:prstGeom prst="straightConnector1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4652" name="Group 12">
            <a:extLst>
              <a:ext uri="{FF2B5EF4-FFF2-40B4-BE49-F238E27FC236}">
                <a16:creationId xmlns:a16="http://schemas.microsoft.com/office/drawing/2014/main" id="{C14C259E-4BC4-7346-8190-094C175B53DD}"/>
              </a:ext>
            </a:extLst>
          </p:cNvPr>
          <p:cNvGrpSpPr>
            <a:grpSpLocks/>
          </p:cNvGrpSpPr>
          <p:nvPr/>
        </p:nvGrpSpPr>
        <p:grpSpPr bwMode="auto">
          <a:xfrm>
            <a:off x="7146925" y="4191000"/>
            <a:ext cx="457200" cy="1600200"/>
            <a:chOff x="4512" y="2496"/>
            <a:chExt cx="288" cy="1008"/>
          </a:xfrm>
        </p:grpSpPr>
        <p:sp>
          <p:nvSpPr>
            <p:cNvPr id="624653" name="AutoShape 13">
              <a:extLst>
                <a:ext uri="{FF2B5EF4-FFF2-40B4-BE49-F238E27FC236}">
                  <a16:creationId xmlns:a16="http://schemas.microsoft.com/office/drawing/2014/main" id="{11CC03F9-5E0F-9242-8ADB-67458FDBE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52" y="2856"/>
              <a:ext cx="1008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654" name="Line 14">
              <a:extLst>
                <a:ext uri="{FF2B5EF4-FFF2-40B4-BE49-F238E27FC236}">
                  <a16:creationId xmlns:a16="http://schemas.microsoft.com/office/drawing/2014/main" id="{59DF8BCC-AF3B-6B46-842F-A667AA704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00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4655" name="Text Box 15">
            <a:extLst>
              <a:ext uri="{FF2B5EF4-FFF2-40B4-BE49-F238E27FC236}">
                <a16:creationId xmlns:a16="http://schemas.microsoft.com/office/drawing/2014/main" id="{18672D50-A7B0-EE4E-A752-467691E1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32004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4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24656" name="AutoShape 16">
            <a:extLst>
              <a:ext uri="{FF2B5EF4-FFF2-40B4-BE49-F238E27FC236}">
                <a16:creationId xmlns:a16="http://schemas.microsoft.com/office/drawing/2014/main" id="{13227F90-B04E-8342-914A-D1E756C637B2}"/>
              </a:ext>
            </a:extLst>
          </p:cNvPr>
          <p:cNvCxnSpPr>
            <a:cxnSpLocks noChangeShapeType="1"/>
            <a:stCxn id="624655" idx="2"/>
            <a:endCxn id="624654" idx="1"/>
          </p:cNvCxnSpPr>
          <p:nvPr/>
        </p:nvCxnSpPr>
        <p:spPr bwMode="auto">
          <a:xfrm flipH="1">
            <a:off x="7527925" y="3841750"/>
            <a:ext cx="298450" cy="1168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657" name="AutoShape 17">
            <a:extLst>
              <a:ext uri="{FF2B5EF4-FFF2-40B4-BE49-F238E27FC236}">
                <a16:creationId xmlns:a16="http://schemas.microsoft.com/office/drawing/2014/main" id="{EC9BACFA-3978-184A-AC63-0EB7963AAE7C}"/>
              </a:ext>
            </a:extLst>
          </p:cNvPr>
          <p:cNvCxnSpPr>
            <a:cxnSpLocks noChangeShapeType="1"/>
            <a:stCxn id="624659" idx="3"/>
            <a:endCxn id="624659" idx="1"/>
          </p:cNvCxnSpPr>
          <p:nvPr/>
        </p:nvCxnSpPr>
        <p:spPr bwMode="auto">
          <a:xfrm>
            <a:off x="4630738" y="2798763"/>
            <a:ext cx="0" cy="1104900"/>
          </a:xfrm>
          <a:prstGeom prst="straightConnector1">
            <a:avLst/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4658" name="Group 18">
            <a:extLst>
              <a:ext uri="{FF2B5EF4-FFF2-40B4-BE49-F238E27FC236}">
                <a16:creationId xmlns:a16="http://schemas.microsoft.com/office/drawing/2014/main" id="{3D06732A-C4A6-E947-8663-71FF2B46C01E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2819400"/>
            <a:ext cx="457200" cy="1066800"/>
            <a:chOff x="2770" y="1632"/>
            <a:chExt cx="288" cy="672"/>
          </a:xfrm>
        </p:grpSpPr>
        <p:sp>
          <p:nvSpPr>
            <p:cNvPr id="624659" name="AutoShape 19">
              <a:extLst>
                <a:ext uri="{FF2B5EF4-FFF2-40B4-BE49-F238E27FC236}">
                  <a16:creationId xmlns:a16="http://schemas.microsoft.com/office/drawing/2014/main" id="{35517B1D-ADB1-4440-BBB1-ED371D5AF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78" y="1824"/>
              <a:ext cx="67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660" name="Line 20">
              <a:extLst>
                <a:ext uri="{FF2B5EF4-FFF2-40B4-BE49-F238E27FC236}">
                  <a16:creationId xmlns:a16="http://schemas.microsoft.com/office/drawing/2014/main" id="{AEA69FB2-3318-BF43-AFF6-2624691D4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" y="1968"/>
              <a:ext cx="19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4661" name="Text Box 21">
            <a:extLst>
              <a:ext uri="{FF2B5EF4-FFF2-40B4-BE49-F238E27FC236}">
                <a16:creationId xmlns:a16="http://schemas.microsoft.com/office/drawing/2014/main" id="{F4B98575-7E2F-B24B-8F2E-6555B8BB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2926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2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24662" name="AutoShape 22">
            <a:extLst>
              <a:ext uri="{FF2B5EF4-FFF2-40B4-BE49-F238E27FC236}">
                <a16:creationId xmlns:a16="http://schemas.microsoft.com/office/drawing/2014/main" id="{88111D16-73DA-9445-A220-03DC869C87D7}"/>
              </a:ext>
            </a:extLst>
          </p:cNvPr>
          <p:cNvCxnSpPr>
            <a:cxnSpLocks noChangeShapeType="1"/>
            <a:stCxn id="624661" idx="0"/>
            <a:endCxn id="624660" idx="0"/>
          </p:cNvCxnSpPr>
          <p:nvPr/>
        </p:nvCxnSpPr>
        <p:spPr bwMode="auto">
          <a:xfrm flipV="1">
            <a:off x="4144963" y="3333750"/>
            <a:ext cx="334962" cy="9588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663" name="AutoShape 23">
            <a:extLst>
              <a:ext uri="{FF2B5EF4-FFF2-40B4-BE49-F238E27FC236}">
                <a16:creationId xmlns:a16="http://schemas.microsoft.com/office/drawing/2014/main" id="{3C11D611-61BD-934F-BE61-A583F4CAF7E4}"/>
              </a:ext>
            </a:extLst>
          </p:cNvPr>
          <p:cNvCxnSpPr>
            <a:cxnSpLocks noChangeShapeType="1"/>
            <a:stCxn id="624665" idx="3"/>
            <a:endCxn id="624665" idx="1"/>
          </p:cNvCxnSpPr>
          <p:nvPr/>
        </p:nvCxnSpPr>
        <p:spPr bwMode="auto">
          <a:xfrm>
            <a:off x="5973763" y="3103563"/>
            <a:ext cx="0" cy="2819400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4664" name="Group 24">
            <a:extLst>
              <a:ext uri="{FF2B5EF4-FFF2-40B4-BE49-F238E27FC236}">
                <a16:creationId xmlns:a16="http://schemas.microsoft.com/office/drawing/2014/main" id="{83AE7453-7B13-5245-8C69-AE11B5CDDBB4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3124200"/>
            <a:ext cx="457200" cy="2781300"/>
            <a:chOff x="3616" y="1824"/>
            <a:chExt cx="288" cy="1752"/>
          </a:xfrm>
        </p:grpSpPr>
        <p:sp>
          <p:nvSpPr>
            <p:cNvPr id="624665" name="AutoShape 25">
              <a:extLst>
                <a:ext uri="{FF2B5EF4-FFF2-40B4-BE49-F238E27FC236}">
                  <a16:creationId xmlns:a16="http://schemas.microsoft.com/office/drawing/2014/main" id="{0120A4B7-0D71-454C-A6F0-39642C1CD8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84" y="2556"/>
              <a:ext cx="175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666" name="Line 26">
              <a:extLst>
                <a:ext uri="{FF2B5EF4-FFF2-40B4-BE49-F238E27FC236}">
                  <a16:creationId xmlns:a16="http://schemas.microsoft.com/office/drawing/2014/main" id="{70F390B3-93D5-2040-9DF4-F9E024A58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2700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4667" name="Text Box 27">
            <a:extLst>
              <a:ext uri="{FF2B5EF4-FFF2-40B4-BE49-F238E27FC236}">
                <a16:creationId xmlns:a16="http://schemas.microsoft.com/office/drawing/2014/main" id="{D8079DBC-4BDC-B74C-878B-97DB3ABB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3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24668" name="AutoShape 28">
            <a:extLst>
              <a:ext uri="{FF2B5EF4-FFF2-40B4-BE49-F238E27FC236}">
                <a16:creationId xmlns:a16="http://schemas.microsoft.com/office/drawing/2014/main" id="{9A55BD9C-3A28-E943-A5E9-A4304FA7817F}"/>
              </a:ext>
            </a:extLst>
          </p:cNvPr>
          <p:cNvCxnSpPr>
            <a:cxnSpLocks noChangeShapeType="1"/>
            <a:stCxn id="624667" idx="3"/>
            <a:endCxn id="624666" idx="0"/>
          </p:cNvCxnSpPr>
          <p:nvPr/>
        </p:nvCxnSpPr>
        <p:spPr bwMode="auto">
          <a:xfrm flipV="1">
            <a:off x="5575300" y="4495800"/>
            <a:ext cx="247650" cy="909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CFAD26E2-A996-4640-A5E3-2CB4ED1C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2829F323-9EAE-B24A-91B5-A89FD3DEF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D90969-EF57-024D-80FA-0D3A95A3C2C9}" type="slidenum">
              <a:rPr lang="en-US" altLang="de-DE"/>
              <a:pPr/>
              <a:t>26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graphicFrame>
        <p:nvGraphicFramePr>
          <p:cNvPr id="625666" name="Object 2">
            <a:extLst>
              <a:ext uri="{FF2B5EF4-FFF2-40B4-BE49-F238E27FC236}">
                <a16:creationId xmlns:a16="http://schemas.microsoft.com/office/drawing/2014/main" id="{967CDB8F-D9D9-DE4D-B469-4505E1BCF91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68475" y="1196975"/>
          <a:ext cx="555307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7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1196975"/>
                        <a:ext cx="5553075" cy="566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67" name="Rectangle 3">
            <a:extLst>
              <a:ext uri="{FF2B5EF4-FFF2-40B4-BE49-F238E27FC236}">
                <a16:creationId xmlns:a16="http://schemas.microsoft.com/office/drawing/2014/main" id="{2B922650-91BE-854E-930C-7E8D608E7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Gesamturteil Jura 2005</a:t>
            </a:r>
          </a:p>
        </p:txBody>
      </p:sp>
      <p:grpSp>
        <p:nvGrpSpPr>
          <p:cNvPr id="625668" name="Group 4">
            <a:extLst>
              <a:ext uri="{FF2B5EF4-FFF2-40B4-BE49-F238E27FC236}">
                <a16:creationId xmlns:a16="http://schemas.microsoft.com/office/drawing/2014/main" id="{79E982A1-DAEC-1245-8FD9-A0E36F698733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1581150"/>
            <a:ext cx="1485900" cy="1517650"/>
            <a:chOff x="1128" y="1014"/>
            <a:chExt cx="936" cy="956"/>
          </a:xfrm>
        </p:grpSpPr>
        <p:sp>
          <p:nvSpPr>
            <p:cNvPr id="625669" name="Rectangle 5">
              <a:extLst>
                <a:ext uri="{FF2B5EF4-FFF2-40B4-BE49-F238E27FC236}">
                  <a16:creationId xmlns:a16="http://schemas.microsoft.com/office/drawing/2014/main" id="{71D9E30E-ADFE-E846-B28A-F57F58F29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1014"/>
              <a:ext cx="935" cy="587"/>
            </a:xfrm>
            <a:prstGeom prst="rect">
              <a:avLst/>
            </a:prstGeom>
            <a:solidFill>
              <a:srgbClr val="2AAA64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5670" name="Rectangle 6">
              <a:extLst>
                <a:ext uri="{FF2B5EF4-FFF2-40B4-BE49-F238E27FC236}">
                  <a16:creationId xmlns:a16="http://schemas.microsoft.com/office/drawing/2014/main" id="{4D9E7C75-71A7-5942-AF7F-6E26243E4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676"/>
              <a:ext cx="936" cy="294"/>
            </a:xfrm>
            <a:prstGeom prst="rect">
              <a:avLst/>
            </a:prstGeom>
            <a:solidFill>
              <a:srgbClr val="2AAA64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25671" name="Group 7">
            <a:extLst>
              <a:ext uri="{FF2B5EF4-FFF2-40B4-BE49-F238E27FC236}">
                <a16:creationId xmlns:a16="http://schemas.microsoft.com/office/drawing/2014/main" id="{1A3FC60E-CA39-9C4D-BEC8-E8AE8E359447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576763"/>
            <a:ext cx="1481137" cy="1625600"/>
            <a:chOff x="1124" y="2909"/>
            <a:chExt cx="942" cy="1024"/>
          </a:xfrm>
        </p:grpSpPr>
        <p:sp>
          <p:nvSpPr>
            <p:cNvPr id="625672" name="Rectangle 8">
              <a:extLst>
                <a:ext uri="{FF2B5EF4-FFF2-40B4-BE49-F238E27FC236}">
                  <a16:creationId xmlns:a16="http://schemas.microsoft.com/office/drawing/2014/main" id="{E0F02E0C-9291-CA41-87BD-07746E960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2909"/>
              <a:ext cx="941" cy="153"/>
            </a:xfrm>
            <a:prstGeom prst="rect">
              <a:avLst/>
            </a:prstGeom>
            <a:solidFill>
              <a:srgbClr val="CC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5673" name="Rectangle 9">
              <a:extLst>
                <a:ext uri="{FF2B5EF4-FFF2-40B4-BE49-F238E27FC236}">
                  <a16:creationId xmlns:a16="http://schemas.microsoft.com/office/drawing/2014/main" id="{270FD0BC-ECBF-2949-A524-135D0940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137"/>
              <a:ext cx="942" cy="796"/>
            </a:xfrm>
            <a:prstGeom prst="rect">
              <a:avLst/>
            </a:prstGeom>
            <a:solidFill>
              <a:srgbClr val="CC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5674" name="Line 10">
            <a:extLst>
              <a:ext uri="{FF2B5EF4-FFF2-40B4-BE49-F238E27FC236}">
                <a16:creationId xmlns:a16="http://schemas.microsoft.com/office/drawing/2014/main" id="{2B43AEB6-0361-8541-9F65-A70731942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1331913"/>
            <a:ext cx="14288" cy="51117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675" name="Text Box 11">
            <a:extLst>
              <a:ext uri="{FF2B5EF4-FFF2-40B4-BE49-F238E27FC236}">
                <a16:creationId xmlns:a16="http://schemas.microsoft.com/office/drawing/2014/main" id="{39F7EE93-D3AB-5F40-A3F4-40EBEA438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1243013"/>
            <a:ext cx="246062" cy="2127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 b="1">
                <a:latin typeface="Arial" panose="020B0604020202020204" pitchFamily="34" charset="0"/>
              </a:rPr>
              <a:t>2,4</a:t>
            </a:r>
          </a:p>
        </p:txBody>
      </p:sp>
      <p:sp>
        <p:nvSpPr>
          <p:cNvPr id="625676" name="AutoShape 12">
            <a:extLst>
              <a:ext uri="{FF2B5EF4-FFF2-40B4-BE49-F238E27FC236}">
                <a16:creationId xmlns:a16="http://schemas.microsoft.com/office/drawing/2014/main" id="{8D972AF4-AAB8-AA43-B4B1-8B7721DF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373688"/>
            <a:ext cx="976312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A09201F9-69B3-3F42-B117-0EB42300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24" name="Foliennummernplatzhalter 6">
            <a:extLst>
              <a:ext uri="{FF2B5EF4-FFF2-40B4-BE49-F238E27FC236}">
                <a16:creationId xmlns:a16="http://schemas.microsoft.com/office/drawing/2014/main" id="{091A67B6-BFEC-F648-83CA-2ABCB0951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05F1F-3BF8-A641-99AA-21B6F155640F}" type="slidenum">
              <a:rPr lang="en-US" altLang="de-DE"/>
              <a:pPr/>
              <a:t>27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E76B3AC5-089F-B74C-85E2-723E09D3D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A73A229F-8813-7544-9951-E9603C3E5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Physik: </a:t>
            </a:r>
            <a:br>
              <a:rPr lang="de-DE" altLang="de-DE" sz="3200"/>
            </a:br>
            <a:r>
              <a:rPr lang="de-DE" altLang="de-DE" sz="3200"/>
              <a:t>Drittmittel in t€ pro Jahr</a:t>
            </a:r>
          </a:p>
        </p:txBody>
      </p:sp>
      <p:graphicFrame>
        <p:nvGraphicFramePr>
          <p:cNvPr id="531460" name="Object 4">
            <a:extLst>
              <a:ext uri="{FF2B5EF4-FFF2-40B4-BE49-F238E27FC236}">
                <a16:creationId xmlns:a16="http://schemas.microsoft.com/office/drawing/2014/main" id="{D69FF9B5-3D98-8347-BBB7-B264A841115B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0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1461" name="Group 5">
            <a:extLst>
              <a:ext uri="{FF2B5EF4-FFF2-40B4-BE49-F238E27FC236}">
                <a16:creationId xmlns:a16="http://schemas.microsoft.com/office/drawing/2014/main" id="{8EC70752-E480-7349-9C99-0C8409141542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531462" name="Object 6">
              <a:extLst>
                <a:ext uri="{FF2B5EF4-FFF2-40B4-BE49-F238E27FC236}">
                  <a16:creationId xmlns:a16="http://schemas.microsoft.com/office/drawing/2014/main" id="{7713A4BC-D203-2743-A915-29DCECA3F4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81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63" name="Group 7">
              <a:extLst>
                <a:ext uri="{FF2B5EF4-FFF2-40B4-BE49-F238E27FC236}">
                  <a16:creationId xmlns:a16="http://schemas.microsoft.com/office/drawing/2014/main" id="{0F9B4455-F608-444C-95DB-C910F07E1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531464" name="Line 8">
                <a:extLst>
                  <a:ext uri="{FF2B5EF4-FFF2-40B4-BE49-F238E27FC236}">
                    <a16:creationId xmlns:a16="http://schemas.microsoft.com/office/drawing/2014/main" id="{9E583026-6D2F-F24E-861B-7BD8BA2E7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65" name="Text Box 9">
                <a:extLst>
                  <a:ext uri="{FF2B5EF4-FFF2-40B4-BE49-F238E27FC236}">
                    <a16:creationId xmlns:a16="http://schemas.microsoft.com/office/drawing/2014/main" id="{88DFC51A-21B5-294F-9DCE-B518FE347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531466" name="Group 10">
            <a:extLst>
              <a:ext uri="{FF2B5EF4-FFF2-40B4-BE49-F238E27FC236}">
                <a16:creationId xmlns:a16="http://schemas.microsoft.com/office/drawing/2014/main" id="{405998CF-5003-544F-8D5B-9ED9AF5D0157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531467" name="AutoShape 11">
              <a:extLst>
                <a:ext uri="{FF2B5EF4-FFF2-40B4-BE49-F238E27FC236}">
                  <a16:creationId xmlns:a16="http://schemas.microsoft.com/office/drawing/2014/main" id="{5004F70E-36E0-BA44-84F2-349A0B77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68" name="Text Box 12">
              <a:extLst>
                <a:ext uri="{FF2B5EF4-FFF2-40B4-BE49-F238E27FC236}">
                  <a16:creationId xmlns:a16="http://schemas.microsoft.com/office/drawing/2014/main" id="{4D0ECAE1-0BBC-D04A-B427-048A8A517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531469" name="Group 13">
            <a:extLst>
              <a:ext uri="{FF2B5EF4-FFF2-40B4-BE49-F238E27FC236}">
                <a16:creationId xmlns:a16="http://schemas.microsoft.com/office/drawing/2014/main" id="{DEFD781C-1228-AA4C-BF10-DC3E71DCC04B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531470" name="Object 14">
              <a:extLst>
                <a:ext uri="{FF2B5EF4-FFF2-40B4-BE49-F238E27FC236}">
                  <a16:creationId xmlns:a16="http://schemas.microsoft.com/office/drawing/2014/main" id="{A763A45A-D476-0941-A365-1460D967D0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82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71" name="Group 15">
              <a:extLst>
                <a:ext uri="{FF2B5EF4-FFF2-40B4-BE49-F238E27FC236}">
                  <a16:creationId xmlns:a16="http://schemas.microsoft.com/office/drawing/2014/main" id="{952CCBC1-747C-B146-947C-C4B0DE6CA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531472" name="Line 16">
                <a:extLst>
                  <a:ext uri="{FF2B5EF4-FFF2-40B4-BE49-F238E27FC236}">
                    <a16:creationId xmlns:a16="http://schemas.microsoft.com/office/drawing/2014/main" id="{9004A806-E5D5-F34A-A8B6-FF3C8587C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73" name="Text Box 17">
                <a:extLst>
                  <a:ext uri="{FF2B5EF4-FFF2-40B4-BE49-F238E27FC236}">
                    <a16:creationId xmlns:a16="http://schemas.microsoft.com/office/drawing/2014/main" id="{5C98833F-1EE6-534E-BADB-F52B74D66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531474" name="Group 18">
            <a:extLst>
              <a:ext uri="{FF2B5EF4-FFF2-40B4-BE49-F238E27FC236}">
                <a16:creationId xmlns:a16="http://schemas.microsoft.com/office/drawing/2014/main" id="{78BD92E1-50AB-8042-A35E-D77401D0CAC6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531475" name="AutoShape 19">
              <a:extLst>
                <a:ext uri="{FF2B5EF4-FFF2-40B4-BE49-F238E27FC236}">
                  <a16:creationId xmlns:a16="http://schemas.microsoft.com/office/drawing/2014/main" id="{2F2266AF-A1CA-A042-A38B-413442D5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76" name="Text Box 20">
              <a:extLst>
                <a:ext uri="{FF2B5EF4-FFF2-40B4-BE49-F238E27FC236}">
                  <a16:creationId xmlns:a16="http://schemas.microsoft.com/office/drawing/2014/main" id="{71681DA4-E54A-7F4C-8024-59B611006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sp>
        <p:nvSpPr>
          <p:cNvPr id="531478" name="AutoShape 22">
            <a:extLst>
              <a:ext uri="{FF2B5EF4-FFF2-40B4-BE49-F238E27FC236}">
                <a16:creationId xmlns:a16="http://schemas.microsoft.com/office/drawing/2014/main" id="{41B8E9FB-8949-9441-BDDF-1887DAE27B2D}"/>
              </a:ext>
            </a:extLst>
          </p:cNvPr>
          <p:cNvSpPr>
            <a:spLocks/>
          </p:cNvSpPr>
          <p:nvPr/>
        </p:nvSpPr>
        <p:spPr bwMode="auto">
          <a:xfrm>
            <a:off x="5508625" y="2708275"/>
            <a:ext cx="2354263" cy="914400"/>
          </a:xfrm>
          <a:prstGeom prst="borderCallout1">
            <a:avLst>
              <a:gd name="adj1" fmla="val 108333"/>
              <a:gd name="adj2" fmla="val 95144"/>
              <a:gd name="adj3" fmla="val 108333"/>
              <a:gd name="adj4" fmla="val -5158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Fächer</a:t>
            </a:r>
          </a:p>
        </p:txBody>
      </p:sp>
      <p:sp>
        <p:nvSpPr>
          <p:cNvPr id="531479" name="AutoShape 23">
            <a:extLst>
              <a:ext uri="{FF2B5EF4-FFF2-40B4-BE49-F238E27FC236}">
                <a16:creationId xmlns:a16="http://schemas.microsoft.com/office/drawing/2014/main" id="{77D2C4C0-3084-9846-9311-CEDA78F71D2D}"/>
              </a:ext>
            </a:extLst>
          </p:cNvPr>
          <p:cNvSpPr>
            <a:spLocks/>
          </p:cNvSpPr>
          <p:nvPr/>
        </p:nvSpPr>
        <p:spPr bwMode="auto">
          <a:xfrm>
            <a:off x="5508625" y="4314825"/>
            <a:ext cx="2354263" cy="914400"/>
          </a:xfrm>
          <a:prstGeom prst="borderCallout1">
            <a:avLst>
              <a:gd name="adj1" fmla="val -8333"/>
              <a:gd name="adj2" fmla="val 95144"/>
              <a:gd name="adj3" fmla="val -8333"/>
              <a:gd name="adj4" fmla="val -4983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Indikatoren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78" grpId="0" animBg="1"/>
      <p:bldP spid="5314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F9392E7-7761-E547-B122-4C673C8C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68A7DB95-79FB-924D-B437-17A81C2AE4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F2B20-81B1-3544-AEE2-A00AFB9BA92E}" type="slidenum">
              <a:rPr lang="en-US" altLang="de-DE"/>
              <a:pPr/>
              <a:t>28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66635F6A-0B54-4349-9305-8444134CD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Drittmittelherkunft</a:t>
            </a:r>
            <a:br>
              <a:rPr lang="de-DE" altLang="de-DE"/>
            </a:br>
            <a:r>
              <a:rPr lang="de-DE" altLang="de-DE" sz="2800"/>
              <a:t>(Psychologie)</a:t>
            </a:r>
          </a:p>
        </p:txBody>
      </p:sp>
      <p:pic>
        <p:nvPicPr>
          <p:cNvPr id="547843" name="Picture 3">
            <a:extLst>
              <a:ext uri="{FF2B5EF4-FFF2-40B4-BE49-F238E27FC236}">
                <a16:creationId xmlns:a16="http://schemas.microsoft.com/office/drawing/2014/main" id="{24263C7A-B997-F848-81C0-15BEB81D862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6840537" cy="5732462"/>
          </a:xfrm>
        </p:spPr>
      </p:pic>
      <p:sp>
        <p:nvSpPr>
          <p:cNvPr id="547844" name="AutoShape 4">
            <a:extLst>
              <a:ext uri="{FF2B5EF4-FFF2-40B4-BE49-F238E27FC236}">
                <a16:creationId xmlns:a16="http://schemas.microsoft.com/office/drawing/2014/main" id="{E21947B3-CA1E-694A-B815-68B725F3D335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708400" y="17732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5" name="AutoShape 5">
            <a:extLst>
              <a:ext uri="{FF2B5EF4-FFF2-40B4-BE49-F238E27FC236}">
                <a16:creationId xmlns:a16="http://schemas.microsoft.com/office/drawing/2014/main" id="{8D3DBCA2-97B3-374B-948B-C5E4F7F28A67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132138" y="4868863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6" name="AutoShape 6">
            <a:extLst>
              <a:ext uri="{FF2B5EF4-FFF2-40B4-BE49-F238E27FC236}">
                <a16:creationId xmlns:a16="http://schemas.microsoft.com/office/drawing/2014/main" id="{3AA67062-6481-B84C-A936-AAFFD2320AAC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348038" y="2565400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7" name="AutoShape 7">
            <a:extLst>
              <a:ext uri="{FF2B5EF4-FFF2-40B4-BE49-F238E27FC236}">
                <a16:creationId xmlns:a16="http://schemas.microsoft.com/office/drawing/2014/main" id="{DD85CA17-EF3D-F247-BFC9-5C5BDD46392D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203575" y="1628775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47849" name="AutoShape 9">
            <a:extLst>
              <a:ext uri="{FF2B5EF4-FFF2-40B4-BE49-F238E27FC236}">
                <a16:creationId xmlns:a16="http://schemas.microsoft.com/office/drawing/2014/main" id="{900B38D5-B02D-D64E-849B-74F4B1E4DA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6600" y="692150"/>
            <a:ext cx="0" cy="5732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6B640E3-2FCC-1542-BBD7-4BB41514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9DBFCFB3-20ED-4343-A5B1-F203BA247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9E960-E4C3-FD4A-806C-FC5D6A5D0012}" type="slidenum">
              <a:rPr lang="en-US" altLang="de-DE"/>
              <a:pPr/>
              <a:t>29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graphicFrame>
        <p:nvGraphicFramePr>
          <p:cNvPr id="564230" name="Object 6">
            <a:extLst>
              <a:ext uri="{FF2B5EF4-FFF2-40B4-BE49-F238E27FC236}">
                <a16:creationId xmlns:a16="http://schemas.microsoft.com/office/drawing/2014/main" id="{28CF3C91-F1B9-3B43-A240-34BCBE17D9E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7050" y="1198563"/>
          <a:ext cx="583565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44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198563"/>
                        <a:ext cx="583565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32" name="Line 8">
            <a:extLst>
              <a:ext uri="{FF2B5EF4-FFF2-40B4-BE49-F238E27FC236}">
                <a16:creationId xmlns:a16="http://schemas.microsoft.com/office/drawing/2014/main" id="{5B0F9FCA-711C-4C45-A03C-E25872E0DDFD}"/>
              </a:ext>
            </a:extLst>
          </p:cNvPr>
          <p:cNvSpPr>
            <a:spLocks noChangeShapeType="1"/>
          </p:cNvSpPr>
          <p:nvPr/>
        </p:nvSpPr>
        <p:spPr bwMode="auto">
          <a:xfrm rot="2700000" flipH="1">
            <a:off x="1258888" y="3824288"/>
            <a:ext cx="69135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4" name="Line 10">
            <a:extLst>
              <a:ext uri="{FF2B5EF4-FFF2-40B4-BE49-F238E27FC236}">
                <a16:creationId xmlns:a16="http://schemas.microsoft.com/office/drawing/2014/main" id="{B1AB3B8C-1B8D-5A41-94E2-A28365078531}"/>
              </a:ext>
            </a:extLst>
          </p:cNvPr>
          <p:cNvSpPr>
            <a:spLocks noChangeShapeType="1"/>
          </p:cNvSpPr>
          <p:nvPr/>
        </p:nvSpPr>
        <p:spPr bwMode="auto">
          <a:xfrm rot="8100000" flipH="1">
            <a:off x="1420019" y="3947319"/>
            <a:ext cx="65960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7" name="Text Box 13">
            <a:extLst>
              <a:ext uri="{FF2B5EF4-FFF2-40B4-BE49-F238E27FC236}">
                <a16:creationId xmlns:a16="http://schemas.microsoft.com/office/drawing/2014/main" id="{400F6C96-EDBB-6341-AFE4-5FD4CFC0AFFC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2105025" y="1611313"/>
            <a:ext cx="666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chemeClr val="folHlink"/>
                </a:solidFill>
                <a:latin typeface="Arial" panose="020B0604020202020204" pitchFamily="34" charset="0"/>
              </a:rPr>
              <a:t>Lehre</a:t>
            </a:r>
          </a:p>
        </p:txBody>
      </p:sp>
      <p:sp>
        <p:nvSpPr>
          <p:cNvPr id="564238" name="Text Box 14">
            <a:extLst>
              <a:ext uri="{FF2B5EF4-FFF2-40B4-BE49-F238E27FC236}">
                <a16:creationId xmlns:a16="http://schemas.microsoft.com/office/drawing/2014/main" id="{8DBBC281-F5F6-2547-B54C-D511D50F4AB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096000" y="2068513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chemeClr val="folHlink"/>
                </a:solidFill>
                <a:latin typeface="Arial" panose="020B0604020202020204" pitchFamily="34" charset="0"/>
              </a:rPr>
              <a:t>Forschung</a:t>
            </a:r>
          </a:p>
        </p:txBody>
      </p:sp>
      <p:sp>
        <p:nvSpPr>
          <p:cNvPr id="564242" name="Rectangle 18">
            <a:extLst>
              <a:ext uri="{FF2B5EF4-FFF2-40B4-BE49-F238E27FC236}">
                <a16:creationId xmlns:a16="http://schemas.microsoft.com/office/drawing/2014/main" id="{87FC8FE0-A800-D247-9354-09503BB11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Humboldt`sches Ideal </a:t>
            </a:r>
            <a:br>
              <a:rPr lang="de-DE" altLang="de-DE"/>
            </a:br>
            <a:r>
              <a:rPr lang="de-DE" altLang="de-DE" sz="2800"/>
              <a:t>(BWL, Publikationen)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7" grpId="0"/>
      <p:bldP spid="5642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5D6EA96A-AF6A-3440-9E80-7EC9C19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03C02A3-3F56-464A-8164-369EC9835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60C9F-61EB-6642-8C08-99FA6E274571}" type="slidenum">
              <a:rPr lang="en-US" altLang="de-DE"/>
              <a:pPr/>
              <a:t>3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47170" name="Rectangle 2">
            <a:extLst>
              <a:ext uri="{FF2B5EF4-FFF2-40B4-BE49-F238E27FC236}">
                <a16:creationId xmlns:a16="http://schemas.microsoft.com/office/drawing/2014/main" id="{12F0AE14-F134-4641-B8B5-64219393D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990600"/>
          </a:xfrm>
        </p:spPr>
        <p:txBody>
          <a:bodyPr/>
          <a:lstStyle/>
          <a:p>
            <a:r>
              <a:rPr lang="de-DE" altLang="de-DE">
                <a:solidFill>
                  <a:schemeClr val="folHlink"/>
                </a:solidFill>
              </a:rPr>
              <a:t>Forschungsuniversitäten 2004</a:t>
            </a:r>
          </a:p>
        </p:txBody>
      </p:sp>
      <p:grpSp>
        <p:nvGrpSpPr>
          <p:cNvPr id="647171" name="Group 3">
            <a:extLst>
              <a:ext uri="{FF2B5EF4-FFF2-40B4-BE49-F238E27FC236}">
                <a16:creationId xmlns:a16="http://schemas.microsoft.com/office/drawing/2014/main" id="{35B8D530-EC83-AB42-BA6A-BE076A331758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223963"/>
            <a:ext cx="6840538" cy="6237287"/>
            <a:chOff x="748" y="754"/>
            <a:chExt cx="4491" cy="3566"/>
          </a:xfrm>
        </p:grpSpPr>
        <p:pic>
          <p:nvPicPr>
            <p:cNvPr id="647172" name="Picture 4">
              <a:extLst>
                <a:ext uri="{FF2B5EF4-FFF2-40B4-BE49-F238E27FC236}">
                  <a16:creationId xmlns:a16="http://schemas.microsoft.com/office/drawing/2014/main" id="{EF6137FB-62F6-8F42-95B5-A5BBFD4E9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54"/>
              <a:ext cx="4420" cy="3385"/>
            </a:xfrm>
            <a:prstGeom prst="rect">
              <a:avLst/>
            </a:prstGeom>
          </p:spPr>
        </p:pic>
        <p:sp>
          <p:nvSpPr>
            <p:cNvPr id="647173" name="AutoShape 5">
              <a:extLst>
                <a:ext uri="{FF2B5EF4-FFF2-40B4-BE49-F238E27FC236}">
                  <a16:creationId xmlns:a16="http://schemas.microsoft.com/office/drawing/2014/main" id="{2361AB9A-D337-874B-8893-235DCD440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816"/>
              <a:ext cx="4491" cy="504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4828AE-3CDA-6940-AB03-4539B87F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796D72-C190-C247-AF6C-4F5FCF779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793A8-5C97-2D43-8B87-588E36D45212}" type="slidenum">
              <a:rPr lang="en-US" altLang="de-DE"/>
              <a:pPr/>
              <a:t>30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01095" name="Rectangle 7">
            <a:extLst>
              <a:ext uri="{FF2B5EF4-FFF2-40B4-BE49-F238E27FC236}">
                <a16:creationId xmlns:a16="http://schemas.microsoft.com/office/drawing/2014/main" id="{852B031D-42BC-5F48-AF03-49BCE387F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VWL </a:t>
            </a:r>
            <a:br>
              <a:rPr lang="de-DE" altLang="de-DE"/>
            </a:br>
            <a:r>
              <a:rPr lang="de-DE" altLang="de-DE" sz="2800"/>
              <a:t>nationale/internatonale Publikationen</a:t>
            </a:r>
          </a:p>
        </p:txBody>
      </p:sp>
      <p:graphicFrame>
        <p:nvGraphicFramePr>
          <p:cNvPr id="601097" name="Object 9">
            <a:extLst>
              <a:ext uri="{FF2B5EF4-FFF2-40B4-BE49-F238E27FC236}">
                <a16:creationId xmlns:a16="http://schemas.microsoft.com/office/drawing/2014/main" id="{ACD753E1-920C-3940-89A7-DE627835AF9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976438" y="1125538"/>
          <a:ext cx="5621337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099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1125538"/>
                        <a:ext cx="5621337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Datumsplatzhalter 3">
            <a:extLst>
              <a:ext uri="{FF2B5EF4-FFF2-40B4-BE49-F238E27FC236}">
                <a16:creationId xmlns:a16="http://schemas.microsoft.com/office/drawing/2014/main" id="{48C394DB-F671-0449-9CFB-46C34467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116" name="Foliennummernplatzhalter 4">
            <a:extLst>
              <a:ext uri="{FF2B5EF4-FFF2-40B4-BE49-F238E27FC236}">
                <a16:creationId xmlns:a16="http://schemas.microsoft.com/office/drawing/2014/main" id="{091B0BC2-1A8C-EA41-A17D-2C3195824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16AF5D-444B-984C-9E3D-BCD609204F4E}" type="slidenum">
              <a:rPr lang="en-US" altLang="de-DE"/>
              <a:pPr/>
              <a:t>31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graphicFrame>
        <p:nvGraphicFramePr>
          <p:cNvPr id="604276" name="Group 116">
            <a:extLst>
              <a:ext uri="{FF2B5EF4-FFF2-40B4-BE49-F238E27FC236}">
                <a16:creationId xmlns:a16="http://schemas.microsoft.com/office/drawing/2014/main" id="{B16511C5-74DF-3B4E-A02B-588A2F1505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123950"/>
          <a:ext cx="7920038" cy="5734050"/>
        </p:xfrm>
        <a:graphic>
          <a:graphicData uri="http://schemas.openxmlformats.org/drawingml/2006/table">
            <a:tbl>
              <a:tblPr/>
              <a:tblGrid>
                <a:gridCol w="1760538">
                  <a:extLst>
                    <a:ext uri="{9D8B030D-6E8A-4147-A177-3AD203B41FA5}">
                      <a16:colId xmlns:a16="http://schemas.microsoft.com/office/drawing/2014/main" val="497057868"/>
                    </a:ext>
                  </a:extLst>
                </a:gridCol>
                <a:gridCol w="3197225">
                  <a:extLst>
                    <a:ext uri="{9D8B030D-6E8A-4147-A177-3AD203B41FA5}">
                      <a16:colId xmlns:a16="http://schemas.microsoft.com/office/drawing/2014/main" val="1883298111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3635319442"/>
                    </a:ext>
                  </a:extLst>
                </a:gridCol>
                <a:gridCol w="1455738">
                  <a:extLst>
                    <a:ext uri="{9D8B030D-6E8A-4147-A177-3AD203B41FA5}">
                      <a16:colId xmlns:a16="http://schemas.microsoft.com/office/drawing/2014/main" val="1101373250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Regional Rank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Institution*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Country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World Rank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59812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Cambridge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127261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Oxford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7515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Imperial Coll London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542827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Coll London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33321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ETH Zürich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Switzerland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19278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Utrecht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Netherlands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553878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Paris 06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81943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Tech Univ Munich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7288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Karolinska Inst Stockholm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Sweden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664314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Edinburgh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994669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Paris 11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725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Munich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4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16350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Zürich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Switzerland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2858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Copenhagen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Denmark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6067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Bristol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19473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Leiden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Netherlands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828599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Heidelberg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9248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Moscow State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239938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Oslo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Norway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25894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Univ Sheffield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670348"/>
                  </a:ext>
                </a:extLst>
              </a:tr>
            </a:tbl>
          </a:graphicData>
        </a:graphic>
      </p:graphicFrame>
      <p:sp>
        <p:nvSpPr>
          <p:cNvPr id="604274" name="Rectangle 114">
            <a:extLst>
              <a:ext uri="{FF2B5EF4-FFF2-40B4-BE49-F238E27FC236}">
                <a16:creationId xmlns:a16="http://schemas.microsoft.com/office/drawing/2014/main" id="{72BA6A29-A321-8447-AF4E-465347EBF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3200" b="0">
                <a:solidFill>
                  <a:schemeClr val="folHlink"/>
                </a:solidFill>
              </a:rPr>
              <a:t>Europäische Hochschulen im ‚Shanghai-Ranking‘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9133B1-B310-3346-BC48-04914B7E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5A4BC3-C909-7049-8D44-23F95F2F8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95A39D-90D1-704B-A596-8930C11B5024}" type="slidenum">
              <a:rPr lang="en-US" altLang="de-DE"/>
              <a:pPr/>
              <a:t>32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07234" name="Rectangle 2">
            <a:extLst>
              <a:ext uri="{FF2B5EF4-FFF2-40B4-BE49-F238E27FC236}">
                <a16:creationId xmlns:a16="http://schemas.microsoft.com/office/drawing/2014/main" id="{9457C2C4-2445-4D47-B6F6-BD5FCC8DC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0">
                <a:solidFill>
                  <a:schemeClr val="folHlink"/>
                </a:solidFill>
              </a:rPr>
              <a:t>Indikatoren des ‚Shanghai-Ranking‘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8661219C-C0EB-574A-BF10-2FD3C45D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1438"/>
            <a:ext cx="84248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2. Definition of Indicators</a:t>
            </a: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Alumni.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The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total number of the alumni of an institution winning Nobel Prizes and Fields Medals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. Alumni are defined as those who obtain bachelor, Master's or doctoral degrees from the institution.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Different weights are set according to the periods of obtaining degrees.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The weight is 100% for alumni obtaining degrees in 1991-2000, 90% for alumni obtaining degrees in 1981-1990, […] and so on, and finally 10% for alumni obtaining degrees in 1901-1910. […]</a:t>
            </a: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Award.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The total number of the staff of an institution winning Nobel prizes in physics, chemistry, medicine and economics and Fields Medal in Mathematics.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Staff is defined as those who work at an institution at the time of winning the prize.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Different weights are set according to the periods of winning the prizes.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[…] If a winner is affiliated with more than one institution, each institution is assigned the reciprocal of the number of institutions. For Nobel prizes, if a prize is shared by more than one person, weights are set for winners according to their proportion of the prize.</a:t>
            </a: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endParaRPr lang="de-DE" altLang="de-DE" sz="160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HiCi. 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The number of highly cited researchers in 21 broad subject categories in life sciences, medicine, physical sciences, engineering and social sciences.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These individuals are the most highly cited within each category for the period of 1981-1999.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[…]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1003B62-1FEC-B845-ABC8-E4C96DF9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1EF209D8-24BD-5D43-A47A-410DC71C7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3FB64-4174-9C43-98C4-E61E1D347F80}" type="slidenum">
              <a:rPr lang="en-US" altLang="de-DE"/>
              <a:pPr/>
              <a:t>33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08258" name="Rectangle 2">
            <a:extLst>
              <a:ext uri="{FF2B5EF4-FFF2-40B4-BE49-F238E27FC236}">
                <a16:creationId xmlns:a16="http://schemas.microsoft.com/office/drawing/2014/main" id="{68FC11EA-D31D-9D4F-957A-51DB87ADC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90613"/>
            <a:ext cx="86423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endParaRPr lang="de-DE" altLang="de-DE" sz="160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/>
            <a:endParaRPr lang="de-DE" altLang="de-DE" sz="160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The number of articles published </a:t>
            </a:r>
            <a:r>
              <a:rPr lang="de-DE" altLang="de-DE" sz="1600" b="1" u="sng">
                <a:solidFill>
                  <a:schemeClr val="folHlink"/>
                </a:solidFill>
                <a:latin typeface="Arial" panose="020B0604020202020204" pitchFamily="34" charset="0"/>
              </a:rPr>
              <a:t>in Nature and Science</a:t>
            </a:r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 between 1999 and 2003.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To distinguish the order of author affiliation, a weight of 100% is assigned for corresponding author affiliation, 50% for first author affiliation (second author affiliation if the first author affiliation is the same as corresponding author affiliation), 25% for the next author affiliation, and 10% for other author affiliations.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Only publications of article type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are considered.</a:t>
            </a: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SCI.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Total number of articles indexed in Science Citation Index-expanded and Social Science Citation Index in 2003.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Only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publications of article type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are considered.</a:t>
            </a: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b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de-DE" altLang="de-DE" sz="1600" b="1">
                <a:solidFill>
                  <a:schemeClr val="folHlink"/>
                </a:solidFill>
                <a:latin typeface="Arial" panose="020B0604020202020204" pitchFamily="34" charset="0"/>
              </a:rPr>
              <a:t>Size. </a:t>
            </a:r>
            <a:r>
              <a:rPr lang="de-DE" altLang="de-DE" sz="1600" u="sng">
                <a:solidFill>
                  <a:schemeClr val="folHlink"/>
                </a:solidFill>
                <a:latin typeface="Arial" panose="020B0604020202020204" pitchFamily="34" charset="0"/>
              </a:rPr>
              <a:t>The total scores of the above five indicators divided by the number of full-time equivalent academic staff.</a:t>
            </a:r>
            <a:r>
              <a:rPr lang="de-DE" altLang="de-DE" sz="1600">
                <a:solidFill>
                  <a:schemeClr val="folHlink"/>
                </a:solidFill>
                <a:latin typeface="Arial" panose="020B0604020202020204" pitchFamily="34" charset="0"/>
              </a:rPr>
              <a:t> If the number of academic staff for institutions of a country cannot be obtained, the total scores of the above five indicators is used. For ranking - 2004, the number of full-time equivalent academic staff are obtained for institutions in USA, China (mainland), Italy, Netherlands, Sweden, and Belgium etc. </a:t>
            </a:r>
          </a:p>
        </p:txBody>
      </p:sp>
      <p:sp>
        <p:nvSpPr>
          <p:cNvPr id="608259" name="Text Box 3">
            <a:extLst>
              <a:ext uri="{FF2B5EF4-FFF2-40B4-BE49-F238E27FC236}">
                <a16:creationId xmlns:a16="http://schemas.microsoft.com/office/drawing/2014/main" id="{C2356C2E-91EA-6348-8000-DE2AAE4B5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659438"/>
            <a:ext cx="6708775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chemeClr val="folHlink"/>
                </a:solidFill>
                <a:latin typeface="Arial" panose="020B0604020202020204" pitchFamily="34" charset="0"/>
              </a:rPr>
              <a:t>http://</a:t>
            </a:r>
            <a:r>
              <a:rPr lang="de-DE" altLang="de-DE">
                <a:solidFill>
                  <a:schemeClr val="folHlink"/>
                </a:solidFill>
                <a:latin typeface="Arial" panose="020B0604020202020204" pitchFamily="34" charset="0"/>
                <a:hlinkClick r:id="rId2"/>
              </a:rPr>
              <a:t>ed.sjtu.edu.cn/rank/2004/Methodology.htm</a:t>
            </a:r>
            <a:endParaRPr lang="de-DE" altLang="de-DE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608260" name="Rectangle 4">
            <a:extLst>
              <a:ext uri="{FF2B5EF4-FFF2-40B4-BE49-F238E27FC236}">
                <a16:creationId xmlns:a16="http://schemas.microsoft.com/office/drawing/2014/main" id="{05BAF71F-8288-5445-8FAC-277C19F78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b="0">
                <a:solidFill>
                  <a:schemeClr val="folHlink"/>
                </a:solidFill>
              </a:rPr>
              <a:t>Indikatoren des ‚Shanghai-Ranking‘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A6D24107-3468-9349-9BC7-0C32C5E9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BF282DE2-892B-6443-B38A-151363720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40812-32E6-914D-8B9B-B79BD0853E5A}" type="slidenum">
              <a:rPr lang="en-US" altLang="de-DE"/>
              <a:pPr/>
              <a:t>34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58513" name="Rectangle 81">
            <a:extLst>
              <a:ext uri="{FF2B5EF4-FFF2-40B4-BE49-F238E27FC236}">
                <a16:creationId xmlns:a16="http://schemas.microsoft.com/office/drawing/2014/main" id="{08FFB2D5-704F-C34F-9464-EF560970E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folHlink"/>
                </a:solidFill>
              </a:rPr>
              <a:t>Drittmittel: DFG - CHE</a:t>
            </a:r>
          </a:p>
        </p:txBody>
      </p:sp>
      <p:graphicFrame>
        <p:nvGraphicFramePr>
          <p:cNvPr id="658515" name="Group 83">
            <a:extLst>
              <a:ext uri="{FF2B5EF4-FFF2-40B4-BE49-F238E27FC236}">
                <a16:creationId xmlns:a16="http://schemas.microsoft.com/office/drawing/2014/main" id="{7D5D5B99-6A08-5E43-A3BC-C886E1D66C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799388" cy="4405312"/>
        </p:xfrm>
        <a:graphic>
          <a:graphicData uri="http://schemas.openxmlformats.org/drawingml/2006/table">
            <a:tbl>
              <a:tblPr/>
              <a:tblGrid>
                <a:gridCol w="4189413">
                  <a:extLst>
                    <a:ext uri="{9D8B030D-6E8A-4147-A177-3AD203B41FA5}">
                      <a16:colId xmlns:a16="http://schemas.microsoft.com/office/drawing/2014/main" val="1644962408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val="841570241"/>
                    </a:ext>
                  </a:extLst>
                </a:gridCol>
              </a:tblGrid>
              <a:tr h="1235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Fächergruppen DFG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Korrelation zwischen DFG- und CHE-Daten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534442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Mathematik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0,94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862067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Medizin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0,93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013017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Physik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0,87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785760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Chemie/Lebensmittelchemie/Biochemie/Pharmazie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0,79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227314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Biologie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0,57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4608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A9821DD-5864-1C47-BAA7-FDAE4DBB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FE5A50B4-D7F2-AB4B-86EC-AD40870F3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FCC91C-E409-E443-9702-5FD831376B09}" type="slidenum">
              <a:rPr lang="en-US" altLang="de-DE"/>
              <a:pPr/>
              <a:t>4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16450" name="Rectangle 2">
            <a:extLst>
              <a:ext uri="{FF2B5EF4-FFF2-40B4-BE49-F238E27FC236}">
                <a16:creationId xmlns:a16="http://schemas.microsoft.com/office/drawing/2014/main" id="{7CD5D88B-7A73-9840-9B6E-F500A01FD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707187" cy="990600"/>
          </a:xfrm>
        </p:spPr>
        <p:txBody>
          <a:bodyPr/>
          <a:lstStyle/>
          <a:p>
            <a:r>
              <a:rPr lang="de-DE" altLang="de-DE"/>
              <a:t>Plätze...</a:t>
            </a:r>
          </a:p>
        </p:txBody>
      </p:sp>
      <p:pic>
        <p:nvPicPr>
          <p:cNvPr id="616451" name="Picture 3">
            <a:extLst>
              <a:ext uri="{FF2B5EF4-FFF2-40B4-BE49-F238E27FC236}">
                <a16:creationId xmlns:a16="http://schemas.microsoft.com/office/drawing/2014/main" id="{5C6A99C9-B4E8-3944-919B-B832F8783F3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3" y="1655763"/>
            <a:ext cx="8167687" cy="4725987"/>
          </a:xfrm>
        </p:spPr>
      </p:pic>
      <p:sp>
        <p:nvSpPr>
          <p:cNvPr id="616452" name="AutoShape 4">
            <a:extLst>
              <a:ext uri="{FF2B5EF4-FFF2-40B4-BE49-F238E27FC236}">
                <a16:creationId xmlns:a16="http://schemas.microsoft.com/office/drawing/2014/main" id="{AF00CB9C-02CE-BD4D-B217-6D40C667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8148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62A860C-3BCF-404B-9E79-F6879251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661F435-7A73-6342-B9B1-029CE328E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1A035-4BB3-8E44-BC9C-36C74E8ED9A1}" type="slidenum">
              <a:rPr lang="en-US" altLang="de-DE"/>
              <a:pPr/>
              <a:t>5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17474" name="Rectangle 2">
            <a:extLst>
              <a:ext uri="{FF2B5EF4-FFF2-40B4-BE49-F238E27FC236}">
                <a16:creationId xmlns:a16="http://schemas.microsoft.com/office/drawing/2014/main" id="{DFBDC3ED-3621-D14C-9156-EA47F86D4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996112" cy="990600"/>
          </a:xfrm>
        </p:spPr>
        <p:txBody>
          <a:bodyPr/>
          <a:lstStyle/>
          <a:p>
            <a:r>
              <a:rPr lang="de-DE" altLang="de-DE"/>
              <a:t>Plätze...</a:t>
            </a:r>
          </a:p>
        </p:txBody>
      </p:sp>
      <p:pic>
        <p:nvPicPr>
          <p:cNvPr id="617475" name="Picture 3">
            <a:extLst>
              <a:ext uri="{FF2B5EF4-FFF2-40B4-BE49-F238E27FC236}">
                <a16:creationId xmlns:a16="http://schemas.microsoft.com/office/drawing/2014/main" id="{37C4B100-54A3-724E-BE97-99EB636A4E0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2276475"/>
            <a:ext cx="8767763" cy="3573463"/>
          </a:xfrm>
        </p:spPr>
      </p:pic>
      <p:sp>
        <p:nvSpPr>
          <p:cNvPr id="617476" name="AutoShape 4">
            <a:extLst>
              <a:ext uri="{FF2B5EF4-FFF2-40B4-BE49-F238E27FC236}">
                <a16:creationId xmlns:a16="http://schemas.microsoft.com/office/drawing/2014/main" id="{3EF89317-62C8-B847-A2F6-FFDE1DD8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244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umsplatzhalter 3">
            <a:extLst>
              <a:ext uri="{FF2B5EF4-FFF2-40B4-BE49-F238E27FC236}">
                <a16:creationId xmlns:a16="http://schemas.microsoft.com/office/drawing/2014/main" id="{506334A2-CE8B-FD4C-8334-DDF27824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45" name="Foliennummernplatzhalter 4">
            <a:extLst>
              <a:ext uri="{FF2B5EF4-FFF2-40B4-BE49-F238E27FC236}">
                <a16:creationId xmlns:a16="http://schemas.microsoft.com/office/drawing/2014/main" id="{EB1A5868-8B80-1641-86A4-723CDF5D8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5D87-F032-334F-9AF9-BF905262A63A}" type="slidenum">
              <a:rPr lang="en-US" altLang="de-DE"/>
              <a:pPr/>
              <a:t>6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18498" name="Rectangle 2">
            <a:extLst>
              <a:ext uri="{FF2B5EF4-FFF2-40B4-BE49-F238E27FC236}">
                <a16:creationId xmlns:a16="http://schemas.microsoft.com/office/drawing/2014/main" id="{B12F2501-9DD7-C04E-9BD7-DFC053A72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0">
                <a:solidFill>
                  <a:schemeClr val="folHlink"/>
                </a:solidFill>
              </a:rPr>
              <a:t>Indikatoren des ‚Shanghai-Ranking‘</a:t>
            </a:r>
          </a:p>
        </p:txBody>
      </p:sp>
      <p:graphicFrame>
        <p:nvGraphicFramePr>
          <p:cNvPr id="618499" name="Group 3">
            <a:extLst>
              <a:ext uri="{FF2B5EF4-FFF2-40B4-BE49-F238E27FC236}">
                <a16:creationId xmlns:a16="http://schemas.microsoft.com/office/drawing/2014/main" id="{1209EEBE-B0BC-D64B-9F30-8DFE0A13B104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196975"/>
          <a:ext cx="7848600" cy="4614863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117521198"/>
                    </a:ext>
                  </a:extLst>
                </a:gridCol>
                <a:gridCol w="3500438">
                  <a:extLst>
                    <a:ext uri="{9D8B030D-6E8A-4147-A177-3AD203B41FA5}">
                      <a16:colId xmlns:a16="http://schemas.microsoft.com/office/drawing/2014/main" val="1416603388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21294476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886824896"/>
                    </a:ext>
                  </a:extLst>
                </a:gridCol>
              </a:tblGrid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Criteria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Indicator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360382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Quality of Education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Alumni of an institution winning Nobel Prizes and Fields Medals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Alumni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49451"/>
                  </a:ext>
                </a:extLst>
              </a:tr>
              <a:tr h="4460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Quality of Faculty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Staff of an institution winning Nobel Prizes and Fields Medals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Award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89183"/>
                  </a:ext>
                </a:extLst>
              </a:tr>
              <a:tr h="446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Highly cited researchers in 21 broad subject categories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HiCi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182894"/>
                  </a:ext>
                </a:extLst>
              </a:tr>
              <a:tr h="4460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Research Output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Articles published in Nature and Science*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N&amp;S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0793"/>
                  </a:ext>
                </a:extLst>
              </a:tr>
              <a:tr h="446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Articles in Science Citation Index-expanded and Social Science Citation Index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SCI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862473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Size of Institution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Academic performance with respect to the size of an institution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528636"/>
                  </a:ext>
                </a:extLst>
              </a:tr>
            </a:tbl>
          </a:graphicData>
        </a:graphic>
      </p:graphicFrame>
      <p:sp>
        <p:nvSpPr>
          <p:cNvPr id="618539" name="Text Box 43">
            <a:extLst>
              <a:ext uri="{FF2B5EF4-FFF2-40B4-BE49-F238E27FC236}">
                <a16:creationId xmlns:a16="http://schemas.microsoft.com/office/drawing/2014/main" id="{2EAEC2EA-4458-5B4A-82AF-3D55FFF2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87692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1">
                <a:solidFill>
                  <a:schemeClr val="folHlink"/>
                </a:solidFill>
                <a:latin typeface="Arial" panose="020B0604020202020204" pitchFamily="34" charset="0"/>
              </a:rPr>
              <a:t>* For institutions specialized in humanities and social sciences such as London School of Economics, N&amp;S is not considered, and the weight of N&amp;S is relocated to other indicators.</a:t>
            </a:r>
            <a:r>
              <a:rPr lang="de-DE" altLang="de-DE" sz="1200" b="1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163B548D-43D4-E141-B4E2-2C003EE0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EF26CAAA-38DC-C846-B1A7-60EB3F71A3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7FA8D-BAB2-F14E-B11F-6B8EBE6BD88A}" type="slidenum">
              <a:rPr lang="en-US" altLang="de-DE"/>
              <a:pPr/>
              <a:t>7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40546F95-809E-F942-A24E-23C26CB5B53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2373313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Forschungsdaten</a:t>
            </a:r>
          </a:p>
        </p:txBody>
      </p:sp>
      <p:grpSp>
        <p:nvGrpSpPr>
          <p:cNvPr id="660484" name="Group 4">
            <a:extLst>
              <a:ext uri="{FF2B5EF4-FFF2-40B4-BE49-F238E27FC236}">
                <a16:creationId xmlns:a16="http://schemas.microsoft.com/office/drawing/2014/main" id="{064B0FDB-C1AA-054E-8835-255658E23A2A}"/>
              </a:ext>
            </a:extLst>
          </p:cNvPr>
          <p:cNvGrpSpPr>
            <a:grpSpLocks/>
          </p:cNvGrpSpPr>
          <p:nvPr/>
        </p:nvGrpSpPr>
        <p:grpSpPr bwMode="auto">
          <a:xfrm>
            <a:off x="4405313" y="4797425"/>
            <a:ext cx="4259262" cy="1443038"/>
            <a:chOff x="2775" y="3020"/>
            <a:chExt cx="2683" cy="909"/>
          </a:xfrm>
        </p:grpSpPr>
        <p:sp>
          <p:nvSpPr>
            <p:cNvPr id="660485" name="Rectangle 5">
              <a:extLst>
                <a:ext uri="{FF2B5EF4-FFF2-40B4-BE49-F238E27FC236}">
                  <a16:creationId xmlns:a16="http://schemas.microsoft.com/office/drawing/2014/main" id="{C411D6D7-FAE5-E644-AF37-BE8F715F8CE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020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relativ (pro-Kopf)</a:t>
              </a:r>
            </a:p>
          </p:txBody>
        </p:sp>
        <p:sp>
          <p:nvSpPr>
            <p:cNvPr id="660486" name="Rectangle 6">
              <a:extLst>
                <a:ext uri="{FF2B5EF4-FFF2-40B4-BE49-F238E27FC236}">
                  <a16:creationId xmlns:a16="http://schemas.microsoft.com/office/drawing/2014/main" id="{E3C188C2-BFB3-7146-9870-05CECAC6085C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521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absolut</a:t>
              </a:r>
            </a:p>
          </p:txBody>
        </p:sp>
      </p:grpSp>
      <p:sp>
        <p:nvSpPr>
          <p:cNvPr id="660487" name="Rectangle 7">
            <a:extLst>
              <a:ext uri="{FF2B5EF4-FFF2-40B4-BE49-F238E27FC236}">
                <a16:creationId xmlns:a16="http://schemas.microsoft.com/office/drawing/2014/main" id="{EAC0C72A-33E9-EB4D-A1E3-E00A6BAD9B3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4978400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gehen zweifach ein:</a:t>
            </a:r>
          </a:p>
        </p:txBody>
      </p:sp>
      <p:grpSp>
        <p:nvGrpSpPr>
          <p:cNvPr id="660488" name="Group 8">
            <a:extLst>
              <a:ext uri="{FF2B5EF4-FFF2-40B4-BE49-F238E27FC236}">
                <a16:creationId xmlns:a16="http://schemas.microsoft.com/office/drawing/2014/main" id="{133AEDAB-C16C-9845-85D6-82015AA61F09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1377950"/>
            <a:ext cx="4259263" cy="3143250"/>
            <a:chOff x="2744" y="868"/>
            <a:chExt cx="2683" cy="1980"/>
          </a:xfrm>
        </p:grpSpPr>
        <p:sp>
          <p:nvSpPr>
            <p:cNvPr id="660489" name="Rectangle 9">
              <a:extLst>
                <a:ext uri="{FF2B5EF4-FFF2-40B4-BE49-F238E27FC236}">
                  <a16:creationId xmlns:a16="http://schemas.microsoft.com/office/drawing/2014/main" id="{0AB305A7-416F-BD43-AA9E-EBCEFB36006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115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Promotionen</a:t>
              </a:r>
            </a:p>
          </p:txBody>
        </p:sp>
        <p:sp>
          <p:nvSpPr>
            <p:cNvPr id="660490" name="Rectangle 10">
              <a:extLst>
                <a:ext uri="{FF2B5EF4-FFF2-40B4-BE49-F238E27FC236}">
                  <a16:creationId xmlns:a16="http://schemas.microsoft.com/office/drawing/2014/main" id="{4922B0E9-DB44-4F41-BA56-8C4D9069639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868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Drittmittel</a:t>
              </a:r>
            </a:p>
          </p:txBody>
        </p:sp>
        <p:sp>
          <p:nvSpPr>
            <p:cNvPr id="660491" name="Rectangle 11">
              <a:extLst>
                <a:ext uri="{FF2B5EF4-FFF2-40B4-BE49-F238E27FC236}">
                  <a16:creationId xmlns:a16="http://schemas.microsoft.com/office/drawing/2014/main" id="{40EE4AEB-AD5C-8F4E-B6D5-5AF0DC634AF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283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Publikationen</a:t>
              </a:r>
            </a:p>
          </p:txBody>
        </p:sp>
        <p:sp>
          <p:nvSpPr>
            <p:cNvPr id="660492" name="Rectangle 12">
              <a:extLst>
                <a:ext uri="{FF2B5EF4-FFF2-40B4-BE49-F238E27FC236}">
                  <a16:creationId xmlns:a16="http://schemas.microsoft.com/office/drawing/2014/main" id="{AA942F9D-EC78-9C47-A7E4-D0B98E26140C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699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Zitationen</a:t>
              </a:r>
            </a:p>
          </p:txBody>
        </p:sp>
        <p:sp>
          <p:nvSpPr>
            <p:cNvPr id="660493" name="Rectangle 13">
              <a:extLst>
                <a:ext uri="{FF2B5EF4-FFF2-40B4-BE49-F238E27FC236}">
                  <a16:creationId xmlns:a16="http://schemas.microsoft.com/office/drawing/2014/main" id="{EA16A813-190D-724B-9C9B-416197760E1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531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Patente</a:t>
              </a:r>
            </a:p>
          </p:txBody>
        </p:sp>
      </p:grpSp>
      <p:sp>
        <p:nvSpPr>
          <p:cNvPr id="660494" name="Rectangle 14">
            <a:extLst>
              <a:ext uri="{FF2B5EF4-FFF2-40B4-BE49-F238E27FC236}">
                <a16:creationId xmlns:a16="http://schemas.microsoft.com/office/drawing/2014/main" id="{BD4310EC-7ADE-DE45-8A1B-4DAB551D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0"/>
            <a:ext cx="65643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folHlink"/>
                </a:solidFill>
              </a:rPr>
              <a:t>CHE - Forschung</a:t>
            </a:r>
          </a:p>
        </p:txBody>
      </p:sp>
      <p:sp>
        <p:nvSpPr>
          <p:cNvPr id="660495" name="Rectangle 15">
            <a:extLst>
              <a:ext uri="{FF2B5EF4-FFF2-40B4-BE49-F238E27FC236}">
                <a16:creationId xmlns:a16="http://schemas.microsoft.com/office/drawing/2014/main" id="{7F8DA660-191D-EF40-8A4F-FB0B9354E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animBg="1" autoUpdateAnimBg="0"/>
      <p:bldP spid="66048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255330B0-7919-FE45-8945-3A2AC148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FF0D775A-BB52-1F43-85A5-5B8B5B8FF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82769C-B6C0-7B4D-AEC5-398F29FA16A0}" type="slidenum">
              <a:rPr lang="en-US" altLang="de-DE"/>
              <a:pPr/>
              <a:t>8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22594" name="Rectangle 2">
            <a:extLst>
              <a:ext uri="{FF2B5EF4-FFF2-40B4-BE49-F238E27FC236}">
                <a16:creationId xmlns:a16="http://schemas.microsoft.com/office/drawing/2014/main" id="{5F59CD23-7403-1249-A865-F564AADA4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folHlink"/>
                </a:solidFill>
              </a:rPr>
              <a:t>Alle Rankings sind ...</a:t>
            </a:r>
          </a:p>
        </p:txBody>
      </p:sp>
      <p:sp>
        <p:nvSpPr>
          <p:cNvPr id="622596" name="Rectangle 4">
            <a:extLst>
              <a:ext uri="{FF2B5EF4-FFF2-40B4-BE49-F238E27FC236}">
                <a16:creationId xmlns:a16="http://schemas.microsoft.com/office/drawing/2014/main" id="{1657A03C-73B7-6A4E-8E22-47585626A3D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16013" y="1628775"/>
            <a:ext cx="6478587" cy="865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>
                <a:latin typeface="Arial" panose="020B0604020202020204" pitchFamily="34" charset="0"/>
              </a:rPr>
              <a:t>... ungerecht!</a:t>
            </a:r>
          </a:p>
        </p:txBody>
      </p:sp>
      <p:sp>
        <p:nvSpPr>
          <p:cNvPr id="622601" name="Rectangle 9">
            <a:extLst>
              <a:ext uri="{FF2B5EF4-FFF2-40B4-BE49-F238E27FC236}">
                <a16:creationId xmlns:a16="http://schemas.microsoft.com/office/drawing/2014/main" id="{B1D0C537-003A-334B-A2FE-9A44CAB25F4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3500438"/>
            <a:ext cx="3889375" cy="504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>
                <a:latin typeface="Arial" panose="020B0604020202020204" pitchFamily="34" charset="0"/>
              </a:rPr>
              <a:t>Shanghai</a:t>
            </a:r>
          </a:p>
        </p:txBody>
      </p:sp>
      <p:sp>
        <p:nvSpPr>
          <p:cNvPr id="622602" name="Rectangle 10">
            <a:extLst>
              <a:ext uri="{FF2B5EF4-FFF2-40B4-BE49-F238E27FC236}">
                <a16:creationId xmlns:a16="http://schemas.microsoft.com/office/drawing/2014/main" id="{8AF191A6-2EE0-AE41-AE62-6EC423E5CEC2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932363" y="3500438"/>
            <a:ext cx="3889375" cy="504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>
                <a:latin typeface="Arial" panose="020B0604020202020204" pitchFamily="34" charset="0"/>
              </a:rPr>
              <a:t>CHE</a:t>
            </a:r>
          </a:p>
        </p:txBody>
      </p:sp>
      <p:sp>
        <p:nvSpPr>
          <p:cNvPr id="622603" name="Rectangle 11">
            <a:extLst>
              <a:ext uri="{FF2B5EF4-FFF2-40B4-BE49-F238E27FC236}">
                <a16:creationId xmlns:a16="http://schemas.microsoft.com/office/drawing/2014/main" id="{B8E977EE-9A66-9C4A-A28E-89BECA4B0A3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4437063"/>
            <a:ext cx="388937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Nobelpreise</a:t>
            </a:r>
          </a:p>
        </p:txBody>
      </p:sp>
      <p:sp>
        <p:nvSpPr>
          <p:cNvPr id="622604" name="Rectangle 12">
            <a:extLst>
              <a:ext uri="{FF2B5EF4-FFF2-40B4-BE49-F238E27FC236}">
                <a16:creationId xmlns:a16="http://schemas.microsoft.com/office/drawing/2014/main" id="{4DF182A0-FBB9-8346-8650-478DD31DE02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932363" y="4437063"/>
            <a:ext cx="388937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Fächerperspektive</a:t>
            </a:r>
          </a:p>
        </p:txBody>
      </p:sp>
      <p:sp>
        <p:nvSpPr>
          <p:cNvPr id="622605" name="Rectangle 13">
            <a:extLst>
              <a:ext uri="{FF2B5EF4-FFF2-40B4-BE49-F238E27FC236}">
                <a16:creationId xmlns:a16="http://schemas.microsoft.com/office/drawing/2014/main" id="{1AF6E587-D13D-CA41-A52C-55CF155E353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5157788"/>
            <a:ext cx="388937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naturwissenschaftlich</a:t>
            </a:r>
          </a:p>
        </p:txBody>
      </p:sp>
      <p:sp>
        <p:nvSpPr>
          <p:cNvPr id="622606" name="Rectangle 14">
            <a:extLst>
              <a:ext uri="{FF2B5EF4-FFF2-40B4-BE49-F238E27FC236}">
                <a16:creationId xmlns:a16="http://schemas.microsoft.com/office/drawing/2014/main" id="{6A6C8313-9139-9D4C-8F41-7D60C0C0E6F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932363" y="5157788"/>
            <a:ext cx="388937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50 % Grenze</a:t>
            </a:r>
          </a:p>
        </p:txBody>
      </p:sp>
      <p:sp>
        <p:nvSpPr>
          <p:cNvPr id="622607" name="Rectangle 15">
            <a:extLst>
              <a:ext uri="{FF2B5EF4-FFF2-40B4-BE49-F238E27FC236}">
                <a16:creationId xmlns:a16="http://schemas.microsoft.com/office/drawing/2014/main" id="{9915853E-49B7-424D-AAC5-D35EE030C27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5876925"/>
            <a:ext cx="3889375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englischsprachige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Kulturwissenschaft</a:t>
            </a:r>
          </a:p>
        </p:txBody>
      </p:sp>
      <p:sp>
        <p:nvSpPr>
          <p:cNvPr id="622608" name="Rectangle 16">
            <a:extLst>
              <a:ext uri="{FF2B5EF4-FFF2-40B4-BE49-F238E27FC236}">
                <a16:creationId xmlns:a16="http://schemas.microsoft.com/office/drawing/2014/main" id="{CCCB193B-B1B2-7346-BF3C-560692401EF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932363" y="5876925"/>
            <a:ext cx="388937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Besonderheiten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 animBg="1"/>
      <p:bldP spid="622601" grpId="0" animBg="1"/>
      <p:bldP spid="622602" grpId="0" animBg="1"/>
      <p:bldP spid="622603" grpId="0" animBg="1"/>
      <p:bldP spid="622604" grpId="0" animBg="1"/>
      <p:bldP spid="622605" grpId="0" animBg="1"/>
      <p:bldP spid="622606" grpId="0" animBg="1"/>
      <p:bldP spid="622607" grpId="0" animBg="1"/>
      <p:bldP spid="6226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B3A2C61-5315-F04B-A93C-BA1B4892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11. Juli 2005</a:t>
            </a:r>
            <a:endParaRPr lang="en-US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1DA0B10-ED53-F947-85EA-5D186D82A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69054-CA45-7A4E-930E-9B12F5DA59F4}" type="slidenum">
              <a:rPr lang="en-US" altLang="de-DE"/>
              <a:pPr/>
              <a:t>9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87778" name="Rectangle 2">
            <a:extLst>
              <a:ext uri="{FF2B5EF4-FFF2-40B4-BE49-F238E27FC236}">
                <a16:creationId xmlns:a16="http://schemas.microsoft.com/office/drawing/2014/main" id="{947A0B2A-F7FA-A94B-90F8-622E12D4A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87779" name="Picture 3">
            <a:extLst>
              <a:ext uri="{FF2B5EF4-FFF2-40B4-BE49-F238E27FC236}">
                <a16:creationId xmlns:a16="http://schemas.microsoft.com/office/drawing/2014/main" id="{167C9939-3A3F-3642-A8FB-6FCC51D8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28775"/>
            <a:ext cx="6948488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7781" name="Rectangle 5">
            <a:extLst>
              <a:ext uri="{FF2B5EF4-FFF2-40B4-BE49-F238E27FC236}">
                <a16:creationId xmlns:a16="http://schemas.microsoft.com/office/drawing/2014/main" id="{77C09AC4-5BC1-C54C-A7D2-6C75545A9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445125"/>
            <a:ext cx="6913563" cy="792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200" b="1">
                <a:solidFill>
                  <a:srgbClr val="000000"/>
                </a:solidFill>
                <a:latin typeface="Arial" panose="020B0604020202020204" pitchFamily="34" charset="0"/>
              </a:rPr>
              <a:t>fair, informativ, qualifiziert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1" grpId="0" animBg="1"/>
    </p:bldLst>
  </p:timing>
</p:sld>
</file>

<file path=ppt/theme/theme1.xml><?xml version="1.0" encoding="utf-8"?>
<a:theme xmlns:a="http://schemas.openxmlformats.org/drawingml/2006/main" name="1_Länderranking">
  <a:themeElements>
    <a:clrScheme name="1_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1_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chschulranking">
  <a:themeElements>
    <a:clrScheme name="Hochschul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Hochschul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Hochschul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schungsranking">
  <a:themeElements>
    <a:clrScheme name="Forschungs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Forschungs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orschungs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änderranking">
  <a:themeElements>
    <a:clrScheme name="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E">
  <a:themeElements>
    <a:clrScheme name="CHE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CH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1448</Words>
  <Application>Microsoft Macintosh PowerPoint</Application>
  <PresentationFormat>Bildschirmpräsentation (4:3)</PresentationFormat>
  <Paragraphs>475</Paragraphs>
  <Slides>34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Times New Roman</vt:lpstr>
      <vt:lpstr>Arial</vt:lpstr>
      <vt:lpstr>Webdings</vt:lpstr>
      <vt:lpstr>SimSun</vt:lpstr>
      <vt:lpstr>1_Länderranking</vt:lpstr>
      <vt:lpstr>Hochschulranking</vt:lpstr>
      <vt:lpstr>Forschungsranking</vt:lpstr>
      <vt:lpstr>Länderranking</vt:lpstr>
      <vt:lpstr>CHE</vt:lpstr>
      <vt:lpstr>Bild (Enhanced Metafile)</vt:lpstr>
      <vt:lpstr>Universität Heidelberg </vt:lpstr>
      <vt:lpstr>PowerPoint-Präsentation</vt:lpstr>
      <vt:lpstr>Forschungsuniversitäten 2004</vt:lpstr>
      <vt:lpstr>Plätze...</vt:lpstr>
      <vt:lpstr>Plätze...</vt:lpstr>
      <vt:lpstr>Indikatoren des ‚Shanghai-Ranking‘</vt:lpstr>
      <vt:lpstr>PowerPoint-Präsentation</vt:lpstr>
      <vt:lpstr>Alle Rankings sind ...</vt:lpstr>
      <vt:lpstr>PowerPoint-Präsentation</vt:lpstr>
      <vt:lpstr>PowerPoint-Präsentation</vt:lpstr>
      <vt:lpstr>5 Besonderheiten</vt:lpstr>
      <vt:lpstr>PowerPoint-Präsentation</vt:lpstr>
      <vt:lpstr>5 Besonderheiten</vt:lpstr>
      <vt:lpstr>5 Besonderheiten</vt:lpstr>
      <vt:lpstr>5 Besonderheiten</vt:lpstr>
      <vt:lpstr>5 Besonderheiten</vt:lpstr>
      <vt:lpstr>My Ranking - example</vt:lpstr>
      <vt:lpstr>PowerPoint-Präsentation</vt:lpstr>
      <vt:lpstr>PowerPoint-Präsentation</vt:lpstr>
      <vt:lpstr>PowerPoint-Präsentation</vt:lpstr>
      <vt:lpstr>PowerPoint-Präsentation</vt:lpstr>
      <vt:lpstr>Physik: Drittmittel </vt:lpstr>
      <vt:lpstr>Forschungsstarke Fakultäten</vt:lpstr>
      <vt:lpstr>Forschungsuniversität</vt:lpstr>
      <vt:lpstr>Ranggruppenverfahren</vt:lpstr>
      <vt:lpstr>Gesamturteil Jura 2005</vt:lpstr>
      <vt:lpstr>Physik:  Drittmittel in t€ pro Jahr</vt:lpstr>
      <vt:lpstr>Drittmittelherkunft (Psychologie)</vt:lpstr>
      <vt:lpstr>Humboldt`sches Ideal  (BWL, Publikationen)</vt:lpstr>
      <vt:lpstr>VWL  nationale/internatonale Publikationen</vt:lpstr>
      <vt:lpstr>Europäische Hochschulen im ‚Shanghai-Ranking‘</vt:lpstr>
      <vt:lpstr>Indikatoren des ‚Shanghai-Ranking‘</vt:lpstr>
      <vt:lpstr>Indikatoren des ‚Shanghai-Ranking‘</vt:lpstr>
      <vt:lpstr>Drittmittel: DFG - CHE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184</cp:revision>
  <dcterms:created xsi:type="dcterms:W3CDTF">2001-03-08T15:06:45Z</dcterms:created>
  <dcterms:modified xsi:type="dcterms:W3CDTF">2022-02-05T15:25:50Z</dcterms:modified>
</cp:coreProperties>
</file>