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61" r:id="rId1"/>
    <p:sldMasterId id="2147483660" r:id="rId2"/>
    <p:sldMasterId id="2147483649" r:id="rId3"/>
    <p:sldMasterId id="2147483659" r:id="rId4"/>
    <p:sldMasterId id="2147483657" r:id="rId5"/>
  </p:sldMasterIdLst>
  <p:notesMasterIdLst>
    <p:notesMasterId r:id="rId37"/>
  </p:notesMasterIdLst>
  <p:sldIdLst>
    <p:sldId id="316" r:id="rId6"/>
    <p:sldId id="317" r:id="rId7"/>
    <p:sldId id="329" r:id="rId8"/>
    <p:sldId id="330" r:id="rId9"/>
    <p:sldId id="312" r:id="rId10"/>
    <p:sldId id="331" r:id="rId11"/>
    <p:sldId id="315" r:id="rId12"/>
    <p:sldId id="259" r:id="rId13"/>
    <p:sldId id="305" r:id="rId14"/>
    <p:sldId id="296" r:id="rId15"/>
    <p:sldId id="294" r:id="rId16"/>
    <p:sldId id="263" r:id="rId17"/>
    <p:sldId id="295" r:id="rId18"/>
    <p:sldId id="325" r:id="rId19"/>
    <p:sldId id="326" r:id="rId20"/>
    <p:sldId id="327" r:id="rId21"/>
    <p:sldId id="328" r:id="rId22"/>
    <p:sldId id="333" r:id="rId23"/>
    <p:sldId id="334" r:id="rId24"/>
    <p:sldId id="289" r:id="rId25"/>
    <p:sldId id="324" r:id="rId26"/>
    <p:sldId id="273" r:id="rId27"/>
    <p:sldId id="285" r:id="rId28"/>
    <p:sldId id="336" r:id="rId29"/>
    <p:sldId id="335" r:id="rId30"/>
    <p:sldId id="322" r:id="rId31"/>
    <p:sldId id="320" r:id="rId32"/>
    <p:sldId id="313" r:id="rId33"/>
    <p:sldId id="314" r:id="rId34"/>
    <p:sldId id="332" r:id="rId35"/>
    <p:sldId id="32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1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71E48B-B551-F24A-943B-7898BAF31F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936E65E-4256-B144-BBB5-6424F89BAD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CC4485C-DA53-514D-9444-D43E32E2291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E55F047-945E-B04B-96F8-8E6141ED36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F15C1CE-73AE-244C-B85B-C741A95F0B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FB973F9-DD0D-984E-BAFD-14DEA2A90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D6A9CC-BC67-DE46-AAA3-AB89897C9AB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2973E8-FB86-7843-AD89-AE4352304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B668E-2247-0147-90ED-25F7151A28B0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BD7BCFBF-B7B2-FD4D-B24E-01BB7A1985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A51E6ED2-925B-7F4D-A913-15966B3CC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375502-8C22-AE48-BDCA-7836ECB15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8413-8CA4-C84D-B3B5-A72638F652CA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623618" name="Rectangle 2">
            <a:extLst>
              <a:ext uri="{FF2B5EF4-FFF2-40B4-BE49-F238E27FC236}">
                <a16:creationId xmlns:a16="http://schemas.microsoft.com/office/drawing/2014/main" id="{3B2F85FD-EE24-A844-98C2-86CDDF278B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>
            <a:extLst>
              <a:ext uri="{FF2B5EF4-FFF2-40B4-BE49-F238E27FC236}">
                <a16:creationId xmlns:a16="http://schemas.microsoft.com/office/drawing/2014/main" id="{F1004BFF-533C-5443-A49D-F4478D44E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Verwendung der Daten im Forschungsranking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8CCDFA-F26F-AE4B-92D4-C29B76C77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BE458-09E6-CE48-8A7F-C4DE7AB5CCDB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661506" name="Rectangle 2">
            <a:extLst>
              <a:ext uri="{FF2B5EF4-FFF2-40B4-BE49-F238E27FC236}">
                <a16:creationId xmlns:a16="http://schemas.microsoft.com/office/drawing/2014/main" id="{89800565-11A4-B64A-BD29-644754A1E1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C5D00FD7-C373-7641-A8B3-8CACD9CA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Verwendung der Daten im Forschungsranking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F96E8-0D1B-7748-B8D4-C4111AB3E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CF5548-3378-864C-A104-5062AD16A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1B549F-247D-544F-9837-7A3193DC7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343E7B-A35E-4948-AF7C-9C4D661EE8E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25E632-CE23-BA4B-A57D-8E9BBF0EE7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57876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ADD14-8F8B-A64F-B968-B1CD7877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285E97-5B9D-A04D-8339-6A454DE8B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4A7CCE-483A-1849-AE0D-095004B2E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4CA2B7-CA8E-3B44-96A1-8ACB4DAEF28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188476-75CE-C344-9AA7-A2B0CF552D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19744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570E004-D5B6-E048-9E8D-9E00BBBD3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250FD7-02C2-7047-90AB-FDD050C5B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F7486-C2DC-EF4D-9B47-A9CC8AB18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D3A9C-4010-294E-A9B5-AC6FD985E15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9B8855-AE8B-FD4E-AFFE-9DE5EE6C5D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408603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2128B-7A72-8941-8E3A-FAF91498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2C199F43-2FD0-2441-B4D0-7B9C3699229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76200" y="1295400"/>
            <a:ext cx="8839200" cy="48006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ACE348-EFFD-A64F-8641-9C2DFF3A5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C4697AA1-B82D-494F-989E-76257C526B8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5DE9EC-7F7A-BA49-8841-96251661CAD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2195513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38606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2F261-96D9-4A45-AECE-65BEAAC8C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C9805F-5E1C-6144-860C-5DF32DB3F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809A2A-8C48-F143-8B00-D6C32B1AB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9AE974-CB1B-D64B-AAAA-F178F81F7CC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465069-D4FB-E144-9533-6BE3AC1F346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395521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FBADE-191D-4C40-86BC-85543CFD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5ABA7-FBE5-6F4A-A6C0-9D10F9D8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8BEB21-7273-8046-8C3B-F0A507CA7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4C08DA-6168-9B49-BA94-0B6E58186C7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B8E412-B71C-9E4B-B385-A5526F8126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33420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B51FA-F8E2-4B44-9BB2-9ECB11AC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9B8864-0D36-554E-9B6D-965D1107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228B86-DB53-D649-8FEF-39A32894B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930389-DE66-1F45-82B1-930724B18F9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F3365F-9C96-D045-81EF-6B10FF8101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427046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AF155-AD12-C849-AF85-0182A03A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7027F6-93BC-B247-89EA-8E2701404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BA05AC-5845-3F41-83A2-860EA6651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E4B18B-A084-AB49-BBAA-1DCB5F94B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8CF70A-EE98-304B-BD05-7E020A7C8DD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81C32F2-E831-1F42-B880-59176FA45A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2990874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30EE0-0D7B-A94B-8046-37811485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758D59-E0D1-6741-87F8-292419C65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D86113-3DE1-174E-9F5C-2951E2441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BF8E2B-1D90-7543-B2FC-089CB7611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8EC172-5390-BF49-85E8-E43DD2746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81B8E8-3BFE-284A-A0DA-8C5E83D6C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4AFA43-2DA3-434C-98ED-D0E6AED0FE9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4BA5C83-9660-EE4E-ADFC-6B85FE419A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37083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0FC53-8E41-864A-B1D5-4BBBEE9B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D815DF-D68E-2D48-891C-B2C797298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4B9E07-5F59-C147-9AB0-2A56681D875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38B490-7039-CD41-BA5A-75ABAF00B5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167729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3501904-81E8-1143-93E7-6E05B2FC1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34547F-CA59-8645-93A4-6AE624102D0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8BB7C8-E785-D748-A023-EB3733F168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82911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E6DCB-FF3F-6147-B3BF-89F7F5A3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456DE-9D5E-E349-8968-42ABDB8A2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E96FAD-073D-2B4E-BD16-330A719D7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CB233-20F4-DD48-8EE4-CFF930A5270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7901D5-6944-9D4E-B12C-61E04FC960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685159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688A0-D009-AC42-B6C5-5565CA38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689D94-4AC5-CD48-8C64-6872365C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8BC48D-B72F-0442-8D87-2E42E0BDF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D040D4-2B39-6C41-BCB3-DAB3FE0CE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7E9DD7-554B-A543-8B29-5942DFCC711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A335B57-CA19-C841-8C7A-C0E8FCB4038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8029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6B890-D5BE-A34E-8BE0-CBCDF40D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F74BB8-E73D-AA4B-9540-80A83D47D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265A01-E2A6-7B43-996E-6F39558C0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2FFC7A-BF3C-924E-AA7B-B54202FEF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EB86C2-91A8-8640-8189-3A325632019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3AC0BA4-FE15-554F-9249-C6311B561EA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174760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A1AB6-52BA-F541-B869-D9EF40BB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B074B7-0F33-8045-81D2-2859B1A70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0C3B5C-22C4-9C4F-AA9A-517A90E3B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5B6EE-E62A-E341-941E-7B214775E1C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474F80-4954-FA4B-A235-6DF7C4CBDD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1722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09046D-F00B-8B40-AA63-8612233B1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1F832F-DB28-2A4A-A1C7-84FE065DE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25C749-2976-9446-816D-BF878094E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49768B-803D-D945-96AD-6FEF69F15A3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4265A9-6CF0-594D-8F54-1CFE7CB2C6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57577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B8D48-7CA1-704B-BA59-04391DB1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C445C0-5A38-F340-A5BB-1037CB00143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C008C5-EE51-3B48-B905-6E333B038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D9047E-D365-F243-B853-4AF10E65B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47BC886D-DE52-4C46-87FB-AA809A4B56F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EE06B76-A697-654E-9DCD-57A73CECD35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400800"/>
            <a:ext cx="2195513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11. Juli 2005</a:t>
            </a:r>
          </a:p>
        </p:txBody>
      </p:sp>
    </p:spTree>
    <p:extLst>
      <p:ext uri="{BB962C8B-B14F-4D97-AF65-F5344CB8AC3E}">
        <p14:creationId xmlns:p14="http://schemas.microsoft.com/office/powerpoint/2010/main" val="3839719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D4E01-B19F-BB40-9D57-A25B6B65D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65E46-8B37-F34A-9AF3-A6229AAB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7C13F6-7964-EC45-803D-4F0F0E6B4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692C9B-B7F3-F649-8305-A6D9344FE01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E74ACC-4154-2B4D-89E5-E6832E3F3B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8911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8CDBA-DED1-4647-9C19-192AFCD8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CE1D87-40CF-A249-A46C-348ACB346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F1E23C-B58D-B547-94F1-0EEB6BA64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4712D-8757-1B4B-80CF-7FF987064B6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2D90F7-1F61-994E-BC6C-6045E90D99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621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00F8-9F6D-AC40-A7D3-3714EFE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331506-3DD7-7B4C-8075-60D80122A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D318C5-2639-1543-ADDB-AE24D9DF8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E4FB-23C4-8D45-9FF6-D4755534E40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B1776E-AC6B-524E-B1A9-A52726C4EA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4713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2EFCD-AC6A-B042-9FC9-D9B4E6F4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F7BBD-B510-0D40-B2DB-BA967B365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79B7AF-03E9-5043-A573-2CE90FBE0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43252C-B98A-CB4E-AADB-12F7BE6F7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BCFC4C-80F5-7941-9249-343AC056DC4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C8C2AFA-8504-304C-AD33-26C3DBDD38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3829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617C7-D536-5449-8FBE-08CE213D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62A12D-8B50-CD44-9937-1808A23C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5AD03A-9762-9744-A03F-DFB76537B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1A8F4C-CFC8-5B48-AB2E-B2EC8B499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F8607E-1CD8-1F46-A607-E06719BD4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3A675C-3031-024C-9C8E-F75BB3563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7DDDD3-95DC-334A-AC25-C9D76821E74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14ADECE-8F61-C944-A0CD-9F836A61C5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491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6BD8A-F6D8-AF4D-BCE3-244193D1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543D97-AC67-DB4A-BE2A-D13F6026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599DE3-8CA2-1549-A302-355F682C1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8899-CC11-1946-82AC-69BBCD4A0ED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A98F24-63D9-0B49-A85A-1470C001C5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54267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25718-E3A1-D949-8877-A082227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FB11D9-ECB7-9F46-BD13-1324F3AC3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8F8F8-502C-1149-97EB-ACFFB08C6D3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2C7BBB-BDD9-934D-852C-2E74ECBF82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0802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72BBEB-3763-5141-8D46-E90CBA358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A03978-CE22-974D-9D8D-97C0E896DB3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FE3BC9-C8F7-B64E-BC46-2F38EB4A35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859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A3D71-BF76-454A-B58B-619E97D1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F4BAA6-CD4D-844C-8F49-F35E4538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1B9024-7C28-B749-87E9-CEA534BB9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09C268-C8ED-5948-B012-FB49A711F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11678B-3234-C84A-96ED-844B0EE4BDC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97237D7-5837-884D-8BE0-37A500B170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1604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914C9-4424-5246-968C-6418A21C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87A221-7249-3741-BF94-CB77CF421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5A88DE-DD2B-0D43-A6FC-7BA756B16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AC48BC-D848-1843-ACDB-2ADC6198F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01028-0E6A-E140-90F0-876154C1478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51C5C70-A624-5741-ACDA-F748482804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7061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154E4-1D04-6346-8749-E593C436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AA8167-1C89-8F4B-8602-D2F28A438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E14190-9D09-964C-95C9-D7F21B209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5A09FF-B178-7348-812A-AA95466E901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2AB04C-EFAA-7441-A64C-6EF4395DC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5255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9B3303-BB9B-EC4A-A85D-A2FA6D659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B853BB-F680-1146-A91A-F44F66C88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37A7A-4A10-AB4D-80AA-4A94138F9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CA4E4C-E50A-5149-ADFD-C437798D2C0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128D88-BDE0-544F-9ABB-8AD0565647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1676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6D0E7-187F-854A-9EE7-3DE498D9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55744-52AC-8D4A-85A2-6B5660ACC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5FDABE-9604-3740-A374-62EA5FF00B7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6BCF1B8-FBBD-824E-91B6-CDDE6E7243C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0FA3E4-5B48-DA43-B254-B1D134F1A1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D53291B9-0527-794D-BEFF-6850D497485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29934F-8505-374D-83A8-30FB4F27E7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3432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92D51-210E-6A42-B2D4-FC627C73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39CEC620-DAAD-F14F-9BA3-6DB2BC381F2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76200" y="1295400"/>
            <a:ext cx="8839200" cy="48006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78F48-B35C-5C46-8152-09837DB69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04332B77-0063-F04E-B15D-1BF47985656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6721CC-75CA-E74A-871D-16BA2715EF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5871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E9766-5FE1-AA41-8835-0A2704515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DB5B28-D7B4-3144-87BD-7E079EDFA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270977-ECB7-EB40-8B4F-81E37E31D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F1614-712E-3B44-9830-DF5BBB364E2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7416CB-07A0-284A-AF81-BF7F7592C8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5903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66D24-DC86-1549-A37C-8209F2D7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88B4F7-FB08-A048-9301-9CAC4EF4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1D9071-8E5E-CB46-8D56-367E3DE226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B5C6F5-7E41-CA40-9FFA-479365178D1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43D502-628E-4B4B-BFEC-CF4241F355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734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F5A1B-1087-7E44-A381-72E9F977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EF0A69-8CB4-E449-8F4D-A9A6BCE4F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02165B-B670-0F45-AF0F-0D9D056C9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EDB923-4DD3-594E-8758-1FDF508FB3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59894-BAF2-3F45-96DA-AE76DBE2876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3247387-6227-014B-88C4-AD49556495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617680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247C8-26BE-1049-863E-17DDCD62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3DA35F-8579-494B-913C-98AD92CA5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62CB6-F40E-5A4C-81E4-F933E865C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C51A3F-388F-7340-AF44-D36F17AD5D7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8E298F-F3CA-DF4F-8CF0-8FDB978036A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3727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F536F-5F0A-2B4F-A0DA-0ABFD46D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A51D43-E886-1B47-96B5-FD5C348F8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754AE9-D4D7-A54D-BE4F-CEBB471A9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9FB3A2-82A1-B34B-9DE9-E19C3D856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27599B-6936-1C40-9E39-03B879FF07E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132744F-E4BC-EF4A-9B69-27616A473C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7752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FF6A2-1CDC-224A-93ED-1F95F6BD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3E4130-E28A-184E-A79F-E56F86DD2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FE51EE-5FCD-E545-843E-B45CB0017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8E9982-AA06-574E-8301-E476E3283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1E03E8-A57E-024F-AD8A-DABC3E04C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95B1ED-2970-9E40-AB9E-5C03A4A1F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BD1D2A-BC0B-B543-B35C-E8670D5D304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DD21186-A742-4C4B-8B74-4523D59E8F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7202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47BEF-DFE9-2E47-9C51-20276870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BEBBB9-0985-A743-9930-D03510BD9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8AEBE-F998-A641-9105-C785DDAA54F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1847A6-9559-9147-8A0A-587B0ABDB5A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8679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02E8A5-5D2B-8D43-A783-0064C36EF1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B5EEA6-C8CF-AC43-87E5-726999B2166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73761F-9310-3B48-8A3F-341B3E8D7E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362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12A38-630E-8243-BBF5-D0E20177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02B5D0-DCBD-8849-B82E-2E27E30E5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B88FF3-2EC3-2E48-976E-484C12AE7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0D80C3-F320-A84A-9843-03F23EF72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1ABA42-FAA1-4541-812E-2AA421C5AE3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2FBF93D-C406-9849-8E98-379B4CB348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553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C2173-DCC7-D343-B008-A854FD9A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4861357-F96D-7F40-83F3-2D781E417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ACFC1A-3914-F143-859D-40D7310C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90F5AE-B664-1F46-8241-9A361CD13B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0A57C5-83E7-D94D-941A-8D60A6EEF2A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3988F1-6908-4640-875C-ADD1F10A79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0744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77665-881E-4141-9546-12D23AAC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FC7BE8-216B-C844-A0E4-39DEE88E4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A01515-D1E5-5749-8833-CFD2F3370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E5EA3-813B-A24C-9E2D-FCE023B0D2B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A96DE0-94D5-C54F-A2D9-75DE3039CFF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850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7EA089-DB04-1543-ABCD-A1E41B4A9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6E36BF-AB74-A143-85E9-E285A3D35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068314-E6FF-A144-886D-89D7480A7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318D35-0A25-0A49-824B-EFBE51E9C33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5F0256-E6DE-8A41-B541-2E14A4ECAE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2984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6A164-3C26-7A41-9BBD-8C4F2D38F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9A8D18-1E25-9B46-B58A-F9F3F68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C6C3F0-FC3C-2444-8A60-D8CFC192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D070E4-2B06-874D-BF2A-F612BE39F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FAF112-58CC-D14B-BB79-DA5AF0AB112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3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788CB-540F-8E43-B0D2-79429B08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A62446-FD82-904B-92DB-8D6C738D2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002C46-993E-084D-A1DD-A73ECBCED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D001BE-6565-1847-8BAD-C7FA93166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1AADE1-743D-834E-8B70-6FDD30D9C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0503E5-4795-8345-A24C-3FD7A57A2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1D0DA7-ACC3-AD4C-A627-7E2D033636F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FE69526-6A80-FB4F-A0AE-4E4E031D4C6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4105489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14FA-3ABF-BD4A-8CAB-C25F3B7A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218E82-6A9C-6A4A-94E8-7E1A5CBF8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DEC2E5-5C76-4846-A6AA-50A73CFB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7D33CA-5D48-7242-8577-EE0EF521A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73909-A640-D144-A17E-C0158C412D71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78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55CA2-676C-774E-9416-1801F03E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AE6094-4CE1-F044-BDEF-9074D548F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504C2D-4378-5141-B2E5-39201EE6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1C7349-6E09-1144-AB55-009F19C71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FDAA56-D278-6446-A5E2-04AF1950D9E7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85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CBF37-1263-864A-84B4-5B219489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C404F8-D2FA-8A4E-BCF8-2B587953C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D55794-2026-2642-AE44-4ABE27B96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7ADFA4-22B7-A746-983F-583AC0F6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6EBE12-0F7F-9648-BB93-7AE9D5206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5BAE02-634D-164F-9523-7D27CD37FAA8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13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5657E-DA64-9241-A904-DD75340D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3DDD43-B72F-2347-A2FA-2BCCF0E2C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96AFE7-96C6-9943-8243-4FFEE0BD2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FEB057-410D-7742-91AF-26E1416E8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059FC7-5EFA-0247-BA85-66254B4F8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E4CE3D-631A-BF4F-BA10-2F85D84B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2FA518-DE1C-F643-A579-C80883DF0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64CCC-DC59-DC48-B068-0F7D4C6D4D1C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03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867ED-F7BE-9D41-A99D-8FDB9BF7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3F1712-E0D4-6749-898D-63BD1435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B97FA8-E7CF-7F4B-B68B-4B79712AE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C1F06C-F865-DE42-943C-C28AEA521058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29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EA5773-5E9D-4341-9900-9B0B07F9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E12408-E448-0C47-B2CE-22C88100D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61D97-60FF-544A-9E5E-E49F1137EE1A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91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43515-9B48-CD46-841E-A1F69EE5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0CC5B1-12EB-3541-95E7-9A5CC7C5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A13D4E-9686-E346-B413-489CF8D80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0FC63F-2ACC-3F4F-AEEC-0640EA2D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FF9080-6782-F54E-9E3C-276CA8D0F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F7045-D2F2-C647-A280-A9CD8829AD7C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67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FBB20-BD0B-5941-8260-72DAB935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656EAD-7804-5846-B353-5EDC0B4A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939F7B-7C72-584A-A375-5873EA757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5627E9-97ED-D146-ABF4-5DF29E44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29EEC8-AEB3-3041-96D0-0E0D20F05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288C2E-6844-984A-BB52-8A3ECB82E291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23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25C23-D597-F044-967D-D80F1D84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6AE56E-5AD4-2D45-8F8A-A8121E453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637CE2-D1D2-4D41-96C3-CB20A0C0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F0F060-BF2F-0744-B61A-A3901FDF8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2B5E16-EBF3-AA4D-8DEE-F8202941EFB6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41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36859F-DDB5-BB4C-93CF-F0BA2AC50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D67381-AE04-6849-83F4-27D3D2CC6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141262-66D2-2D4C-A5E0-F4A909D9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502E55-0CF6-9E49-9059-4584AEE84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A09B1-17C7-1141-84F8-6726C80901B0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0EDB6-B459-B243-B161-C7CAA495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7AE1E22-1936-C84E-AF97-A0805900C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3ADE05-2FE9-A94B-87FA-C3549423A6C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18F27-74C3-794F-8405-3A589A021D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640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2391802-D01F-6148-B513-DA21D1A2A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EC2516-5705-5E44-A3DC-B9C058590D3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4BFA98-41A7-4A4A-8077-22BBB785A6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86335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3B94C-4F0A-B743-96E9-BE6EDF81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A1C24-2063-D14F-AE03-AD63BEFB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718AF5-9918-504C-97A5-0C4C51C1F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8750C9-DB70-214D-BAFC-6C56F6C830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44E9E1-40AF-E543-A8DC-D5414536239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E44602-3A2F-2844-B196-BDC010AD89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400383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D93E9-749F-BF48-B457-23914E96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FC7C40-2640-C842-874D-A9C480812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1C5917-A8B3-CC48-B531-4416603EB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5CBF3A-30C3-DD45-A225-F9880DE00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732EB-E5D7-F641-939A-97A162A5524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2295BC2-5AAB-E944-B48F-21C682ACDA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37424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7EAEFF30-EFEA-5B47-B679-3FB4C5F7745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B51685D7-EF8B-644D-9E0A-9602BB0BF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502788" name="Rectangle 4">
            <a:extLst>
              <a:ext uri="{FF2B5EF4-FFF2-40B4-BE49-F238E27FC236}">
                <a16:creationId xmlns:a16="http://schemas.microsoft.com/office/drawing/2014/main" id="{CD7E2B1D-AB12-4240-BAC8-9A489281F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502789" name="Rectangle 5">
            <a:extLst>
              <a:ext uri="{FF2B5EF4-FFF2-40B4-BE49-F238E27FC236}">
                <a16:creationId xmlns:a16="http://schemas.microsoft.com/office/drawing/2014/main" id="{324165A2-6848-004C-BC47-4FAD2B0D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790" name="Rectangle 6">
            <a:extLst>
              <a:ext uri="{FF2B5EF4-FFF2-40B4-BE49-F238E27FC236}">
                <a16:creationId xmlns:a16="http://schemas.microsoft.com/office/drawing/2014/main" id="{2CEACD28-AF18-6741-9889-C807EE0006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96B9C7D-F0E9-9241-811D-7868BD2BB2B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02791" name="Text Box 7">
            <a:extLst>
              <a:ext uri="{FF2B5EF4-FFF2-40B4-BE49-F238E27FC236}">
                <a16:creationId xmlns:a16="http://schemas.microsoft.com/office/drawing/2014/main" id="{51E799A6-93CE-6B45-A3EB-D1C29F104A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502792" name="Rectangle 8">
            <a:extLst>
              <a:ext uri="{FF2B5EF4-FFF2-40B4-BE49-F238E27FC236}">
                <a16:creationId xmlns:a16="http://schemas.microsoft.com/office/drawing/2014/main" id="{EA92721D-A3AC-4041-A881-C423C8F4CF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Fachbeirat, 10. Mai 2005</a:t>
            </a:r>
          </a:p>
        </p:txBody>
      </p:sp>
      <p:pic>
        <p:nvPicPr>
          <p:cNvPr id="502794" name="Picture 10">
            <a:extLst>
              <a:ext uri="{FF2B5EF4-FFF2-40B4-BE49-F238E27FC236}">
                <a16:creationId xmlns:a16="http://schemas.microsoft.com/office/drawing/2014/main" id="{69D98618-FAB6-004F-A3D0-D1653BC5D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8351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20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EB5AB63D-F3A2-BE48-975B-2C09B48E47A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E19EBA8C-07C4-9041-9F05-7D2CB0E22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4116" name="Rectangle 4">
            <a:extLst>
              <a:ext uri="{FF2B5EF4-FFF2-40B4-BE49-F238E27FC236}">
                <a16:creationId xmlns:a16="http://schemas.microsoft.com/office/drawing/2014/main" id="{38A9C6C3-A7A1-DC4F-A8AE-BDD1F5BF3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4117" name="Rectangle 5">
            <a:extLst>
              <a:ext uri="{FF2B5EF4-FFF2-40B4-BE49-F238E27FC236}">
                <a16:creationId xmlns:a16="http://schemas.microsoft.com/office/drawing/2014/main" id="{A508EBB0-07E1-7C42-BFEC-AD13A3C1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8" name="Rectangle 6">
            <a:extLst>
              <a:ext uri="{FF2B5EF4-FFF2-40B4-BE49-F238E27FC236}">
                <a16:creationId xmlns:a16="http://schemas.microsoft.com/office/drawing/2014/main" id="{130BA9F7-370C-1E42-BBE7-0F7DE9334B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72CBA1D-B24E-AF49-9351-0E08847AB7D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4119" name="Text Box 7">
            <a:extLst>
              <a:ext uri="{FF2B5EF4-FFF2-40B4-BE49-F238E27FC236}">
                <a16:creationId xmlns:a16="http://schemas.microsoft.com/office/drawing/2014/main" id="{0A651586-0A50-E74C-86F1-F841D360D8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4120" name="Rectangle 8">
            <a:extLst>
              <a:ext uri="{FF2B5EF4-FFF2-40B4-BE49-F238E27FC236}">
                <a16:creationId xmlns:a16="http://schemas.microsoft.com/office/drawing/2014/main" id="{B43104E4-867B-684A-B5E2-4B31AAC065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 11. Juli 2005</a:t>
            </a:r>
          </a:p>
        </p:txBody>
      </p:sp>
      <p:pic>
        <p:nvPicPr>
          <p:cNvPr id="474122" name="Picture 10">
            <a:extLst>
              <a:ext uri="{FF2B5EF4-FFF2-40B4-BE49-F238E27FC236}">
                <a16:creationId xmlns:a16="http://schemas.microsoft.com/office/drawing/2014/main" id="{2EECF016-AC14-854F-B187-3EFDBBE60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05105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7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222559B3-A055-1D4B-B5DE-CF3A3A5D7B9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CEF11F04-7025-4F4D-B88C-4931E77F8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384004" name="Rectangle 4">
            <a:extLst>
              <a:ext uri="{FF2B5EF4-FFF2-40B4-BE49-F238E27FC236}">
                <a16:creationId xmlns:a16="http://schemas.microsoft.com/office/drawing/2014/main" id="{003DFF57-A481-6B41-BB65-4B2291FBE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384005" name="Rectangle 5">
            <a:extLst>
              <a:ext uri="{FF2B5EF4-FFF2-40B4-BE49-F238E27FC236}">
                <a16:creationId xmlns:a16="http://schemas.microsoft.com/office/drawing/2014/main" id="{09A15816-EB6D-374E-9231-4E37EBAA3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1C90BA11-508B-DF4F-A14B-2EA95C654C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53D9ED-3431-BA48-BFFF-1BE23E443A5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84007" name="Text Box 7">
            <a:extLst>
              <a:ext uri="{FF2B5EF4-FFF2-40B4-BE49-F238E27FC236}">
                <a16:creationId xmlns:a16="http://schemas.microsoft.com/office/drawing/2014/main" id="{697E1CA9-2A43-CE48-BD56-BC3FEF5F50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84008" name="Rectangle 8">
            <a:extLst>
              <a:ext uri="{FF2B5EF4-FFF2-40B4-BE49-F238E27FC236}">
                <a16:creationId xmlns:a16="http://schemas.microsoft.com/office/drawing/2014/main" id="{A8511AEE-42F6-E24A-936C-13F1A24F5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384024" name="Picture 24">
            <a:extLst>
              <a:ext uri="{FF2B5EF4-FFF2-40B4-BE49-F238E27FC236}">
                <a16:creationId xmlns:a16="http://schemas.microsoft.com/office/drawing/2014/main" id="{DDB3DCEA-6892-F940-8104-2693F5E186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1240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18" r:id="rId12"/>
    <p:sldLayoutId id="2147483719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81D99D0F-0934-2E4F-BD71-D6E596CFF3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7CF971AF-CFA2-F04B-B005-AAB2D3D80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E21ACB32-5C70-284C-A682-21D4E0D6F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3093" name="Rectangle 5">
            <a:extLst>
              <a:ext uri="{FF2B5EF4-FFF2-40B4-BE49-F238E27FC236}">
                <a16:creationId xmlns:a16="http://schemas.microsoft.com/office/drawing/2014/main" id="{D778536C-06CA-4E48-9BCD-76A959756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4" name="Rectangle 6">
            <a:extLst>
              <a:ext uri="{FF2B5EF4-FFF2-40B4-BE49-F238E27FC236}">
                <a16:creationId xmlns:a16="http://schemas.microsoft.com/office/drawing/2014/main" id="{FDA5439D-13C4-AE44-9EBD-C7C2BCC30B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D359810-C5A7-714D-A8B3-B6C04DD34F3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CD97553D-385F-7846-B268-94B098342B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3096" name="Rectangle 8">
            <a:extLst>
              <a:ext uri="{FF2B5EF4-FFF2-40B4-BE49-F238E27FC236}">
                <a16:creationId xmlns:a16="http://schemas.microsoft.com/office/drawing/2014/main" id="{85584132-768A-094D-89C3-E3D4DFE43F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3098" name="Picture 10">
            <a:extLst>
              <a:ext uri="{FF2B5EF4-FFF2-40B4-BE49-F238E27FC236}">
                <a16:creationId xmlns:a16="http://schemas.microsoft.com/office/drawing/2014/main" id="{E3F78A1F-C8A1-8644-BCBC-2A505609F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76371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E51FA341-7F2D-8940-AC07-49046982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C8188427-668F-E743-A3AB-2FB850187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68996" name="Rectangle 4">
            <a:extLst>
              <a:ext uri="{FF2B5EF4-FFF2-40B4-BE49-F238E27FC236}">
                <a16:creationId xmlns:a16="http://schemas.microsoft.com/office/drawing/2014/main" id="{3A1FBD9E-EFFD-AB4C-8404-2410DFD74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68997" name="Rectangle 5">
            <a:extLst>
              <a:ext uri="{FF2B5EF4-FFF2-40B4-BE49-F238E27FC236}">
                <a16:creationId xmlns:a16="http://schemas.microsoft.com/office/drawing/2014/main" id="{1DC74404-60E8-1648-B020-0800308B71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468998" name="Rectangle 6">
            <a:extLst>
              <a:ext uri="{FF2B5EF4-FFF2-40B4-BE49-F238E27FC236}">
                <a16:creationId xmlns:a16="http://schemas.microsoft.com/office/drawing/2014/main" id="{DA746C55-A71B-F447-BB69-7A0F0BE4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9" name="Rectangle 7">
            <a:extLst>
              <a:ext uri="{FF2B5EF4-FFF2-40B4-BE49-F238E27FC236}">
                <a16:creationId xmlns:a16="http://schemas.microsoft.com/office/drawing/2014/main" id="{A105139D-4DC3-5840-803E-00EA7159AB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22EA1DC-0BA2-6B4B-B18E-EC07BA66DA8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69000" name="Text Box 8">
            <a:extLst>
              <a:ext uri="{FF2B5EF4-FFF2-40B4-BE49-F238E27FC236}">
                <a16:creationId xmlns:a16="http://schemas.microsoft.com/office/drawing/2014/main" id="{85BBAD39-9FC7-C049-86CA-8DF2364DE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469001" name="Picture 9">
            <a:extLst>
              <a:ext uri="{FF2B5EF4-FFF2-40B4-BE49-F238E27FC236}">
                <a16:creationId xmlns:a16="http://schemas.microsoft.com/office/drawing/2014/main" id="{07BD2C8D-FDDB-F745-B7B5-53CD9CC6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>
            <a:extLst>
              <a:ext uri="{FF2B5EF4-FFF2-40B4-BE49-F238E27FC236}">
                <a16:creationId xmlns:a16="http://schemas.microsoft.com/office/drawing/2014/main" id="{F53622A0-8F61-AE47-A2CB-CA6C09E36F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1470025"/>
          </a:xfrm>
          <a:noFill/>
          <a:ln/>
        </p:spPr>
        <p:txBody>
          <a:bodyPr anchor="ctr"/>
          <a:lstStyle/>
          <a:p>
            <a:pPr algn="l"/>
            <a:r>
              <a:rPr lang="de-DE" altLang="de-DE" sz="4400"/>
              <a:t>Ruhruniversität Bochum </a:t>
            </a:r>
          </a:p>
        </p:txBody>
      </p:sp>
      <p:grpSp>
        <p:nvGrpSpPr>
          <p:cNvPr id="627715" name="Group 3">
            <a:extLst>
              <a:ext uri="{FF2B5EF4-FFF2-40B4-BE49-F238E27FC236}">
                <a16:creationId xmlns:a16="http://schemas.microsoft.com/office/drawing/2014/main" id="{A3DF040B-8590-4C4B-82E6-9276EB82979B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3222625"/>
            <a:ext cx="3721100" cy="1984375"/>
            <a:chOff x="1474" y="2030"/>
            <a:chExt cx="2344" cy="1250"/>
          </a:xfrm>
        </p:grpSpPr>
        <p:sp>
          <p:nvSpPr>
            <p:cNvPr id="627716" name="Rectangle 4">
              <a:extLst>
                <a:ext uri="{FF2B5EF4-FFF2-40B4-BE49-F238E27FC236}">
                  <a16:creationId xmlns:a16="http://schemas.microsoft.com/office/drawing/2014/main" id="{7441B22D-3B3E-634C-91E5-CD080888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2095"/>
              <a:ext cx="167" cy="1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627717" name="Picture 5">
              <a:extLst>
                <a:ext uri="{FF2B5EF4-FFF2-40B4-BE49-F238E27FC236}">
                  <a16:creationId xmlns:a16="http://schemas.microsoft.com/office/drawing/2014/main" id="{4209FDB7-E4BA-B14C-8937-B9BF8865E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030"/>
              <a:ext cx="2344" cy="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A4EF93C6-1144-254F-8EA0-EF682D9D7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ED28-96A0-9A43-9F5C-C5962DC28B22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A4544A2-E204-7A4D-B6C0-273523CE6F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592898" name="Text Box 2">
            <a:extLst>
              <a:ext uri="{FF2B5EF4-FFF2-40B4-BE49-F238E27FC236}">
                <a16:creationId xmlns:a16="http://schemas.microsoft.com/office/drawing/2014/main" id="{65BE486A-BFF3-8C4F-AE79-DB214280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2901" name="Rectangle 5">
            <a:extLst>
              <a:ext uri="{FF2B5EF4-FFF2-40B4-BE49-F238E27FC236}">
                <a16:creationId xmlns:a16="http://schemas.microsoft.com/office/drawing/2014/main" id="{CD4812BF-B499-E444-AB37-E0C91626E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592902" name="Rectangle 6">
            <a:extLst>
              <a:ext uri="{FF2B5EF4-FFF2-40B4-BE49-F238E27FC236}">
                <a16:creationId xmlns:a16="http://schemas.microsoft.com/office/drawing/2014/main" id="{6092D31D-F8DB-B640-AF01-C9E5D7C61A3D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2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Wieder-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holungen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Zeit-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vergleich</a:t>
            </a:r>
          </a:p>
        </p:txBody>
      </p:sp>
      <p:pic>
        <p:nvPicPr>
          <p:cNvPr id="592910" name="Picture 14">
            <a:extLst>
              <a:ext uri="{FF2B5EF4-FFF2-40B4-BE49-F238E27FC236}">
                <a16:creationId xmlns:a16="http://schemas.microsoft.com/office/drawing/2014/main" id="{0B1675F4-E858-4F4E-9422-35C9B1A4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68413"/>
            <a:ext cx="71977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9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302F2F5C-C409-F944-806F-8B15AD225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B7F71-9F0F-AB42-9DB9-4D0F2B890710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BDBC913-140B-5045-B2BF-D482D91CC5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590850" name="Text Box 2">
            <a:extLst>
              <a:ext uri="{FF2B5EF4-FFF2-40B4-BE49-F238E27FC236}">
                <a16:creationId xmlns:a16="http://schemas.microsoft.com/office/drawing/2014/main" id="{A1318878-5B17-3E4D-8D2F-FE234F94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EF361DBD-35F0-8A44-8CB1-1204BDF93DC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3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Rang-</a:t>
            </a:r>
          </a:p>
          <a:p>
            <a:pPr algn="ctr"/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plätze</a:t>
            </a:r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nur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 Rang-</a:t>
            </a:r>
          </a:p>
          <a:p>
            <a:pPr algn="ctr"/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gruppen</a:t>
            </a:r>
          </a:p>
        </p:txBody>
      </p:sp>
      <p:sp>
        <p:nvSpPr>
          <p:cNvPr id="590853" name="Rectangle 5">
            <a:extLst>
              <a:ext uri="{FF2B5EF4-FFF2-40B4-BE49-F238E27FC236}">
                <a16:creationId xmlns:a16="http://schemas.microsoft.com/office/drawing/2014/main" id="{E660FABA-090A-F942-9EC0-5A8BF5342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grpSp>
        <p:nvGrpSpPr>
          <p:cNvPr id="590864" name="Group 16">
            <a:extLst>
              <a:ext uri="{FF2B5EF4-FFF2-40B4-BE49-F238E27FC236}">
                <a16:creationId xmlns:a16="http://schemas.microsoft.com/office/drawing/2014/main" id="{ADC5437C-532F-8541-8D38-DE13E4726185}"/>
              </a:ext>
            </a:extLst>
          </p:cNvPr>
          <p:cNvGrpSpPr>
            <a:grpSpLocks/>
          </p:cNvGrpSpPr>
          <p:nvPr/>
        </p:nvGrpSpPr>
        <p:grpSpPr bwMode="auto">
          <a:xfrm>
            <a:off x="0" y="1270000"/>
            <a:ext cx="1835150" cy="1184275"/>
            <a:chOff x="0" y="800"/>
            <a:chExt cx="1156" cy="746"/>
          </a:xfrm>
        </p:grpSpPr>
        <p:sp>
          <p:nvSpPr>
            <p:cNvPr id="590857" name="AutoShape 9">
              <a:extLst>
                <a:ext uri="{FF2B5EF4-FFF2-40B4-BE49-F238E27FC236}">
                  <a16:creationId xmlns:a16="http://schemas.microsoft.com/office/drawing/2014/main" id="{E17E6B5A-07A7-3E44-B2B9-F4C9E0283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0"/>
              <a:ext cx="1156" cy="746"/>
            </a:xfrm>
            <a:prstGeom prst="wedgeRectCallout">
              <a:avLst>
                <a:gd name="adj1" fmla="val 1125"/>
                <a:gd name="adj2" fmla="val 19463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e-DE" altLang="de-DE">
                  <a:latin typeface="Arial" panose="020B0604020202020204" pitchFamily="34" charset="0"/>
                </a:rPr>
                <a:t>Spitze 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Mittel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Schluss</a:t>
              </a:r>
            </a:p>
          </p:txBody>
        </p:sp>
        <p:sp>
          <p:nvSpPr>
            <p:cNvPr id="590858" name="Rectangle 10">
              <a:extLst>
                <a:ext uri="{FF2B5EF4-FFF2-40B4-BE49-F238E27FC236}">
                  <a16:creationId xmlns:a16="http://schemas.microsoft.com/office/drawing/2014/main" id="{6F8A9CE6-3C28-0849-8146-E287E1D665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845"/>
              <a:ext cx="16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0859" name="Rectangle 11">
              <a:extLst>
                <a:ext uri="{FF2B5EF4-FFF2-40B4-BE49-F238E27FC236}">
                  <a16:creationId xmlns:a16="http://schemas.microsoft.com/office/drawing/2014/main" id="{62370454-165F-B74D-87BD-76A98E209D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094"/>
              <a:ext cx="16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0860" name="Rectangle 12">
              <a:extLst>
                <a:ext uri="{FF2B5EF4-FFF2-40B4-BE49-F238E27FC236}">
                  <a16:creationId xmlns:a16="http://schemas.microsoft.com/office/drawing/2014/main" id="{B11903DC-77E9-5C4B-B489-47D77C9A07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344"/>
              <a:ext cx="16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590862" name="Picture 14">
            <a:extLst>
              <a:ext uri="{FF2B5EF4-FFF2-40B4-BE49-F238E27FC236}">
                <a16:creationId xmlns:a16="http://schemas.microsoft.com/office/drawing/2014/main" id="{8F6E3167-09AB-464A-AD52-CDF48DA2B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70000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E87028C-6F2C-7240-B394-2E75A1CB8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CFAA-ED6A-FB4E-9E77-902F236BA12E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9D00283F-5CB4-0440-8FD5-6148D06F0E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F93A3463-6A2E-C949-B5DA-FD993FFBE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487430" name="Rectangle 6">
            <a:extLst>
              <a:ext uri="{FF2B5EF4-FFF2-40B4-BE49-F238E27FC236}">
                <a16:creationId xmlns:a16="http://schemas.microsoft.com/office/drawing/2014/main" id="{E99E6C53-B17F-C04A-A09A-0EEF995F13B9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4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inter-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national</a:t>
            </a:r>
          </a:p>
        </p:txBody>
      </p:sp>
      <p:pic>
        <p:nvPicPr>
          <p:cNvPr id="487429" name="Picture 5">
            <a:extLst>
              <a:ext uri="{FF2B5EF4-FFF2-40B4-BE49-F238E27FC236}">
                <a16:creationId xmlns:a16="http://schemas.microsoft.com/office/drawing/2014/main" id="{63A72D6F-ECB4-A74E-A83F-1E1F00FD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68413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A843D8EA-9422-9547-A541-451B7CBF2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6F7F5-80A7-244D-95A5-1E5FB37C2022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2077ED5-8D63-BA44-8999-9BE679D1A6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591874" name="Text Box 2">
            <a:extLst>
              <a:ext uri="{FF2B5EF4-FFF2-40B4-BE49-F238E27FC236}">
                <a16:creationId xmlns:a16="http://schemas.microsoft.com/office/drawing/2014/main" id="{4A64A3B1-CE43-A04F-B9A4-7E20BCC4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1876" name="Rectangle 4">
            <a:extLst>
              <a:ext uri="{FF2B5EF4-FFF2-40B4-BE49-F238E27FC236}">
                <a16:creationId xmlns:a16="http://schemas.microsoft.com/office/drawing/2014/main" id="{A86E412F-9FB7-2248-8B21-CFC3852303E6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684213" y="1268413"/>
            <a:ext cx="8002587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5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(gewichteten) Gesamtwerte, 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sondern 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multidimensionales Ranking</a:t>
            </a:r>
          </a:p>
        </p:txBody>
      </p:sp>
      <p:sp>
        <p:nvSpPr>
          <p:cNvPr id="591877" name="Rectangle 5">
            <a:extLst>
              <a:ext uri="{FF2B5EF4-FFF2-40B4-BE49-F238E27FC236}">
                <a16:creationId xmlns:a16="http://schemas.microsoft.com/office/drawing/2014/main" id="{1C5829BA-724B-5E4B-965A-8B8E82620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591886" name="AutoShape 14">
            <a:extLst>
              <a:ext uri="{FF2B5EF4-FFF2-40B4-BE49-F238E27FC236}">
                <a16:creationId xmlns:a16="http://schemas.microsoft.com/office/drawing/2014/main" id="{2F3D4A69-603B-8440-9A53-8DD72410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81075"/>
            <a:ext cx="4176712" cy="2447925"/>
          </a:xfrm>
          <a:prstGeom prst="cloudCallout">
            <a:avLst>
              <a:gd name="adj1" fmla="val -35634"/>
              <a:gd name="adj2" fmla="val 10732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Mein 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 autoUpdateAnimBg="0"/>
      <p:bldP spid="5918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F6CACF5-2617-E54A-9AF0-4620EC3A4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8FEE-85A4-BA4A-92B6-17578851FAC8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C83E06F5-18EB-2C40-AB36-A63E3E38FE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62530" name="Rectangle 2">
            <a:extLst>
              <a:ext uri="{FF2B5EF4-FFF2-40B4-BE49-F238E27FC236}">
                <a16:creationId xmlns:a16="http://schemas.microsoft.com/office/drawing/2014/main" id="{56DAE354-9946-C548-B2F4-F0F67967D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My Ranking - example</a:t>
            </a:r>
          </a:p>
        </p:txBody>
      </p:sp>
      <p:pic>
        <p:nvPicPr>
          <p:cNvPr id="662531" name="Picture 3">
            <a:extLst>
              <a:ext uri="{FF2B5EF4-FFF2-40B4-BE49-F238E27FC236}">
                <a16:creationId xmlns:a16="http://schemas.microsoft.com/office/drawing/2014/main" id="{5A36BA78-1CB7-B34B-ABE2-D5B54FF2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t="42450" r="28549" b="13797"/>
          <a:stretch>
            <a:fillRect/>
          </a:stretch>
        </p:blipFill>
        <p:spPr bwMode="auto">
          <a:xfrm>
            <a:off x="827088" y="1916113"/>
            <a:ext cx="6408737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2532" name="Text Box 4">
            <a:extLst>
              <a:ext uri="{FF2B5EF4-FFF2-40B4-BE49-F238E27FC236}">
                <a16:creationId xmlns:a16="http://schemas.microsoft.com/office/drawing/2014/main" id="{F5C6EA72-1345-2840-A443-361A5DF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1st step: selection of indicators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6C8590BF-8750-DC4D-8205-A40E681D9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82A96-29E2-984F-ABBA-AC15C48DE45A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F35EC0D5-F910-1F4B-BAD0-59B88782EF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pic>
        <p:nvPicPr>
          <p:cNvPr id="663554" name="Picture 2">
            <a:extLst>
              <a:ext uri="{FF2B5EF4-FFF2-40B4-BE49-F238E27FC236}">
                <a16:creationId xmlns:a16="http://schemas.microsoft.com/office/drawing/2014/main" id="{B84ADC54-898B-7540-A2C4-EE77C5C7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36879" r="28534" b="20453"/>
          <a:stretch>
            <a:fillRect/>
          </a:stretch>
        </p:blipFill>
        <p:spPr bwMode="auto">
          <a:xfrm>
            <a:off x="900113" y="1989138"/>
            <a:ext cx="66262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3555" name="Text Box 3">
            <a:extLst>
              <a:ext uri="{FF2B5EF4-FFF2-40B4-BE49-F238E27FC236}">
                <a16:creationId xmlns:a16="http://schemas.microsoft.com/office/drawing/2014/main" id="{CA061513-15ED-9649-915C-5CED0ABD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457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2nd step: relevance of indicators</a:t>
            </a:r>
          </a:p>
        </p:txBody>
      </p:sp>
      <p:sp>
        <p:nvSpPr>
          <p:cNvPr id="663556" name="Rectangle 4">
            <a:extLst>
              <a:ext uri="{FF2B5EF4-FFF2-40B4-BE49-F238E27FC236}">
                <a16:creationId xmlns:a16="http://schemas.microsoft.com/office/drawing/2014/main" id="{93D886FC-FE21-5042-BAAE-FEFBC8B2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8341DADB-105B-1F4B-A4DE-6A5C823EC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D004-AF06-3B4A-872C-0B2272DFC389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629F5AFB-534C-B544-99AF-41C84301A6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64578" name="Text Box 2">
            <a:extLst>
              <a:ext uri="{FF2B5EF4-FFF2-40B4-BE49-F238E27FC236}">
                <a16:creationId xmlns:a16="http://schemas.microsoft.com/office/drawing/2014/main" id="{16A6C67E-D110-1C43-8115-E7BED032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245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... and the result:</a:t>
            </a:r>
          </a:p>
        </p:txBody>
      </p:sp>
      <p:sp>
        <p:nvSpPr>
          <p:cNvPr id="664579" name="Rectangle 3">
            <a:extLst>
              <a:ext uri="{FF2B5EF4-FFF2-40B4-BE49-F238E27FC236}">
                <a16:creationId xmlns:a16="http://schemas.microsoft.com/office/drawing/2014/main" id="{F612FBA9-BF72-C443-AD01-4E01001C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  <p:pic>
        <p:nvPicPr>
          <p:cNvPr id="664580" name="Picture 4">
            <a:extLst>
              <a:ext uri="{FF2B5EF4-FFF2-40B4-BE49-F238E27FC236}">
                <a16:creationId xmlns:a16="http://schemas.microsoft.com/office/drawing/2014/main" id="{47C88983-9F3C-294F-8AB7-8786F909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30318" r="17418" b="19368"/>
          <a:stretch>
            <a:fillRect/>
          </a:stretch>
        </p:blipFill>
        <p:spPr bwMode="auto">
          <a:xfrm>
            <a:off x="395288" y="1985963"/>
            <a:ext cx="79216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9E11E66-D953-0B42-90DD-EAEF5312A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15B0-B6E4-E743-BF1A-4A0B74A1F8C5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B85DD770-0555-AA46-A6A1-DCA122F4A5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65602" name="Text Box 2">
            <a:extLst>
              <a:ext uri="{FF2B5EF4-FFF2-40B4-BE49-F238E27FC236}">
                <a16:creationId xmlns:a16="http://schemas.microsoft.com/office/drawing/2014/main" id="{F0FDB9B3-70B0-1D44-A37C-F9DD31BB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708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... which would be different with different indicators:</a:t>
            </a:r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6A75C745-CCCA-AD46-9640-31014441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  <p:pic>
        <p:nvPicPr>
          <p:cNvPr id="665604" name="Picture 4">
            <a:extLst>
              <a:ext uri="{FF2B5EF4-FFF2-40B4-BE49-F238E27FC236}">
                <a16:creationId xmlns:a16="http://schemas.microsoft.com/office/drawing/2014/main" id="{8D8EBA0E-F11B-C846-B01B-4B8058EF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t="31404" r="18169" b="16087"/>
          <a:stretch>
            <a:fillRect/>
          </a:stretch>
        </p:blipFill>
        <p:spPr bwMode="auto">
          <a:xfrm>
            <a:off x="323850" y="1946275"/>
            <a:ext cx="73437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AF7C88A-1FAF-C946-A761-46016966B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739CA-F4DA-CD4A-8F30-22DD913DF54B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9DC8A4A9-FAD7-5844-AA6B-41F83AE9B3C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75842" name="Rectangle 2">
            <a:extLst>
              <a:ext uri="{FF2B5EF4-FFF2-40B4-BE49-F238E27FC236}">
                <a16:creationId xmlns:a16="http://schemas.microsoft.com/office/drawing/2014/main" id="{BDCEA07C-F5AE-5F44-8F82-FD6DA0E89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Wirkungen Studierende</a:t>
            </a:r>
          </a:p>
        </p:txBody>
      </p:sp>
      <p:graphicFrame>
        <p:nvGraphicFramePr>
          <p:cNvPr id="675848" name="Object 8">
            <a:extLst>
              <a:ext uri="{FF2B5EF4-FFF2-40B4-BE49-F238E27FC236}">
                <a16:creationId xmlns:a16="http://schemas.microsoft.com/office/drawing/2014/main" id="{FA92AB8B-1701-C64C-9192-64620D72F1BF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-73025" y="2808288"/>
          <a:ext cx="9324975" cy="351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3" name="Diagramm" r:id="rId3" imgW="4660900" imgH="1765300" progId="Excel.Chart.8">
                  <p:embed/>
                </p:oleObj>
              </mc:Choice>
              <mc:Fallback>
                <p:oleObj name="Diagramm" r:id="rId3" imgW="4660900" imgH="176530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2808288"/>
                        <a:ext cx="9324975" cy="351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50" name="Rectangle 10">
            <a:extLst>
              <a:ext uri="{FF2B5EF4-FFF2-40B4-BE49-F238E27FC236}">
                <a16:creationId xmlns:a16="http://schemas.microsoft.com/office/drawing/2014/main" id="{29F43FCD-2E91-6643-B3DE-50687131C226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755650" y="1268413"/>
            <a:ext cx="6553200" cy="6477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Studienortwahlentscheidung</a:t>
            </a:r>
          </a:p>
        </p:txBody>
      </p:sp>
      <p:sp>
        <p:nvSpPr>
          <p:cNvPr id="675851" name="Rectangle 11">
            <a:extLst>
              <a:ext uri="{FF2B5EF4-FFF2-40B4-BE49-F238E27FC236}">
                <a16:creationId xmlns:a16="http://schemas.microsoft.com/office/drawing/2014/main" id="{090468BE-D8A1-BF43-B783-025ED7488AD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755650" y="2063750"/>
            <a:ext cx="6553200" cy="6477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Zugriffszahlen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75848" grpId="0"/>
      <p:bldP spid="675850" grpId="0" animBg="1"/>
      <p:bldP spid="6758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5090596F-D002-FF43-BEEA-782ED26C2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14C1A-449B-8843-9434-54D09B385830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0D66407D-4E46-9D41-9C56-F5F75E06EF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77890" name="Rectangle 2">
            <a:extLst>
              <a:ext uri="{FF2B5EF4-FFF2-40B4-BE49-F238E27FC236}">
                <a16:creationId xmlns:a16="http://schemas.microsoft.com/office/drawing/2014/main" id="{D18C866D-1E30-C443-8EDA-6D73AB235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Wirkungen Hochschulen</a:t>
            </a:r>
          </a:p>
        </p:txBody>
      </p:sp>
      <p:sp>
        <p:nvSpPr>
          <p:cNvPr id="677892" name="Rectangle 4">
            <a:extLst>
              <a:ext uri="{FF2B5EF4-FFF2-40B4-BE49-F238E27FC236}">
                <a16:creationId xmlns:a16="http://schemas.microsoft.com/office/drawing/2014/main" id="{7EE64BA6-0FE0-1C42-B5F6-A5241AAFC13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4213" y="1628775"/>
            <a:ext cx="6553200" cy="6477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Stärken-Schwächen-Analyse</a:t>
            </a:r>
          </a:p>
        </p:txBody>
      </p:sp>
      <p:sp>
        <p:nvSpPr>
          <p:cNvPr id="677893" name="Rectangle 5">
            <a:extLst>
              <a:ext uri="{FF2B5EF4-FFF2-40B4-BE49-F238E27FC236}">
                <a16:creationId xmlns:a16="http://schemas.microsoft.com/office/drawing/2014/main" id="{7451082E-3208-5C42-91F2-AA3A6AD7C37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4213" y="2528888"/>
            <a:ext cx="6553200" cy="6477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Standortbestimmung</a:t>
            </a:r>
          </a:p>
        </p:txBody>
      </p:sp>
      <p:sp>
        <p:nvSpPr>
          <p:cNvPr id="677894" name="Rectangle 6">
            <a:extLst>
              <a:ext uri="{FF2B5EF4-FFF2-40B4-BE49-F238E27FC236}">
                <a16:creationId xmlns:a16="http://schemas.microsoft.com/office/drawing/2014/main" id="{82FECFA2-8F90-F543-BFF4-E24D7BFE446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4213" y="3430588"/>
            <a:ext cx="6553200" cy="6477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Zielvereinbarungen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 animBg="1"/>
      <p:bldP spid="677893" grpId="0" animBg="1"/>
      <p:bldP spid="6778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D0587FB-BC5C-9A48-AE1F-CF439A49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6BAC439-7609-DF42-83C0-873F49CD2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F319B-F508-EC41-ACC9-16C1FF6958E4}" type="slidenum">
              <a:rPr lang="en-US" altLang="de-DE"/>
              <a:pPr/>
              <a:t>2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47170" name="Rectangle 2">
            <a:extLst>
              <a:ext uri="{FF2B5EF4-FFF2-40B4-BE49-F238E27FC236}">
                <a16:creationId xmlns:a16="http://schemas.microsoft.com/office/drawing/2014/main" id="{06F83CAC-0785-5C46-B28C-AB7028C2B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413" y="0"/>
            <a:ext cx="6732587" cy="990600"/>
          </a:xfrm>
        </p:spPr>
        <p:txBody>
          <a:bodyPr/>
          <a:lstStyle/>
          <a:p>
            <a:r>
              <a:rPr lang="de-DE" altLang="de-DE">
                <a:solidFill>
                  <a:schemeClr val="folHlink"/>
                </a:solidFill>
              </a:rPr>
              <a:t>Forschungsuniversitäten 2004</a:t>
            </a:r>
          </a:p>
        </p:txBody>
      </p:sp>
      <p:pic>
        <p:nvPicPr>
          <p:cNvPr id="647174" name="Picture 6">
            <a:extLst>
              <a:ext uri="{FF2B5EF4-FFF2-40B4-BE49-F238E27FC236}">
                <a16:creationId xmlns:a16="http://schemas.microsoft.com/office/drawing/2014/main" id="{288B5B65-332E-DC41-B938-86BED73F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03288"/>
            <a:ext cx="5916612" cy="595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7175" name="AutoShape 7">
            <a:extLst>
              <a:ext uri="{FF2B5EF4-FFF2-40B4-BE49-F238E27FC236}">
                <a16:creationId xmlns:a16="http://schemas.microsoft.com/office/drawing/2014/main" id="{2C44F1A4-A690-294A-942C-3B4402EE2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149725"/>
            <a:ext cx="976312" cy="287338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 Black" panose="020B0604020202020204" pitchFamily="34" charset="0"/>
              </a:rPr>
              <a:t>27.</a:t>
            </a:r>
          </a:p>
        </p:txBody>
      </p:sp>
      <p:sp>
        <p:nvSpPr>
          <p:cNvPr id="647176" name="Rectangle 8">
            <a:extLst>
              <a:ext uri="{FF2B5EF4-FFF2-40B4-BE49-F238E27FC236}">
                <a16:creationId xmlns:a16="http://schemas.microsoft.com/office/drawing/2014/main" id="{A9A75E4F-4B7F-8542-9549-0F7D4A23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125538"/>
            <a:ext cx="4110037" cy="10795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7177" name="Rectangle 9">
            <a:extLst>
              <a:ext uri="{FF2B5EF4-FFF2-40B4-BE49-F238E27FC236}">
                <a16:creationId xmlns:a16="http://schemas.microsoft.com/office/drawing/2014/main" id="{168B6077-879C-4048-9FE1-E6C0BE3A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05038"/>
            <a:ext cx="4110037" cy="4103687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7178" name="Rectangle 10">
            <a:extLst>
              <a:ext uri="{FF2B5EF4-FFF2-40B4-BE49-F238E27FC236}">
                <a16:creationId xmlns:a16="http://schemas.microsoft.com/office/drawing/2014/main" id="{3E01E6AE-14FC-7848-9664-AD8DA58E8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08725"/>
            <a:ext cx="4110037" cy="2889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ADF1BAE-8A4B-6046-8BCC-4E86A088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5A5FED3-0B6D-EA43-8409-6DA9D7DAF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6D04F-0983-E34A-A3FD-D233F366088F}" type="slidenum">
              <a:rPr lang="en-US" altLang="de-DE"/>
              <a:pPr/>
              <a:t>20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0D557893-8501-0B49-AF8C-6240C52D1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51939" name="Picture 3">
            <a:extLst>
              <a:ext uri="{FF2B5EF4-FFF2-40B4-BE49-F238E27FC236}">
                <a16:creationId xmlns:a16="http://schemas.microsoft.com/office/drawing/2014/main" id="{C9BE40A4-E333-014D-8CD7-E93E77CC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948487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1" name="Picture 5">
            <a:extLst>
              <a:ext uri="{FF2B5EF4-FFF2-40B4-BE49-F238E27FC236}">
                <a16:creationId xmlns:a16="http://schemas.microsoft.com/office/drawing/2014/main" id="{DB5E340D-1C78-9B45-9740-0DF5675E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5891213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2" name="Picture 6">
            <a:extLst>
              <a:ext uri="{FF2B5EF4-FFF2-40B4-BE49-F238E27FC236}">
                <a16:creationId xmlns:a16="http://schemas.microsoft.com/office/drawing/2014/main" id="{811328FF-3F20-0349-93CC-1D7B8B39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61880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3" name="Picture 7">
            <a:extLst>
              <a:ext uri="{FF2B5EF4-FFF2-40B4-BE49-F238E27FC236}">
                <a16:creationId xmlns:a16="http://schemas.microsoft.com/office/drawing/2014/main" id="{53F3E475-55B6-C04A-9C17-485E8ADF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52212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E10403C5-58D2-0D4E-A542-0E5377DA7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31CC-B70B-7A44-92EB-4193627AFC44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71EE89F1-9348-DA49-86F7-49573DBD3DE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95288" y="2373313"/>
            <a:ext cx="38163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200">
                <a:latin typeface="Arial" panose="020B0604020202020204" pitchFamily="34" charset="0"/>
              </a:rPr>
              <a:t>Forschungsdaten</a:t>
            </a:r>
          </a:p>
        </p:txBody>
      </p:sp>
      <p:grpSp>
        <p:nvGrpSpPr>
          <p:cNvPr id="660484" name="Group 4">
            <a:extLst>
              <a:ext uri="{FF2B5EF4-FFF2-40B4-BE49-F238E27FC236}">
                <a16:creationId xmlns:a16="http://schemas.microsoft.com/office/drawing/2014/main" id="{C765B377-1723-E545-BD70-83C659100EF7}"/>
              </a:ext>
            </a:extLst>
          </p:cNvPr>
          <p:cNvGrpSpPr>
            <a:grpSpLocks/>
          </p:cNvGrpSpPr>
          <p:nvPr/>
        </p:nvGrpSpPr>
        <p:grpSpPr bwMode="auto">
          <a:xfrm>
            <a:off x="4405313" y="4797425"/>
            <a:ext cx="4259262" cy="1443038"/>
            <a:chOff x="2775" y="3020"/>
            <a:chExt cx="2683" cy="909"/>
          </a:xfrm>
        </p:grpSpPr>
        <p:sp>
          <p:nvSpPr>
            <p:cNvPr id="660485" name="Rectangle 5">
              <a:extLst>
                <a:ext uri="{FF2B5EF4-FFF2-40B4-BE49-F238E27FC236}">
                  <a16:creationId xmlns:a16="http://schemas.microsoft.com/office/drawing/2014/main" id="{96955870-1626-0E43-8CA8-521451D6F54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75" y="3020"/>
              <a:ext cx="2683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relativ (pro-Kopf)</a:t>
              </a:r>
            </a:p>
          </p:txBody>
        </p:sp>
        <p:sp>
          <p:nvSpPr>
            <p:cNvPr id="660486" name="Rectangle 6">
              <a:extLst>
                <a:ext uri="{FF2B5EF4-FFF2-40B4-BE49-F238E27FC236}">
                  <a16:creationId xmlns:a16="http://schemas.microsoft.com/office/drawing/2014/main" id="{8452971D-E086-B241-B88E-17A4FDAD02D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75" y="3521"/>
              <a:ext cx="2683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absolut</a:t>
              </a:r>
            </a:p>
          </p:txBody>
        </p:sp>
      </p:grpSp>
      <p:sp>
        <p:nvSpPr>
          <p:cNvPr id="660487" name="Rectangle 7">
            <a:extLst>
              <a:ext uri="{FF2B5EF4-FFF2-40B4-BE49-F238E27FC236}">
                <a16:creationId xmlns:a16="http://schemas.microsoft.com/office/drawing/2014/main" id="{447D89B1-B8CE-954B-A87A-0448975D314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95288" y="4978400"/>
            <a:ext cx="38163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200">
                <a:latin typeface="Arial" panose="020B0604020202020204" pitchFamily="34" charset="0"/>
              </a:rPr>
              <a:t>gehen zweifach ein:</a:t>
            </a:r>
          </a:p>
        </p:txBody>
      </p:sp>
      <p:grpSp>
        <p:nvGrpSpPr>
          <p:cNvPr id="660488" name="Group 8">
            <a:extLst>
              <a:ext uri="{FF2B5EF4-FFF2-40B4-BE49-F238E27FC236}">
                <a16:creationId xmlns:a16="http://schemas.microsoft.com/office/drawing/2014/main" id="{D454FEB1-0079-7243-9697-76679993BE6E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1377950"/>
            <a:ext cx="4259263" cy="3143250"/>
            <a:chOff x="2744" y="868"/>
            <a:chExt cx="2683" cy="1980"/>
          </a:xfrm>
        </p:grpSpPr>
        <p:sp>
          <p:nvSpPr>
            <p:cNvPr id="660489" name="Rectangle 9">
              <a:extLst>
                <a:ext uri="{FF2B5EF4-FFF2-40B4-BE49-F238E27FC236}">
                  <a16:creationId xmlns:a16="http://schemas.microsoft.com/office/drawing/2014/main" id="{73312104-576D-E343-9F7F-BA7D5AB7B49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2115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Promotionen</a:t>
              </a:r>
            </a:p>
          </p:txBody>
        </p:sp>
        <p:sp>
          <p:nvSpPr>
            <p:cNvPr id="660490" name="Rectangle 10">
              <a:extLst>
                <a:ext uri="{FF2B5EF4-FFF2-40B4-BE49-F238E27FC236}">
                  <a16:creationId xmlns:a16="http://schemas.microsoft.com/office/drawing/2014/main" id="{8A8896F9-3030-864B-8665-DEA52425F62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868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Drittmittel</a:t>
              </a:r>
            </a:p>
          </p:txBody>
        </p:sp>
        <p:sp>
          <p:nvSpPr>
            <p:cNvPr id="660491" name="Rectangle 11">
              <a:extLst>
                <a:ext uri="{FF2B5EF4-FFF2-40B4-BE49-F238E27FC236}">
                  <a16:creationId xmlns:a16="http://schemas.microsoft.com/office/drawing/2014/main" id="{70437419-790A-3F4A-861D-21FCD532931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1283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Publikationen</a:t>
              </a:r>
            </a:p>
          </p:txBody>
        </p:sp>
        <p:sp>
          <p:nvSpPr>
            <p:cNvPr id="660492" name="Rectangle 12">
              <a:extLst>
                <a:ext uri="{FF2B5EF4-FFF2-40B4-BE49-F238E27FC236}">
                  <a16:creationId xmlns:a16="http://schemas.microsoft.com/office/drawing/2014/main" id="{6D044897-7D78-6B44-9A64-A95B589D633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1699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Zitationen</a:t>
              </a:r>
            </a:p>
          </p:txBody>
        </p:sp>
        <p:sp>
          <p:nvSpPr>
            <p:cNvPr id="660493" name="Rectangle 13">
              <a:extLst>
                <a:ext uri="{FF2B5EF4-FFF2-40B4-BE49-F238E27FC236}">
                  <a16:creationId xmlns:a16="http://schemas.microsoft.com/office/drawing/2014/main" id="{D888D793-6AEB-4245-858D-7D73555C657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2531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Patente</a:t>
              </a:r>
            </a:p>
          </p:txBody>
        </p:sp>
      </p:grpSp>
      <p:sp>
        <p:nvSpPr>
          <p:cNvPr id="660494" name="Rectangle 14">
            <a:extLst>
              <a:ext uri="{FF2B5EF4-FFF2-40B4-BE49-F238E27FC236}">
                <a16:creationId xmlns:a16="http://schemas.microsoft.com/office/drawing/2014/main" id="{EE6C06F8-49A9-BC43-89DA-C16C596D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0"/>
            <a:ext cx="65643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folHlink"/>
                </a:solidFill>
              </a:rPr>
              <a:t>CHE - Forschung</a:t>
            </a:r>
          </a:p>
        </p:txBody>
      </p:sp>
      <p:sp>
        <p:nvSpPr>
          <p:cNvPr id="660497" name="Rectangle 17">
            <a:extLst>
              <a:ext uri="{FF2B5EF4-FFF2-40B4-BE49-F238E27FC236}">
                <a16:creationId xmlns:a16="http://schemas.microsoft.com/office/drawing/2014/main" id="{4767920D-FD49-D945-B78B-80C31A546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animBg="1" autoUpdateAnimBg="0"/>
      <p:bldP spid="66048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EC01647F-1F3C-9A43-8959-7A7AD6F6A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6D77-E9BA-504C-840A-729B4356C67B}" type="slidenum">
              <a:rPr lang="en-US" altLang="de-DE"/>
              <a:pPr/>
              <a:t>22</a:t>
            </a:fld>
            <a:endParaRPr lang="en-US" altLang="de-DE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34DE6524-A52F-504A-9CE0-8A4C3C9E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97D74421-1857-8E4D-AD40-D2C863BA9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Physik: </a:t>
            </a:r>
            <a:br>
              <a:rPr lang="de-DE" altLang="de-DE" sz="2800"/>
            </a:br>
            <a:r>
              <a:rPr lang="de-DE" altLang="de-DE" sz="2800"/>
              <a:t>Drittmittel in t€ pro Jahr</a:t>
            </a:r>
          </a:p>
        </p:txBody>
      </p:sp>
      <p:graphicFrame>
        <p:nvGraphicFramePr>
          <p:cNvPr id="531460" name="Object 4">
            <a:extLst>
              <a:ext uri="{FF2B5EF4-FFF2-40B4-BE49-F238E27FC236}">
                <a16:creationId xmlns:a16="http://schemas.microsoft.com/office/drawing/2014/main" id="{3FD0CA8D-0C6D-C146-A785-BB627DDA68AA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0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1461" name="Group 5">
            <a:extLst>
              <a:ext uri="{FF2B5EF4-FFF2-40B4-BE49-F238E27FC236}">
                <a16:creationId xmlns:a16="http://schemas.microsoft.com/office/drawing/2014/main" id="{B4AEFCA2-C527-4049-953B-76DDB2B3C5AA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196975"/>
            <a:ext cx="5510212" cy="1633538"/>
            <a:chOff x="1631" y="754"/>
            <a:chExt cx="3471" cy="1029"/>
          </a:xfrm>
        </p:grpSpPr>
        <p:graphicFrame>
          <p:nvGraphicFramePr>
            <p:cNvPr id="531462" name="Object 6">
              <a:extLst>
                <a:ext uri="{FF2B5EF4-FFF2-40B4-BE49-F238E27FC236}">
                  <a16:creationId xmlns:a16="http://schemas.microsoft.com/office/drawing/2014/main" id="{A0DF5C09-568C-AA47-99F5-535DF9E551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81" name="Bild" r:id="rId5" imgW="4292600" imgH="4381500" progId="StaticEnhancedMetafile">
                    <p:embed/>
                  </p:oleObj>
                </mc:Choice>
                <mc:Fallback>
                  <p:oleObj name="Bild" r:id="rId5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1463" name="Group 7">
              <a:extLst>
                <a:ext uri="{FF2B5EF4-FFF2-40B4-BE49-F238E27FC236}">
                  <a16:creationId xmlns:a16="http://schemas.microsoft.com/office/drawing/2014/main" id="{5C13FD91-EF2C-0543-812A-0246A241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531464" name="Line 8">
                <a:extLst>
                  <a:ext uri="{FF2B5EF4-FFF2-40B4-BE49-F238E27FC236}">
                    <a16:creationId xmlns:a16="http://schemas.microsoft.com/office/drawing/2014/main" id="{F605901C-36BF-0D49-B6B1-31E0B531E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65" name="Text Box 9">
                <a:extLst>
                  <a:ext uri="{FF2B5EF4-FFF2-40B4-BE49-F238E27FC236}">
                    <a16:creationId xmlns:a16="http://schemas.microsoft.com/office/drawing/2014/main" id="{D79016B6-ECEC-F246-9747-E65AFB0AEE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50% Drittmittel</a:t>
                </a:r>
              </a:p>
            </p:txBody>
          </p:sp>
        </p:grpSp>
      </p:grpSp>
      <p:grpSp>
        <p:nvGrpSpPr>
          <p:cNvPr id="531466" name="Group 10">
            <a:extLst>
              <a:ext uri="{FF2B5EF4-FFF2-40B4-BE49-F238E27FC236}">
                <a16:creationId xmlns:a16="http://schemas.microsoft.com/office/drawing/2014/main" id="{45BCE945-4D47-B44F-847A-4176886E8761}"/>
              </a:ext>
            </a:extLst>
          </p:cNvPr>
          <p:cNvGrpSpPr>
            <a:grpSpLocks/>
          </p:cNvGrpSpPr>
          <p:nvPr/>
        </p:nvGrpSpPr>
        <p:grpSpPr bwMode="auto">
          <a:xfrm>
            <a:off x="0" y="1616075"/>
            <a:ext cx="2922588" cy="1196975"/>
            <a:chOff x="0" y="1018"/>
            <a:chExt cx="1841" cy="754"/>
          </a:xfrm>
        </p:grpSpPr>
        <p:sp>
          <p:nvSpPr>
            <p:cNvPr id="531467" name="AutoShape 11">
              <a:extLst>
                <a:ext uri="{FF2B5EF4-FFF2-40B4-BE49-F238E27FC236}">
                  <a16:creationId xmlns:a16="http://schemas.microsoft.com/office/drawing/2014/main" id="{DD200CDB-7D96-084A-90A2-05914066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1468" name="Text Box 12">
              <a:extLst>
                <a:ext uri="{FF2B5EF4-FFF2-40B4-BE49-F238E27FC236}">
                  <a16:creationId xmlns:a16="http://schemas.microsoft.com/office/drawing/2014/main" id="{30975C4D-2543-F34E-9F9A-FC32856B5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grpSp>
        <p:nvGrpSpPr>
          <p:cNvPr id="531469" name="Group 13">
            <a:extLst>
              <a:ext uri="{FF2B5EF4-FFF2-40B4-BE49-F238E27FC236}">
                <a16:creationId xmlns:a16="http://schemas.microsoft.com/office/drawing/2014/main" id="{038B1B77-9345-CA4A-941E-30F187DA918F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531470" name="Object 14">
              <a:extLst>
                <a:ext uri="{FF2B5EF4-FFF2-40B4-BE49-F238E27FC236}">
                  <a16:creationId xmlns:a16="http://schemas.microsoft.com/office/drawing/2014/main" id="{590307A5-ED95-6A41-AFEB-FE55D064CC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82" name="Bild" r:id="rId7" imgW="4292600" imgH="4381500" progId="StaticEnhancedMetafile">
                    <p:embed/>
                  </p:oleObj>
                </mc:Choice>
                <mc:Fallback>
                  <p:oleObj name="Bild" r:id="rId7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1471" name="Group 15">
              <a:extLst>
                <a:ext uri="{FF2B5EF4-FFF2-40B4-BE49-F238E27FC236}">
                  <a16:creationId xmlns:a16="http://schemas.microsoft.com/office/drawing/2014/main" id="{D7581C21-BB6D-A746-80BF-B54D6E6FD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531472" name="Line 16">
                <a:extLst>
                  <a:ext uri="{FF2B5EF4-FFF2-40B4-BE49-F238E27FC236}">
                    <a16:creationId xmlns:a16="http://schemas.microsoft.com/office/drawing/2014/main" id="{B248C3CF-C46B-8244-AB87-63A1BCC94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73" name="Text Box 17">
                <a:extLst>
                  <a:ext uri="{FF2B5EF4-FFF2-40B4-BE49-F238E27FC236}">
                    <a16:creationId xmlns:a16="http://schemas.microsoft.com/office/drawing/2014/main" id="{518DB375-4D17-B94D-9B1C-6C46A9B879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10% Drittmittel</a:t>
                </a:r>
              </a:p>
            </p:txBody>
          </p:sp>
        </p:grpSp>
      </p:grpSp>
      <p:grpSp>
        <p:nvGrpSpPr>
          <p:cNvPr id="531474" name="Group 18">
            <a:extLst>
              <a:ext uri="{FF2B5EF4-FFF2-40B4-BE49-F238E27FC236}">
                <a16:creationId xmlns:a16="http://schemas.microsoft.com/office/drawing/2014/main" id="{E7D3717D-E62B-2B49-A3F5-443D40153DD0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531475" name="AutoShape 19">
              <a:extLst>
                <a:ext uri="{FF2B5EF4-FFF2-40B4-BE49-F238E27FC236}">
                  <a16:creationId xmlns:a16="http://schemas.microsoft.com/office/drawing/2014/main" id="{FE3B25BB-D9E7-3243-9D97-B5D6C7158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1476" name="Text Box 20">
              <a:extLst>
                <a:ext uri="{FF2B5EF4-FFF2-40B4-BE49-F238E27FC236}">
                  <a16:creationId xmlns:a16="http://schemas.microsoft.com/office/drawing/2014/main" id="{1EECD1A8-0411-BB4E-A65D-53EBA46DE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sp>
        <p:nvSpPr>
          <p:cNvPr id="531478" name="AutoShape 22">
            <a:extLst>
              <a:ext uri="{FF2B5EF4-FFF2-40B4-BE49-F238E27FC236}">
                <a16:creationId xmlns:a16="http://schemas.microsoft.com/office/drawing/2014/main" id="{66376B4D-85DA-4F43-8A8A-29A911DF4B5F}"/>
              </a:ext>
            </a:extLst>
          </p:cNvPr>
          <p:cNvSpPr>
            <a:spLocks/>
          </p:cNvSpPr>
          <p:nvPr/>
        </p:nvSpPr>
        <p:spPr bwMode="auto">
          <a:xfrm>
            <a:off x="5508625" y="2708275"/>
            <a:ext cx="2354263" cy="914400"/>
          </a:xfrm>
          <a:prstGeom prst="borderCallout1">
            <a:avLst>
              <a:gd name="adj1" fmla="val 108333"/>
              <a:gd name="adj2" fmla="val 95144"/>
              <a:gd name="adj3" fmla="val 108333"/>
              <a:gd name="adj4" fmla="val -51583"/>
            </a:avLst>
          </a:prstGeom>
          <a:solidFill>
            <a:schemeClr val="accent2"/>
          </a:solidFill>
          <a:ln w="127000">
            <a:solidFill>
              <a:schemeClr val="folHlink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gültig für alle Fächer</a:t>
            </a:r>
          </a:p>
        </p:txBody>
      </p:sp>
      <p:sp>
        <p:nvSpPr>
          <p:cNvPr id="531479" name="AutoShape 23">
            <a:extLst>
              <a:ext uri="{FF2B5EF4-FFF2-40B4-BE49-F238E27FC236}">
                <a16:creationId xmlns:a16="http://schemas.microsoft.com/office/drawing/2014/main" id="{168A7091-E044-E843-B80F-30D927CCDACF}"/>
              </a:ext>
            </a:extLst>
          </p:cNvPr>
          <p:cNvSpPr>
            <a:spLocks/>
          </p:cNvSpPr>
          <p:nvPr/>
        </p:nvSpPr>
        <p:spPr bwMode="auto">
          <a:xfrm>
            <a:off x="5508625" y="4314825"/>
            <a:ext cx="2354263" cy="914400"/>
          </a:xfrm>
          <a:prstGeom prst="borderCallout1">
            <a:avLst>
              <a:gd name="adj1" fmla="val -8333"/>
              <a:gd name="adj2" fmla="val 95144"/>
              <a:gd name="adj3" fmla="val -8333"/>
              <a:gd name="adj4" fmla="val -49833"/>
            </a:avLst>
          </a:prstGeom>
          <a:solidFill>
            <a:schemeClr val="accent2"/>
          </a:solidFill>
          <a:ln w="127000">
            <a:solidFill>
              <a:schemeClr val="folHlink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gültig für alle Indikatoren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78" grpId="0" animBg="1"/>
      <p:bldP spid="5314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15BF758-DDCF-7A45-B16D-4F92FBF3D9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C9CBC-0A00-DA41-B340-70D1EA419DAF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47CD8C9C-9B58-5D45-96EF-086EAB99B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Drittmittelherkunft</a:t>
            </a:r>
            <a:br>
              <a:rPr lang="de-DE" altLang="de-DE"/>
            </a:br>
            <a:r>
              <a:rPr lang="de-DE" altLang="de-DE" sz="2400"/>
              <a:t>(Psychologie)</a:t>
            </a:r>
          </a:p>
        </p:txBody>
      </p:sp>
      <p:pic>
        <p:nvPicPr>
          <p:cNvPr id="547843" name="Picture 3">
            <a:extLst>
              <a:ext uri="{FF2B5EF4-FFF2-40B4-BE49-F238E27FC236}">
                <a16:creationId xmlns:a16="http://schemas.microsoft.com/office/drawing/2014/main" id="{809F32FC-3A9C-3D41-A933-67B6598D548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6840537" cy="5732462"/>
          </a:xfrm>
        </p:spPr>
      </p:pic>
      <p:sp>
        <p:nvSpPr>
          <p:cNvPr id="547844" name="AutoShape 4">
            <a:extLst>
              <a:ext uri="{FF2B5EF4-FFF2-40B4-BE49-F238E27FC236}">
                <a16:creationId xmlns:a16="http://schemas.microsoft.com/office/drawing/2014/main" id="{94726CDE-16E9-0645-BD32-DB4948F88FD9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708400" y="1773238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5" name="AutoShape 5">
            <a:extLst>
              <a:ext uri="{FF2B5EF4-FFF2-40B4-BE49-F238E27FC236}">
                <a16:creationId xmlns:a16="http://schemas.microsoft.com/office/drawing/2014/main" id="{0E2B6E62-C076-E043-8698-2DC32C45010D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132138" y="4868863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6" name="AutoShape 6">
            <a:extLst>
              <a:ext uri="{FF2B5EF4-FFF2-40B4-BE49-F238E27FC236}">
                <a16:creationId xmlns:a16="http://schemas.microsoft.com/office/drawing/2014/main" id="{C2EE77D1-6986-2442-A3C2-B9F5937613E3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348038" y="2565400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7" name="AutoShape 7">
            <a:extLst>
              <a:ext uri="{FF2B5EF4-FFF2-40B4-BE49-F238E27FC236}">
                <a16:creationId xmlns:a16="http://schemas.microsoft.com/office/drawing/2014/main" id="{81F526F3-6BB8-464F-8950-3945608ADFEF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203575" y="1628775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47849" name="AutoShape 9">
            <a:extLst>
              <a:ext uri="{FF2B5EF4-FFF2-40B4-BE49-F238E27FC236}">
                <a16:creationId xmlns:a16="http://schemas.microsoft.com/office/drawing/2014/main" id="{21AE6B3E-84A2-6E4D-9879-EDAAF3E00F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6600" y="692150"/>
            <a:ext cx="0" cy="5732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BAE91C-7558-9543-A288-F93B8B3E3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86C5-32EA-1D46-A3CD-00FC8C415264}" type="slidenum">
              <a:rPr lang="en-US" altLang="de-DE"/>
              <a:pPr/>
              <a:t>24</a:t>
            </a:fld>
            <a:endParaRPr lang="en-US" altLang="de-DE"/>
          </a:p>
        </p:txBody>
      </p:sp>
      <p:pic>
        <p:nvPicPr>
          <p:cNvPr id="686084" name="Picture 4">
            <a:extLst>
              <a:ext uri="{FF2B5EF4-FFF2-40B4-BE49-F238E27FC236}">
                <a16:creationId xmlns:a16="http://schemas.microsoft.com/office/drawing/2014/main" id="{12531B10-6E48-1B44-810B-9B8AA5ED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125538"/>
            <a:ext cx="535781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087" name="Rectangle 7">
            <a:extLst>
              <a:ext uri="{FF2B5EF4-FFF2-40B4-BE49-F238E27FC236}">
                <a16:creationId xmlns:a16="http://schemas.microsoft.com/office/drawing/2014/main" id="{5B8E4BFF-D424-AB46-9F6B-4787D1621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3200"/>
              <a:t>Psychologie</a:t>
            </a:r>
            <a:br>
              <a:rPr lang="de-DE" altLang="de-DE" sz="3200"/>
            </a:br>
            <a:r>
              <a:rPr lang="de-DE" altLang="de-DE" sz="2800"/>
              <a:t>Publikationen, Drittmittel, Reputation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C01269-AC7B-4A41-AC89-57C0284E1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6907C-18BE-8E4A-A037-5786FF891FEF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679938" name="Rectangle 2">
            <a:extLst>
              <a:ext uri="{FF2B5EF4-FFF2-40B4-BE49-F238E27FC236}">
                <a16:creationId xmlns:a16="http://schemas.microsoft.com/office/drawing/2014/main" id="{AA258899-3BF3-1C4F-B783-B9545F6F7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Geschichte</a:t>
            </a:r>
            <a:br>
              <a:rPr lang="de-DE" altLang="de-DE" sz="3200"/>
            </a:br>
            <a:r>
              <a:rPr lang="de-DE" altLang="de-DE" sz="2800"/>
              <a:t>Publikationen, Drittmittel, Reputation</a:t>
            </a:r>
          </a:p>
        </p:txBody>
      </p:sp>
      <p:pic>
        <p:nvPicPr>
          <p:cNvPr id="679940" name="Picture 4">
            <a:extLst>
              <a:ext uri="{FF2B5EF4-FFF2-40B4-BE49-F238E27FC236}">
                <a16:creationId xmlns:a16="http://schemas.microsoft.com/office/drawing/2014/main" id="{6FADC4E9-C80E-874F-8F5D-2F585D1F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554355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C9D42DD-EC42-BC4B-AC3E-5AF470C04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7EF7-FA93-A040-88F7-DB570BB6B70E}" type="slidenum">
              <a:rPr lang="en-US" altLang="de-DE"/>
              <a:pPr/>
              <a:t>26</a:t>
            </a:fld>
            <a:endParaRPr lang="en-US" altLang="de-DE"/>
          </a:p>
        </p:txBody>
      </p:sp>
      <p:sp>
        <p:nvSpPr>
          <p:cNvPr id="657410" name="Rectangle 2">
            <a:extLst>
              <a:ext uri="{FF2B5EF4-FFF2-40B4-BE49-F238E27FC236}">
                <a16:creationId xmlns:a16="http://schemas.microsoft.com/office/drawing/2014/main" id="{838A157D-0DD2-B546-B772-3566EB711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Forschungsstarke Fakultäten</a:t>
            </a:r>
          </a:p>
        </p:txBody>
      </p:sp>
      <p:sp>
        <p:nvSpPr>
          <p:cNvPr id="657412" name="Text Box 4">
            <a:extLst>
              <a:ext uri="{FF2B5EF4-FFF2-40B4-BE49-F238E27FC236}">
                <a16:creationId xmlns:a16="http://schemas.microsoft.com/office/drawing/2014/main" id="{8E3C4AD1-09ED-FF4B-A9DC-A6F4537EC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1193800"/>
            <a:ext cx="237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Geschichte</a:t>
            </a:r>
          </a:p>
        </p:txBody>
      </p:sp>
      <p:pic>
        <p:nvPicPr>
          <p:cNvPr id="658302" name="Picture 894">
            <a:extLst>
              <a:ext uri="{FF2B5EF4-FFF2-40B4-BE49-F238E27FC236}">
                <a16:creationId xmlns:a16="http://schemas.microsoft.com/office/drawing/2014/main" id="{71B13AA5-34F6-D841-9460-62BFB24C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738313"/>
            <a:ext cx="6926263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2">
            <a:extLst>
              <a:ext uri="{FF2B5EF4-FFF2-40B4-BE49-F238E27FC236}">
                <a16:creationId xmlns:a16="http://schemas.microsoft.com/office/drawing/2014/main" id="{BF23967C-4362-0C4A-9038-CCD297B6F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DAFB-ED31-5E49-8592-F9595C2B59DF}" type="slidenum">
              <a:rPr lang="en-US" altLang="de-DE"/>
              <a:pPr/>
              <a:t>27</a:t>
            </a:fld>
            <a:endParaRPr lang="en-US" altLang="de-DE"/>
          </a:p>
        </p:txBody>
      </p:sp>
      <p:sp>
        <p:nvSpPr>
          <p:cNvPr id="654338" name="Rectangle 2">
            <a:extLst>
              <a:ext uri="{FF2B5EF4-FFF2-40B4-BE49-F238E27FC236}">
                <a16:creationId xmlns:a16="http://schemas.microsoft.com/office/drawing/2014/main" id="{87043A31-5911-B749-B4B3-1964409CE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Forschungsuniversität</a:t>
            </a:r>
          </a:p>
        </p:txBody>
      </p:sp>
      <p:grpSp>
        <p:nvGrpSpPr>
          <p:cNvPr id="654339" name="Group 3">
            <a:extLst>
              <a:ext uri="{FF2B5EF4-FFF2-40B4-BE49-F238E27FC236}">
                <a16:creationId xmlns:a16="http://schemas.microsoft.com/office/drawing/2014/main" id="{DDD0D383-2041-8C43-9932-411874F4C100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1268413"/>
            <a:ext cx="7704138" cy="5589587"/>
            <a:chOff x="703" y="799"/>
            <a:chExt cx="4853" cy="3521"/>
          </a:xfrm>
        </p:grpSpPr>
        <p:grpSp>
          <p:nvGrpSpPr>
            <p:cNvPr id="654340" name="Group 4">
              <a:extLst>
                <a:ext uri="{FF2B5EF4-FFF2-40B4-BE49-F238E27FC236}">
                  <a16:creationId xmlns:a16="http://schemas.microsoft.com/office/drawing/2014/main" id="{C3BDB9D6-C591-0E45-BEE2-8BE125105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3413"/>
              <a:ext cx="907" cy="907"/>
              <a:chOff x="204" y="3413"/>
              <a:chExt cx="907" cy="907"/>
            </a:xfrm>
          </p:grpSpPr>
          <p:sp>
            <p:nvSpPr>
              <p:cNvPr id="654341" name="Rectangle 5">
                <a:extLst>
                  <a:ext uri="{FF2B5EF4-FFF2-40B4-BE49-F238E27FC236}">
                    <a16:creationId xmlns:a16="http://schemas.microsoft.com/office/drawing/2014/main" id="{8FAE24C4-165F-A947-BDC7-51F14F161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4342" name="Rectangle 6">
                <a:extLst>
                  <a:ext uri="{FF2B5EF4-FFF2-40B4-BE49-F238E27FC236}">
                    <a16:creationId xmlns:a16="http://schemas.microsoft.com/office/drawing/2014/main" id="{13F4FAFC-995B-C54A-849F-0FF0DD4DE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4343" name="Group 7">
              <a:extLst>
                <a:ext uri="{FF2B5EF4-FFF2-40B4-BE49-F238E27FC236}">
                  <a16:creationId xmlns:a16="http://schemas.microsoft.com/office/drawing/2014/main" id="{016040E5-527A-DD45-AB88-AE290526E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3413"/>
              <a:ext cx="907" cy="907"/>
              <a:chOff x="1405" y="3413"/>
              <a:chExt cx="907" cy="907"/>
            </a:xfrm>
          </p:grpSpPr>
          <p:sp>
            <p:nvSpPr>
              <p:cNvPr id="654344" name="Rectangle 8">
                <a:extLst>
                  <a:ext uri="{FF2B5EF4-FFF2-40B4-BE49-F238E27FC236}">
                    <a16:creationId xmlns:a16="http://schemas.microsoft.com/office/drawing/2014/main" id="{1FD34DF5-15A1-584F-AC0D-116C6C95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4345" name="Rectangle 9">
                <a:extLst>
                  <a:ext uri="{FF2B5EF4-FFF2-40B4-BE49-F238E27FC236}">
                    <a16:creationId xmlns:a16="http://schemas.microsoft.com/office/drawing/2014/main" id="{664C08B5-3BEF-104F-8452-8AD056B1B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4346" name="Group 10">
              <a:extLst>
                <a:ext uri="{FF2B5EF4-FFF2-40B4-BE49-F238E27FC236}">
                  <a16:creationId xmlns:a16="http://schemas.microsoft.com/office/drawing/2014/main" id="{0DEDF036-02E4-FB4A-809C-642D4B088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3413"/>
              <a:ext cx="907" cy="907"/>
              <a:chOff x="3448" y="3413"/>
              <a:chExt cx="907" cy="907"/>
            </a:xfrm>
          </p:grpSpPr>
          <p:sp>
            <p:nvSpPr>
              <p:cNvPr id="654347" name="Rectangle 11">
                <a:extLst>
                  <a:ext uri="{FF2B5EF4-FFF2-40B4-BE49-F238E27FC236}">
                    <a16:creationId xmlns:a16="http://schemas.microsoft.com/office/drawing/2014/main" id="{23B9BBB5-CB75-5040-8925-895EA7194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4348" name="Rectangle 12">
                <a:extLst>
                  <a:ext uri="{FF2B5EF4-FFF2-40B4-BE49-F238E27FC236}">
                    <a16:creationId xmlns:a16="http://schemas.microsoft.com/office/drawing/2014/main" id="{968D0067-213A-394E-829A-1597ABF61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4349" name="Group 13">
              <a:extLst>
                <a:ext uri="{FF2B5EF4-FFF2-40B4-BE49-F238E27FC236}">
                  <a16:creationId xmlns:a16="http://schemas.microsoft.com/office/drawing/2014/main" id="{D03F355A-C3C0-AC46-BFBC-A87B765A3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3413"/>
              <a:ext cx="907" cy="907"/>
              <a:chOff x="4649" y="3413"/>
              <a:chExt cx="907" cy="907"/>
            </a:xfrm>
          </p:grpSpPr>
          <p:sp>
            <p:nvSpPr>
              <p:cNvPr id="654350" name="Rectangle 14">
                <a:extLst>
                  <a:ext uri="{FF2B5EF4-FFF2-40B4-BE49-F238E27FC236}">
                    <a16:creationId xmlns:a16="http://schemas.microsoft.com/office/drawing/2014/main" id="{DD5E4D63-5555-EB40-929F-54B25DAC4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4351" name="Rectangle 15">
                <a:extLst>
                  <a:ext uri="{FF2B5EF4-FFF2-40B4-BE49-F238E27FC236}">
                    <a16:creationId xmlns:a16="http://schemas.microsoft.com/office/drawing/2014/main" id="{24CB6628-61A5-6740-BF0C-CD6852BAF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sp>
          <p:nvSpPr>
            <p:cNvPr id="654352" name="Text Box 16">
              <a:extLst>
                <a:ext uri="{FF2B5EF4-FFF2-40B4-BE49-F238E27FC236}">
                  <a16:creationId xmlns:a16="http://schemas.microsoft.com/office/drawing/2014/main" id="{C80EA3BF-B81F-8947-A70B-A6765FF37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9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53" name="Rectangle 17">
              <a:extLst>
                <a:ext uri="{FF2B5EF4-FFF2-40B4-BE49-F238E27FC236}">
                  <a16:creationId xmlns:a16="http://schemas.microsoft.com/office/drawing/2014/main" id="{B24E7078-F603-994D-897C-17B792F1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4354" name="Rectangle 18">
              <a:extLst>
                <a:ext uri="{FF2B5EF4-FFF2-40B4-BE49-F238E27FC236}">
                  <a16:creationId xmlns:a16="http://schemas.microsoft.com/office/drawing/2014/main" id="{C683B4F5-471E-0A40-92ED-E10BF10C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4355" name="Rectangle 19">
              <a:extLst>
                <a:ext uri="{FF2B5EF4-FFF2-40B4-BE49-F238E27FC236}">
                  <a16:creationId xmlns:a16="http://schemas.microsoft.com/office/drawing/2014/main" id="{65E5313F-A8E9-EA42-BF15-0CAA3AF0B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4356" name="Rectangle 20">
              <a:extLst>
                <a:ext uri="{FF2B5EF4-FFF2-40B4-BE49-F238E27FC236}">
                  <a16:creationId xmlns:a16="http://schemas.microsoft.com/office/drawing/2014/main" id="{88EBE354-EEE5-BF42-B92E-9ECDA88D6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799"/>
              <a:ext cx="2042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Forschungsuniversität</a:t>
              </a:r>
            </a:p>
          </p:txBody>
        </p:sp>
        <p:sp>
          <p:nvSpPr>
            <p:cNvPr id="654357" name="Text Box 21">
              <a:extLst>
                <a:ext uri="{FF2B5EF4-FFF2-40B4-BE49-F238E27FC236}">
                  <a16:creationId xmlns:a16="http://schemas.microsoft.com/office/drawing/2014/main" id="{828C3D93-325B-604F-BFD8-9C137157A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" y="239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58" name="Text Box 22">
              <a:extLst>
                <a:ext uri="{FF2B5EF4-FFF2-40B4-BE49-F238E27FC236}">
                  <a16:creationId xmlns:a16="http://schemas.microsoft.com/office/drawing/2014/main" id="{704DD7F5-3567-F34F-B3A6-A9336894B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239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59" name="Text Box 23">
              <a:extLst>
                <a:ext uri="{FF2B5EF4-FFF2-40B4-BE49-F238E27FC236}">
                  <a16:creationId xmlns:a16="http://schemas.microsoft.com/office/drawing/2014/main" id="{50415547-6112-8848-B3E3-BFB7AB098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60" name="Text Box 24">
              <a:extLst>
                <a:ext uri="{FF2B5EF4-FFF2-40B4-BE49-F238E27FC236}">
                  <a16:creationId xmlns:a16="http://schemas.microsoft.com/office/drawing/2014/main" id="{F77BB4C4-ABDF-D848-9DD5-4EC248E6B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4361" name="AutoShape 25">
              <a:extLst>
                <a:ext uri="{FF2B5EF4-FFF2-40B4-BE49-F238E27FC236}">
                  <a16:creationId xmlns:a16="http://schemas.microsoft.com/office/drawing/2014/main" id="{81F0E796-7245-C84B-AF24-69D0B9336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4362" name="AutoShape 26">
              <a:extLst>
                <a:ext uri="{FF2B5EF4-FFF2-40B4-BE49-F238E27FC236}">
                  <a16:creationId xmlns:a16="http://schemas.microsoft.com/office/drawing/2014/main" id="{9161FDBA-7C32-754D-B6D4-28284154E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741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4363" name="AutoShape 27">
              <a:extLst>
                <a:ext uri="{FF2B5EF4-FFF2-40B4-BE49-F238E27FC236}">
                  <a16:creationId xmlns:a16="http://schemas.microsoft.com/office/drawing/2014/main" id="{901D975B-6578-B04D-BBBB-88224A1B7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4364" name="AutoShape 28">
              <a:extLst>
                <a:ext uri="{FF2B5EF4-FFF2-40B4-BE49-F238E27FC236}">
                  <a16:creationId xmlns:a16="http://schemas.microsoft.com/office/drawing/2014/main" id="{C33BFF82-9620-DF4E-B302-7BDD3C5F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2">
            <a:extLst>
              <a:ext uri="{FF2B5EF4-FFF2-40B4-BE49-F238E27FC236}">
                <a16:creationId xmlns:a16="http://schemas.microsoft.com/office/drawing/2014/main" id="{7CD6168E-82AD-174B-8F07-E1ED9A190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1DA97-4EC4-A640-A664-6B193E1C5FF8}" type="slidenum">
              <a:rPr lang="en-US" altLang="de-DE"/>
              <a:pPr/>
              <a:t>28</a:t>
            </a:fld>
            <a:endParaRPr lang="en-US" altLang="de-DE"/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07859676-995A-9E4D-AD89-B55EC2EFBD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Fachbeirat, 10. Mai 2005</a:t>
            </a:r>
          </a:p>
        </p:txBody>
      </p:sp>
      <p:sp>
        <p:nvSpPr>
          <p:cNvPr id="624642" name="Rectangle 2">
            <a:extLst>
              <a:ext uri="{FF2B5EF4-FFF2-40B4-BE49-F238E27FC236}">
                <a16:creationId xmlns:a16="http://schemas.microsoft.com/office/drawing/2014/main" id="{917A7FE6-2C43-0D4F-A914-A9B9E3D0A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Ranggruppenverfahren</a:t>
            </a:r>
          </a:p>
        </p:txBody>
      </p:sp>
      <p:sp>
        <p:nvSpPr>
          <p:cNvPr id="624643" name="Line 3">
            <a:extLst>
              <a:ext uri="{FF2B5EF4-FFF2-40B4-BE49-F238E27FC236}">
                <a16:creationId xmlns:a16="http://schemas.microsoft.com/office/drawing/2014/main" id="{8EDD85D1-F87D-9A42-A7D8-7849EADED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4150" y="40005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644" name="AutoShape 4">
            <a:extLst>
              <a:ext uri="{FF2B5EF4-FFF2-40B4-BE49-F238E27FC236}">
                <a16:creationId xmlns:a16="http://schemas.microsoft.com/office/drawing/2014/main" id="{33E8E3FF-A089-5D47-91F5-4C4F15F1893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058193" y="2894807"/>
            <a:ext cx="2436813" cy="4572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624645" name="AutoShape 5">
            <a:extLst>
              <a:ext uri="{FF2B5EF4-FFF2-40B4-BE49-F238E27FC236}">
                <a16:creationId xmlns:a16="http://schemas.microsoft.com/office/drawing/2014/main" id="{6AF0F29C-7837-C642-8265-6692CD4792AD}"/>
              </a:ext>
            </a:extLst>
          </p:cNvPr>
          <p:cNvCxnSpPr>
            <a:cxnSpLocks noChangeShapeType="1"/>
            <a:stCxn id="624644" idx="3"/>
            <a:endCxn id="624644" idx="1"/>
          </p:cNvCxnSpPr>
          <p:nvPr/>
        </p:nvCxnSpPr>
        <p:spPr bwMode="auto">
          <a:xfrm>
            <a:off x="3278188" y="1887538"/>
            <a:ext cx="0" cy="2474912"/>
          </a:xfrm>
          <a:prstGeom prst="straightConnector1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646" name="Line 6">
            <a:extLst>
              <a:ext uri="{FF2B5EF4-FFF2-40B4-BE49-F238E27FC236}">
                <a16:creationId xmlns:a16="http://schemas.microsoft.com/office/drawing/2014/main" id="{A651CD4F-277E-A54A-994E-37BFD13E3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3124200"/>
            <a:ext cx="304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647" name="Text Box 7">
            <a:extLst>
              <a:ext uri="{FF2B5EF4-FFF2-40B4-BE49-F238E27FC236}">
                <a16:creationId xmlns:a16="http://schemas.microsoft.com/office/drawing/2014/main" id="{7BDCD9C8-5674-C04C-BF11-BF6C7342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565400"/>
            <a:ext cx="1468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1</a:t>
            </a:r>
          </a:p>
        </p:txBody>
      </p:sp>
      <p:cxnSp>
        <p:nvCxnSpPr>
          <p:cNvPr id="624648" name="AutoShape 8">
            <a:extLst>
              <a:ext uri="{FF2B5EF4-FFF2-40B4-BE49-F238E27FC236}">
                <a16:creationId xmlns:a16="http://schemas.microsoft.com/office/drawing/2014/main" id="{37847F10-F904-B344-9291-AA0706A1181D}"/>
              </a:ext>
            </a:extLst>
          </p:cNvPr>
          <p:cNvCxnSpPr>
            <a:cxnSpLocks noChangeShapeType="1"/>
            <a:stCxn id="624647" idx="3"/>
            <a:endCxn id="624646" idx="0"/>
          </p:cNvCxnSpPr>
          <p:nvPr/>
        </p:nvCxnSpPr>
        <p:spPr bwMode="auto">
          <a:xfrm>
            <a:off x="2944813" y="2886075"/>
            <a:ext cx="185737" cy="219075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649" name="Line 9">
            <a:extLst>
              <a:ext uri="{FF2B5EF4-FFF2-40B4-BE49-F238E27FC236}">
                <a16:creationId xmlns:a16="http://schemas.microsoft.com/office/drawing/2014/main" id="{C7772894-3E57-C444-8DF6-AC651BAA6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150" y="1901825"/>
            <a:ext cx="0" cy="399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650" name="Text Box 10">
            <a:extLst>
              <a:ext uri="{FF2B5EF4-FFF2-40B4-BE49-F238E27FC236}">
                <a16:creationId xmlns:a16="http://schemas.microsoft.com/office/drawing/2014/main" id="{9117464B-AF5D-8D47-A320-3B4A21C1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816350"/>
            <a:ext cx="196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>
                <a:latin typeface="Arial" panose="020B0604020202020204" pitchFamily="34" charset="0"/>
              </a:rPr>
              <a:t>Gesamtmittelwert</a:t>
            </a:r>
          </a:p>
        </p:txBody>
      </p:sp>
      <p:cxnSp>
        <p:nvCxnSpPr>
          <p:cNvPr id="624651" name="AutoShape 11">
            <a:extLst>
              <a:ext uri="{FF2B5EF4-FFF2-40B4-BE49-F238E27FC236}">
                <a16:creationId xmlns:a16="http://schemas.microsoft.com/office/drawing/2014/main" id="{BA25EC94-C451-5D40-BE40-7B246D61B615}"/>
              </a:ext>
            </a:extLst>
          </p:cNvPr>
          <p:cNvCxnSpPr>
            <a:cxnSpLocks noChangeShapeType="1"/>
            <a:stCxn id="624653" idx="3"/>
            <a:endCxn id="624653" idx="1"/>
          </p:cNvCxnSpPr>
          <p:nvPr/>
        </p:nvCxnSpPr>
        <p:spPr bwMode="auto">
          <a:xfrm>
            <a:off x="7373938" y="4170363"/>
            <a:ext cx="0" cy="1638300"/>
          </a:xfrm>
          <a:prstGeom prst="straightConnector1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4652" name="Group 12">
            <a:extLst>
              <a:ext uri="{FF2B5EF4-FFF2-40B4-BE49-F238E27FC236}">
                <a16:creationId xmlns:a16="http://schemas.microsoft.com/office/drawing/2014/main" id="{2489355B-75FA-354F-A6FD-51925955E294}"/>
              </a:ext>
            </a:extLst>
          </p:cNvPr>
          <p:cNvGrpSpPr>
            <a:grpSpLocks/>
          </p:cNvGrpSpPr>
          <p:nvPr/>
        </p:nvGrpSpPr>
        <p:grpSpPr bwMode="auto">
          <a:xfrm>
            <a:off x="7146925" y="4191000"/>
            <a:ext cx="457200" cy="1600200"/>
            <a:chOff x="4512" y="2496"/>
            <a:chExt cx="288" cy="1008"/>
          </a:xfrm>
        </p:grpSpPr>
        <p:sp>
          <p:nvSpPr>
            <p:cNvPr id="624653" name="AutoShape 13">
              <a:extLst>
                <a:ext uri="{FF2B5EF4-FFF2-40B4-BE49-F238E27FC236}">
                  <a16:creationId xmlns:a16="http://schemas.microsoft.com/office/drawing/2014/main" id="{E496AFD9-8636-594A-803A-B270535355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52" y="2856"/>
              <a:ext cx="1008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654" name="Line 14">
              <a:extLst>
                <a:ext uri="{FF2B5EF4-FFF2-40B4-BE49-F238E27FC236}">
                  <a16:creationId xmlns:a16="http://schemas.microsoft.com/office/drawing/2014/main" id="{EF1A2896-3D5B-494C-AE75-D72F5F6F7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000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4655" name="Text Box 15">
            <a:extLst>
              <a:ext uri="{FF2B5EF4-FFF2-40B4-BE49-F238E27FC236}">
                <a16:creationId xmlns:a16="http://schemas.microsoft.com/office/drawing/2014/main" id="{C3237248-A024-DB4A-BB44-739F14208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32004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4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24656" name="AutoShape 16">
            <a:extLst>
              <a:ext uri="{FF2B5EF4-FFF2-40B4-BE49-F238E27FC236}">
                <a16:creationId xmlns:a16="http://schemas.microsoft.com/office/drawing/2014/main" id="{ABECBD12-5538-4142-9DC9-1448DADB093A}"/>
              </a:ext>
            </a:extLst>
          </p:cNvPr>
          <p:cNvCxnSpPr>
            <a:cxnSpLocks noChangeShapeType="1"/>
            <a:stCxn id="624655" idx="2"/>
            <a:endCxn id="624654" idx="1"/>
          </p:cNvCxnSpPr>
          <p:nvPr/>
        </p:nvCxnSpPr>
        <p:spPr bwMode="auto">
          <a:xfrm flipH="1">
            <a:off x="7527925" y="3841750"/>
            <a:ext cx="298450" cy="1168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657" name="AutoShape 17">
            <a:extLst>
              <a:ext uri="{FF2B5EF4-FFF2-40B4-BE49-F238E27FC236}">
                <a16:creationId xmlns:a16="http://schemas.microsoft.com/office/drawing/2014/main" id="{86D7DF70-1F9D-8849-A950-C08CD1AA453D}"/>
              </a:ext>
            </a:extLst>
          </p:cNvPr>
          <p:cNvCxnSpPr>
            <a:cxnSpLocks noChangeShapeType="1"/>
            <a:stCxn id="624659" idx="3"/>
            <a:endCxn id="624659" idx="1"/>
          </p:cNvCxnSpPr>
          <p:nvPr/>
        </p:nvCxnSpPr>
        <p:spPr bwMode="auto">
          <a:xfrm>
            <a:off x="4630738" y="2798763"/>
            <a:ext cx="0" cy="1104900"/>
          </a:xfrm>
          <a:prstGeom prst="straightConnector1">
            <a:avLst/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4658" name="Group 18">
            <a:extLst>
              <a:ext uri="{FF2B5EF4-FFF2-40B4-BE49-F238E27FC236}">
                <a16:creationId xmlns:a16="http://schemas.microsoft.com/office/drawing/2014/main" id="{A2A7DBD2-4194-D74E-AB03-6CEE2C4F9648}"/>
              </a:ext>
            </a:extLst>
          </p:cNvPr>
          <p:cNvGrpSpPr>
            <a:grpSpLocks/>
          </p:cNvGrpSpPr>
          <p:nvPr/>
        </p:nvGrpSpPr>
        <p:grpSpPr bwMode="auto">
          <a:xfrm>
            <a:off x="4403725" y="2819400"/>
            <a:ext cx="457200" cy="1066800"/>
            <a:chOff x="2770" y="1632"/>
            <a:chExt cx="288" cy="672"/>
          </a:xfrm>
        </p:grpSpPr>
        <p:sp>
          <p:nvSpPr>
            <p:cNvPr id="624659" name="AutoShape 19">
              <a:extLst>
                <a:ext uri="{FF2B5EF4-FFF2-40B4-BE49-F238E27FC236}">
                  <a16:creationId xmlns:a16="http://schemas.microsoft.com/office/drawing/2014/main" id="{346034CE-23FF-FE4E-A9EA-475CBBBBF2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78" y="1824"/>
              <a:ext cx="672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660" name="Line 20">
              <a:extLst>
                <a:ext uri="{FF2B5EF4-FFF2-40B4-BE49-F238E27FC236}">
                  <a16:creationId xmlns:a16="http://schemas.microsoft.com/office/drawing/2014/main" id="{19FAF823-B3C8-A844-8D44-A68031390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8" y="1968"/>
              <a:ext cx="19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4661" name="Text Box 21">
            <a:extLst>
              <a:ext uri="{FF2B5EF4-FFF2-40B4-BE49-F238E27FC236}">
                <a16:creationId xmlns:a16="http://schemas.microsoft.com/office/drawing/2014/main" id="{9828C55B-E7EC-7E49-B135-7A98E16E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2926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2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24662" name="AutoShape 22">
            <a:extLst>
              <a:ext uri="{FF2B5EF4-FFF2-40B4-BE49-F238E27FC236}">
                <a16:creationId xmlns:a16="http://schemas.microsoft.com/office/drawing/2014/main" id="{EC6FE2DC-ED13-6C48-85AF-1A47BEBABD03}"/>
              </a:ext>
            </a:extLst>
          </p:cNvPr>
          <p:cNvCxnSpPr>
            <a:cxnSpLocks noChangeShapeType="1"/>
            <a:stCxn id="624661" idx="0"/>
            <a:endCxn id="624660" idx="0"/>
          </p:cNvCxnSpPr>
          <p:nvPr/>
        </p:nvCxnSpPr>
        <p:spPr bwMode="auto">
          <a:xfrm flipV="1">
            <a:off x="4144963" y="3333750"/>
            <a:ext cx="334962" cy="9588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663" name="AutoShape 23">
            <a:extLst>
              <a:ext uri="{FF2B5EF4-FFF2-40B4-BE49-F238E27FC236}">
                <a16:creationId xmlns:a16="http://schemas.microsoft.com/office/drawing/2014/main" id="{D6753F6E-CE8F-5E46-A347-48340B06711E}"/>
              </a:ext>
            </a:extLst>
          </p:cNvPr>
          <p:cNvCxnSpPr>
            <a:cxnSpLocks noChangeShapeType="1"/>
            <a:stCxn id="624665" idx="3"/>
            <a:endCxn id="624665" idx="1"/>
          </p:cNvCxnSpPr>
          <p:nvPr/>
        </p:nvCxnSpPr>
        <p:spPr bwMode="auto">
          <a:xfrm>
            <a:off x="5973763" y="3103563"/>
            <a:ext cx="0" cy="2819400"/>
          </a:xfrm>
          <a:prstGeom prst="straightConnector1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4664" name="Group 24">
            <a:extLst>
              <a:ext uri="{FF2B5EF4-FFF2-40B4-BE49-F238E27FC236}">
                <a16:creationId xmlns:a16="http://schemas.microsoft.com/office/drawing/2014/main" id="{FD9B02E8-C4FB-504C-9642-CAD76BADEAE8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3124200"/>
            <a:ext cx="457200" cy="2781300"/>
            <a:chOff x="3616" y="1824"/>
            <a:chExt cx="288" cy="1752"/>
          </a:xfrm>
        </p:grpSpPr>
        <p:sp>
          <p:nvSpPr>
            <p:cNvPr id="624665" name="AutoShape 25">
              <a:extLst>
                <a:ext uri="{FF2B5EF4-FFF2-40B4-BE49-F238E27FC236}">
                  <a16:creationId xmlns:a16="http://schemas.microsoft.com/office/drawing/2014/main" id="{74A8989E-88A8-4348-9BAA-DD9888A340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84" y="2556"/>
              <a:ext cx="1752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666" name="Line 26">
              <a:extLst>
                <a:ext uri="{FF2B5EF4-FFF2-40B4-BE49-F238E27FC236}">
                  <a16:creationId xmlns:a16="http://schemas.microsoft.com/office/drawing/2014/main" id="{320105ED-091D-054D-97B9-AA4E2C932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2700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4667" name="Text Box 27">
            <a:extLst>
              <a:ext uri="{FF2B5EF4-FFF2-40B4-BE49-F238E27FC236}">
                <a16:creationId xmlns:a16="http://schemas.microsoft.com/office/drawing/2014/main" id="{166E567A-0283-F14C-80EA-7BEF32C1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84763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3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24668" name="AutoShape 28">
            <a:extLst>
              <a:ext uri="{FF2B5EF4-FFF2-40B4-BE49-F238E27FC236}">
                <a16:creationId xmlns:a16="http://schemas.microsoft.com/office/drawing/2014/main" id="{C4896F24-AC50-E240-9284-B1AE7F9B9A75}"/>
              </a:ext>
            </a:extLst>
          </p:cNvPr>
          <p:cNvCxnSpPr>
            <a:cxnSpLocks noChangeShapeType="1"/>
            <a:stCxn id="624667" idx="3"/>
            <a:endCxn id="624666" idx="0"/>
          </p:cNvCxnSpPr>
          <p:nvPr/>
        </p:nvCxnSpPr>
        <p:spPr bwMode="auto">
          <a:xfrm flipV="1">
            <a:off x="5575300" y="4495800"/>
            <a:ext cx="247650" cy="909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06C0D72C-00E0-684D-81FB-BA0B21823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BF3F-4612-5541-8AA3-13296C61A039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A7D57F7E-0ABC-9744-8AF4-9FEC6C0835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Fachbeirat, 10. Mai 2005</a:t>
            </a:r>
          </a:p>
        </p:txBody>
      </p:sp>
      <p:graphicFrame>
        <p:nvGraphicFramePr>
          <p:cNvPr id="625666" name="Object 2">
            <a:extLst>
              <a:ext uri="{FF2B5EF4-FFF2-40B4-BE49-F238E27FC236}">
                <a16:creationId xmlns:a16="http://schemas.microsoft.com/office/drawing/2014/main" id="{CF5491F2-0CEF-0D48-B9E6-ADF619E9869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68475" y="1196975"/>
          <a:ext cx="5553075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77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1196975"/>
                        <a:ext cx="5553075" cy="566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67" name="Rectangle 3">
            <a:extLst>
              <a:ext uri="{FF2B5EF4-FFF2-40B4-BE49-F238E27FC236}">
                <a16:creationId xmlns:a16="http://schemas.microsoft.com/office/drawing/2014/main" id="{C60EDE0C-6BFB-204F-A04C-1D1EB6D18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Gesamturteil Jura 2005</a:t>
            </a:r>
          </a:p>
        </p:txBody>
      </p:sp>
      <p:grpSp>
        <p:nvGrpSpPr>
          <p:cNvPr id="625668" name="Group 4">
            <a:extLst>
              <a:ext uri="{FF2B5EF4-FFF2-40B4-BE49-F238E27FC236}">
                <a16:creationId xmlns:a16="http://schemas.microsoft.com/office/drawing/2014/main" id="{8C8879CF-4F0A-574F-B01D-AE1441DB7095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1581150"/>
            <a:ext cx="1485900" cy="1517650"/>
            <a:chOff x="1128" y="1014"/>
            <a:chExt cx="936" cy="956"/>
          </a:xfrm>
        </p:grpSpPr>
        <p:sp>
          <p:nvSpPr>
            <p:cNvPr id="625669" name="Rectangle 5">
              <a:extLst>
                <a:ext uri="{FF2B5EF4-FFF2-40B4-BE49-F238E27FC236}">
                  <a16:creationId xmlns:a16="http://schemas.microsoft.com/office/drawing/2014/main" id="{6B331180-2A3B-E64E-9A59-7E275ADD7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1014"/>
              <a:ext cx="935" cy="587"/>
            </a:xfrm>
            <a:prstGeom prst="rect">
              <a:avLst/>
            </a:prstGeom>
            <a:solidFill>
              <a:srgbClr val="2AAA64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5670" name="Rectangle 6">
              <a:extLst>
                <a:ext uri="{FF2B5EF4-FFF2-40B4-BE49-F238E27FC236}">
                  <a16:creationId xmlns:a16="http://schemas.microsoft.com/office/drawing/2014/main" id="{856B70F6-64A1-B64A-B72E-82AA5B4AC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676"/>
              <a:ext cx="936" cy="294"/>
            </a:xfrm>
            <a:prstGeom prst="rect">
              <a:avLst/>
            </a:prstGeom>
            <a:solidFill>
              <a:srgbClr val="2AAA64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25671" name="Group 7">
            <a:extLst>
              <a:ext uri="{FF2B5EF4-FFF2-40B4-BE49-F238E27FC236}">
                <a16:creationId xmlns:a16="http://schemas.microsoft.com/office/drawing/2014/main" id="{E0B00DB2-D0DB-964B-AE75-1AD71CFFB904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576763"/>
            <a:ext cx="1481137" cy="1625600"/>
            <a:chOff x="1124" y="2909"/>
            <a:chExt cx="942" cy="1024"/>
          </a:xfrm>
        </p:grpSpPr>
        <p:sp>
          <p:nvSpPr>
            <p:cNvPr id="625672" name="Rectangle 8">
              <a:extLst>
                <a:ext uri="{FF2B5EF4-FFF2-40B4-BE49-F238E27FC236}">
                  <a16:creationId xmlns:a16="http://schemas.microsoft.com/office/drawing/2014/main" id="{6B1394DF-A375-0E41-9E2A-748CBA509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2909"/>
              <a:ext cx="941" cy="153"/>
            </a:xfrm>
            <a:prstGeom prst="rect">
              <a:avLst/>
            </a:prstGeom>
            <a:solidFill>
              <a:srgbClr val="CC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5673" name="Rectangle 9">
              <a:extLst>
                <a:ext uri="{FF2B5EF4-FFF2-40B4-BE49-F238E27FC236}">
                  <a16:creationId xmlns:a16="http://schemas.microsoft.com/office/drawing/2014/main" id="{F1B37CC1-C4A0-DF4D-AA20-EE66C99E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137"/>
              <a:ext cx="942" cy="796"/>
            </a:xfrm>
            <a:prstGeom prst="rect">
              <a:avLst/>
            </a:prstGeom>
            <a:solidFill>
              <a:srgbClr val="CC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5674" name="Line 10">
            <a:extLst>
              <a:ext uri="{FF2B5EF4-FFF2-40B4-BE49-F238E27FC236}">
                <a16:creationId xmlns:a16="http://schemas.microsoft.com/office/drawing/2014/main" id="{2A9AF6BD-A78E-F243-9C69-4AD823EF8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1331913"/>
            <a:ext cx="14288" cy="51117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675" name="Text Box 11">
            <a:extLst>
              <a:ext uri="{FF2B5EF4-FFF2-40B4-BE49-F238E27FC236}">
                <a16:creationId xmlns:a16="http://schemas.microsoft.com/office/drawing/2014/main" id="{46A32BFC-2227-F249-853A-E56A0A69C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1243013"/>
            <a:ext cx="246062" cy="2127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 b="1">
                <a:latin typeface="Arial" panose="020B0604020202020204" pitchFamily="34" charset="0"/>
              </a:rPr>
              <a:t>2,4</a:t>
            </a:r>
          </a:p>
        </p:txBody>
      </p:sp>
      <p:sp>
        <p:nvSpPr>
          <p:cNvPr id="625676" name="AutoShape 12">
            <a:extLst>
              <a:ext uri="{FF2B5EF4-FFF2-40B4-BE49-F238E27FC236}">
                <a16:creationId xmlns:a16="http://schemas.microsoft.com/office/drawing/2014/main" id="{68349237-C2C0-B947-9FDF-D64C49618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019800"/>
            <a:ext cx="976312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C14413E-8E4E-2C48-B8EA-9470F8E7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EC384DC-EB8E-4146-8FFB-BC9D2CEFE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03B609-B222-4F4F-AE34-64BD0573B985}" type="slidenum">
              <a:rPr lang="en-US" altLang="de-DE"/>
              <a:pPr/>
              <a:t>3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71746" name="Rectangle 2">
            <a:extLst>
              <a:ext uri="{FF2B5EF4-FFF2-40B4-BE49-F238E27FC236}">
                <a16:creationId xmlns:a16="http://schemas.microsoft.com/office/drawing/2014/main" id="{6EC2AD10-E735-B345-BC86-DFAC0D603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Anteil Spitzenplätze, absolut</a:t>
            </a:r>
          </a:p>
        </p:txBody>
      </p:sp>
      <p:sp>
        <p:nvSpPr>
          <p:cNvPr id="671749" name="Rectangle 5">
            <a:extLst>
              <a:ext uri="{FF2B5EF4-FFF2-40B4-BE49-F238E27FC236}">
                <a16:creationId xmlns:a16="http://schemas.microsoft.com/office/drawing/2014/main" id="{CB4ECD6C-BE28-B044-8E62-C3304045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71748" name="Object 4">
            <a:extLst>
              <a:ext uri="{FF2B5EF4-FFF2-40B4-BE49-F238E27FC236}">
                <a16:creationId xmlns:a16="http://schemas.microsoft.com/office/drawing/2014/main" id="{43EA1E57-3258-7D48-A9AC-51D8DCCAE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1052513"/>
          <a:ext cx="59436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51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052513"/>
                        <a:ext cx="5943600" cy="605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50" name="AutoShape 6">
            <a:extLst>
              <a:ext uri="{FF2B5EF4-FFF2-40B4-BE49-F238E27FC236}">
                <a16:creationId xmlns:a16="http://schemas.microsoft.com/office/drawing/2014/main" id="{98161740-FCD5-1046-8639-F33A4F4A1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3068638"/>
            <a:ext cx="976312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 Black" panose="020B0604020202020204" pitchFamily="34" charset="0"/>
              </a:rPr>
              <a:t>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D47AAB-F898-0046-B1BE-ACEF996BE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288E-C5B0-924A-972C-02D303613D04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2FE5D2-90D4-784D-9F94-3D5D1C7F6C7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Fachbeirat, 10. Mai 2005</a:t>
            </a:r>
          </a:p>
        </p:txBody>
      </p:sp>
      <p:sp>
        <p:nvSpPr>
          <p:cNvPr id="674818" name="Rectangle 2">
            <a:extLst>
              <a:ext uri="{FF2B5EF4-FFF2-40B4-BE49-F238E27FC236}">
                <a16:creationId xmlns:a16="http://schemas.microsoft.com/office/drawing/2014/main" id="{EEE3A20B-AFC7-C440-AAF1-60102FB27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VWL</a:t>
            </a:r>
            <a:br>
              <a:rPr lang="de-DE" altLang="de-DE"/>
            </a:br>
            <a:r>
              <a:rPr lang="de-DE" altLang="de-DE" sz="2400"/>
              <a:t>nationale/internationale Publikationen</a:t>
            </a:r>
          </a:p>
        </p:txBody>
      </p:sp>
      <p:pic>
        <p:nvPicPr>
          <p:cNvPr id="674819" name="Picture 3">
            <a:extLst>
              <a:ext uri="{FF2B5EF4-FFF2-40B4-BE49-F238E27FC236}">
                <a16:creationId xmlns:a16="http://schemas.microsoft.com/office/drawing/2014/main" id="{171CE703-2F29-AD49-B6AC-00676225A06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196975"/>
            <a:ext cx="5905500" cy="556260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3">
            <a:extLst>
              <a:ext uri="{FF2B5EF4-FFF2-40B4-BE49-F238E27FC236}">
                <a16:creationId xmlns:a16="http://schemas.microsoft.com/office/drawing/2014/main" id="{748C2F15-E224-9644-AAFC-56DB23C97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EE9A3-914A-6B4A-8FEA-3B55BCF1E84E}" type="slidenum">
              <a:rPr lang="en-US" altLang="de-DE"/>
              <a:pPr/>
              <a:t>31</a:t>
            </a:fld>
            <a:endParaRPr lang="en-US" altLang="de-DE"/>
          </a:p>
        </p:txBody>
      </p:sp>
      <p:sp>
        <p:nvSpPr>
          <p:cNvPr id="27" name="Datumsplatzhalter 4">
            <a:extLst>
              <a:ext uri="{FF2B5EF4-FFF2-40B4-BE49-F238E27FC236}">
                <a16:creationId xmlns:a16="http://schemas.microsoft.com/office/drawing/2014/main" id="{7A49B143-70C4-A042-83F7-534F6CE0223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Fachbeirat, 10. Mai 2005</a:t>
            </a:r>
          </a:p>
        </p:txBody>
      </p:sp>
      <p:sp>
        <p:nvSpPr>
          <p:cNvPr id="658513" name="Rectangle 81">
            <a:extLst>
              <a:ext uri="{FF2B5EF4-FFF2-40B4-BE49-F238E27FC236}">
                <a16:creationId xmlns:a16="http://schemas.microsoft.com/office/drawing/2014/main" id="{A2B8299E-6F14-BA4C-BA7F-D4A0F6AC1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folHlink"/>
                </a:solidFill>
              </a:rPr>
              <a:t>Drittmittel: DFG - CHE</a:t>
            </a:r>
          </a:p>
        </p:txBody>
      </p:sp>
      <p:graphicFrame>
        <p:nvGraphicFramePr>
          <p:cNvPr id="658515" name="Group 83">
            <a:extLst>
              <a:ext uri="{FF2B5EF4-FFF2-40B4-BE49-F238E27FC236}">
                <a16:creationId xmlns:a16="http://schemas.microsoft.com/office/drawing/2014/main" id="{AE625940-3B1E-5F47-A180-BECBF9E5AF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799388" cy="4405312"/>
        </p:xfrm>
        <a:graphic>
          <a:graphicData uri="http://schemas.openxmlformats.org/drawingml/2006/table">
            <a:tbl>
              <a:tblPr/>
              <a:tblGrid>
                <a:gridCol w="4189413">
                  <a:extLst>
                    <a:ext uri="{9D8B030D-6E8A-4147-A177-3AD203B41FA5}">
                      <a16:colId xmlns:a16="http://schemas.microsoft.com/office/drawing/2014/main" val="4106694915"/>
                    </a:ext>
                  </a:extLst>
                </a:gridCol>
                <a:gridCol w="3609975">
                  <a:extLst>
                    <a:ext uri="{9D8B030D-6E8A-4147-A177-3AD203B41FA5}">
                      <a16:colId xmlns:a16="http://schemas.microsoft.com/office/drawing/2014/main" val="2596580355"/>
                    </a:ext>
                  </a:extLst>
                </a:gridCol>
              </a:tblGrid>
              <a:tr h="1235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Fächergruppen DFG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Korrelation zwischen DFG- und CHE-Daten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50253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Mathematik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0,94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94263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Medizin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0,93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205117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Physik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0,87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30575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Chemie/Lebensmittelchemie/Biochemie/Pharmazie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0,79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73200"/>
                  </a:ext>
                </a:extLst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Biologie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eb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0,57</a:t>
                      </a:r>
                      <a:endParaRPr kumimoji="0" lang="de-DE" alt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3186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F5A89C2E-4941-4D4D-8960-FFAA2623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C304104-148B-9E4D-B30D-FE1B0F5C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86261-080F-B04E-8038-C48CABAD1946}" type="slidenum">
              <a:rPr lang="en-US" altLang="de-DE"/>
              <a:pPr/>
              <a:t>4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72770" name="Rectangle 2">
            <a:extLst>
              <a:ext uri="{FF2B5EF4-FFF2-40B4-BE49-F238E27FC236}">
                <a16:creationId xmlns:a16="http://schemas.microsoft.com/office/drawing/2014/main" id="{5632CBAD-D9CB-1843-9697-F61F3D50F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Anteil Spitzenplätze, relativ</a:t>
            </a:r>
          </a:p>
        </p:txBody>
      </p:sp>
      <p:sp>
        <p:nvSpPr>
          <p:cNvPr id="672773" name="Rectangle 5">
            <a:extLst>
              <a:ext uri="{FF2B5EF4-FFF2-40B4-BE49-F238E27FC236}">
                <a16:creationId xmlns:a16="http://schemas.microsoft.com/office/drawing/2014/main" id="{9950D40D-D5DA-1E4E-A52C-B4F11F2D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72772" name="Object 4">
            <a:extLst>
              <a:ext uri="{FF2B5EF4-FFF2-40B4-BE49-F238E27FC236}">
                <a16:creationId xmlns:a16="http://schemas.microsoft.com/office/drawing/2014/main" id="{76041516-9034-6F4F-9BF5-9343E8B3B7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8125" y="1042988"/>
          <a:ext cx="59436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5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1042988"/>
                        <a:ext cx="5943600" cy="605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4" name="AutoShape 6">
            <a:extLst>
              <a:ext uri="{FF2B5EF4-FFF2-40B4-BE49-F238E27FC236}">
                <a16:creationId xmlns:a16="http://schemas.microsoft.com/office/drawing/2014/main" id="{6FA50AFA-589C-FD4E-8D7C-45FE61D4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5229225"/>
            <a:ext cx="976312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 Black" panose="020B0604020202020204" pitchFamily="34" charset="0"/>
              </a:rPr>
              <a:t>49.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E22F0C00-DFED-E44F-A563-1EA16A447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095D5-B903-4844-B779-C9925EE4E1C4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C4D8B8B-7E75-024F-986C-71427A9E89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Fachbeirat, 10. Mai 2005</a:t>
            </a:r>
          </a:p>
        </p:txBody>
      </p:sp>
      <p:sp>
        <p:nvSpPr>
          <p:cNvPr id="622594" name="Rectangle 2">
            <a:extLst>
              <a:ext uri="{FF2B5EF4-FFF2-40B4-BE49-F238E27FC236}">
                <a16:creationId xmlns:a16="http://schemas.microsoft.com/office/drawing/2014/main" id="{B2F837D6-8BB3-8C4E-9A1F-312672270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folHlink"/>
                </a:solidFill>
              </a:rPr>
              <a:t>Alle Rankings sind ...</a:t>
            </a:r>
          </a:p>
        </p:txBody>
      </p:sp>
      <p:sp>
        <p:nvSpPr>
          <p:cNvPr id="622596" name="Rectangle 4">
            <a:extLst>
              <a:ext uri="{FF2B5EF4-FFF2-40B4-BE49-F238E27FC236}">
                <a16:creationId xmlns:a16="http://schemas.microsoft.com/office/drawing/2014/main" id="{1C774734-E910-2443-8BFB-7DB61986140D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16013" y="1628775"/>
            <a:ext cx="6478587" cy="865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600">
                <a:latin typeface="Arial" panose="020B0604020202020204" pitchFamily="34" charset="0"/>
              </a:rPr>
              <a:t>... ungerecht!</a:t>
            </a:r>
          </a:p>
        </p:txBody>
      </p:sp>
      <p:sp>
        <p:nvSpPr>
          <p:cNvPr id="622601" name="Rectangle 9">
            <a:extLst>
              <a:ext uri="{FF2B5EF4-FFF2-40B4-BE49-F238E27FC236}">
                <a16:creationId xmlns:a16="http://schemas.microsoft.com/office/drawing/2014/main" id="{AE0DB572-5132-CA40-8189-765AD67116A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50825" y="3500438"/>
            <a:ext cx="3889375" cy="504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600">
                <a:latin typeface="Arial" panose="020B0604020202020204" pitchFamily="34" charset="0"/>
              </a:rPr>
              <a:t>absolut</a:t>
            </a:r>
          </a:p>
        </p:txBody>
      </p:sp>
      <p:sp>
        <p:nvSpPr>
          <p:cNvPr id="622602" name="Rectangle 10">
            <a:extLst>
              <a:ext uri="{FF2B5EF4-FFF2-40B4-BE49-F238E27FC236}">
                <a16:creationId xmlns:a16="http://schemas.microsoft.com/office/drawing/2014/main" id="{D90CC5D6-2DD4-1C48-829D-EE5F1885DF3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932363" y="3500438"/>
            <a:ext cx="3889375" cy="504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600">
                <a:latin typeface="Arial" panose="020B0604020202020204" pitchFamily="34" charset="0"/>
              </a:rPr>
              <a:t>relativ</a:t>
            </a:r>
          </a:p>
        </p:txBody>
      </p:sp>
      <p:sp>
        <p:nvSpPr>
          <p:cNvPr id="622603" name="Rectangle 11">
            <a:extLst>
              <a:ext uri="{FF2B5EF4-FFF2-40B4-BE49-F238E27FC236}">
                <a16:creationId xmlns:a16="http://schemas.microsoft.com/office/drawing/2014/main" id="{F743598B-4958-DD40-9DF0-8B94FA24A2D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50825" y="4437063"/>
            <a:ext cx="388937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Größe</a:t>
            </a:r>
          </a:p>
        </p:txBody>
      </p:sp>
      <p:sp>
        <p:nvSpPr>
          <p:cNvPr id="622604" name="Rectangle 12">
            <a:extLst>
              <a:ext uri="{FF2B5EF4-FFF2-40B4-BE49-F238E27FC236}">
                <a16:creationId xmlns:a16="http://schemas.microsoft.com/office/drawing/2014/main" id="{654C21F0-5AFC-7046-A1ED-3C275BD8F73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932363" y="4437063"/>
            <a:ext cx="388937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Effizienz</a:t>
            </a:r>
          </a:p>
        </p:txBody>
      </p:sp>
      <p:sp>
        <p:nvSpPr>
          <p:cNvPr id="622605" name="Rectangle 13">
            <a:extLst>
              <a:ext uri="{FF2B5EF4-FFF2-40B4-BE49-F238E27FC236}">
                <a16:creationId xmlns:a16="http://schemas.microsoft.com/office/drawing/2014/main" id="{30BB2762-3601-2144-9B91-9BA4CE129AF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50825" y="5157788"/>
            <a:ext cx="856932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Fächerspektrum</a:t>
            </a:r>
          </a:p>
        </p:txBody>
      </p:sp>
      <p:sp>
        <p:nvSpPr>
          <p:cNvPr id="622606" name="Rectangle 14">
            <a:extLst>
              <a:ext uri="{FF2B5EF4-FFF2-40B4-BE49-F238E27FC236}">
                <a16:creationId xmlns:a16="http://schemas.microsoft.com/office/drawing/2014/main" id="{E31CD99E-269A-534E-ABCA-34E98B3A0D8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50825" y="5803900"/>
            <a:ext cx="8569325" cy="5048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50 % Grenze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 animBg="1"/>
      <p:bldP spid="622601" grpId="0" animBg="1"/>
      <p:bldP spid="622602" grpId="0" animBg="1"/>
      <p:bldP spid="622603" grpId="0" animBg="1"/>
      <p:bldP spid="622604" grpId="0" animBg="1"/>
      <p:bldP spid="622605" grpId="0" animBg="1"/>
      <p:bldP spid="6226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AA2A4BB-ABCA-DE40-B9A8-4C71B31D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18. November 2005</a:t>
            </a:r>
            <a:endParaRPr lang="en-US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AEEBABC7-A172-F64D-A267-B5FF9DA3A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F18D5-039C-7940-A313-671B5D3A0A48}" type="slidenum">
              <a:rPr lang="en-US" altLang="de-DE"/>
              <a:pPr/>
              <a:t>6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73794" name="Rectangle 2">
            <a:extLst>
              <a:ext uri="{FF2B5EF4-FFF2-40B4-BE49-F238E27FC236}">
                <a16:creationId xmlns:a16="http://schemas.microsoft.com/office/drawing/2014/main" id="{0E3EFB8A-4D9B-7443-9BCF-6B86FCF50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673795" name="Picture 3">
            <a:extLst>
              <a:ext uri="{FF2B5EF4-FFF2-40B4-BE49-F238E27FC236}">
                <a16:creationId xmlns:a16="http://schemas.microsoft.com/office/drawing/2014/main" id="{19B6D24F-4522-AA4D-AFED-7F34F71F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948487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96" name="Picture 4">
            <a:extLst>
              <a:ext uri="{FF2B5EF4-FFF2-40B4-BE49-F238E27FC236}">
                <a16:creationId xmlns:a16="http://schemas.microsoft.com/office/drawing/2014/main" id="{20DC5BE1-D8B1-6D49-BAED-35E056151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5891213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97" name="Picture 5">
            <a:extLst>
              <a:ext uri="{FF2B5EF4-FFF2-40B4-BE49-F238E27FC236}">
                <a16:creationId xmlns:a16="http://schemas.microsoft.com/office/drawing/2014/main" id="{D4FE2317-CD21-2040-A47E-129D7AA9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61880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98" name="Picture 6">
            <a:extLst>
              <a:ext uri="{FF2B5EF4-FFF2-40B4-BE49-F238E27FC236}">
                <a16:creationId xmlns:a16="http://schemas.microsoft.com/office/drawing/2014/main" id="{079B5EAC-C8A6-5244-A96C-EC0F74CF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52212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7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3688D3CC-3AA2-014C-8BC1-E97768E59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2831-AD5C-064F-BC0E-0FCB81BCE959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5589829-33DE-B546-AC4C-A12D16EE03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26690" name="Text Box 2">
            <a:extLst>
              <a:ext uri="{FF2B5EF4-FFF2-40B4-BE49-F238E27FC236}">
                <a16:creationId xmlns:a16="http://schemas.microsoft.com/office/drawing/2014/main" id="{999625B3-5149-9B42-9071-815D38C9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626691" name="Text Box 3">
            <a:extLst>
              <a:ext uri="{FF2B5EF4-FFF2-40B4-BE49-F238E27FC236}">
                <a16:creationId xmlns:a16="http://schemas.microsoft.com/office/drawing/2014/main" id="{0DDFB9AD-27AC-284F-804D-CD14C43E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626692" name="Rectangle 4">
            <a:extLst>
              <a:ext uri="{FF2B5EF4-FFF2-40B4-BE49-F238E27FC236}">
                <a16:creationId xmlns:a16="http://schemas.microsoft.com/office/drawing/2014/main" id="{28EA9B32-525E-C444-80A8-B5AC685D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3286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626693" name="Rectangle 5">
            <a:extLst>
              <a:ext uri="{FF2B5EF4-FFF2-40B4-BE49-F238E27FC236}">
                <a16:creationId xmlns:a16="http://schemas.microsoft.com/office/drawing/2014/main" id="{99D7C693-4620-2C4F-8442-939CD6B1E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8153400" cy="2060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>
                <a:latin typeface="Arial" panose="020B0604020202020204" pitchFamily="34" charset="0"/>
              </a:rPr>
              <a:t>Prof. Dr. Francois Tavenas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Founding Rector of Université de Luxembourg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Quality Assurance: A Reference System for Indicators and Evaluation Procedures, Brüssel April 2004</a:t>
            </a:r>
            <a:endParaRPr lang="de-DE" altLang="de-DE" sz="1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C29AAC93-B5EE-0B45-A2D9-F7D325064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C628-C519-B541-9C8A-CA15979FEF57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24E7C45-5D6F-2648-AC78-033469AE66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482306" name="Text Box 2">
            <a:extLst>
              <a:ext uri="{FF2B5EF4-FFF2-40B4-BE49-F238E27FC236}">
                <a16:creationId xmlns:a16="http://schemas.microsoft.com/office/drawing/2014/main" id="{32C0FD2B-3036-F64F-80A5-A11E4FA1F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2317" name="Rectangle 13">
            <a:extLst>
              <a:ext uri="{FF2B5EF4-FFF2-40B4-BE49-F238E27FC236}">
                <a16:creationId xmlns:a16="http://schemas.microsoft.com/office/drawing/2014/main" id="{6FF8508A-496E-5A4A-86BB-CD54DDEA5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482322" name="Rectangle 18">
            <a:extLst>
              <a:ext uri="{FF2B5EF4-FFF2-40B4-BE49-F238E27FC236}">
                <a16:creationId xmlns:a16="http://schemas.microsoft.com/office/drawing/2014/main" id="{451064EA-AA68-4D42-AC75-68124A976BAE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0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1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Fächer-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vergleiche</a:t>
            </a:r>
          </a:p>
        </p:txBody>
      </p:sp>
      <p:pic>
        <p:nvPicPr>
          <p:cNvPr id="482458" name="Picture 154">
            <a:extLst>
              <a:ext uri="{FF2B5EF4-FFF2-40B4-BE49-F238E27FC236}">
                <a16:creationId xmlns:a16="http://schemas.microsoft.com/office/drawing/2014/main" id="{E773C8F4-DEC2-1648-A63D-C5ACD96A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270000"/>
            <a:ext cx="71977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8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2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6E1F9BEE-BBCF-4744-A2BD-354863442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B53C3-6EAB-EF41-AA2D-B82A1029CE38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6919EDDA-37CA-7E42-A6D3-8A2C61B55E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11. Juli 2005</a:t>
            </a:r>
          </a:p>
        </p:txBody>
      </p:sp>
      <p:sp>
        <p:nvSpPr>
          <p:cNvPr id="614402" name="AutoShape 2">
            <a:extLst>
              <a:ext uri="{FF2B5EF4-FFF2-40B4-BE49-F238E27FC236}">
                <a16:creationId xmlns:a16="http://schemas.microsoft.com/office/drawing/2014/main" id="{622E926D-7AB7-8E4E-8689-BF8B914FD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Chemie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03" name="AutoShape 3">
            <a:extLst>
              <a:ext uri="{FF2B5EF4-FFF2-40B4-BE49-F238E27FC236}">
                <a16:creationId xmlns:a16="http://schemas.microsoft.com/office/drawing/2014/main" id="{B8B29F4D-4619-FE48-BD4F-8DC97FEF9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Jura, 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Naturwiss.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04" name="AutoShape 4">
            <a:extLst>
              <a:ext uri="{FF2B5EF4-FFF2-40B4-BE49-F238E27FC236}">
                <a16:creationId xmlns:a16="http://schemas.microsoft.com/office/drawing/2014/main" id="{369AEA7E-98B3-6743-9443-44601436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Ingenieurwiss.</a:t>
            </a:r>
          </a:p>
        </p:txBody>
      </p:sp>
      <p:sp>
        <p:nvSpPr>
          <p:cNvPr id="614405" name="AutoShape 5">
            <a:extLst>
              <a:ext uri="{FF2B5EF4-FFF2-40B4-BE49-F238E27FC236}">
                <a16:creationId xmlns:a16="http://schemas.microsoft.com/office/drawing/2014/main" id="{AD80DE04-B496-C342-BD98-6110BE948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</a:t>
            </a: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06" name="AutoShape 6">
            <a:extLst>
              <a:ext uri="{FF2B5EF4-FFF2-40B4-BE49-F238E27FC236}">
                <a16:creationId xmlns:a16="http://schemas.microsoft.com/office/drawing/2014/main" id="{5C2074CD-0437-A14A-94D8-AC5F50803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614407" name="AutoShape 7">
            <a:extLst>
              <a:ext uri="{FF2B5EF4-FFF2-40B4-BE49-F238E27FC236}">
                <a16:creationId xmlns:a16="http://schemas.microsoft.com/office/drawing/2014/main" id="{E7CED770-E9C3-644F-A8CC-BDE39C80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408" name="AutoShape 8">
            <a:extLst>
              <a:ext uri="{FF2B5EF4-FFF2-40B4-BE49-F238E27FC236}">
                <a16:creationId xmlns:a16="http://schemas.microsoft.com/office/drawing/2014/main" id="{113ABF0F-64F9-B540-8DDD-21AD86737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2004</a:t>
            </a:r>
          </a:p>
          <a:p>
            <a:pPr algn="ctr"/>
            <a:endParaRPr lang="de-DE" altLang="de-DE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</a:t>
            </a: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09" name="Text Box 9">
            <a:extLst>
              <a:ext uri="{FF2B5EF4-FFF2-40B4-BE49-F238E27FC236}">
                <a16:creationId xmlns:a16="http://schemas.microsoft.com/office/drawing/2014/main" id="{A466F5A1-16B8-CF4C-B09C-CF6D554E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1. Zyklus</a:t>
            </a:r>
          </a:p>
        </p:txBody>
      </p:sp>
      <p:sp>
        <p:nvSpPr>
          <p:cNvPr id="614410" name="Text Box 10">
            <a:extLst>
              <a:ext uri="{FF2B5EF4-FFF2-40B4-BE49-F238E27FC236}">
                <a16:creationId xmlns:a16="http://schemas.microsoft.com/office/drawing/2014/main" id="{E726378F-1DE8-BD48-87AB-C8BBDF0E7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2. Zyklus</a:t>
            </a:r>
          </a:p>
        </p:txBody>
      </p:sp>
      <p:sp>
        <p:nvSpPr>
          <p:cNvPr id="614411" name="Text Box 11">
            <a:extLst>
              <a:ext uri="{FF2B5EF4-FFF2-40B4-BE49-F238E27FC236}">
                <a16:creationId xmlns:a16="http://schemas.microsoft.com/office/drawing/2014/main" id="{8F4CD0C6-6094-FC4C-B7EA-F6CF40F3A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3. Zyklus</a:t>
            </a:r>
          </a:p>
        </p:txBody>
      </p:sp>
      <p:sp>
        <p:nvSpPr>
          <p:cNvPr id="614412" name="AutoShape 12">
            <a:extLst>
              <a:ext uri="{FF2B5EF4-FFF2-40B4-BE49-F238E27FC236}">
                <a16:creationId xmlns:a16="http://schemas.microsoft.com/office/drawing/2014/main" id="{BCA15845-B2A9-2541-A4CC-E162CD4D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2005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614413" name="AutoShape 13">
            <a:extLst>
              <a:ext uri="{FF2B5EF4-FFF2-40B4-BE49-F238E27FC236}">
                <a16:creationId xmlns:a16="http://schemas.microsoft.com/office/drawing/2014/main" id="{CFCFBFF4-AB6B-554A-9D42-BD72E8D9B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2006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414" name="AutoShape 14">
            <a:extLst>
              <a:ext uri="{FF2B5EF4-FFF2-40B4-BE49-F238E27FC236}">
                <a16:creationId xmlns:a16="http://schemas.microsoft.com/office/drawing/2014/main" id="{B374798E-0FF7-C34B-9FF3-0C6A57AAC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2007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614415" name="Rectangle 15">
            <a:extLst>
              <a:ext uri="{FF2B5EF4-FFF2-40B4-BE49-F238E27FC236}">
                <a16:creationId xmlns:a16="http://schemas.microsoft.com/office/drawing/2014/main" id="{2F3FC397-329B-7B40-A9CE-DC8D10A4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36 Studienbereiche</a:t>
            </a:r>
          </a:p>
        </p:txBody>
      </p:sp>
      <p:sp>
        <p:nvSpPr>
          <p:cNvPr id="614416" name="Rectangle 16">
            <a:extLst>
              <a:ext uri="{FF2B5EF4-FFF2-40B4-BE49-F238E27FC236}">
                <a16:creationId xmlns:a16="http://schemas.microsoft.com/office/drawing/2014/main" id="{2100EB40-6339-8449-8FAA-DB6EB759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75 % Studierende</a:t>
            </a:r>
          </a:p>
        </p:txBody>
      </p:sp>
      <p:sp>
        <p:nvSpPr>
          <p:cNvPr id="614417" name="Oval 17">
            <a:extLst>
              <a:ext uri="{FF2B5EF4-FFF2-40B4-BE49-F238E27FC236}">
                <a16:creationId xmlns:a16="http://schemas.microsoft.com/office/drawing/2014/main" id="{6ABCED04-0277-5045-841D-5A58DF7D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690688"/>
            <a:ext cx="7345362" cy="4897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260 Hochschulen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4.000 Studienangebote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3600" b="1">
                <a:solidFill>
                  <a:srgbClr val="000000"/>
                </a:solidFill>
                <a:latin typeface="Arial" panose="020B0604020202020204" pitchFamily="34" charset="0"/>
              </a:rPr>
              <a:t>175.000 Einzeldaten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alle drei Jahre aktualisiert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6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6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  <p:bldP spid="614403" grpId="0" animBg="1"/>
      <p:bldP spid="614404" grpId="0" animBg="1"/>
      <p:bldP spid="614405" grpId="0" animBg="1"/>
      <p:bldP spid="614406" grpId="0" animBg="1"/>
      <p:bldP spid="614409" grpId="0"/>
      <p:bldP spid="614410" grpId="0"/>
      <p:bldP spid="614411" grpId="0"/>
      <p:bldP spid="614412" grpId="0" animBg="1"/>
      <p:bldP spid="614413" grpId="0" animBg="1"/>
      <p:bldP spid="614414" grpId="0" animBg="1"/>
      <p:bldP spid="614415" grpId="0" animBg="1" autoUpdateAnimBg="0"/>
      <p:bldP spid="614416" grpId="0" animBg="1" autoUpdateAnimBg="0"/>
      <p:bldP spid="614417" grpId="0" animBg="1"/>
    </p:bldLst>
  </p:timing>
</p:sld>
</file>

<file path=ppt/theme/theme1.xml><?xml version="1.0" encoding="utf-8"?>
<a:theme xmlns:a="http://schemas.openxmlformats.org/drawingml/2006/main" name="1_Länderranking">
  <a:themeElements>
    <a:clrScheme name="1_Länder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1_Länder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Länder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änder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änder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chschulranking">
  <a:themeElements>
    <a:clrScheme name="Hochschul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Hochschul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Hochschul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chul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chul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schungsranking">
  <a:themeElements>
    <a:clrScheme name="Forschungs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Forschungs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orschungs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chungs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chungs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änderranking">
  <a:themeElements>
    <a:clrScheme name="Länder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änder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änder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änder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änder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E">
  <a:themeElements>
    <a:clrScheme name="CHE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CH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584</Words>
  <Application>Microsoft Macintosh PowerPoint</Application>
  <PresentationFormat>Bildschirmpräsentation (4:3)</PresentationFormat>
  <Paragraphs>242</Paragraphs>
  <Slides>31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Times New Roman</vt:lpstr>
      <vt:lpstr>Arial</vt:lpstr>
      <vt:lpstr>Webdings</vt:lpstr>
      <vt:lpstr>Arial Black</vt:lpstr>
      <vt:lpstr>1_Länderranking</vt:lpstr>
      <vt:lpstr>Hochschulranking</vt:lpstr>
      <vt:lpstr>Forschungsranking</vt:lpstr>
      <vt:lpstr>Länderranking</vt:lpstr>
      <vt:lpstr>CHE</vt:lpstr>
      <vt:lpstr>Bild (Enhanced Metafile)</vt:lpstr>
      <vt:lpstr>Microsoft Office Excel-Diagramm</vt:lpstr>
      <vt:lpstr>Ruhruniversität Bochum </vt:lpstr>
      <vt:lpstr>Forschungsuniversitäten 2004</vt:lpstr>
      <vt:lpstr>Anteil Spitzenplätze, absolut</vt:lpstr>
      <vt:lpstr>Anteil Spitzenplätze, relativ</vt:lpstr>
      <vt:lpstr>Alle Rankings sind ...</vt:lpstr>
      <vt:lpstr>PowerPoint-Präsentation</vt:lpstr>
      <vt:lpstr>PowerPoint-Präsentation</vt:lpstr>
      <vt:lpstr>5 Besonderheiten</vt:lpstr>
      <vt:lpstr>PowerPoint-Präsentation</vt:lpstr>
      <vt:lpstr>5 Besonderheiten</vt:lpstr>
      <vt:lpstr>5 Besonderheiten</vt:lpstr>
      <vt:lpstr>5 Besonderheiten</vt:lpstr>
      <vt:lpstr>5 Besonderheiten</vt:lpstr>
      <vt:lpstr>My Ranking - example</vt:lpstr>
      <vt:lpstr>PowerPoint-Präsentation</vt:lpstr>
      <vt:lpstr>PowerPoint-Präsentation</vt:lpstr>
      <vt:lpstr>PowerPoint-Präsentation</vt:lpstr>
      <vt:lpstr>Wirkungen Studierende</vt:lpstr>
      <vt:lpstr>Wirkungen Hochschulen</vt:lpstr>
      <vt:lpstr>PowerPoint-Präsentation</vt:lpstr>
      <vt:lpstr>PowerPoint-Präsentation</vt:lpstr>
      <vt:lpstr>Physik:  Drittmittel in t€ pro Jahr</vt:lpstr>
      <vt:lpstr>Drittmittelherkunft (Psychologie)</vt:lpstr>
      <vt:lpstr>Psychologie Publikationen, Drittmittel, Reputation</vt:lpstr>
      <vt:lpstr>Geschichte Publikationen, Drittmittel, Reputation</vt:lpstr>
      <vt:lpstr>Forschungsstarke Fakultäten</vt:lpstr>
      <vt:lpstr>Forschungsuniversität</vt:lpstr>
      <vt:lpstr>Ranggruppenverfahren</vt:lpstr>
      <vt:lpstr>Gesamturteil Jura 2005</vt:lpstr>
      <vt:lpstr>VWL nationale/internationale Publikationen</vt:lpstr>
      <vt:lpstr>Drittmittel: DFG - CHE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193</cp:revision>
  <dcterms:created xsi:type="dcterms:W3CDTF">2001-03-08T15:06:45Z</dcterms:created>
  <dcterms:modified xsi:type="dcterms:W3CDTF">2022-02-05T15:27:05Z</dcterms:modified>
</cp:coreProperties>
</file>