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  <p:sldMasterId id="2147483649" r:id="rId2"/>
    <p:sldMasterId id="2147483659" r:id="rId3"/>
    <p:sldMasterId id="2147483660" r:id="rId4"/>
    <p:sldMasterId id="2147483657" r:id="rId5"/>
  </p:sldMasterIdLst>
  <p:notesMasterIdLst>
    <p:notesMasterId r:id="rId29"/>
  </p:notesMasterIdLst>
  <p:sldIdLst>
    <p:sldId id="442" r:id="rId6"/>
    <p:sldId id="454" r:id="rId7"/>
    <p:sldId id="458" r:id="rId8"/>
    <p:sldId id="433" r:id="rId9"/>
    <p:sldId id="434" r:id="rId10"/>
    <p:sldId id="435" r:id="rId11"/>
    <p:sldId id="436" r:id="rId12"/>
    <p:sldId id="437" r:id="rId13"/>
    <p:sldId id="438" r:id="rId14"/>
    <p:sldId id="440" r:id="rId15"/>
    <p:sldId id="445" r:id="rId16"/>
    <p:sldId id="448" r:id="rId17"/>
    <p:sldId id="446" r:id="rId18"/>
    <p:sldId id="447" r:id="rId19"/>
    <p:sldId id="449" r:id="rId20"/>
    <p:sldId id="439" r:id="rId21"/>
    <p:sldId id="443" r:id="rId22"/>
    <p:sldId id="444" r:id="rId23"/>
    <p:sldId id="451" r:id="rId24"/>
    <p:sldId id="452" r:id="rId25"/>
    <p:sldId id="453" r:id="rId26"/>
    <p:sldId id="455" r:id="rId27"/>
    <p:sldId id="45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32"/>
  </p:normalViewPr>
  <p:slideViewPr>
    <p:cSldViewPr>
      <p:cViewPr varScale="1">
        <p:scale>
          <a:sx n="106" d="100"/>
          <a:sy n="106" d="100"/>
        </p:scale>
        <p:origin x="17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7F0FA6D-B568-2345-BF44-23BD967354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213501-4345-1D4E-BDD4-C53E40818D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90E62CE-DFD2-1541-8856-13B3BC6B05F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FCCCFF3-6504-7647-8F28-AF8159DB13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D2A5170-FD3A-3F43-A16D-7780ADAC41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ECD7C2E-9A0A-D34A-8BBF-D3695BB96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011750-DF5B-C941-907F-528414DFB20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4FD8F5-4104-5F4F-AEA4-FB724B2D79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51295-3296-4745-B5D5-5E43A9BCC169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CD2B178B-58E1-EC46-8CA1-6647F2FD64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1413" y="682625"/>
            <a:ext cx="4560887" cy="3421063"/>
          </a:xfrm>
          <a:ln/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8ED1F1CF-6FD1-914D-98C1-CB0555B4D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2833" tIns="46415" rIns="92833" bIns="46415"/>
          <a:lstStyle/>
          <a:p>
            <a:endParaRPr lang="en-GB" altLang="de-DE"/>
          </a:p>
          <a:p>
            <a:r>
              <a:rPr lang="en-GB" altLang="de-DE"/>
              <a:t>1. Fächer zeigen Maschinenbau einsteigen</a:t>
            </a:r>
          </a:p>
          <a:p>
            <a:endParaRPr lang="en-GB" altLang="de-DE"/>
          </a:p>
          <a:p>
            <a:r>
              <a:rPr lang="en-GB" altLang="de-DE"/>
              <a:t>2. Anhand von Bremen die 30 Indikatoren zeigen</a:t>
            </a:r>
          </a:p>
          <a:p>
            <a:endParaRPr lang="en-GB" altLang="de-DE"/>
          </a:p>
          <a:p>
            <a:r>
              <a:rPr lang="en-GB" altLang="de-DE"/>
              <a:t>3. Hitliste aufrufen</a:t>
            </a:r>
          </a:p>
          <a:p>
            <a:endParaRPr lang="en-GB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0C9ED-64F3-EF44-B53D-2C7254DB9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4B9622-4A4B-304A-9C40-AFE554B18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9F0CE5-4514-FB4B-875A-0C0005AE2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3098F7-FC21-E347-8AC9-5286EE59987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081BAE-6BAE-F84C-BDB7-C03B9EBDBC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945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A5ABD-D686-6140-8313-38FDAF0B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20763F-41C0-6543-92F3-EDC7BF8D6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829914-9C1C-1741-86A8-EFC26F906B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DFF594-78B4-4C44-997E-FA5E11F1A30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BD5919-7706-AB41-AF1A-0A628CF33A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433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09C9442-7086-FA4C-A1D6-F8AFE2987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DF9F79-4288-7D43-8665-4DB92E8F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80998C-47BB-6B4A-840F-B03EC5ABD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E0CED5-AE7F-FB40-925E-6EFB9969C19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B09E41-F2F3-AC4A-9B39-C9297CCCA4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142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8A855-E389-784E-96B7-B383D68AB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13D605-1C43-6B46-BF84-A067F8F16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FD23C5-2A3F-C942-AD97-E9E602A1F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512BB-92B2-9E41-8909-BE7E1450FE3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9A4D8A-74C5-154B-B881-7CE2CC7E77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732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9414C-41AA-B94F-BF44-5CD6BBC6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0E39E8-7437-5D4E-875D-CDFE1F77F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A4E614-35E6-BD49-906A-6A2C76A2A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8435C8-B752-DD41-8C2E-003742FB15B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3B5913-0648-0641-9D23-22939986BB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445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75816-6DF5-874C-936D-F2CF6C99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F54BBE-9F2F-D04C-8CD3-6727CC2B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90DE08-986A-5F45-9165-309C1DBC6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6C3DA-189D-F541-A7EB-F4E1C95C867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AA3EDB-38D9-444E-9C2D-59D5EE354B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723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8C120-62C1-8C4C-B008-79595027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DD340C-1741-DE40-B879-E867DF3C7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34BA30-D0AF-3E41-8FD7-77309A3E0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BB30C-A04A-B347-AE52-DB1E81A33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CFDCAC-944F-3746-94CA-BB465D9CD66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A0D8CA2-A337-DB43-8A2C-3EC72F52B8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7680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84A61-994C-CA4E-AEE8-ED3BD258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121F20-F60B-5941-9F47-88E147A64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45253C-18CA-994E-9873-4D4F7EE28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30CE44-BD92-174D-98C0-9A6C2C075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AC8813-3659-E14F-B7B1-05C20BB8E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F9C829-57A8-F44E-87FB-1868104375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E0C4F-D7D8-1D4A-8B44-DF2944E9476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F91DDE6-2F17-6B44-907D-BF678F7B3A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681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8F20B-0CBB-A84A-B4AD-7AA7257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F8784B8-5183-E14F-A35F-60179DDEBC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41520E-446B-A64C-AEBB-E17486FC64A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F95D03-5207-9D4A-903A-D93848DA00A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758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710EDA-6551-9F48-891F-4778BDCE8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B355F4-ECD2-8C4F-A8BD-0828118589A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F88073-388C-4343-9A55-25EDCE39D10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440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CEA73-DDE8-B445-82D0-B2C9A26D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1D50F2-345A-E642-B34E-05756AB4C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EC19AD-9876-9541-B3CE-A3A037120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4813BE-F5DF-A041-B9B0-696591B37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E61984-D4FE-DE4E-88E0-D935B6C7668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BCCFCFA-7FD7-2044-80D1-21E241228E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59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B658E-8DDF-6E47-8EE2-DE2577E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24BD4-E0AF-EF44-99AF-D01BDAD17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494DF3-2504-6A48-8023-09E7C1F1A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307289-7C13-B541-996E-EEA04C44FD6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4246EF-780D-F249-BC81-F0D82082B8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9445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41049-4D28-2F4B-BB11-1CD8BF5D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ABE1EF8-4E38-824B-AA7E-3BDBEE5C1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3A05C4-9CAB-6F44-BD0A-5349CA631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805778-7989-B743-8C5C-CB1CC4B14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7C4046-F161-0C42-AC8E-169F6A1DBE7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80F3FE-C094-784C-9766-1C140E2A5E7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897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0AC77-6A47-7348-A803-384B7E1C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21F6EE-59EE-8D45-834E-1B8A24D4A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D29FEA-6E40-3346-9899-97EBDA3C5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F14108-4438-F345-91B7-E52CFBF72A4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327F69A-0D91-F64F-B217-2943DA8F6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309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33C6916-1216-F84E-AFCB-DCCB3D23A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417BB4-6142-754E-8E35-CE5B563A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AC1FAD-ECB9-D549-ABA8-F27D242C0B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58641C-7563-004D-BB09-E5FF38ECEB4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5CBFB2-8F77-8E4A-B6D8-9D1AEE90E6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5339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6E2FC-E8F6-7846-B884-D30AE135B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F4A420-F3EA-FB4D-83B5-E91BA82FF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D3245-B78F-F34A-AEA5-7C8534B24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73A24F-C111-0248-8132-6E24653F0E9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50789F-0191-5A4B-8861-BBFEBA03D08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6107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579D2-60D8-3B46-AD64-C4D6EBEA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88E340-CBB8-9644-8BF8-C845D485A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9A7B70-19F9-9649-A1C1-E6C8B3BB0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24C6E-4CE7-8A4B-A9B3-9EA67022204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BEAE2C-9275-514B-8D74-20AE414BE6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460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3F986-5440-1B4F-BC95-C32E44FD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C080B9-96D8-2A45-8800-2968C93B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2B76D-13C0-7743-AD28-2A41E2662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646C80-9B61-AF44-ACCD-256AD8EB73E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671DB4-A51E-C148-93CD-2BBDD45B0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0169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97A17-6C5E-404E-BA56-D3765B8F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8EF260-D9EA-3247-B32E-1C5AD0402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083437-77FB-DD4A-B801-E5565F039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B34213-9FA0-2D45-9D7B-C8E3FD83A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A95FE6-C8A5-1E4E-9236-1897ACFF5A2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D539A1A-C896-5A4E-81EF-B2BF6CBC2F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978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18563-519D-F44A-AC3A-05E08A7B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42EC1B-89FF-2D4F-955C-685FD4B3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112273-1FEF-4643-B429-58257FD21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CD0293-1D51-084F-A75D-562723181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42B905-D697-BA45-A065-39702E12A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6AD6B7-27F6-184C-936D-2FCEEB057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149233-C868-D447-A418-D28B7030059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2F9790F-6C04-EA4A-9525-48D826F4BF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595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592A8-C125-C744-B33F-D9F27FA7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F65471-A568-5C4D-94DC-5B06E316B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0E5C79-37CD-A844-ADD3-20990E57B37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8B46B4-FF38-F14D-B3A8-B53ED976AB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210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3FF940-F5F8-784D-85F8-4C1EF1C2E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8C4CE-D964-7F4B-A603-A9E1311C3F2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D61B3-6924-9D41-AA0D-CF8159D9782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135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D2899-AD8B-EF45-9570-EC190277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C70A93-7D45-ED4D-852C-E207C8475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170006-7389-6E49-A0E8-0A090C15B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E72159-4EFA-F346-8596-C2DFF23106A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4A528E-3F6F-8740-AE34-4A69767D30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2171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5D9CC-2DCD-374E-83D1-2B10B5EC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42A906-DFEE-FD43-B6CE-9BBC7AF8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EBA8F2-033C-F840-96FC-83F08BB7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623765-50D9-4149-9647-FA3FD2B39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F989AB-12C7-B54D-BCFA-AB241826DB0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E0E73B-B9BA-C44D-BF9A-95E3CB28F4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0494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A4414-E462-5F48-AF61-3B03BF84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8851C3D-EB50-AE4C-BBCD-BA44C840D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5E711E-BA24-7045-B696-2FC8C74E6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2C354E-C614-AB4D-85C7-57C70B798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EF971F-ACCB-D143-8588-F632BD7BE84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EB032EB-41B4-1342-AB76-C48F5932000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0392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4A9C9-5A48-7747-A81E-0BBD7215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AC9897-9840-4745-BB9A-412BF0F73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AE1D60-675C-E142-BA09-6BC4AAD1B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355480-53AB-7C49-886C-C70B10F4641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BA1197-8D1E-8445-AE04-A453FB894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2953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6E3DDE-C598-6B4F-BE3E-48249DCBC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7A39DB-93CA-1C43-8447-4F4A0C3C6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F77CB1-6B1D-6B48-A20C-5F5972773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003641-D0C1-1B47-B421-3F1369A1EE2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CDE946-FE11-FE48-AB73-8AA98B721F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6661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77213-061E-B44D-AA9E-C8046A502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8487C9-020D-9F40-9426-F7906D81D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01AE28-3BF1-2B41-AF35-DD5A20D34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632C6B-1C85-7249-9254-05F12A60E22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9C2C4-86FE-3543-AAE3-DC9807CB1B7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5963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DBB79-463D-C249-A4FA-7F01B608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7D82A3-A66C-7E42-84E7-6CF94173D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91BE43-7C9F-7540-B8FF-175451358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3D5B76-76BF-154D-AD01-241389B134D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104AA0-6655-4B4B-AD43-103C30200D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1653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032DD-2D20-884E-AE57-32858B58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F6B84E-A84B-884B-894B-EE75DDD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9641E8-251F-5340-B296-CA80A3DA3C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FE7B01-B673-724C-B4D5-75BF382C192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892AB8-3D7C-E64B-83FC-853B0665C8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1538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FEAB9-7707-1B42-89C4-2D31B49B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13E8D4-C036-6345-B7AD-8CA4B4523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600ED0-FD14-C345-BE43-B1A03F5A5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105B55-49A5-A844-95C8-9750C2B4D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71EB7-C034-FF4A-B260-23F954947C6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132AD09-5BF4-0A40-84AA-09E34F2DB11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3190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14DA3-1A7B-144E-8ACE-83A63FFC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193B84-5E62-C14B-9BA6-C4EB5C62A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8E0DD5-BEBE-4A44-AE13-74DEE158D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7F983C-423A-BB4A-A87F-8471161EB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8E3BE9-DCD3-F848-8B46-AB45540D1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4929CA-8851-2844-B291-7B8124E6D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62AD3F-6AA7-1946-9F07-4A839E32182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6F296F0-8A7A-3347-B63C-E011E05D32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0139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57A37-2CEA-7D41-9D21-6E430A06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9EA032-C96A-834F-9CBD-770405994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A704D2-ADEA-9341-B6A4-FAD2989C4E1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88F713-9CA3-724C-963F-73E77743FA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218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313D2-EB3D-6944-89C0-DD03C29F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C13E1C-7D19-D545-94C0-95B115F3B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1AF505-CD32-A248-ADEC-8990F60BA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26EBB6-5723-D942-AD99-18F987DDF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5C6281-57FE-454B-8330-887DE26C107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D0509B0-C982-7148-BCF8-0369E650781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8555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D32EC8-9B73-8C4A-95D8-940B7B3FA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EAE377-A7B6-8B43-AC8A-C046D67AAFB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0E5CB2-0F63-A04B-8D86-FE8660E64B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7660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B0B45-6862-164C-9410-7223BA0A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985AD3-0CDE-A449-9B35-DA1FFC12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0EA4AE-B9B3-8A4A-8C5F-407658547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5FA51E-4276-AF4F-A763-5A64AE9B1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6B2C35-80CF-8742-8964-2EFEC894200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C049276-6DF2-A749-BDD1-E9847E6423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9620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7927C-CA9D-124C-B951-D2B4B6DB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AAEF40-9B3F-FE47-8603-918D1E593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30D572-84F9-8B48-9FA0-EB683320F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0EF25B-25C2-0447-847E-5BC41BFCD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06EBD5-7008-1242-9E34-C9D3409FAE0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A61198-4747-4145-9083-93135A8A1C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8884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BFE0D-F5EE-ED48-A5FE-5AB93CE9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03D155-8510-414D-B57A-F2F114991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193C7A-F156-7549-93D0-9CACE151F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9EC28-F056-E142-A875-7D0E640D13F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AC19F4-1155-764D-BDBA-68F53F41AD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5078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1F665F7-7EC3-C34A-8E75-A516DB3F7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485A32-E7BB-9B41-8F6B-65F0D74BF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9BCB05-396E-C94D-A92A-63A87090AD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574921-D7F4-F441-9597-0149BA3E936E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9E582B-BD54-6140-B2BD-4984E2D180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7632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99155-4590-7D41-B793-E440C717A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2D211C-4FC2-844D-9569-F9735B3CB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0CAD7D-DB3A-1943-B827-4A609BED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6FAF0-AD5A-494A-A612-EB51B809E517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474880-B348-4A49-9599-E37DBF0C89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4AEBB1-B3EA-CB41-952C-102F321C8993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76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D7425-F54B-0C4C-B630-06D7BCDB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9DA2F-098E-7240-BE2F-56564592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FE6D5B-6683-DE44-B4F2-6C3E315F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5D711-15A5-0D4E-AE5F-1C9203B74BF3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299621-DB4B-D34D-9903-FA8A9FECD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298CA-6703-DB48-9B34-A0A3F60B2B5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45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0C855-6745-D84A-B8EF-3C7C0A62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983A50-99BF-414F-96B6-9B5F4243C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7376-A5B3-B145-97F4-AA9E27C8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FDC7B-BC55-6847-AC6D-88C5D4E7E12E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50BF0D-D764-0746-94FD-9BECE908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33C65-E573-4E46-B7BF-88942005EB1C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83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7553B-F5F1-134B-BCBB-97EF71BD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B8F8BC-D0B9-8C46-9FF6-C01FF8183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6E8B48-0466-F047-99BE-718A9AB40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EDA7A1-266C-0C4C-A3AC-5E9A0B71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45F059-918A-C348-BF65-27C1D46801CD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18B086-2C6A-B94E-A892-FF509E460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B900BE-D452-B74B-9329-5F0A0AB01769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4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9DB29-BF6C-954E-8FA1-890BB683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4B4FF4-245F-334A-A877-2AC09AD8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345AC8-2D20-FE44-B6E6-CB2A5730F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FE2168-02E9-6B41-9FB2-BA04CC2CF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F3F74A-9FFF-D249-B4AB-876A00FD5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CC11DA-8FBD-4049-B21B-F6A84B8F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3C278-F8E9-AC4D-8F16-B5D2837E0F72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388E2A-4728-D748-B0AD-AAC96FA8B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7F6123-9BE2-614C-AEA2-2126DD2A18C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51A2-B80B-E44C-A30A-5CA2A825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EA48FF-7A91-0548-848C-9DB8B77C4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C84992-4305-0841-A8F5-07FD47962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A7E9DA-2A5E-F34C-B5EF-422CBA5CE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727A3D-5CEB-1B4F-8D86-95A200C10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33DB94-9DD4-BE46-AC8B-18A876221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B89B7D-AB87-244B-9B8B-94CE604B20F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8FE2387-FCE7-A24B-894E-1008A49716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9615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212E-B639-BD44-A8F8-F8A58573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D43217-138C-FC47-8DA3-2D7624F2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6AA020-D467-344D-B6AA-07A777110B38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15CC2E-89A9-F848-8E33-BA2368C73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84E115-273F-6B44-BC21-A120936BA3B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37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29976A-A5AD-574A-BEAA-0DE1F343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2286E-4B62-214A-8502-D3D3A106E8D0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F50A9F-FBF3-B146-B0C8-6FDDD67AD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5034B0-39CA-B942-971A-E31E49469516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27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FC389-8993-CB4C-993B-5A8433D3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5C05D-07D8-F241-87DE-8AD1E42E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1D2006-9301-0140-A346-F345A36CE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C8F0A7-CC5D-1548-A2A0-48A591D5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14359-F8F4-6948-A759-944C2DD97C92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E2B0FF-77A9-714D-96FA-1B2980060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119E0-7CA9-B24C-86BD-2A93D6509F3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12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D8B3C-02FC-9C49-9969-9E6BF7C3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54FBD-6C1C-1146-A2AE-132EA9D2E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1E03CD-EC41-B94D-8ECA-938B9C210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72E27F-8D30-3C41-9E21-90B37F91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28AB1-4C1C-2D4D-84A0-B057AFD34BB0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93D1D0-ECBD-0C4B-BD17-F1CF9DF68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7FBF3-E387-224D-A461-140896F657B3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14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A10B8-4623-5140-BCDF-7415881E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E0DDE4-22E9-084B-BA59-CD037235A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B7C6AC-F6D0-3047-9CDC-39B9D22C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EF824-E927-FF4C-B5D0-31284C1483E9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29F5FF-6C54-F946-8A5E-3939B41DF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F15C82-C046-EF46-9E3B-3DFF9FB44A27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25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1DDDBB9-2349-1843-9387-0FDD6219A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DF0202-EB85-2349-91EE-BC68C78AB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0F90E7-2F49-EA49-8901-7EFC9483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1F7CF-E8EC-7A4B-A99D-1DF85A14A86D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C2A3C0-A22F-964D-894A-F06396C06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808C52-F2DF-D445-9540-4B4E07A2FC6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8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7C728-CCA4-F442-94AC-52609ECA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2D9F34-C56B-154A-8054-92B35854F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129EF1-D927-1348-B45D-F73DD545F70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1DE6B2-6E57-CC46-9A0C-E7784C4186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892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3CF5C03-59D9-D345-BED7-8682D7D6E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F8691-8AD8-0B4F-BA77-B75CAB128FD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26DF1A-228F-924A-9807-3137A3DFFC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390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F332B-4BD9-7747-865A-DDCC2416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412048-AD53-C247-9EA6-DD920E06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0A526E-F34A-344A-A8B8-D7C81125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52387B-4425-204E-9A53-3AFF2DA33B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748F36-06A8-C44E-B524-8DE09A9994C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1B5B3-F72C-7A44-82ED-A0CCB81281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0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B5CE-C7AF-EE41-B5D5-EA45B65B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1BF35EF-79E0-C843-ACA5-FABA82F41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8A53D9-E6F9-1340-9E43-FE64CD6CA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AEA18A-D944-0C40-9240-6BBE1E4F1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CABF41-00DA-6346-AD3A-F11631B6331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738D2DD-36BC-974C-A412-4CC600D4C1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25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>
            <a:extLst>
              <a:ext uri="{FF2B5EF4-FFF2-40B4-BE49-F238E27FC236}">
                <a16:creationId xmlns:a16="http://schemas.microsoft.com/office/drawing/2014/main" id="{B30E3C4A-63D3-274B-B2E4-EB2DA75E2D4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07E0C0AC-24FA-224A-89D5-E8D315A7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480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2068" name="Rectangle 4">
            <a:extLst>
              <a:ext uri="{FF2B5EF4-FFF2-40B4-BE49-F238E27FC236}">
                <a16:creationId xmlns:a16="http://schemas.microsoft.com/office/drawing/2014/main" id="{FCBF5671-F90F-2348-BF31-4C464ACA5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35ABA0C6-907C-F348-A799-4D7453EA3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A5AB0147-E176-5F48-9ACC-E613B34649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A28F10B-0A89-4D4D-9B82-EC8C530594B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2071" name="Text Box 7">
            <a:extLst>
              <a:ext uri="{FF2B5EF4-FFF2-40B4-BE49-F238E27FC236}">
                <a16:creationId xmlns:a16="http://schemas.microsoft.com/office/drawing/2014/main" id="{7095CC70-D918-7846-B2B9-D2F5C5CBF3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2072" name="Rectangle 8">
            <a:extLst>
              <a:ext uri="{FF2B5EF4-FFF2-40B4-BE49-F238E27FC236}">
                <a16:creationId xmlns:a16="http://schemas.microsoft.com/office/drawing/2014/main" id="{D0484037-1F27-FD43-A64F-B580C8F94E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472074" name="Picture 10">
            <a:extLst>
              <a:ext uri="{FF2B5EF4-FFF2-40B4-BE49-F238E27FC236}">
                <a16:creationId xmlns:a16="http://schemas.microsoft.com/office/drawing/2014/main" id="{D879B3C5-AFD2-9D46-87D4-4135EA80AB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8351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60B7B90A-1DDB-934F-A742-EF3244489C9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248D7A63-7B67-2548-8FAE-10741FFCC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384004" name="Rectangle 4">
            <a:extLst>
              <a:ext uri="{FF2B5EF4-FFF2-40B4-BE49-F238E27FC236}">
                <a16:creationId xmlns:a16="http://schemas.microsoft.com/office/drawing/2014/main" id="{86DF311B-7662-B345-A5C3-EABDE4BAA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384005" name="Rectangle 5">
            <a:extLst>
              <a:ext uri="{FF2B5EF4-FFF2-40B4-BE49-F238E27FC236}">
                <a16:creationId xmlns:a16="http://schemas.microsoft.com/office/drawing/2014/main" id="{13646B64-23C3-D345-BE56-28B2FBA9D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6" name="Rectangle 6">
            <a:extLst>
              <a:ext uri="{FF2B5EF4-FFF2-40B4-BE49-F238E27FC236}">
                <a16:creationId xmlns:a16="http://schemas.microsoft.com/office/drawing/2014/main" id="{DD586F16-A939-7749-81A1-4D60242D06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8E100E2-4863-7947-840E-44E50C43717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84007" name="Text Box 7">
            <a:extLst>
              <a:ext uri="{FF2B5EF4-FFF2-40B4-BE49-F238E27FC236}">
                <a16:creationId xmlns:a16="http://schemas.microsoft.com/office/drawing/2014/main" id="{C646C058-9F0D-FA45-B615-B2840E75FB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84008" name="Rectangle 8">
            <a:extLst>
              <a:ext uri="{FF2B5EF4-FFF2-40B4-BE49-F238E27FC236}">
                <a16:creationId xmlns:a16="http://schemas.microsoft.com/office/drawing/2014/main" id="{6F8946A1-2BDC-6C48-A13E-B8773C6F0F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384024" name="Picture 24">
            <a:extLst>
              <a:ext uri="{FF2B5EF4-FFF2-40B4-BE49-F238E27FC236}">
                <a16:creationId xmlns:a16="http://schemas.microsoft.com/office/drawing/2014/main" id="{069E9AF5-0651-8145-B35E-FE744508A3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124075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435DD1E5-6310-8746-A5A2-1AC54522F1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9EB3EDBD-D086-B541-850D-8DE0177AB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3092" name="Rectangle 4">
            <a:extLst>
              <a:ext uri="{FF2B5EF4-FFF2-40B4-BE49-F238E27FC236}">
                <a16:creationId xmlns:a16="http://schemas.microsoft.com/office/drawing/2014/main" id="{CEE7A23D-EF13-1B40-B81C-6836B67F2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3093" name="Rectangle 5">
            <a:extLst>
              <a:ext uri="{FF2B5EF4-FFF2-40B4-BE49-F238E27FC236}">
                <a16:creationId xmlns:a16="http://schemas.microsoft.com/office/drawing/2014/main" id="{B8BE9F59-470E-DB45-8D83-D32F40E82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4" name="Rectangle 6">
            <a:extLst>
              <a:ext uri="{FF2B5EF4-FFF2-40B4-BE49-F238E27FC236}">
                <a16:creationId xmlns:a16="http://schemas.microsoft.com/office/drawing/2014/main" id="{E55D6C87-C0F2-C44E-86F0-7AAC8BADDF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C72B806-FF6E-5E40-8502-80667ED6DC6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3095" name="Text Box 7">
            <a:extLst>
              <a:ext uri="{FF2B5EF4-FFF2-40B4-BE49-F238E27FC236}">
                <a16:creationId xmlns:a16="http://schemas.microsoft.com/office/drawing/2014/main" id="{CFA94426-E11F-FC41-8943-6C6327A9B3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3096" name="Rectangle 8">
            <a:extLst>
              <a:ext uri="{FF2B5EF4-FFF2-40B4-BE49-F238E27FC236}">
                <a16:creationId xmlns:a16="http://schemas.microsoft.com/office/drawing/2014/main" id="{C97EF35A-8ACD-204E-ACC2-458EA07F3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473098" name="Picture 10">
            <a:extLst>
              <a:ext uri="{FF2B5EF4-FFF2-40B4-BE49-F238E27FC236}">
                <a16:creationId xmlns:a16="http://schemas.microsoft.com/office/drawing/2014/main" id="{3D9EF018-062D-C644-99C9-79F3B43BCD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763712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>
            <a:extLst>
              <a:ext uri="{FF2B5EF4-FFF2-40B4-BE49-F238E27FC236}">
                <a16:creationId xmlns:a16="http://schemas.microsoft.com/office/drawing/2014/main" id="{DD7D29DD-EC79-5046-91F7-79E94DF2EE9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7424D36F-0156-A54C-A1E2-BE6F38B84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4116" name="Rectangle 4">
            <a:extLst>
              <a:ext uri="{FF2B5EF4-FFF2-40B4-BE49-F238E27FC236}">
                <a16:creationId xmlns:a16="http://schemas.microsoft.com/office/drawing/2014/main" id="{FDA31CED-5371-BF41-A308-AFA6AE3C3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4117" name="Rectangle 5">
            <a:extLst>
              <a:ext uri="{FF2B5EF4-FFF2-40B4-BE49-F238E27FC236}">
                <a16:creationId xmlns:a16="http://schemas.microsoft.com/office/drawing/2014/main" id="{F226E74A-BAF6-1541-9A6C-55CC20B90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8" name="Rectangle 6">
            <a:extLst>
              <a:ext uri="{FF2B5EF4-FFF2-40B4-BE49-F238E27FC236}">
                <a16:creationId xmlns:a16="http://schemas.microsoft.com/office/drawing/2014/main" id="{8E2E9CF8-A7AC-8449-8E22-EDB8773928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AF81E13-ACBA-704B-818F-5F987A48C8D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4119" name="Text Box 7">
            <a:extLst>
              <a:ext uri="{FF2B5EF4-FFF2-40B4-BE49-F238E27FC236}">
                <a16:creationId xmlns:a16="http://schemas.microsoft.com/office/drawing/2014/main" id="{A715F6B3-A187-6A43-BBB6-77C0180070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4120" name="Rectangle 8">
            <a:extLst>
              <a:ext uri="{FF2B5EF4-FFF2-40B4-BE49-F238E27FC236}">
                <a16:creationId xmlns:a16="http://schemas.microsoft.com/office/drawing/2014/main" id="{D24CD4FE-0FE1-6448-87EF-15BD297ED7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474123" name="Picture 11">
            <a:extLst>
              <a:ext uri="{FF2B5EF4-FFF2-40B4-BE49-F238E27FC236}">
                <a16:creationId xmlns:a16="http://schemas.microsoft.com/office/drawing/2014/main" id="{462AF327-EC3E-6746-9F99-8C638BE427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:a16="http://schemas.microsoft.com/office/drawing/2014/main" id="{C0D99404-0CA0-CE44-9F50-7EBFD9680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0C3D129A-A72B-C84C-AC5B-6945D0B98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68996" name="Rectangle 4">
            <a:extLst>
              <a:ext uri="{FF2B5EF4-FFF2-40B4-BE49-F238E27FC236}">
                <a16:creationId xmlns:a16="http://schemas.microsoft.com/office/drawing/2014/main" id="{568442A8-37FD-FA43-B2FD-C479C5F08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68997" name="Rectangle 5">
            <a:extLst>
              <a:ext uri="{FF2B5EF4-FFF2-40B4-BE49-F238E27FC236}">
                <a16:creationId xmlns:a16="http://schemas.microsoft.com/office/drawing/2014/main" id="{1B9A0C94-A2CE-BB40-BAB8-8DD8FE9FA9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812BC1C-2A0F-AE45-9ED5-9FB79165A529}" type="datetime1">
              <a:rPr lang="de-DE" altLang="de-DE"/>
              <a:pPr/>
              <a:t>27.01.22</a:t>
            </a:fld>
            <a:endParaRPr lang="en-US" altLang="de-DE"/>
          </a:p>
        </p:txBody>
      </p:sp>
      <p:sp>
        <p:nvSpPr>
          <p:cNvPr id="468998" name="Rectangle 6">
            <a:extLst>
              <a:ext uri="{FF2B5EF4-FFF2-40B4-BE49-F238E27FC236}">
                <a16:creationId xmlns:a16="http://schemas.microsoft.com/office/drawing/2014/main" id="{7EA6B52B-B0A2-4D4C-AFE5-1277E692E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9" name="Rectangle 7">
            <a:extLst>
              <a:ext uri="{FF2B5EF4-FFF2-40B4-BE49-F238E27FC236}">
                <a16:creationId xmlns:a16="http://schemas.microsoft.com/office/drawing/2014/main" id="{681D61A8-0D3C-194A-BFCC-BD563C4AB2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CF08EB3-2CF8-484D-B944-88E04D053E07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69000" name="Text Box 8">
            <a:extLst>
              <a:ext uri="{FF2B5EF4-FFF2-40B4-BE49-F238E27FC236}">
                <a16:creationId xmlns:a16="http://schemas.microsoft.com/office/drawing/2014/main" id="{64FDB90A-3771-ED41-8F58-FCC9B9E1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469001" name="Picture 9">
            <a:extLst>
              <a:ext uri="{FF2B5EF4-FFF2-40B4-BE49-F238E27FC236}">
                <a16:creationId xmlns:a16="http://schemas.microsoft.com/office/drawing/2014/main" id="{BA8E921C-7151-E349-9A9B-16EDCE07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7F840952-9465-4445-AE72-7F66F487A6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1988" y="1196975"/>
            <a:ext cx="7772400" cy="1470025"/>
          </a:xfrm>
        </p:spPr>
        <p:txBody>
          <a:bodyPr anchor="ctr"/>
          <a:lstStyle/>
          <a:p>
            <a:r>
              <a:rPr lang="de-DE" altLang="de-DE" sz="3600"/>
              <a:t>CHE-Ranking</a:t>
            </a:r>
            <a:br>
              <a:rPr lang="de-DE" altLang="de-DE" sz="3600"/>
            </a:br>
            <a:r>
              <a:rPr lang="de-DE" altLang="de-DE" sz="3600"/>
              <a:t>Methodology and Results</a:t>
            </a:r>
          </a:p>
        </p:txBody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045FA50A-55DF-D545-A4A3-22F38783C0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2924175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/>
              <a:t>Prof. Dr. Detlef Müller-Böling</a:t>
            </a:r>
          </a:p>
          <a:p>
            <a:pPr>
              <a:lnSpc>
                <a:spcPct val="80000"/>
              </a:lnSpc>
            </a:pPr>
            <a:r>
              <a:rPr lang="de-DE" altLang="de-DE"/>
              <a:t>Gero Federkeil</a:t>
            </a:r>
          </a:p>
          <a:p>
            <a:pPr>
              <a:lnSpc>
                <a:spcPct val="80000"/>
              </a:lnSpc>
            </a:pPr>
            <a:r>
              <a:rPr lang="de-DE" altLang="de-DE"/>
              <a:t>CHE Center for Higher Education Development</a:t>
            </a:r>
          </a:p>
          <a:p>
            <a:pPr>
              <a:lnSpc>
                <a:spcPct val="80000"/>
              </a:lnSpc>
            </a:pPr>
            <a:r>
              <a:rPr lang="de-DE" altLang="de-DE"/>
              <a:t>Germany</a:t>
            </a:r>
          </a:p>
        </p:txBody>
      </p:sp>
      <p:sp>
        <p:nvSpPr>
          <p:cNvPr id="502788" name="Text Box 4">
            <a:extLst>
              <a:ext uri="{FF2B5EF4-FFF2-40B4-BE49-F238E27FC236}">
                <a16:creationId xmlns:a16="http://schemas.microsoft.com/office/drawing/2014/main" id="{7B3930AC-5829-F84A-A8E2-DBEB54D3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5276850"/>
            <a:ext cx="6529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2000" b="1">
                <a:latin typeface="Arial" panose="020B0604020202020204" pitchFamily="34" charset="0"/>
              </a:rPr>
              <a:t>University Ranking Systems as Information Tools </a:t>
            </a:r>
          </a:p>
          <a:p>
            <a:pPr algn="ctr"/>
            <a:r>
              <a:rPr lang="en-GB" altLang="de-DE" sz="2000" b="1">
                <a:latin typeface="Arial" panose="020B0604020202020204" pitchFamily="34" charset="0"/>
              </a:rPr>
              <a:t>and Instruments for Assessing Institutional Strength</a:t>
            </a:r>
            <a:endParaRPr lang="de-DE" altLang="de-DE" sz="2000">
              <a:latin typeface="Arial" panose="020B0604020202020204" pitchFamily="34" charset="0"/>
            </a:endParaRPr>
          </a:p>
          <a:p>
            <a:pPr algn="ctr"/>
            <a:r>
              <a:rPr lang="de-DE" altLang="de-DE" sz="2000">
                <a:latin typeface="Arial" panose="020B0604020202020204" pitchFamily="34" charset="0"/>
              </a:rPr>
              <a:t>24. November, Bucharest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3207492A-282A-6448-80A4-D19962A0B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537DB-1642-BB44-9AE3-39FE19CB42A2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96A96C83-5A73-6E45-A5CC-44EC8F43F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0"/>
            <a:ext cx="6048375" cy="990600"/>
          </a:xfrm>
        </p:spPr>
        <p:txBody>
          <a:bodyPr/>
          <a:lstStyle/>
          <a:p>
            <a:pPr algn="l"/>
            <a:r>
              <a:rPr lang="de-DE" altLang="de-DE" sz="3200"/>
              <a:t>Internationalisation</a:t>
            </a:r>
          </a:p>
        </p:txBody>
      </p:sp>
      <p:sp>
        <p:nvSpPr>
          <p:cNvPr id="500740" name="Rectangle 4">
            <a:extLst>
              <a:ext uri="{FF2B5EF4-FFF2-40B4-BE49-F238E27FC236}">
                <a16:creationId xmlns:a16="http://schemas.microsoft.com/office/drawing/2014/main" id="{8064F38C-06E7-574B-AEE0-3715DF16A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" y="2195513"/>
            <a:ext cx="7239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latin typeface="Arial" panose="020B0604020202020204" pitchFamily="34" charset="0"/>
              </a:rPr>
              <a:t>Principles</a:t>
            </a:r>
            <a:endParaRPr lang="en-GB" altLang="de-DE" sz="2800" b="1"/>
          </a:p>
        </p:txBody>
      </p:sp>
      <p:sp>
        <p:nvSpPr>
          <p:cNvPr id="500741" name="Rectangle 5">
            <a:extLst>
              <a:ext uri="{FF2B5EF4-FFF2-40B4-BE49-F238E27FC236}">
                <a16:creationId xmlns:a16="http://schemas.microsoft.com/office/drawing/2014/main" id="{7AB86B9C-C057-244F-ABCD-0E1E93CF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203575"/>
            <a:ext cx="5400675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solidFill>
                  <a:schemeClr val="folHlink"/>
                </a:solidFill>
                <a:latin typeface="Arial" panose="020B0604020202020204" pitchFamily="34" charset="0"/>
              </a:rPr>
              <a:t>High acceptance</a:t>
            </a:r>
            <a:endParaRPr lang="en-GB" altLang="de-DE" sz="2800" b="1" i="1">
              <a:solidFill>
                <a:schemeClr val="folHlink"/>
              </a:solidFill>
            </a:endParaRPr>
          </a:p>
        </p:txBody>
      </p:sp>
      <p:sp>
        <p:nvSpPr>
          <p:cNvPr id="500742" name="Rectangle 6">
            <a:extLst>
              <a:ext uri="{FF2B5EF4-FFF2-40B4-BE49-F238E27FC236}">
                <a16:creationId xmlns:a16="http://schemas.microsoft.com/office/drawing/2014/main" id="{4A0CDF29-7DC8-7842-BF2A-DB84101C2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851275"/>
            <a:ext cx="5400675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solidFill>
                  <a:schemeClr val="folHlink"/>
                </a:solidFill>
                <a:latin typeface="Arial" panose="020B0604020202020204" pitchFamily="34" charset="0"/>
              </a:rPr>
              <a:t>Taking into account specific </a:t>
            </a:r>
          </a:p>
          <a:p>
            <a:r>
              <a:rPr lang="en-GB" altLang="de-DE" sz="2800" b="1">
                <a:solidFill>
                  <a:schemeClr val="folHlink"/>
                </a:solidFill>
                <a:latin typeface="Arial" panose="020B0604020202020204" pitchFamily="34" charset="0"/>
              </a:rPr>
              <a:t>Characteristics of HE System</a:t>
            </a:r>
            <a:endParaRPr lang="en-GB" altLang="de-DE" sz="28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0" grpId="0" animBg="1"/>
      <p:bldP spid="500741" grpId="0" animBg="1"/>
      <p:bldP spid="5007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B9B52187-4D53-7042-BFA5-24C887396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31168-A6E5-1148-89E4-7CC21BA17B03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509954" name="Rectangle 2">
            <a:extLst>
              <a:ext uri="{FF2B5EF4-FFF2-40B4-BE49-F238E27FC236}">
                <a16:creationId xmlns:a16="http://schemas.microsoft.com/office/drawing/2014/main" id="{E7FF2E2F-EFA9-1D4D-A156-F12F53BBD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0"/>
            <a:ext cx="6048375" cy="990600"/>
          </a:xfrm>
        </p:spPr>
        <p:txBody>
          <a:bodyPr/>
          <a:lstStyle/>
          <a:p>
            <a:pPr algn="l"/>
            <a:r>
              <a:rPr lang="de-DE" altLang="de-DE" sz="3200"/>
              <a:t>Internationalisation</a:t>
            </a:r>
          </a:p>
        </p:txBody>
      </p:sp>
      <p:sp>
        <p:nvSpPr>
          <p:cNvPr id="509958" name="Rectangle 6">
            <a:extLst>
              <a:ext uri="{FF2B5EF4-FFF2-40B4-BE49-F238E27FC236}">
                <a16:creationId xmlns:a16="http://schemas.microsoft.com/office/drawing/2014/main" id="{FE96F95F-DEB9-9F40-BE03-E9B2B023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7239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latin typeface="Arial" panose="020B0604020202020204" pitchFamily="34" charset="0"/>
              </a:rPr>
              <a:t>first step: Switzerland and Austria</a:t>
            </a:r>
            <a:endParaRPr lang="en-GB" altLang="de-DE" sz="2800" b="1"/>
          </a:p>
        </p:txBody>
      </p:sp>
      <p:sp>
        <p:nvSpPr>
          <p:cNvPr id="509959" name="Rectangle 7">
            <a:extLst>
              <a:ext uri="{FF2B5EF4-FFF2-40B4-BE49-F238E27FC236}">
                <a16:creationId xmlns:a16="http://schemas.microsoft.com/office/drawing/2014/main" id="{3CE57BB1-1355-3F43-A494-F0C432AF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3816350"/>
            <a:ext cx="6119813" cy="2852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200" b="1">
                <a:solidFill>
                  <a:schemeClr val="folHlink"/>
                </a:solidFill>
                <a:latin typeface="Arial" panose="020B0604020202020204" pitchFamily="34" charset="0"/>
              </a:rPr>
              <a:t> following principles:</a:t>
            </a:r>
          </a:p>
          <a:p>
            <a:endParaRPr lang="de-DE" altLang="de-DE" sz="32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en-GB" altLang="de-DE" sz="3200" b="1">
                <a:solidFill>
                  <a:schemeClr val="folHlink"/>
                </a:solidFill>
                <a:latin typeface="Arial" panose="020B0604020202020204" pitchFamily="34" charset="0"/>
              </a:rPr>
              <a:t> discipline by discipline</a:t>
            </a:r>
          </a:p>
          <a:p>
            <a:pPr lvl="1">
              <a:buFontTx/>
              <a:buChar char="•"/>
            </a:pPr>
            <a:r>
              <a:rPr lang="en-GB" altLang="de-DE" sz="3200" b="1">
                <a:solidFill>
                  <a:schemeClr val="folHlink"/>
                </a:solidFill>
                <a:latin typeface="Arial" panose="020B0604020202020204" pitchFamily="34" charset="0"/>
              </a:rPr>
              <a:t> multidimensional</a:t>
            </a:r>
          </a:p>
          <a:p>
            <a:pPr lvl="1">
              <a:buFontTx/>
              <a:buChar char="•"/>
            </a:pPr>
            <a:r>
              <a:rPr lang="en-GB" altLang="de-DE" sz="3200" b="1">
                <a:solidFill>
                  <a:schemeClr val="folHlink"/>
                </a:solidFill>
                <a:latin typeface="Arial" panose="020B0604020202020204" pitchFamily="34" charset="0"/>
              </a:rPr>
              <a:t> rank groups</a:t>
            </a:r>
          </a:p>
          <a:p>
            <a:pPr>
              <a:buFontTx/>
              <a:buChar char="•"/>
            </a:pPr>
            <a:endParaRPr lang="en-GB" altLang="de-DE" sz="32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509960" name="Rectangle 8">
            <a:extLst>
              <a:ext uri="{FF2B5EF4-FFF2-40B4-BE49-F238E27FC236}">
                <a16:creationId xmlns:a16="http://schemas.microsoft.com/office/drawing/2014/main" id="{99F0E138-E056-A342-9F5F-ACCBEEBAD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730500"/>
            <a:ext cx="7239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latin typeface="Arial" panose="020B0604020202020204" pitchFamily="34" charset="0"/>
              </a:rPr>
              <a:t>perspective: other European countries</a:t>
            </a:r>
            <a:endParaRPr lang="en-GB" altLang="de-DE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 animBg="1"/>
      <p:bldP spid="509959" grpId="0" animBg="1"/>
      <p:bldP spid="5099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B4093AC1-5310-CC4B-B5D0-215B10450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C81AC-BF57-234C-A7D0-B10B854888FF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F773D64A-2AAE-3845-BA68-353088CF0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My Ranking - example</a:t>
            </a:r>
          </a:p>
        </p:txBody>
      </p:sp>
      <p:pic>
        <p:nvPicPr>
          <p:cNvPr id="513028" name="Picture 4">
            <a:extLst>
              <a:ext uri="{FF2B5EF4-FFF2-40B4-BE49-F238E27FC236}">
                <a16:creationId xmlns:a16="http://schemas.microsoft.com/office/drawing/2014/main" id="{685A47C0-E334-104A-BEF1-D907BAE3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t="42450" r="28549" b="13797"/>
          <a:stretch>
            <a:fillRect/>
          </a:stretch>
        </p:blipFill>
        <p:spPr bwMode="auto">
          <a:xfrm>
            <a:off x="827088" y="1916113"/>
            <a:ext cx="6408737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29" name="Text Box 5">
            <a:extLst>
              <a:ext uri="{FF2B5EF4-FFF2-40B4-BE49-F238E27FC236}">
                <a16:creationId xmlns:a16="http://schemas.microsoft.com/office/drawing/2014/main" id="{90382C12-0D0D-A443-A3B4-0A5993152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1st step: selection of indicators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32F834ED-D9EC-114B-A54C-4B26CD1C1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2573-7E9F-FA4C-BDD9-D3F515D923B7}" type="slidenum">
              <a:rPr lang="en-US" altLang="de-DE"/>
              <a:pPr/>
              <a:t>13</a:t>
            </a:fld>
            <a:endParaRPr lang="en-US" altLang="de-DE"/>
          </a:p>
        </p:txBody>
      </p:sp>
      <p:pic>
        <p:nvPicPr>
          <p:cNvPr id="510980" name="Picture 4">
            <a:extLst>
              <a:ext uri="{FF2B5EF4-FFF2-40B4-BE49-F238E27FC236}">
                <a16:creationId xmlns:a16="http://schemas.microsoft.com/office/drawing/2014/main" id="{BB152A47-EEC4-1745-AB79-CA21493B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t="36879" r="28534" b="20453"/>
          <a:stretch>
            <a:fillRect/>
          </a:stretch>
        </p:blipFill>
        <p:spPr bwMode="auto">
          <a:xfrm>
            <a:off x="900113" y="1989138"/>
            <a:ext cx="66262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0981" name="Text Box 5">
            <a:extLst>
              <a:ext uri="{FF2B5EF4-FFF2-40B4-BE49-F238E27FC236}">
                <a16:creationId xmlns:a16="http://schemas.microsoft.com/office/drawing/2014/main" id="{3EF2935C-0978-3D4B-B1A3-F2706315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457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2nd step: relevance of indicators</a:t>
            </a:r>
          </a:p>
        </p:txBody>
      </p:sp>
      <p:sp>
        <p:nvSpPr>
          <p:cNvPr id="510982" name="Rectangle 6">
            <a:extLst>
              <a:ext uri="{FF2B5EF4-FFF2-40B4-BE49-F238E27FC236}">
                <a16:creationId xmlns:a16="http://schemas.microsoft.com/office/drawing/2014/main" id="{56BB4016-A15C-8C4D-A794-AA3596B8A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My Ranking - example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9B75D87-FC44-0E44-A462-A4DD98B64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B2BF-081E-264E-87F4-AE9AF4891CA2}" type="slidenum">
              <a:rPr lang="en-US" altLang="de-DE"/>
              <a:pPr/>
              <a:t>14</a:t>
            </a:fld>
            <a:endParaRPr lang="en-US" altLang="de-DE"/>
          </a:p>
        </p:txBody>
      </p:sp>
      <p:sp>
        <p:nvSpPr>
          <p:cNvPr id="512004" name="Text Box 4">
            <a:extLst>
              <a:ext uri="{FF2B5EF4-FFF2-40B4-BE49-F238E27FC236}">
                <a16:creationId xmlns:a16="http://schemas.microsoft.com/office/drawing/2014/main" id="{20EAED04-8D1D-074B-999B-120C6BB7C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245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... and the result:</a:t>
            </a:r>
          </a:p>
        </p:txBody>
      </p:sp>
      <p:sp>
        <p:nvSpPr>
          <p:cNvPr id="512005" name="Rectangle 5">
            <a:extLst>
              <a:ext uri="{FF2B5EF4-FFF2-40B4-BE49-F238E27FC236}">
                <a16:creationId xmlns:a16="http://schemas.microsoft.com/office/drawing/2014/main" id="{68A62837-0814-3C48-BA14-747782CE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My Ranking - example</a:t>
            </a:r>
          </a:p>
        </p:txBody>
      </p:sp>
      <p:pic>
        <p:nvPicPr>
          <p:cNvPr id="512006" name="Picture 6">
            <a:extLst>
              <a:ext uri="{FF2B5EF4-FFF2-40B4-BE49-F238E27FC236}">
                <a16:creationId xmlns:a16="http://schemas.microsoft.com/office/drawing/2014/main" id="{D6176DA4-5B83-8747-B6C5-285C44284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t="30318" r="17418" b="19368"/>
          <a:stretch>
            <a:fillRect/>
          </a:stretch>
        </p:blipFill>
        <p:spPr bwMode="auto">
          <a:xfrm>
            <a:off x="395288" y="1985963"/>
            <a:ext cx="79216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133D0B2-57E6-BC4A-B79E-9573B5BE7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E724-3D26-2F48-AAA8-2CE429993B56}" type="slidenum">
              <a:rPr lang="en-US" altLang="de-DE"/>
              <a:pPr/>
              <a:t>15</a:t>
            </a:fld>
            <a:endParaRPr lang="en-US" altLang="de-DE"/>
          </a:p>
        </p:txBody>
      </p:sp>
      <p:sp>
        <p:nvSpPr>
          <p:cNvPr id="514050" name="Text Box 2">
            <a:extLst>
              <a:ext uri="{FF2B5EF4-FFF2-40B4-BE49-F238E27FC236}">
                <a16:creationId xmlns:a16="http://schemas.microsoft.com/office/drawing/2014/main" id="{9C361587-CC93-3F4D-801A-0FB6D3C1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708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... which would be different with different indicators:</a:t>
            </a:r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CF865CA0-2304-BA4F-8B8D-1094FD2C2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My Ranking - example</a:t>
            </a:r>
          </a:p>
        </p:txBody>
      </p:sp>
      <p:pic>
        <p:nvPicPr>
          <p:cNvPr id="514053" name="Picture 5">
            <a:extLst>
              <a:ext uri="{FF2B5EF4-FFF2-40B4-BE49-F238E27FC236}">
                <a16:creationId xmlns:a16="http://schemas.microsoft.com/office/drawing/2014/main" id="{CA69B0C8-AED8-ED4B-B8F0-CE1164F0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t="31404" r="18169" b="16087"/>
          <a:stretch>
            <a:fillRect/>
          </a:stretch>
        </p:blipFill>
        <p:spPr bwMode="auto">
          <a:xfrm>
            <a:off x="323850" y="1946275"/>
            <a:ext cx="734377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CC18989C-1EFE-7244-8E31-73018DFF3C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4BFB-4FC9-2B44-942D-A4FD252F2003}" type="slidenum">
              <a:rPr lang="en-US" altLang="de-DE"/>
              <a:pPr/>
              <a:t>16</a:t>
            </a:fld>
            <a:endParaRPr lang="en-US" altLang="de-DE"/>
          </a:p>
        </p:txBody>
      </p:sp>
      <p:sp>
        <p:nvSpPr>
          <p:cNvPr id="493570" name="Text Box 2">
            <a:extLst>
              <a:ext uri="{FF2B5EF4-FFF2-40B4-BE49-F238E27FC236}">
                <a16:creationId xmlns:a16="http://schemas.microsoft.com/office/drawing/2014/main" id="{FE0BB40C-0B53-7746-B7A7-CB148B994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de-DE"/>
          </a:p>
        </p:txBody>
      </p:sp>
      <p:sp>
        <p:nvSpPr>
          <p:cNvPr id="493571" name="Rectangle 3">
            <a:extLst>
              <a:ext uri="{FF2B5EF4-FFF2-40B4-BE49-F238E27FC236}">
                <a16:creationId xmlns:a16="http://schemas.microsoft.com/office/drawing/2014/main" id="{B215B1DD-6C66-FD4F-B633-D96B13130C4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7563" y="4198938"/>
            <a:ext cx="1439862" cy="14398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700" b="1">
                <a:solidFill>
                  <a:schemeClr val="bg2"/>
                </a:solidFill>
                <a:latin typeface="Arial" panose="020B0604020202020204" pitchFamily="34" charset="0"/>
              </a:rPr>
              <a:t>labour market,</a:t>
            </a:r>
          </a:p>
          <a:p>
            <a:pPr algn="ctr"/>
            <a:r>
              <a:rPr lang="en-GB" altLang="de-DE" sz="1700" b="1">
                <a:solidFill>
                  <a:schemeClr val="bg2"/>
                </a:solidFill>
                <a:latin typeface="Arial" panose="020B0604020202020204" pitchFamily="34" charset="0"/>
              </a:rPr>
              <a:t>employability</a:t>
            </a:r>
            <a:endParaRPr lang="en-GB" altLang="de-DE" sz="1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93572" name="Rectangle 4">
            <a:extLst>
              <a:ext uri="{FF2B5EF4-FFF2-40B4-BE49-F238E27FC236}">
                <a16:creationId xmlns:a16="http://schemas.microsoft.com/office/drawing/2014/main" id="{0D41A485-387E-0547-AA38-AE3D2231864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05000" y="1295400"/>
            <a:ext cx="1439863" cy="14398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city, 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university</a:t>
            </a:r>
            <a:endParaRPr lang="en-GB" altLang="de-DE" sz="1800"/>
          </a:p>
        </p:txBody>
      </p:sp>
      <p:sp>
        <p:nvSpPr>
          <p:cNvPr id="493573" name="Rectangle 5">
            <a:extLst>
              <a:ext uri="{FF2B5EF4-FFF2-40B4-BE49-F238E27FC236}">
                <a16:creationId xmlns:a16="http://schemas.microsoft.com/office/drawing/2014/main" id="{3E8670F5-9770-BE4B-9235-DE05D5B7BD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7563" y="1295400"/>
            <a:ext cx="1438275" cy="14398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students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493574" name="Rectangle 6">
            <a:extLst>
              <a:ext uri="{FF2B5EF4-FFF2-40B4-BE49-F238E27FC236}">
                <a16:creationId xmlns:a16="http://schemas.microsoft.com/office/drawing/2014/main" id="{46E1C897-6239-D842-BF52-359B40A9383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08538" y="1295400"/>
            <a:ext cx="1439862" cy="14398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study 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outcome</a:t>
            </a:r>
            <a:endParaRPr lang="en-GB" altLang="de-DE" sz="1800"/>
          </a:p>
        </p:txBody>
      </p:sp>
      <p:sp>
        <p:nvSpPr>
          <p:cNvPr id="493575" name="Rectangle 7">
            <a:extLst>
              <a:ext uri="{FF2B5EF4-FFF2-40B4-BE49-F238E27FC236}">
                <a16:creationId xmlns:a16="http://schemas.microsoft.com/office/drawing/2014/main" id="{9CF95DE7-9FAC-E941-95E7-9E4F0FCF3B1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7563" y="2747963"/>
            <a:ext cx="1438275" cy="14382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teaching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493576" name="Rectangle 8">
            <a:extLst>
              <a:ext uri="{FF2B5EF4-FFF2-40B4-BE49-F238E27FC236}">
                <a16:creationId xmlns:a16="http://schemas.microsoft.com/office/drawing/2014/main" id="{7E45762E-84D3-FA45-AD33-62E98F4E20F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08538" y="2747963"/>
            <a:ext cx="1439862" cy="1438275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ressources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493577" name="Rectangle 9">
            <a:extLst>
              <a:ext uri="{FF2B5EF4-FFF2-40B4-BE49-F238E27FC236}">
                <a16:creationId xmlns:a16="http://schemas.microsoft.com/office/drawing/2014/main" id="{0E8A0A47-18CB-0F49-AC5C-55735E31FE2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05000" y="4198938"/>
            <a:ext cx="1439863" cy="14398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solidFill>
                  <a:schemeClr val="bg2"/>
                </a:solidFill>
                <a:latin typeface="Arial" panose="020B0604020202020204" pitchFamily="34" charset="0"/>
              </a:rPr>
              <a:t>research</a:t>
            </a:r>
            <a:endParaRPr lang="en-GB" altLang="de-DE" sz="14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93578" name="Rectangle 10">
            <a:extLst>
              <a:ext uri="{FF2B5EF4-FFF2-40B4-BE49-F238E27FC236}">
                <a16:creationId xmlns:a16="http://schemas.microsoft.com/office/drawing/2014/main" id="{040A42F7-0FC6-664D-AAD5-545077AD6A4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08538" y="4198938"/>
            <a:ext cx="1439862" cy="14398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overall 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assessment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(students,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professors)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493579" name="Rectangle 11">
            <a:extLst>
              <a:ext uri="{FF2B5EF4-FFF2-40B4-BE49-F238E27FC236}">
                <a16:creationId xmlns:a16="http://schemas.microsoft.com/office/drawing/2014/main" id="{F96466C8-D67F-6B45-B84F-9B600B617CF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05000" y="2747963"/>
            <a:ext cx="1439863" cy="1438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internatio-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nalisation</a:t>
            </a:r>
            <a:endParaRPr lang="en-GB" altLang="de-DE" sz="1800"/>
          </a:p>
        </p:txBody>
      </p:sp>
      <p:sp>
        <p:nvSpPr>
          <p:cNvPr id="493580" name="Rectangle 12">
            <a:extLst>
              <a:ext uri="{FF2B5EF4-FFF2-40B4-BE49-F238E27FC236}">
                <a16:creationId xmlns:a16="http://schemas.microsoft.com/office/drawing/2014/main" id="{8CDEEF86-884B-8244-BE11-753FEDC15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8353425" cy="5762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de-DE">
              <a:latin typeface="Arial" panose="020B0604020202020204" pitchFamily="34" charset="0"/>
            </a:endParaRPr>
          </a:p>
          <a:p>
            <a:pPr algn="ctr"/>
            <a:r>
              <a:rPr lang="en-GB" altLang="de-DE">
                <a:latin typeface="Arial" panose="020B0604020202020204" pitchFamily="34" charset="0"/>
              </a:rPr>
              <a:t>Each component comprises several indicators…, 35 in sum</a:t>
            </a:r>
          </a:p>
          <a:p>
            <a:pPr algn="ctr"/>
            <a:endParaRPr lang="en-GB" altLang="de-DE"/>
          </a:p>
        </p:txBody>
      </p:sp>
      <p:sp>
        <p:nvSpPr>
          <p:cNvPr id="493581" name="Rectangle 13">
            <a:extLst>
              <a:ext uri="{FF2B5EF4-FFF2-40B4-BE49-F238E27FC236}">
                <a16:creationId xmlns:a16="http://schemas.microsoft.com/office/drawing/2014/main" id="{91D3822C-D59F-BF43-9539-B17DB03F6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0"/>
            <a:ext cx="6048375" cy="990600"/>
          </a:xfrm>
        </p:spPr>
        <p:txBody>
          <a:bodyPr/>
          <a:lstStyle/>
          <a:p>
            <a:pPr algn="l"/>
            <a:r>
              <a:rPr lang="de-DE" altLang="de-DE"/>
              <a:t>Indicators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animBg="1"/>
      <p:bldP spid="493572" grpId="0" animBg="1"/>
      <p:bldP spid="493573" grpId="0" animBg="1"/>
      <p:bldP spid="493574" grpId="0" animBg="1"/>
      <p:bldP spid="493575" grpId="0" animBg="1"/>
      <p:bldP spid="493576" grpId="0" animBg="1"/>
      <p:bldP spid="493577" grpId="0" animBg="1"/>
      <p:bldP spid="493578" grpId="0" animBg="1"/>
      <p:bldP spid="493579" grpId="0" animBg="1"/>
      <p:bldP spid="4935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C00CE144-069A-494B-887D-4F502289C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47E7-C882-934A-8116-1DFF38FFFAA2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503810" name="Rectangle 2">
            <a:extLst>
              <a:ext uri="{FF2B5EF4-FFF2-40B4-BE49-F238E27FC236}">
                <a16:creationId xmlns:a16="http://schemas.microsoft.com/office/drawing/2014/main" id="{8B1486CA-EDE4-4840-8E2C-56236329DD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0"/>
            <a:ext cx="7451725" cy="990600"/>
          </a:xfrm>
        </p:spPr>
        <p:txBody>
          <a:bodyPr/>
          <a:lstStyle/>
          <a:p>
            <a:r>
              <a:rPr lang="en-GB" altLang="de-DE" sz="3200"/>
              <a:t>Indicators: multi-perspectivity</a:t>
            </a:r>
          </a:p>
        </p:txBody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id="{DA3C822B-5341-FE48-919B-6978529D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7239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>
                <a:latin typeface="Arial" panose="020B0604020202020204" pitchFamily="34" charset="0"/>
              </a:rPr>
              <a:t>... from different data sources…</a:t>
            </a:r>
            <a:endParaRPr lang="en-GB" altLang="de-DE" sz="2800"/>
          </a:p>
        </p:txBody>
      </p:sp>
      <p:sp>
        <p:nvSpPr>
          <p:cNvPr id="503812" name="Rectangle 4">
            <a:extLst>
              <a:ext uri="{FF2B5EF4-FFF2-40B4-BE49-F238E27FC236}">
                <a16:creationId xmlns:a16="http://schemas.microsoft.com/office/drawing/2014/main" id="{389EB3F5-651A-7A4B-904D-ACFB38D011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57200" y="2438400"/>
            <a:ext cx="1511300" cy="1511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solidFill>
                  <a:schemeClr val="bg2"/>
                </a:solidFill>
                <a:latin typeface="Arial" panose="020B0604020202020204" pitchFamily="34" charset="0"/>
              </a:rPr>
              <a:t>research</a:t>
            </a:r>
            <a:endParaRPr lang="en-GB" altLang="de-DE" sz="14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503813" name="Group 5">
            <a:extLst>
              <a:ext uri="{FF2B5EF4-FFF2-40B4-BE49-F238E27FC236}">
                <a16:creationId xmlns:a16="http://schemas.microsoft.com/office/drawing/2014/main" id="{079F02EB-50A5-EA4A-97D5-FB13D2B02DE2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38400"/>
            <a:ext cx="5562600" cy="3124200"/>
            <a:chOff x="1344" y="1536"/>
            <a:chExt cx="3504" cy="1968"/>
          </a:xfrm>
        </p:grpSpPr>
        <p:sp>
          <p:nvSpPr>
            <p:cNvPr id="503814" name="Rectangle 6">
              <a:extLst>
                <a:ext uri="{FF2B5EF4-FFF2-40B4-BE49-F238E27FC236}">
                  <a16:creationId xmlns:a16="http://schemas.microsoft.com/office/drawing/2014/main" id="{429F122E-00BC-FD43-A696-0BCB06B11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504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publications /citations 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None/>
              </a:pPr>
              <a:r>
                <a:rPr lang="en-GB" altLang="de-DE">
                  <a:latin typeface="Arial" panose="020B0604020202020204" pitchFamily="34" charset="0"/>
                </a:rPr>
                <a:t>    (bibliometric analysis)</a:t>
              </a:r>
            </a:p>
          </p:txBody>
        </p:sp>
        <p:sp>
          <p:nvSpPr>
            <p:cNvPr id="503815" name="Rectangle 7">
              <a:extLst>
                <a:ext uri="{FF2B5EF4-FFF2-40B4-BE49-F238E27FC236}">
                  <a16:creationId xmlns:a16="http://schemas.microsoft.com/office/drawing/2014/main" id="{C807FEF3-19F7-A94C-AF47-29A59DC54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232"/>
              <a:ext cx="3504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research grants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None/>
              </a:pPr>
              <a:r>
                <a:rPr lang="en-GB" altLang="de-DE">
                  <a:latin typeface="Arial" panose="020B0604020202020204" pitchFamily="34" charset="0"/>
                </a:rPr>
                <a:t>    (faculties/departments)</a:t>
              </a:r>
            </a:p>
          </p:txBody>
        </p:sp>
        <p:sp>
          <p:nvSpPr>
            <p:cNvPr id="503816" name="Rectangle 8">
              <a:extLst>
                <a:ext uri="{FF2B5EF4-FFF2-40B4-BE49-F238E27FC236}">
                  <a16:creationId xmlns:a16="http://schemas.microsoft.com/office/drawing/2014/main" id="{B651A44E-168B-AA41-91F7-BE425BA2B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28"/>
              <a:ext cx="3504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research reputation 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None/>
              </a:pPr>
              <a:r>
                <a:rPr lang="en-GB" altLang="de-DE">
                  <a:latin typeface="Arial" panose="020B0604020202020204" pitchFamily="34" charset="0"/>
                </a:rPr>
                <a:t>    (professors survey)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63347565-CA52-F144-BED7-4BCACA095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02BBC-909B-7948-843C-0E902C40A848}" type="slidenum">
              <a:rPr lang="en-US" altLang="de-DE"/>
              <a:pPr/>
              <a:t>18</a:t>
            </a:fld>
            <a:endParaRPr lang="en-US" altLang="de-DE"/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8E890B34-79B8-9D4F-8C68-618D54B42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sz="3200"/>
              <a:t>Indicators: multi-perspectivity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B8480BA8-002E-2143-B811-ABCA05040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467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>
                <a:latin typeface="Arial" panose="020B0604020202020204" pitchFamily="34" charset="0"/>
              </a:rPr>
              <a:t>... facts as well as judgements</a:t>
            </a:r>
          </a:p>
        </p:txBody>
      </p:sp>
      <p:sp>
        <p:nvSpPr>
          <p:cNvPr id="504836" name="Rectangle 4">
            <a:extLst>
              <a:ext uri="{FF2B5EF4-FFF2-40B4-BE49-F238E27FC236}">
                <a16:creationId xmlns:a16="http://schemas.microsoft.com/office/drawing/2014/main" id="{227A16E3-2ADC-C44D-983D-1AC128C621E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33400" y="2590800"/>
            <a:ext cx="1438275" cy="14382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teaching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grpSp>
        <p:nvGrpSpPr>
          <p:cNvPr id="504837" name="Group 5">
            <a:extLst>
              <a:ext uri="{FF2B5EF4-FFF2-40B4-BE49-F238E27FC236}">
                <a16:creationId xmlns:a16="http://schemas.microsoft.com/office/drawing/2014/main" id="{FA24D814-2A69-9142-90F8-4598E34C75B4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636838"/>
            <a:ext cx="5867400" cy="3074987"/>
            <a:chOff x="1338" y="1661"/>
            <a:chExt cx="3696" cy="1937"/>
          </a:xfrm>
        </p:grpSpPr>
        <p:sp>
          <p:nvSpPr>
            <p:cNvPr id="504838" name="Rectangle 6">
              <a:extLst>
                <a:ext uri="{FF2B5EF4-FFF2-40B4-BE49-F238E27FC236}">
                  <a16:creationId xmlns:a16="http://schemas.microsoft.com/office/drawing/2014/main" id="{D8593042-A05D-DF43-AB1D-12DBE34F2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661"/>
              <a:ext cx="369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staff-students-ratio (fact)</a:t>
              </a:r>
            </a:p>
          </p:txBody>
        </p:sp>
        <p:sp>
          <p:nvSpPr>
            <p:cNvPr id="504839" name="Rectangle 7">
              <a:extLst>
                <a:ext uri="{FF2B5EF4-FFF2-40B4-BE49-F238E27FC236}">
                  <a16:creationId xmlns:a16="http://schemas.microsoft.com/office/drawing/2014/main" id="{0408F754-7527-874A-BAEA-755B98766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341"/>
              <a:ext cx="369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student assessment of contact 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None/>
              </a:pPr>
              <a:r>
                <a:rPr lang="en-GB" altLang="de-DE">
                  <a:latin typeface="Arial" panose="020B0604020202020204" pitchFamily="34" charset="0"/>
                </a:rPr>
                <a:t>    between students and  professors</a:t>
              </a:r>
            </a:p>
          </p:txBody>
        </p:sp>
        <p:sp>
          <p:nvSpPr>
            <p:cNvPr id="504840" name="Rectangle 8">
              <a:extLst>
                <a:ext uri="{FF2B5EF4-FFF2-40B4-BE49-F238E27FC236}">
                  <a16:creationId xmlns:a16="http://schemas.microsoft.com/office/drawing/2014/main" id="{4CAE8798-E59A-1943-BAA4-3FE72F370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022"/>
              <a:ext cx="369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student assessment of course 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None/>
              </a:pPr>
              <a:r>
                <a:rPr lang="en-GB" altLang="de-DE">
                  <a:latin typeface="Arial" panose="020B0604020202020204" pitchFamily="34" charset="0"/>
                </a:rPr>
                <a:t>    organisation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BA85DE6-051F-204A-87D0-6A7BC61FA4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ED2F-7043-4044-B311-20BA3200352C}" type="slidenum">
              <a:rPr lang="en-US" altLang="de-DE"/>
              <a:pPr/>
              <a:t>19</a:t>
            </a:fld>
            <a:endParaRPr lang="en-US" altLang="de-DE"/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33B43F69-93DE-2644-A2E8-0EBB73875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7464425" cy="990600"/>
          </a:xfrm>
        </p:spPr>
        <p:txBody>
          <a:bodyPr/>
          <a:lstStyle/>
          <a:p>
            <a:pPr algn="l"/>
            <a:r>
              <a:rPr lang="de-DE" altLang="de-DE" sz="3200"/>
              <a:t>Method of grouping I</a:t>
            </a:r>
          </a:p>
        </p:txBody>
      </p:sp>
      <p:sp>
        <p:nvSpPr>
          <p:cNvPr id="516099" name="Text Box 3">
            <a:extLst>
              <a:ext uri="{FF2B5EF4-FFF2-40B4-BE49-F238E27FC236}">
                <a16:creationId xmlns:a16="http://schemas.microsoft.com/office/drawing/2014/main" id="{B8C36942-BCFB-784F-95BB-A032DCD7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92238"/>
            <a:ext cx="33035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>
                <a:latin typeface="Arial" panose="020B0604020202020204" pitchFamily="34" charset="0"/>
              </a:rPr>
              <a:t>Different methods for </a:t>
            </a:r>
          </a:p>
          <a:p>
            <a:pPr>
              <a:buFontTx/>
              <a:buAutoNum type="alphaLcParenR"/>
            </a:pPr>
            <a:r>
              <a:rPr lang="de-DE" altLang="de-DE">
                <a:latin typeface="Arial" panose="020B0604020202020204" pitchFamily="34" charset="0"/>
              </a:rPr>
              <a:t>facts and </a:t>
            </a:r>
          </a:p>
          <a:p>
            <a:pPr>
              <a:buFontTx/>
              <a:buAutoNum type="alphaLcParenR"/>
            </a:pPr>
            <a:r>
              <a:rPr lang="de-DE" altLang="de-DE">
                <a:latin typeface="Arial" panose="020B0604020202020204" pitchFamily="34" charset="0"/>
              </a:rPr>
              <a:t>student judgements</a:t>
            </a:r>
          </a:p>
        </p:txBody>
      </p:sp>
      <p:sp>
        <p:nvSpPr>
          <p:cNvPr id="516100" name="Text Box 4">
            <a:extLst>
              <a:ext uri="{FF2B5EF4-FFF2-40B4-BE49-F238E27FC236}">
                <a16:creationId xmlns:a16="http://schemas.microsoft.com/office/drawing/2014/main" id="{21FA2E99-3FFC-EF45-8C34-AEB0C0B3B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7200"/>
            <a:ext cx="885348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u="sng">
                <a:latin typeface="Arial" panose="020B0604020202020204" pitchFamily="34" charset="0"/>
              </a:rPr>
              <a:t>a) facts</a:t>
            </a:r>
          </a:p>
          <a:p>
            <a:endParaRPr lang="de-DE" altLang="de-DE" u="sng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Method: quartile distribution,</a:t>
            </a:r>
          </a:p>
          <a:p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i.e.:	the best			25% belong to </a:t>
            </a:r>
            <a:r>
              <a:rPr lang="de-DE" altLang="de-DE" b="1">
                <a:solidFill>
                  <a:srgbClr val="00CC00"/>
                </a:solidFill>
                <a:latin typeface="Arial" panose="020B0604020202020204" pitchFamily="34" charset="0"/>
              </a:rPr>
              <a:t>top group</a:t>
            </a:r>
          </a:p>
          <a:p>
            <a:r>
              <a:rPr lang="de-DE" altLang="de-DE">
                <a:latin typeface="Arial" panose="020B0604020202020204" pitchFamily="34" charset="0"/>
              </a:rPr>
              <a:t>		the worst	 		25 % belong to </a:t>
            </a:r>
            <a:r>
              <a:rPr lang="de-DE" altLang="de-DE" b="1">
                <a:solidFill>
                  <a:srgbClr val="FC2602"/>
                </a:solidFill>
                <a:latin typeface="Arial" panose="020B0604020202020204" pitchFamily="34" charset="0"/>
              </a:rPr>
              <a:t>bottom group</a:t>
            </a:r>
          </a:p>
          <a:p>
            <a:r>
              <a:rPr lang="de-DE" altLang="de-DE">
                <a:latin typeface="Arial" panose="020B0604020202020204" pitchFamily="34" charset="0"/>
              </a:rPr>
              <a:t>		and the intermediate	50 % to </a:t>
            </a:r>
            <a:r>
              <a:rPr lang="de-DE" altLang="de-DE" b="1">
                <a:solidFill>
                  <a:srgbClr val="FFFF00"/>
                </a:solidFill>
                <a:latin typeface="Arial" panose="020B0604020202020204" pitchFamily="34" charset="0"/>
              </a:rPr>
              <a:t>middle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A007BABD-8A2B-C246-A569-866FF373E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929-FE13-C84B-88E4-E197D69F2646}" type="slidenum">
              <a:rPr lang="en-US" altLang="de-DE"/>
              <a:pPr/>
              <a:t>2</a:t>
            </a:fld>
            <a:endParaRPr lang="en-US" altLang="de-DE"/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252104A0-4B54-3A4B-9B28-CD146834821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143000" y="1752600"/>
            <a:ext cx="7467600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Initiated by German Rectors‘ Conference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early 90s</a:t>
            </a:r>
            <a:endParaRPr lang="de-DE" altLang="de-DE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52AD6284-9D44-6646-AFA9-E1D11E0111E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143000" y="4267200"/>
            <a:ext cx="7467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Founding task for CHE</a:t>
            </a:r>
            <a:endParaRPr lang="de-DE" altLang="de-DE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9172" name="Text Box 4">
            <a:extLst>
              <a:ext uri="{FF2B5EF4-FFF2-40B4-BE49-F238E27FC236}">
                <a16:creationId xmlns:a16="http://schemas.microsoft.com/office/drawing/2014/main" id="{F6014739-B679-4E4F-A4FE-E262B5474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6C91BF-54E4-F34A-B740-88153E7DC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78CC-7D71-AF40-9AB5-2608B7803AE3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51F1B2DA-C982-FA4D-9D14-5CEEB63F9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7464425" cy="990600"/>
          </a:xfrm>
        </p:spPr>
        <p:txBody>
          <a:bodyPr/>
          <a:lstStyle/>
          <a:p>
            <a:pPr algn="l"/>
            <a:r>
              <a:rPr lang="de-DE" altLang="de-DE" sz="3200"/>
              <a:t>Methods of grouping II</a:t>
            </a:r>
          </a:p>
        </p:txBody>
      </p:sp>
      <p:sp>
        <p:nvSpPr>
          <p:cNvPr id="517123" name="Text Box 3">
            <a:extLst>
              <a:ext uri="{FF2B5EF4-FFF2-40B4-BE49-F238E27FC236}">
                <a16:creationId xmlns:a16="http://schemas.microsoft.com/office/drawing/2014/main" id="{B4770ABC-1A82-E746-AA69-EED434245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7050087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u="sng">
                <a:latin typeface="Arial" panose="020B0604020202020204" pitchFamily="34" charset="0"/>
              </a:rPr>
              <a:t>b) Students‘ judgements:</a:t>
            </a:r>
          </a:p>
          <a:p>
            <a:endParaRPr lang="de-DE" altLang="de-DE" u="sng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taking into account </a:t>
            </a:r>
          </a:p>
          <a:p>
            <a:pPr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the mean for a university</a:t>
            </a:r>
          </a:p>
          <a:p>
            <a:pPr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the number of cases at a university and</a:t>
            </a:r>
          </a:p>
          <a:p>
            <a:pPr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the homogentiy/diversity within a university</a:t>
            </a:r>
          </a:p>
          <a:p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i.e. a university is ranked </a:t>
            </a:r>
            <a:r>
              <a:rPr lang="de-DE" altLang="de-DE" b="1">
                <a:solidFill>
                  <a:srgbClr val="00CC00"/>
                </a:solidFill>
                <a:latin typeface="Arial" panose="020B0604020202020204" pitchFamily="34" charset="0"/>
              </a:rPr>
              <a:t>top</a:t>
            </a:r>
            <a:r>
              <a:rPr lang="de-DE" altLang="de-DE">
                <a:latin typeface="Arial" panose="020B0604020202020204" pitchFamily="34" charset="0"/>
              </a:rPr>
              <a:t>, if</a:t>
            </a:r>
          </a:p>
          <a:p>
            <a:r>
              <a:rPr lang="de-DE" altLang="de-DE">
                <a:latin typeface="Arial" panose="020B0604020202020204" pitchFamily="34" charset="0"/>
              </a:rPr>
              <a:t>the confidence interval of a university is completely</a:t>
            </a:r>
          </a:p>
          <a:p>
            <a:r>
              <a:rPr lang="de-DE" altLang="de-DE">
                <a:latin typeface="Arial" panose="020B0604020202020204" pitchFamily="34" charset="0"/>
              </a:rPr>
              <a:t>better than the  overall mean of a discipline</a:t>
            </a:r>
          </a:p>
          <a:p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a university is ranked into the </a:t>
            </a:r>
            <a:r>
              <a:rPr lang="de-DE" altLang="de-DE" b="1">
                <a:solidFill>
                  <a:srgbClr val="FC2602"/>
                </a:solidFill>
                <a:latin typeface="Arial" panose="020B0604020202020204" pitchFamily="34" charset="0"/>
              </a:rPr>
              <a:t>bottom group</a:t>
            </a:r>
            <a:r>
              <a:rPr lang="de-DE" altLang="de-DE">
                <a:latin typeface="Arial" panose="020B0604020202020204" pitchFamily="34" charset="0"/>
              </a:rPr>
              <a:t>, if</a:t>
            </a:r>
          </a:p>
          <a:p>
            <a:r>
              <a:rPr lang="de-DE" altLang="de-DE">
                <a:latin typeface="Arial" panose="020B0604020202020204" pitchFamily="34" charset="0"/>
              </a:rPr>
              <a:t>the confidence interval of a university is completely</a:t>
            </a:r>
          </a:p>
          <a:p>
            <a:r>
              <a:rPr lang="de-DE" altLang="de-DE">
                <a:latin typeface="Arial" panose="020B0604020202020204" pitchFamily="34" charset="0"/>
              </a:rPr>
              <a:t>worse than the  overall mean of a discipline</a:t>
            </a:r>
          </a:p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3">
            <a:extLst>
              <a:ext uri="{FF2B5EF4-FFF2-40B4-BE49-F238E27FC236}">
                <a16:creationId xmlns:a16="http://schemas.microsoft.com/office/drawing/2014/main" id="{3F58CF12-74A7-1D45-B4A6-930EFF679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75D-230A-AF4A-8842-D9196D68EEB0}" type="slidenum">
              <a:rPr lang="en-US" altLang="de-DE"/>
              <a:pPr/>
              <a:t>21</a:t>
            </a:fld>
            <a:endParaRPr lang="en-US" altLang="de-DE"/>
          </a:p>
        </p:txBody>
      </p:sp>
      <p:sp>
        <p:nvSpPr>
          <p:cNvPr id="518146" name="Rectangle 2">
            <a:extLst>
              <a:ext uri="{FF2B5EF4-FFF2-40B4-BE49-F238E27FC236}">
                <a16:creationId xmlns:a16="http://schemas.microsoft.com/office/drawing/2014/main" id="{42C67CD9-61A8-674B-AA48-AD48913BB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7464425" cy="990600"/>
          </a:xfrm>
        </p:spPr>
        <p:txBody>
          <a:bodyPr/>
          <a:lstStyle/>
          <a:p>
            <a:pPr algn="l"/>
            <a:r>
              <a:rPr lang="de-DE" altLang="de-DE" sz="3200"/>
              <a:t>Methods of grouping II</a:t>
            </a:r>
          </a:p>
        </p:txBody>
      </p:sp>
      <p:sp>
        <p:nvSpPr>
          <p:cNvPr id="518147" name="Line 3">
            <a:extLst>
              <a:ext uri="{FF2B5EF4-FFF2-40B4-BE49-F238E27FC236}">
                <a16:creationId xmlns:a16="http://schemas.microsoft.com/office/drawing/2014/main" id="{3CCE7B02-39C5-C648-B88F-E8286B81E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150" y="4148138"/>
            <a:ext cx="6135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8148" name="Group 4">
            <a:extLst>
              <a:ext uri="{FF2B5EF4-FFF2-40B4-BE49-F238E27FC236}">
                <a16:creationId xmlns:a16="http://schemas.microsoft.com/office/drawing/2014/main" id="{F874DD4E-8AA9-9149-BCBE-77F7E8A957E0}"/>
              </a:ext>
            </a:extLst>
          </p:cNvPr>
          <p:cNvGrpSpPr>
            <a:grpSpLocks/>
          </p:cNvGrpSpPr>
          <p:nvPr/>
        </p:nvGrpSpPr>
        <p:grpSpPr bwMode="auto">
          <a:xfrm>
            <a:off x="2617788" y="2427288"/>
            <a:ext cx="403225" cy="2014537"/>
            <a:chOff x="1649" y="1529"/>
            <a:chExt cx="254" cy="1269"/>
          </a:xfrm>
        </p:grpSpPr>
        <p:sp>
          <p:nvSpPr>
            <p:cNvPr id="518149" name="AutoShape 5">
              <a:extLst>
                <a:ext uri="{FF2B5EF4-FFF2-40B4-BE49-F238E27FC236}">
                  <a16:creationId xmlns:a16="http://schemas.microsoft.com/office/drawing/2014/main" id="{C776C54A-D421-8640-A0DA-53561C0480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151" y="2037"/>
              <a:ext cx="1249" cy="25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518150" name="AutoShape 6">
              <a:extLst>
                <a:ext uri="{FF2B5EF4-FFF2-40B4-BE49-F238E27FC236}">
                  <a16:creationId xmlns:a16="http://schemas.microsoft.com/office/drawing/2014/main" id="{CBFD3549-2EB8-124C-9002-C67FC7BC6B15}"/>
                </a:ext>
              </a:extLst>
            </p:cNvPr>
            <p:cNvCxnSpPr>
              <a:cxnSpLocks noChangeShapeType="1"/>
              <a:stCxn id="518149" idx="3"/>
              <a:endCxn id="518149" idx="1"/>
            </p:cNvCxnSpPr>
            <p:nvPr/>
          </p:nvCxnSpPr>
          <p:spPr bwMode="auto">
            <a:xfrm>
              <a:off x="1775" y="1529"/>
              <a:ext cx="0" cy="1269"/>
            </a:xfrm>
            <a:prstGeom prst="straightConnector1">
              <a:avLst/>
            </a:prstGeom>
            <a:noFill/>
            <a:ln w="4445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8151" name="Line 7">
              <a:extLst>
                <a:ext uri="{FF2B5EF4-FFF2-40B4-BE49-F238E27FC236}">
                  <a16:creationId xmlns:a16="http://schemas.microsoft.com/office/drawing/2014/main" id="{72C3A419-3E12-8844-93D3-00E86C826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164"/>
              <a:ext cx="170" cy="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18152" name="Text Box 8">
            <a:extLst>
              <a:ext uri="{FF2B5EF4-FFF2-40B4-BE49-F238E27FC236}">
                <a16:creationId xmlns:a16="http://schemas.microsoft.com/office/drawing/2014/main" id="{8A8B9E5C-5C93-E644-9FAB-7B44A6F96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76475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mean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univ. 1</a:t>
            </a:r>
          </a:p>
        </p:txBody>
      </p:sp>
      <p:cxnSp>
        <p:nvCxnSpPr>
          <p:cNvPr id="518153" name="AutoShape 9">
            <a:extLst>
              <a:ext uri="{FF2B5EF4-FFF2-40B4-BE49-F238E27FC236}">
                <a16:creationId xmlns:a16="http://schemas.microsoft.com/office/drawing/2014/main" id="{C12D243F-9EA2-1146-83CA-9C3C6B35E19C}"/>
              </a:ext>
            </a:extLst>
          </p:cNvPr>
          <p:cNvCxnSpPr>
            <a:cxnSpLocks noChangeShapeType="1"/>
            <a:stCxn id="518152" idx="1"/>
            <a:endCxn id="518149" idx="2"/>
          </p:cNvCxnSpPr>
          <p:nvPr/>
        </p:nvCxnSpPr>
        <p:spPr bwMode="auto">
          <a:xfrm flipH="1">
            <a:off x="3041650" y="2597150"/>
            <a:ext cx="306388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8154" name="Group 10">
            <a:extLst>
              <a:ext uri="{FF2B5EF4-FFF2-40B4-BE49-F238E27FC236}">
                <a16:creationId xmlns:a16="http://schemas.microsoft.com/office/drawing/2014/main" id="{445037E3-70AE-F641-BCFC-80400779DF4B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2008188"/>
            <a:ext cx="355600" cy="4175125"/>
            <a:chOff x="561" y="889"/>
            <a:chExt cx="253" cy="3020"/>
          </a:xfrm>
        </p:grpSpPr>
        <p:sp>
          <p:nvSpPr>
            <p:cNvPr id="518155" name="Line 11">
              <a:extLst>
                <a:ext uri="{FF2B5EF4-FFF2-40B4-BE49-F238E27FC236}">
                  <a16:creationId xmlns:a16="http://schemas.microsoft.com/office/drawing/2014/main" id="{671C40DB-F3EC-CA41-B384-F49ECCF98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201"/>
              <a:ext cx="0" cy="2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8156" name="Text Box 12">
              <a:extLst>
                <a:ext uri="{FF2B5EF4-FFF2-40B4-BE49-F238E27FC236}">
                  <a16:creationId xmlns:a16="http://schemas.microsoft.com/office/drawing/2014/main" id="{8DABE795-35DF-EF48-9617-98458EE39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" y="889"/>
              <a:ext cx="25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18157" name="Text Box 13">
              <a:extLst>
                <a:ext uri="{FF2B5EF4-FFF2-40B4-BE49-F238E27FC236}">
                  <a16:creationId xmlns:a16="http://schemas.microsoft.com/office/drawing/2014/main" id="{A4430A58-44B1-A345-8318-F37B9709D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" y="3578"/>
              <a:ext cx="25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518158" name="Text Box 14">
            <a:extLst>
              <a:ext uri="{FF2B5EF4-FFF2-40B4-BE49-F238E27FC236}">
                <a16:creationId xmlns:a16="http://schemas.microsoft.com/office/drawing/2014/main" id="{93EB3372-0BD1-A34F-B2BF-289330BA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998913"/>
            <a:ext cx="1492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>
                <a:latin typeface="Arial" panose="020B0604020202020204" pitchFamily="34" charset="0"/>
              </a:rPr>
              <a:t>overall mean</a:t>
            </a:r>
          </a:p>
        </p:txBody>
      </p:sp>
      <p:sp>
        <p:nvSpPr>
          <p:cNvPr id="518159" name="Text Box 15">
            <a:extLst>
              <a:ext uri="{FF2B5EF4-FFF2-40B4-BE49-F238E27FC236}">
                <a16:creationId xmlns:a16="http://schemas.microsoft.com/office/drawing/2014/main" id="{9295B162-FFD9-6B4E-88A4-CB73F9CED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1341438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Univ.4</a:t>
            </a:r>
          </a:p>
          <a:p>
            <a:pPr algn="ctr"/>
            <a:endParaRPr lang="de-DE" altLang="de-DE" sz="1800">
              <a:latin typeface="Arial" panose="020B0604020202020204" pitchFamily="34" charset="0"/>
            </a:endParaRPr>
          </a:p>
        </p:txBody>
      </p:sp>
      <p:cxnSp>
        <p:nvCxnSpPr>
          <p:cNvPr id="518160" name="AutoShape 16">
            <a:extLst>
              <a:ext uri="{FF2B5EF4-FFF2-40B4-BE49-F238E27FC236}">
                <a16:creationId xmlns:a16="http://schemas.microsoft.com/office/drawing/2014/main" id="{B9A01B5B-443D-BD44-BCF5-7CDCF26262C5}"/>
              </a:ext>
            </a:extLst>
          </p:cNvPr>
          <p:cNvCxnSpPr>
            <a:cxnSpLocks noChangeShapeType="1"/>
            <a:stCxn id="518162" idx="3"/>
            <a:endCxn id="518162" idx="1"/>
          </p:cNvCxnSpPr>
          <p:nvPr/>
        </p:nvCxnSpPr>
        <p:spPr bwMode="auto">
          <a:xfrm>
            <a:off x="6438900" y="4286250"/>
            <a:ext cx="0" cy="13335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8161" name="Group 17">
            <a:extLst>
              <a:ext uri="{FF2B5EF4-FFF2-40B4-BE49-F238E27FC236}">
                <a16:creationId xmlns:a16="http://schemas.microsoft.com/office/drawing/2014/main" id="{D111D88E-E4E9-4443-9716-0B80BF044FB5}"/>
              </a:ext>
            </a:extLst>
          </p:cNvPr>
          <p:cNvGrpSpPr>
            <a:grpSpLocks/>
          </p:cNvGrpSpPr>
          <p:nvPr/>
        </p:nvGrpSpPr>
        <p:grpSpPr bwMode="auto">
          <a:xfrm>
            <a:off x="6237288" y="4302125"/>
            <a:ext cx="406400" cy="1303338"/>
            <a:chOff x="4512" y="2496"/>
            <a:chExt cx="288" cy="1008"/>
          </a:xfrm>
        </p:grpSpPr>
        <p:sp>
          <p:nvSpPr>
            <p:cNvPr id="518162" name="AutoShape 18">
              <a:extLst>
                <a:ext uri="{FF2B5EF4-FFF2-40B4-BE49-F238E27FC236}">
                  <a16:creationId xmlns:a16="http://schemas.microsoft.com/office/drawing/2014/main" id="{FA811714-4998-9045-8492-92717B84DE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152" y="2856"/>
              <a:ext cx="1008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8163" name="Line 19">
              <a:extLst>
                <a:ext uri="{FF2B5EF4-FFF2-40B4-BE49-F238E27FC236}">
                  <a16:creationId xmlns:a16="http://schemas.microsoft.com/office/drawing/2014/main" id="{6E75AEF9-7C77-C446-9236-B21E05BCE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000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18164" name="Text Box 20">
            <a:extLst>
              <a:ext uri="{FF2B5EF4-FFF2-40B4-BE49-F238E27FC236}">
                <a16:creationId xmlns:a16="http://schemas.microsoft.com/office/drawing/2014/main" id="{AC1DEBF3-7632-154B-A30D-830C449A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1341438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Univ. 2</a:t>
            </a:r>
          </a:p>
          <a:p>
            <a:pPr algn="ctr"/>
            <a:endParaRPr lang="de-DE" altLang="de-DE" sz="1800">
              <a:latin typeface="Arial" panose="020B0604020202020204" pitchFamily="34" charset="0"/>
            </a:endParaRPr>
          </a:p>
        </p:txBody>
      </p:sp>
      <p:cxnSp>
        <p:nvCxnSpPr>
          <p:cNvPr id="518165" name="AutoShape 21">
            <a:extLst>
              <a:ext uri="{FF2B5EF4-FFF2-40B4-BE49-F238E27FC236}">
                <a16:creationId xmlns:a16="http://schemas.microsoft.com/office/drawing/2014/main" id="{B9DBAEBD-624E-B242-8B76-753BC32AA27C}"/>
              </a:ext>
            </a:extLst>
          </p:cNvPr>
          <p:cNvCxnSpPr>
            <a:cxnSpLocks noChangeShapeType="1"/>
            <a:stCxn id="518167" idx="3"/>
            <a:endCxn id="518167" idx="1"/>
          </p:cNvCxnSpPr>
          <p:nvPr/>
        </p:nvCxnSpPr>
        <p:spPr bwMode="auto">
          <a:xfrm>
            <a:off x="4013200" y="3171825"/>
            <a:ext cx="0" cy="906463"/>
          </a:xfrm>
          <a:prstGeom prst="straightConnector1">
            <a:avLst/>
          </a:prstGeom>
          <a:noFill/>
          <a:ln w="38100" cap="rnd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8166" name="Group 22">
            <a:extLst>
              <a:ext uri="{FF2B5EF4-FFF2-40B4-BE49-F238E27FC236}">
                <a16:creationId xmlns:a16="http://schemas.microsoft.com/office/drawing/2014/main" id="{DFCD0383-B344-334A-A45E-E25F9A76F024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187700"/>
            <a:ext cx="404813" cy="868363"/>
            <a:chOff x="2770" y="1632"/>
            <a:chExt cx="288" cy="672"/>
          </a:xfrm>
        </p:grpSpPr>
        <p:sp>
          <p:nvSpPr>
            <p:cNvPr id="518167" name="AutoShape 23">
              <a:extLst>
                <a:ext uri="{FF2B5EF4-FFF2-40B4-BE49-F238E27FC236}">
                  <a16:creationId xmlns:a16="http://schemas.microsoft.com/office/drawing/2014/main" id="{AA781AF5-3CCE-EA47-A9DD-54B2594670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78" y="1824"/>
              <a:ext cx="672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8168" name="Line 24">
              <a:extLst>
                <a:ext uri="{FF2B5EF4-FFF2-40B4-BE49-F238E27FC236}">
                  <a16:creationId xmlns:a16="http://schemas.microsoft.com/office/drawing/2014/main" id="{20CF3403-42A4-5A4F-A286-0E52A4779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8" y="1968"/>
              <a:ext cx="19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518169" name="AutoShape 25">
            <a:extLst>
              <a:ext uri="{FF2B5EF4-FFF2-40B4-BE49-F238E27FC236}">
                <a16:creationId xmlns:a16="http://schemas.microsoft.com/office/drawing/2014/main" id="{A7E930A1-9370-2649-9BEB-00773D5789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57788" y="3821113"/>
            <a:ext cx="1587" cy="546100"/>
          </a:xfrm>
          <a:prstGeom prst="straightConnector1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8170" name="Line 26">
            <a:extLst>
              <a:ext uri="{FF2B5EF4-FFF2-40B4-BE49-F238E27FC236}">
                <a16:creationId xmlns:a16="http://schemas.microsoft.com/office/drawing/2014/main" id="{F80B23ED-69EB-8546-A455-AE0F72B44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056063"/>
            <a:ext cx="2714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8171" name="Text Box 27">
            <a:extLst>
              <a:ext uri="{FF2B5EF4-FFF2-40B4-BE49-F238E27FC236}">
                <a16:creationId xmlns:a16="http://schemas.microsoft.com/office/drawing/2014/main" id="{BAA34464-ED4D-E644-A61B-3A755AA5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1341438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Univ. 3</a:t>
            </a:r>
          </a:p>
          <a:p>
            <a:pPr algn="ctr"/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518172" name="AutoShape 28">
            <a:extLst>
              <a:ext uri="{FF2B5EF4-FFF2-40B4-BE49-F238E27FC236}">
                <a16:creationId xmlns:a16="http://schemas.microsoft.com/office/drawing/2014/main" id="{F0A79931-7A3F-684E-A5A5-6371437CC21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853781" y="3891757"/>
            <a:ext cx="547687" cy="406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8173" name="Text Box 29">
            <a:extLst>
              <a:ext uri="{FF2B5EF4-FFF2-40B4-BE49-F238E27FC236}">
                <a16:creationId xmlns:a16="http://schemas.microsoft.com/office/drawing/2014/main" id="{C185812F-F271-554E-9CE5-DCD097E1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1341438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Univ.1</a:t>
            </a:r>
          </a:p>
          <a:p>
            <a:pPr algn="ctr"/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518175" name="AutoShape 31">
            <a:extLst>
              <a:ext uri="{FF2B5EF4-FFF2-40B4-BE49-F238E27FC236}">
                <a16:creationId xmlns:a16="http://schemas.microsoft.com/office/drawing/2014/main" id="{DDEB8554-75BD-F349-9AC2-682A0A02E8C2}"/>
              </a:ext>
            </a:extLst>
          </p:cNvPr>
          <p:cNvSpPr>
            <a:spLocks/>
          </p:cNvSpPr>
          <p:nvPr/>
        </p:nvSpPr>
        <p:spPr bwMode="auto">
          <a:xfrm>
            <a:off x="2339975" y="2492375"/>
            <a:ext cx="287338" cy="1944688"/>
          </a:xfrm>
          <a:prstGeom prst="leftBrace">
            <a:avLst>
              <a:gd name="adj1" fmla="val 564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8176" name="Text Box 32">
            <a:extLst>
              <a:ext uri="{FF2B5EF4-FFF2-40B4-BE49-F238E27FC236}">
                <a16:creationId xmlns:a16="http://schemas.microsoft.com/office/drawing/2014/main" id="{862F3C1D-92D2-624A-9220-C69F0A8B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63" y="3068638"/>
            <a:ext cx="92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conf.</a:t>
            </a:r>
          </a:p>
          <a:p>
            <a:pPr algn="ctr"/>
            <a:r>
              <a:rPr lang="de-DE" altLang="de-DE" sz="1800">
                <a:latin typeface="Arial" panose="020B0604020202020204" pitchFamily="34" charset="0"/>
              </a:rPr>
              <a:t>interval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D4BF5F5E-FB81-E042-BEF9-41763DCD9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01C6D-B9CC-7145-9CE4-DFFF1553A526}" type="slidenum">
              <a:rPr lang="en-US" altLang="de-DE"/>
              <a:pPr/>
              <a:t>22</a:t>
            </a:fld>
            <a:endParaRPr lang="en-US" altLang="de-DE"/>
          </a:p>
        </p:txBody>
      </p:sp>
      <p:sp>
        <p:nvSpPr>
          <p:cNvPr id="520194" name="Text Box 2">
            <a:extLst>
              <a:ext uri="{FF2B5EF4-FFF2-40B4-BE49-F238E27FC236}">
                <a16:creationId xmlns:a16="http://schemas.microsoft.com/office/drawing/2014/main" id="{2D68227B-350F-4144-9827-C8D545D0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74872F8C-93A0-ED42-8BA6-F2758D19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71600"/>
            <a:ext cx="76200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Students </a:t>
            </a:r>
          </a:p>
        </p:txBody>
      </p:sp>
      <p:sp>
        <p:nvSpPr>
          <p:cNvPr id="520196" name="Rectangle 4">
            <a:extLst>
              <a:ext uri="{FF2B5EF4-FFF2-40B4-BE49-F238E27FC236}">
                <a16:creationId xmlns:a16="http://schemas.microsoft.com/office/drawing/2014/main" id="{C801C4CB-C1FC-9542-95BE-A41B2017F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08263"/>
            <a:ext cx="6837363" cy="1036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more than 50 % of students know CHE-Ranking and use it for orientation</a:t>
            </a:r>
            <a:endParaRPr lang="de-DE" altLang="de-DE" sz="3200" b="1"/>
          </a:p>
        </p:txBody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C34EEF1B-F923-AC4A-89C6-BC295426F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365625"/>
            <a:ext cx="6837363" cy="566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mainly achievement-oriented</a:t>
            </a:r>
            <a:endParaRPr lang="de-DE" altLang="de-DE" sz="3600" b="1">
              <a:latin typeface="Arial" panose="020B0604020202020204" pitchFamily="34" charset="0"/>
            </a:endParaRPr>
          </a:p>
        </p:txBody>
      </p:sp>
      <p:sp>
        <p:nvSpPr>
          <p:cNvPr id="520202" name="Rectangle 10">
            <a:extLst>
              <a:ext uri="{FF2B5EF4-FFF2-40B4-BE49-F238E27FC236}">
                <a16:creationId xmlns:a16="http://schemas.microsoft.com/office/drawing/2014/main" id="{054F65A1-FFE9-894A-BAFE-18BAE1060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541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 sz="3200" b="0">
                <a:solidFill>
                  <a:schemeClr val="folHlink"/>
                </a:solidFill>
              </a:rPr>
              <a:t>Effects:</a:t>
            </a:r>
            <a:br>
              <a:rPr lang="de-DE" altLang="de-DE" sz="3200" b="0">
                <a:solidFill>
                  <a:schemeClr val="folHlink"/>
                </a:solidFill>
              </a:rPr>
            </a:br>
            <a:r>
              <a:rPr lang="de-DE" altLang="de-DE" sz="3200" b="0">
                <a:solidFill>
                  <a:schemeClr val="folHlink"/>
                </a:solidFill>
              </a:rPr>
              <a:t>individual level</a:t>
            </a:r>
            <a:endParaRPr lang="de-DE" altLang="de-DE" b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 animBg="1" autoUpdateAnimBg="0"/>
      <p:bldP spid="520197" grpId="0" animBg="1" autoUpdateAnimBg="0"/>
      <p:bldP spid="5202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6ADF4EA4-CA9B-8B4F-9083-AFB9EFDDA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430D7-7AD7-3F4B-85D0-898FE4FE8561}" type="slidenum">
              <a:rPr lang="en-US" altLang="de-DE"/>
              <a:pPr/>
              <a:t>23</a:t>
            </a:fld>
            <a:endParaRPr lang="en-US" altLang="de-DE"/>
          </a:p>
        </p:txBody>
      </p:sp>
      <p:sp>
        <p:nvSpPr>
          <p:cNvPr id="522242" name="Text Box 2">
            <a:extLst>
              <a:ext uri="{FF2B5EF4-FFF2-40B4-BE49-F238E27FC236}">
                <a16:creationId xmlns:a16="http://schemas.microsoft.com/office/drawing/2014/main" id="{D4A0FCF4-A2D7-4144-BB85-BFD979B0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22243" name="Rectangle 3">
            <a:extLst>
              <a:ext uri="{FF2B5EF4-FFF2-40B4-BE49-F238E27FC236}">
                <a16:creationId xmlns:a16="http://schemas.microsoft.com/office/drawing/2014/main" id="{FBDDC157-34F8-3848-B737-534279399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24038"/>
            <a:ext cx="7350125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Universities</a:t>
            </a:r>
          </a:p>
        </p:txBody>
      </p:sp>
      <p:sp>
        <p:nvSpPr>
          <p:cNvPr id="522244" name="Rectangle 4">
            <a:extLst>
              <a:ext uri="{FF2B5EF4-FFF2-40B4-BE49-F238E27FC236}">
                <a16:creationId xmlns:a16="http://schemas.microsoft.com/office/drawing/2014/main" id="{B90B4396-2490-6E46-8D96-FA7B06A78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00400"/>
            <a:ext cx="6837363" cy="1042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BZ" altLang="de-DE" sz="3200" b="1"/>
              <a:t> </a:t>
            </a:r>
            <a:r>
              <a:rPr lang="en-BZ" altLang="de-DE" sz="2800" b="1">
                <a:latin typeface="Arial" panose="020B0604020202020204" pitchFamily="34" charset="0"/>
              </a:rPr>
              <a:t>Analysis of strengths/weaknesses</a:t>
            </a:r>
            <a:endParaRPr lang="en-BZ" altLang="de-DE" sz="3200" b="1"/>
          </a:p>
        </p:txBody>
      </p:sp>
      <p:sp>
        <p:nvSpPr>
          <p:cNvPr id="522245" name="Rectangle 5">
            <a:extLst>
              <a:ext uri="{FF2B5EF4-FFF2-40B4-BE49-F238E27FC236}">
                <a16:creationId xmlns:a16="http://schemas.microsoft.com/office/drawing/2014/main" id="{D96BAB10-DD16-4E45-B4C5-A5ADCFA5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24400"/>
            <a:ext cx="6837363" cy="1012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Examples of reforms/ reorganisations</a:t>
            </a:r>
          </a:p>
        </p:txBody>
      </p:sp>
      <p:sp>
        <p:nvSpPr>
          <p:cNvPr id="522246" name="Rectangle 6">
            <a:extLst>
              <a:ext uri="{FF2B5EF4-FFF2-40B4-BE49-F238E27FC236}">
                <a16:creationId xmlns:a16="http://schemas.microsoft.com/office/drawing/2014/main" id="{90455DC8-3D1E-7D4C-9C8C-AB2F016B3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5410200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 sz="3200" b="0">
                <a:solidFill>
                  <a:schemeClr val="folHlink"/>
                </a:solidFill>
              </a:rPr>
              <a:t>Effects:</a:t>
            </a:r>
            <a:br>
              <a:rPr lang="de-DE" altLang="de-DE" sz="3200" b="0">
                <a:solidFill>
                  <a:schemeClr val="folHlink"/>
                </a:solidFill>
              </a:rPr>
            </a:br>
            <a:r>
              <a:rPr lang="de-DE" altLang="de-DE" sz="3200" b="0">
                <a:solidFill>
                  <a:schemeClr val="folHlink"/>
                </a:solidFill>
              </a:rPr>
              <a:t>institutional level</a:t>
            </a:r>
            <a:endParaRPr lang="de-DE" altLang="de-DE" b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4" grpId="0" animBg="1" autoUpdateAnimBg="0"/>
      <p:bldP spid="52224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EB0620F1-A66F-C244-B461-0EDF2B93D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3B8B-EC04-004D-8DED-24E7812A98B8}" type="slidenum">
              <a:rPr lang="en-US" altLang="de-DE"/>
              <a:pPr/>
              <a:t>3</a:t>
            </a:fld>
            <a:endParaRPr lang="en-US" altLang="de-DE"/>
          </a:p>
        </p:txBody>
      </p:sp>
      <p:sp>
        <p:nvSpPr>
          <p:cNvPr id="525314" name="Text Box 2">
            <a:extLst>
              <a:ext uri="{FF2B5EF4-FFF2-40B4-BE49-F238E27FC236}">
                <a16:creationId xmlns:a16="http://schemas.microsoft.com/office/drawing/2014/main" id="{440956F4-BAAC-0B49-B23D-FD26E694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25315" name="Text Box 3">
            <a:extLst>
              <a:ext uri="{FF2B5EF4-FFF2-40B4-BE49-F238E27FC236}">
                <a16:creationId xmlns:a16="http://schemas.microsoft.com/office/drawing/2014/main" id="{311211CB-C5D7-8042-B0AC-E97C8D197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25316" name="Rectangle 4">
            <a:extLst>
              <a:ext uri="{FF2B5EF4-FFF2-40B4-BE49-F238E27FC236}">
                <a16:creationId xmlns:a16="http://schemas.microsoft.com/office/drawing/2014/main" id="{FC6A0C41-2D15-CD47-A3D0-6822AF3A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3286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„The system used by CHE  to evaluate universities is probably the best model available today in the world of higher education.“ </a:t>
            </a:r>
          </a:p>
        </p:txBody>
      </p:sp>
      <p:sp>
        <p:nvSpPr>
          <p:cNvPr id="525317" name="Rectangle 5">
            <a:extLst>
              <a:ext uri="{FF2B5EF4-FFF2-40B4-BE49-F238E27FC236}">
                <a16:creationId xmlns:a16="http://schemas.microsoft.com/office/drawing/2014/main" id="{30BAC17F-B48F-134F-AFBF-03EDBB16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8153400" cy="2060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>
                <a:latin typeface="Arial" panose="020B0604020202020204" pitchFamily="34" charset="0"/>
              </a:rPr>
              <a:t>Prof. Dr. Francois Tavenas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Rector Emeritus of Université Laval (Quebec)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Founding Rector of Université de Luxembourg</a:t>
            </a:r>
          </a:p>
          <a:p>
            <a:pPr algn="ctr"/>
            <a:r>
              <a:rPr lang="de-DE" altLang="de-DE" sz="1800">
                <a:latin typeface="Arial" panose="020B0604020202020204" pitchFamily="34" charset="0"/>
              </a:rPr>
              <a:t>Quality Assurance: A Reference System for Indicators and Evaluation Procedures, Brüssel April 2004</a:t>
            </a:r>
            <a:endParaRPr lang="de-DE" altLang="de-DE" sz="1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BFE353A5-5A99-9E45-804F-FD80B991A2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F88B-0D45-8D43-ADCB-444602DED003}" type="slidenum">
              <a:rPr lang="en-US" altLang="de-DE"/>
              <a:pPr/>
              <a:t>4</a:t>
            </a:fld>
            <a:endParaRPr lang="en-US" altLang="de-DE"/>
          </a:p>
        </p:txBody>
      </p:sp>
      <p:sp>
        <p:nvSpPr>
          <p:cNvPr id="487426" name="Text Box 2">
            <a:extLst>
              <a:ext uri="{FF2B5EF4-FFF2-40B4-BE49-F238E27FC236}">
                <a16:creationId xmlns:a16="http://schemas.microsoft.com/office/drawing/2014/main" id="{E15767BA-FD88-724A-BE63-89DD6484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7427" name="Rectangle 3">
            <a:extLst>
              <a:ext uri="{FF2B5EF4-FFF2-40B4-BE49-F238E27FC236}">
                <a16:creationId xmlns:a16="http://schemas.microsoft.com/office/drawing/2014/main" id="{376FD73E-1C02-E04B-B583-990732796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6551613" cy="990600"/>
          </a:xfrm>
        </p:spPr>
        <p:txBody>
          <a:bodyPr/>
          <a:lstStyle/>
          <a:p>
            <a:r>
              <a:rPr lang="de-DE" altLang="de-DE"/>
              <a:t>5 unique selling points</a:t>
            </a:r>
          </a:p>
        </p:txBody>
      </p:sp>
      <p:sp>
        <p:nvSpPr>
          <p:cNvPr id="487428" name="Rectangle 4">
            <a:extLst>
              <a:ext uri="{FF2B5EF4-FFF2-40B4-BE49-F238E27FC236}">
                <a16:creationId xmlns:a16="http://schemas.microsoft.com/office/drawing/2014/main" id="{962A349E-AC35-C148-837E-A8B70F7272C9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0" y="127000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No 1</a:t>
            </a:r>
          </a:p>
          <a:p>
            <a:pPr algn="ctr"/>
            <a:endParaRPr lang="de-DE" altLang="de-DE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comparison</a:t>
            </a:r>
          </a:p>
          <a:p>
            <a:pPr algn="ctr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of </a:t>
            </a:r>
          </a:p>
          <a:p>
            <a:pPr algn="ctr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disciplines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87429" name="Picture 5">
            <a:extLst>
              <a:ext uri="{FF2B5EF4-FFF2-40B4-BE49-F238E27FC236}">
                <a16:creationId xmlns:a16="http://schemas.microsoft.com/office/drawing/2014/main" id="{22043098-36D7-9B44-8FB9-0EAC4280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5538" r="18262"/>
          <a:stretch>
            <a:fillRect/>
          </a:stretch>
        </p:blipFill>
        <p:spPr bwMode="auto">
          <a:xfrm>
            <a:off x="1908175" y="1227138"/>
            <a:ext cx="5905500" cy="56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1AF67C14-FA6F-2B4C-AB63-6171C46FE9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0B1D5-4FC3-C442-8666-A25D5DABEE0A}" type="slidenum">
              <a:rPr lang="en-US" altLang="de-DE"/>
              <a:pPr/>
              <a:t>5</a:t>
            </a:fld>
            <a:endParaRPr lang="en-US" altLang="de-DE"/>
          </a:p>
        </p:txBody>
      </p:sp>
      <p:sp>
        <p:nvSpPr>
          <p:cNvPr id="488450" name="AutoShape 2">
            <a:extLst>
              <a:ext uri="{FF2B5EF4-FFF2-40B4-BE49-F238E27FC236}">
                <a16:creationId xmlns:a16="http://schemas.microsoft.com/office/drawing/2014/main" id="{FA40863B-B1FC-1D43-8138-714AEE2D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166687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1998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business,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chemistry</a:t>
            </a:r>
          </a:p>
        </p:txBody>
      </p:sp>
      <p:sp>
        <p:nvSpPr>
          <p:cNvPr id="488451" name="AutoShape 3">
            <a:extLst>
              <a:ext uri="{FF2B5EF4-FFF2-40B4-BE49-F238E27FC236}">
                <a16:creationId xmlns:a16="http://schemas.microsoft.com/office/drawing/2014/main" id="{15115A2F-CC24-1348-9A58-AAB0F2107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29733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1999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law, 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sciences.</a:t>
            </a:r>
          </a:p>
        </p:txBody>
      </p:sp>
      <p:sp>
        <p:nvSpPr>
          <p:cNvPr id="488452" name="AutoShape 4">
            <a:extLst>
              <a:ext uri="{FF2B5EF4-FFF2-40B4-BE49-F238E27FC236}">
                <a16:creationId xmlns:a16="http://schemas.microsoft.com/office/drawing/2014/main" id="{DFF88709-B053-4842-861B-F9D3D1800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42814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2000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engineering.</a:t>
            </a:r>
          </a:p>
        </p:txBody>
      </p:sp>
      <p:sp>
        <p:nvSpPr>
          <p:cNvPr id="488453" name="AutoShape 5">
            <a:extLst>
              <a:ext uri="{FF2B5EF4-FFF2-40B4-BE49-F238E27FC236}">
                <a16:creationId xmlns:a16="http://schemas.microsoft.com/office/drawing/2014/main" id="{BE07A493-85FD-584B-AF93-23EC0FDC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55895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2001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humanities</a:t>
            </a:r>
          </a:p>
        </p:txBody>
      </p:sp>
      <p:sp>
        <p:nvSpPr>
          <p:cNvPr id="488454" name="AutoShape 6">
            <a:extLst>
              <a:ext uri="{FF2B5EF4-FFF2-40B4-BE49-F238E27FC236}">
                <a16:creationId xmlns:a16="http://schemas.microsoft.com/office/drawing/2014/main" id="{85B290D5-249F-E842-BDD1-FC9B30CE8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1666875"/>
            <a:ext cx="217487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2002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business, law,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soc. sciences</a:t>
            </a:r>
          </a:p>
        </p:txBody>
      </p:sp>
      <p:sp>
        <p:nvSpPr>
          <p:cNvPr id="488455" name="AutoShape 7">
            <a:extLst>
              <a:ext uri="{FF2B5EF4-FFF2-40B4-BE49-F238E27FC236}">
                <a16:creationId xmlns:a16="http://schemas.microsoft.com/office/drawing/2014/main" id="{11D1C369-B907-9345-AF9A-B27FB473A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973388"/>
            <a:ext cx="2160587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2003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 sciences,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medicine</a:t>
            </a:r>
          </a:p>
        </p:txBody>
      </p:sp>
      <p:sp>
        <p:nvSpPr>
          <p:cNvPr id="488456" name="AutoShape 8">
            <a:extLst>
              <a:ext uri="{FF2B5EF4-FFF2-40B4-BE49-F238E27FC236}">
                <a16:creationId xmlns:a16="http://schemas.microsoft.com/office/drawing/2014/main" id="{A36C05BE-E6AE-8F46-BAF3-5C75790EB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4281488"/>
            <a:ext cx="2160587" cy="231616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2004</a:t>
            </a:r>
          </a:p>
          <a:p>
            <a:pPr algn="ctr"/>
            <a:endParaRPr lang="de-DE" altLang="de-DE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engeneering,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humanities</a:t>
            </a:r>
          </a:p>
        </p:txBody>
      </p:sp>
      <p:sp>
        <p:nvSpPr>
          <p:cNvPr id="488457" name="Text Box 9">
            <a:extLst>
              <a:ext uri="{FF2B5EF4-FFF2-40B4-BE49-F238E27FC236}">
                <a16:creationId xmlns:a16="http://schemas.microsoft.com/office/drawing/2014/main" id="{777D891C-4333-A946-A2E4-B46BCE59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1125538"/>
            <a:ext cx="137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1st cycle</a:t>
            </a:r>
          </a:p>
        </p:txBody>
      </p:sp>
      <p:sp>
        <p:nvSpPr>
          <p:cNvPr id="488458" name="Text Box 10">
            <a:extLst>
              <a:ext uri="{FF2B5EF4-FFF2-40B4-BE49-F238E27FC236}">
                <a16:creationId xmlns:a16="http://schemas.microsoft.com/office/drawing/2014/main" id="{167C65EA-0AFE-0145-B958-9D319CF04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1125538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2nd cycle</a:t>
            </a:r>
          </a:p>
        </p:txBody>
      </p:sp>
      <p:sp>
        <p:nvSpPr>
          <p:cNvPr id="488459" name="Text Box 11">
            <a:extLst>
              <a:ext uri="{FF2B5EF4-FFF2-40B4-BE49-F238E27FC236}">
                <a16:creationId xmlns:a16="http://schemas.microsoft.com/office/drawing/2014/main" id="{ED00552B-AF36-2B46-8F8A-9DBCD1DB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125538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3rd cycle</a:t>
            </a:r>
          </a:p>
        </p:txBody>
      </p:sp>
      <p:sp>
        <p:nvSpPr>
          <p:cNvPr id="488460" name="AutoShape 12">
            <a:extLst>
              <a:ext uri="{FF2B5EF4-FFF2-40B4-BE49-F238E27FC236}">
                <a16:creationId xmlns:a16="http://schemas.microsoft.com/office/drawing/2014/main" id="{1D7D2A6D-61C4-DE41-8F62-86D154EBD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1666875"/>
            <a:ext cx="2247900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2005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business, law,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soc. sciences</a:t>
            </a:r>
          </a:p>
        </p:txBody>
      </p:sp>
      <p:sp>
        <p:nvSpPr>
          <p:cNvPr id="488461" name="AutoShape 13">
            <a:extLst>
              <a:ext uri="{FF2B5EF4-FFF2-40B4-BE49-F238E27FC236}">
                <a16:creationId xmlns:a16="http://schemas.microsoft.com/office/drawing/2014/main" id="{C184EBE1-B1D0-8745-AC78-7E42274B3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2973388"/>
            <a:ext cx="2233613" cy="10795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2006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 sciences,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medicine</a:t>
            </a:r>
            <a:endParaRPr lang="de-DE" altLang="de-DE" b="1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8462" name="AutoShape 14">
            <a:extLst>
              <a:ext uri="{FF2B5EF4-FFF2-40B4-BE49-F238E27FC236}">
                <a16:creationId xmlns:a16="http://schemas.microsoft.com/office/drawing/2014/main" id="{66705459-C6AF-6045-A168-B78B360D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4281488"/>
            <a:ext cx="2232025" cy="2316162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2007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engineering,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humanities</a:t>
            </a:r>
          </a:p>
        </p:txBody>
      </p:sp>
      <p:sp>
        <p:nvSpPr>
          <p:cNvPr id="488463" name="Rectangle 15">
            <a:extLst>
              <a:ext uri="{FF2B5EF4-FFF2-40B4-BE49-F238E27FC236}">
                <a16:creationId xmlns:a16="http://schemas.microsoft.com/office/drawing/2014/main" id="{EDAB6F2A-358C-3F4A-8A0C-C9AC0476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420938"/>
            <a:ext cx="7558087" cy="9001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35 disciplines</a:t>
            </a:r>
          </a:p>
        </p:txBody>
      </p:sp>
      <p:sp>
        <p:nvSpPr>
          <p:cNvPr id="488464" name="Rectangle 16">
            <a:extLst>
              <a:ext uri="{FF2B5EF4-FFF2-40B4-BE49-F238E27FC236}">
                <a16:creationId xmlns:a16="http://schemas.microsoft.com/office/drawing/2014/main" id="{281B9D7F-35AF-F94A-911B-ED7842D86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860800"/>
            <a:ext cx="7558087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more than 75 % of all students</a:t>
            </a:r>
          </a:p>
        </p:txBody>
      </p:sp>
      <p:sp>
        <p:nvSpPr>
          <p:cNvPr id="488466" name="Oval 18">
            <a:extLst>
              <a:ext uri="{FF2B5EF4-FFF2-40B4-BE49-F238E27FC236}">
                <a16:creationId xmlns:a16="http://schemas.microsoft.com/office/drawing/2014/main" id="{B33AA833-1F68-F449-93B8-F0F9547D22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5413" y="1268413"/>
            <a:ext cx="8839200" cy="4800600"/>
          </a:xfrm>
          <a:prstGeom prst="ellipse">
            <a:avLst/>
          </a:prstGeom>
          <a:solidFill>
            <a:srgbClr val="FF00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de-DE" altLang="de-DE" b="1"/>
              <a:t>260 universities</a:t>
            </a:r>
          </a:p>
          <a:p>
            <a:pPr algn="ctr"/>
            <a:endParaRPr lang="de-DE" altLang="de-DE" b="1"/>
          </a:p>
          <a:p>
            <a:pPr algn="ctr"/>
            <a:r>
              <a:rPr lang="de-DE" altLang="de-DE" b="1"/>
              <a:t>4.000 degree programs</a:t>
            </a:r>
          </a:p>
          <a:p>
            <a:pPr algn="ctr"/>
            <a:endParaRPr lang="de-DE" altLang="de-DE" b="1"/>
          </a:p>
          <a:p>
            <a:pPr algn="ctr"/>
            <a:r>
              <a:rPr lang="de-DE" altLang="de-DE" b="1"/>
              <a:t>175.000 single data</a:t>
            </a:r>
          </a:p>
          <a:p>
            <a:pPr algn="ctr">
              <a:buFont typeface="Webdings" pitchFamily="2" charset="2"/>
              <a:buNone/>
            </a:pPr>
            <a:endParaRPr lang="de-DE" altLang="de-DE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48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 animBg="1"/>
      <p:bldP spid="488451" grpId="0" animBg="1"/>
      <p:bldP spid="488452" grpId="0" animBg="1"/>
      <p:bldP spid="488453" grpId="0" animBg="1"/>
      <p:bldP spid="488454" grpId="0" animBg="1"/>
      <p:bldP spid="488457" grpId="0"/>
      <p:bldP spid="488458" grpId="0"/>
      <p:bldP spid="488459" grpId="0"/>
      <p:bldP spid="488460" grpId="0" animBg="1"/>
      <p:bldP spid="488461" grpId="0" animBg="1"/>
      <p:bldP spid="488462" grpId="0" animBg="1"/>
      <p:bldP spid="488463" grpId="0" animBg="1" autoUpdateAnimBg="0"/>
      <p:bldP spid="488464" grpId="0" animBg="1" autoUpdateAnimBg="0"/>
      <p:bldP spid="4884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73E7B09F-D851-B342-A5A3-BC445DFCD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52E9-6F2A-B347-B4F9-D4060985E7CB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489474" name="Text Box 2">
            <a:extLst>
              <a:ext uri="{FF2B5EF4-FFF2-40B4-BE49-F238E27FC236}">
                <a16:creationId xmlns:a16="http://schemas.microsoft.com/office/drawing/2014/main" id="{380A61C3-9D86-AF45-8EE5-7B91FD25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id="{E50DAD61-17FB-834E-88A1-A517DD56BAE8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2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time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series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9476" name="Rectangle 4">
            <a:extLst>
              <a:ext uri="{FF2B5EF4-FFF2-40B4-BE49-F238E27FC236}">
                <a16:creationId xmlns:a16="http://schemas.microsoft.com/office/drawing/2014/main" id="{19A180D6-D778-0E44-B9E6-52B09B9A7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5 unique selling points</a:t>
            </a:r>
          </a:p>
        </p:txBody>
      </p:sp>
      <p:pic>
        <p:nvPicPr>
          <p:cNvPr id="489477" name="Picture 5">
            <a:extLst>
              <a:ext uri="{FF2B5EF4-FFF2-40B4-BE49-F238E27FC236}">
                <a16:creationId xmlns:a16="http://schemas.microsoft.com/office/drawing/2014/main" id="{CEEBE2B4-45C1-D345-B3A9-344FA9911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8504" r="17513" b="18503"/>
          <a:stretch>
            <a:fillRect/>
          </a:stretch>
        </p:blipFill>
        <p:spPr bwMode="auto">
          <a:xfrm>
            <a:off x="1835150" y="1268413"/>
            <a:ext cx="7129463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8E6E9609-7B68-E943-B337-888B2BB53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5B5FA-4A34-5A4F-8FD5-81798691E698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490498" name="Text Box 2">
            <a:extLst>
              <a:ext uri="{FF2B5EF4-FFF2-40B4-BE49-F238E27FC236}">
                <a16:creationId xmlns:a16="http://schemas.microsoft.com/office/drawing/2014/main" id="{A8997406-73F8-FF48-802B-0ED349EB1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80B5E889-8296-6743-A2AC-153EE6450FCE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0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3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league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table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but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rank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groups</a:t>
            </a:r>
            <a:endParaRPr lang="de-DE" altLang="de-DE" sz="2800" b="1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90500" name="Group 4">
            <a:extLst>
              <a:ext uri="{FF2B5EF4-FFF2-40B4-BE49-F238E27FC236}">
                <a16:creationId xmlns:a16="http://schemas.microsoft.com/office/drawing/2014/main" id="{671939DB-194E-0348-9C8E-0C211B5FC36F}"/>
              </a:ext>
            </a:extLst>
          </p:cNvPr>
          <p:cNvGrpSpPr>
            <a:grpSpLocks/>
          </p:cNvGrpSpPr>
          <p:nvPr/>
        </p:nvGrpSpPr>
        <p:grpSpPr bwMode="auto">
          <a:xfrm>
            <a:off x="0" y="1268413"/>
            <a:ext cx="1835150" cy="1296987"/>
            <a:chOff x="0" y="800"/>
            <a:chExt cx="1156" cy="746"/>
          </a:xfrm>
        </p:grpSpPr>
        <p:sp>
          <p:nvSpPr>
            <p:cNvPr id="490501" name="AutoShape 5">
              <a:extLst>
                <a:ext uri="{FF2B5EF4-FFF2-40B4-BE49-F238E27FC236}">
                  <a16:creationId xmlns:a16="http://schemas.microsoft.com/office/drawing/2014/main" id="{96E183B8-EADD-4441-9935-98F6D1F41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0"/>
              <a:ext cx="1156" cy="746"/>
            </a:xfrm>
            <a:prstGeom prst="wedgeRectCallout">
              <a:avLst>
                <a:gd name="adj1" fmla="val 1125"/>
                <a:gd name="adj2" fmla="val 19463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e-DE" altLang="de-DE">
                  <a:latin typeface="Arial" panose="020B0604020202020204" pitchFamily="34" charset="0"/>
                </a:rPr>
                <a:t>top 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medium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bottom</a:t>
              </a:r>
            </a:p>
          </p:txBody>
        </p:sp>
        <p:sp>
          <p:nvSpPr>
            <p:cNvPr id="490502" name="Rectangle 6">
              <a:extLst>
                <a:ext uri="{FF2B5EF4-FFF2-40B4-BE49-F238E27FC236}">
                  <a16:creationId xmlns:a16="http://schemas.microsoft.com/office/drawing/2014/main" id="{8DDEAEC0-5917-E643-8D57-5C21FF6CDF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845"/>
              <a:ext cx="166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0503" name="Rectangle 7">
              <a:extLst>
                <a:ext uri="{FF2B5EF4-FFF2-40B4-BE49-F238E27FC236}">
                  <a16:creationId xmlns:a16="http://schemas.microsoft.com/office/drawing/2014/main" id="{707639B3-642B-3349-82F3-5A6ED0447F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094"/>
              <a:ext cx="166" cy="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0504" name="Rectangle 8">
              <a:extLst>
                <a:ext uri="{FF2B5EF4-FFF2-40B4-BE49-F238E27FC236}">
                  <a16:creationId xmlns:a16="http://schemas.microsoft.com/office/drawing/2014/main" id="{1825873A-56B2-B745-9553-5BC289ED70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344"/>
              <a:ext cx="166" cy="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0505" name="Rectangle 9">
            <a:extLst>
              <a:ext uri="{FF2B5EF4-FFF2-40B4-BE49-F238E27FC236}">
                <a16:creationId xmlns:a16="http://schemas.microsoft.com/office/drawing/2014/main" id="{F1905D1F-3F98-8942-9864-27FF3DD95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5 unique selling points</a:t>
            </a:r>
          </a:p>
        </p:txBody>
      </p:sp>
      <p:pic>
        <p:nvPicPr>
          <p:cNvPr id="490506" name="Picture 10">
            <a:extLst>
              <a:ext uri="{FF2B5EF4-FFF2-40B4-BE49-F238E27FC236}">
                <a16:creationId xmlns:a16="http://schemas.microsoft.com/office/drawing/2014/main" id="{C6BA617C-032E-3B4C-9F07-38248BDDE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17496" r="34489" b="10371"/>
          <a:stretch>
            <a:fillRect/>
          </a:stretch>
        </p:blipFill>
        <p:spPr bwMode="auto">
          <a:xfrm>
            <a:off x="1908175" y="1268413"/>
            <a:ext cx="5030788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3295E0A4-AF84-7643-9A47-12F7C97792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396A-AEA6-A142-B33D-0EA0B2C2F684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491522" name="Text Box 2">
            <a:extLst>
              <a:ext uri="{FF2B5EF4-FFF2-40B4-BE49-F238E27FC236}">
                <a16:creationId xmlns:a16="http://schemas.microsoft.com/office/drawing/2014/main" id="{FB7E4FDD-674E-A448-A9B9-115DC12D8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2951F989-A4A1-C149-807D-E7CEC779FF28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79388" y="1268413"/>
            <a:ext cx="2305050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4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overall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score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but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mulit-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dimensional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ranking</a:t>
            </a:r>
          </a:p>
        </p:txBody>
      </p:sp>
      <p:sp>
        <p:nvSpPr>
          <p:cNvPr id="491524" name="Rectangle 4">
            <a:extLst>
              <a:ext uri="{FF2B5EF4-FFF2-40B4-BE49-F238E27FC236}">
                <a16:creationId xmlns:a16="http://schemas.microsoft.com/office/drawing/2014/main" id="{BB9EDDD4-F43F-4B48-AD54-A8652D105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5 unique selling points</a:t>
            </a:r>
          </a:p>
        </p:txBody>
      </p:sp>
      <p:pic>
        <p:nvPicPr>
          <p:cNvPr id="491525" name="Picture 5">
            <a:extLst>
              <a:ext uri="{FF2B5EF4-FFF2-40B4-BE49-F238E27FC236}">
                <a16:creationId xmlns:a16="http://schemas.microsoft.com/office/drawing/2014/main" id="{88CBAD10-0F0D-CB48-83E0-EAF9C28FA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24348" r="32228" b="6522"/>
          <a:stretch>
            <a:fillRect/>
          </a:stretch>
        </p:blipFill>
        <p:spPr bwMode="auto">
          <a:xfrm>
            <a:off x="2627313" y="1268413"/>
            <a:ext cx="5761037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9ACC4E58-DF19-E044-81DF-D4146E1F00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AD34C-B582-3F44-93BC-FB66CEC2766C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F6733266-45F7-8449-8CBC-1FB5771A0DB9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5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inter-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national</a:t>
            </a:r>
          </a:p>
        </p:txBody>
      </p:sp>
      <p:pic>
        <p:nvPicPr>
          <p:cNvPr id="492547" name="Picture 3">
            <a:extLst>
              <a:ext uri="{FF2B5EF4-FFF2-40B4-BE49-F238E27FC236}">
                <a16:creationId xmlns:a16="http://schemas.microsoft.com/office/drawing/2014/main" id="{80F096C0-2A95-CC48-B6C6-434D4ECE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6" r="75519" b="23941"/>
          <a:stretch>
            <a:fillRect/>
          </a:stretch>
        </p:blipFill>
        <p:spPr bwMode="auto">
          <a:xfrm>
            <a:off x="1908175" y="1268413"/>
            <a:ext cx="52863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2548" name="Rectangle 4">
            <a:extLst>
              <a:ext uri="{FF2B5EF4-FFF2-40B4-BE49-F238E27FC236}">
                <a16:creationId xmlns:a16="http://schemas.microsoft.com/office/drawing/2014/main" id="{92A1688A-D9BB-B64B-A7E6-E9A326CD1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5 unique selling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6" grpId="0" animBg="1" autoUpdateAnimBg="0"/>
    </p:bldLst>
  </p:timing>
</p:sld>
</file>

<file path=ppt/theme/theme1.xml><?xml version="1.0" encoding="utf-8"?>
<a:theme xmlns:a="http://schemas.openxmlformats.org/drawingml/2006/main" name="2_Leere Präsentation">
  <a:themeElements>
    <a:clrScheme name="2_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2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eere Präsentation">
  <a:themeElements>
    <a:clrScheme name="1_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1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Leere Präsentation">
  <a:themeElements>
    <a:clrScheme name="3_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3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Leere Präsentation">
  <a:themeElements>
    <a:clrScheme name="4_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4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4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ere Präsentation">
  <a:themeElements>
    <a:clrScheme name="Leere Präsentation 10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003300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0033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666</Words>
  <Application>Microsoft Macintosh PowerPoint</Application>
  <PresentationFormat>Bildschirmpräsentation (4:3)</PresentationFormat>
  <Paragraphs>225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Times New Roman</vt:lpstr>
      <vt:lpstr>Arial</vt:lpstr>
      <vt:lpstr>Webdings</vt:lpstr>
      <vt:lpstr>Wingdings</vt:lpstr>
      <vt:lpstr>Monotype Sorts</vt:lpstr>
      <vt:lpstr>2_Leere Präsentation</vt:lpstr>
      <vt:lpstr>1_Leere Präsentation</vt:lpstr>
      <vt:lpstr>3_Leere Präsentation</vt:lpstr>
      <vt:lpstr>4_Leere Präsentation</vt:lpstr>
      <vt:lpstr>Leere Präsentation</vt:lpstr>
      <vt:lpstr>CHE-Ranking Methodology and Results</vt:lpstr>
      <vt:lpstr>PowerPoint-Präsentation</vt:lpstr>
      <vt:lpstr>PowerPoint-Präsentation</vt:lpstr>
      <vt:lpstr>5 unique selling points</vt:lpstr>
      <vt:lpstr>PowerPoint-Präsentation</vt:lpstr>
      <vt:lpstr>5 unique selling points</vt:lpstr>
      <vt:lpstr>5 unique selling points</vt:lpstr>
      <vt:lpstr>5 unique selling points</vt:lpstr>
      <vt:lpstr>5 unique selling points</vt:lpstr>
      <vt:lpstr>Internationalisation</vt:lpstr>
      <vt:lpstr>Internationalisation</vt:lpstr>
      <vt:lpstr>My Ranking - example</vt:lpstr>
      <vt:lpstr>PowerPoint-Präsentation</vt:lpstr>
      <vt:lpstr>PowerPoint-Präsentation</vt:lpstr>
      <vt:lpstr>PowerPoint-Präsentation</vt:lpstr>
      <vt:lpstr>Indicators</vt:lpstr>
      <vt:lpstr>Indicators: multi-perspectivity</vt:lpstr>
      <vt:lpstr>Indicators: multi-perspectivity</vt:lpstr>
      <vt:lpstr>Method of grouping I</vt:lpstr>
      <vt:lpstr>Methods of grouping II</vt:lpstr>
      <vt:lpstr>Methods of grouping II</vt:lpstr>
      <vt:lpstr>PowerPoint-Präsentation</vt:lpstr>
      <vt:lpstr>Effects: institutional level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143</cp:revision>
  <dcterms:created xsi:type="dcterms:W3CDTF">2001-03-08T15:06:45Z</dcterms:created>
  <dcterms:modified xsi:type="dcterms:W3CDTF">2022-01-27T15:16:56Z</dcterms:modified>
</cp:coreProperties>
</file>