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drawings/legacyDiagramText1.bin" ContentType="application/vnd.ms-office.legacyDiagramText"/>
  <Override PartName="/ppt/drawings/legacyDiagramText2.bin" ContentType="application/vnd.ms-office.legacyDiagramText"/>
  <Override PartName="/ppt/drawings/legacyDiagramText3.bin" ContentType="application/vnd.ms-office.legacyDiagramText"/>
  <Override PartName="/ppt/legacyDocTextInfo.bin" ContentType="application/vnd.ms-office.legacyDocTextInfo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9" r:id="rId1"/>
  </p:sldMasterIdLst>
  <p:notesMasterIdLst>
    <p:notesMasterId r:id="rId17"/>
  </p:notesMasterIdLst>
  <p:sldIdLst>
    <p:sldId id="256" r:id="rId2"/>
    <p:sldId id="264" r:id="rId3"/>
    <p:sldId id="273" r:id="rId4"/>
    <p:sldId id="265" r:id="rId5"/>
    <p:sldId id="266" r:id="rId6"/>
    <p:sldId id="267" r:id="rId7"/>
    <p:sldId id="272" r:id="rId8"/>
    <p:sldId id="282" r:id="rId9"/>
    <p:sldId id="274" r:id="rId10"/>
    <p:sldId id="263" r:id="rId11"/>
    <p:sldId id="280" r:id="rId12"/>
    <p:sldId id="279" r:id="rId13"/>
    <p:sldId id="284" r:id="rId14"/>
    <p:sldId id="283" r:id="rId15"/>
    <p:sldId id="278" r:id="rId16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70" autoAdjust="0"/>
    <p:restoredTop sz="94632" autoAdjust="0"/>
  </p:normalViewPr>
  <p:slideViewPr>
    <p:cSldViewPr>
      <p:cViewPr varScale="1">
        <p:scale>
          <a:sx n="106" d="100"/>
          <a:sy n="106" d="100"/>
        </p:scale>
        <p:origin x="168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06/relationships/legacyDocTextInfo" Target="legacyDocTextInfo.bin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A8DF0093-783D-E143-93D9-3C5C5C37748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DFBDCBFB-117C-BE43-83B8-8D79DDDD99B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074AF499-73C7-7B4F-AD9F-A2C4C08E76E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D709A27E-D7A4-1D47-B424-F3D2DDB9A07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noProof="0"/>
              <a:t>Textmasterformate durch Klicken bearbeiten</a:t>
            </a:r>
          </a:p>
          <a:p>
            <a:pPr lvl="1"/>
            <a:r>
              <a:rPr lang="de-DE" altLang="de-DE" noProof="0"/>
              <a:t>Zweite Ebene</a:t>
            </a:r>
          </a:p>
          <a:p>
            <a:pPr lvl="2"/>
            <a:r>
              <a:rPr lang="de-DE" altLang="de-DE" noProof="0"/>
              <a:t>Dritte Ebene</a:t>
            </a:r>
          </a:p>
          <a:p>
            <a:pPr lvl="3"/>
            <a:r>
              <a:rPr lang="de-DE" altLang="de-DE" noProof="0"/>
              <a:t>Vierte Ebene</a:t>
            </a:r>
          </a:p>
          <a:p>
            <a:pPr lvl="4"/>
            <a:r>
              <a:rPr lang="de-DE" altLang="de-DE" noProof="0"/>
              <a:t>Fünfte Ebene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776CB21E-7742-234F-A439-C49D1DF54F3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1F3C3913-9F4A-3E4F-A147-6BCBBB6410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04D99BA-4213-F048-A671-62A3CEB1D87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D36C114-447C-B340-A1C5-5A5386B7AA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Berlin, 06.12.2005</a:t>
            </a:r>
            <a:endParaRPr lang="en-US" altLang="de-DE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28E670E3-9EE6-5844-8ECD-2F02011DABB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B23E3-A7B1-D046-A37F-65B2692B5D84}" type="slidenum">
              <a:rPr lang="en-US" altLang="de-DE"/>
              <a:pPr>
                <a:defRPr/>
              </a:pPr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762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8752504-273F-684E-B4C5-368F8EF7B9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Berlin, 06.12.2005</a:t>
            </a:r>
            <a:endParaRPr lang="en-US" altLang="de-DE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82B1A42C-C456-8D4E-88A3-385A6577D7D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71BA9-7843-8C4E-9A6C-5DF11E2F8024}" type="slidenum">
              <a:rPr lang="en-US" altLang="de-DE"/>
              <a:pPr>
                <a:defRPr/>
              </a:pPr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944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86550" y="0"/>
            <a:ext cx="2228850" cy="60960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534150" cy="60960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A9C8124-FA2A-2A43-B42C-5469ECF89C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Berlin, 06.12.2005</a:t>
            </a:r>
            <a:endParaRPr lang="en-US" altLang="de-DE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3DA851E0-0769-E745-85B2-EA116FAD017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D419E8-4EBC-5E46-B743-DB760B6AE6FD}" type="slidenum">
              <a:rPr lang="en-US" altLang="de-DE"/>
              <a:pPr>
                <a:defRPr/>
              </a:pPr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2033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el, Text und C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7391400" cy="9906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Onlinebild-Platzhalter 3"/>
          <p:cNvSpPr>
            <a:spLocks noGrp="1"/>
          </p:cNvSpPr>
          <p:nvPr>
            <p:ph type="clipArt"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83AE497-F592-2641-94D4-8E434903A3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Berlin, 06.12.2005</a:t>
            </a:r>
            <a:endParaRPr lang="en-US" altLang="de-DE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B4AE663A-E4D1-0745-903C-A5FD11AC66E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A13BD-38A5-D146-AB99-D5D7A7879280}" type="slidenum">
              <a:rPr lang="en-US" altLang="de-DE"/>
              <a:pPr>
                <a:defRPr/>
              </a:pPr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9298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7391400" cy="9906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532AE2C-F248-8D48-B30A-ABB4959741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Berlin, 06.12.2005</a:t>
            </a:r>
            <a:endParaRPr lang="en-US" altLang="de-DE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CE612CFC-DDB7-B046-B64E-EEDE67D77E1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728C99-A840-B64E-8C51-C38CEA703126}" type="slidenum">
              <a:rPr lang="en-US" altLang="de-DE"/>
              <a:pPr>
                <a:defRPr/>
              </a:pPr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8989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el und Inhalt üb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7391400" cy="9906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8839200" cy="23241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76200" y="3771900"/>
            <a:ext cx="8839200" cy="23241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D6262D5-9733-4C46-9335-EA7B921BFC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Berlin, 06.12.2005</a:t>
            </a:r>
            <a:endParaRPr lang="en-US" altLang="de-DE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E0EF4A8-B80D-A74B-92AE-9403430DBF2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6132E9-BD68-9D40-AC6F-6B8BCB69CF56}" type="slidenum">
              <a:rPr lang="en-US" altLang="de-DE"/>
              <a:pPr>
                <a:defRPr/>
              </a:pPr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4908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el und Diagramm oder Organi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7391400" cy="9906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SmartArt-Platzhalter 2"/>
          <p:cNvSpPr>
            <a:spLocks noGrp="1"/>
          </p:cNvSpPr>
          <p:nvPr>
            <p:ph type="dgm" idx="1"/>
          </p:nvPr>
        </p:nvSpPr>
        <p:spPr>
          <a:xfrm>
            <a:off x="76200" y="1295400"/>
            <a:ext cx="8839200" cy="4800600"/>
          </a:xfrm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45ED9F0-59DE-0542-95AE-EC3F9C2BD7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Berlin, 06.12.2005</a:t>
            </a:r>
            <a:endParaRPr lang="en-US" altLang="de-DE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DF9BF9BC-ED08-A340-8BAA-C1E2C3E2A81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14E5B1-AB22-334C-8FD1-3336E45CE240}" type="slidenum">
              <a:rPr lang="en-US" altLang="de-DE"/>
              <a:pPr>
                <a:defRPr/>
              </a:pPr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797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2E3E790-6E22-A24D-829D-ACE5EDC5B8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Berlin, 06.12.2005</a:t>
            </a:r>
            <a:endParaRPr lang="en-US" altLang="de-DE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9B46EB20-7F0B-B54B-AF9C-5E12CA14D73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C63B8-53EC-6942-91B2-A362B6DF8095}" type="slidenum">
              <a:rPr lang="en-US" altLang="de-DE"/>
              <a:pPr>
                <a:defRPr/>
              </a:pPr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4209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58262BF-A416-234A-9861-B2991A0040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Berlin, 06.12.2005</a:t>
            </a:r>
            <a:endParaRPr lang="en-US" altLang="de-DE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1873318F-2982-4847-89A9-67A50D68CF7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4748FD-E230-DC42-B970-D9044BDBF2D1}" type="slidenum">
              <a:rPr lang="en-US" altLang="de-DE"/>
              <a:pPr>
                <a:defRPr/>
              </a:pPr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449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ABE0AB-7281-6742-ACF6-A63246ED2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Berlin, 06.12.2005</a:t>
            </a:r>
            <a:endParaRPr lang="en-US" altLang="de-DE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FB1E39B9-2BD8-CD4A-B5B6-04D28282F32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2F362-973F-B24B-81A8-278354FA0759}" type="slidenum">
              <a:rPr lang="en-US" altLang="de-DE"/>
              <a:pPr>
                <a:defRPr/>
              </a:pPr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3293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9F4308D-8D4E-DE40-92FF-1293BDE19A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Berlin, 06.12.2005</a:t>
            </a:r>
            <a:endParaRPr lang="en-US" altLang="de-DE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5B26F24-F812-4C44-ABBC-22D1A3064C3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C0EBB0-6F60-854C-BD15-64797AD2F4D4}" type="slidenum">
              <a:rPr lang="en-US" altLang="de-DE"/>
              <a:pPr>
                <a:defRPr/>
              </a:pPr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214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63362FA-D2C4-DC42-8D9D-E2F39CBC89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Berlin, 06.12.2005</a:t>
            </a:r>
            <a:endParaRPr lang="en-US" altLang="de-DE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C84257DF-C086-E44D-B538-B96CDE5E20F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F0C364-B97A-BA46-8A5F-0218517D3BA3}" type="slidenum">
              <a:rPr lang="en-US" altLang="de-DE"/>
              <a:pPr>
                <a:defRPr/>
              </a:pPr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013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8FB52064-E9A5-E545-A9DF-CC0B5B1F8B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Berlin, 06.12.2005</a:t>
            </a:r>
            <a:endParaRPr lang="en-US" altLang="de-DE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E66724B2-1AA4-7145-945A-E6A4F7EC481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60787-9476-8B4B-94A4-60F453C7C2DA}" type="slidenum">
              <a:rPr lang="en-US" altLang="de-DE"/>
              <a:pPr>
                <a:defRPr/>
              </a:pPr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523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07BBCE5-A770-5047-A6CA-68B793ECDC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Berlin, 06.12.2005</a:t>
            </a:r>
            <a:endParaRPr lang="en-US" altLang="de-DE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FDA50194-7334-884F-9E3B-A1D0452FE4C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168C1-56FA-E940-ACF9-5CFE398D6B89}" type="slidenum">
              <a:rPr lang="en-US" altLang="de-DE"/>
              <a:pPr>
                <a:defRPr/>
              </a:pPr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764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F34D3C8-191E-6040-8C8A-4A1A9CCF09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Berlin, 06.12.2005</a:t>
            </a:r>
            <a:endParaRPr lang="en-US" altLang="de-DE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16FCE305-9A2B-B94A-9A2B-3FB520E145A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50BBF-7EEA-8148-901A-8704771F772B}" type="slidenum">
              <a:rPr lang="en-US" altLang="de-DE"/>
              <a:pPr>
                <a:defRPr/>
              </a:pPr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4212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CA36D0B-3F36-7A43-B9AA-806DCC22B8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de-DE" altLang="de-DE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A13C9D3-A145-A445-A5BC-E4CBD245E3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391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9799BCD-52D2-1247-948B-22C6F9E7BC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295400"/>
            <a:ext cx="8839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Master-Textformat zu bearbeiten.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FEF652A-F767-E24A-9B3B-89909071A8F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de-DE" altLang="de-DE"/>
              <a:t>Berlin, 06.12.2005</a:t>
            </a:r>
            <a:endParaRPr lang="en-US" alt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808DA9E-64C6-5244-8AD0-0BC7F4BEF3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525" y="990600"/>
            <a:ext cx="7248525" cy="1524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de-DE" altLang="de-DE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B6936A5A-B872-F544-94D2-F752C9E3906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324600"/>
            <a:ext cx="533400" cy="381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fld id="{61FF74C6-C32D-7A42-B844-E246066CEAF4}" type="slidenum">
              <a:rPr lang="en-US" altLang="de-DE"/>
              <a:pPr>
                <a:defRPr/>
              </a:pPr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032" name="Text Box 8">
            <a:extLst>
              <a:ext uri="{FF2B5EF4-FFF2-40B4-BE49-F238E27FC236}">
                <a16:creationId xmlns:a16="http://schemas.microsoft.com/office/drawing/2014/main" id="{96380620-6BDE-F048-88CE-0CB5F65F97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85725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800">
                <a:solidFill>
                  <a:srgbClr val="000000"/>
                </a:solidFill>
                <a:latin typeface="Arial" panose="020B0604020202020204" pitchFamily="34" charset="0"/>
              </a:rPr>
              <a:t>www.che.de</a:t>
            </a:r>
            <a:endParaRPr lang="de-DE" altLang="de-DE" sz="1400">
              <a:latin typeface="Arial" panose="020B0604020202020204" pitchFamily="34" charset="0"/>
            </a:endParaRPr>
          </a:p>
        </p:txBody>
      </p:sp>
      <p:pic>
        <p:nvPicPr>
          <p:cNvPr id="1033" name="Picture 9">
            <a:extLst>
              <a:ext uri="{FF2B5EF4-FFF2-40B4-BE49-F238E27FC236}">
                <a16:creationId xmlns:a16="http://schemas.microsoft.com/office/drawing/2014/main" id="{C4619EF1-2B88-BA40-9D06-C67A9BE9D9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813" y="169863"/>
            <a:ext cx="1295400" cy="696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1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2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4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50F55C5-A5A4-3449-A2B6-F6F8D20D2779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/>
              <a:t>Berlin, 06.12.2005</a:t>
            </a:r>
            <a:endParaRPr lang="de-DE" alt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A78B66F-687C-6445-868E-B097308393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5B2C577-822F-5D4F-97CE-854BC92CB1AB}" type="slidenum">
              <a:rPr lang="en-US" altLang="de-DE"/>
              <a:pPr>
                <a:defRPr/>
              </a:pPr>
              <a:t>1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A27E1E45-090F-574D-8FDA-9B81C9950F8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700213"/>
            <a:ext cx="7772400" cy="2449512"/>
          </a:xfrm>
          <a:solidFill>
            <a:schemeClr val="bg2"/>
          </a:solidFill>
        </p:spPr>
        <p:txBody>
          <a:bodyPr anchor="ctr"/>
          <a:lstStyle/>
          <a:p>
            <a:r>
              <a:rPr lang="de-DE" altLang="de-DE" sz="2800" b="1"/>
              <a:t>Demographischer Wandel in Deutschland</a:t>
            </a:r>
            <a:r>
              <a:rPr lang="de-DE" altLang="de-DE" sz="3200" b="1"/>
              <a:t> </a:t>
            </a:r>
            <a:br>
              <a:rPr lang="de-DE" altLang="de-DE" sz="3200" b="1"/>
            </a:br>
            <a:br>
              <a:rPr lang="de-DE" altLang="de-DE" sz="3200" b="1"/>
            </a:br>
            <a:r>
              <a:rPr lang="de-DE" altLang="de-DE" sz="3200" b="1"/>
              <a:t>Zukunft Bildung und Wissenschaft: </a:t>
            </a:r>
            <a:br>
              <a:rPr lang="de-DE" altLang="de-DE" sz="3200" b="1"/>
            </a:br>
            <a:r>
              <a:rPr lang="de-DE" altLang="de-DE" sz="3200" b="1"/>
              <a:t>13 Thesen zur Einführung</a:t>
            </a: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8853142F-E7A5-8449-8E62-142D92314B9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31913" y="4437063"/>
            <a:ext cx="6400800" cy="1752600"/>
          </a:xfrm>
        </p:spPr>
        <p:txBody>
          <a:bodyPr/>
          <a:lstStyle/>
          <a:p>
            <a:r>
              <a:rPr lang="de-DE" altLang="de-DE" b="1">
                <a:solidFill>
                  <a:schemeClr val="folHlink"/>
                </a:solidFill>
              </a:rPr>
              <a:t>Prof. Dr. Detlef Müller-Böling</a:t>
            </a:r>
          </a:p>
          <a:p>
            <a:r>
              <a:rPr lang="de-DE" altLang="de-DE" sz="2100">
                <a:solidFill>
                  <a:schemeClr val="folHlink"/>
                </a:solidFill>
              </a:rPr>
              <a:t>CHE Centrum für Hochschulentwicklung, Gütersloh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umsplatzhalter 4">
            <a:extLst>
              <a:ext uri="{FF2B5EF4-FFF2-40B4-BE49-F238E27FC236}">
                <a16:creationId xmlns:a16="http://schemas.microsoft.com/office/drawing/2014/main" id="{8A6EB1BE-FD59-444E-AD92-7C924F9C206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/>
              <a:t>Berlin, 06.12.2005</a:t>
            </a:r>
            <a:endParaRPr lang="en-US" altLang="de-DE"/>
          </a:p>
        </p:txBody>
      </p:sp>
      <p:sp>
        <p:nvSpPr>
          <p:cNvPr id="12" name="Foliennummernplatzhalter 5">
            <a:extLst>
              <a:ext uri="{FF2B5EF4-FFF2-40B4-BE49-F238E27FC236}">
                <a16:creationId xmlns:a16="http://schemas.microsoft.com/office/drawing/2014/main" id="{579FF038-1167-4041-83C9-14DC6DB16D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EA19F59-8415-DF4C-AD86-8EFCDAFC7690}" type="slidenum">
              <a:rPr lang="en-US" altLang="de-DE"/>
              <a:pPr>
                <a:defRPr/>
              </a:pPr>
              <a:t>10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graphicFrame>
        <p:nvGraphicFramePr>
          <p:cNvPr id="12291" name="Object 22">
            <a:extLst>
              <a:ext uri="{FF2B5EF4-FFF2-40B4-BE49-F238E27FC236}">
                <a16:creationId xmlns:a16="http://schemas.microsoft.com/office/drawing/2014/main" id="{B7305CA8-C4BF-2B49-BA8A-4881B3D84245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827088" y="1268413"/>
          <a:ext cx="7272337" cy="4643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1" name="Diagramm" r:id="rId3" imgW="6019800" imgH="3848100" progId="Excel.Chart.8">
                  <p:embed/>
                </p:oleObj>
              </mc:Choice>
              <mc:Fallback>
                <p:oleObj name="Diagramm" r:id="rId3" imgW="6019800" imgH="3848100" progId="Excel.Chart.8">
                  <p:embed/>
                  <p:pic>
                    <p:nvPicPr>
                      <p:cNvPr id="0" name="Object 2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1268413"/>
                        <a:ext cx="7272337" cy="4643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2" name="Rectangle 6">
            <a:extLst>
              <a:ext uri="{FF2B5EF4-FFF2-40B4-BE49-F238E27FC236}">
                <a16:creationId xmlns:a16="http://schemas.microsoft.com/office/drawing/2014/main" id="{2E473087-8505-7D46-A07C-12141FA56A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de-DE" altLang="de-DE"/>
          </a:p>
        </p:txBody>
      </p:sp>
      <p:sp>
        <p:nvSpPr>
          <p:cNvPr id="12293" name="Text Box 7">
            <a:extLst>
              <a:ext uri="{FF2B5EF4-FFF2-40B4-BE49-F238E27FC236}">
                <a16:creationId xmlns:a16="http://schemas.microsoft.com/office/drawing/2014/main" id="{763542D2-638E-534E-9B56-CE16A1C4A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5949950"/>
            <a:ext cx="6932612" cy="34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70000"/>
              </a:lnSpc>
            </a:pPr>
            <a:r>
              <a:rPr lang="de-DE" altLang="de-DE" sz="1200">
                <a:latin typeface="Arial" panose="020B0604020202020204" pitchFamily="34" charset="0"/>
              </a:rPr>
              <a:t>Abbildung: Entwicklung der Schulabsolventen mit allgemeiner oder Fachhochschulreife in Deutschland 2005 – 2020, Index: 2005 = 100 (Quelle: KMK-Prognose der Studienanfänger, 2005) </a:t>
            </a:r>
          </a:p>
        </p:txBody>
      </p:sp>
      <p:sp>
        <p:nvSpPr>
          <p:cNvPr id="12294" name="Rectangle 8">
            <a:extLst>
              <a:ext uri="{FF2B5EF4-FFF2-40B4-BE49-F238E27FC236}">
                <a16:creationId xmlns:a16="http://schemas.microsoft.com/office/drawing/2014/main" id="{A6DA4D9E-B925-FD46-A4FC-A864A55E19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de-DE" sz="3200" b="1">
                <a:solidFill>
                  <a:schemeClr val="folHlink"/>
                </a:solidFill>
              </a:rPr>
              <a:t>Studienberechtigte in Deutschland</a:t>
            </a:r>
          </a:p>
        </p:txBody>
      </p:sp>
      <p:sp>
        <p:nvSpPr>
          <p:cNvPr id="12295" name="Rectangle 10">
            <a:extLst>
              <a:ext uri="{FF2B5EF4-FFF2-40B4-BE49-F238E27FC236}">
                <a16:creationId xmlns:a16="http://schemas.microsoft.com/office/drawing/2014/main" id="{D9ACD631-02CA-9B4D-BB44-09DBB2791B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27988" y="5084763"/>
            <a:ext cx="287337" cy="936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de-DE" altLang="de-DE"/>
          </a:p>
        </p:txBody>
      </p:sp>
      <p:sp>
        <p:nvSpPr>
          <p:cNvPr id="12296" name="Rectangle 16">
            <a:extLst>
              <a:ext uri="{FF2B5EF4-FFF2-40B4-BE49-F238E27FC236}">
                <a16:creationId xmlns:a16="http://schemas.microsoft.com/office/drawing/2014/main" id="{8E5795B8-CB7C-1C40-8500-CD0CF20A72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27988" y="4941888"/>
            <a:ext cx="142875" cy="9350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de-DE" altLang="de-DE"/>
          </a:p>
        </p:txBody>
      </p:sp>
      <p:sp>
        <p:nvSpPr>
          <p:cNvPr id="12297" name="Rectangle 19">
            <a:extLst>
              <a:ext uri="{FF2B5EF4-FFF2-40B4-BE49-F238E27FC236}">
                <a16:creationId xmlns:a16="http://schemas.microsoft.com/office/drawing/2014/main" id="{D357F10B-DCB1-B44A-89D5-977FFC5A96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de-DE" altLang="de-DE"/>
          </a:p>
        </p:txBody>
      </p:sp>
      <p:sp>
        <p:nvSpPr>
          <p:cNvPr id="12298" name="Rectangle 21">
            <a:extLst>
              <a:ext uri="{FF2B5EF4-FFF2-40B4-BE49-F238E27FC236}">
                <a16:creationId xmlns:a16="http://schemas.microsoft.com/office/drawing/2014/main" id="{47DDE11E-9A64-B445-8859-4BB785A611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76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de-DE" altLang="de-DE"/>
          </a:p>
        </p:txBody>
      </p:sp>
      <p:sp>
        <p:nvSpPr>
          <p:cNvPr id="27671" name="Oval 23">
            <a:extLst>
              <a:ext uri="{FF2B5EF4-FFF2-40B4-BE49-F238E27FC236}">
                <a16:creationId xmlns:a16="http://schemas.microsoft.com/office/drawing/2014/main" id="{6F85F9C2-F4DF-4D4C-8E7D-722B952C63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6225" y="1484313"/>
            <a:ext cx="5905500" cy="40322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de-DE" altLang="de-DE" sz="2800">
                <a:solidFill>
                  <a:schemeClr val="folHlink"/>
                </a:solidFill>
                <a:latin typeface="Arial Black" panose="020B0604020202020204" pitchFamily="34" charset="0"/>
              </a:rPr>
              <a:t>These 9:</a:t>
            </a:r>
          </a:p>
          <a:p>
            <a:pPr algn="ctr">
              <a:lnSpc>
                <a:spcPct val="80000"/>
              </a:lnSpc>
            </a:pPr>
            <a:r>
              <a:rPr lang="de-DE" altLang="de-DE" sz="2800">
                <a:solidFill>
                  <a:schemeClr val="folHlink"/>
                </a:solidFill>
                <a:latin typeface="Arial Black" panose="020B0604020202020204" pitchFamily="34" charset="0"/>
              </a:rPr>
              <a:t>Wir haben eine </a:t>
            </a:r>
          </a:p>
          <a:p>
            <a:pPr algn="ctr">
              <a:lnSpc>
                <a:spcPct val="80000"/>
              </a:lnSpc>
            </a:pPr>
            <a:r>
              <a:rPr lang="de-DE" altLang="de-DE" sz="2800">
                <a:solidFill>
                  <a:schemeClr val="folHlink"/>
                </a:solidFill>
                <a:latin typeface="Arial Black" panose="020B0604020202020204" pitchFamily="34" charset="0"/>
              </a:rPr>
              <a:t>große Disparität bei der</a:t>
            </a:r>
          </a:p>
          <a:p>
            <a:pPr algn="ctr">
              <a:lnSpc>
                <a:spcPct val="80000"/>
              </a:lnSpc>
            </a:pPr>
            <a:r>
              <a:rPr lang="de-DE" altLang="de-DE" sz="2800">
                <a:solidFill>
                  <a:schemeClr val="folHlink"/>
                </a:solidFill>
                <a:latin typeface="Arial Black" panose="020B0604020202020204" pitchFamily="34" charset="0"/>
              </a:rPr>
              <a:t>Entwicklung in den</a:t>
            </a:r>
          </a:p>
          <a:p>
            <a:pPr algn="ctr">
              <a:lnSpc>
                <a:spcPct val="80000"/>
              </a:lnSpc>
            </a:pPr>
            <a:r>
              <a:rPr lang="de-DE" altLang="de-DE" sz="2800">
                <a:solidFill>
                  <a:schemeClr val="folHlink"/>
                </a:solidFill>
                <a:latin typeface="Arial Black" panose="020B0604020202020204" pitchFamily="34" charset="0"/>
              </a:rPr>
              <a:t>Bundesländern.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6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7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7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A2033C05-9D3A-914F-9368-92A531A8B44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/>
              <a:t>Berlin, 06.12.2005</a:t>
            </a:r>
            <a:endParaRPr lang="en-US" altLang="de-DE"/>
          </a:p>
        </p:txBody>
      </p:sp>
      <p:sp>
        <p:nvSpPr>
          <p:cNvPr id="8" name="Foliennummernplatzhalter 4">
            <a:extLst>
              <a:ext uri="{FF2B5EF4-FFF2-40B4-BE49-F238E27FC236}">
                <a16:creationId xmlns:a16="http://schemas.microsoft.com/office/drawing/2014/main" id="{6FED5965-DA46-9A46-9AC2-17710B4659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515DF35-3FA2-4E4A-96C2-BA40E0C9E725}" type="slidenum">
              <a:rPr lang="en-US" altLang="de-DE"/>
              <a:pPr>
                <a:defRPr/>
              </a:pPr>
              <a:t>11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3315" name="Rectangle 5">
            <a:extLst>
              <a:ext uri="{FF2B5EF4-FFF2-40B4-BE49-F238E27FC236}">
                <a16:creationId xmlns:a16="http://schemas.microsoft.com/office/drawing/2014/main" id="{CE1142F4-9A98-4A4A-BE84-E11392D373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de-DE" b="1">
                <a:solidFill>
                  <a:schemeClr val="folHlink"/>
                </a:solidFill>
              </a:rPr>
              <a:t>Studierendenzahlen lt. KMK-Prognose 2005</a:t>
            </a:r>
          </a:p>
        </p:txBody>
      </p:sp>
      <p:pic>
        <p:nvPicPr>
          <p:cNvPr id="13316" name="Picture 7">
            <a:extLst>
              <a:ext uri="{FF2B5EF4-FFF2-40B4-BE49-F238E27FC236}">
                <a16:creationId xmlns:a16="http://schemas.microsoft.com/office/drawing/2014/main" id="{403FB519-5FF1-4B4B-B36D-F87B3A3F62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1268413"/>
            <a:ext cx="6769100" cy="544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7" name="Line 9">
            <a:extLst>
              <a:ext uri="{FF2B5EF4-FFF2-40B4-BE49-F238E27FC236}">
                <a16:creationId xmlns:a16="http://schemas.microsoft.com/office/drawing/2014/main" id="{B59AA001-ED48-734B-A37B-070F56167FD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79613" y="4060825"/>
            <a:ext cx="63373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318" name="Text Box 10">
            <a:extLst>
              <a:ext uri="{FF2B5EF4-FFF2-40B4-BE49-F238E27FC236}">
                <a16:creationId xmlns:a16="http://schemas.microsoft.com/office/drawing/2014/main" id="{26C0297F-FC5D-C741-9C1E-523814BDD7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96275" y="3916363"/>
            <a:ext cx="479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de-DE" altLang="de-DE" sz="1400">
                <a:solidFill>
                  <a:schemeClr val="accent1"/>
                </a:solidFill>
                <a:latin typeface="Arial" panose="020B0604020202020204" pitchFamily="34" charset="0"/>
              </a:rPr>
              <a:t>100</a:t>
            </a:r>
          </a:p>
        </p:txBody>
      </p:sp>
      <p:sp>
        <p:nvSpPr>
          <p:cNvPr id="71691" name="Oval 11">
            <a:extLst>
              <a:ext uri="{FF2B5EF4-FFF2-40B4-BE49-F238E27FC236}">
                <a16:creationId xmlns:a16="http://schemas.microsoft.com/office/drawing/2014/main" id="{6C1F2BC2-0C43-544F-A926-0F412C08B2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1484313"/>
            <a:ext cx="5905500" cy="40322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de-DE" altLang="de-DE" sz="2800">
                <a:solidFill>
                  <a:schemeClr val="folHlink"/>
                </a:solidFill>
                <a:latin typeface="Arial Black" panose="020B0604020202020204" pitchFamily="34" charset="0"/>
              </a:rPr>
              <a:t>These 10:</a:t>
            </a:r>
          </a:p>
          <a:p>
            <a:pPr algn="ctr">
              <a:lnSpc>
                <a:spcPct val="80000"/>
              </a:lnSpc>
            </a:pPr>
            <a:r>
              <a:rPr lang="de-DE" altLang="de-DE" sz="2800">
                <a:solidFill>
                  <a:schemeClr val="folHlink"/>
                </a:solidFill>
                <a:latin typeface="Arial Black" panose="020B0604020202020204" pitchFamily="34" charset="0"/>
              </a:rPr>
              <a:t>Wir bekommen die Probleme</a:t>
            </a:r>
          </a:p>
          <a:p>
            <a:pPr algn="ctr">
              <a:lnSpc>
                <a:spcPct val="80000"/>
              </a:lnSpc>
            </a:pPr>
            <a:r>
              <a:rPr lang="de-DE" altLang="de-DE" sz="2800">
                <a:solidFill>
                  <a:schemeClr val="folHlink"/>
                </a:solidFill>
                <a:latin typeface="Arial Black" panose="020B0604020202020204" pitchFamily="34" charset="0"/>
              </a:rPr>
              <a:t>in den Hochschulen</a:t>
            </a:r>
          </a:p>
          <a:p>
            <a:pPr algn="ctr">
              <a:lnSpc>
                <a:spcPct val="80000"/>
              </a:lnSpc>
            </a:pPr>
            <a:r>
              <a:rPr lang="de-DE" altLang="de-DE" sz="2800">
                <a:solidFill>
                  <a:schemeClr val="folHlink"/>
                </a:solidFill>
                <a:latin typeface="Arial Black" panose="020B0604020202020204" pitchFamily="34" charset="0"/>
              </a:rPr>
              <a:t>etwa 10 Jahre später.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6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6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1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3">
            <a:extLst>
              <a:ext uri="{FF2B5EF4-FFF2-40B4-BE49-F238E27FC236}">
                <a16:creationId xmlns:a16="http://schemas.microsoft.com/office/drawing/2014/main" id="{90E52F7D-BF88-C74C-B664-E0402EE2ED7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/>
              <a:t>Berlin, 06.12.2005</a:t>
            </a:r>
            <a:endParaRPr lang="en-US" altLang="de-DE"/>
          </a:p>
        </p:txBody>
      </p:sp>
      <p:sp>
        <p:nvSpPr>
          <p:cNvPr id="7" name="Foliennummernplatzhalter 4">
            <a:extLst>
              <a:ext uri="{FF2B5EF4-FFF2-40B4-BE49-F238E27FC236}">
                <a16:creationId xmlns:a16="http://schemas.microsoft.com/office/drawing/2014/main" id="{C1509EDF-94C2-AF43-9E28-5729A105AC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25FCBD3-245B-4742-959C-865258C420A7}" type="slidenum">
              <a:rPr lang="en-US" altLang="de-DE"/>
              <a:pPr>
                <a:defRPr/>
              </a:pPr>
              <a:t>12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481AC80A-4C1C-4E4A-B787-EB8257F2A7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de-DE" b="1">
                <a:solidFill>
                  <a:schemeClr val="folHlink"/>
                </a:solidFill>
              </a:rPr>
              <a:t>Bevölkerung im studienrelevanten Alter bis 2050</a:t>
            </a:r>
          </a:p>
        </p:txBody>
      </p:sp>
      <p:pic>
        <p:nvPicPr>
          <p:cNvPr id="14340" name="Picture 4">
            <a:extLst>
              <a:ext uri="{FF2B5EF4-FFF2-40B4-BE49-F238E27FC236}">
                <a16:creationId xmlns:a16="http://schemas.microsoft.com/office/drawing/2014/main" id="{B1D0E941-8910-DC45-BCBF-415D9E469E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1169988"/>
            <a:ext cx="4859337" cy="568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41" name="Text Box 8">
            <a:extLst>
              <a:ext uri="{FF2B5EF4-FFF2-40B4-BE49-F238E27FC236}">
                <a16:creationId xmlns:a16="http://schemas.microsoft.com/office/drawing/2014/main" id="{7F9EC05D-E684-9141-ADD8-D456B1129D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7350" y="5734050"/>
            <a:ext cx="2406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de-DE" altLang="de-DE" sz="1800" b="1">
                <a:latin typeface="Arial" panose="020B0604020202020204" pitchFamily="34" charset="0"/>
              </a:rPr>
              <a:t>KMK-Prognose 2005</a:t>
            </a:r>
          </a:p>
        </p:txBody>
      </p:sp>
      <p:sp>
        <p:nvSpPr>
          <p:cNvPr id="70665" name="Oval 9">
            <a:extLst>
              <a:ext uri="{FF2B5EF4-FFF2-40B4-BE49-F238E27FC236}">
                <a16:creationId xmlns:a16="http://schemas.microsoft.com/office/drawing/2014/main" id="{4B2588E2-541C-9342-8E3D-550D6061B3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1700213"/>
            <a:ext cx="5905500" cy="40322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de-DE" altLang="de-DE" sz="2800">
                <a:solidFill>
                  <a:schemeClr val="folHlink"/>
                </a:solidFill>
                <a:latin typeface="Arial Black" panose="020B0604020202020204" pitchFamily="34" charset="0"/>
              </a:rPr>
              <a:t>These 11:</a:t>
            </a:r>
          </a:p>
          <a:p>
            <a:pPr algn="ctr"/>
            <a:r>
              <a:rPr lang="de-DE" altLang="de-DE" sz="2800">
                <a:solidFill>
                  <a:schemeClr val="folHlink"/>
                </a:solidFill>
                <a:latin typeface="Arial Black" panose="020B0604020202020204" pitchFamily="34" charset="0"/>
              </a:rPr>
              <a:t>Wir werden einen Rückgang</a:t>
            </a:r>
          </a:p>
          <a:p>
            <a:pPr algn="ctr"/>
            <a:r>
              <a:rPr lang="de-DE" altLang="de-DE" sz="2800">
                <a:solidFill>
                  <a:schemeClr val="folHlink"/>
                </a:solidFill>
                <a:latin typeface="Arial Black" panose="020B0604020202020204" pitchFamily="34" charset="0"/>
              </a:rPr>
              <a:t>an Studierenden um</a:t>
            </a:r>
          </a:p>
          <a:p>
            <a:pPr algn="ctr"/>
            <a:r>
              <a:rPr lang="de-DE" altLang="de-DE" sz="2800">
                <a:solidFill>
                  <a:schemeClr val="folHlink"/>
                </a:solidFill>
                <a:latin typeface="Arial Black" panose="020B0604020202020204" pitchFamily="34" charset="0"/>
              </a:rPr>
              <a:t>20 bis 30 % </a:t>
            </a:r>
          </a:p>
          <a:p>
            <a:pPr algn="ctr"/>
            <a:r>
              <a:rPr lang="de-DE" altLang="de-DE" sz="2800">
                <a:solidFill>
                  <a:schemeClr val="folHlink"/>
                </a:solidFill>
                <a:latin typeface="Arial Black" panose="020B0604020202020204" pitchFamily="34" charset="0"/>
              </a:rPr>
              <a:t>zu verzeichnen haben.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0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3">
            <a:extLst>
              <a:ext uri="{FF2B5EF4-FFF2-40B4-BE49-F238E27FC236}">
                <a16:creationId xmlns:a16="http://schemas.microsoft.com/office/drawing/2014/main" id="{5BA42D06-C89B-F94B-A87B-51D582B1FBA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/>
              <a:t>Berlin, 06.12.2005</a:t>
            </a:r>
            <a:endParaRPr lang="en-US" altLang="de-DE"/>
          </a:p>
        </p:txBody>
      </p:sp>
      <p:sp>
        <p:nvSpPr>
          <p:cNvPr id="9" name="Foliennummernplatzhalter 4">
            <a:extLst>
              <a:ext uri="{FF2B5EF4-FFF2-40B4-BE49-F238E27FC236}">
                <a16:creationId xmlns:a16="http://schemas.microsoft.com/office/drawing/2014/main" id="{4BF8C9B4-35E0-FF40-9446-5F98C3D8F4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97BDB4-31E6-6B4E-BD9D-B11487370BFB}" type="slidenum">
              <a:rPr lang="en-US" altLang="de-DE"/>
              <a:pPr>
                <a:defRPr/>
              </a:pPr>
              <a:t>13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5368" name="Rectangle 9">
            <a:extLst>
              <a:ext uri="{FF2B5EF4-FFF2-40B4-BE49-F238E27FC236}">
                <a16:creationId xmlns:a16="http://schemas.microsoft.com/office/drawing/2014/main" id="{9D3EEA9D-B0D5-C749-B230-788B957D9C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de-DE" b="1">
                <a:solidFill>
                  <a:schemeClr val="folHlink"/>
                </a:solidFill>
              </a:rPr>
              <a:t>Entwicklung der Hochschulen</a:t>
            </a:r>
          </a:p>
        </p:txBody>
      </p:sp>
      <p:graphicFrame>
        <p:nvGraphicFramePr>
          <p:cNvPr id="95237" name="Diagram 5">
            <a:extLst>
              <a:ext uri="{FF2B5EF4-FFF2-40B4-BE49-F238E27FC236}">
                <a16:creationId xmlns:a16="http://schemas.microsoft.com/office/drawing/2014/main" id="{3D302297-35C8-084C-88B9-9CDD39C6796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-252413" y="860425"/>
          <a:ext cx="6840538" cy="5710238"/>
        </p:xfrm>
        <a:graphic>
          <a:graphicData uri="http://schemas.openxmlformats.org/drawingml/2006/compatibility">
            <com:legacyDrawing xmlns:com="http://schemas.openxmlformats.org/drawingml/2006/compatibility" spid="_x0000_s15361"/>
          </a:graphicData>
        </a:graphic>
      </p:graphicFrame>
      <p:sp>
        <p:nvSpPr>
          <p:cNvPr id="95244" name="AutoShape 12">
            <a:extLst>
              <a:ext uri="{FF2B5EF4-FFF2-40B4-BE49-F238E27FC236}">
                <a16:creationId xmlns:a16="http://schemas.microsoft.com/office/drawing/2014/main" id="{2C061692-32A3-8F4A-AC35-C3030EFC0D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7763" y="1557338"/>
            <a:ext cx="1350962" cy="1008062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de-DE" altLang="de-DE"/>
          </a:p>
        </p:txBody>
      </p:sp>
      <p:sp>
        <p:nvSpPr>
          <p:cNvPr id="95246" name="AutoShape 14">
            <a:extLst>
              <a:ext uri="{FF2B5EF4-FFF2-40B4-BE49-F238E27FC236}">
                <a16:creationId xmlns:a16="http://schemas.microsoft.com/office/drawing/2014/main" id="{2F10435D-FD78-F645-9495-B956CD975412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6372225" y="4868863"/>
            <a:ext cx="1350963" cy="1008062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de-DE" altLang="de-DE"/>
          </a:p>
        </p:txBody>
      </p:sp>
      <p:sp>
        <p:nvSpPr>
          <p:cNvPr id="95245" name="AutoShape 13">
            <a:extLst>
              <a:ext uri="{FF2B5EF4-FFF2-40B4-BE49-F238E27FC236}">
                <a16:creationId xmlns:a16="http://schemas.microsoft.com/office/drawing/2014/main" id="{A54A27FD-8FBD-B149-A07C-A247DB2B15B1}"/>
              </a:ext>
            </a:extLst>
          </p:cNvPr>
          <p:cNvSpPr>
            <a:spLocks noChangeArrowheads="1"/>
          </p:cNvSpPr>
          <p:nvPr/>
        </p:nvSpPr>
        <p:spPr bwMode="auto">
          <a:xfrm rot="7315064">
            <a:off x="6300788" y="3141663"/>
            <a:ext cx="1350962" cy="1008062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de-DE" altLang="de-DE"/>
          </a:p>
        </p:txBody>
      </p:sp>
      <p:sp>
        <p:nvSpPr>
          <p:cNvPr id="95247" name="Oval 15">
            <a:extLst>
              <a:ext uri="{FF2B5EF4-FFF2-40B4-BE49-F238E27FC236}">
                <a16:creationId xmlns:a16="http://schemas.microsoft.com/office/drawing/2014/main" id="{7CB0DF8A-B6ED-5F46-96FF-F84385C8F9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1700213"/>
            <a:ext cx="5905500" cy="40322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de-DE" altLang="de-DE" sz="2800">
                <a:solidFill>
                  <a:schemeClr val="folHlink"/>
                </a:solidFill>
                <a:latin typeface="Arial Black" panose="020B0604020202020204" pitchFamily="34" charset="0"/>
              </a:rPr>
              <a:t>These 12:</a:t>
            </a:r>
          </a:p>
          <a:p>
            <a:pPr algn="ctr"/>
            <a:r>
              <a:rPr lang="de-DE" altLang="de-DE" sz="2800">
                <a:solidFill>
                  <a:schemeClr val="folHlink"/>
                </a:solidFill>
                <a:latin typeface="Arial Black" panose="020B0604020202020204" pitchFamily="34" charset="0"/>
              </a:rPr>
              <a:t>Alle Hochschulen </a:t>
            </a:r>
          </a:p>
          <a:p>
            <a:pPr algn="ctr"/>
            <a:r>
              <a:rPr lang="de-DE" altLang="de-DE" sz="2800">
                <a:solidFill>
                  <a:schemeClr val="folHlink"/>
                </a:solidFill>
                <a:latin typeface="Arial Black" panose="020B0604020202020204" pitchFamily="34" charset="0"/>
              </a:rPr>
              <a:t>stehen vor großem </a:t>
            </a:r>
          </a:p>
          <a:p>
            <a:pPr algn="ctr"/>
            <a:r>
              <a:rPr lang="de-DE" altLang="de-DE" sz="2800">
                <a:solidFill>
                  <a:schemeClr val="folHlink"/>
                </a:solidFill>
                <a:latin typeface="Arial Black" panose="020B0604020202020204" pitchFamily="34" charset="0"/>
              </a:rPr>
              <a:t>Veränderungsdruck.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5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5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5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5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5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5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5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5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5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5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5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5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5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5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5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5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5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5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5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Dgm spid="95237" grpId="0"/>
      <p:bldP spid="9524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3">
            <a:extLst>
              <a:ext uri="{FF2B5EF4-FFF2-40B4-BE49-F238E27FC236}">
                <a16:creationId xmlns:a16="http://schemas.microsoft.com/office/drawing/2014/main" id="{B13C358A-B006-8D4A-BF44-67E2F0DEF18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/>
              <a:t>Berlin, 06.12.2005</a:t>
            </a:r>
            <a:endParaRPr lang="en-US" altLang="de-DE"/>
          </a:p>
        </p:txBody>
      </p:sp>
      <p:sp>
        <p:nvSpPr>
          <p:cNvPr id="7" name="Foliennummernplatzhalter 4">
            <a:extLst>
              <a:ext uri="{FF2B5EF4-FFF2-40B4-BE49-F238E27FC236}">
                <a16:creationId xmlns:a16="http://schemas.microsoft.com/office/drawing/2014/main" id="{69DE65F2-D9F0-D647-A972-572890EFD5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C0A81D3-59FF-AD4B-82EF-1EFFF985CF3C}" type="slidenum">
              <a:rPr lang="en-US" altLang="de-DE"/>
              <a:pPr>
                <a:defRPr/>
              </a:pPr>
              <a:t>14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282E6017-F3B6-084A-803C-803D00781D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de-DE" b="1">
                <a:solidFill>
                  <a:schemeClr val="folHlink"/>
                </a:solidFill>
              </a:rPr>
              <a:t>Geburtenrate und Bildung</a:t>
            </a:r>
          </a:p>
        </p:txBody>
      </p:sp>
      <p:sp>
        <p:nvSpPr>
          <p:cNvPr id="16388" name="Rectangle 5">
            <a:extLst>
              <a:ext uri="{FF2B5EF4-FFF2-40B4-BE49-F238E27FC236}">
                <a16:creationId xmlns:a16="http://schemas.microsoft.com/office/drawing/2014/main" id="{15A16486-ACAC-7F4B-8606-32411037A1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69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de-DE" altLang="de-DE"/>
          </a:p>
        </p:txBody>
      </p:sp>
      <p:graphicFrame>
        <p:nvGraphicFramePr>
          <p:cNvPr id="16389" name="Object 4">
            <a:extLst>
              <a:ext uri="{FF2B5EF4-FFF2-40B4-BE49-F238E27FC236}">
                <a16:creationId xmlns:a16="http://schemas.microsoft.com/office/drawing/2014/main" id="{A61C0E54-8BFF-3045-ACEC-6E5A74EB546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0725" y="1125538"/>
          <a:ext cx="7596188" cy="571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2" name="Folie" r:id="rId3" imgW="4572000" imgH="3429000" progId="PowerPoint.Slide.8">
                  <p:embed/>
                </p:oleObj>
              </mc:Choice>
              <mc:Fallback>
                <p:oleObj name="Folie" r:id="rId3" imgW="4572000" imgH="3429000" progId="PowerPoint.Slid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725" y="1125538"/>
                        <a:ext cx="7596188" cy="5716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1142" name="Oval 6">
            <a:extLst>
              <a:ext uri="{FF2B5EF4-FFF2-40B4-BE49-F238E27FC236}">
                <a16:creationId xmlns:a16="http://schemas.microsoft.com/office/drawing/2014/main" id="{51B4A878-025E-9D4B-9BD3-D14228AD9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0" y="1700213"/>
            <a:ext cx="5905500" cy="40322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de-DE" altLang="de-DE" sz="2800">
                <a:solidFill>
                  <a:schemeClr val="folHlink"/>
                </a:solidFill>
                <a:latin typeface="Arial Black" panose="020B0604020202020204" pitchFamily="34" charset="0"/>
              </a:rPr>
              <a:t>These 13:</a:t>
            </a:r>
          </a:p>
          <a:p>
            <a:pPr algn="ctr"/>
            <a:r>
              <a:rPr lang="de-DE" altLang="de-DE" sz="2800">
                <a:solidFill>
                  <a:schemeClr val="folHlink"/>
                </a:solidFill>
                <a:latin typeface="Arial Black" panose="020B0604020202020204" pitchFamily="34" charset="0"/>
              </a:rPr>
              <a:t>Wir müssen die geringe</a:t>
            </a:r>
          </a:p>
          <a:p>
            <a:pPr algn="ctr"/>
            <a:r>
              <a:rPr lang="de-DE" altLang="de-DE" sz="2800">
                <a:solidFill>
                  <a:schemeClr val="folHlink"/>
                </a:solidFill>
                <a:latin typeface="Arial Black" panose="020B0604020202020204" pitchFamily="34" charset="0"/>
              </a:rPr>
              <a:t>Geburtenrate von</a:t>
            </a:r>
          </a:p>
          <a:p>
            <a:pPr algn="ctr"/>
            <a:r>
              <a:rPr lang="de-DE" altLang="de-DE" sz="2800">
                <a:solidFill>
                  <a:schemeClr val="folHlink"/>
                </a:solidFill>
                <a:latin typeface="Arial Black" panose="020B0604020202020204" pitchFamily="34" charset="0"/>
              </a:rPr>
              <a:t> Akademikern </a:t>
            </a:r>
          </a:p>
          <a:p>
            <a:pPr algn="ctr"/>
            <a:r>
              <a:rPr lang="de-DE" altLang="de-DE" sz="2800">
                <a:solidFill>
                  <a:schemeClr val="folHlink"/>
                </a:solidFill>
                <a:latin typeface="Arial Black" panose="020B0604020202020204" pitchFamily="34" charset="0"/>
              </a:rPr>
              <a:t>durchbrechen.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1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1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1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0A9CA78-CB20-2C41-B444-C5DD6B3E105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/>
              <a:t>Berlin, 06.12.2005</a:t>
            </a:r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8275401-B37B-5742-8892-58B1924BE9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5DAB099-DC05-314A-AB26-9F9C6C4D7885}" type="slidenum">
              <a:rPr lang="en-US" altLang="de-DE"/>
              <a:pPr>
                <a:defRPr/>
              </a:pPr>
              <a:t>15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7411" name="Rectangle 4">
            <a:extLst>
              <a:ext uri="{FF2B5EF4-FFF2-40B4-BE49-F238E27FC236}">
                <a16:creationId xmlns:a16="http://schemas.microsoft.com/office/drawing/2014/main" id="{13FD35D1-4B10-5540-B83B-917D4F163F2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de-DE" altLang="de-DE" sz="3600"/>
              <a:t>Vielen Dank für Ihre Aufmerksamkeit!</a:t>
            </a:r>
          </a:p>
        </p:txBody>
      </p:sp>
      <p:sp>
        <p:nvSpPr>
          <p:cNvPr id="17412" name="Rectangle 5">
            <a:extLst>
              <a:ext uri="{FF2B5EF4-FFF2-40B4-BE49-F238E27FC236}">
                <a16:creationId xmlns:a16="http://schemas.microsoft.com/office/drawing/2014/main" id="{AF95B5B8-0785-594C-9A8E-683B9E52CC5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de-DE" altLang="de-DE" sz="3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4">
            <a:extLst>
              <a:ext uri="{FF2B5EF4-FFF2-40B4-BE49-F238E27FC236}">
                <a16:creationId xmlns:a16="http://schemas.microsoft.com/office/drawing/2014/main" id="{1A89A55E-6FBB-FF47-B2A3-A3DFBFFDCB3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/>
              <a:t>Berlin, 06.12.2005</a:t>
            </a:r>
            <a:endParaRPr lang="en-US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0D391D0-300D-4942-8E97-D7187904DA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E8D687B-3176-B14E-B3A8-79D8AF442B27}" type="slidenum">
              <a:rPr lang="en-US" altLang="de-DE"/>
              <a:pPr>
                <a:defRPr/>
              </a:pPr>
              <a:t>2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6CE2FA61-AF33-1045-83E3-E70598CEA3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de-DE" b="1">
                <a:solidFill>
                  <a:schemeClr val="folHlink"/>
                </a:solidFill>
              </a:rPr>
              <a:t>Folgen des demographischen Wandels</a:t>
            </a:r>
          </a:p>
        </p:txBody>
      </p:sp>
      <p:pic>
        <p:nvPicPr>
          <p:cNvPr id="4100" name="Picture 240">
            <a:extLst>
              <a:ext uri="{FF2B5EF4-FFF2-40B4-BE49-F238E27FC236}">
                <a16:creationId xmlns:a16="http://schemas.microsoft.com/office/drawing/2014/main" id="{F3DC213D-6A73-0949-A47B-B78568B510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0238" y="1196975"/>
            <a:ext cx="4668837" cy="511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1" name="Rectangle 241">
            <a:extLst>
              <a:ext uri="{FF2B5EF4-FFF2-40B4-BE49-F238E27FC236}">
                <a16:creationId xmlns:a16="http://schemas.microsoft.com/office/drawing/2014/main" id="{20E72FD5-DC45-0E4D-B0F0-B89554CF99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6405563"/>
            <a:ext cx="43926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de-DE" altLang="de-DE" sz="800">
                <a:latin typeface="Arial" panose="020B0604020202020204" pitchFamily="34" charset="0"/>
              </a:rPr>
              <a:t>Just, Tobias (2004): Demografische Entwicklung verschont öffentliche Infrastruktur nicht. Frankfurt/M. 2004 (Deutsche Bank Research. Aktuelle Themen 294, 28.04.2004). </a:t>
            </a:r>
          </a:p>
        </p:txBody>
      </p:sp>
      <p:sp>
        <p:nvSpPr>
          <p:cNvPr id="29939" name="Oval 243">
            <a:extLst>
              <a:ext uri="{FF2B5EF4-FFF2-40B4-BE49-F238E27FC236}">
                <a16:creationId xmlns:a16="http://schemas.microsoft.com/office/drawing/2014/main" id="{8E0D8F70-A6C6-F04E-BBE3-88D77FDBA4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1700213"/>
            <a:ext cx="5905500" cy="40322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de-DE" altLang="de-DE" sz="2800">
                <a:solidFill>
                  <a:schemeClr val="folHlink"/>
                </a:solidFill>
                <a:latin typeface="Arial Black" panose="020B0604020202020204" pitchFamily="34" charset="0"/>
              </a:rPr>
              <a:t>These 1:</a:t>
            </a:r>
          </a:p>
          <a:p>
            <a:pPr algn="ctr"/>
            <a:r>
              <a:rPr lang="de-DE" altLang="de-DE" sz="2800">
                <a:solidFill>
                  <a:schemeClr val="folHlink"/>
                </a:solidFill>
                <a:latin typeface="Arial Black" panose="020B0604020202020204" pitchFamily="34" charset="0"/>
              </a:rPr>
              <a:t>Wir werden einen Rückgang</a:t>
            </a:r>
          </a:p>
          <a:p>
            <a:pPr algn="ctr"/>
            <a:r>
              <a:rPr lang="de-DE" altLang="de-DE" sz="2800">
                <a:solidFill>
                  <a:schemeClr val="folHlink"/>
                </a:solidFill>
                <a:latin typeface="Arial Black" panose="020B0604020202020204" pitchFamily="34" charset="0"/>
              </a:rPr>
              <a:t>in jungen Jahrgängen </a:t>
            </a:r>
          </a:p>
          <a:p>
            <a:pPr algn="ctr"/>
            <a:r>
              <a:rPr lang="de-DE" altLang="de-DE" sz="2800">
                <a:solidFill>
                  <a:schemeClr val="folHlink"/>
                </a:solidFill>
                <a:latin typeface="Arial Black" panose="020B0604020202020204" pitchFamily="34" charset="0"/>
              </a:rPr>
              <a:t>um 20 bis 30 % </a:t>
            </a:r>
          </a:p>
          <a:p>
            <a:pPr algn="ctr"/>
            <a:r>
              <a:rPr lang="de-DE" altLang="de-DE" sz="2800">
                <a:solidFill>
                  <a:schemeClr val="folHlink"/>
                </a:solidFill>
                <a:latin typeface="Arial Black" panose="020B0604020202020204" pitchFamily="34" charset="0"/>
              </a:rPr>
              <a:t>zu verzeichnen haben.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9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9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93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4">
            <a:extLst>
              <a:ext uri="{FF2B5EF4-FFF2-40B4-BE49-F238E27FC236}">
                <a16:creationId xmlns:a16="http://schemas.microsoft.com/office/drawing/2014/main" id="{B7437986-BDCA-A54C-AB03-A860BF4FF40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/>
              <a:t>Berlin, 06.12.2005</a:t>
            </a:r>
            <a:endParaRPr lang="en-US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B98C27E-2227-5449-AB2B-9E9CFFC901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B70ADB-3E11-D648-BF33-DB15806A6501}" type="slidenum">
              <a:rPr lang="en-US" altLang="de-DE"/>
              <a:pPr>
                <a:defRPr/>
              </a:pPr>
              <a:t>3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5123" name="Rectangle 113">
            <a:extLst>
              <a:ext uri="{FF2B5EF4-FFF2-40B4-BE49-F238E27FC236}">
                <a16:creationId xmlns:a16="http://schemas.microsoft.com/office/drawing/2014/main" id="{5CDB7B36-C160-E148-95C5-D322C2825E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de-DE" b="1">
                <a:solidFill>
                  <a:schemeClr val="folHlink"/>
                </a:solidFill>
              </a:rPr>
              <a:t>Trends in der Wissensgesellschaft</a:t>
            </a:r>
          </a:p>
        </p:txBody>
      </p:sp>
      <p:pic>
        <p:nvPicPr>
          <p:cNvPr id="5124" name="Picture 116">
            <a:extLst>
              <a:ext uri="{FF2B5EF4-FFF2-40B4-BE49-F238E27FC236}">
                <a16:creationId xmlns:a16="http://schemas.microsoft.com/office/drawing/2014/main" id="{241AB6C9-6B46-4C49-BDB2-89A9D18E5B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2763" y="1125538"/>
            <a:ext cx="4714875" cy="518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5" name="Text Box 117">
            <a:extLst>
              <a:ext uri="{FF2B5EF4-FFF2-40B4-BE49-F238E27FC236}">
                <a16:creationId xmlns:a16="http://schemas.microsoft.com/office/drawing/2014/main" id="{4E9CDAF8-F304-C74F-B965-D6015D8CED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6405563"/>
            <a:ext cx="4321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50000"/>
              </a:lnSpc>
            </a:pPr>
            <a:r>
              <a:rPr lang="de-DE" altLang="de-DE" sz="800">
                <a:latin typeface="Arial" panose="020B0604020202020204" pitchFamily="34" charset="0"/>
              </a:rPr>
              <a:t>Bergheim, Stefan (2005): Humankapital wichtigster Wachstumstreiber. Erfolgsmodelle für 2020. Frankfurt/M. (Deutsche Bank Research. Aktuelle Themen 324, 14.06.2005).</a:t>
            </a:r>
            <a:r>
              <a:rPr lang="de-DE" altLang="de-DE"/>
              <a:t> </a:t>
            </a:r>
          </a:p>
        </p:txBody>
      </p:sp>
      <p:sp>
        <p:nvSpPr>
          <p:cNvPr id="55414" name="Oval 118">
            <a:extLst>
              <a:ext uri="{FF2B5EF4-FFF2-40B4-BE49-F238E27FC236}">
                <a16:creationId xmlns:a16="http://schemas.microsoft.com/office/drawing/2014/main" id="{0F9AFFE0-6DAA-C141-87B2-D85F2A46E5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1700213"/>
            <a:ext cx="5905500" cy="40322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de-DE" altLang="de-DE" sz="2800">
                <a:solidFill>
                  <a:schemeClr val="folHlink"/>
                </a:solidFill>
                <a:latin typeface="Arial Black" panose="020B0604020202020204" pitchFamily="34" charset="0"/>
              </a:rPr>
              <a:t>These 2:</a:t>
            </a:r>
          </a:p>
          <a:p>
            <a:pPr algn="ctr">
              <a:lnSpc>
                <a:spcPct val="80000"/>
              </a:lnSpc>
            </a:pPr>
            <a:r>
              <a:rPr lang="de-DE" altLang="de-DE" sz="2800">
                <a:solidFill>
                  <a:schemeClr val="folHlink"/>
                </a:solidFill>
                <a:latin typeface="Arial Black" panose="020B0604020202020204" pitchFamily="34" charset="0"/>
              </a:rPr>
              <a:t>Eine dauerhafte Human-</a:t>
            </a:r>
          </a:p>
          <a:p>
            <a:pPr algn="ctr">
              <a:lnSpc>
                <a:spcPct val="80000"/>
              </a:lnSpc>
            </a:pPr>
            <a:r>
              <a:rPr lang="de-DE" altLang="de-DE" sz="2800">
                <a:solidFill>
                  <a:schemeClr val="folHlink"/>
                </a:solidFill>
                <a:latin typeface="Arial Black" panose="020B0604020202020204" pitchFamily="34" charset="0"/>
              </a:rPr>
              <a:t>kapitalentwicklung ist </a:t>
            </a:r>
          </a:p>
          <a:p>
            <a:pPr algn="ctr">
              <a:lnSpc>
                <a:spcPct val="80000"/>
              </a:lnSpc>
            </a:pPr>
            <a:r>
              <a:rPr lang="de-DE" altLang="de-DE" sz="2800">
                <a:solidFill>
                  <a:schemeClr val="folHlink"/>
                </a:solidFill>
                <a:latin typeface="Arial Black" panose="020B0604020202020204" pitchFamily="34" charset="0"/>
              </a:rPr>
              <a:t>ausschlaggebender Faktor </a:t>
            </a:r>
          </a:p>
          <a:p>
            <a:pPr algn="ctr">
              <a:lnSpc>
                <a:spcPct val="80000"/>
              </a:lnSpc>
            </a:pPr>
            <a:r>
              <a:rPr lang="de-DE" altLang="de-DE" sz="2800">
                <a:solidFill>
                  <a:schemeClr val="folHlink"/>
                </a:solidFill>
                <a:latin typeface="Arial Black" panose="020B0604020202020204" pitchFamily="34" charset="0"/>
              </a:rPr>
              <a:t>der Standortentwicklung.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5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5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5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4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4">
            <a:extLst>
              <a:ext uri="{FF2B5EF4-FFF2-40B4-BE49-F238E27FC236}">
                <a16:creationId xmlns:a16="http://schemas.microsoft.com/office/drawing/2014/main" id="{EF72A320-63B8-F843-9A34-136EB9CF7FD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/>
              <a:t>Berlin, 06.12.2005</a:t>
            </a:r>
            <a:endParaRPr lang="en-US" altLang="de-DE"/>
          </a:p>
        </p:txBody>
      </p:sp>
      <p:sp>
        <p:nvSpPr>
          <p:cNvPr id="8" name="Foliennummernplatzhalter 5">
            <a:extLst>
              <a:ext uri="{FF2B5EF4-FFF2-40B4-BE49-F238E27FC236}">
                <a16:creationId xmlns:a16="http://schemas.microsoft.com/office/drawing/2014/main" id="{AF806EDB-ED21-2044-84AE-C1EAC2A7E5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816CD2-CB9D-0047-99FE-C6A1D67B881C}" type="slidenum">
              <a:rPr lang="en-US" altLang="de-DE"/>
              <a:pPr>
                <a:defRPr/>
              </a:pPr>
              <a:t>4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6147" name="Rectangle 14">
            <a:extLst>
              <a:ext uri="{FF2B5EF4-FFF2-40B4-BE49-F238E27FC236}">
                <a16:creationId xmlns:a16="http://schemas.microsoft.com/office/drawing/2014/main" id="{25DAEE24-7BDC-584A-BA30-CB8F100D2F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391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de-DE" altLang="de-DE" sz="36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pic>
        <p:nvPicPr>
          <p:cNvPr id="6148" name="Picture 17">
            <a:extLst>
              <a:ext uri="{FF2B5EF4-FFF2-40B4-BE49-F238E27FC236}">
                <a16:creationId xmlns:a16="http://schemas.microsoft.com/office/drawing/2014/main" id="{2FD66467-0B27-F643-8561-246AABD26CC3}"/>
              </a:ext>
            </a:extLst>
          </p:cNvPr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7588" y="1125538"/>
            <a:ext cx="4551362" cy="5256212"/>
          </a:xfrm>
          <a:noFill/>
        </p:spPr>
      </p:pic>
      <p:sp>
        <p:nvSpPr>
          <p:cNvPr id="6149" name="Text Box 18">
            <a:extLst>
              <a:ext uri="{FF2B5EF4-FFF2-40B4-BE49-F238E27FC236}">
                <a16:creationId xmlns:a16="http://schemas.microsoft.com/office/drawing/2014/main" id="{9C0F5657-F1FB-7D4F-B64B-FD1546704B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4438" y="6405563"/>
            <a:ext cx="4321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50000"/>
              </a:lnSpc>
            </a:pPr>
            <a:r>
              <a:rPr lang="de-DE" altLang="de-DE" sz="800">
                <a:latin typeface="Arial" panose="020B0604020202020204" pitchFamily="34" charset="0"/>
              </a:rPr>
              <a:t>Bergheim, Stefan (2005): Humankapital wichtigster Wachstumstreiber. Erfolgsmodelle für 2020. Frankfurt/M. (Deutsche Bank Research. Aktuelle Themen 324, 14.06.2005).</a:t>
            </a:r>
            <a:r>
              <a:rPr lang="de-DE" altLang="de-DE"/>
              <a:t> </a:t>
            </a:r>
          </a:p>
        </p:txBody>
      </p:sp>
      <p:sp>
        <p:nvSpPr>
          <p:cNvPr id="6150" name="Rectangle 19">
            <a:extLst>
              <a:ext uri="{FF2B5EF4-FFF2-40B4-BE49-F238E27FC236}">
                <a16:creationId xmlns:a16="http://schemas.microsoft.com/office/drawing/2014/main" id="{D6736745-0D1D-FE43-8920-61304748F4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de-DE" b="1">
                <a:solidFill>
                  <a:schemeClr val="folHlink"/>
                </a:solidFill>
              </a:rPr>
              <a:t>Arbeitslosigkeit und Bildung</a:t>
            </a:r>
          </a:p>
        </p:txBody>
      </p:sp>
      <p:sp>
        <p:nvSpPr>
          <p:cNvPr id="31765" name="Oval 21">
            <a:extLst>
              <a:ext uri="{FF2B5EF4-FFF2-40B4-BE49-F238E27FC236}">
                <a16:creationId xmlns:a16="http://schemas.microsoft.com/office/drawing/2014/main" id="{D4562185-7E37-BF41-9CE3-F70101A11F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1700213"/>
            <a:ext cx="5905500" cy="40322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de-DE" altLang="de-DE" sz="2800">
                <a:solidFill>
                  <a:schemeClr val="folHlink"/>
                </a:solidFill>
                <a:latin typeface="Arial Black" panose="020B0604020202020204" pitchFamily="34" charset="0"/>
              </a:rPr>
              <a:t>These 3:</a:t>
            </a:r>
          </a:p>
          <a:p>
            <a:pPr algn="ctr">
              <a:lnSpc>
                <a:spcPct val="80000"/>
              </a:lnSpc>
            </a:pPr>
            <a:r>
              <a:rPr lang="de-DE" altLang="de-DE" sz="2800">
                <a:solidFill>
                  <a:schemeClr val="folHlink"/>
                </a:solidFill>
                <a:latin typeface="Arial Black" panose="020B0604020202020204" pitchFamily="34" charset="0"/>
              </a:rPr>
              <a:t>Bildung hat direkte </a:t>
            </a:r>
          </a:p>
          <a:p>
            <a:pPr algn="ctr">
              <a:lnSpc>
                <a:spcPct val="80000"/>
              </a:lnSpc>
            </a:pPr>
            <a:r>
              <a:rPr lang="de-DE" altLang="de-DE" sz="2800">
                <a:solidFill>
                  <a:schemeClr val="folHlink"/>
                </a:solidFill>
                <a:latin typeface="Arial Black" panose="020B0604020202020204" pitchFamily="34" charset="0"/>
              </a:rPr>
              <a:t>Auswirkungen auf die </a:t>
            </a:r>
          </a:p>
          <a:p>
            <a:pPr algn="ctr">
              <a:lnSpc>
                <a:spcPct val="80000"/>
              </a:lnSpc>
            </a:pPr>
            <a:r>
              <a:rPr lang="de-DE" altLang="de-DE" sz="2800">
                <a:solidFill>
                  <a:schemeClr val="folHlink"/>
                </a:solidFill>
                <a:latin typeface="Arial Black" panose="020B0604020202020204" pitchFamily="34" charset="0"/>
              </a:rPr>
              <a:t>individuelle soziale und</a:t>
            </a:r>
          </a:p>
          <a:p>
            <a:pPr algn="ctr">
              <a:lnSpc>
                <a:spcPct val="80000"/>
              </a:lnSpc>
            </a:pPr>
            <a:r>
              <a:rPr lang="de-DE" altLang="de-DE" sz="2800">
                <a:solidFill>
                  <a:schemeClr val="folHlink"/>
                </a:solidFill>
                <a:latin typeface="Arial Black" panose="020B0604020202020204" pitchFamily="34" charset="0"/>
              </a:rPr>
              <a:t>wirtschaftliche Situation.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7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1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6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4">
            <a:extLst>
              <a:ext uri="{FF2B5EF4-FFF2-40B4-BE49-F238E27FC236}">
                <a16:creationId xmlns:a16="http://schemas.microsoft.com/office/drawing/2014/main" id="{93E250FA-6916-4C49-9FE5-E790C4996FB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/>
              <a:t>Berlin, 06.12.2005</a:t>
            </a:r>
            <a:endParaRPr lang="en-US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CE9B8BA-BC0C-9449-A11A-66EA876B3F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80258B6-4AB3-2541-8E2F-4455D2B5375E}" type="slidenum">
              <a:rPr lang="en-US" altLang="de-DE"/>
              <a:pPr>
                <a:defRPr/>
              </a:pPr>
              <a:t>5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7171" name="Rectangle 5">
            <a:extLst>
              <a:ext uri="{FF2B5EF4-FFF2-40B4-BE49-F238E27FC236}">
                <a16:creationId xmlns:a16="http://schemas.microsoft.com/office/drawing/2014/main" id="{14B0828E-3714-BD47-9EC6-40749FF616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de-DE" b="1">
                <a:solidFill>
                  <a:schemeClr val="folHlink"/>
                </a:solidFill>
              </a:rPr>
              <a:t>Akademische Bildung in Deutschland</a:t>
            </a:r>
          </a:p>
        </p:txBody>
      </p:sp>
      <p:pic>
        <p:nvPicPr>
          <p:cNvPr id="7172" name="Picture 10">
            <a:extLst>
              <a:ext uri="{FF2B5EF4-FFF2-40B4-BE49-F238E27FC236}">
                <a16:creationId xmlns:a16="http://schemas.microsoft.com/office/drawing/2014/main" id="{DA460732-A96C-834A-8373-76D86165D2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1196975"/>
            <a:ext cx="4630738" cy="525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3" name="Rectangle 11">
            <a:extLst>
              <a:ext uri="{FF2B5EF4-FFF2-40B4-BE49-F238E27FC236}">
                <a16:creationId xmlns:a16="http://schemas.microsoft.com/office/drawing/2014/main" id="{5A8A6310-B76D-9845-B9C0-2C841E66AD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4075" y="6521450"/>
            <a:ext cx="43926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de-DE" altLang="de-DE" sz="800">
                <a:latin typeface="Arial" panose="020B0604020202020204" pitchFamily="34" charset="0"/>
              </a:rPr>
              <a:t>Just, Tobias (2004): Demografische Entwicklung verschont öffentliche Infrastruktur nicht. Frankfurt/M. 2004 (Deutsche Bank Research. Aktuelle Themen 294, 28.04.2004). </a:t>
            </a:r>
          </a:p>
        </p:txBody>
      </p:sp>
      <p:sp>
        <p:nvSpPr>
          <p:cNvPr id="32781" name="Oval 13">
            <a:extLst>
              <a:ext uri="{FF2B5EF4-FFF2-40B4-BE49-F238E27FC236}">
                <a16:creationId xmlns:a16="http://schemas.microsoft.com/office/drawing/2014/main" id="{09E1D361-803E-0547-8A91-2AF84054D4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1700213"/>
            <a:ext cx="5905500" cy="40322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de-DE" altLang="de-DE" sz="2800">
                <a:solidFill>
                  <a:schemeClr val="folHlink"/>
                </a:solidFill>
                <a:latin typeface="Arial Black" panose="020B0604020202020204" pitchFamily="34" charset="0"/>
              </a:rPr>
              <a:t>These 4:</a:t>
            </a:r>
          </a:p>
          <a:p>
            <a:pPr algn="ctr">
              <a:lnSpc>
                <a:spcPct val="80000"/>
              </a:lnSpc>
            </a:pPr>
            <a:r>
              <a:rPr lang="de-DE" altLang="de-DE" sz="2800">
                <a:solidFill>
                  <a:schemeClr val="folHlink"/>
                </a:solidFill>
                <a:latin typeface="Arial Black" panose="020B0604020202020204" pitchFamily="34" charset="0"/>
              </a:rPr>
              <a:t>Wir haben einen zu geringen</a:t>
            </a:r>
          </a:p>
          <a:p>
            <a:pPr algn="ctr">
              <a:lnSpc>
                <a:spcPct val="80000"/>
              </a:lnSpc>
            </a:pPr>
            <a:r>
              <a:rPr lang="de-DE" altLang="de-DE" sz="2800">
                <a:solidFill>
                  <a:schemeClr val="folHlink"/>
                </a:solidFill>
                <a:latin typeface="Arial Black" panose="020B0604020202020204" pitchFamily="34" charset="0"/>
              </a:rPr>
              <a:t>Anteil an</a:t>
            </a:r>
          </a:p>
          <a:p>
            <a:pPr algn="ctr">
              <a:lnSpc>
                <a:spcPct val="80000"/>
              </a:lnSpc>
            </a:pPr>
            <a:r>
              <a:rPr lang="de-DE" altLang="de-DE" sz="2800">
                <a:solidFill>
                  <a:schemeClr val="folHlink"/>
                </a:solidFill>
                <a:latin typeface="Arial Black" panose="020B0604020202020204" pitchFamily="34" charset="0"/>
              </a:rPr>
              <a:t>akademisch Gebildeten.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7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4">
            <a:extLst>
              <a:ext uri="{FF2B5EF4-FFF2-40B4-BE49-F238E27FC236}">
                <a16:creationId xmlns:a16="http://schemas.microsoft.com/office/drawing/2014/main" id="{ECF63C38-EFEA-284E-A5B4-05E404E6A18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/>
              <a:t>Berlin, 06.12.2005</a:t>
            </a:r>
            <a:endParaRPr lang="en-US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65C16F1-F41E-494F-A2EC-D04B9172A5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5156564-13DE-D64B-BF21-D7E399C1A8DD}" type="slidenum">
              <a:rPr lang="en-US" altLang="de-DE"/>
              <a:pPr>
                <a:defRPr/>
              </a:pPr>
              <a:t>6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8195" name="Rectangle 11">
            <a:extLst>
              <a:ext uri="{FF2B5EF4-FFF2-40B4-BE49-F238E27FC236}">
                <a16:creationId xmlns:a16="http://schemas.microsoft.com/office/drawing/2014/main" id="{B8D03E0C-863E-8F4C-9B49-F94112ED2F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de-DE" b="1">
                <a:solidFill>
                  <a:schemeClr val="folHlink"/>
                </a:solidFill>
              </a:rPr>
              <a:t>Weiterbildung in </a:t>
            </a:r>
            <a:br>
              <a:rPr lang="de-DE" altLang="de-DE" b="1">
                <a:solidFill>
                  <a:schemeClr val="folHlink"/>
                </a:solidFill>
              </a:rPr>
            </a:br>
            <a:r>
              <a:rPr lang="de-DE" altLang="de-DE" b="1">
                <a:solidFill>
                  <a:schemeClr val="folHlink"/>
                </a:solidFill>
              </a:rPr>
              <a:t>Deutschland</a:t>
            </a:r>
          </a:p>
        </p:txBody>
      </p:sp>
      <p:pic>
        <p:nvPicPr>
          <p:cNvPr id="8196" name="Picture 15">
            <a:extLst>
              <a:ext uri="{FF2B5EF4-FFF2-40B4-BE49-F238E27FC236}">
                <a16:creationId xmlns:a16="http://schemas.microsoft.com/office/drawing/2014/main" id="{8CA237D4-C99F-9C46-8A32-88885928C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1125538"/>
            <a:ext cx="4487863" cy="518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7" name="Text Box 16">
            <a:extLst>
              <a:ext uri="{FF2B5EF4-FFF2-40B4-BE49-F238E27FC236}">
                <a16:creationId xmlns:a16="http://schemas.microsoft.com/office/drawing/2014/main" id="{6B624BDC-992D-494A-BB12-D093ECF88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975" y="6405563"/>
            <a:ext cx="4321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50000"/>
              </a:lnSpc>
            </a:pPr>
            <a:r>
              <a:rPr lang="de-DE" altLang="de-DE" sz="800">
                <a:latin typeface="Arial" panose="020B0604020202020204" pitchFamily="34" charset="0"/>
              </a:rPr>
              <a:t>Bergheim, Stefan (2005): Humankapital wichtigster Wachstumstreiber. Erfolgsmodelle für 2020. Frankfurt/M. (Deutsche Bank Research. Aktuelle Themen 324, 14.06.2005).</a:t>
            </a:r>
            <a:r>
              <a:rPr lang="de-DE" altLang="de-DE"/>
              <a:t> </a:t>
            </a:r>
          </a:p>
        </p:txBody>
      </p:sp>
      <p:sp>
        <p:nvSpPr>
          <p:cNvPr id="33810" name="Oval 18">
            <a:extLst>
              <a:ext uri="{FF2B5EF4-FFF2-40B4-BE49-F238E27FC236}">
                <a16:creationId xmlns:a16="http://schemas.microsoft.com/office/drawing/2014/main" id="{34230BE0-594C-554F-901E-074CC359DA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1700213"/>
            <a:ext cx="5905500" cy="40322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de-DE" altLang="de-DE" sz="2800">
                <a:solidFill>
                  <a:schemeClr val="folHlink"/>
                </a:solidFill>
                <a:latin typeface="Arial Black" panose="020B0604020202020204" pitchFamily="34" charset="0"/>
              </a:rPr>
              <a:t>These 5:</a:t>
            </a:r>
          </a:p>
          <a:p>
            <a:pPr algn="ctr">
              <a:lnSpc>
                <a:spcPct val="80000"/>
              </a:lnSpc>
            </a:pPr>
            <a:r>
              <a:rPr lang="de-DE" altLang="de-DE" sz="2800">
                <a:solidFill>
                  <a:schemeClr val="folHlink"/>
                </a:solidFill>
                <a:latin typeface="Arial Black" panose="020B0604020202020204" pitchFamily="34" charset="0"/>
              </a:rPr>
              <a:t>Wir tun zu wenig in der</a:t>
            </a:r>
          </a:p>
          <a:p>
            <a:pPr algn="ctr">
              <a:lnSpc>
                <a:spcPct val="80000"/>
              </a:lnSpc>
            </a:pPr>
            <a:r>
              <a:rPr lang="de-DE" altLang="de-DE" sz="2800">
                <a:solidFill>
                  <a:schemeClr val="folHlink"/>
                </a:solidFill>
                <a:latin typeface="Arial Black" panose="020B0604020202020204" pitchFamily="34" charset="0"/>
              </a:rPr>
              <a:t>Weiterbildung.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8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8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3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C6C0C4F-C160-9C42-A5AF-9AEB04F75E6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/>
              <a:t>Berlin, 06.12.2005</a:t>
            </a:r>
            <a:endParaRPr lang="en-US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413A340-4C5D-4C49-8EC0-35613E6686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83B28E-2AEF-0849-9A2B-2FCB1BED6658}" type="slidenum">
              <a:rPr lang="en-US" altLang="de-DE"/>
              <a:pPr>
                <a:defRPr/>
              </a:pPr>
              <a:t>7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9219" name="Rectangle 11">
            <a:extLst>
              <a:ext uri="{FF2B5EF4-FFF2-40B4-BE49-F238E27FC236}">
                <a16:creationId xmlns:a16="http://schemas.microsoft.com/office/drawing/2014/main" id="{5A8681CA-AE63-2C4D-9729-3AE1CF5C9F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de-DE" b="1">
                <a:solidFill>
                  <a:schemeClr val="folHlink"/>
                </a:solidFill>
              </a:rPr>
              <a:t>Soziale Selektivität des Bildungssystems</a:t>
            </a:r>
          </a:p>
        </p:txBody>
      </p:sp>
      <p:pic>
        <p:nvPicPr>
          <p:cNvPr id="9220" name="Picture 14">
            <a:extLst>
              <a:ext uri="{FF2B5EF4-FFF2-40B4-BE49-F238E27FC236}">
                <a16:creationId xmlns:a16="http://schemas.microsoft.com/office/drawing/2014/main" id="{C79D5F59-7E47-0F47-9A5A-3ED20328AD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1196975"/>
            <a:ext cx="4614862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2240" name="Oval 16">
            <a:extLst>
              <a:ext uri="{FF2B5EF4-FFF2-40B4-BE49-F238E27FC236}">
                <a16:creationId xmlns:a16="http://schemas.microsoft.com/office/drawing/2014/main" id="{5FE8D82A-B5B9-384F-9533-B34CAFF112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1700213"/>
            <a:ext cx="5905500" cy="40322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de-DE" altLang="de-DE" sz="2800">
                <a:solidFill>
                  <a:schemeClr val="folHlink"/>
                </a:solidFill>
                <a:latin typeface="Arial Black" panose="020B0604020202020204" pitchFamily="34" charset="0"/>
              </a:rPr>
              <a:t>These 6:</a:t>
            </a:r>
          </a:p>
          <a:p>
            <a:pPr algn="ctr">
              <a:lnSpc>
                <a:spcPct val="80000"/>
              </a:lnSpc>
            </a:pPr>
            <a:r>
              <a:rPr lang="de-DE" altLang="de-DE" sz="2800">
                <a:solidFill>
                  <a:schemeClr val="folHlink"/>
                </a:solidFill>
                <a:latin typeface="Arial Black" panose="020B0604020202020204" pitchFamily="34" charset="0"/>
              </a:rPr>
              <a:t>Wir haben eine (zu) große</a:t>
            </a:r>
          </a:p>
          <a:p>
            <a:pPr algn="ctr">
              <a:lnSpc>
                <a:spcPct val="80000"/>
              </a:lnSpc>
            </a:pPr>
            <a:r>
              <a:rPr lang="de-DE" altLang="de-DE" sz="2800">
                <a:solidFill>
                  <a:schemeClr val="folHlink"/>
                </a:solidFill>
                <a:latin typeface="Arial Black" panose="020B0604020202020204" pitchFamily="34" charset="0"/>
              </a:rPr>
              <a:t>soziale Selektivität</a:t>
            </a:r>
          </a:p>
          <a:p>
            <a:pPr algn="ctr">
              <a:lnSpc>
                <a:spcPct val="80000"/>
              </a:lnSpc>
            </a:pPr>
            <a:r>
              <a:rPr lang="de-DE" altLang="de-DE" sz="2800">
                <a:solidFill>
                  <a:schemeClr val="folHlink"/>
                </a:solidFill>
                <a:latin typeface="Arial Black" panose="020B0604020202020204" pitchFamily="34" charset="0"/>
              </a:rPr>
              <a:t>in Schule und Hochschule.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22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2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2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4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umsplatzhalter 3">
            <a:extLst>
              <a:ext uri="{FF2B5EF4-FFF2-40B4-BE49-F238E27FC236}">
                <a16:creationId xmlns:a16="http://schemas.microsoft.com/office/drawing/2014/main" id="{C794A577-1489-DE4A-B5CD-9BA80F4D716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/>
              <a:t>Berlin, 06.12.2005</a:t>
            </a:r>
            <a:endParaRPr lang="en-US" altLang="de-DE"/>
          </a:p>
        </p:txBody>
      </p:sp>
      <p:sp>
        <p:nvSpPr>
          <p:cNvPr id="11" name="Foliennummernplatzhalter 4">
            <a:extLst>
              <a:ext uri="{FF2B5EF4-FFF2-40B4-BE49-F238E27FC236}">
                <a16:creationId xmlns:a16="http://schemas.microsoft.com/office/drawing/2014/main" id="{BCC078C6-5C56-9A4E-99D7-2BF69F9815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609D34A-3A04-BC48-983D-66E1ADE79A6C}" type="slidenum">
              <a:rPr lang="en-US" altLang="de-DE"/>
              <a:pPr>
                <a:defRPr/>
              </a:pPr>
              <a:t>8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0243" name="Rectangle 4">
            <a:extLst>
              <a:ext uri="{FF2B5EF4-FFF2-40B4-BE49-F238E27FC236}">
                <a16:creationId xmlns:a16="http://schemas.microsoft.com/office/drawing/2014/main" id="{846076D7-D14E-2048-B428-ECECAB9B47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de-DE" b="1">
                <a:solidFill>
                  <a:schemeClr val="folHlink"/>
                </a:solidFill>
              </a:rPr>
              <a:t>Schulleistungen nach Bildungsniveau der Mutter</a:t>
            </a:r>
          </a:p>
        </p:txBody>
      </p:sp>
      <p:sp>
        <p:nvSpPr>
          <p:cNvPr id="10244" name="Text Box 8">
            <a:extLst>
              <a:ext uri="{FF2B5EF4-FFF2-40B4-BE49-F238E27FC236}">
                <a16:creationId xmlns:a16="http://schemas.microsoft.com/office/drawing/2014/main" id="{6924027F-E4A7-B146-AE30-0E34C22E45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2588" y="1412875"/>
            <a:ext cx="2255837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de-DE" altLang="de-DE">
                <a:latin typeface="Arial" panose="020B0604020202020204" pitchFamily="34" charset="0"/>
              </a:rPr>
              <a:t>Bildungsniveau</a:t>
            </a:r>
          </a:p>
          <a:p>
            <a:r>
              <a:rPr lang="de-DE" altLang="de-DE">
                <a:latin typeface="Arial" panose="020B0604020202020204" pitchFamily="34" charset="0"/>
              </a:rPr>
              <a:t>Mutter</a:t>
            </a:r>
          </a:p>
          <a:p>
            <a:endParaRPr lang="de-DE" altLang="de-DE">
              <a:latin typeface="Arial" panose="020B0604020202020204" pitchFamily="34" charset="0"/>
            </a:endParaRPr>
          </a:p>
          <a:p>
            <a:r>
              <a:rPr lang="de-DE" altLang="de-DE">
                <a:latin typeface="Arial" panose="020B0604020202020204" pitchFamily="34" charset="0"/>
              </a:rPr>
              <a:t>höher </a:t>
            </a:r>
            <a:br>
              <a:rPr lang="de-DE" altLang="de-DE">
                <a:latin typeface="Arial" panose="020B0604020202020204" pitchFamily="34" charset="0"/>
              </a:rPr>
            </a:br>
            <a:r>
              <a:rPr lang="de-DE" altLang="de-DE">
                <a:latin typeface="Arial" panose="020B0604020202020204" pitchFamily="34" charset="0"/>
              </a:rPr>
              <a:t>als Sek. II</a:t>
            </a:r>
          </a:p>
          <a:p>
            <a:endParaRPr lang="de-DE" altLang="de-DE">
              <a:latin typeface="Arial" panose="020B0604020202020204" pitchFamily="34" charset="0"/>
            </a:endParaRPr>
          </a:p>
          <a:p>
            <a:endParaRPr lang="de-DE" altLang="de-DE">
              <a:latin typeface="Arial" panose="020B0604020202020204" pitchFamily="34" charset="0"/>
            </a:endParaRPr>
          </a:p>
          <a:p>
            <a:r>
              <a:rPr lang="de-DE" altLang="de-DE">
                <a:latin typeface="Arial" panose="020B0604020202020204" pitchFamily="34" charset="0"/>
              </a:rPr>
              <a:t>niedriger</a:t>
            </a:r>
          </a:p>
          <a:p>
            <a:r>
              <a:rPr lang="de-DE" altLang="de-DE">
                <a:latin typeface="Arial" panose="020B0604020202020204" pitchFamily="34" charset="0"/>
              </a:rPr>
              <a:t>als Sek. II</a:t>
            </a:r>
          </a:p>
        </p:txBody>
      </p:sp>
      <p:grpSp>
        <p:nvGrpSpPr>
          <p:cNvPr id="10245" name="Group 11">
            <a:extLst>
              <a:ext uri="{FF2B5EF4-FFF2-40B4-BE49-F238E27FC236}">
                <a16:creationId xmlns:a16="http://schemas.microsoft.com/office/drawing/2014/main" id="{1951908F-3DBA-1E41-8061-2FD430D210FC}"/>
              </a:ext>
            </a:extLst>
          </p:cNvPr>
          <p:cNvGrpSpPr>
            <a:grpSpLocks/>
          </p:cNvGrpSpPr>
          <p:nvPr/>
        </p:nvGrpSpPr>
        <p:grpSpPr bwMode="auto">
          <a:xfrm>
            <a:off x="468313" y="1533525"/>
            <a:ext cx="6059487" cy="4021138"/>
            <a:chOff x="295" y="966"/>
            <a:chExt cx="3817" cy="2533"/>
          </a:xfrm>
        </p:grpSpPr>
        <p:pic>
          <p:nvPicPr>
            <p:cNvPr id="10248" name="Picture 7">
              <a:extLst>
                <a:ext uri="{FF2B5EF4-FFF2-40B4-BE49-F238E27FC236}">
                  <a16:creationId xmlns:a16="http://schemas.microsoft.com/office/drawing/2014/main" id="{F4092890-DB1E-DC4A-B286-8BB66AB0135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937" y="324"/>
              <a:ext cx="2533" cy="38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249" name="Rectangle 9">
              <a:extLst>
                <a:ext uri="{FF2B5EF4-FFF2-40B4-BE49-F238E27FC236}">
                  <a16:creationId xmlns:a16="http://schemas.microsoft.com/office/drawing/2014/main" id="{D1270D20-AA79-8F4B-B3AC-375248D39E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" y="981"/>
              <a:ext cx="3447" cy="49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de-DE" altLang="de-DE"/>
            </a:p>
          </p:txBody>
        </p:sp>
        <p:pic>
          <p:nvPicPr>
            <p:cNvPr id="10250" name="Picture 10">
              <a:extLst>
                <a:ext uri="{FF2B5EF4-FFF2-40B4-BE49-F238E27FC236}">
                  <a16:creationId xmlns:a16="http://schemas.microsoft.com/office/drawing/2014/main" id="{F6AE2E06-0C0C-164E-ACF4-2C713B75C57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567" y="702"/>
              <a:ext cx="178" cy="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246" name="Rectangle 13">
            <a:extLst>
              <a:ext uri="{FF2B5EF4-FFF2-40B4-BE49-F238E27FC236}">
                <a16:creationId xmlns:a16="http://schemas.microsoft.com/office/drawing/2014/main" id="{630EC0D9-1345-F249-B434-CDFC5FE4E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5805488"/>
            <a:ext cx="3981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de-DE" altLang="de-DE" sz="1800">
                <a:solidFill>
                  <a:schemeClr val="tx2"/>
                </a:solidFill>
                <a:latin typeface="Arial" panose="020B0604020202020204" pitchFamily="34" charset="0"/>
              </a:rPr>
              <a:t>PISA-Ergebnisse 2003 in Mathematik</a:t>
            </a:r>
          </a:p>
        </p:txBody>
      </p:sp>
      <p:sp>
        <p:nvSpPr>
          <p:cNvPr id="88078" name="Oval 14">
            <a:extLst>
              <a:ext uri="{FF2B5EF4-FFF2-40B4-BE49-F238E27FC236}">
                <a16:creationId xmlns:a16="http://schemas.microsoft.com/office/drawing/2014/main" id="{D1FACDCB-3836-B049-9CF3-C892643167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1700213"/>
            <a:ext cx="5905500" cy="40322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de-DE" altLang="de-DE" sz="2800">
                <a:solidFill>
                  <a:schemeClr val="folHlink"/>
                </a:solidFill>
                <a:latin typeface="Arial Black" panose="020B0604020202020204" pitchFamily="34" charset="0"/>
              </a:rPr>
              <a:t>These 7:</a:t>
            </a:r>
          </a:p>
          <a:p>
            <a:pPr algn="ctr">
              <a:lnSpc>
                <a:spcPct val="80000"/>
              </a:lnSpc>
            </a:pPr>
            <a:r>
              <a:rPr lang="de-DE" altLang="de-DE" sz="2800">
                <a:solidFill>
                  <a:schemeClr val="folHlink"/>
                </a:solidFill>
                <a:latin typeface="Arial Black" panose="020B0604020202020204" pitchFamily="34" charset="0"/>
              </a:rPr>
              <a:t>Wir haben einen (zu) großen</a:t>
            </a:r>
          </a:p>
          <a:p>
            <a:pPr algn="ctr">
              <a:lnSpc>
                <a:spcPct val="80000"/>
              </a:lnSpc>
            </a:pPr>
            <a:r>
              <a:rPr lang="de-DE" altLang="de-DE" sz="2800">
                <a:solidFill>
                  <a:schemeClr val="folHlink"/>
                </a:solidFill>
                <a:latin typeface="Arial Black" panose="020B0604020202020204" pitchFamily="34" charset="0"/>
              </a:rPr>
              <a:t>Einfluss der Eltern </a:t>
            </a:r>
          </a:p>
          <a:p>
            <a:pPr algn="ctr">
              <a:lnSpc>
                <a:spcPct val="80000"/>
              </a:lnSpc>
            </a:pPr>
            <a:r>
              <a:rPr lang="de-DE" altLang="de-DE" sz="2800">
                <a:solidFill>
                  <a:schemeClr val="folHlink"/>
                </a:solidFill>
                <a:latin typeface="Arial Black" panose="020B0604020202020204" pitchFamily="34" charset="0"/>
              </a:rPr>
              <a:t>auf Bildungschancen.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8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8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8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7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umsplatzhalter 4">
            <a:extLst>
              <a:ext uri="{FF2B5EF4-FFF2-40B4-BE49-F238E27FC236}">
                <a16:creationId xmlns:a16="http://schemas.microsoft.com/office/drawing/2014/main" id="{6FF8910E-BD5B-1047-B119-DED3DDBAA3C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de-DE"/>
              <a:t>Berlin, 06.12.2005</a:t>
            </a:r>
            <a:endParaRPr lang="en-US" altLang="de-DE"/>
          </a:p>
        </p:txBody>
      </p:sp>
      <p:sp>
        <p:nvSpPr>
          <p:cNvPr id="13" name="Foliennummernplatzhalter 5">
            <a:extLst>
              <a:ext uri="{FF2B5EF4-FFF2-40B4-BE49-F238E27FC236}">
                <a16:creationId xmlns:a16="http://schemas.microsoft.com/office/drawing/2014/main" id="{A750CD85-8416-2941-8E67-E9FD84ACE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B307D8-A100-CC4E-BEFA-ACAA3E20DAB0}" type="slidenum">
              <a:rPr lang="en-US" altLang="de-DE"/>
              <a:pPr>
                <a:defRPr/>
              </a:pPr>
              <a:t>9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3444C41C-CC0A-3046-80AA-37E8C54A2B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de-DE" b="1">
                <a:solidFill>
                  <a:schemeClr val="folHlink"/>
                </a:solidFill>
              </a:rPr>
              <a:t>Schulleistungen nach Zuwanderung</a:t>
            </a:r>
          </a:p>
        </p:txBody>
      </p:sp>
      <p:grpSp>
        <p:nvGrpSpPr>
          <p:cNvPr id="11268" name="Group 14">
            <a:extLst>
              <a:ext uri="{FF2B5EF4-FFF2-40B4-BE49-F238E27FC236}">
                <a16:creationId xmlns:a16="http://schemas.microsoft.com/office/drawing/2014/main" id="{A3C75B5C-FBCD-604F-BDC8-5829EE4FC125}"/>
              </a:ext>
            </a:extLst>
          </p:cNvPr>
          <p:cNvGrpSpPr>
            <a:grpSpLocks/>
          </p:cNvGrpSpPr>
          <p:nvPr/>
        </p:nvGrpSpPr>
        <p:grpSpPr bwMode="auto">
          <a:xfrm>
            <a:off x="539750" y="1916113"/>
            <a:ext cx="8135938" cy="3455987"/>
            <a:chOff x="340" y="1208"/>
            <a:chExt cx="5125" cy="2177"/>
          </a:xfrm>
        </p:grpSpPr>
        <p:sp>
          <p:nvSpPr>
            <p:cNvPr id="11271" name="Rectangle 6">
              <a:extLst>
                <a:ext uri="{FF2B5EF4-FFF2-40B4-BE49-F238E27FC236}">
                  <a16:creationId xmlns:a16="http://schemas.microsoft.com/office/drawing/2014/main" id="{E475B73E-39CF-3E4C-BE17-284F974D82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" y="1208"/>
              <a:ext cx="5125" cy="2177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de-DE" altLang="de-DE"/>
            </a:p>
          </p:txBody>
        </p:sp>
        <p:grpSp>
          <p:nvGrpSpPr>
            <p:cNvPr id="11272" name="Group 13">
              <a:extLst>
                <a:ext uri="{FF2B5EF4-FFF2-40B4-BE49-F238E27FC236}">
                  <a16:creationId xmlns:a16="http://schemas.microsoft.com/office/drawing/2014/main" id="{DFBF97BC-7147-A44B-85F3-B3B988DAC93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7" y="1208"/>
              <a:ext cx="4607" cy="2041"/>
              <a:chOff x="527" y="709"/>
              <a:chExt cx="4607" cy="2041"/>
            </a:xfrm>
          </p:grpSpPr>
          <p:pic>
            <p:nvPicPr>
              <p:cNvPr id="11273" name="Picture 7">
                <a:extLst>
                  <a:ext uri="{FF2B5EF4-FFF2-40B4-BE49-F238E27FC236}">
                    <a16:creationId xmlns:a16="http://schemas.microsoft.com/office/drawing/2014/main" id="{0B7D9856-BCD0-4A49-814D-5F927B87700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2071" y="-296"/>
                <a:ext cx="1502" cy="45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274" name="Text Box 8">
                <a:extLst>
                  <a:ext uri="{FF2B5EF4-FFF2-40B4-BE49-F238E27FC236}">
                    <a16:creationId xmlns:a16="http://schemas.microsoft.com/office/drawing/2014/main" id="{E43D5493-666D-134E-BCFD-1A9D5633D6B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65" y="709"/>
                <a:ext cx="267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/>
                <a:r>
                  <a:rPr lang="de-DE" altLang="de-DE" sz="1800" b="1">
                    <a:solidFill>
                      <a:schemeClr val="folHlink"/>
                    </a:solidFill>
                    <a:latin typeface="Arial" panose="020B0604020202020204" pitchFamily="34" charset="0"/>
                  </a:rPr>
                  <a:t>PISA 2003: Mathematikleistungen der</a:t>
                </a:r>
              </a:p>
            </p:txBody>
          </p:sp>
          <p:sp>
            <p:nvSpPr>
              <p:cNvPr id="11275" name="Oval 9">
                <a:extLst>
                  <a:ext uri="{FF2B5EF4-FFF2-40B4-BE49-F238E27FC236}">
                    <a16:creationId xmlns:a16="http://schemas.microsoft.com/office/drawing/2014/main" id="{722D8C5C-C0D3-3341-93C1-15EFC44098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5" y="1389"/>
                <a:ext cx="635" cy="862"/>
              </a:xfrm>
              <a:prstGeom prst="ellips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11276" name="Oval 10">
                <a:extLst>
                  <a:ext uri="{FF2B5EF4-FFF2-40B4-BE49-F238E27FC236}">
                    <a16:creationId xmlns:a16="http://schemas.microsoft.com/office/drawing/2014/main" id="{A3A1C357-FA29-614E-B859-5398C4DA28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59" y="1304"/>
                <a:ext cx="575" cy="266"/>
              </a:xfrm>
              <a:prstGeom prst="ellipse">
                <a:avLst/>
              </a:prstGeom>
              <a:noFill/>
              <a:ln w="57150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de-DE" altLang="de-DE"/>
              </a:p>
            </p:txBody>
          </p:sp>
        </p:grpSp>
      </p:grpSp>
      <p:pic>
        <p:nvPicPr>
          <p:cNvPr id="11269" name="Picture 11">
            <a:extLst>
              <a:ext uri="{FF2B5EF4-FFF2-40B4-BE49-F238E27FC236}">
                <a16:creationId xmlns:a16="http://schemas.microsoft.com/office/drawing/2014/main" id="{5937E6AB-69AC-5141-8F45-3CDE352A218B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5400000">
            <a:off x="7628731" y="683419"/>
            <a:ext cx="282575" cy="1309688"/>
          </a:xfrm>
          <a:noFill/>
        </p:spPr>
      </p:pic>
      <p:sp>
        <p:nvSpPr>
          <p:cNvPr id="64527" name="Oval 15">
            <a:extLst>
              <a:ext uri="{FF2B5EF4-FFF2-40B4-BE49-F238E27FC236}">
                <a16:creationId xmlns:a16="http://schemas.microsoft.com/office/drawing/2014/main" id="{1726FC89-3F04-EE4B-A114-A1D9938CB7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1700213"/>
            <a:ext cx="5905500" cy="40322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de-DE" altLang="de-DE" sz="2800">
                <a:solidFill>
                  <a:schemeClr val="folHlink"/>
                </a:solidFill>
                <a:latin typeface="Arial Black" panose="020B0604020202020204" pitchFamily="34" charset="0"/>
              </a:rPr>
              <a:t>These 8:</a:t>
            </a:r>
          </a:p>
          <a:p>
            <a:pPr algn="ctr">
              <a:lnSpc>
                <a:spcPct val="80000"/>
              </a:lnSpc>
            </a:pPr>
            <a:r>
              <a:rPr lang="de-DE" altLang="de-DE" sz="2800">
                <a:solidFill>
                  <a:schemeClr val="folHlink"/>
                </a:solidFill>
                <a:latin typeface="Arial Black" panose="020B0604020202020204" pitchFamily="34" charset="0"/>
              </a:rPr>
              <a:t>Wir haben eine (zu) geringe</a:t>
            </a:r>
          </a:p>
          <a:p>
            <a:pPr algn="ctr">
              <a:lnSpc>
                <a:spcPct val="80000"/>
              </a:lnSpc>
            </a:pPr>
            <a:r>
              <a:rPr lang="de-DE" altLang="de-DE" sz="2800">
                <a:solidFill>
                  <a:schemeClr val="folHlink"/>
                </a:solidFill>
                <a:latin typeface="Arial Black" panose="020B0604020202020204" pitchFamily="34" charset="0"/>
              </a:rPr>
              <a:t>Integration bei den</a:t>
            </a:r>
          </a:p>
          <a:p>
            <a:pPr algn="ctr">
              <a:lnSpc>
                <a:spcPct val="80000"/>
              </a:lnSpc>
            </a:pPr>
            <a:r>
              <a:rPr lang="de-DE" altLang="de-DE" sz="2800">
                <a:solidFill>
                  <a:schemeClr val="folHlink"/>
                </a:solidFill>
                <a:latin typeface="Arial Black" panose="020B0604020202020204" pitchFamily="34" charset="0"/>
              </a:rPr>
              <a:t>Bildungschancen.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45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45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4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7" grpId="0" animBg="1"/>
    </p:bldLst>
  </p:timing>
</p:sld>
</file>

<file path=ppt/theme/theme1.xml><?xml version="1.0" encoding="utf-8"?>
<a:theme xmlns:a="http://schemas.openxmlformats.org/drawingml/2006/main" name="Leere Präsentation">
  <a:themeElements>
    <a:clrScheme name="Leere Präsentation 10">
      <a:dk1>
        <a:srgbClr val="777777"/>
      </a:dk1>
      <a:lt1>
        <a:srgbClr val="FFFFFF"/>
      </a:lt1>
      <a:dk2>
        <a:srgbClr val="969696"/>
      </a:dk2>
      <a:lt2>
        <a:srgbClr val="FFFFFF"/>
      </a:lt2>
      <a:accent1>
        <a:srgbClr val="F00E34"/>
      </a:accent1>
      <a:accent2>
        <a:srgbClr val="293BA5"/>
      </a:accent2>
      <a:accent3>
        <a:srgbClr val="C9C9C9"/>
      </a:accent3>
      <a:accent4>
        <a:srgbClr val="DADADA"/>
      </a:accent4>
      <a:accent5>
        <a:srgbClr val="F6AAAE"/>
      </a:accent5>
      <a:accent6>
        <a:srgbClr val="243595"/>
      </a:accent6>
      <a:hlink>
        <a:srgbClr val="003300"/>
      </a:hlink>
      <a:folHlink>
        <a:srgbClr val="000000"/>
      </a:folHlink>
    </a:clrScheme>
    <a:fontScheme name="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0033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Masterfolie</Template>
  <TotalTime>0</TotalTime>
  <Words>542</Words>
  <Application>Microsoft Macintosh PowerPoint</Application>
  <PresentationFormat>Bildschirmpräsentation (4:3)</PresentationFormat>
  <Paragraphs>133</Paragraphs>
  <Slides>15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15</vt:i4>
      </vt:variant>
    </vt:vector>
  </HeadingPairs>
  <TitlesOfParts>
    <vt:vector size="22" baseType="lpstr">
      <vt:lpstr>Times New Roman</vt:lpstr>
      <vt:lpstr>Arial</vt:lpstr>
      <vt:lpstr>Webdings</vt:lpstr>
      <vt:lpstr>Arial Black</vt:lpstr>
      <vt:lpstr>Leere Präsentation</vt:lpstr>
      <vt:lpstr>Diagramm</vt:lpstr>
      <vt:lpstr>Folie</vt:lpstr>
      <vt:lpstr>Demographischer Wandel in Deutschland   Zukunft Bildung und Wissenschaft:  13 Thesen zur Einführung</vt:lpstr>
      <vt:lpstr>Folgen des demographischen Wandels</vt:lpstr>
      <vt:lpstr>Trends in der Wissensgesellschaft</vt:lpstr>
      <vt:lpstr>PowerPoint-Präsentation</vt:lpstr>
      <vt:lpstr>Akademische Bildung in Deutschland</vt:lpstr>
      <vt:lpstr>Weiterbildung in  Deutschland</vt:lpstr>
      <vt:lpstr>Soziale Selektivität des Bildungssystems</vt:lpstr>
      <vt:lpstr>Schulleistungen nach Bildungsniveau der Mutter</vt:lpstr>
      <vt:lpstr>Schulleistungen nach Zuwanderung</vt:lpstr>
      <vt:lpstr>Studienberechtigte in Deutschland</vt:lpstr>
      <vt:lpstr>Studierendenzahlen lt. KMK-Prognose 2005</vt:lpstr>
      <vt:lpstr>Bevölkerung im studienrelevanten Alter bis 2050</vt:lpstr>
      <vt:lpstr>Entwicklung der Hochschulen</vt:lpstr>
      <vt:lpstr>Geburtenrate und Bildung</vt:lpstr>
      <vt:lpstr>Vielen Dank für Ihre Aufmerksamkeit!</vt:lpstr>
    </vt:vector>
  </TitlesOfParts>
  <Company>CHE - Centrum für Hochschulentwicklung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Demographischer Wandel in Deutschland   Zukunft Bildung und Wissenschaft: Einführung</dc:title>
  <dc:creator>Florian Buch</dc:creator>
  <cp:lastModifiedBy>Detlef Müller-Böling</cp:lastModifiedBy>
  <cp:revision>26</cp:revision>
  <dcterms:created xsi:type="dcterms:W3CDTF">2005-11-20T13:23:25Z</dcterms:created>
  <dcterms:modified xsi:type="dcterms:W3CDTF">2022-02-05T15:29:33Z</dcterms:modified>
</cp:coreProperties>
</file>