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27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86" r:id="rId12"/>
    <p:sldId id="272" r:id="rId13"/>
    <p:sldId id="287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CBF4A1C-68E3-1645-B949-0DB09AE390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CFA8827-DD40-0F49-AD7C-E94C31DC99A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904D940-D39B-004E-95A4-30CEB1CC8CE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665B6FA-C20B-F74F-8529-78CCD14D204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4BDDC48-4CBD-EE42-95A2-FD1A1A29B4E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DB1A664-D757-2746-85E6-C2A4456090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4F2F1D-7960-CF40-9CF4-F44FC664097F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42C1A5-7F49-DE46-A3D4-EFBDE1DF55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BF127-364B-AF4F-B7C6-E558F62320A6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AB9C08B2-2EF1-9D45-B7AF-FEF8B85E5A1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5EFE95E-6F93-024D-9D8A-3BFE40701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97035F-0A27-824D-AA05-06C0E7810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F586E-8035-E24D-9988-6A1EB2AEFA35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3D61B5C5-D6D7-E14C-AE95-D7085742EF2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14A50EE7-69C9-9045-86EA-43AD9D2B49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F53B856-27F4-9D4A-A748-6B3EB8869D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5C583A-8BD9-6146-8EB4-684421BF2D85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73730" name="Rectangle 2">
            <a:extLst>
              <a:ext uri="{FF2B5EF4-FFF2-40B4-BE49-F238E27FC236}">
                <a16:creationId xmlns:a16="http://schemas.microsoft.com/office/drawing/2014/main" id="{3CF6704A-21F2-874F-9F10-C41E01EDFCF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EB06BE1E-A6A6-164C-9F03-81C2A199B6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Können wir hier nicht eine Grafik als Grundlage machen?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3E3556F-B6E5-5C41-8F8B-E69AD50D2F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C1D638-ADCA-A54B-BC6A-65DD32C4BFB6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48E59ECD-983A-8841-9F36-EC4DE3AF818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FC7F5364-3CBA-0148-BB36-3709A56E34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99381B-96C2-E844-B28D-E518511890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F04A2C-21CB-304D-A9AA-A1DECC5942C3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3334EE00-F07D-184B-B570-DCAD8C82C18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595C7BA4-B10A-B340-9C95-37B8A2C510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EE1A94-23BA-4C49-B8A9-76F5475A65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5C95F6-D7DE-7E49-9EDB-B97BEBB7A5EF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9105687F-2572-3F4B-9794-C21E94AA1A9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62D39449-5CBC-B645-889B-043EFC288C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065647-A0B7-1E4A-A432-C1E84912C6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24536A-ED63-3D41-9633-5EFC6F71E5C5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A7851A40-C01C-F549-92CC-4C7EF802319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B94875D6-C6E5-7048-8149-C3E56440E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B38061-8569-2B4A-852E-0242370B86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873B8A-BB13-8B4A-A4E0-1B441EF7CADE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C90F340A-F821-304F-8A82-0765603A385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AF5693EB-A965-7746-BB97-8A80EFADED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87FF55-7917-474E-9DD0-4B170DFDA2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9A61B-FE94-BC4D-A4CF-64466211E5F3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97231F39-BFAD-6941-B4FB-EDB0C2C6544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E0B42988-B897-5E4E-914F-B985815F9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01EFCB0-74F3-674F-AB44-859BC5A8C2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5F0B2C-CC25-514D-BFF0-DA8B3883BD61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216BCEDA-71C8-2743-B0B3-74268781240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62FDA911-4B26-CA48-A54A-D1808C2828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A58837-EA8B-9C45-A1B9-CA3D43BF99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7A5BC-4EB5-1140-A235-6812868493C6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8A778652-735E-C544-A1D0-132F643DBD7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BD7E3319-9906-E64B-A03E-36EA9F3D2A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92518B9-673C-1E4C-BB46-7722414D73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02AD74-8941-CF49-BFBC-733F8E8AB2F3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6C2C5F83-8A6E-9D43-BFC2-BF879EAAF48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E92D3DC-AA69-D147-88F1-B3768F247F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F4FAAA4-CBE5-764C-B22F-0EA9066C4E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7F823C-2523-E14F-AD26-5A386CC91276}" type="slidenum">
              <a:rPr lang="de-DE" altLang="de-DE"/>
              <a:pPr/>
              <a:t>20</a:t>
            </a:fld>
            <a:endParaRPr lang="de-DE" altLang="de-DE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BDA46AE6-477B-C545-BAE5-1E739092E3D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D3F6A1F1-54CC-D547-B854-D242F353D6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F3C1CB-A164-6049-9689-00DEFEEBEF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D192D9-9D4C-E24B-8007-3BA6FE48F245}" type="slidenum">
              <a:rPr lang="de-DE" altLang="de-DE"/>
              <a:pPr/>
              <a:t>21</a:t>
            </a:fld>
            <a:endParaRPr lang="de-DE" altLang="de-DE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E4C9BC98-80F3-A64B-8052-4AF659F5F91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285BC7C7-098A-5743-A417-B2BAB482E5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4832C7-B23D-1040-A5D0-A5C4BE4CBF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543A61-B3D5-3641-BD6C-FD01815E0F15}" type="slidenum">
              <a:rPr lang="de-DE" altLang="de-DE"/>
              <a:pPr/>
              <a:t>22</a:t>
            </a:fld>
            <a:endParaRPr lang="de-DE" altLang="de-DE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40F49816-0DD6-C043-BA80-2046D0F5C0B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F38CB8D6-3D1F-344A-823D-0A81B7651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1DAE2AC-945D-FC44-A215-7D8DFE0515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44351-6A94-284D-9047-C13492BA3970}" type="slidenum">
              <a:rPr lang="de-DE" altLang="de-DE"/>
              <a:pPr/>
              <a:t>23</a:t>
            </a:fld>
            <a:endParaRPr lang="de-DE" altLang="de-DE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6B3C8EA5-E00C-194D-885B-E16B876D0B6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9460CF07-20BF-F947-8893-F1742DE27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961C8A-B468-9640-867A-71FC049FC2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CA536-C5E9-E94D-8DE0-F4901C84CFB9}" type="slidenum">
              <a:rPr lang="de-DE" altLang="de-DE"/>
              <a:pPr/>
              <a:t>24</a:t>
            </a:fld>
            <a:endParaRPr lang="de-DE" altLang="de-DE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18B9935A-4AB3-AE4A-9CF9-868461A0916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536D6D80-F9F1-FA4E-ABA9-2F0265674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AF9098-7B60-1140-9351-90997BFE03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89092B-53F1-5D43-8D4D-EFF129A63199}" type="slidenum">
              <a:rPr lang="de-DE" altLang="de-DE"/>
              <a:pPr/>
              <a:t>25</a:t>
            </a:fld>
            <a:endParaRPr lang="de-DE" altLang="de-DE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7B10960E-1ADB-174D-BB7E-F4DF449F488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7C557268-8449-9744-AC42-0A085C3785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12F56D-D653-984E-B01C-8349EA8937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0FE6BF-EB5C-514C-A67E-B617DBA24C43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E257C115-1C61-DD45-9073-E5531D6D1DB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442A3BC-FA71-A145-A5AA-DB6EE6979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D469EA-1BB0-7E40-93C3-83624B43C8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4A42DC-5FFB-274B-A1B3-462F6D50D4B5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3FC518FE-2390-8C4C-B6B8-DF4E2925DD2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B7ACECC-92B0-1043-8E2A-3B392B6356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1B02923-10E5-E64E-AEE8-6E490B4F8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B2C25A-C2DA-DF4F-AEE8-0A540DEFFC69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0FC82D01-028A-174D-AD8B-276005B63E8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4ED0082-5D36-3C49-9FF5-C30AF550A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DE8500-722F-344E-879D-0493C40A9C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8517A5-EFA0-A34D-8C1C-38A47695227C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B8E33A35-E1BC-294B-A037-1B991365A6C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E6DA2E6-4CBE-DB4D-9B68-50A04161E1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869F96-AFD0-E640-ABDE-E92BCCC7C2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D26DE-6BD1-C84B-8833-4539516A8A81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D9D93B49-F83D-2B45-8FC9-0596E7D1756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CD2ED30-2BE5-4C4B-828A-3D606E8959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8B842A3-815A-524C-B6B0-7258E5D4C5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3D983A-1FFA-5041-A7D4-DB162790F6EB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DF58ED2F-E3D6-9E47-A1D2-056D0627E3A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E143D6C-AF42-5948-A174-4F5FAC862E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D58800-9DE8-5E42-B7E0-1FA93227EB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56145E-AE34-7545-A767-D5403A47EA05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1FBD44C3-A094-BE47-9762-0B345F3BCD1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A40C190-ED2F-724F-91ED-4C3FE5E88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04D4D75-D0AE-1640-95A4-D459658A8F5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35238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42EB834-A327-E24C-A7AD-4E73FBC6CD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4124325"/>
            <a:ext cx="8640763" cy="1320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5CB4654-AC30-214D-982D-0B9F36CB8BE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F7923CA-3DCC-D543-B2C7-54754CD717C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 altLang="de-DE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0E15FD2-8C7D-654B-926D-075C243474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43A1E1-107A-B94C-AE48-78E5223E0E5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083" name="Rectangle 11">
            <a:extLst>
              <a:ext uri="{FF2B5EF4-FFF2-40B4-BE49-F238E27FC236}">
                <a16:creationId xmlns:a16="http://schemas.microsoft.com/office/drawing/2014/main" id="{50EFEFA3-B76E-1E4F-A563-970FBAA56F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93175" y="6632575"/>
            <a:ext cx="252413" cy="2524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88" name="Picture 16">
            <a:extLst>
              <a:ext uri="{FF2B5EF4-FFF2-40B4-BE49-F238E27FC236}">
                <a16:creationId xmlns:a16="http://schemas.microsoft.com/office/drawing/2014/main" id="{B910DDDE-2C06-6B4E-A2D9-88749D95622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34963"/>
            <a:ext cx="3022600" cy="1798637"/>
          </a:xfrm>
          <a:prstGeom prst="rect">
            <a:avLst/>
          </a:prstGeom>
          <a:solidFill>
            <a:srgbClr val="DDDDDD"/>
          </a:solidFill>
        </p:spPr>
      </p:pic>
      <p:sp>
        <p:nvSpPr>
          <p:cNvPr id="3089" name="Text Box 17">
            <a:extLst>
              <a:ext uri="{FF2B5EF4-FFF2-40B4-BE49-F238E27FC236}">
                <a16:creationId xmlns:a16="http://schemas.microsoft.com/office/drawing/2014/main" id="{3C23DADD-31FD-984C-A27E-42D289A1DB4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72000" y="6580188"/>
            <a:ext cx="4302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>
                <a:solidFill>
                  <a:srgbClr val="FF0000"/>
                </a:solidFill>
              </a:rPr>
              <a:t>C</a:t>
            </a:r>
            <a:r>
              <a:rPr lang="de-DE" altLang="de-DE" sz="1400">
                <a:solidFill>
                  <a:srgbClr val="5F5F5F"/>
                </a:solidFill>
              </a:rPr>
              <a:t>HE - unabhängig, kreativ und umsetzungsorientiert</a:t>
            </a:r>
          </a:p>
        </p:txBody>
      </p:sp>
      <p:sp>
        <p:nvSpPr>
          <p:cNvPr id="3091" name="Line 19">
            <a:extLst>
              <a:ext uri="{FF2B5EF4-FFF2-40B4-BE49-F238E27FC236}">
                <a16:creationId xmlns:a16="http://schemas.microsoft.com/office/drawing/2014/main" id="{B2E53576-1BC6-494D-A51E-1CB49233815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2420938"/>
            <a:ext cx="9144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92" name="Line 20">
            <a:extLst>
              <a:ext uri="{FF2B5EF4-FFF2-40B4-BE49-F238E27FC236}">
                <a16:creationId xmlns:a16="http://schemas.microsoft.com/office/drawing/2014/main" id="{92583E5B-5C28-1246-9FF0-610F8F41217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5734050"/>
            <a:ext cx="918051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531B3-FB30-C94C-9232-7ADED840B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6FB4ED-B8CE-8B40-A8C4-19CCD58DA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7609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4E24491-EFC7-924D-A509-ABA677E145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260350"/>
            <a:ext cx="2286000" cy="6264275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E3549C-4C43-C34C-9495-4B07CC0A63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260350"/>
            <a:ext cx="6705600" cy="62642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052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CE35C4-3645-5647-B530-1EE9C58F3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5AAA13-9285-EC4C-901F-3EC39EEA5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15777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33C01C-3002-EA4B-98E9-E08338BBB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1B8695-B764-D241-8EA1-55ACBA2F7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8319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AE7C7-4119-DB41-82E5-93ED15E10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F0C49D-C625-3A47-BE03-BA223021D0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981075"/>
            <a:ext cx="4495800" cy="5543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5241B48-1B45-1448-88DB-56B9827AA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495800" cy="55435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26772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1663D7-FF48-D841-893C-FDD1AA83F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04E0F3-6AC1-AD41-9086-4E5911F84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3E1F15-DEFA-E84F-B6B9-7532A7B0FB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7136A45-0357-1A41-A4CA-017F69DB22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D01945C-4FB2-1640-9588-1AE120CF4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6084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06F7A1-AFC3-7A48-9B6E-A0AEFCB7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10634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521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74C26A-5367-254E-B6F5-152666124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E7F5B8-B92B-8846-963F-FE2029CED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84FF5C-0708-E741-9550-0224E0499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303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AE9A8F-4D11-5B4E-81A2-7C3095972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471D46A-39EB-5946-ABCA-FFA3436454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DBF195D-21F2-304B-8DAC-0EFE813FC8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9895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Rectangle 19">
            <a:extLst>
              <a:ext uri="{FF2B5EF4-FFF2-40B4-BE49-F238E27FC236}">
                <a16:creationId xmlns:a16="http://schemas.microsoft.com/office/drawing/2014/main" id="{3F028D9B-CB32-CD48-8F89-0A1F686A3CA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97650"/>
            <a:ext cx="8928100" cy="25241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BEEE205D-7132-EC41-A10B-E37DE7BAE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260350"/>
            <a:ext cx="7005638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47F7B9D-0781-E440-9E50-E343C8539D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81075"/>
            <a:ext cx="9144000" cy="554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32" name="Text Box 8">
            <a:extLst>
              <a:ext uri="{FF2B5EF4-FFF2-40B4-BE49-F238E27FC236}">
                <a16:creationId xmlns:a16="http://schemas.microsoft.com/office/drawing/2014/main" id="{6CB89D62-7B9F-3A43-9CE9-E9DA5119BB8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442075" y="6580188"/>
            <a:ext cx="2451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/>
              <a:t>VHB München, 18. Mai 2006</a:t>
            </a:r>
          </a:p>
        </p:txBody>
      </p:sp>
      <p:sp>
        <p:nvSpPr>
          <p:cNvPr id="1038" name="Line 14">
            <a:extLst>
              <a:ext uri="{FF2B5EF4-FFF2-40B4-BE49-F238E27FC236}">
                <a16:creationId xmlns:a16="http://schemas.microsoft.com/office/drawing/2014/main" id="{03362216-FE83-1747-B9B7-A54E4A251A3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79388" y="1052513"/>
            <a:ext cx="86407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F2F92B56-0BBC-2D46-86E1-08C982DC50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lum brigh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88913"/>
            <a:ext cx="1223963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1" name="Rectangle 17">
            <a:extLst>
              <a:ext uri="{FF2B5EF4-FFF2-40B4-BE49-F238E27FC236}">
                <a16:creationId xmlns:a16="http://schemas.microsoft.com/office/drawing/2014/main" id="{E6F13E8A-C8AE-DD44-B6F7-C077CFDF8B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875" y="6569075"/>
            <a:ext cx="4302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400">
                <a:solidFill>
                  <a:srgbClr val="FF0000"/>
                </a:solidFill>
              </a:rPr>
              <a:t>C</a:t>
            </a:r>
            <a:r>
              <a:rPr lang="de-DE" altLang="de-DE" sz="1400"/>
              <a:t>HE - unabhängig, kreativ und umsetzungsorientiert</a:t>
            </a:r>
          </a:p>
        </p:txBody>
      </p:sp>
      <p:sp>
        <p:nvSpPr>
          <p:cNvPr id="1044" name="Rectangle 20">
            <a:extLst>
              <a:ext uri="{FF2B5EF4-FFF2-40B4-BE49-F238E27FC236}">
                <a16:creationId xmlns:a16="http://schemas.microsoft.com/office/drawing/2014/main" id="{47665BD6-3D1C-B442-B47F-39F92B7C692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893175" y="6597650"/>
            <a:ext cx="269875" cy="269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rgbClr val="5F5F5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F5F5F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3200" kern="1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 kern="1200">
          <a:solidFill>
            <a:srgbClr val="5F5F5F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 kern="1200">
          <a:solidFill>
            <a:srgbClr val="5F5F5F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5F5F5F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5F5F5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D93501D1-6598-134E-8427-779760F2BD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r>
              <a:rPr lang="de-DE" altLang="de-DE"/>
              <a:t>Überlegungen zur Positionierung der</a:t>
            </a:r>
            <a:br>
              <a:rPr lang="de-DE" altLang="de-DE"/>
            </a:br>
            <a:r>
              <a:rPr lang="de-DE" altLang="de-DE"/>
              <a:t>Virtuellen Hochschule Bayern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95129B7-BC36-9745-A64E-91DF2703A9D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2988" y="3886200"/>
            <a:ext cx="7273925" cy="911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2000"/>
              <a:t>Prof. Dr. Detlef Müller-Böling</a:t>
            </a:r>
          </a:p>
          <a:p>
            <a:pPr>
              <a:lnSpc>
                <a:spcPct val="80000"/>
              </a:lnSpc>
            </a:pPr>
            <a:r>
              <a:rPr lang="de-DE" altLang="de-DE" sz="2000"/>
              <a:t>CHE Centrum für Hochschulentwicklung, Gütersloh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57E482DE-4ADF-D44B-9DCC-AA6F94156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5445125"/>
            <a:ext cx="74168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de-DE" altLang="de-DE" sz="2400">
              <a:latin typeface="Times New Roman" panose="02020603050405020304" pitchFamily="18" charset="0"/>
            </a:endParaRPr>
          </a:p>
          <a:p>
            <a:pPr algn="ctr" eaLnBrk="0" hangingPunct="0"/>
            <a:endParaRPr lang="de-DE" altLang="de-DE" sz="2000"/>
          </a:p>
          <a:p>
            <a:pPr algn="ctr" eaLnBrk="0" hangingPunct="0"/>
            <a:r>
              <a:rPr lang="de-DE" altLang="de-DE" sz="2000"/>
              <a:t>Stand und Perspektiven der vhb - Zukunft von e-Learning in Bayern</a:t>
            </a:r>
            <a:br>
              <a:rPr lang="de-DE" altLang="de-DE" sz="2000"/>
            </a:br>
            <a:r>
              <a:rPr lang="de-DE" altLang="de-DE" sz="2000"/>
              <a:t>18. Mai 2006 in München, Technische Universität</a:t>
            </a:r>
            <a:r>
              <a:rPr lang="de-DE" altLang="de-DE" sz="2400">
                <a:latin typeface="Times New Roman" panose="02020603050405020304" pitchFamily="18" charset="0"/>
              </a:rPr>
              <a:t> </a:t>
            </a:r>
            <a:br>
              <a:rPr lang="de-DE" altLang="de-DE" sz="2400">
                <a:latin typeface="Times New Roman" panose="02020603050405020304" pitchFamily="18" charset="0"/>
              </a:rPr>
            </a:br>
            <a:br>
              <a:rPr lang="de-DE" altLang="de-DE" sz="2400">
                <a:latin typeface="Times New Roman" panose="02020603050405020304" pitchFamily="18" charset="0"/>
              </a:rPr>
            </a:br>
            <a:endParaRPr lang="de-DE" altLang="de-DE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63F61B3-A811-DA4D-858A-E4E1DD98C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Lebenslanges Lernen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468CC49D-2BF3-A848-9461-D0E0EAF559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4038" y="1412875"/>
            <a:ext cx="8589962" cy="4176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r>
              <a:rPr lang="de-DE" altLang="de-DE"/>
              <a:t>zeitliche und räumliche Flexibilität  </a:t>
            </a:r>
            <a:br>
              <a:rPr lang="de-DE" altLang="de-DE"/>
            </a:br>
            <a:endParaRPr lang="de-DE" altLang="de-DE"/>
          </a:p>
          <a:p>
            <a:r>
              <a:rPr lang="de-DE" altLang="de-DE"/>
              <a:t>nutzerorientiert</a:t>
            </a:r>
          </a:p>
          <a:p>
            <a:endParaRPr lang="de-DE" altLang="de-DE"/>
          </a:p>
          <a:p>
            <a:pPr>
              <a:buFont typeface="Wingdings" pitchFamily="2" charset="2"/>
              <a:buChar char="à"/>
            </a:pPr>
            <a:r>
              <a:rPr lang="de-DE" altLang="de-DE">
                <a:sym typeface="Wingdings" pitchFamily="2" charset="2"/>
              </a:rPr>
              <a:t>Virtuelle Angebote</a:t>
            </a:r>
          </a:p>
          <a:p>
            <a:pPr>
              <a:buFont typeface="Wingdings" pitchFamily="2" charset="2"/>
              <a:buChar char="à"/>
            </a:pPr>
            <a:r>
              <a:rPr lang="de-DE" altLang="de-DE"/>
              <a:t>leistungsstarke Hard- und Software stärkt Vielfalt der Einsatzmöglichkeiten</a:t>
            </a:r>
            <a:endParaRPr lang="de-DE" altLang="de-DE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>
            <a:extLst>
              <a:ext uri="{FF2B5EF4-FFF2-40B4-BE49-F238E27FC236}">
                <a16:creationId xmlns:a16="http://schemas.microsoft.com/office/drawing/2014/main" id="{97CBDDC0-6F6B-4846-BC54-ED3B95B43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129462" cy="558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707" name="Rectangle 3">
            <a:extLst>
              <a:ext uri="{FF2B5EF4-FFF2-40B4-BE49-F238E27FC236}">
                <a16:creationId xmlns:a16="http://schemas.microsoft.com/office/drawing/2014/main" id="{5BEAF74C-A7F8-3D40-AEF7-306E383890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Perspektive Studienstruktur</a:t>
            </a:r>
          </a:p>
        </p:txBody>
      </p:sp>
      <p:sp>
        <p:nvSpPr>
          <p:cNvPr id="72708" name="Text Box 4">
            <a:extLst>
              <a:ext uri="{FF2B5EF4-FFF2-40B4-BE49-F238E27FC236}">
                <a16:creationId xmlns:a16="http://schemas.microsoft.com/office/drawing/2014/main" id="{E53C6C48-FC06-6241-A1C2-7C01A0CFC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989138"/>
            <a:ext cx="7019925" cy="25304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de-DE" altLang="de-DE" sz="4000" b="1"/>
              <a:t>Trend 3: </a:t>
            </a:r>
            <a:br>
              <a:rPr lang="de-DE" altLang="de-DE" sz="4000" b="1"/>
            </a:br>
            <a:r>
              <a:rPr lang="de-DE" altLang="de-DE" sz="4000" b="1"/>
              <a:t>Die Bedeutung der gestuften Studienstruktur steigt.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FF25228-B010-774C-B739-0520E35F69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Bologna-Prozess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6D504EBA-B50E-6E4D-AE3F-C9E921B74B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3263" y="1268413"/>
            <a:ext cx="8440737" cy="50403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txBody>
          <a:bodyPr/>
          <a:lstStyle/>
          <a:p>
            <a:r>
              <a:rPr lang="de-DE" altLang="de-DE"/>
              <a:t>fächer- und länderübergreifend</a:t>
            </a:r>
            <a:br>
              <a:rPr lang="de-DE" altLang="de-DE"/>
            </a:br>
            <a:endParaRPr lang="de-DE" altLang="de-DE"/>
          </a:p>
          <a:p>
            <a:r>
              <a:rPr lang="de-DE" altLang="de-DE"/>
              <a:t>Modularisierung </a:t>
            </a:r>
          </a:p>
          <a:p>
            <a:pPr>
              <a:buFont typeface="Wingdings" pitchFamily="2" charset="2"/>
              <a:buNone/>
            </a:pPr>
            <a:endParaRPr lang="de-DE" altLang="de-DE"/>
          </a:p>
          <a:p>
            <a:r>
              <a:rPr lang="de-DE" altLang="de-DE"/>
              <a:t>stringente Planung</a:t>
            </a:r>
          </a:p>
          <a:p>
            <a:endParaRPr lang="de-DE" altLang="de-DE"/>
          </a:p>
          <a:p>
            <a:pPr>
              <a:buFont typeface="Wingdings" pitchFamily="2" charset="2"/>
              <a:buChar char="à"/>
            </a:pPr>
            <a:r>
              <a:rPr lang="de-DE" altLang="de-DE">
                <a:sym typeface="Wingdings" pitchFamily="2" charset="2"/>
              </a:rPr>
              <a:t>e-learning fordert und unterstützt die strukturierte Planung von konsistenten und ergebnisorientierten Studiengängen</a:t>
            </a:r>
          </a:p>
          <a:p>
            <a:pPr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>
            <a:extLst>
              <a:ext uri="{FF2B5EF4-FFF2-40B4-BE49-F238E27FC236}">
                <a16:creationId xmlns:a16="http://schemas.microsoft.com/office/drawing/2014/main" id="{AE51387E-0837-9243-8153-3BB3D3A11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93838"/>
            <a:ext cx="8642350" cy="4167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55" name="Rectangle 3">
            <a:extLst>
              <a:ext uri="{FF2B5EF4-FFF2-40B4-BE49-F238E27FC236}">
                <a16:creationId xmlns:a16="http://schemas.microsoft.com/office/drawing/2014/main" id="{1D011BA0-9F5B-3F4F-8F9C-7446D3EEB9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Finanzen</a:t>
            </a: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587E4243-68A5-0042-8F13-E67FD2C90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989138"/>
            <a:ext cx="7019925" cy="25304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de-DE" altLang="de-DE" sz="4000" b="1"/>
              <a:t>Trend 4: </a:t>
            </a:r>
            <a:br>
              <a:rPr lang="de-DE" altLang="de-DE" sz="4000" b="1"/>
            </a:br>
            <a:r>
              <a:rPr lang="de-DE" altLang="de-DE" sz="4000" b="1"/>
              <a:t>Der wirtschaftliche Umgang mit knappen finanziellen Ressourcen ist zwingend.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49E5D6B-DA90-F945-B8BF-DA41FC0F54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Finanzielle Ressourcen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18F34052-C617-094A-9623-E919B38542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3263" y="1412875"/>
            <a:ext cx="8440737" cy="4392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/>
              <a:t>Einnahmen diversifizieren</a:t>
            </a:r>
            <a:br>
              <a:rPr lang="de-DE" altLang="de-DE"/>
            </a:br>
            <a:endParaRPr lang="de-DE" altLang="de-DE"/>
          </a:p>
          <a:p>
            <a:pPr>
              <a:lnSpc>
                <a:spcPct val="90000"/>
              </a:lnSpc>
            </a:pPr>
            <a:r>
              <a:rPr lang="de-DE" altLang="de-DE"/>
              <a:t>Ausgaben besser planen</a:t>
            </a:r>
            <a:br>
              <a:rPr lang="de-DE" altLang="de-DE"/>
            </a:br>
            <a:endParaRPr lang="de-DE" altLang="de-DE"/>
          </a:p>
          <a:p>
            <a:pPr>
              <a:lnSpc>
                <a:spcPct val="90000"/>
              </a:lnSpc>
            </a:pPr>
            <a:r>
              <a:rPr lang="de-DE" altLang="de-DE"/>
              <a:t>Wettbewerb vs. Kooperation</a:t>
            </a:r>
          </a:p>
          <a:p>
            <a:pPr>
              <a:lnSpc>
                <a:spcPct val="90000"/>
              </a:lnSpc>
            </a:pPr>
            <a:endParaRPr lang="de-DE" altLang="de-DE"/>
          </a:p>
          <a:p>
            <a:pPr>
              <a:lnSpc>
                <a:spcPct val="90000"/>
              </a:lnSpc>
              <a:buFont typeface="Wingdings" pitchFamily="2" charset="2"/>
              <a:buChar char="à"/>
            </a:pPr>
            <a:r>
              <a:rPr lang="de-DE" altLang="de-DE">
                <a:sym typeface="Wingdings" pitchFamily="2" charset="2"/>
              </a:rPr>
              <a:t>Kostendegression, aber nicht alles billiger</a:t>
            </a:r>
          </a:p>
          <a:p>
            <a:pPr>
              <a:lnSpc>
                <a:spcPct val="90000"/>
              </a:lnSpc>
              <a:buFont typeface="Wingdings" pitchFamily="2" charset="2"/>
              <a:buChar char="à"/>
            </a:pPr>
            <a:r>
              <a:rPr lang="de-DE" altLang="de-DE"/>
              <a:t>VHB = Kooperation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>
            <a:extLst>
              <a:ext uri="{FF2B5EF4-FFF2-40B4-BE49-F238E27FC236}">
                <a16:creationId xmlns:a16="http://schemas.microsoft.com/office/drawing/2014/main" id="{27D4E988-62C6-FB40-AFD8-828B7D038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1225550"/>
            <a:ext cx="9159875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0179" name="Rectangle 3">
            <a:extLst>
              <a:ext uri="{FF2B5EF4-FFF2-40B4-BE49-F238E27FC236}">
                <a16:creationId xmlns:a16="http://schemas.microsoft.com/office/drawing/2014/main" id="{0E801820-51F0-E74C-AA68-C237586382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Markttransparenz</a:t>
            </a: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964530DC-7C45-904A-AD61-57E0C1267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989138"/>
            <a:ext cx="7019925" cy="31400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de-DE" altLang="de-DE" sz="4000" b="1"/>
              <a:t>Trend 5: </a:t>
            </a:r>
            <a:br>
              <a:rPr lang="de-DE" altLang="de-DE" sz="4000" b="1"/>
            </a:br>
            <a:r>
              <a:rPr lang="de-DE" altLang="de-DE" sz="4000" b="1"/>
              <a:t>Die Hochschulen orientieren sich auf ihre Nutzer, also die Studierenden.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4934E96D-9E98-5141-A2CF-F5D9C98E68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Wiederentdeckung der Studis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6EC37424-5229-4341-BA9A-8D16867D6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9425" y="1414463"/>
            <a:ext cx="8664575" cy="4535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r>
              <a:rPr lang="de-DE" altLang="de-DE"/>
              <a:t>Qualitätsbewusstsein und Profilierung</a:t>
            </a:r>
            <a:br>
              <a:rPr lang="de-DE" altLang="de-DE"/>
            </a:br>
            <a:endParaRPr lang="de-DE" altLang="de-DE"/>
          </a:p>
          <a:p>
            <a:r>
              <a:rPr lang="de-DE" altLang="de-DE"/>
              <a:t>Markenbildung</a:t>
            </a:r>
            <a:br>
              <a:rPr lang="de-DE" altLang="de-DE"/>
            </a:br>
            <a:endParaRPr lang="de-DE" altLang="de-DE"/>
          </a:p>
          <a:p>
            <a:r>
              <a:rPr lang="de-DE" altLang="de-DE"/>
              <a:t>Serviceorientierung</a:t>
            </a:r>
          </a:p>
          <a:p>
            <a:endParaRPr lang="de-DE" altLang="de-DE"/>
          </a:p>
          <a:p>
            <a:pPr>
              <a:buFont typeface="Wingdings" pitchFamily="2" charset="2"/>
              <a:buChar char="à"/>
            </a:pPr>
            <a:r>
              <a:rPr lang="de-DE" altLang="de-DE">
                <a:sym typeface="Wingdings" pitchFamily="2" charset="2"/>
              </a:rPr>
              <a:t>e-learning, Vernetzung und e-government tragen hierzu bei</a:t>
            </a:r>
          </a:p>
          <a:p>
            <a:pPr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EF07555A-EF07-E348-84D6-A22EC19A3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72B2A5F-5805-6C42-B115-04CE3AE8B4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1825" y="1574800"/>
            <a:ext cx="8189913" cy="3532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Stand der Virtualisierung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Künftige Rahmenbedingungen der Arbeit der vhb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Ergebnisse der Evaluation der vhb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Ausblick</a:t>
            </a:r>
          </a:p>
          <a:p>
            <a:pPr marL="609600" indent="-609600">
              <a:buFont typeface="Webdings" pitchFamily="2" charset="2"/>
              <a:buAutoNum type="arabicPeriod"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D052DF56-EF51-EF4D-8827-7BA309BF2B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Evaluation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A825B764-36BA-F445-84BF-097EF23A51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604250" cy="5256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/>
              <a:t>Die vhb wurde 2004/05 durch eine internationale Gutachterkommission evaluiert.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de-DE" altLang="de-DE"/>
              <a:t>	Dieser gehörten an:</a:t>
            </a:r>
          </a:p>
          <a:p>
            <a:pPr lvl="1">
              <a:lnSpc>
                <a:spcPct val="90000"/>
              </a:lnSpc>
            </a:pPr>
            <a:r>
              <a:rPr lang="de-DE" altLang="de-DE"/>
              <a:t>Hermann Bang (Universität Aarhus)</a:t>
            </a:r>
          </a:p>
          <a:p>
            <a:pPr lvl="1">
              <a:lnSpc>
                <a:spcPct val="90000"/>
              </a:lnSpc>
            </a:pPr>
            <a:r>
              <a:rPr lang="de-DE" altLang="de-DE"/>
              <a:t>Peter Henning (FH Karlsruhe)</a:t>
            </a:r>
          </a:p>
          <a:p>
            <a:pPr lvl="1">
              <a:lnSpc>
                <a:spcPct val="90000"/>
              </a:lnSpc>
            </a:pPr>
            <a:r>
              <a:rPr lang="de-DE" altLang="de-DE"/>
              <a:t>Helmut Hoyer (FernUni Hagen)</a:t>
            </a:r>
          </a:p>
          <a:p>
            <a:pPr lvl="1">
              <a:lnSpc>
                <a:spcPct val="90000"/>
              </a:lnSpc>
            </a:pPr>
            <a:r>
              <a:rPr lang="de-DE" altLang="de-DE"/>
              <a:t>Herbert Kalb (Universität Linz)</a:t>
            </a:r>
          </a:p>
          <a:p>
            <a:pPr lvl="1">
              <a:lnSpc>
                <a:spcPct val="90000"/>
              </a:lnSpc>
            </a:pPr>
            <a:r>
              <a:rPr lang="de-DE" altLang="de-DE"/>
              <a:t>Detlef Müller-Böling (CHE, Vorsitz)</a:t>
            </a:r>
          </a:p>
          <a:p>
            <a:pPr lvl="1">
              <a:lnSpc>
                <a:spcPct val="90000"/>
              </a:lnSpc>
            </a:pPr>
            <a:r>
              <a:rPr lang="de-DE" altLang="de-DE"/>
              <a:t>Gerhart Schmitt (ETH Zürich)</a:t>
            </a:r>
          </a:p>
          <a:p>
            <a:pPr>
              <a:lnSpc>
                <a:spcPct val="90000"/>
              </a:lnSpc>
            </a:pPr>
            <a:r>
              <a:rPr lang="de-DE" altLang="de-DE"/>
              <a:t>Evaluationsbericht im März 2005 vorgelegt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685F8FA3-F7E1-514C-AAC5-A3791FECE9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Drei Hauptziele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E0A3724A-6A2E-5C46-A6D9-358172EBD0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2988" y="1882775"/>
            <a:ext cx="7916862" cy="3059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Sicherung der Nachhaltigkeit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Stärkung der Orientierung auf die Hochschulen und ihre Interessen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Stärkung der Nutzbarkeit durch die Studierenden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ED326A6-B0B1-E644-870E-1AE075E6A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4A542C0-7A60-554B-BD82-3D4BFED9CA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8650" y="1533525"/>
            <a:ext cx="8189913" cy="3532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Stand der Virtualisierung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Künftige Rahmenbedingungen der Arbeit der vhb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Ergebnisse der Evaluation der vhb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Ausblick</a:t>
            </a:r>
          </a:p>
          <a:p>
            <a:pPr marL="609600" indent="-609600">
              <a:buFont typeface="Webdings" pitchFamily="2" charset="2"/>
              <a:buAutoNum type="arabicPeriod"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8439BD3A-E85B-E241-9110-7E604C5CE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1. Nachhaltigkeit sichern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761A123E-9F43-B34F-9CF2-72E7F2E8CD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8800" y="1312863"/>
            <a:ext cx="8189913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r>
              <a:rPr lang="de-DE" altLang="de-DE"/>
              <a:t>Verankerung in Mitgliederhochschulen stärken</a:t>
            </a:r>
          </a:p>
          <a:p>
            <a:r>
              <a:rPr lang="de-DE" altLang="de-DE"/>
              <a:t>Staatliche Finanzierung fortführen</a:t>
            </a:r>
          </a:p>
          <a:p>
            <a:r>
              <a:rPr lang="de-DE" altLang="de-DE"/>
              <a:t>Neustrukturierung der Gremien</a:t>
            </a:r>
          </a:p>
          <a:p>
            <a:r>
              <a:rPr lang="de-DE" altLang="de-DE"/>
              <a:t>Marketing stärken</a:t>
            </a:r>
          </a:p>
          <a:p>
            <a:r>
              <a:rPr lang="de-DE" altLang="de-DE"/>
              <a:t>Geschäftsstelle zusammenführen</a:t>
            </a:r>
            <a:endParaRPr lang="de-DE" altLang="de-DE" sz="2800"/>
          </a:p>
          <a:p>
            <a:endParaRPr lang="de-DE" altLang="de-DE" sz="2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6EA99AC1-F2E1-7F4E-9F16-25896D094F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2. Orientierung auf Hochschulen</a:t>
            </a:r>
            <a:br>
              <a:rPr lang="de-DE" altLang="de-DE" sz="2800"/>
            </a:br>
            <a:r>
              <a:rPr lang="de-DE" altLang="de-DE" sz="2800"/>
              <a:t>    stärken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BA96C2CD-D196-BE43-AC3B-51B2CCA9CE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7388" y="1295400"/>
            <a:ext cx="7916862" cy="5157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/>
              <a:t>Kohärenz des Angebots erhöhen</a:t>
            </a:r>
          </a:p>
          <a:p>
            <a:pPr>
              <a:lnSpc>
                <a:spcPct val="90000"/>
              </a:lnSpc>
            </a:pPr>
            <a:r>
              <a:rPr lang="de-DE" altLang="de-DE"/>
              <a:t>Verzahnung mit Curricula und Studiengangsplanung suchen</a:t>
            </a:r>
          </a:p>
          <a:p>
            <a:pPr>
              <a:lnSpc>
                <a:spcPct val="90000"/>
              </a:lnSpc>
            </a:pPr>
            <a:r>
              <a:rPr lang="de-DE" altLang="de-DE"/>
              <a:t>Bedarfe erkennen und Ausschreibungen für als wichtig erkannte Angebote durchführen</a:t>
            </a:r>
          </a:p>
          <a:p>
            <a:pPr>
              <a:lnSpc>
                <a:spcPct val="90000"/>
              </a:lnSpc>
            </a:pPr>
            <a:r>
              <a:rPr lang="de-DE" altLang="de-DE"/>
              <a:t>Strategische Beratungsaufgaben übernehmen</a:t>
            </a:r>
          </a:p>
          <a:p>
            <a:pPr>
              <a:lnSpc>
                <a:spcPct val="90000"/>
              </a:lnSpc>
            </a:pPr>
            <a:r>
              <a:rPr lang="de-DE" altLang="de-DE"/>
              <a:t>Hochschulen an der Finanzierung der vhb beteiligen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9BEEDCA0-B7CF-B14E-B206-F229EBE49E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/>
              <a:t>3. Nutzbarkeit durch Studierende </a:t>
            </a:r>
            <a:br>
              <a:rPr lang="de-DE" altLang="de-DE" sz="2800"/>
            </a:br>
            <a:r>
              <a:rPr lang="de-DE" altLang="de-DE" sz="2800"/>
              <a:t>    erhöhen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E631BC50-8308-5A4E-9E37-E6D987659C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4038" y="1312863"/>
            <a:ext cx="8589962" cy="4543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r>
              <a:rPr lang="de-DE" altLang="de-DE"/>
              <a:t>Nutzungsschwellen senken</a:t>
            </a:r>
          </a:p>
          <a:p>
            <a:r>
              <a:rPr lang="de-DE" altLang="de-DE"/>
              <a:t>Betreuung und Prüfung vor Ort stärken</a:t>
            </a:r>
          </a:p>
          <a:p>
            <a:r>
              <a:rPr lang="de-DE" altLang="de-DE"/>
              <a:t>Anerkennungsrisiken beseitigen</a:t>
            </a:r>
          </a:p>
          <a:p>
            <a:r>
              <a:rPr lang="de-DE" altLang="de-DE"/>
              <a:t>Qualitätssicherung verbessern</a:t>
            </a:r>
          </a:p>
          <a:p>
            <a:r>
              <a:rPr lang="de-DE" altLang="de-DE"/>
              <a:t>Absolventenbefragungen durchführen</a:t>
            </a:r>
          </a:p>
          <a:p>
            <a:r>
              <a:rPr lang="de-DE" altLang="de-DE"/>
              <a:t>Kriterienkataloge erarbeiten</a:t>
            </a:r>
          </a:p>
          <a:p>
            <a:pPr>
              <a:buFont typeface="Wingdings" pitchFamily="2" charset="2"/>
              <a:buNone/>
            </a:pPr>
            <a:endParaRPr lang="de-DE" altLang="de-DE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DAD08413-6985-4343-A602-F183F8E4B9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914DCBE1-A45A-9D4E-A103-601F377D9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1825" y="1741488"/>
            <a:ext cx="8189913" cy="3532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Stand der Virtualisierung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Künftige Rahmenbedingungen der Arbeit der vhb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Ergebnisse der Evaluation der vhb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Ausblick</a:t>
            </a:r>
          </a:p>
          <a:p>
            <a:pPr marL="609600" indent="-609600">
              <a:buFont typeface="Webdings" pitchFamily="2" charset="2"/>
              <a:buAutoNum type="arabicPeriod"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A379B9FB-7112-484B-8FA8-57617A469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Erfolgsfaktoren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649690A7-9063-8448-B5AC-534B4EA3B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2925" y="1295400"/>
            <a:ext cx="7916863" cy="530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Char char="à"/>
            </a:pPr>
            <a:r>
              <a:rPr lang="de-DE" altLang="de-DE">
                <a:sym typeface="Wingdings" pitchFamily="2" charset="2"/>
              </a:rPr>
              <a:t>Eigeninteresse der Hochschulen</a:t>
            </a:r>
            <a:br>
              <a:rPr lang="de-DE" altLang="de-DE">
                <a:sym typeface="Wingdings" pitchFamily="2" charset="2"/>
              </a:rPr>
            </a:br>
            <a:endParaRPr lang="de-DE" altLang="de-DE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altLang="de-DE">
                <a:sym typeface="Wingdings" pitchFamily="2" charset="2"/>
              </a:rPr>
              <a:t>Integration in Curricula</a:t>
            </a:r>
            <a:br>
              <a:rPr lang="de-DE" altLang="de-DE">
                <a:sym typeface="Wingdings" pitchFamily="2" charset="2"/>
              </a:rPr>
            </a:br>
            <a:endParaRPr lang="de-DE" altLang="de-DE">
              <a:sym typeface="Wingdings" pitchFamily="2" charset="2"/>
            </a:endParaRPr>
          </a:p>
          <a:p>
            <a:pPr>
              <a:buFont typeface="Wingdings" pitchFamily="2" charset="2"/>
              <a:buChar char="à"/>
            </a:pPr>
            <a:r>
              <a:rPr lang="de-DE" altLang="de-DE"/>
              <a:t>„Mengengeschäft“ für Studierende (Individualität in der Masse) </a:t>
            </a:r>
          </a:p>
          <a:p>
            <a:pPr>
              <a:buFont typeface="Wingdings" pitchFamily="2" charset="2"/>
              <a:buChar char="à"/>
            </a:pPr>
            <a:endParaRPr lang="de-DE" altLang="de-DE"/>
          </a:p>
          <a:p>
            <a:pPr>
              <a:buFont typeface="Wingdings" pitchFamily="2" charset="2"/>
              <a:buChar char="à"/>
            </a:pPr>
            <a:r>
              <a:rPr lang="de-DE" altLang="de-DE">
                <a:sym typeface="Wingdings" pitchFamily="2" charset="2"/>
              </a:rPr>
              <a:t>Evaluation wiederholen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5983C155-DE45-6342-9EF2-9672A90802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254375"/>
            <a:ext cx="77724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r>
              <a:rPr lang="de-DE" altLang="de-DE"/>
              <a:t>Danke für Ihre Aufmerksamkeit!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6F33417F-AE85-DF48-AAB9-3987B6BDC35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0AE31299-4A31-4544-B744-5F6EF1BC58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E-learning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00D55058-72BA-7A48-8943-A746F4A5F7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9425" y="981075"/>
            <a:ext cx="8664575" cy="5543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endParaRPr lang="de-DE" altLang="de-DE"/>
          </a:p>
          <a:p>
            <a:r>
              <a:rPr lang="de-DE" altLang="de-DE"/>
              <a:t>nicht länger Steckenpferd weniger Tüftler</a:t>
            </a:r>
            <a:br>
              <a:rPr lang="de-DE" altLang="de-DE"/>
            </a:br>
            <a:endParaRPr lang="de-DE" altLang="de-DE"/>
          </a:p>
          <a:p>
            <a:r>
              <a:rPr lang="de-DE" altLang="de-DE"/>
              <a:t>wird Teil webbasierter integrierter Informations- und Kommunikationssysteme</a:t>
            </a:r>
            <a:br>
              <a:rPr lang="de-DE" altLang="de-DE"/>
            </a:br>
            <a:endParaRPr lang="de-DE" altLang="de-DE"/>
          </a:p>
          <a:p>
            <a:r>
              <a:rPr lang="de-DE" altLang="de-DE"/>
              <a:t>Integration in Curricula</a:t>
            </a:r>
          </a:p>
          <a:p>
            <a:endParaRPr lang="de-DE" altLang="de-DE"/>
          </a:p>
          <a:p>
            <a:endParaRPr lang="de-DE" alt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1C5BE1CD-25C4-D343-8F96-EC90714031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E-learning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8552710-8106-FF46-91D9-C9268BDDE2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8650" y="981075"/>
            <a:ext cx="8515350" cy="5543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r>
              <a:rPr lang="de-DE" altLang="de-DE"/>
              <a:t>nutzt zunehmend die wirklichen Vorteile multimedialer Umgebungen</a:t>
            </a:r>
            <a:br>
              <a:rPr lang="de-DE" altLang="de-DE"/>
            </a:br>
            <a:endParaRPr lang="de-DE" altLang="de-DE"/>
          </a:p>
          <a:p>
            <a:r>
              <a:rPr lang="de-DE" altLang="de-DE"/>
              <a:t>Bologna-Prozess</a:t>
            </a:r>
          </a:p>
          <a:p>
            <a:pPr lvl="1"/>
            <a:r>
              <a:rPr lang="de-DE" altLang="de-DE"/>
              <a:t>Modularisierung </a:t>
            </a:r>
          </a:p>
          <a:p>
            <a:pPr lvl="1"/>
            <a:r>
              <a:rPr lang="de-DE" altLang="de-DE"/>
              <a:t>Strukturierung</a:t>
            </a:r>
          </a:p>
          <a:p>
            <a:pPr lvl="1"/>
            <a:r>
              <a:rPr lang="de-DE" altLang="de-DE"/>
              <a:t>Adäquanz für lebenslanges Lernen</a:t>
            </a:r>
          </a:p>
          <a:p>
            <a:pPr lvl="1"/>
            <a:r>
              <a:rPr lang="de-DE" altLang="de-DE"/>
              <a:t>Transparenz</a:t>
            </a:r>
          </a:p>
          <a:p>
            <a:pPr>
              <a:buFont typeface="Wingdings" pitchFamily="2" charset="2"/>
              <a:buNone/>
            </a:pPr>
            <a:endParaRPr lang="de-DE" altLang="de-DE" sz="2800"/>
          </a:p>
          <a:p>
            <a:pPr>
              <a:buFont typeface="Wingdings" pitchFamily="2" charset="2"/>
              <a:buChar char="à"/>
            </a:pPr>
            <a:r>
              <a:rPr lang="de-DE" altLang="de-DE"/>
              <a:t>ist </a:t>
            </a:r>
            <a:r>
              <a:rPr lang="de-DE" altLang="de-DE" b="1"/>
              <a:t>ein</a:t>
            </a:r>
            <a:r>
              <a:rPr lang="de-DE" altLang="de-DE"/>
              <a:t> Motor der Hochschulentwicklung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8BA32F4-54CD-AC41-B238-526C177FD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F08084D-DBC5-064A-9682-DC4DF009A0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1825" y="1741488"/>
            <a:ext cx="8189913" cy="35321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Stand der Virtualisierung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Künftige Rahmenbedingungen der Arbeit der vhb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Ergebnisse der Evaluation der vhb</a:t>
            </a:r>
          </a:p>
          <a:p>
            <a:pPr marL="609600" indent="-609600">
              <a:buFont typeface="Webdings" pitchFamily="2" charset="2"/>
              <a:buAutoNum type="arabicPeriod"/>
            </a:pPr>
            <a:r>
              <a:rPr lang="de-DE" altLang="de-DE"/>
              <a:t>Ausblick</a:t>
            </a:r>
          </a:p>
          <a:p>
            <a:pPr marL="609600" indent="-609600">
              <a:buFont typeface="Webdings" pitchFamily="2" charset="2"/>
              <a:buAutoNum type="arabicPeriod"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>
            <a:extLst>
              <a:ext uri="{FF2B5EF4-FFF2-40B4-BE49-F238E27FC236}">
                <a16:creationId xmlns:a16="http://schemas.microsoft.com/office/drawing/2014/main" id="{216CEDF6-E38B-7345-A88B-B992639353F2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125538"/>
            <a:ext cx="9144000" cy="5399087"/>
          </a:xfrm>
          <a:noFill/>
          <a:ln/>
        </p:spPr>
      </p:pic>
      <p:sp>
        <p:nvSpPr>
          <p:cNvPr id="31747" name="Rectangle 3">
            <a:extLst>
              <a:ext uri="{FF2B5EF4-FFF2-40B4-BE49-F238E27FC236}">
                <a16:creationId xmlns:a16="http://schemas.microsoft.com/office/drawing/2014/main" id="{33CD7C34-05D8-1841-9EAF-BD2591C63C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/>
              <a:t>Perspektive Studierendenzahlen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D1BF173-66D4-FD48-9D52-1299105D2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/>
              <a:t>Perspektive Studierendenzahlen</a:t>
            </a:r>
          </a:p>
        </p:txBody>
      </p:sp>
      <p:pic>
        <p:nvPicPr>
          <p:cNvPr id="33795" name="Picture 3">
            <a:extLst>
              <a:ext uri="{FF2B5EF4-FFF2-40B4-BE49-F238E27FC236}">
                <a16:creationId xmlns:a16="http://schemas.microsoft.com/office/drawing/2014/main" id="{35BFD3F1-82AB-9E43-9656-4C19B8FD5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9144000" cy="522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6" name="Text Box 4">
            <a:extLst>
              <a:ext uri="{FF2B5EF4-FFF2-40B4-BE49-F238E27FC236}">
                <a16:creationId xmlns:a16="http://schemas.microsoft.com/office/drawing/2014/main" id="{63523E1C-C762-EF4E-93C0-FFD3A4A84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989138"/>
            <a:ext cx="7019925" cy="37496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de-DE" altLang="de-DE" sz="4000" b="1"/>
              <a:t>Trend 1: </a:t>
            </a:r>
            <a:br>
              <a:rPr lang="de-DE" altLang="de-DE" sz="4000" b="1"/>
            </a:br>
            <a:r>
              <a:rPr lang="de-DE" altLang="de-DE" sz="4000" b="1"/>
              <a:t>Mittelfristig steigen die Studierendenzahlen in Bayern und Deutschland stark an, ehe sie nach 2020 absinken.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ECE9D8D-C31B-B64E-9CDF-B517C863F4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F42FCD8-2D97-1C4E-9CA5-BC324AA68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6400" y="1562100"/>
            <a:ext cx="8640763" cy="35448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r>
              <a:rPr lang="de-DE" altLang="de-DE"/>
              <a:t>Kapazitäten </a:t>
            </a:r>
            <a:br>
              <a:rPr lang="de-DE" altLang="de-DE"/>
            </a:br>
            <a:r>
              <a:rPr lang="de-DE" altLang="de-DE"/>
              <a:t>(Raum, Sachmittel, Personal, …) </a:t>
            </a:r>
            <a:br>
              <a:rPr lang="de-DE" altLang="de-DE"/>
            </a:br>
            <a:r>
              <a:rPr lang="de-DE" altLang="de-DE"/>
              <a:t>müssen flexibel vorgehalten werden</a:t>
            </a:r>
          </a:p>
          <a:p>
            <a:pPr>
              <a:buFont typeface="Wingdings" pitchFamily="2" charset="2"/>
              <a:buNone/>
            </a:pPr>
            <a:endParaRPr lang="de-DE" altLang="de-DE"/>
          </a:p>
          <a:p>
            <a:pPr>
              <a:buFont typeface="Wingdings" pitchFamily="2" charset="2"/>
              <a:buChar char="à"/>
            </a:pPr>
            <a:r>
              <a:rPr lang="de-DE" altLang="de-DE"/>
              <a:t>e-learning kann diese Flexibilität virtuell schaffen</a:t>
            </a:r>
          </a:p>
          <a:p>
            <a:pPr>
              <a:buFont typeface="Wingdings" pitchFamily="2" charset="2"/>
              <a:buNone/>
            </a:pPr>
            <a:endParaRPr lang="de-DE" altLang="de-DE"/>
          </a:p>
          <a:p>
            <a:endParaRPr lang="de-DE" alt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5121CFB-1FEC-9F4B-B3C9-D3E945FD6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Perspektive Weiterbildung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95DCBAF-8618-7A45-AC0C-9EFD2D7D548F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0" y="981075"/>
            <a:ext cx="4492625" cy="5543550"/>
          </a:xfrm>
        </p:spPr>
        <p:txBody>
          <a:bodyPr/>
          <a:lstStyle/>
          <a:p>
            <a:endParaRPr lang="de-DE" altLang="de-DE" sz="2800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9957EF8C-0596-6546-BE36-2E0FE3CB6D70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651375" y="981075"/>
            <a:ext cx="4492625" cy="5543550"/>
          </a:xfrm>
        </p:spPr>
        <p:txBody>
          <a:bodyPr/>
          <a:lstStyle/>
          <a:p>
            <a:endParaRPr lang="de-DE" altLang="de-DE" sz="2800"/>
          </a:p>
        </p:txBody>
      </p:sp>
      <p:pic>
        <p:nvPicPr>
          <p:cNvPr id="37893" name="Picture 5">
            <a:extLst>
              <a:ext uri="{FF2B5EF4-FFF2-40B4-BE49-F238E27FC236}">
                <a16:creationId xmlns:a16="http://schemas.microsoft.com/office/drawing/2014/main" id="{FCF65C0F-BE06-5745-8457-29D3C626F4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268413"/>
            <a:ext cx="4487863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894" name="Text Box 6">
            <a:extLst>
              <a:ext uri="{FF2B5EF4-FFF2-40B4-BE49-F238E27FC236}">
                <a16:creationId xmlns:a16="http://schemas.microsoft.com/office/drawing/2014/main" id="{33EAF55C-FD50-6049-A97E-6547D8DA2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6548438"/>
            <a:ext cx="432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50000"/>
              </a:lnSpc>
            </a:pPr>
            <a:r>
              <a:rPr lang="de-DE" altLang="de-DE" sz="800"/>
              <a:t>Bergheim, Stefan (2005): Humankapital wichtigster Wachstumstreiber. Erfolgsmodelle für 2020. Frankfurt/M. (Deutsche Bank Research. Aktuelle Themen 324, 14.06.2005).</a:t>
            </a:r>
            <a:r>
              <a:rPr lang="de-DE" altLang="de-DE" sz="2400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37895" name="Picture 7">
            <a:extLst>
              <a:ext uri="{FF2B5EF4-FFF2-40B4-BE49-F238E27FC236}">
                <a16:creationId xmlns:a16="http://schemas.microsoft.com/office/drawing/2014/main" id="{FA095E3E-4CAD-4C4A-BF59-A334ADB049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68413"/>
            <a:ext cx="4405313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896" name="Text Box 8">
            <a:extLst>
              <a:ext uri="{FF2B5EF4-FFF2-40B4-BE49-F238E27FC236}">
                <a16:creationId xmlns:a16="http://schemas.microsoft.com/office/drawing/2014/main" id="{1C87D9C3-3C4F-A54A-A851-7D0D35BF0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1989138"/>
            <a:ext cx="7019925" cy="25304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de-DE" altLang="de-DE" sz="4000" b="1"/>
              <a:t>Trend 2: </a:t>
            </a:r>
            <a:br>
              <a:rPr lang="de-DE" altLang="de-DE" sz="4000" b="1"/>
            </a:br>
            <a:r>
              <a:rPr lang="de-DE" altLang="de-DE" sz="4000" b="1"/>
              <a:t>Die Bedeutung von Lebenslangem Lernen steigt. </a:t>
            </a:r>
          </a:p>
        </p:txBody>
      </p:sp>
      <p:sp>
        <p:nvSpPr>
          <p:cNvPr id="37897" name="AutoShape 9">
            <a:extLst>
              <a:ext uri="{FF2B5EF4-FFF2-40B4-BE49-F238E27FC236}">
                <a16:creationId xmlns:a16="http://schemas.microsoft.com/office/drawing/2014/main" id="{9CA1C64A-E897-F84C-95F7-24923E691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4868863"/>
            <a:ext cx="2376488" cy="485775"/>
          </a:xfrm>
          <a:prstGeom prst="leftArrow">
            <a:avLst>
              <a:gd name="adj1" fmla="val 50000"/>
              <a:gd name="adj2" fmla="val 122304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 animBg="1"/>
    </p:bldLst>
  </p:timing>
</p:sld>
</file>

<file path=ppt/theme/theme1.xml><?xml version="1.0" encoding="utf-8"?>
<a:theme xmlns:a="http://schemas.openxmlformats.org/drawingml/2006/main" name="Versuch 2">
  <a:themeElements>
    <a:clrScheme name="Versuch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ersuch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ersuch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ersuch 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ersuch 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574</Words>
  <Application>Microsoft Macintosh PowerPoint</Application>
  <PresentationFormat>Bildschirmpräsentation (4:3)</PresentationFormat>
  <Paragraphs>143</Paragraphs>
  <Slides>25</Slides>
  <Notes>25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30" baseType="lpstr">
      <vt:lpstr>Arial</vt:lpstr>
      <vt:lpstr>Wingdings</vt:lpstr>
      <vt:lpstr>Times New Roman</vt:lpstr>
      <vt:lpstr>Webdings</vt:lpstr>
      <vt:lpstr>Versuch 2</vt:lpstr>
      <vt:lpstr>Überlegungen zur Positionierung der Virtuellen Hochschule Bayern</vt:lpstr>
      <vt:lpstr>PowerPoint-Präsentation</vt:lpstr>
      <vt:lpstr>E-learning</vt:lpstr>
      <vt:lpstr>E-learning</vt:lpstr>
      <vt:lpstr>PowerPoint-Präsentation</vt:lpstr>
      <vt:lpstr>Perspektive Studierendenzahlen</vt:lpstr>
      <vt:lpstr>Perspektive Studierendenzahlen</vt:lpstr>
      <vt:lpstr>PowerPoint-Präsentation</vt:lpstr>
      <vt:lpstr>Perspektive Weiterbildung</vt:lpstr>
      <vt:lpstr>Lebenslanges Lernen</vt:lpstr>
      <vt:lpstr>Perspektive Studienstruktur</vt:lpstr>
      <vt:lpstr>Bologna-Prozess</vt:lpstr>
      <vt:lpstr>Finanzen</vt:lpstr>
      <vt:lpstr>Finanzielle Ressourcen</vt:lpstr>
      <vt:lpstr>Markttransparenz</vt:lpstr>
      <vt:lpstr>Wiederentdeckung der Studis</vt:lpstr>
      <vt:lpstr>PowerPoint-Präsentation</vt:lpstr>
      <vt:lpstr>Evaluation</vt:lpstr>
      <vt:lpstr>Drei Hauptziele</vt:lpstr>
      <vt:lpstr>1. Nachhaltigkeit sichern</vt:lpstr>
      <vt:lpstr>2. Orientierung auf Hochschulen     stärken</vt:lpstr>
      <vt:lpstr>3. Nutzbarkeit durch Studierende      erhöhen</vt:lpstr>
      <vt:lpstr>PowerPoint-Präsentation</vt:lpstr>
      <vt:lpstr>Erfolgsfaktoren</vt:lpstr>
      <vt:lpstr>Danke für Ihre Aufmerksamkeit!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Lars Hüning</dc:creator>
  <cp:lastModifiedBy>Detlef Müller-Böling</cp:lastModifiedBy>
  <cp:revision>19</cp:revision>
  <dcterms:created xsi:type="dcterms:W3CDTF">2006-03-31T13:57:11Z</dcterms:created>
  <dcterms:modified xsi:type="dcterms:W3CDTF">2022-02-24T14:48:04Z</dcterms:modified>
</cp:coreProperties>
</file>