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72" r:id="rId13"/>
    <p:sldId id="271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966ED51-239C-004E-836B-54C68AA41A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AAFF54-A098-A843-BF60-CD3917D261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3E1E20C-0D10-C642-B9A5-3C9B8B0A2C1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18901F-8E4B-B842-AD66-474E4DEFA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CC6F521-1AAB-8943-86D2-E5C2EAAD1F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009C9FF-C8D4-714C-871E-9CDB50835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A39800-201B-7C48-9E42-843FA4712BD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F97D3A-FB51-9D4F-8FF8-6D804BE314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37C938-D802-B244-9568-AEA5DE8044B2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116B832-5CDF-5747-BFF4-CBAAACA557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3F4B09C-D89E-5541-A792-6512F49A79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017E7C-5A57-4647-A9E0-9941D2C2D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C93E9-41A8-8B4F-8B08-AA71E4F8BFA7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7ABC2690-626B-B94E-96CB-CF6FEFACA7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530DF07-FA02-CC41-8CBF-0565D8BA6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30A3DF-61FB-E84F-8764-B438538F3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C10D8-0829-874A-8545-FBA0C6633404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A1B376CB-DF4F-A147-A731-45FBFFA5C1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05FA809-6706-A545-A43A-DF1C3F8F8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EBC93C-ABF2-4B4F-8897-5EB4FFBC1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B7A6C6-A4C4-6645-A663-930B52B46F74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216E2743-E472-8347-89E2-7BA4504E8C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B7CFC4A-B8E2-C54B-BE2C-7B574C50B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262075-AC47-8B47-895B-5D8326BE4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05E0CE-8B22-134C-ABA3-CB6B8AA24CBD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93229FD1-F626-D747-B43C-7EAD485EF0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12A33E9-2BB7-7749-ACE3-951804E9F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BC21FC-F87A-5747-BF2D-0ADB37C6A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75DD62-8DEC-2644-8F62-BF29182E1183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3ADDDDAF-37A9-A949-8CB7-8F461EB4285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49DFB84-8554-924C-A107-B9FEA568B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E671C1-F22E-FE46-B76A-339D208288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30D29E-6ADC-E744-81C0-B0BBD556C6F0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49892C54-1B05-AE42-8B8A-3394216E51C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8CA8DC7-BA10-484C-B1D1-82735BAC7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6B3C90-AD5F-C245-8F44-5458E0EF7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1977C-97D8-3A41-B3E3-11F129F006E2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07104BC-E859-C14F-8024-A67AE672706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5A68AB9-177A-6E43-997B-1E0868966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4C2F5F-AD34-4747-8D67-F0695FD5D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24A2E-C962-CF41-AA7F-BD9CEE48B31E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22578CDC-AF34-B747-82CF-13C08BB360A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EC173AA-F887-434F-BA85-F02E0FA9D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16AA2-E069-7848-B687-C87B5F0741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2FCEA-F57D-8E45-BA47-2578AD60232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5C7F6D4-2015-504B-8136-58C3FADFA6F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D6571D3-948D-FB48-B7B6-E4822C1A1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22B0AC-787A-7A48-B38F-AC10DE4A8D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16B3F-34BA-224E-B897-7AF7EFA6E291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5990730E-5B63-3945-B335-B5EB253CA1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A22C4A1-571E-FB4A-9052-08E05630F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C856B3-E7EC-C24B-B13E-2D6E9C295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8F34E-00F0-4744-A2E8-8AACBE3E54A8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CAF23F5D-D812-2743-865A-8FA11E6FFE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3FED81B-6199-4A42-9EFA-51D4E1EED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9F4709-C129-CB44-BD56-5C028C80A8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F8B4C-1E40-9A40-BB67-10127971221C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0217E012-5A3B-4445-BFC9-9647FCA33D4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251E1B6-30AE-E149-A3B8-B694648382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647A9AC-262C-F34D-8022-BAC784AEB2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A494BF7-2352-884E-A133-2C2FB724E2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76D012F-AF6C-6D4C-9D7A-C2A1E3E689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00B49F3-EC6C-D342-BCC7-49E09FFE4D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Titel Veranstaltung/Vortrag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805295B-0A5E-674C-A5E5-9AAA8F77D9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CB5F15-BDB2-324E-A916-498E6AF3D8C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EB93F99A-D7FC-224A-97CF-49E896256F7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2B7E1313-0884-F243-A17C-A6B865C274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97575" y="65801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>
                <a:solidFill>
                  <a:srgbClr val="FF0000"/>
                </a:solidFill>
              </a:rPr>
              <a:t>C</a:t>
            </a:r>
            <a:r>
              <a:rPr lang="de-DE" altLang="de-DE" sz="1400">
                <a:solidFill>
                  <a:srgbClr val="5F5F5F"/>
                </a:solidFill>
              </a:rPr>
              <a:t>HE-Ranking fair informative valid</a:t>
            </a:r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C1045C76-789F-994E-B190-D5E383C1D37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0E2B3D31-0195-544D-A405-3CE88FF8C13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94" name="Picture 22">
            <a:extLst>
              <a:ext uri="{FF2B5EF4-FFF2-40B4-BE49-F238E27FC236}">
                <a16:creationId xmlns:a16="http://schemas.microsoft.com/office/drawing/2014/main" id="{A632C665-3004-F24E-B2A2-EEA41979B2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0"/>
            <a:ext cx="4787900" cy="232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3C348-D065-D345-A27A-D4BD8A046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EAD516-04C2-1142-98E4-E62238B43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4D44C0-893A-0148-BD04-EB259786C9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01033D-9D28-ED4A-AABD-C6E956F437E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5F2E0E-B929-8A4C-98FE-5F05FEB2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416715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07CED3-D792-C747-9DFB-2B976C064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8966EA-407B-A849-BBF8-2240C9BE9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854370-D056-9646-B2FA-37E26DAB4F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BA9829-F324-2442-AE13-09ADFA71147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8C1616-2D0F-5545-A702-2DB50327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383354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C7C1F2-FA99-D943-B622-A4BCB1A91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64F4A5-6FB5-3D46-BB13-5161E3982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07239D-FD5A-8044-AD40-AC98376077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843BD6-612C-E641-B0D7-1297AEEFBBE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048912-69F3-6749-8CBA-7DC4A580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307734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9505C-2999-934E-B940-EEEBB07B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34FEF1-5479-0C49-AF7E-23134F1BB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66FF468-9CD9-AB49-BF3B-E6BB618AC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725AB5-5BDD-574C-9A65-AD525C1ACE9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3D1224-6FFF-AD46-95AA-F79C4D44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16551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91C17C-5528-D840-8A4A-D053F720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79181-6C28-364C-9142-6A783BE48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196975"/>
            <a:ext cx="4316412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D150A0-A2CD-5E41-A3E2-A5B6B903E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316413" cy="53276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C4B3C3-BE18-9F4D-B360-44913CBB7E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67B1A1-700B-0E47-BA6E-8C2BEA1D753E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B909F2-104F-094E-A6B3-A7E9F74B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364346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87B70-34C1-884E-9407-0DBD7226C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D7DC2E-2ACE-AB44-BEBD-81E05F1D0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6A1F7C-0DBC-B14B-A2C3-63E567B08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0F9FB48-7041-0F41-8ECC-F291AB95F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89FD4A4-3DF7-FD45-AF88-0FAFF933B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6A6AB4-C919-0D44-A45E-B1E21ED233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825EC4-A7D1-444E-B675-B8328779817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07CA7D8-7513-D947-ACB6-00A57AF8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37016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9992F-7B17-F24F-9CAA-C2341D98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352060B-83E7-9540-A908-2220CC4FF3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7213BB-B13B-3443-892F-5B0132447C2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139829B-A5AC-704B-85B5-0E99DF19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165457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3809B60-AB84-BB4C-802F-56D941F2C2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D27FAE-D3D5-1240-AA4D-D5A01F70D20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DAF2777-528D-4045-BAEE-3EB0253C2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389529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A7ADC-178D-F945-A08A-1B876DE6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F305B8-2EF4-C148-9067-C27356558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33D64FC-70E3-8749-A510-AE14054A4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4DAFF5-5DF2-E940-8503-839BAF2180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501469-E19A-9646-92CD-577F0DA0761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5068CD-BA4D-EA4B-B5D2-849B015B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396409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6A80C-3214-8448-A2E7-99D1A387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F0ED860-0757-0A47-A795-6DF217588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43919A-23C8-1A45-B56E-A74C59420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EC7FD8-3D00-5149-A506-6D9F066D3B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BA75DA-145C-AE48-842A-E986290EB0C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D33B0B-BA2F-7642-BB30-542824360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Benchmarking Club – Sandbjerg </a:t>
            </a:r>
          </a:p>
        </p:txBody>
      </p:sp>
    </p:spTree>
    <p:extLst>
      <p:ext uri="{BB962C8B-B14F-4D97-AF65-F5344CB8AC3E}">
        <p14:creationId xmlns:p14="http://schemas.microsoft.com/office/powerpoint/2010/main" val="404613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>
            <a:extLst>
              <a:ext uri="{FF2B5EF4-FFF2-40B4-BE49-F238E27FC236}">
                <a16:creationId xmlns:a16="http://schemas.microsoft.com/office/drawing/2014/main" id="{D5A2EB47-5E7B-1A44-9AB7-1AB731B310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55C9CDDC-82F9-CA4C-9387-A655C961D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260350"/>
            <a:ext cx="669766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F40001-00B8-4345-A4A4-4201E59E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96975"/>
            <a:ext cx="87852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8" name="Line 14">
            <a:extLst>
              <a:ext uri="{FF2B5EF4-FFF2-40B4-BE49-F238E27FC236}">
                <a16:creationId xmlns:a16="http://schemas.microsoft.com/office/drawing/2014/main" id="{513F9D73-A323-1049-9AD1-1B042A13CBB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4" name="Rectangle 20">
            <a:extLst>
              <a:ext uri="{FF2B5EF4-FFF2-40B4-BE49-F238E27FC236}">
                <a16:creationId xmlns:a16="http://schemas.microsoft.com/office/drawing/2014/main" id="{01C2A103-A833-7F41-9A3A-F32586E40E4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3812D0E5-DAB2-0342-BB78-C6A47FD7C2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580188"/>
            <a:ext cx="936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rgbClr val="5F5F5F"/>
                </a:solidFill>
              </a:defRPr>
            </a:lvl1pPr>
          </a:lstStyle>
          <a:p>
            <a:fld id="{31EAD255-177A-914C-A311-AF53111AFB9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445A5A18-054F-7247-9E27-420D12D70C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0188"/>
            <a:ext cx="7885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>
                <a:solidFill>
                  <a:srgbClr val="5F5F5F"/>
                </a:solidFill>
              </a:defRPr>
            </a:lvl1pPr>
          </a:lstStyle>
          <a:p>
            <a:r>
              <a:rPr lang="de-DE" altLang="de-DE"/>
              <a:t>Benchmarking Club – Sandbjerg </a:t>
            </a:r>
          </a:p>
        </p:txBody>
      </p:sp>
      <p:pic>
        <p:nvPicPr>
          <p:cNvPr id="1050" name="Picture 26">
            <a:extLst>
              <a:ext uri="{FF2B5EF4-FFF2-40B4-BE49-F238E27FC236}">
                <a16:creationId xmlns:a16="http://schemas.microsoft.com/office/drawing/2014/main" id="{31321221-7705-AC41-852A-9CDB27F411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79613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C7A95C1-0327-D241-AF99-29015F0424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751138"/>
            <a:ext cx="7918450" cy="1470025"/>
          </a:xfrm>
        </p:spPr>
        <p:txBody>
          <a:bodyPr/>
          <a:lstStyle/>
          <a:p>
            <a:r>
              <a:rPr lang="en-GB" altLang="zh-CN">
                <a:ea typeface="宋体" panose="02010600030101010101" pitchFamily="2" charset="-122"/>
              </a:rPr>
              <a:t>Introduction to the </a:t>
            </a:r>
            <a:br>
              <a:rPr lang="en-GB" altLang="zh-CN">
                <a:ea typeface="宋体" panose="02010600030101010101" pitchFamily="2" charset="-122"/>
              </a:rPr>
            </a:br>
            <a:r>
              <a:rPr lang="en-GB" altLang="zh-CN">
                <a:ea typeface="宋体" panose="02010600030101010101" pitchFamily="2" charset="-122"/>
              </a:rPr>
              <a:t>CHE University Ranking System </a:t>
            </a:r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D545520-26CE-7049-BF1C-505B6EF5FB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230688"/>
            <a:ext cx="8640763" cy="1014412"/>
          </a:xfrm>
        </p:spPr>
        <p:txBody>
          <a:bodyPr/>
          <a:lstStyle/>
          <a:p>
            <a:r>
              <a:rPr lang="de-DE" altLang="de-DE"/>
              <a:t>Detlef Müller-Böling</a:t>
            </a:r>
          </a:p>
          <a:p>
            <a:r>
              <a:rPr lang="de-DE" altLang="de-DE"/>
              <a:t>12. June 2006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E597123E-CFFE-944A-BC91-AAA9B28DB0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90082-5A36-0C43-AD95-3E4286584EBA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4C210FF2-38A0-CD42-A9FF-40DB9E19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EA67EA2-053C-D343-BC1D-93C89D710828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6200" y="1125538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5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inter-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national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81DBA0FD-09F3-5D43-AE88-191B504F0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06" r="75519" b="23941"/>
          <a:stretch>
            <a:fillRect/>
          </a:stretch>
        </p:blipFill>
        <p:spPr bwMode="auto">
          <a:xfrm>
            <a:off x="1949450" y="1125538"/>
            <a:ext cx="52863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4" name="Rectangle 4">
            <a:extLst>
              <a:ext uri="{FF2B5EF4-FFF2-40B4-BE49-F238E27FC236}">
                <a16:creationId xmlns:a16="http://schemas.microsoft.com/office/drawing/2014/main" id="{25E5CFA3-9F4F-0946-ACED-66F724301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BFD89244-8AB7-424A-B262-BB195702C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E5CB1-7F9E-B745-997B-38255A046E44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A3A1B8F7-0DF6-5C42-960C-B4442FF64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512515D3-9B07-5B4D-B222-9CEA591A6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948487" cy="561975"/>
          </a:xfrm>
        </p:spPr>
        <p:txBody>
          <a:bodyPr/>
          <a:lstStyle/>
          <a:p>
            <a:r>
              <a:rPr lang="de-DE" altLang="de-DE">
                <a:solidFill>
                  <a:schemeClr val="tx1"/>
                </a:solidFill>
              </a:rPr>
              <a:t>Becoming European... Approach 1</a:t>
            </a:r>
          </a:p>
        </p:txBody>
      </p:sp>
      <p:sp>
        <p:nvSpPr>
          <p:cNvPr id="45060" name="Oval 4">
            <a:extLst>
              <a:ext uri="{FF2B5EF4-FFF2-40B4-BE49-F238E27FC236}">
                <a16:creationId xmlns:a16="http://schemas.microsoft.com/office/drawing/2014/main" id="{9FD83D20-A0D5-7942-BDF8-8FF964002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463" y="1557338"/>
            <a:ext cx="2120900" cy="265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5061" name="Oval 5">
            <a:extLst>
              <a:ext uri="{FF2B5EF4-FFF2-40B4-BE49-F238E27FC236}">
                <a16:creationId xmlns:a16="http://schemas.microsoft.com/office/drawing/2014/main" id="{F686BCCA-2839-F147-88EB-862B5239A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3" y="3741738"/>
            <a:ext cx="1257300" cy="1219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5062" name="Oval 6">
            <a:extLst>
              <a:ext uri="{FF2B5EF4-FFF2-40B4-BE49-F238E27FC236}">
                <a16:creationId xmlns:a16="http://schemas.microsoft.com/office/drawing/2014/main" id="{BD1D9943-CAE4-414A-9BBA-53D835327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0" y="3881438"/>
            <a:ext cx="1649413" cy="8001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CH</a:t>
            </a:r>
          </a:p>
        </p:txBody>
      </p:sp>
      <p:sp>
        <p:nvSpPr>
          <p:cNvPr id="45063" name="Oval 7">
            <a:extLst>
              <a:ext uri="{FF2B5EF4-FFF2-40B4-BE49-F238E27FC236}">
                <a16:creationId xmlns:a16="http://schemas.microsoft.com/office/drawing/2014/main" id="{6C66955F-F538-4240-A22E-15F8C0988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50" y="1773238"/>
            <a:ext cx="1358900" cy="800100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/>
              <a:t>NL?</a:t>
            </a:r>
          </a:p>
        </p:txBody>
      </p:sp>
      <p:sp>
        <p:nvSpPr>
          <p:cNvPr id="45064" name="Oval 8">
            <a:extLst>
              <a:ext uri="{FF2B5EF4-FFF2-40B4-BE49-F238E27FC236}">
                <a16:creationId xmlns:a16="http://schemas.microsoft.com/office/drawing/2014/main" id="{D5D73E1D-C2EB-2A44-ADCB-AE0C3712B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459038"/>
            <a:ext cx="1358900" cy="800100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/>
              <a:t>FL?</a:t>
            </a: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EDE8650D-6E54-564E-913D-2347281C5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4227513"/>
            <a:ext cx="33115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000" b="1"/>
              <a:t>CHE-Ranking:</a:t>
            </a:r>
          </a:p>
          <a:p>
            <a:pPr eaLnBrk="0" hangingPunct="0"/>
            <a:endParaRPr lang="de-DE" altLang="de-DE" sz="2000" b="1"/>
          </a:p>
          <a:p>
            <a:pPr eaLnBrk="0" hangingPunct="0">
              <a:buFontTx/>
              <a:buChar char="•"/>
            </a:pPr>
            <a:r>
              <a:rPr lang="de-DE" altLang="de-DE" sz="2000" b="1"/>
              <a:t>all universities</a:t>
            </a:r>
          </a:p>
          <a:p>
            <a:pPr eaLnBrk="0" hangingPunct="0">
              <a:buFontTx/>
              <a:buChar char="•"/>
            </a:pPr>
            <a:r>
              <a:rPr lang="de-DE" altLang="de-DE" sz="2000" b="1"/>
              <a:t>all subjects</a:t>
            </a:r>
          </a:p>
          <a:p>
            <a:pPr eaLnBrk="0" hangingPunct="0">
              <a:buFontTx/>
              <a:buChar char="•"/>
            </a:pPr>
            <a:r>
              <a:rPr lang="de-DE" altLang="de-DE" sz="2000" b="1"/>
              <a:t>all study programms</a:t>
            </a:r>
          </a:p>
          <a:p>
            <a:pPr eaLnBrk="0" hangingPunct="0">
              <a:buFontTx/>
              <a:buChar char="•"/>
            </a:pPr>
            <a:endParaRPr lang="de-DE" altLang="de-DE" sz="2000" b="1"/>
          </a:p>
          <a:p>
            <a:pPr eaLnBrk="0" hangingPunct="0"/>
            <a:r>
              <a:rPr lang="de-DE" altLang="de-DE" sz="2000" b="1">
                <a:solidFill>
                  <a:srgbClr val="FF0000"/>
                </a:solidFill>
              </a:rPr>
              <a:t>Only for some countries</a:t>
            </a:r>
          </a:p>
        </p:txBody>
      </p:sp>
      <p:sp>
        <p:nvSpPr>
          <p:cNvPr id="45066" name="Oval 10">
            <a:extLst>
              <a:ext uri="{FF2B5EF4-FFF2-40B4-BE49-F238E27FC236}">
                <a16:creationId xmlns:a16="http://schemas.microsoft.com/office/drawing/2014/main" id="{D0943322-C7A3-0A45-B439-08ABCD79D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38" y="4797425"/>
            <a:ext cx="719137" cy="504825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/>
              <a:t>LI?</a:t>
            </a:r>
          </a:p>
        </p:txBody>
      </p:sp>
      <p:sp>
        <p:nvSpPr>
          <p:cNvPr id="45067" name="AutoShape 11">
            <a:extLst>
              <a:ext uri="{FF2B5EF4-FFF2-40B4-BE49-F238E27FC236}">
                <a16:creationId xmlns:a16="http://schemas.microsoft.com/office/drawing/2014/main" id="{25F5E8B3-715D-5A4E-A8E8-ED264436F4A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504781" y="327421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50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0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 animBg="1"/>
      <p:bldP spid="45062" grpId="0" animBg="1"/>
      <p:bldP spid="45063" grpId="0" animBg="1"/>
      <p:bldP spid="45064" grpId="0" animBg="1"/>
      <p:bldP spid="45065" grpId="0" uiExpand="1" build="p"/>
      <p:bldP spid="450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354E5DCD-4A63-444D-ADA5-DEB26A0C5A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80F6D9-E203-6C4B-96D0-F3B35B02B12F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889949FF-719F-B146-9E06-243FA06CB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6111043F-6EB4-FB4F-BF20-89E1485DF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948487" cy="561975"/>
          </a:xfrm>
        </p:spPr>
        <p:txBody>
          <a:bodyPr/>
          <a:lstStyle/>
          <a:p>
            <a:r>
              <a:rPr lang="de-DE" altLang="de-DE">
                <a:solidFill>
                  <a:schemeClr val="tx1"/>
                </a:solidFill>
              </a:rPr>
              <a:t>Becoming European… Approach 2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3E315327-79D8-9243-9BA6-7966BB680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213100"/>
            <a:ext cx="1981200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subject type: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e.g. business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sciences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C9DE792C-E2BD-334B-9CFA-DE67E3F71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229225"/>
            <a:ext cx="394335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level of education: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postgraduate programmes</a:t>
            </a:r>
          </a:p>
        </p:txBody>
      </p:sp>
      <p:sp>
        <p:nvSpPr>
          <p:cNvPr id="44039" name="Text Box 7">
            <a:extLst>
              <a:ext uri="{FF2B5EF4-FFF2-40B4-BE49-F238E27FC236}">
                <a16:creationId xmlns:a16="http://schemas.microsoft.com/office/drawing/2014/main" id="{FD6C1AB6-771A-BB46-9748-10857BA6F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284538"/>
            <a:ext cx="2495550" cy="1187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public or not:</a:t>
            </a:r>
          </a:p>
          <a:p>
            <a:pPr algn="ctr" eaLnBrk="0" hangingPunct="0">
              <a:buFontTx/>
              <a:buChar char="•"/>
            </a:pPr>
            <a:r>
              <a:rPr lang="de-DE" altLang="de-DE" sz="2400">
                <a:solidFill>
                  <a:schemeClr val="bg1"/>
                </a:solidFill>
              </a:rPr>
              <a:t>benchmarking</a:t>
            </a:r>
          </a:p>
          <a:p>
            <a:pPr algn="ctr" eaLnBrk="0" hangingPunct="0">
              <a:buFontTx/>
              <a:buChar char="•"/>
            </a:pPr>
            <a:r>
              <a:rPr lang="de-DE" altLang="de-DE" sz="2400">
                <a:solidFill>
                  <a:schemeClr val="bg1"/>
                </a:solidFill>
              </a:rPr>
              <a:t>study guide</a:t>
            </a:r>
          </a:p>
        </p:txBody>
      </p:sp>
      <p:cxnSp>
        <p:nvCxnSpPr>
          <p:cNvPr id="44044" name="AutoShape 12">
            <a:extLst>
              <a:ext uri="{FF2B5EF4-FFF2-40B4-BE49-F238E27FC236}">
                <a16:creationId xmlns:a16="http://schemas.microsoft.com/office/drawing/2014/main" id="{BBA3BD12-A962-A94E-AF1D-54B743ADEC29}"/>
              </a:ext>
            </a:extLst>
          </p:cNvPr>
          <p:cNvCxnSpPr>
            <a:cxnSpLocks noChangeShapeType="1"/>
            <a:stCxn id="44047" idx="4"/>
            <a:endCxn id="44037" idx="0"/>
          </p:cNvCxnSpPr>
          <p:nvPr/>
        </p:nvCxnSpPr>
        <p:spPr bwMode="auto">
          <a:xfrm flipH="1">
            <a:off x="1458913" y="2398713"/>
            <a:ext cx="3184525" cy="814387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5" name="AutoShape 13">
            <a:extLst>
              <a:ext uri="{FF2B5EF4-FFF2-40B4-BE49-F238E27FC236}">
                <a16:creationId xmlns:a16="http://schemas.microsoft.com/office/drawing/2014/main" id="{5D3CA7A0-270D-6E4C-85F5-73F215809AEA}"/>
              </a:ext>
            </a:extLst>
          </p:cNvPr>
          <p:cNvCxnSpPr>
            <a:cxnSpLocks noChangeShapeType="1"/>
            <a:stCxn id="44047" idx="4"/>
            <a:endCxn id="44039" idx="0"/>
          </p:cNvCxnSpPr>
          <p:nvPr/>
        </p:nvCxnSpPr>
        <p:spPr bwMode="auto">
          <a:xfrm>
            <a:off x="4643438" y="2398713"/>
            <a:ext cx="2905125" cy="885825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6" name="AutoShape 14">
            <a:extLst>
              <a:ext uri="{FF2B5EF4-FFF2-40B4-BE49-F238E27FC236}">
                <a16:creationId xmlns:a16="http://schemas.microsoft.com/office/drawing/2014/main" id="{2F8A25AF-1C8D-2147-993A-937BB89EDA7A}"/>
              </a:ext>
            </a:extLst>
          </p:cNvPr>
          <p:cNvCxnSpPr>
            <a:cxnSpLocks noChangeShapeType="1"/>
            <a:stCxn id="44047" idx="4"/>
            <a:endCxn id="44038" idx="0"/>
          </p:cNvCxnSpPr>
          <p:nvPr/>
        </p:nvCxnSpPr>
        <p:spPr bwMode="auto">
          <a:xfrm>
            <a:off x="4643438" y="2398713"/>
            <a:ext cx="28575" cy="2830512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7" name="Oval 15">
            <a:extLst>
              <a:ext uri="{FF2B5EF4-FFF2-40B4-BE49-F238E27FC236}">
                <a16:creationId xmlns:a16="http://schemas.microsoft.com/office/drawing/2014/main" id="{7D83F47E-8C66-FC44-882E-0F9FD7759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196975"/>
            <a:ext cx="4895850" cy="12017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Segmenting the Market</a:t>
            </a:r>
          </a:p>
        </p:txBody>
      </p:sp>
      <p:sp>
        <p:nvSpPr>
          <p:cNvPr id="44048" name="Oval 16">
            <a:extLst>
              <a:ext uri="{FF2B5EF4-FFF2-40B4-BE49-F238E27FC236}">
                <a16:creationId xmlns:a16="http://schemas.microsoft.com/office/drawing/2014/main" id="{DE960583-5010-5940-A9D0-FC14520EF671}"/>
              </a:ext>
            </a:extLst>
          </p:cNvPr>
          <p:cNvSpPr>
            <a:spLocks noChangeArrowheads="1"/>
          </p:cNvSpPr>
          <p:nvPr/>
        </p:nvSpPr>
        <p:spPr bwMode="auto">
          <a:xfrm rot="1166107">
            <a:off x="-71438" y="3681413"/>
            <a:ext cx="7019926" cy="21240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9" name="Oval 17">
            <a:extLst>
              <a:ext uri="{FF2B5EF4-FFF2-40B4-BE49-F238E27FC236}">
                <a16:creationId xmlns:a16="http://schemas.microsoft.com/office/drawing/2014/main" id="{D9B0630D-0358-AA48-AAC3-600F91D8F5A6}"/>
              </a:ext>
            </a:extLst>
          </p:cNvPr>
          <p:cNvSpPr>
            <a:spLocks noChangeArrowheads="1"/>
          </p:cNvSpPr>
          <p:nvPr/>
        </p:nvSpPr>
        <p:spPr bwMode="auto">
          <a:xfrm rot="1166107">
            <a:off x="5676900" y="3073400"/>
            <a:ext cx="3521075" cy="17176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1" animBg="1"/>
      <p:bldP spid="44038" grpId="1" animBg="1"/>
      <p:bldP spid="44039" grpId="1" animBg="1"/>
      <p:bldP spid="440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23BF45D9-16C3-224C-AB25-50D2D21A6A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6D8384-A1F7-C348-9825-A1C550886715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AA100A4A-5BC8-0A4B-96D1-F23BDA5F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41987" name="WordArt 3">
            <a:extLst>
              <a:ext uri="{FF2B5EF4-FFF2-40B4-BE49-F238E27FC236}">
                <a16:creationId xmlns:a16="http://schemas.microsoft.com/office/drawing/2014/main" id="{C3EC4541-ED71-DB47-88DD-3A80E3C253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3188" y="1362075"/>
            <a:ext cx="5483225" cy="15621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EUSID!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F92826DA-F877-E742-804D-B8A6424A0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3113088"/>
            <a:ext cx="636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de-DE" altLang="de-DE" sz="2400">
                <a:solidFill>
                  <a:srgbClr val="FF0000"/>
                </a:solidFill>
              </a:rPr>
              <a:t>Eu</a:t>
            </a:r>
            <a:r>
              <a:rPr lang="de-DE" altLang="de-DE" sz="2400">
                <a:solidFill>
                  <a:schemeClr val="accent2"/>
                </a:solidFill>
              </a:rPr>
              <a:t>ropean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rgbClr val="FF0000"/>
                </a:solidFill>
              </a:rPr>
              <a:t>S</a:t>
            </a:r>
            <a:r>
              <a:rPr lang="de-DE" altLang="de-DE" sz="2400">
                <a:solidFill>
                  <a:schemeClr val="accent2"/>
                </a:solidFill>
              </a:rPr>
              <a:t>tudy</a:t>
            </a:r>
            <a:r>
              <a:rPr lang="de-DE" altLang="de-DE" sz="2400"/>
              <a:t> </a:t>
            </a:r>
            <a:r>
              <a:rPr lang="de-DE" altLang="de-DE" sz="2400">
                <a:solidFill>
                  <a:schemeClr val="accent2"/>
                </a:solidFill>
              </a:rPr>
              <a:t>Gu</a:t>
            </a:r>
            <a:r>
              <a:rPr lang="de-DE" altLang="de-DE" sz="2400">
                <a:solidFill>
                  <a:srgbClr val="FF0000"/>
                </a:solidFill>
              </a:rPr>
              <a:t>id</a:t>
            </a:r>
            <a:r>
              <a:rPr lang="de-DE" altLang="de-DE" sz="2400">
                <a:solidFill>
                  <a:schemeClr val="accent2"/>
                </a:solidFill>
              </a:rPr>
              <a:t>e</a:t>
            </a:r>
            <a:r>
              <a:rPr lang="de-DE" altLang="de-DE" sz="2400"/>
              <a:t> </a:t>
            </a:r>
          </a:p>
          <a:p>
            <a:pPr algn="r" eaLnBrk="0" hangingPunct="0"/>
            <a:r>
              <a:rPr lang="de-DE" altLang="de-DE" sz="2400">
                <a:solidFill>
                  <a:schemeClr val="accent2"/>
                </a:solidFill>
              </a:rPr>
              <a:t>for High Potential Students in Sciences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D1F9FCC6-A3AA-4243-A446-008EE80DD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229225"/>
            <a:ext cx="7296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000">
                <a:solidFill>
                  <a:schemeClr val="accent2"/>
                </a:solidFill>
              </a:rPr>
              <a:t>Method</a:t>
            </a:r>
          </a:p>
          <a:p>
            <a:pPr eaLnBrk="0" hangingPunct="0">
              <a:buFontTx/>
              <a:buChar char="•"/>
            </a:pPr>
            <a:r>
              <a:rPr lang="de-DE" altLang="de-DE" sz="2000"/>
              <a:t>selection of top-level departments in sciences</a:t>
            </a:r>
          </a:p>
          <a:p>
            <a:pPr eaLnBrk="0" hangingPunct="0">
              <a:buFontTx/>
              <a:buChar char="•"/>
            </a:pPr>
            <a:r>
              <a:rPr lang="de-DE" altLang="de-DE" sz="2000"/>
              <a:t>multi-dimensional approach </a:t>
            </a:r>
          </a:p>
          <a:p>
            <a:pPr eaLnBrk="0" hangingPunct="0">
              <a:buFontTx/>
              <a:buChar char="•"/>
            </a:pPr>
            <a:r>
              <a:rPr lang="de-DE" altLang="de-DE" sz="2000"/>
              <a:t>based on the ranking experience of CHE</a:t>
            </a:r>
            <a:endParaRPr lang="de-DE" altLang="de-DE" sz="2400" b="1"/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CA19DE32-553E-714C-8F67-A6FD44BBE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887788"/>
            <a:ext cx="8185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de-DE" altLang="de-DE" sz="2000">
                <a:solidFill>
                  <a:schemeClr val="accent2"/>
                </a:solidFill>
              </a:rPr>
              <a:t>Aims</a:t>
            </a:r>
          </a:p>
          <a:p>
            <a:pPr eaLnBrk="0" hangingPunct="0">
              <a:buFontTx/>
              <a:buChar char="•"/>
            </a:pPr>
            <a:r>
              <a:rPr lang="de-DE" altLang="de-DE" sz="2000"/>
              <a:t>contribute to European Higher Education Area</a:t>
            </a:r>
          </a:p>
          <a:p>
            <a:pPr eaLnBrk="0" hangingPunct="0">
              <a:buFontTx/>
              <a:buChar char="•"/>
            </a:pPr>
            <a:r>
              <a:rPr lang="de-DE" altLang="de-DE" sz="2000"/>
              <a:t>Provide substantial information for Postgraduate Students</a:t>
            </a:r>
          </a:p>
          <a:p>
            <a:pPr eaLnBrk="0" hangingPunct="0">
              <a:buFontTx/>
              <a:buChar char="•"/>
            </a:pPr>
            <a:r>
              <a:rPr lang="de-DE" altLang="de-DE" sz="2000"/>
              <a:t>show the internationally competitive strength of European science departments!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657AB3EE-F64B-3B49-A7B0-C3D4CB3C2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260350"/>
            <a:ext cx="6948487" cy="561975"/>
          </a:xfrm>
          <a:noFill/>
          <a:ln/>
        </p:spPr>
        <p:txBody>
          <a:bodyPr/>
          <a:lstStyle/>
          <a:p>
            <a:r>
              <a:rPr lang="de-DE" altLang="de-DE"/>
              <a:t>Becoming European… a Pilot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 build="p"/>
      <p:bldP spid="4199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>
            <a:extLst>
              <a:ext uri="{FF2B5EF4-FFF2-40B4-BE49-F238E27FC236}">
                <a16:creationId xmlns:a16="http://schemas.microsoft.com/office/drawing/2014/main" id="{65CE6AA5-111A-9F4D-9E68-2D69522AEE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5A757-70FF-0A4C-862B-38954ABE314E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16A215D9-7EE1-5C4E-909F-A1F26B77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5FEB043-F83A-3040-A58B-6171140ACEB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1752600"/>
            <a:ext cx="7467600" cy="1439863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 b="1"/>
              <a:t>Initiated by </a:t>
            </a:r>
          </a:p>
          <a:p>
            <a:pPr algn="ctr" eaLnBrk="0" hangingPunct="0"/>
            <a:r>
              <a:rPr lang="de-DE" altLang="de-DE" sz="2400" b="1"/>
              <a:t>German Rectors‘ Conference </a:t>
            </a:r>
          </a:p>
          <a:p>
            <a:pPr algn="ctr" eaLnBrk="0" hangingPunct="0"/>
            <a:r>
              <a:rPr lang="de-DE" altLang="de-DE" sz="2400" b="1"/>
              <a:t>early 90s</a:t>
            </a:r>
            <a:endParaRPr lang="de-DE" altLang="de-DE" sz="2400" b="1">
              <a:solidFill>
                <a:schemeClr val="bg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C451FE7-C8B0-5B40-B1A6-C1E3097BB099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4267200"/>
            <a:ext cx="7467600" cy="14398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 b="1"/>
              <a:t>Founding task for CHE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FF7908C2-6071-8B4E-A381-321D8EC8F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n-GB" altLang="de-D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50F2C0E1-3620-EC43-99BB-C04A36F0A6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E1B0F-136B-7C4F-9139-89AD27CC0C48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FFE545CA-D4BC-4249-8126-5EE04023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E3E458AD-423A-F24D-B967-F9CA43FA6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3C4206E9-4AB1-4F4E-A519-8E3B53F9F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0B88D64E-F837-E64E-B8E6-3910571A0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2861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3200" b="1"/>
              <a:t>„The system used by CHE  to evaluate universities is probably the best model available today in the world of higher education.“ 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2EA49E87-77E8-4C4E-8ADA-E8CA02406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8153400" cy="2060575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66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de-DE" altLang="de-DE" sz="2800">
                <a:solidFill>
                  <a:schemeClr val="bg1"/>
                </a:solidFill>
              </a:rPr>
              <a:t>Prof. Dr. Francois Tavenas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Rector Emeritus of Université Laval (Quebec)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Founding Rector of Université de Luxembourg</a:t>
            </a:r>
          </a:p>
          <a:p>
            <a:pPr algn="ctr" eaLnBrk="0" hangingPunct="0"/>
            <a:r>
              <a:rPr lang="de-DE" altLang="de-DE">
                <a:solidFill>
                  <a:schemeClr val="bg1"/>
                </a:solidFill>
              </a:rPr>
              <a:t>Quality Assurance: A Reference System for Indicators and Evaluation Procedures, Brüssel April 2004</a:t>
            </a:r>
            <a:endParaRPr lang="de-DE" altLang="de-DE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57C83188-32EB-F044-8877-C4BB7A8B7D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5A9DF-1607-E44E-BEFB-7A7646D8E0CC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4" name="Fußzeilenplatzhalter 3">
            <a:extLst>
              <a:ext uri="{FF2B5EF4-FFF2-40B4-BE49-F238E27FC236}">
                <a16:creationId xmlns:a16="http://schemas.microsoft.com/office/drawing/2014/main" id="{97C0C078-562A-454D-82F1-60734B58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8A59165C-E96C-2F43-81A4-D47A4E0D5C31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857500" y="260350"/>
            <a:ext cx="4695825" cy="561975"/>
          </a:xfrm>
          <a:noFill/>
          <a:ln/>
        </p:spPr>
        <p:txBody>
          <a:bodyPr/>
          <a:lstStyle/>
          <a:p>
            <a:r>
              <a:rPr lang="en-GB" altLang="de-DE">
                <a:solidFill>
                  <a:schemeClr val="tx1"/>
                </a:solidFill>
              </a:rPr>
              <a:t>Communication</a:t>
            </a:r>
          </a:p>
        </p:txBody>
      </p:sp>
      <p:sp>
        <p:nvSpPr>
          <p:cNvPr id="23555" name="AutoShape 3">
            <a:extLst>
              <a:ext uri="{FF2B5EF4-FFF2-40B4-BE49-F238E27FC236}">
                <a16:creationId xmlns:a16="http://schemas.microsoft.com/office/drawing/2014/main" id="{10C7A733-5477-2246-B773-AB89535DF30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1371600"/>
            <a:ext cx="7696200" cy="47244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>
            <a:noFill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6628ED41-5951-BE4B-900A-43E9BBD3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4419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itchFamily="2" charset="2"/>
              <a:buNone/>
            </a:pPr>
            <a:endParaRPr lang="de-DE" altLang="de-DE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de-DE" altLang="de-DE" sz="2000">
                <a:solidFill>
                  <a:schemeClr val="bg1"/>
                </a:solidFill>
              </a:rPr>
              <a:t>recommen-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2000">
                <a:solidFill>
                  <a:schemeClr val="bg1"/>
                </a:solidFill>
              </a:rPr>
              <a:t>dations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2000" i="1">
                <a:solidFill>
                  <a:schemeClr val="bg1"/>
                </a:solidFill>
              </a:rPr>
              <a:t>DIE ZEIT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042D028D-1558-4144-B0B4-C8C63158D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814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overview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5 indicators; „</a:t>
            </a:r>
            <a:r>
              <a:rPr lang="de-DE" altLang="de-DE" sz="2400" i="1">
                <a:solidFill>
                  <a:schemeClr val="bg1"/>
                </a:solidFill>
              </a:rPr>
              <a:t>Studienführer</a:t>
            </a:r>
            <a:r>
              <a:rPr lang="de-DE" altLang="de-DE" sz="240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FE1E3E6A-3E3F-DC46-8116-63AC6056B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§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Char char="–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Char char="•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all datas + My Ranking</a:t>
            </a:r>
          </a:p>
          <a:p>
            <a:pPr algn="ctr">
              <a:buFont typeface="Wingdings" pitchFamily="2" charset="2"/>
              <a:buNone/>
            </a:pPr>
            <a:r>
              <a:rPr lang="de-DE" altLang="de-DE" sz="2400">
                <a:solidFill>
                  <a:schemeClr val="bg1"/>
                </a:solidFill>
              </a:rPr>
              <a:t>www.che-ranking.de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23559" name="Line 7">
            <a:extLst>
              <a:ext uri="{FF2B5EF4-FFF2-40B4-BE49-F238E27FC236}">
                <a16:creationId xmlns:a16="http://schemas.microsoft.com/office/drawing/2014/main" id="{9BE8905B-066A-7E47-8C7D-7DD0570A87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429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0" name="Line 8">
            <a:extLst>
              <a:ext uri="{FF2B5EF4-FFF2-40B4-BE49-F238E27FC236}">
                <a16:creationId xmlns:a16="http://schemas.microsoft.com/office/drawing/2014/main" id="{60C48FD0-2FB1-0446-AF63-EABA2587DD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4C929C2C-46E5-FD4F-BF80-EBE269B8E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1881188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de-DE" sz="2400">
                <a:solidFill>
                  <a:srgbClr val="FF0000"/>
                </a:solidFill>
              </a:rPr>
              <a:t>densification</a:t>
            </a:r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23562" name="Text Box 10">
            <a:extLst>
              <a:ext uri="{FF2B5EF4-FFF2-40B4-BE49-F238E27FC236}">
                <a16:creationId xmlns:a16="http://schemas.microsoft.com/office/drawing/2014/main" id="{31D8525E-9E7E-6341-B06D-C8C146D2F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86000"/>
            <a:ext cx="2016125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de-DE" sz="2400">
                <a:solidFill>
                  <a:srgbClr val="FF0000"/>
                </a:solidFill>
              </a:rPr>
              <a:t>differentiation</a:t>
            </a:r>
            <a:endParaRPr lang="en-GB" altLang="de-DE" sz="2400">
              <a:latin typeface="Times New Roman" panose="02020603050405020304" pitchFamily="18" charset="0"/>
            </a:endParaRPr>
          </a:p>
        </p:txBody>
      </p:sp>
      <p:sp>
        <p:nvSpPr>
          <p:cNvPr id="23563" name="Line 11">
            <a:extLst>
              <a:ext uri="{FF2B5EF4-FFF2-40B4-BE49-F238E27FC236}">
                <a16:creationId xmlns:a16="http://schemas.microsoft.com/office/drawing/2014/main" id="{F2899770-D0D6-0E41-8D6B-599DE246A8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B1B636E6-E923-2A47-92A8-026BD48C97BC}"/>
              </a:ext>
            </a:extLst>
          </p:cNvPr>
          <p:cNvSpPr>
            <a:spLocks noChangeShapeType="1"/>
          </p:cNvSpPr>
          <p:nvPr/>
        </p:nvSpPr>
        <p:spPr bwMode="auto">
          <a:xfrm rot="5994514" flipV="1">
            <a:off x="50292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7" grpId="0" autoUpdateAnimBg="0"/>
      <p:bldP spid="235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DE7D9459-DDE7-0A41-8748-32DA558B6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EDDCF-A57E-E04C-B658-A08B450BF5E5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03CB2372-BB21-9749-9753-E22D8C5D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9E59F733-D7A7-F94F-9B6B-4926F5079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95201E4-869B-BB42-AC5D-EC8C35286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0"/>
            <a:ext cx="6119813" cy="990600"/>
          </a:xfrm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10C770CA-2E38-F340-9524-7275CE46C61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71438" y="1095375"/>
            <a:ext cx="1800225" cy="53990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No 1</a:t>
            </a:r>
          </a:p>
          <a:p>
            <a:pPr algn="ctr" eaLnBrk="0" hangingPunct="0"/>
            <a:endParaRPr lang="de-DE" altLang="de-DE" sz="24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comparison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of </a:t>
            </a:r>
          </a:p>
          <a:p>
            <a:pPr algn="ctr" eaLnBrk="0" hangingPunct="0"/>
            <a:r>
              <a:rPr lang="de-DE" altLang="de-DE" sz="2400" b="1">
                <a:solidFill>
                  <a:srgbClr val="000000"/>
                </a:solidFill>
              </a:rPr>
              <a:t>disciplines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F7818400-1C78-354B-A52D-31B257D9F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5538" r="18262"/>
          <a:stretch>
            <a:fillRect/>
          </a:stretch>
        </p:blipFill>
        <p:spPr bwMode="auto">
          <a:xfrm>
            <a:off x="1979613" y="1052513"/>
            <a:ext cx="5905500" cy="563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D86D5D7D-7B16-374E-AC02-7DB3A87F81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1A39D-29BD-AE4E-9D33-10787EFA2453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9" name="Fußzeilenplatzhalter 4">
            <a:extLst>
              <a:ext uri="{FF2B5EF4-FFF2-40B4-BE49-F238E27FC236}">
                <a16:creationId xmlns:a16="http://schemas.microsoft.com/office/drawing/2014/main" id="{B253ECF8-F0A5-5E4B-9DC3-655E972B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27650" name="AutoShape 2">
            <a:extLst>
              <a:ext uri="{FF2B5EF4-FFF2-40B4-BE49-F238E27FC236}">
                <a16:creationId xmlns:a16="http://schemas.microsoft.com/office/drawing/2014/main" id="{D59B7F9D-DA25-8141-8244-43D6B3168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1522413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1998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89049FE5-0429-A741-9975-4B017DA33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28289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1999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law, 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sciences.</a:t>
            </a:r>
          </a:p>
        </p:txBody>
      </p:sp>
      <p:sp>
        <p:nvSpPr>
          <p:cNvPr id="27652" name="AutoShape 4">
            <a:extLst>
              <a:ext uri="{FF2B5EF4-FFF2-40B4-BE49-F238E27FC236}">
                <a16:creationId xmlns:a16="http://schemas.microsoft.com/office/drawing/2014/main" id="{5FE50A9E-805A-3343-BEF2-44440519D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41370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2000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engineering.</a:t>
            </a:r>
          </a:p>
        </p:txBody>
      </p:sp>
      <p:sp>
        <p:nvSpPr>
          <p:cNvPr id="27653" name="AutoShape 5">
            <a:extLst>
              <a:ext uri="{FF2B5EF4-FFF2-40B4-BE49-F238E27FC236}">
                <a16:creationId xmlns:a16="http://schemas.microsoft.com/office/drawing/2014/main" id="{C1F1B670-0621-A440-A3DA-664E43F4A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544512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2001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54" name="AutoShape 6">
            <a:extLst>
              <a:ext uri="{FF2B5EF4-FFF2-40B4-BE49-F238E27FC236}">
                <a16:creationId xmlns:a16="http://schemas.microsoft.com/office/drawing/2014/main" id="{090AA423-AE0F-574A-8021-3D7977719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1522413"/>
            <a:ext cx="217487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2002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 law,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soc. sciences</a:t>
            </a:r>
          </a:p>
        </p:txBody>
      </p:sp>
      <p:sp>
        <p:nvSpPr>
          <p:cNvPr id="27655" name="AutoShape 7">
            <a:extLst>
              <a:ext uri="{FF2B5EF4-FFF2-40B4-BE49-F238E27FC236}">
                <a16:creationId xmlns:a16="http://schemas.microsoft.com/office/drawing/2014/main" id="{BEEAF952-CAAD-D243-A387-289B0CC88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2828925"/>
            <a:ext cx="2160587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2003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 sciences,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medicine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79D8AB8B-2D0C-B141-B7DE-79C6F710C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4137025"/>
            <a:ext cx="2160587" cy="23161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2004</a:t>
            </a:r>
          </a:p>
          <a:p>
            <a:pPr algn="ctr" eaLnBrk="0" hangingPunct="0"/>
            <a:endParaRPr lang="de-DE" altLang="de-DE" sz="2400">
              <a:solidFill>
                <a:schemeClr val="bg1"/>
              </a:solidFill>
            </a:endParaRP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C32E6A04-22A7-D94C-B3E2-8DBA2ABD6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981075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1st cycle</a:t>
            </a:r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80A2BC52-1E29-6F4E-B4F3-922970CE9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981075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2nd cycle</a:t>
            </a:r>
          </a:p>
        </p:txBody>
      </p:sp>
      <p:sp>
        <p:nvSpPr>
          <p:cNvPr id="27659" name="Text Box 11">
            <a:extLst>
              <a:ext uri="{FF2B5EF4-FFF2-40B4-BE49-F238E27FC236}">
                <a16:creationId xmlns:a16="http://schemas.microsoft.com/office/drawing/2014/main" id="{8CBDF794-4F8D-CE48-BD2B-B99BC8C8A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981075"/>
            <a:ext cx="1404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de-DE" altLang="de-DE" sz="2400"/>
              <a:t>3rd cycle</a:t>
            </a:r>
          </a:p>
        </p:txBody>
      </p:sp>
      <p:sp>
        <p:nvSpPr>
          <p:cNvPr id="27660" name="AutoShape 12">
            <a:extLst>
              <a:ext uri="{FF2B5EF4-FFF2-40B4-BE49-F238E27FC236}">
                <a16:creationId xmlns:a16="http://schemas.microsoft.com/office/drawing/2014/main" id="{D56FEFA4-9D36-EB45-9B93-66288F81B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1522413"/>
            <a:ext cx="2247900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2005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business, law,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soc. sciences</a:t>
            </a:r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id="{1905CDE3-18A7-6A43-B403-06C3E819B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2828925"/>
            <a:ext cx="2233613" cy="1079500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2006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 sciences,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medicine</a:t>
            </a:r>
            <a:endParaRPr lang="de-DE" altLang="de-DE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62" name="AutoShape 14">
            <a:extLst>
              <a:ext uri="{FF2B5EF4-FFF2-40B4-BE49-F238E27FC236}">
                <a16:creationId xmlns:a16="http://schemas.microsoft.com/office/drawing/2014/main" id="{9A182CF5-836C-4548-9C6F-1A9A26355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4137025"/>
            <a:ext cx="2232025" cy="2316163"/>
          </a:xfrm>
          <a:prstGeom prst="roundRect">
            <a:avLst>
              <a:gd name="adj" fmla="val 16667"/>
            </a:avLst>
          </a:prstGeom>
          <a:solidFill>
            <a:srgbClr val="3366FF">
              <a:alpha val="24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2007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engineering,</a:t>
            </a:r>
          </a:p>
          <a:p>
            <a:pPr algn="ctr" eaLnBrk="0" hangingPunct="0"/>
            <a:r>
              <a:rPr lang="de-DE" altLang="de-DE" sz="2400">
                <a:solidFill>
                  <a:schemeClr val="bg1"/>
                </a:solidFill>
              </a:rPr>
              <a:t>humanities</a:t>
            </a:r>
          </a:p>
        </p:txBody>
      </p:sp>
      <p:sp>
        <p:nvSpPr>
          <p:cNvPr id="27663" name="Rectangle 15">
            <a:extLst>
              <a:ext uri="{FF2B5EF4-FFF2-40B4-BE49-F238E27FC236}">
                <a16:creationId xmlns:a16="http://schemas.microsoft.com/office/drawing/2014/main" id="{08BFA264-94A4-8B45-AECF-D8BED28DC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420938"/>
            <a:ext cx="7558087" cy="9001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3000" b="1">
                <a:solidFill>
                  <a:schemeClr val="bg1"/>
                </a:solidFill>
              </a:rPr>
              <a:t> 35 disciplines</a:t>
            </a:r>
          </a:p>
        </p:txBody>
      </p:sp>
      <p:sp>
        <p:nvSpPr>
          <p:cNvPr id="27664" name="Rectangle 16">
            <a:extLst>
              <a:ext uri="{FF2B5EF4-FFF2-40B4-BE49-F238E27FC236}">
                <a16:creationId xmlns:a16="http://schemas.microsoft.com/office/drawing/2014/main" id="{07020195-C9A3-B347-B008-23097882E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860800"/>
            <a:ext cx="7558087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3000" b="1">
                <a:solidFill>
                  <a:schemeClr val="bg1"/>
                </a:solidFill>
              </a:rPr>
              <a:t> more than 75 % of all students</a:t>
            </a:r>
          </a:p>
        </p:txBody>
      </p:sp>
      <p:sp>
        <p:nvSpPr>
          <p:cNvPr id="27665" name="Oval 17">
            <a:extLst>
              <a:ext uri="{FF2B5EF4-FFF2-40B4-BE49-F238E27FC236}">
                <a16:creationId xmlns:a16="http://schemas.microsoft.com/office/drawing/2014/main" id="{A5FA0D3D-5E7B-7345-A723-A1B6F40C192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25413" y="1268413"/>
            <a:ext cx="8839200" cy="4800600"/>
          </a:xfrm>
          <a:prstGeom prst="ellipse">
            <a:avLst/>
          </a:prstGeom>
          <a:solidFill>
            <a:srgbClr val="FF00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altLang="de-DE" b="1"/>
              <a:t>260 universities</a:t>
            </a:r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4.000 degree programs</a:t>
            </a:r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200.000 single data units</a:t>
            </a:r>
          </a:p>
          <a:p>
            <a:pPr algn="ctr">
              <a:buFont typeface="Wingdings" pitchFamily="2" charset="2"/>
              <a:buNone/>
            </a:pPr>
            <a:endParaRPr lang="de-DE" altLang="de-DE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2" grpId="0" animBg="1"/>
      <p:bldP spid="27653" grpId="0" animBg="1"/>
      <p:bldP spid="27654" grpId="0" animBg="1"/>
      <p:bldP spid="27657" grpId="0"/>
      <p:bldP spid="27658" grpId="0"/>
      <p:bldP spid="27659" grpId="0"/>
      <p:bldP spid="27660" grpId="0" animBg="1"/>
      <p:bldP spid="27661" grpId="0" animBg="1"/>
      <p:bldP spid="27662" grpId="0" animBg="1"/>
      <p:bldP spid="27663" grpId="0" animBg="1" autoUpdateAnimBg="0"/>
      <p:bldP spid="27664" grpId="0" animBg="1" autoUpdateAnimBg="0"/>
      <p:bldP spid="276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BC253DB0-FDE7-894B-98FC-1AB7B73E0C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AE678-F4A8-7841-9BE8-9DBFB5E5C776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755F55EA-EA85-DA43-B8BB-5D46E72B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655B0156-4BA0-A645-91F2-23D674468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750C393-8D6E-A341-8D48-915D098D4E7B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125538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2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time 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series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395E287-8060-1F49-93FF-6A4463296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C7F35A6E-3594-AE46-AD2D-7527E8A1B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8504" r="17513" b="18503"/>
          <a:stretch>
            <a:fillRect/>
          </a:stretch>
        </p:blipFill>
        <p:spPr bwMode="auto">
          <a:xfrm>
            <a:off x="1835150" y="1125538"/>
            <a:ext cx="7129463" cy="485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A6E7C00B-B79F-D741-9061-1B8A0E61E7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4DF9C-2D91-2B45-9BD8-A6C760AA47D7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FBC355E2-4D82-D84B-9E63-DDD34D0C8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A4194198-696B-9A4E-8929-D4F6F3542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192EABF-9A8A-B24B-9183-AE8BB99B296E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80963" y="1125538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3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league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table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groups</a:t>
            </a:r>
            <a:endParaRPr lang="de-DE" altLang="de-DE" sz="2800" b="1" i="1">
              <a:solidFill>
                <a:srgbClr val="000000"/>
              </a:solidFill>
            </a:endParaRP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AFA3B8B5-E2D5-B240-81EE-CB8CA584EC4A}"/>
              </a:ext>
            </a:extLst>
          </p:cNvPr>
          <p:cNvGrpSpPr>
            <a:grpSpLocks/>
          </p:cNvGrpSpPr>
          <p:nvPr/>
        </p:nvGrpSpPr>
        <p:grpSpPr bwMode="auto">
          <a:xfrm>
            <a:off x="80963" y="1125538"/>
            <a:ext cx="1835150" cy="1296987"/>
            <a:chOff x="0" y="800"/>
            <a:chExt cx="1156" cy="746"/>
          </a:xfrm>
        </p:grpSpPr>
        <p:sp>
          <p:nvSpPr>
            <p:cNvPr id="31749" name="AutoShape 5">
              <a:extLst>
                <a:ext uri="{FF2B5EF4-FFF2-40B4-BE49-F238E27FC236}">
                  <a16:creationId xmlns:a16="http://schemas.microsoft.com/office/drawing/2014/main" id="{7E9C6937-ACB4-C640-8A1F-CF9509B63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0"/>
              <a:ext cx="1156" cy="746"/>
            </a:xfrm>
            <a:prstGeom prst="wedgeRectCallout">
              <a:avLst>
                <a:gd name="adj1" fmla="val 1125"/>
                <a:gd name="adj2" fmla="val 19463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top 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medium</a:t>
              </a:r>
            </a:p>
            <a:p>
              <a:pPr eaLnBrk="0" hangingPunct="0"/>
              <a:r>
                <a:rPr lang="de-DE" altLang="de-DE" sz="2400">
                  <a:solidFill>
                    <a:schemeClr val="bg1"/>
                  </a:solidFill>
                </a:rPr>
                <a:t>bottom</a:t>
              </a:r>
            </a:p>
          </p:txBody>
        </p:sp>
        <p:sp>
          <p:nvSpPr>
            <p:cNvPr id="31750" name="Rectangle 6">
              <a:extLst>
                <a:ext uri="{FF2B5EF4-FFF2-40B4-BE49-F238E27FC236}">
                  <a16:creationId xmlns:a16="http://schemas.microsoft.com/office/drawing/2014/main" id="{519C2C8C-02DF-DD4C-AE01-E81113580BB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845"/>
              <a:ext cx="16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1" name="Rectangle 7">
              <a:extLst>
                <a:ext uri="{FF2B5EF4-FFF2-40B4-BE49-F238E27FC236}">
                  <a16:creationId xmlns:a16="http://schemas.microsoft.com/office/drawing/2014/main" id="{26DA6158-FDB9-784D-A30D-F269635E750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094"/>
              <a:ext cx="16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52" name="Rectangle 8">
              <a:extLst>
                <a:ext uri="{FF2B5EF4-FFF2-40B4-BE49-F238E27FC236}">
                  <a16:creationId xmlns:a16="http://schemas.microsoft.com/office/drawing/2014/main" id="{11629094-BC33-B440-9985-2ECFE5BC70B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344"/>
              <a:ext cx="16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pic>
        <p:nvPicPr>
          <p:cNvPr id="31753" name="Picture 9">
            <a:extLst>
              <a:ext uri="{FF2B5EF4-FFF2-40B4-BE49-F238E27FC236}">
                <a16:creationId xmlns:a16="http://schemas.microsoft.com/office/drawing/2014/main" id="{FA41C3FA-7BFB-3241-8BE0-C2A513504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2" t="17496" r="34489" b="10371"/>
          <a:stretch>
            <a:fillRect/>
          </a:stretch>
        </p:blipFill>
        <p:spPr bwMode="auto">
          <a:xfrm>
            <a:off x="1989138" y="1125538"/>
            <a:ext cx="5030787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54" name="Rectangle 10">
            <a:extLst>
              <a:ext uri="{FF2B5EF4-FFF2-40B4-BE49-F238E27FC236}">
                <a16:creationId xmlns:a16="http://schemas.microsoft.com/office/drawing/2014/main" id="{5CD3456E-3B1F-7448-89E6-CB42EB0AF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C0315FB4-FC4D-3448-B262-97B0E96A8F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0F574-FA54-164B-B950-4F4632192972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A931169B-E33A-AD40-A29B-54F4E8DE8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Benchmarking Club – Sandbjerg </a:t>
            </a:r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9B1200A8-960D-924C-BB5F-4CF620D39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795B123-93EA-1C43-9127-8F9423A4B1A5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125538"/>
            <a:ext cx="2305050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4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no overall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score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but</a:t>
            </a:r>
          </a:p>
          <a:p>
            <a:pPr algn="ctr" eaLnBrk="0" hangingPunct="0"/>
            <a:endParaRPr lang="de-DE" altLang="de-DE" sz="2800" b="1">
              <a:solidFill>
                <a:srgbClr val="000000"/>
              </a:solidFill>
            </a:endParaRP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multi-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dimensional</a:t>
            </a:r>
          </a:p>
          <a:p>
            <a:pPr algn="ctr" eaLnBrk="0" hangingPunct="0"/>
            <a:r>
              <a:rPr lang="de-DE" altLang="de-DE" sz="2800" b="1">
                <a:solidFill>
                  <a:srgbClr val="000000"/>
                </a:solidFill>
              </a:rPr>
              <a:t>ranking</a:t>
            </a:r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F5DD982F-FC29-EF47-9AC1-0F9BB282E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0" t="24348" r="32228" b="6522"/>
          <a:stretch>
            <a:fillRect/>
          </a:stretch>
        </p:blipFill>
        <p:spPr bwMode="auto">
          <a:xfrm>
            <a:off x="2627313" y="1125538"/>
            <a:ext cx="5761037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Rectangle 5">
            <a:extLst>
              <a:ext uri="{FF2B5EF4-FFF2-40B4-BE49-F238E27FC236}">
                <a16:creationId xmlns:a16="http://schemas.microsoft.com/office/drawing/2014/main" id="{65CB96EE-CAF5-8A4F-98FF-6EB96359A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 autoUpdateAnimBg="0"/>
    </p:bld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Macintosh PowerPoint</Application>
  <PresentationFormat>Bildschirmpräsentation (4:3)</PresentationFormat>
  <Paragraphs>174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Wingdings</vt:lpstr>
      <vt:lpstr>Times New Roman</vt:lpstr>
      <vt:lpstr>宋体</vt:lpstr>
      <vt:lpstr>Versuch 2</vt:lpstr>
      <vt:lpstr>Introduction to the  CHE University Ranking System </vt:lpstr>
      <vt:lpstr>PowerPoint-Präsentation</vt:lpstr>
      <vt:lpstr>PowerPoint-Präsentation</vt:lpstr>
      <vt:lpstr>Communication</vt:lpstr>
      <vt:lpstr>5 CHE-Ranking Principles</vt:lpstr>
      <vt:lpstr>PowerPoint-Präsentation</vt:lpstr>
      <vt:lpstr>5 CHE-Ranking Principles</vt:lpstr>
      <vt:lpstr>5 CHE-Ranking Principles</vt:lpstr>
      <vt:lpstr>5 CHE-Ranking Principles</vt:lpstr>
      <vt:lpstr>5 CHE-Ranking Principles</vt:lpstr>
      <vt:lpstr>Becoming European... Approach 1</vt:lpstr>
      <vt:lpstr>Becoming European… Approach 2</vt:lpstr>
      <vt:lpstr>Becoming European… a Pilot Project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39</cp:revision>
  <dcterms:created xsi:type="dcterms:W3CDTF">2006-03-31T13:57:11Z</dcterms:created>
  <dcterms:modified xsi:type="dcterms:W3CDTF">2022-02-05T15:30:37Z</dcterms:modified>
</cp:coreProperties>
</file>