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54" r:id="rId1"/>
    <p:sldMasterId id="2147483656" r:id="rId2"/>
    <p:sldMasterId id="2147483660" r:id="rId3"/>
    <p:sldMasterId id="2147483662" r:id="rId4"/>
  </p:sldMasterIdLst>
  <p:notesMasterIdLst>
    <p:notesMasterId r:id="rId48"/>
  </p:notesMasterIdLst>
  <p:sldIdLst>
    <p:sldId id="267" r:id="rId5"/>
    <p:sldId id="261" r:id="rId6"/>
    <p:sldId id="262" r:id="rId7"/>
    <p:sldId id="263" r:id="rId8"/>
    <p:sldId id="264" r:id="rId9"/>
    <p:sldId id="268" r:id="rId10"/>
    <p:sldId id="269" r:id="rId11"/>
    <p:sldId id="275" r:id="rId12"/>
    <p:sldId id="276" r:id="rId13"/>
    <p:sldId id="280" r:id="rId14"/>
    <p:sldId id="279" r:id="rId15"/>
    <p:sldId id="313" r:id="rId16"/>
    <p:sldId id="309" r:id="rId17"/>
    <p:sldId id="298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310" r:id="rId26"/>
    <p:sldId id="311" r:id="rId27"/>
    <p:sldId id="265" r:id="rId28"/>
    <p:sldId id="266" r:id="rId29"/>
    <p:sldId id="290" r:id="rId30"/>
    <p:sldId id="301" r:id="rId31"/>
    <p:sldId id="291" r:id="rId32"/>
    <p:sldId id="292" r:id="rId33"/>
    <p:sldId id="293" r:id="rId34"/>
    <p:sldId id="294" r:id="rId35"/>
    <p:sldId id="312" r:id="rId36"/>
    <p:sldId id="296" r:id="rId37"/>
    <p:sldId id="297" r:id="rId38"/>
    <p:sldId id="307" r:id="rId39"/>
    <p:sldId id="306" r:id="rId40"/>
    <p:sldId id="304" r:id="rId41"/>
    <p:sldId id="302" r:id="rId42"/>
    <p:sldId id="303" r:id="rId43"/>
    <p:sldId id="305" r:id="rId44"/>
    <p:sldId id="300" r:id="rId45"/>
    <p:sldId id="299" r:id="rId46"/>
    <p:sldId id="295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>
      <p:cViewPr varScale="1">
        <p:scale>
          <a:sx n="113" d="100"/>
          <a:sy n="113" d="100"/>
        </p:scale>
        <p:origin x="164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755F828-11BB-1842-894F-B58433B4E5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B05DFA5-F0D6-0347-BE99-9047697828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209C4B9-25AC-C049-B117-D748C28EE1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1A31BCB-9D17-FE46-9363-2BD62E01CD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F6A38E4-948E-FB49-BD41-E90666A609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6DC66C9-C426-9749-827C-BB9B083B9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A7B198-CE1D-8041-808D-67934A43318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3BC49D-C466-BF4F-9237-697940318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FB3DE-34F5-D148-84DD-62C6ACB24EF2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5F63743-F393-FC4E-BB36-469F77C61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248EE48-E7F6-8A49-8767-5F347CD56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9ACF40-CA01-DF4B-BADC-AC401DA11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8B160-DB33-204F-AC04-3F76D975F60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F7096F0-C733-D240-B748-ADF290712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AAA5098-8485-1044-842B-7CC70134D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138DB1-21D6-B84E-8C7D-1733AF706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D779C-7A8F-F448-8C70-E8CA876EABF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BB9B443-F0DD-B048-AE65-94B153D36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FC7C19E-20FD-9248-A9F6-05FB1AD3E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43692C-5B2B-6F45-B4D0-9B41613492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4CC99-B280-FD46-8B46-1FFA5FC55DCE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130B9614-D09E-9841-ABA8-1AEBCB55C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D4D02EDC-0B4F-0B4F-A7E0-C5718BEDC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5133D-8532-8E40-9592-31B3A91B3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5A130-C09D-8740-9CA2-2FF1C4E55901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401D98C0-796A-F843-9114-91A95F980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3D5A2504-AD90-3549-9C91-5527AF7B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9AE75B-5D86-9A40-BFA4-0616B7C7A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A1EF4-EC4B-0B48-A04B-ED81576A5F9A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1AF6BE79-D74F-7543-981D-5200BA71D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86AF737A-7A17-4D4F-B804-F3FCDF28A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AF2126-44AA-1E46-8659-26CAE9745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9D0CC-0EDA-A143-A911-8C6A241F1717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A3722541-F4FF-8442-B541-359F14FAE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BC7E244E-D9E4-8A47-B301-5CEB222F3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F071B7-E310-FA46-9D52-35B1B6356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9D229-A0F4-EA46-A7B7-A7328E9D9B61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CEFF3428-E2DC-564D-96E3-AF75BB8C3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3C768ED3-DFA0-DE4D-A7F8-980FE9987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FB8848-5532-074C-AAB1-3701CF26D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028CC-AF3A-6147-9B07-12848B4CFBDF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5A6C047-B85D-6D4D-89DE-ECE1E77886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70B3FF3-D0CA-3840-8C62-971AACFF7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04C6AB-8A82-D544-B3AF-9406FA548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C920-36C4-4C4C-913C-B627F9B2B299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85D2315-B0DE-6E48-A909-574202F15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AE41C2E-A59F-3B44-9A06-79EC9F091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933B05-EC41-8F44-A36A-99F45C47A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27646-A627-5D4D-8B34-2E2DC7048E78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044C26F6-4797-E548-ABA5-A33A4D7AC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CDC37AC-DD77-DE40-9EF2-B91117D63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FDC56E-2078-4840-9AA8-A8C582D8C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841E9-0044-434F-AD46-4E0D738D137F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89EBFD3-A614-0F41-B1F1-AE00AB9BC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645FA13-819D-8347-A838-497F3E0F1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3AB592-A735-1E44-8235-6C000F216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02EC0-2962-FF4A-AFCE-3B202725D4A1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F92A1433-CD38-374B-A04D-CD36F160D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6288F68-361F-AD4D-8585-7B5DAB39F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8EC29-A429-4F46-881E-C341AA654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FB9F5-BF4C-044B-95A1-21B7C5490D97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8EB4D670-7346-5749-A904-A11430E4E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EBBC00C-318C-5C46-97F7-70E6BEE45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48B75E-51A6-3844-B446-3D9979251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98907-D1C4-A440-9383-387D27432FBD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DFBCEBC7-C94A-5B4E-ADB5-3AC9CD7DE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1E3FC1FC-6C4F-6A47-BAEB-F6E49D100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2E5F2D-2154-0444-B7AA-43F955520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6F48D-93EA-E347-B20F-64BB84CB9C49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CE8DF852-DCCB-C745-A8C1-C96529204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388D3C8-1C17-C344-B075-2D7CF8780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6DC85A-F0CD-3842-9469-0F4DE7BE4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E684D-779E-2B46-B819-CEA060090FEC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AFEE253-E1E4-F14D-BCD3-551A673CB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0BF4873-D8BF-344B-9120-42C4F833F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C76AA4-18D0-4B4F-8437-9FEAEF3C4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FD50A-C431-E945-98E1-57DDCBD799E6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AAD3862-D901-C740-8BCF-219178DE1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DD38C4-0319-8947-9F9F-5FBEF0885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2E7A2-DBBC-A645-80EA-3E69AFB98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687CD-2476-3145-B0AB-D061C2997F87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1877372E-6516-D44A-92DD-9019FEF5B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2B75ED5F-95A6-494A-8C5F-C0F1CB188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4D6E77-DFA9-1441-B6A9-8EB85D93E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50FC2-9A2A-8945-93E2-6E12ED3EB971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73F965F7-D6A8-AC40-BCDC-FCD252709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06869CEA-10A3-5342-8B3D-F22218235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632A60-3326-9F4B-B4EF-D481312437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A0D1A-50E1-A846-920F-4649435FBFFF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7C3FF4C8-9E05-F240-AC75-3817EDE0C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B13CBA7F-83F7-274E-B259-E73322989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E640A-2FED-8D4B-824B-273AF730A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47927-CE11-FF42-85DC-D30CA47AED89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ABD366E6-8606-3847-A867-CD4AB5412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B6CD7A-D0B0-2545-85AC-8E0F7417B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A0D480-6BF3-A44D-BAA6-8DB1FD45C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2E2FC-E446-3844-99A9-C4FFAF8B8CD3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0B3B4FD-16B3-AF4F-83AF-38C5FD1B9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78C501-8A8E-304F-B5EE-942896EA9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53BA78-8666-6644-A33C-C7CD5F35E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C1391-A802-E249-B36C-2045673A1C94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8965383-C321-8C4A-AFE8-F93F714C2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71F3CD2F-97C4-4B4D-9022-1ABBBB94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C96E00-511E-4149-9B08-CCCB4C47C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110DA-23BE-4A43-8C2D-21A7CE17830E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73E9B1D8-25C5-D946-ABE0-A45C8D814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56B117B9-725B-4B48-83C2-4662BE53F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64D357-DEF8-224F-8478-FD02350F0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B3D4E-6638-E147-80BC-98056E5B2003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23A6BE21-7798-1E4E-8271-88BDD9527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A2377B7F-29FF-2B43-8B2B-5DCE1D1DD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567A96-93FB-8D4D-AEBE-F67DF3FB5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E23A4-CB65-B542-8797-7C323064D628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A5B1FE3D-0EE5-A646-B779-84EB24E31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08AA694-912D-9649-9BAB-F5057F93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0FC808-6D37-7C4D-B95A-6706826E0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DD1F8-11C6-024A-A017-15F71C3D1AB5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5420D2A4-B863-BC47-A1A7-881FB73D6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678B61EE-6824-E341-AAAA-30670FB68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423EA9-D8FB-6442-A0F2-E9185A95D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FB996-8E4B-C248-943A-506830DDC085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C8C4C1E4-E9E2-9F40-9010-230F0665B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A0C5535B-6A8E-ED45-9834-9F209A407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2B64EB-8F21-FE48-A215-BC00172AF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E7A24-A31C-6A4B-80B1-A1C1D75863CE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BCD97280-60B9-3F48-8FC3-F0C359F5F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8A99ED67-1C18-A742-A05E-73B510E51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C51080-9DF5-4645-A007-544142022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C626B-E847-2847-A441-2FA207098D7C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E608C7DA-CA5B-4E48-B4B4-2A9FB7C71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9A0C6B13-E06C-A241-8482-E9AF0ACE5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54FA69-A3C1-9240-8F4B-F9F2CD9AF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A6607-18C1-1348-ABD7-4A697C703748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A66F4203-A8F8-EB45-A919-FB17A106D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457A9102-78E3-3D4B-86D9-FC667E592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E3036E-4794-6D49-8CF5-E9E382A59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D32CB-5CC5-C842-89F5-37AEE81A0C15}" type="slidenum">
              <a:rPr lang="de-DE" altLang="de-DE"/>
              <a:pPr/>
              <a:t>39</a:t>
            </a:fld>
            <a:endParaRPr lang="de-DE" altLang="de-DE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E3BC2817-AB8B-FE4C-88AE-5659271E1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F30EFD3C-00C0-E84B-9395-D69A6F10A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900B68-2C79-F243-8D3D-0E9EFD74F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3EB55-5765-D34B-98DE-570B9F754C24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762B8E6-4B6B-4C45-9088-FC1C6D7E3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82FE9D3-304A-AA4F-BC5A-EE64A7B64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00839E-DA16-C840-9206-7B76DF4A2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6BD59-3DCA-CE48-828D-07B41A1BA9E7}" type="slidenum">
              <a:rPr lang="de-DE" altLang="de-DE"/>
              <a:pPr/>
              <a:t>40</a:t>
            </a:fld>
            <a:endParaRPr lang="de-DE" altLang="de-DE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A0408861-1063-6E4E-BC94-B566F3E2C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03EE8887-403D-0140-87A2-EB000A6F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CD3BC6-4156-F24E-B1CB-5582B52E1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BB1F8-7FF3-9B4D-AB71-C891D1BE7362}" type="slidenum">
              <a:rPr lang="de-DE" altLang="de-DE"/>
              <a:pPr/>
              <a:t>41</a:t>
            </a:fld>
            <a:endParaRPr lang="de-DE" altLang="de-DE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F4904455-E092-C042-A818-F9B926B44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D4F4C7F2-4DA5-1149-9656-97D6C4FC4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2D36BC-28BE-9D41-BB9E-659B79AAF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1D131-1CCC-6948-9CD3-0B028499C9E4}" type="slidenum">
              <a:rPr lang="de-DE" altLang="de-DE"/>
              <a:pPr/>
              <a:t>42</a:t>
            </a:fld>
            <a:endParaRPr lang="de-DE" altLang="de-DE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B14EB20D-47B0-DC4B-B07A-9C980F1C0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7715FFD4-1782-C14E-9185-65AF0A171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13134B-796B-344E-A3D2-815DF1209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BB5D4-305C-B044-9341-FBCBAB56B5F8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C98C902-1E08-1C4E-9D97-2D0992A81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839D9B3-604B-D348-971F-3B0CD504F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67DD62-A2C6-054B-89BC-0757AB817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09B7C-E7F2-F043-9372-730C88F3E3F8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3AC95C8-9C14-7E42-8716-F594CE4C8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B463D8D-1EE3-F148-AEDC-F1AECE333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551ECF-6C1B-8241-8DEA-6222C66D3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3B967-070E-DD4D-91A9-8CE94F186628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BDDF900-90CB-0846-B790-751BDD46F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A198CA5-A9F8-5D49-869F-8E5161993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77C235-E171-4840-BA97-52A82947A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75021-42F6-A04D-B38D-4FBA155BD98A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64ACF49D-61C9-C946-9DE8-F725B30D3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5FFEF6D-498D-9642-8081-75FB395CE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30DAA3-DC76-1C4F-B869-8A1E04352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6A3FC-FAD6-B343-A30E-C32413C49363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B7E25D-F3B2-6248-84B4-F3D6BFB3D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9BA5E53-BA30-A849-B30F-175568AFA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5927C8-2C4C-114B-9583-8B13CBFF7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2B3A1-B716-4F45-A763-8C9A824F64C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61D2CD62-0D2C-6D43-94A3-DF835C0D7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2F182C2-0DC2-6A47-96A6-8E9568FB0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C961DAE4-743D-DF49-95C9-D1F7542652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C1B4A6B-690B-B249-99C1-076040CC66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124325"/>
            <a:ext cx="8640763" cy="132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9F6A919C-2CD8-F546-AF0B-2786EDF50A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A2F1EAC4-5CB0-9542-BAA7-F8513A2F18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Titel Veranstatlung/Vortrag</a:t>
            </a:r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457A34E8-02B3-4046-8484-C08741FA45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BE0F4E-079E-064C-AACB-D6DC8625C07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C0C8E227-8F6B-BB4C-B820-61473EAD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6BDC1855-3913-FE4F-A55D-F289F99B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5F5F5F"/>
                </a:solidFill>
              </a:rPr>
              <a:t>HE - unabhängig, kreativ und umsetzungsorientiert</a:t>
            </a:r>
          </a:p>
        </p:txBody>
      </p:sp>
      <p:sp>
        <p:nvSpPr>
          <p:cNvPr id="144393" name="Line 9">
            <a:extLst>
              <a:ext uri="{FF2B5EF4-FFF2-40B4-BE49-F238E27FC236}">
                <a16:creationId xmlns:a16="http://schemas.microsoft.com/office/drawing/2014/main" id="{43F79286-ABCC-2E4A-B67D-1E6798DF4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94" name="Line 10">
            <a:extLst>
              <a:ext uri="{FF2B5EF4-FFF2-40B4-BE49-F238E27FC236}">
                <a16:creationId xmlns:a16="http://schemas.microsoft.com/office/drawing/2014/main" id="{32450772-F571-1C4D-A585-1E34D09FA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4395" name="Picture 11">
            <a:extLst>
              <a:ext uri="{FF2B5EF4-FFF2-40B4-BE49-F238E27FC236}">
                <a16:creationId xmlns:a16="http://schemas.microsoft.com/office/drawing/2014/main" id="{3FF2DFA2-095A-BB49-B630-F9495002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6675"/>
            <a:ext cx="5076825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6" name="Rectangle 12">
            <a:extLst>
              <a:ext uri="{FF2B5EF4-FFF2-40B4-BE49-F238E27FC236}">
                <a16:creationId xmlns:a16="http://schemas.microsoft.com/office/drawing/2014/main" id="{A0BED542-8FB4-BF47-B0FA-F1FFC2CC00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44397" name="Picture 13">
            <a:extLst>
              <a:ext uri="{FF2B5EF4-FFF2-40B4-BE49-F238E27FC236}">
                <a16:creationId xmlns:a16="http://schemas.microsoft.com/office/drawing/2014/main" id="{E5180541-3309-3F4C-92BB-99641BF368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4963"/>
            <a:ext cx="3022600" cy="17986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44398" name="Text Box 14">
            <a:extLst>
              <a:ext uri="{FF2B5EF4-FFF2-40B4-BE49-F238E27FC236}">
                <a16:creationId xmlns:a16="http://schemas.microsoft.com/office/drawing/2014/main" id="{C41BAD83-E111-044B-97FB-72DFFDF3D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5F5F5F"/>
                </a:solidFill>
              </a:rPr>
              <a:t>HE - unabhängig, kreativ und umsetzungsorientiert</a:t>
            </a:r>
          </a:p>
        </p:txBody>
      </p:sp>
      <p:sp>
        <p:nvSpPr>
          <p:cNvPr id="144399" name="Line 15">
            <a:extLst>
              <a:ext uri="{FF2B5EF4-FFF2-40B4-BE49-F238E27FC236}">
                <a16:creationId xmlns:a16="http://schemas.microsoft.com/office/drawing/2014/main" id="{9C3CA8C2-B669-6E4E-8DA4-76125318A7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400" name="Line 16">
            <a:extLst>
              <a:ext uri="{FF2B5EF4-FFF2-40B4-BE49-F238E27FC236}">
                <a16:creationId xmlns:a16="http://schemas.microsoft.com/office/drawing/2014/main" id="{6741968C-AE01-2F49-AD09-426D91938F9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B972D-80F4-A14C-ADD9-53947BBC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D2C3A0-B2D1-F240-9692-2B9025A55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674BC-24D8-7F4C-BFFE-FBDE86BA5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C5085-1187-FF41-AF14-A60D73D24DD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275BC-8656-CA49-AAB9-D8B5D9A1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274695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D233A2-FDBB-E342-98E7-DEA840556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62642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E62CAB-15A7-3544-89DD-BB87B4759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62642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E2ABAB-C9D2-FC4E-9FB3-66CE9A866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10DF2-5ACA-2B43-BF26-A720F14B191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C0893B-6B80-F947-9B2E-23A594E8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217364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F4BF6-4CBD-2C46-81CC-34C5B26A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260350"/>
            <a:ext cx="6697662" cy="5619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6983E-2431-8949-8324-6E94D232E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B619E7-8F9F-DE4E-A0D9-4CD0B8DAA01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316413" cy="2587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EA7692A-76EB-D842-8556-23FB6A0A84D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7000"/>
            <a:ext cx="4316413" cy="2587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35C94D-50DC-5A4C-86F3-A1619A5A5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56550" y="6580188"/>
            <a:ext cx="936625" cy="304800"/>
          </a:xfrm>
        </p:spPr>
        <p:txBody>
          <a:bodyPr/>
          <a:lstStyle>
            <a:lvl1pPr>
              <a:defRPr/>
            </a:lvl1pPr>
          </a:lstStyle>
          <a:p>
            <a:fld id="{02A674B5-6DCC-6946-A21C-86443337D8D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7DBD082-929F-ED46-92DE-5FE18B0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0188"/>
            <a:ext cx="7885113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420756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B20E737F-AC48-264E-8122-23950A2792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68F2C980-0D39-BF45-B49B-C16812E11F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124325"/>
            <a:ext cx="8640763" cy="132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67814F1C-E33C-0648-84CF-ED0DD974EA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6BC9E22E-48C7-844C-9494-A8DA53CC65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Titel Veranstatlung/Vortrag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47CC6692-8240-3943-8BDA-CF4989C30D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9F4F41-D48B-4047-9C62-5CF413687FA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DF045FEC-F92C-D541-9611-364276DF2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464" name="Text Box 8">
            <a:extLst>
              <a:ext uri="{FF2B5EF4-FFF2-40B4-BE49-F238E27FC236}">
                <a16:creationId xmlns:a16="http://schemas.microsoft.com/office/drawing/2014/main" id="{CF5960FF-2F4A-924C-B8FD-D3A51A81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5F5F5F"/>
                </a:solidFill>
              </a:rPr>
              <a:t>HE - unabhängig, kreativ und umsetzungsorientiert</a:t>
            </a:r>
          </a:p>
        </p:txBody>
      </p:sp>
      <p:sp>
        <p:nvSpPr>
          <p:cNvPr id="147465" name="Line 9">
            <a:extLst>
              <a:ext uri="{FF2B5EF4-FFF2-40B4-BE49-F238E27FC236}">
                <a16:creationId xmlns:a16="http://schemas.microsoft.com/office/drawing/2014/main" id="{C8EE4D97-492C-4242-9338-7F22CD499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6" name="Line 10">
            <a:extLst>
              <a:ext uri="{FF2B5EF4-FFF2-40B4-BE49-F238E27FC236}">
                <a16:creationId xmlns:a16="http://schemas.microsoft.com/office/drawing/2014/main" id="{B334DB44-997E-854D-A4AD-2AB3D5790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7467" name="Picture 11">
            <a:extLst>
              <a:ext uri="{FF2B5EF4-FFF2-40B4-BE49-F238E27FC236}">
                <a16:creationId xmlns:a16="http://schemas.microsoft.com/office/drawing/2014/main" id="{5AF3F961-4EA3-7944-BF18-9BB133F8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6675"/>
            <a:ext cx="5076825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8" name="Rectangle 12">
            <a:extLst>
              <a:ext uri="{FF2B5EF4-FFF2-40B4-BE49-F238E27FC236}">
                <a16:creationId xmlns:a16="http://schemas.microsoft.com/office/drawing/2014/main" id="{22A785FD-F468-2F4C-8726-545506F155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47469" name="Picture 13">
            <a:extLst>
              <a:ext uri="{FF2B5EF4-FFF2-40B4-BE49-F238E27FC236}">
                <a16:creationId xmlns:a16="http://schemas.microsoft.com/office/drawing/2014/main" id="{904DA99A-FB05-C241-8E3A-5B91C7F48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4963"/>
            <a:ext cx="3022600" cy="17986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47470" name="Text Box 14">
            <a:extLst>
              <a:ext uri="{FF2B5EF4-FFF2-40B4-BE49-F238E27FC236}">
                <a16:creationId xmlns:a16="http://schemas.microsoft.com/office/drawing/2014/main" id="{C607DDA5-1007-3745-8D5C-32A7240A31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5F5F5F"/>
                </a:solidFill>
              </a:rPr>
              <a:t>HE - unabhängig, kreativ und umsetzungsorientiert</a:t>
            </a:r>
          </a:p>
        </p:txBody>
      </p:sp>
      <p:sp>
        <p:nvSpPr>
          <p:cNvPr id="147471" name="Line 15">
            <a:extLst>
              <a:ext uri="{FF2B5EF4-FFF2-40B4-BE49-F238E27FC236}">
                <a16:creationId xmlns:a16="http://schemas.microsoft.com/office/drawing/2014/main" id="{E180828B-B99B-994C-884D-6A799B8D04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72" name="Line 16">
            <a:extLst>
              <a:ext uri="{FF2B5EF4-FFF2-40B4-BE49-F238E27FC236}">
                <a16:creationId xmlns:a16="http://schemas.microsoft.com/office/drawing/2014/main" id="{7A190BDC-FC88-FC41-BEDF-8030C5ACBE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456AD-F6D1-AC42-B540-BE61FA82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250380-DCBA-424C-A72B-6350B888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00AFDC-FCF4-6D48-AE58-37A746772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22C045-C0F9-1345-B0CD-C6F33DC6CE8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360153-50AE-4546-BBC7-C8C8350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188885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9DC51-A05C-3444-A18A-B3293349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2D7EE5-40DA-D64B-A7AA-BF4726F3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566B5C-C0FE-FB46-8270-E8272FB68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AE841-923F-8747-B83F-FF6760C595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BAC38-70C1-ED4E-B481-1F86AC24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189727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5EC9D-7C0A-A344-B598-55A2D089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4D42F0-9046-1B41-883B-7B7FDD152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DDCA78-A4E6-5642-9F36-54257FF4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C5CBF5-BDF9-C54A-BB12-812EFBF7C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34FF2D-CC5D-704C-B4D3-0F7A4D63135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3720D5-9809-1E4E-A9E2-F019E290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132090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9EC58-D579-FD4F-96C5-4410CFC8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916B23-6649-FB4A-902B-01B0D4DE9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D456BA-4A00-754C-B1FF-98697FAF3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DD061B-D3DC-A64B-895B-3463DCD9C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34EC15-DDC7-4942-971B-8C3CC55BD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3C6B5C-8623-F242-9B0C-A5BC1D4FE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D0BC30-C040-B245-9DDC-EB879CF74A3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0AFCF3-22D5-124E-B2D0-5CD4FBF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92886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E4A96-5FAA-9448-9E37-61B2D611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8D98454-9424-8C47-8FAA-12599D17A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4A3A0B-EA23-394A-A965-C6FB1537C18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5536B3-0116-D748-9F1A-0666981C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428536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46C9E7-6A52-AE4F-A431-58BBF77B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F98FD-291B-554D-8DAA-07F7169505E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8B6D34-67DE-1741-8F7B-0CC125A7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28944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32C77-3EE0-8840-AD31-26770D14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89D2A-EDBE-9C49-92DA-38E91F315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C0FC3-1E3F-CD43-93B8-0163E7667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3B3CA-2CB3-7E4F-8381-FF48C199042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2F9126-9938-4540-B707-2D87EF27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1721407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A1F60-E296-EC49-8E5E-16A72436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629BB4-D9EC-5749-B60B-C0880BD2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5A26E2-EFA2-D24F-B9EF-4377643A5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FCFCB6-B4ED-D445-887D-AF91D9B25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38CCE8-5703-B341-A122-C676E08E563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4639B-02FB-ED49-BEDC-93CB4E4A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24155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7746B-F804-B94B-9502-FB76328F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97D2A8-CC12-3C48-ABB5-0FB086EC4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81277C-6DA8-6541-B37B-6C5E73D41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9E8E8F-45A2-494B-9C0B-83C56C0A4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CCA54-629E-3948-A1BD-59EEB620054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099027-330B-BA42-A8D9-E6E3BF30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196915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BD8D5-B9C4-EE42-BC45-10B311CE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9B8FDD-AC0D-584B-839F-7E6E314FF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360D12-2878-AE4B-8F07-558639FCC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761EDC-6FD9-9D45-8BD4-2F0FCBD25C8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3D1D2A-CA87-504B-80DF-978E9F4D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84250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3464C8-BA41-B44E-80D4-3708CF52F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62642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FB0448-5EDD-944E-83A9-59C15CC8E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62642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C1D38-E505-4248-A4DB-31525AC7F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AB05F0-4932-6B44-ABC3-D2EBE207400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86623B-DDCF-F940-BF2F-8BB90CD3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270295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3A2A3E3B-1049-5B45-BB5B-2E0259C667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9BF79B1A-B1BC-054A-84D8-FB9B591D30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124325"/>
            <a:ext cx="8640763" cy="132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08DB320C-E2FD-D64E-8E48-EB8888DA33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237573" name="Rectangle 5">
            <a:extLst>
              <a:ext uri="{FF2B5EF4-FFF2-40B4-BE49-F238E27FC236}">
                <a16:creationId xmlns:a16="http://schemas.microsoft.com/office/drawing/2014/main" id="{0A02E24A-D013-8147-8BD3-3776AB6E97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Titel Veranstatlung/Vortrag</a:t>
            </a:r>
          </a:p>
        </p:txBody>
      </p:sp>
      <p:sp>
        <p:nvSpPr>
          <p:cNvPr id="237574" name="Rectangle 6">
            <a:extLst>
              <a:ext uri="{FF2B5EF4-FFF2-40B4-BE49-F238E27FC236}">
                <a16:creationId xmlns:a16="http://schemas.microsoft.com/office/drawing/2014/main" id="{61A0663E-0C6F-BE46-8A29-C566E0583E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A95AD6-9063-5E4C-9294-96FCF1FA114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37575" name="Rectangle 7">
            <a:extLst>
              <a:ext uri="{FF2B5EF4-FFF2-40B4-BE49-F238E27FC236}">
                <a16:creationId xmlns:a16="http://schemas.microsoft.com/office/drawing/2014/main" id="{6A1EEDF1-663E-7940-908C-3CE1D565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7576" name="Picture 8">
            <a:extLst>
              <a:ext uri="{FF2B5EF4-FFF2-40B4-BE49-F238E27FC236}">
                <a16:creationId xmlns:a16="http://schemas.microsoft.com/office/drawing/2014/main" id="{DC4A8827-23E6-7F42-A9D8-FFB920EB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4963"/>
            <a:ext cx="3022600" cy="17986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237577" name="Text Box 9">
            <a:extLst>
              <a:ext uri="{FF2B5EF4-FFF2-40B4-BE49-F238E27FC236}">
                <a16:creationId xmlns:a16="http://schemas.microsoft.com/office/drawing/2014/main" id="{0CD3B4DD-E04F-0A44-86F6-93AE247A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5F5F5F"/>
                </a:solidFill>
              </a:rPr>
              <a:t>HE - unabhängig, kreativ und umsetzungsorientiert</a:t>
            </a:r>
          </a:p>
        </p:txBody>
      </p:sp>
      <p:sp>
        <p:nvSpPr>
          <p:cNvPr id="237578" name="Line 10">
            <a:extLst>
              <a:ext uri="{FF2B5EF4-FFF2-40B4-BE49-F238E27FC236}">
                <a16:creationId xmlns:a16="http://schemas.microsoft.com/office/drawing/2014/main" id="{9CD708EA-2AD8-8644-8F26-C4F8BFD89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7579" name="Line 11">
            <a:extLst>
              <a:ext uri="{FF2B5EF4-FFF2-40B4-BE49-F238E27FC236}">
                <a16:creationId xmlns:a16="http://schemas.microsoft.com/office/drawing/2014/main" id="{21CCBC76-AA9D-1149-84F6-7796859FE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7580" name="Rectangle 12">
            <a:extLst>
              <a:ext uri="{FF2B5EF4-FFF2-40B4-BE49-F238E27FC236}">
                <a16:creationId xmlns:a16="http://schemas.microsoft.com/office/drawing/2014/main" id="{596C81EA-32EF-174D-B0DA-A8D0757CD7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7581" name="Picture 13">
            <a:extLst>
              <a:ext uri="{FF2B5EF4-FFF2-40B4-BE49-F238E27FC236}">
                <a16:creationId xmlns:a16="http://schemas.microsoft.com/office/drawing/2014/main" id="{470B394E-B2F2-574E-86C9-4A8612C249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4963"/>
            <a:ext cx="3022600" cy="17986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237582" name="Text Box 14">
            <a:extLst>
              <a:ext uri="{FF2B5EF4-FFF2-40B4-BE49-F238E27FC236}">
                <a16:creationId xmlns:a16="http://schemas.microsoft.com/office/drawing/2014/main" id="{9F00A2FD-360A-3E49-BA20-E173CDFB32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5F5F5F"/>
                </a:solidFill>
              </a:rPr>
              <a:t>HE - unabhängig, kreativ und umsetzungsorientiert</a:t>
            </a:r>
          </a:p>
        </p:txBody>
      </p:sp>
      <p:sp>
        <p:nvSpPr>
          <p:cNvPr id="237583" name="Line 15">
            <a:extLst>
              <a:ext uri="{FF2B5EF4-FFF2-40B4-BE49-F238E27FC236}">
                <a16:creationId xmlns:a16="http://schemas.microsoft.com/office/drawing/2014/main" id="{18337919-2E3C-5947-B095-32B3F60676F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7584" name="Line 16">
            <a:extLst>
              <a:ext uri="{FF2B5EF4-FFF2-40B4-BE49-F238E27FC236}">
                <a16:creationId xmlns:a16="http://schemas.microsoft.com/office/drawing/2014/main" id="{5B0B88FA-F926-7643-A4C0-06E3F6832D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09F24-F06C-7F42-BDE5-B660BFA2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E63A76-9289-E345-B22C-8D4707838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57E992-E5A2-3041-8D32-03123FB0D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6C4AD6-443E-E54B-B8D2-A9B9DCA7054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033F3D-5884-1E44-9612-52139CF8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4023753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22BB9-9228-8B4C-8AA1-BEAEA73E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7C48C4-8453-E544-A85C-263DBD04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FD90E7-04B4-E24F-98FC-1330B09EC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37C8C2-4AEE-E646-815F-0F7A700C1CB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D8B98-98E8-3F4F-BB12-C07A7EB6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250119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316B8-8758-3A4A-BC18-2CC4A378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61308D-40CF-4F4E-BA96-65925D1F2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FA1868-44FA-CB41-B5C1-0FD46DDC9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96B848-2F8D-5449-B299-70E03C3E59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61288-63A7-564B-A79B-0E84CE1DBBE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D00F84-5170-5E43-9752-95A92EB6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474462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CB842-0D06-6643-A3C8-BBB2D2F9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E0826B-03B0-1D45-84FE-D3C1A1ED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363ECA-B6EE-4340-A2D8-5CC21C022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55ACF4-0D8B-1847-AB65-7BBC5F9D2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F7CB0B-EC42-764C-8C46-29563DF86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5A52CB-4F13-C34B-9537-9BB799143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26949-75FD-EC4D-8C91-BB1F6A9DF11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B1494C-C815-9D4D-8914-63961019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944478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A7AAF-7D6C-B445-A360-9BD8D71C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3CFE65-1997-3842-85CA-AC97E7916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9AD93-0BE5-1D44-A1F6-E818DCC3D99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12FF3A-8201-1148-BA90-159EE4A5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332287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107C1-AD5A-5349-8332-4F39C446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24C556-63A5-D142-9A95-28588B0F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C436C0-F372-C445-A85A-A48E5E1E9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0BC585-AEF6-F74F-B7C8-A023547B13C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2FBDF5-A8C2-9E43-9C09-BC14D28C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E8602A-213E-EF4F-AC35-226EA16FD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2C31D-F9F6-D142-B4EB-3237D26A8AB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A41B8F-4AB9-E24D-9191-D44EFFA6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2145254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33B21-FFBD-D84A-9A2C-BB4DC1B3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AF95B0-0969-E545-8AE6-E395F51A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D69CBE-E204-424C-9AE5-C0B063669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4DD46B-51DD-5A4A-AAF4-B0B05E4EB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A027B-A2CA-5841-A545-37B300A14C5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E08BFB-47FE-1C47-A329-24C1D663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3972749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FC9CE-E813-274D-8053-0C0DBA28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58A6923-6D17-3547-8A8F-BFE7E3478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49E5E3-0E38-5A44-BEAB-40C6B5C58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A44415-61CD-9E4F-ABC0-A3F91AAC9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AA2AC-F85C-E34D-93DC-AA4C1089E16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251B2A-83E6-0F46-BCC1-82C11709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206464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40C1F-F68D-934A-A311-410B2336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B54B19-8084-1648-A8F6-BA6184C3B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996D61-B201-034C-988E-0DACFB965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D7E32-53C5-474F-8F81-0B0CB4D1CF6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77027D-7397-CB42-B7D9-0BDE503C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360307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AE4991C-BF55-2C46-A6D2-BA4DDF96F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62642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6F58AF-9C5E-6240-A284-5DFF15793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62642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175069-8658-8549-84E4-5FC0BF768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2150E1-31C9-BB40-9F3B-5DEA84EED58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8E6EFA-7D49-C24F-9C70-0EFC0FCF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3274730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F03B4F12-6B54-EF44-AA29-78FBF8B236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BDB3234D-D08D-4944-BA64-6E060EFEAD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124325"/>
            <a:ext cx="8640763" cy="132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24F72FE1-EAAE-FD43-8FE0-93BD41B5F0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239621" name="Rectangle 5">
            <a:extLst>
              <a:ext uri="{FF2B5EF4-FFF2-40B4-BE49-F238E27FC236}">
                <a16:creationId xmlns:a16="http://schemas.microsoft.com/office/drawing/2014/main" id="{F50334C0-1149-994F-82E5-67A42B8EF2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Titel Veranstatlung/Vortrag</a:t>
            </a:r>
          </a:p>
        </p:txBody>
      </p:sp>
      <p:sp>
        <p:nvSpPr>
          <p:cNvPr id="239622" name="Rectangle 6">
            <a:extLst>
              <a:ext uri="{FF2B5EF4-FFF2-40B4-BE49-F238E27FC236}">
                <a16:creationId xmlns:a16="http://schemas.microsoft.com/office/drawing/2014/main" id="{3FCB0B7E-CE68-064E-858B-58800EBDF6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17D560-0CBE-9849-AEC8-A6BAAABF6C6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39623" name="Rectangle 7">
            <a:extLst>
              <a:ext uri="{FF2B5EF4-FFF2-40B4-BE49-F238E27FC236}">
                <a16:creationId xmlns:a16="http://schemas.microsoft.com/office/drawing/2014/main" id="{65CC3566-37CD-2F43-BD74-4D66BEC8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24" name="Text Box 8">
            <a:extLst>
              <a:ext uri="{FF2B5EF4-FFF2-40B4-BE49-F238E27FC236}">
                <a16:creationId xmlns:a16="http://schemas.microsoft.com/office/drawing/2014/main" id="{8A8DCFB0-E1EB-154B-A17B-E1FF5D56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5F5F5F"/>
                </a:solidFill>
              </a:rPr>
              <a:t>HE - unabhängig, kreativ und umsetzungsorientiert</a:t>
            </a:r>
          </a:p>
        </p:txBody>
      </p:sp>
      <p:sp>
        <p:nvSpPr>
          <p:cNvPr id="239625" name="Line 9">
            <a:extLst>
              <a:ext uri="{FF2B5EF4-FFF2-40B4-BE49-F238E27FC236}">
                <a16:creationId xmlns:a16="http://schemas.microsoft.com/office/drawing/2014/main" id="{3356DC3F-2A77-F94B-B010-9E05B62D6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26" name="Line 10">
            <a:extLst>
              <a:ext uri="{FF2B5EF4-FFF2-40B4-BE49-F238E27FC236}">
                <a16:creationId xmlns:a16="http://schemas.microsoft.com/office/drawing/2014/main" id="{10B389EC-3BE9-E74E-BAC5-8087F30CB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39627" name="Picture 11">
            <a:extLst>
              <a:ext uri="{FF2B5EF4-FFF2-40B4-BE49-F238E27FC236}">
                <a16:creationId xmlns:a16="http://schemas.microsoft.com/office/drawing/2014/main" id="{92BDBDDB-E43A-8D4A-98EB-3A12369C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60350"/>
            <a:ext cx="38068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B275C-DFB5-F54F-8592-53F4A680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FA81C-B92D-3A43-AB34-B77F7D90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A59EF0-CB16-1049-918C-2B479CEA5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974F11-22E9-3941-B6C2-158C9A96324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38F579-3243-D54B-8D17-168FDE66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2648555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D3DC3-0F13-D44A-845E-0483E64B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A68F1B-F4FF-C84E-A844-A5C81997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583B7B-455D-BF48-B7EB-DCBC35E3A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7663C1-5A78-ED45-800B-6BFC417FF03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02D876-0A5E-6B46-B54B-D30AB2E0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3659045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A3D95-88F9-3A47-887F-2D231496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30CF1F-1906-F940-919E-B282BAD8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85543D-4958-7947-90C2-8F96F4795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26790C-CCA4-5D40-95B2-10EE5D02B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11A5B1-DF07-5A47-A5EE-D533E98C7C1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2AC4C7-3A27-294E-960C-A644AAEC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3492671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0DB3-C7BA-8040-A2A1-ADD8BEBF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6A0AB-9680-F04B-A7CD-69575B2E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FB4C08-FF4E-8947-933C-6996C3E5E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B219B5-C06E-4B4B-A9F6-52528CA99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4CF38D-047C-1F4F-8F91-CD24987A8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3CEEB2-EDB6-FD47-A6CB-42DB54165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B77C25-3F3A-6243-8C07-1ADC9F77C15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9C87C0-2ED1-4645-8034-6DABD48C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233073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49B99-9010-B244-8B7E-C49C5C9B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35E48-5E0C-824F-AAAD-00522F8F4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CF5668-52AC-9B46-9BAF-56963AB6D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2CD683-0AD7-3441-A957-116E5CC80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6879D-294E-A244-A801-AF9D97866A6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A2CE92-F514-C24E-BCD9-21860561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258811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DD4D8-2594-A94D-B8DD-B203FE0F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B2987C-75D0-1C47-9E0B-4E0D80C49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346B32-9026-8E4A-A566-CB67A5FDB58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C8E010-993E-6F46-A1E3-677F652E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992115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4F0771-8C5D-0D4D-A657-C5C9068FC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43697-7015-F24B-B5F2-C49FFCAA541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3783BF-43BF-3241-A367-EA6AA1E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1102860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346BD-44ED-6747-8B10-BCEE8E63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5351C-2374-F846-93EB-E3687BA6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5B9B1A-E451-E844-8997-278A6272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64F588-B55A-A746-AECE-36DD555CE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A0CE0C-6189-5048-8279-46BA6EB18C0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F270F4-7CFE-174C-B7D8-4F1AA9AD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1298604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F76C6-6B32-BC4B-BCD7-F719645F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2C650F-8054-CB4E-9075-1BCE9A9DC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95948C-CEB9-E94A-ADDE-A52E12DFB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B1455-A52F-8D48-8E4F-379D46B7E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946C9-993A-2040-B562-BD494301EAD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B3F9C5-D68F-6542-BADD-E7CD942B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2566356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63CDD-80A2-C34E-B546-AE80F562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AA3799-6AE2-B74E-914D-DE9CEA88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7C2FF8-FE88-2A46-986F-929D465DA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30DDC4-6862-8F42-BFAF-A958F9AD53F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69D736-F42C-1740-B532-4C83843E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890783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922C63-A903-3247-9FC4-81CE1E9A7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62642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9525A5-1945-7244-B69F-CB11474C7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62642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47E29A-562C-7D44-89D6-E10FA7A1A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F0FDFE-D526-1C4E-A6B7-63176D9B049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67AD54-774C-C841-8176-806E4440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Fakultätstag TU Dresden, 23. Juni 2006</a:t>
            </a:r>
          </a:p>
        </p:txBody>
      </p:sp>
    </p:spTree>
    <p:extLst>
      <p:ext uri="{BB962C8B-B14F-4D97-AF65-F5344CB8AC3E}">
        <p14:creationId xmlns:p14="http://schemas.microsoft.com/office/powerpoint/2010/main" val="87115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09C73-0D38-2D4A-9412-4C9CE2DA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6CB25B-DF6E-D44F-AAED-97572BF25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633B37-844B-6F46-8AE5-FD199DEAB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92AFB5-1BBC-4642-901F-5D240CD27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9A624C-CA9F-5F43-B8F5-2D6180771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0781F2-F7BA-CE4C-8124-2D13D631E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A9A53F-C720-CB4F-9F1F-59B2B700DE2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B56857-22DE-F246-A819-9C8C7396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25396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14903-7987-8C48-82CA-58F41F40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0F6DBC-5F8D-6A4A-BE60-99464D588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78A834-AC5D-FA48-AFE4-217662729B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A1299A-47BD-984E-A12D-7A0AC0DF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005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9D157B-F44E-C942-9143-AC50E4B2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8068E4-E8FA-F748-9E02-800CBEF1974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EE3E9E-76C3-524F-BBCD-45783A55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108896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27C9B-D482-0D45-A07A-C6807D4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C2B09-A41B-E84D-8C2D-EA09B258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A361FD-E121-A049-8800-CAAD590CB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F8C0B6-25F2-8F4C-AC2E-8627357AB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8D804C-E8BD-3849-8BAD-33FA10E58BA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BE1E37-A72C-EA42-8DB8-EF975F1E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9778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77A1A-ADD4-A541-AA54-06BCFDED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1501A8-57A0-074B-AA11-425981EDC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821FA6-B01C-3A43-9CAA-3F495944E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197A83-66CA-184E-839B-9F44268CD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33E620-C5F2-FC4E-A154-D8D1C01D0FF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3B8397-811E-3241-BA59-200D3B01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Veranstatlung/Vortrag</a:t>
            </a:r>
          </a:p>
        </p:txBody>
      </p:sp>
    </p:spTree>
    <p:extLst>
      <p:ext uri="{BB962C8B-B14F-4D97-AF65-F5344CB8AC3E}">
        <p14:creationId xmlns:p14="http://schemas.microsoft.com/office/powerpoint/2010/main" val="309311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FCC162C2-6127-314E-B532-1B5D0334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6E2B1AC-90FD-164E-9338-B4FBECC6B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60350"/>
            <a:ext cx="66976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E5A71047-F3B9-4143-B6C0-75E9BF953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43365" name="Line 5">
            <a:extLst>
              <a:ext uri="{FF2B5EF4-FFF2-40B4-BE49-F238E27FC236}">
                <a16:creationId xmlns:a16="http://schemas.microsoft.com/office/drawing/2014/main" id="{60136841-F436-0A47-BCD4-38D7B7AD3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1052513"/>
            <a:ext cx="8640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701A3B88-13BD-F048-A457-A94698B2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3F1B188B-585A-3D47-A2BE-1739F421E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8018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45FA2EFA-1F3D-C940-B216-A11DEFA8542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43368" name="Rectangle 8">
            <a:extLst>
              <a:ext uri="{FF2B5EF4-FFF2-40B4-BE49-F238E27FC236}">
                <a16:creationId xmlns:a16="http://schemas.microsoft.com/office/drawing/2014/main" id="{8D50958F-3D78-C044-98CF-B93505AA1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0188"/>
            <a:ext cx="788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r>
              <a:rPr lang="de-DE" altLang="de-DE"/>
              <a:t>Titel Veranstatlung/Vortrag</a:t>
            </a:r>
          </a:p>
        </p:txBody>
      </p: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22CD4832-7764-2D40-A6BF-4D943FAE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0" name="Rectangle 10">
            <a:extLst>
              <a:ext uri="{FF2B5EF4-FFF2-40B4-BE49-F238E27FC236}">
                <a16:creationId xmlns:a16="http://schemas.microsoft.com/office/drawing/2014/main" id="{C2E20629-9238-DF4D-9900-D876FB9BBA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3563938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400"/>
              <a:t>Fakultätstag TU Dresden, 23. Juni 2006</a:t>
            </a:r>
          </a:p>
        </p:txBody>
      </p:sp>
      <p:sp>
        <p:nvSpPr>
          <p:cNvPr id="143371" name="Line 11">
            <a:extLst>
              <a:ext uri="{FF2B5EF4-FFF2-40B4-BE49-F238E27FC236}">
                <a16:creationId xmlns:a16="http://schemas.microsoft.com/office/drawing/2014/main" id="{592BF2C0-A192-BE4F-AD79-36A2026549B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1052513"/>
            <a:ext cx="8640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373" name="Rectangle 13">
            <a:extLst>
              <a:ext uri="{FF2B5EF4-FFF2-40B4-BE49-F238E27FC236}">
                <a16:creationId xmlns:a16="http://schemas.microsoft.com/office/drawing/2014/main" id="{8F6897A7-3D14-054B-85C3-3EC8AB8485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4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B7575F4D-469E-C24A-A1AB-88B9F214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ECB15DC8-F36B-FE4B-980A-3E1CE55AD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60350"/>
            <a:ext cx="66976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8E94B085-3BA8-6847-A4E9-F161E4204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46437" name="Line 5">
            <a:extLst>
              <a:ext uri="{FF2B5EF4-FFF2-40B4-BE49-F238E27FC236}">
                <a16:creationId xmlns:a16="http://schemas.microsoft.com/office/drawing/2014/main" id="{8EFDA0E9-8EA0-8945-833A-E5389098C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1052513"/>
            <a:ext cx="8640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7EF8DBC7-4FA1-5045-A517-96E9B7E5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B880B3A2-D602-294D-9435-10291AD05C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8018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2CF3BE68-02ED-8C4E-B763-A89BADC3666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46440" name="Rectangle 8">
            <a:extLst>
              <a:ext uri="{FF2B5EF4-FFF2-40B4-BE49-F238E27FC236}">
                <a16:creationId xmlns:a16="http://schemas.microsoft.com/office/drawing/2014/main" id="{6945B8E1-A734-2C47-9432-02BE4EF372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0188"/>
            <a:ext cx="788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r>
              <a:rPr lang="de-DE" altLang="de-DE"/>
              <a:t>Titel Veranstatlung/Vortrag</a:t>
            </a:r>
          </a:p>
        </p:txBody>
      </p:sp>
      <p:pic>
        <p:nvPicPr>
          <p:cNvPr id="146441" name="Picture 9">
            <a:extLst>
              <a:ext uri="{FF2B5EF4-FFF2-40B4-BE49-F238E27FC236}">
                <a16:creationId xmlns:a16="http://schemas.microsoft.com/office/drawing/2014/main" id="{BB71E47A-9AD9-B345-8CC8-017BEA85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2" name="Rectangle 10">
            <a:extLst>
              <a:ext uri="{FF2B5EF4-FFF2-40B4-BE49-F238E27FC236}">
                <a16:creationId xmlns:a16="http://schemas.microsoft.com/office/drawing/2014/main" id="{2610551C-507D-9748-AD0C-3467CD402D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43" name="Line 11">
            <a:extLst>
              <a:ext uri="{FF2B5EF4-FFF2-40B4-BE49-F238E27FC236}">
                <a16:creationId xmlns:a16="http://schemas.microsoft.com/office/drawing/2014/main" id="{85135EA9-6093-3E40-A5A5-80E7AF01C3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1052513"/>
            <a:ext cx="8640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45" name="Rectangle 13">
            <a:extLst>
              <a:ext uri="{FF2B5EF4-FFF2-40B4-BE49-F238E27FC236}">
                <a16:creationId xmlns:a16="http://schemas.microsoft.com/office/drawing/2014/main" id="{2D400F0B-75A7-B143-B18E-CBD4F49AFF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8EBD0CE3-08F2-3F47-AFDB-F9E1E48A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083A35F-9C0E-6D4A-86EE-9F115680C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id="{05BAA3F7-EA10-7C47-BC84-CFE46E39D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36549" name="Line 5">
            <a:extLst>
              <a:ext uri="{FF2B5EF4-FFF2-40B4-BE49-F238E27FC236}">
                <a16:creationId xmlns:a16="http://schemas.microsoft.com/office/drawing/2014/main" id="{517F1105-9B67-EE49-9696-52F9E6775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1052513"/>
            <a:ext cx="8640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36550" name="Picture 6">
            <a:extLst>
              <a:ext uri="{FF2B5EF4-FFF2-40B4-BE49-F238E27FC236}">
                <a16:creationId xmlns:a16="http://schemas.microsoft.com/office/drawing/2014/main" id="{F8A8E9AD-BB56-5244-B0BE-365CCDAC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239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>
            <a:extLst>
              <a:ext uri="{FF2B5EF4-FFF2-40B4-BE49-F238E27FC236}">
                <a16:creationId xmlns:a16="http://schemas.microsoft.com/office/drawing/2014/main" id="{8780D08A-F1C5-EF40-A8D9-CF99CEEA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552" name="Rectangle 8">
            <a:extLst>
              <a:ext uri="{FF2B5EF4-FFF2-40B4-BE49-F238E27FC236}">
                <a16:creationId xmlns:a16="http://schemas.microsoft.com/office/drawing/2014/main" id="{CE5E9CBF-1572-9C4B-B9F7-A0A1195BF9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801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D8F5C075-5624-5347-8CCE-76CA09051F5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BB54B442-CE75-AA48-A578-245263B787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0188"/>
            <a:ext cx="810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r>
              <a:rPr lang="de-DE" altLang="de-DE"/>
              <a:t>Fakultätstag TU Dresden, 23. Juni 2006</a:t>
            </a: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20BFDF3B-F34D-3C43-B394-C86F841EF9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3563938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400"/>
              <a:t>Fakultätstag TU Dresden, 23. Juni 2006</a:t>
            </a:r>
          </a:p>
        </p:txBody>
      </p:sp>
      <p:sp>
        <p:nvSpPr>
          <p:cNvPr id="236555" name="Line 11">
            <a:extLst>
              <a:ext uri="{FF2B5EF4-FFF2-40B4-BE49-F238E27FC236}">
                <a16:creationId xmlns:a16="http://schemas.microsoft.com/office/drawing/2014/main" id="{93713A1C-A300-944A-9373-2626BC9706E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1052513"/>
            <a:ext cx="8640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556" name="Rectangle 12">
            <a:extLst>
              <a:ext uri="{FF2B5EF4-FFF2-40B4-BE49-F238E27FC236}">
                <a16:creationId xmlns:a16="http://schemas.microsoft.com/office/drawing/2014/main" id="{D22AAE51-D8B5-084B-8B21-13B74504B0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97130B08-BAFB-584B-B861-CB68D383C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77072128-43E2-E149-A858-04D24563A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60350"/>
            <a:ext cx="66976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71A043DA-42B1-CC4D-8B88-EA4355C03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38597" name="Line 5">
            <a:extLst>
              <a:ext uri="{FF2B5EF4-FFF2-40B4-BE49-F238E27FC236}">
                <a16:creationId xmlns:a16="http://schemas.microsoft.com/office/drawing/2014/main" id="{2DFF9780-1486-7647-A727-C642CD105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1052513"/>
            <a:ext cx="8640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79F114BB-4933-3E4F-9A64-2302E763F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599" name="Rectangle 7">
            <a:extLst>
              <a:ext uri="{FF2B5EF4-FFF2-40B4-BE49-F238E27FC236}">
                <a16:creationId xmlns:a16="http://schemas.microsoft.com/office/drawing/2014/main" id="{F3B920E3-F443-4347-A7A5-CD4BA5D9A8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8018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F2364585-03D5-D74D-B3F4-A0EC1C06B9C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38600" name="Rectangle 8">
            <a:extLst>
              <a:ext uri="{FF2B5EF4-FFF2-40B4-BE49-F238E27FC236}">
                <a16:creationId xmlns:a16="http://schemas.microsoft.com/office/drawing/2014/main" id="{DCBD0807-7F5C-0348-B76A-63FB9C5B8F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0188"/>
            <a:ext cx="788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5F5F5F"/>
                </a:solidFill>
              </a:defRPr>
            </a:lvl1pPr>
          </a:lstStyle>
          <a:p>
            <a:r>
              <a:rPr lang="de-DE" altLang="de-DE"/>
              <a:t>Fakultätstag TU Dresden, 23. Juni 2006</a:t>
            </a:r>
          </a:p>
        </p:txBody>
      </p:sp>
      <p:pic>
        <p:nvPicPr>
          <p:cNvPr id="238601" name="Picture 9">
            <a:extLst>
              <a:ext uri="{FF2B5EF4-FFF2-40B4-BE49-F238E27FC236}">
                <a16:creationId xmlns:a16="http://schemas.microsoft.com/office/drawing/2014/main" id="{D1FC3779-FC45-ED41-9E09-ACDAF9EF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2550"/>
            <a:ext cx="1900237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F32464A-312B-4445-BE80-C08599EEDD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51138"/>
            <a:ext cx="7918450" cy="1470025"/>
          </a:xfrm>
        </p:spPr>
        <p:txBody>
          <a:bodyPr/>
          <a:lstStyle/>
          <a:p>
            <a:r>
              <a:rPr lang="de-DE" altLang="de-DE" sz="3600"/>
              <a:t>Zehn kleine Negerlein ...</a:t>
            </a:r>
            <a:r>
              <a:rPr lang="de-DE" altLang="de-DE" sz="2800"/>
              <a:t> </a:t>
            </a:r>
            <a:br>
              <a:rPr lang="de-DE" altLang="de-DE" sz="2800"/>
            </a:br>
            <a:r>
              <a:rPr lang="de-DE" altLang="de-DE" sz="2800"/>
              <a:t>Elite und Wettbewerb im Hochschulsystem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98135DC-53AA-E941-B3A6-7DB97761B2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230688"/>
            <a:ext cx="8640763" cy="1014412"/>
          </a:xfrm>
        </p:spPr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23. Juni 2006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EF730EC-1940-E643-A2E8-244BD4EDC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5424-51B0-474E-9EAF-F8C837EF3364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FAB54F69-90FE-0E41-9A58-21668B422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Exzellenzwettbewerb ...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972610A-46A6-2A45-B9C8-22E0E5791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51013"/>
            <a:ext cx="7262812" cy="830262"/>
          </a:xfrm>
          <a:noFill/>
        </p:spPr>
        <p:txBody>
          <a:bodyPr wrap="none"/>
          <a:lstStyle/>
          <a:p>
            <a:r>
              <a:rPr lang="de-DE" altLang="de-DE" sz="3200"/>
              <a:t>Vorauswahl von 10 im Februar 2006</a:t>
            </a:r>
          </a:p>
          <a:p>
            <a:endParaRPr lang="de-DE" altLang="de-DE" sz="3200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85AB905B-5FAC-9049-B978-0153A3559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041650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haben Anträge gestellt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5019366E-51F2-1C4A-AF79-283BE8CCA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65625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davon werden 5 im Oktober 2006 ausgewählt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101380" grpId="0"/>
      <p:bldP spid="1013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7119E1-B72B-174B-9BE9-EE84EBECE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07688-FE29-774B-8FAA-039962000BEC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E3A5D73C-46CF-6049-89F0-4D6CE9205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Sechs kleine Negerlein ...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542943A-EA3B-7941-94CC-2C94F66FB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75" y="2373313"/>
            <a:ext cx="6848475" cy="3313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sz="3200"/>
              <a:t>   Die gingen ohne Strümpf.</a:t>
            </a:r>
            <a:br>
              <a:rPr lang="de-DE" altLang="de-DE" sz="3200"/>
            </a:br>
            <a:r>
              <a:rPr lang="de-DE" altLang="de-DE" sz="3200"/>
              <a:t>Das eine auf die Schlange trat,</a:t>
            </a:r>
            <a:br>
              <a:rPr lang="de-DE" altLang="de-DE" sz="3200"/>
            </a:br>
            <a:r>
              <a:rPr lang="de-DE" altLang="de-DE" sz="3200"/>
              <a:t>Da waren's nur noch fünf.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14D964EF-65B8-3B49-8AD7-9006EF3A5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2262-90A2-D949-9349-62F75D436B6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9A0B7DFB-83EB-6C47-AF90-9E358DE9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Exzellenzwettbewerb </a:t>
            </a:r>
          </a:p>
        </p:txBody>
      </p:sp>
      <p:sp>
        <p:nvSpPr>
          <p:cNvPr id="290819" name="AutoShape 3">
            <a:extLst>
              <a:ext uri="{FF2B5EF4-FFF2-40B4-BE49-F238E27FC236}">
                <a16:creationId xmlns:a16="http://schemas.microsoft.com/office/drawing/2014/main" id="{9DB2ADD4-4C46-FC4F-AF32-B5550C24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0"/>
            <a:ext cx="3011488" cy="881063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RWTH Aachen</a:t>
            </a:r>
          </a:p>
        </p:txBody>
      </p:sp>
      <p:sp>
        <p:nvSpPr>
          <p:cNvPr id="290820" name="AutoShape 4">
            <a:extLst>
              <a:ext uri="{FF2B5EF4-FFF2-40B4-BE49-F238E27FC236}">
                <a16:creationId xmlns:a16="http://schemas.microsoft.com/office/drawing/2014/main" id="{6E269A15-6355-5546-AFD4-AF03CC8C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5300663"/>
            <a:ext cx="2443162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Tübingen</a:t>
            </a:r>
          </a:p>
        </p:txBody>
      </p:sp>
      <p:sp>
        <p:nvSpPr>
          <p:cNvPr id="290821" name="AutoShape 5">
            <a:extLst>
              <a:ext uri="{FF2B5EF4-FFF2-40B4-BE49-F238E27FC236}">
                <a16:creationId xmlns:a16="http://schemas.microsoft.com/office/drawing/2014/main" id="{4A5BEAEB-8E03-8D4C-8DC6-CCAB3AAFB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16563"/>
            <a:ext cx="2260600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Freiburg</a:t>
            </a:r>
          </a:p>
        </p:txBody>
      </p:sp>
      <p:sp>
        <p:nvSpPr>
          <p:cNvPr id="290822" name="AutoShape 6">
            <a:extLst>
              <a:ext uri="{FF2B5EF4-FFF2-40B4-BE49-F238E27FC236}">
                <a16:creationId xmlns:a16="http://schemas.microsoft.com/office/drawing/2014/main" id="{C7F000B5-604B-4C4E-A924-EBA2C274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4005263"/>
            <a:ext cx="251142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Würzburg</a:t>
            </a:r>
          </a:p>
        </p:txBody>
      </p:sp>
      <p:sp>
        <p:nvSpPr>
          <p:cNvPr id="290823" name="AutoShape 7">
            <a:extLst>
              <a:ext uri="{FF2B5EF4-FFF2-40B4-BE49-F238E27FC236}">
                <a16:creationId xmlns:a16="http://schemas.microsoft.com/office/drawing/2014/main" id="{619B4A22-588B-CE44-BA2D-CC8C286B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868863"/>
            <a:ext cx="298767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LMU München</a:t>
            </a:r>
          </a:p>
        </p:txBody>
      </p:sp>
      <p:sp>
        <p:nvSpPr>
          <p:cNvPr id="290824" name="AutoShape 8">
            <a:extLst>
              <a:ext uri="{FF2B5EF4-FFF2-40B4-BE49-F238E27FC236}">
                <a16:creationId xmlns:a16="http://schemas.microsoft.com/office/drawing/2014/main" id="{FA26E5F5-2D70-7847-8015-95A44E498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5516563"/>
            <a:ext cx="2647950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TU München</a:t>
            </a:r>
          </a:p>
        </p:txBody>
      </p:sp>
      <p:sp>
        <p:nvSpPr>
          <p:cNvPr id="290825" name="AutoShape 9">
            <a:extLst>
              <a:ext uri="{FF2B5EF4-FFF2-40B4-BE49-F238E27FC236}">
                <a16:creationId xmlns:a16="http://schemas.microsoft.com/office/drawing/2014/main" id="{D5ED8BD2-74A8-B04E-85AC-BB3562EC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205038"/>
            <a:ext cx="2011363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FU Berlin</a:t>
            </a:r>
          </a:p>
        </p:txBody>
      </p:sp>
      <p:sp>
        <p:nvSpPr>
          <p:cNvPr id="290826" name="AutoShape 10">
            <a:extLst>
              <a:ext uri="{FF2B5EF4-FFF2-40B4-BE49-F238E27FC236}">
                <a16:creationId xmlns:a16="http://schemas.microsoft.com/office/drawing/2014/main" id="{55D48B60-4A69-9F4E-A7C7-E46CD5D0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4581525"/>
            <a:ext cx="2760663" cy="881063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TH Karlsruhe</a:t>
            </a:r>
          </a:p>
        </p:txBody>
      </p:sp>
      <p:sp>
        <p:nvSpPr>
          <p:cNvPr id="290827" name="AutoShape 11">
            <a:extLst>
              <a:ext uri="{FF2B5EF4-FFF2-40B4-BE49-F238E27FC236}">
                <a16:creationId xmlns:a16="http://schemas.microsoft.com/office/drawing/2014/main" id="{75A567BA-BB29-8B46-9764-054BCC3E6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21163"/>
            <a:ext cx="271462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Heidelberg</a:t>
            </a:r>
          </a:p>
        </p:txBody>
      </p:sp>
      <p:sp>
        <p:nvSpPr>
          <p:cNvPr id="290828" name="AutoShape 12">
            <a:extLst>
              <a:ext uri="{FF2B5EF4-FFF2-40B4-BE49-F238E27FC236}">
                <a16:creationId xmlns:a16="http://schemas.microsoft.com/office/drawing/2014/main" id="{B3710656-CEBB-D34A-B29C-353DF5926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125538"/>
            <a:ext cx="212407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Bremen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2A309F8-6C41-E042-B72E-33A17FE5A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3F83-0472-1E46-8EF9-1EBB8A99150F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C51700AA-C3D0-CC4B-ADE0-F9FED6C0B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Elite und Wettbewerb ...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03429AD0-1ED3-B84E-9FC1-03C4D2E8261C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00113" y="2349500"/>
            <a:ext cx="7554912" cy="863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3200"/>
              <a:t>Wie viel Differenzierung steckt eigent-lich im deutschen Hochschulsystem?</a:t>
            </a:r>
          </a:p>
        </p:txBody>
      </p:sp>
      <p:sp>
        <p:nvSpPr>
          <p:cNvPr id="280581" name="Rectangle 5">
            <a:extLst>
              <a:ext uri="{FF2B5EF4-FFF2-40B4-BE49-F238E27FC236}">
                <a16:creationId xmlns:a16="http://schemas.microsoft.com/office/drawing/2014/main" id="{447132A8-434F-FB4E-9D26-74D5DFDD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Wo geht die Reise hin? </a:t>
            </a:r>
            <a:br>
              <a:rPr lang="de-DE" altLang="de-DE" sz="3200"/>
            </a:br>
            <a:r>
              <a:rPr lang="de-DE" altLang="de-DE" sz="3200"/>
              <a:t>Nach Amerika?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  <p:bldP spid="280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E94A1538-A7FE-0047-94B0-24C69138FF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02722-6D46-444D-9CE9-DB28A5ADACED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2F98F7DD-3A42-D640-B312-D91EDD213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7702ADCB-2F14-9D43-B4C0-C5D1E02B7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480175" cy="561975"/>
          </a:xfrm>
          <a:noFill/>
        </p:spPr>
        <p:txBody>
          <a:bodyPr/>
          <a:lstStyle/>
          <a:p>
            <a:r>
              <a:rPr lang="de-DE" altLang="de-DE">
                <a:solidFill>
                  <a:schemeClr val="tx1"/>
                </a:solidFill>
              </a:rPr>
              <a:t>Physik: Drittmittel </a:t>
            </a:r>
            <a:r>
              <a:rPr lang="de-DE" altLang="de-DE" sz="2800">
                <a:solidFill>
                  <a:schemeClr val="tx1"/>
                </a:solidFill>
              </a:rPr>
              <a:t>(TEURO p.a.)</a:t>
            </a:r>
          </a:p>
        </p:txBody>
      </p:sp>
      <p:graphicFrame>
        <p:nvGraphicFramePr>
          <p:cNvPr id="203780" name="Object 4">
            <a:extLst>
              <a:ext uri="{FF2B5EF4-FFF2-40B4-BE49-F238E27FC236}">
                <a16:creationId xmlns:a16="http://schemas.microsoft.com/office/drawing/2014/main" id="{F843D83F-6D00-1148-BDE5-692E695124F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2" name="Bild" r:id="rId4" imgW="4292600" imgH="4381500" progId="StaticEnhancedMetafile">
                  <p:embed/>
                </p:oleObj>
              </mc:Choice>
              <mc:Fallback>
                <p:oleObj name="Bild" r:id="rId4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3781" name="Group 5">
            <a:extLst>
              <a:ext uri="{FF2B5EF4-FFF2-40B4-BE49-F238E27FC236}">
                <a16:creationId xmlns:a16="http://schemas.microsoft.com/office/drawing/2014/main" id="{5BF30AEA-DAD9-7849-AAC9-89DC5C7A42A8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052513"/>
            <a:ext cx="5510212" cy="1633537"/>
            <a:chOff x="1631" y="754"/>
            <a:chExt cx="3471" cy="1029"/>
          </a:xfrm>
        </p:grpSpPr>
        <p:graphicFrame>
          <p:nvGraphicFramePr>
            <p:cNvPr id="203782" name="Object 6">
              <a:extLst>
                <a:ext uri="{FF2B5EF4-FFF2-40B4-BE49-F238E27FC236}">
                  <a16:creationId xmlns:a16="http://schemas.microsoft.com/office/drawing/2014/main" id="{9F6381EC-FA36-B445-AAFE-22BB56B4AA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803" name="Bild" r:id="rId6" imgW="4292600" imgH="4381500" progId="StaticEnhancedMetafile">
                    <p:embed/>
                  </p:oleObj>
                </mc:Choice>
                <mc:Fallback>
                  <p:oleObj name="Bild" r:id="rId6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3783" name="Group 7">
              <a:extLst>
                <a:ext uri="{FF2B5EF4-FFF2-40B4-BE49-F238E27FC236}">
                  <a16:creationId xmlns:a16="http://schemas.microsoft.com/office/drawing/2014/main" id="{19F82F7A-32C2-6B46-AE15-9E4C3C5A8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203784" name="Line 8">
                <a:extLst>
                  <a:ext uri="{FF2B5EF4-FFF2-40B4-BE49-F238E27FC236}">
                    <a16:creationId xmlns:a16="http://schemas.microsoft.com/office/drawing/2014/main" id="{39F8AE12-B6C3-5840-8ED7-3A8198863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3785" name="Text Box 9">
                <a:extLst>
                  <a:ext uri="{FF2B5EF4-FFF2-40B4-BE49-F238E27FC236}">
                    <a16:creationId xmlns:a16="http://schemas.microsoft.com/office/drawing/2014/main" id="{7719A98B-52EB-584A-9EC2-F57BF4BA7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altLang="de-DE" sz="2400"/>
                  <a:t>50% Drittmittel</a:t>
                </a:r>
              </a:p>
            </p:txBody>
          </p:sp>
        </p:grpSp>
      </p:grpSp>
      <p:grpSp>
        <p:nvGrpSpPr>
          <p:cNvPr id="203786" name="Group 10">
            <a:extLst>
              <a:ext uri="{FF2B5EF4-FFF2-40B4-BE49-F238E27FC236}">
                <a16:creationId xmlns:a16="http://schemas.microsoft.com/office/drawing/2014/main" id="{1E5B7C23-1CA8-8549-AB3F-9E323A366C3D}"/>
              </a:ext>
            </a:extLst>
          </p:cNvPr>
          <p:cNvGrpSpPr>
            <a:grpSpLocks/>
          </p:cNvGrpSpPr>
          <p:nvPr/>
        </p:nvGrpSpPr>
        <p:grpSpPr bwMode="auto">
          <a:xfrm>
            <a:off x="0" y="1484313"/>
            <a:ext cx="2922588" cy="1196975"/>
            <a:chOff x="0" y="1018"/>
            <a:chExt cx="1841" cy="754"/>
          </a:xfrm>
        </p:grpSpPr>
        <p:sp>
          <p:nvSpPr>
            <p:cNvPr id="203787" name="AutoShape 11">
              <a:extLst>
                <a:ext uri="{FF2B5EF4-FFF2-40B4-BE49-F238E27FC236}">
                  <a16:creationId xmlns:a16="http://schemas.microsoft.com/office/drawing/2014/main" id="{B4A092B2-FC72-994E-AF5A-8D729C09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solidFill>
              <a:srgbClr val="FF505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3788" name="Text Box 12">
              <a:extLst>
                <a:ext uri="{FF2B5EF4-FFF2-40B4-BE49-F238E27FC236}">
                  <a16:creationId xmlns:a16="http://schemas.microsoft.com/office/drawing/2014/main" id="{CEBB9477-0F24-D249-AFB0-33A9D3945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400"/>
                <a:t>25% Hochschulen</a:t>
              </a:r>
            </a:p>
          </p:txBody>
        </p:sp>
      </p:grpSp>
      <p:grpSp>
        <p:nvGrpSpPr>
          <p:cNvPr id="203789" name="Group 13">
            <a:extLst>
              <a:ext uri="{FF2B5EF4-FFF2-40B4-BE49-F238E27FC236}">
                <a16:creationId xmlns:a16="http://schemas.microsoft.com/office/drawing/2014/main" id="{38C2011C-70BB-024F-82AD-2C7DE2B3E14D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203790" name="Object 14">
              <a:extLst>
                <a:ext uri="{FF2B5EF4-FFF2-40B4-BE49-F238E27FC236}">
                  <a16:creationId xmlns:a16="http://schemas.microsoft.com/office/drawing/2014/main" id="{A6A5DB74-B7F5-204D-A418-35BFC56286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804" name="Bild" r:id="rId8" imgW="4292600" imgH="4381500" progId="StaticEnhancedMetafile">
                    <p:embed/>
                  </p:oleObj>
                </mc:Choice>
                <mc:Fallback>
                  <p:oleObj name="Bild" r:id="rId8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3791" name="Group 15">
              <a:extLst>
                <a:ext uri="{FF2B5EF4-FFF2-40B4-BE49-F238E27FC236}">
                  <a16:creationId xmlns:a16="http://schemas.microsoft.com/office/drawing/2014/main" id="{F94575E9-D476-6B45-86D5-1BA6F4117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203792" name="Line 16">
                <a:extLst>
                  <a:ext uri="{FF2B5EF4-FFF2-40B4-BE49-F238E27FC236}">
                    <a16:creationId xmlns:a16="http://schemas.microsoft.com/office/drawing/2014/main" id="{2130EE0A-47A7-A840-978F-3EA8EDE8A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3793" name="Text Box 17">
                <a:extLst>
                  <a:ext uri="{FF2B5EF4-FFF2-40B4-BE49-F238E27FC236}">
                    <a16:creationId xmlns:a16="http://schemas.microsoft.com/office/drawing/2014/main" id="{952C9FEC-FDFA-F747-A7B9-35AFF716F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altLang="de-DE" sz="2400"/>
                  <a:t>10% Drittmittel</a:t>
                </a:r>
              </a:p>
            </p:txBody>
          </p:sp>
        </p:grpSp>
      </p:grpSp>
      <p:grpSp>
        <p:nvGrpSpPr>
          <p:cNvPr id="203794" name="Group 18">
            <a:extLst>
              <a:ext uri="{FF2B5EF4-FFF2-40B4-BE49-F238E27FC236}">
                <a16:creationId xmlns:a16="http://schemas.microsoft.com/office/drawing/2014/main" id="{1B1EA75D-C8DD-F349-B1C9-4AA8510FAA3B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203795" name="AutoShape 19">
              <a:extLst>
                <a:ext uri="{FF2B5EF4-FFF2-40B4-BE49-F238E27FC236}">
                  <a16:creationId xmlns:a16="http://schemas.microsoft.com/office/drawing/2014/main" id="{BBA4841B-7400-A744-8D7E-5A056B0D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solidFill>
              <a:srgbClr val="FF505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3796" name="Text Box 20">
              <a:extLst>
                <a:ext uri="{FF2B5EF4-FFF2-40B4-BE49-F238E27FC236}">
                  <a16:creationId xmlns:a16="http://schemas.microsoft.com/office/drawing/2014/main" id="{09F437F8-1688-AF40-95EB-DD65E4FE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400"/>
                <a:t>25% Hochschulen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154D375D-E8A6-694D-B472-F4D323B8A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AFEB1-AA42-1144-841C-E5F882C4FC47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7A5ED307-A3D7-C441-A02D-E51CB7C1B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6337300" cy="561975"/>
          </a:xfrm>
        </p:spPr>
        <p:txBody>
          <a:bodyPr/>
          <a:lstStyle/>
          <a:p>
            <a:r>
              <a:rPr lang="de-DE" altLang="de-DE"/>
              <a:t>BWL: verausgabte Drittmittel</a:t>
            </a:r>
          </a:p>
        </p:txBody>
      </p:sp>
      <p:pic>
        <p:nvPicPr>
          <p:cNvPr id="105475" name="Picture 3">
            <a:extLst>
              <a:ext uri="{FF2B5EF4-FFF2-40B4-BE49-F238E27FC236}">
                <a16:creationId xmlns:a16="http://schemas.microsoft.com/office/drawing/2014/main" id="{BA957678-CEB0-B342-893B-670EBF074C1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" y="1293813"/>
            <a:ext cx="8221663" cy="5133975"/>
          </a:xfrm>
          <a:noFill/>
          <a:ln/>
        </p:spPr>
      </p:pic>
      <p:sp>
        <p:nvSpPr>
          <p:cNvPr id="105476" name="Rectangle 4">
            <a:extLst>
              <a:ext uri="{FF2B5EF4-FFF2-40B4-BE49-F238E27FC236}">
                <a16:creationId xmlns:a16="http://schemas.microsoft.com/office/drawing/2014/main" id="{047A937C-9CC0-BF4A-96F2-49C3BE245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21163"/>
            <a:ext cx="8497887" cy="2873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16784EDD-DA84-1243-9BD0-D1D698CF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4709-C1F8-9244-B0FC-5F68ECB94A74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8430AB-65F1-D542-A4D2-A3CBA084E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6337300" cy="561975"/>
          </a:xfrm>
        </p:spPr>
        <p:txBody>
          <a:bodyPr/>
          <a:lstStyle/>
          <a:p>
            <a:r>
              <a:rPr lang="de-DE" altLang="de-DE"/>
              <a:t>BWL: Publikationen</a:t>
            </a:r>
          </a:p>
        </p:txBody>
      </p:sp>
      <p:pic>
        <p:nvPicPr>
          <p:cNvPr id="107523" name="Picture 3">
            <a:extLst>
              <a:ext uri="{FF2B5EF4-FFF2-40B4-BE49-F238E27FC236}">
                <a16:creationId xmlns:a16="http://schemas.microsoft.com/office/drawing/2014/main" id="{E5DD2029-B54A-DD4D-92CB-271A6301DF7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196975"/>
            <a:ext cx="6715125" cy="5327650"/>
          </a:xfrm>
          <a:noFill/>
          <a:ln/>
        </p:spPr>
      </p:pic>
      <p:sp>
        <p:nvSpPr>
          <p:cNvPr id="107524" name="Rectangle 4">
            <a:extLst>
              <a:ext uri="{FF2B5EF4-FFF2-40B4-BE49-F238E27FC236}">
                <a16:creationId xmlns:a16="http://schemas.microsoft.com/office/drawing/2014/main" id="{5F092D82-25C4-1245-B56F-A9A2326DC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734050"/>
            <a:ext cx="6985000" cy="2873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C621B5-072A-E74B-8D9E-4739E7DAD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AB5B-2EB5-0B4B-97AF-E541735CC559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DD18C5E8-01EA-634F-88BF-2D5A64E77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408737" cy="561975"/>
          </a:xfrm>
        </p:spPr>
        <p:txBody>
          <a:bodyPr/>
          <a:lstStyle/>
          <a:p>
            <a:r>
              <a:rPr lang="de-DE" altLang="de-DE"/>
              <a:t>BWL: Publikationen, Drittmittel, </a:t>
            </a:r>
            <a:br>
              <a:rPr lang="de-DE" altLang="de-DE"/>
            </a:br>
            <a:r>
              <a:rPr lang="de-DE" altLang="de-DE"/>
              <a:t>          Reputation</a:t>
            </a:r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928FC25D-452D-D14B-B1A5-C4A56C71393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052513"/>
            <a:ext cx="4826000" cy="5616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4FD876B6-EE6C-AE4E-BD02-B5565FE09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9E75-6CC5-404F-BE45-A5AE9D6CF65B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9388F68-321B-6844-8801-E46171CE5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408737" cy="561975"/>
          </a:xfrm>
        </p:spPr>
        <p:txBody>
          <a:bodyPr/>
          <a:lstStyle/>
          <a:p>
            <a:r>
              <a:rPr lang="de-DE" altLang="de-DE" sz="2800"/>
              <a:t>VWL: verausgabte Drittmittel</a:t>
            </a:r>
          </a:p>
        </p:txBody>
      </p:sp>
      <p:pic>
        <p:nvPicPr>
          <p:cNvPr id="111619" name="Picture 3">
            <a:extLst>
              <a:ext uri="{FF2B5EF4-FFF2-40B4-BE49-F238E27FC236}">
                <a16:creationId xmlns:a16="http://schemas.microsoft.com/office/drawing/2014/main" id="{0A4C2A51-A458-264F-9CFE-78F9AEDDB9C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1196975"/>
            <a:ext cx="6124575" cy="5327650"/>
          </a:xfrm>
          <a:noFill/>
          <a:ln/>
        </p:spPr>
      </p:pic>
      <p:sp>
        <p:nvSpPr>
          <p:cNvPr id="111620" name="Rectangle 4">
            <a:extLst>
              <a:ext uri="{FF2B5EF4-FFF2-40B4-BE49-F238E27FC236}">
                <a16:creationId xmlns:a16="http://schemas.microsoft.com/office/drawing/2014/main" id="{02FDF381-C1EB-D343-8ABE-21F7C12D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6237288"/>
            <a:ext cx="6264275" cy="2873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092A7E-35D7-054E-A06C-F13917A86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9603-39A6-DA43-823A-542566230ED2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264F4-E25C-5D48-98E6-D16734AF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Titel Veranstatlung/Vortrag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FCD88C2D-424D-E747-8AFF-3BDD12524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408737" cy="561975"/>
          </a:xfrm>
        </p:spPr>
        <p:txBody>
          <a:bodyPr/>
          <a:lstStyle/>
          <a:p>
            <a:r>
              <a:rPr lang="de-DE" altLang="de-DE" sz="2800"/>
              <a:t>VWL: Publikationen (national)</a:t>
            </a:r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id="{14196FEF-2189-4B4C-A6B5-3EB4E7BC88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196975"/>
            <a:ext cx="6429375" cy="53276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7768A4-6F47-AA46-89F0-8DE966BBD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3132-69AF-3442-8509-01E9068B8F6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202F730-A39C-AA43-8EEF-54C687DD0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Zehn kleine Negerlein ...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E6667E9-1834-EF43-B320-BA31FD9FC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75" y="2373313"/>
            <a:ext cx="6848475" cy="3313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sz="3200"/>
              <a:t>   Die tranken ein Glas Wein.</a:t>
            </a:r>
            <a:br>
              <a:rPr lang="de-DE" altLang="de-DE" sz="3200"/>
            </a:br>
            <a:r>
              <a:rPr lang="de-DE" altLang="de-DE" sz="3200"/>
              <a:t>Das eine, das verschluckte sich,</a:t>
            </a:r>
            <a:br>
              <a:rPr lang="de-DE" altLang="de-DE" sz="3200"/>
            </a:br>
            <a:r>
              <a:rPr lang="de-DE" altLang="de-DE" sz="3200"/>
              <a:t>Da waren's nur noch neun.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5A6ABD-5CF9-1D4B-BC9F-310B241AF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9C9-92C2-004F-89FF-31DCE8CAFBE5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5E1038BA-C8A5-9E4B-B69B-BDA5C801C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6337300" cy="561975"/>
          </a:xfrm>
        </p:spPr>
        <p:txBody>
          <a:bodyPr/>
          <a:lstStyle/>
          <a:p>
            <a:r>
              <a:rPr lang="de-DE" altLang="de-DE" sz="2800"/>
              <a:t>VWL: Publikationen (international)</a:t>
            </a:r>
          </a:p>
        </p:txBody>
      </p:sp>
      <p:pic>
        <p:nvPicPr>
          <p:cNvPr id="115715" name="Picture 3">
            <a:extLst>
              <a:ext uri="{FF2B5EF4-FFF2-40B4-BE49-F238E27FC236}">
                <a16:creationId xmlns:a16="http://schemas.microsoft.com/office/drawing/2014/main" id="{321E679E-8B34-4548-AD8C-C8EE354C52C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52550"/>
            <a:ext cx="8359775" cy="50165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053756-C8F6-0149-9374-2C284C560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63032-5A65-1A49-9668-DA91891A7E27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A98357C-B6B8-D34F-B836-6FE05BC7A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408737" cy="561975"/>
          </a:xfrm>
        </p:spPr>
        <p:txBody>
          <a:bodyPr/>
          <a:lstStyle/>
          <a:p>
            <a:r>
              <a:rPr lang="de-DE" altLang="de-DE" sz="2800"/>
              <a:t>VWL: Publikationen und Reputation</a:t>
            </a:r>
          </a:p>
        </p:txBody>
      </p:sp>
      <p:pic>
        <p:nvPicPr>
          <p:cNvPr id="117763" name="Picture 3">
            <a:extLst>
              <a:ext uri="{FF2B5EF4-FFF2-40B4-BE49-F238E27FC236}">
                <a16:creationId xmlns:a16="http://schemas.microsoft.com/office/drawing/2014/main" id="{DF1C22FF-8DD1-904A-B00F-F93A7CDA204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908050"/>
            <a:ext cx="5400675" cy="5616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F2C3B93-8838-F341-A179-E4417DED1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2A02D-DCA2-314F-912E-53C2AC367101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7B80B5EA-C025-D840-A06B-32CBA2CA4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Elite und Wettbewerb ...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4E6E8222-A2FC-E94C-B94A-1B7EFB8EF4ED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27088" y="1268413"/>
            <a:ext cx="7554912" cy="863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3200"/>
              <a:t>Differenzierung ist vorhanden, allerdings weit entfernt von amerikanischen Verhältnissen.</a:t>
            </a:r>
          </a:p>
        </p:txBody>
      </p:sp>
      <p:sp>
        <p:nvSpPr>
          <p:cNvPr id="282628" name="Rectangle 4">
            <a:extLst>
              <a:ext uri="{FF2B5EF4-FFF2-40B4-BE49-F238E27FC236}">
                <a16:creationId xmlns:a16="http://schemas.microsoft.com/office/drawing/2014/main" id="{2599A31F-8CFD-AC4D-9807-30A36724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08275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Experten sagen eine Dreiteilung des Systems voraus...</a:t>
            </a:r>
          </a:p>
          <a:p>
            <a:pPr lvl="1">
              <a:lnSpc>
                <a:spcPct val="80000"/>
              </a:lnSpc>
            </a:pPr>
            <a:r>
              <a:rPr lang="de-DE" altLang="de-DE" sz="2800"/>
              <a:t>in der Breite international konkurrenzfähige Universitäten</a:t>
            </a:r>
          </a:p>
          <a:p>
            <a:pPr lvl="1">
              <a:lnSpc>
                <a:spcPct val="80000"/>
              </a:lnSpc>
            </a:pPr>
            <a:r>
              <a:rPr lang="de-DE" altLang="de-DE" sz="2800"/>
              <a:t>in einzelnen Feldern internationale Strahlkraft, ansonsten nationale Bedeutung</a:t>
            </a:r>
          </a:p>
          <a:p>
            <a:pPr lvl="1">
              <a:lnSpc>
                <a:spcPct val="80000"/>
              </a:lnSpc>
            </a:pPr>
            <a:r>
              <a:rPr lang="de-DE" altLang="de-DE" sz="2800"/>
              <a:t>regionale Hochschulen mit wichtigen Ausbildungsfunktionen </a:t>
            </a:r>
          </a:p>
          <a:p>
            <a:pPr lvl="1">
              <a:lnSpc>
                <a:spcPct val="80000"/>
              </a:lnSpc>
            </a:pPr>
            <a:endParaRPr lang="de-DE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/>
      <p:bldP spid="282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E99EA623-E5F0-C24C-93FF-F02A899B4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33BD-6C33-554B-B8E7-7EE8161EBF01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807F986-141C-C947-9397-18AD081D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CCE88FAE-4EDD-5E4E-ABDB-459B63C3C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272338" cy="561975"/>
          </a:xfrm>
        </p:spPr>
        <p:txBody>
          <a:bodyPr/>
          <a:lstStyle/>
          <a:p>
            <a:r>
              <a:rPr lang="de-DE" altLang="de-DE"/>
              <a:t>Standortbestimmung und Positionierung ...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D37B3B67-CD0B-FB45-BE99-E2AF9539D5D3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4213" y="2205038"/>
            <a:ext cx="7554912" cy="863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3200"/>
              <a:t>Benchmarking und Ranking ...</a:t>
            </a:r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8E2E3A02-0041-124B-9987-771A20697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73463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... wenn sie denn gut gemacht sind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  <p:bldP spid="2846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oliennummernplatzhalter 1">
            <a:extLst>
              <a:ext uri="{FF2B5EF4-FFF2-40B4-BE49-F238E27FC236}">
                <a16:creationId xmlns:a16="http://schemas.microsoft.com/office/drawing/2014/main" id="{B7A70E5B-04A3-E548-AB09-6E41546B8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627-4496-AA4E-AF19-3F99BA27D667}" type="slidenum">
              <a:rPr lang="de-DE" altLang="de-DE"/>
              <a:pPr/>
              <a:t>24</a:t>
            </a:fld>
            <a:endParaRPr lang="de-DE" altLang="de-DE"/>
          </a:p>
        </p:txBody>
      </p:sp>
      <p:graphicFrame>
        <p:nvGraphicFramePr>
          <p:cNvPr id="32770" name="Group 2">
            <a:extLst>
              <a:ext uri="{FF2B5EF4-FFF2-40B4-BE49-F238E27FC236}">
                <a16:creationId xmlns:a16="http://schemas.microsoft.com/office/drawing/2014/main" id="{0BC16EB7-2E2E-224B-98A2-196143E6A294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268413"/>
          <a:ext cx="8856662" cy="5256216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822155226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1475850066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400003451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3589318227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357519246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4027127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09783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88035426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830534368"/>
                    </a:ext>
                  </a:extLst>
                </a:gridCol>
              </a:tblGrid>
              <a:tr h="1330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World Rank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Institution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Total Score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Alumni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Award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HiCi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N&amp;S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SCI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Score on Size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04928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Harvard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98.6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25886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Stanford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77.2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96.1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72.3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68.1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762167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Cambridge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76.2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93.4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56.6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58.5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73.2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937427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UC Berkeley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76.0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72.7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629445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MIT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78.9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73.6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69.1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64.6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47.5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682140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TU München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33.3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43.1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20.4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672497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LMU München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32.4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37.2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12.4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56.0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623303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57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 Zürich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27.3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21.4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30.3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48.9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29.9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948098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59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 Kopenhagen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31.0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30.8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24.7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22.6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48.1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29.8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971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64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 Heidelberg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29.7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10.9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27.7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22.1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49.7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28.5 </a:t>
                      </a: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297908"/>
                  </a:ext>
                </a:extLst>
              </a:tr>
            </a:tbl>
          </a:graphicData>
        </a:graphic>
      </p:graphicFrame>
      <p:sp>
        <p:nvSpPr>
          <p:cNvPr id="32892" name="Rectangle 124">
            <a:extLst>
              <a:ext uri="{FF2B5EF4-FFF2-40B4-BE49-F238E27FC236}">
                <a16:creationId xmlns:a16="http://schemas.microsoft.com/office/drawing/2014/main" id="{DF9E3A8F-0F34-4F4B-BCC2-88D5A1FD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8102263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ctr"/>
            <a:br>
              <a:rPr lang="de-DE" altLang="de-DE" sz="1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altLang="de-DE"/>
          </a:p>
        </p:txBody>
      </p:sp>
      <p:sp>
        <p:nvSpPr>
          <p:cNvPr id="32893" name="Rectangle 125">
            <a:extLst>
              <a:ext uri="{FF2B5EF4-FFF2-40B4-BE49-F238E27FC236}">
                <a16:creationId xmlns:a16="http://schemas.microsoft.com/office/drawing/2014/main" id="{1BE52BA6-B5C2-C944-89EB-34E15249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3725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894" name="Text Box 126">
            <a:extLst>
              <a:ext uri="{FF2B5EF4-FFF2-40B4-BE49-F238E27FC236}">
                <a16:creationId xmlns:a16="http://schemas.microsoft.com/office/drawing/2014/main" id="{C7DEDAAF-74E3-194D-9B1B-F7A01FC34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4475"/>
            <a:ext cx="485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3200" b="1"/>
              <a:t>Weltranking „Shanghai“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>
            <a:extLst>
              <a:ext uri="{FF2B5EF4-FFF2-40B4-BE49-F238E27FC236}">
                <a16:creationId xmlns:a16="http://schemas.microsoft.com/office/drawing/2014/main" id="{6C1ACE04-DE69-4D44-ABF2-FD4E4482D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5AD3-5218-C445-A39C-570A5833045B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28D1913-B259-E346-817D-2EC36FC4D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272338" cy="561975"/>
          </a:xfrm>
        </p:spPr>
        <p:txBody>
          <a:bodyPr/>
          <a:lstStyle/>
          <a:p>
            <a:r>
              <a:rPr lang="de-DE" altLang="de-DE">
                <a:solidFill>
                  <a:schemeClr val="tx1"/>
                </a:solidFill>
              </a:rPr>
              <a:t>Indikatoren des ‚Shanghai-Ranking‘</a:t>
            </a:r>
          </a:p>
        </p:txBody>
      </p:sp>
      <p:graphicFrame>
        <p:nvGraphicFramePr>
          <p:cNvPr id="34819" name="Group 3">
            <a:extLst>
              <a:ext uri="{FF2B5EF4-FFF2-40B4-BE49-F238E27FC236}">
                <a16:creationId xmlns:a16="http://schemas.microsoft.com/office/drawing/2014/main" id="{1A7085EB-36E9-2B48-B262-7374EE6AEA95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196975"/>
          <a:ext cx="7848600" cy="397160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1530624194"/>
                    </a:ext>
                  </a:extLst>
                </a:gridCol>
                <a:gridCol w="3500438">
                  <a:extLst>
                    <a:ext uri="{9D8B030D-6E8A-4147-A177-3AD203B41FA5}">
                      <a16:colId xmlns:a16="http://schemas.microsoft.com/office/drawing/2014/main" val="2832063420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61758842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868978069"/>
                    </a:ext>
                  </a:extLst>
                </a:gridCol>
              </a:tblGrid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Criteria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Indicator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35968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Quality of Education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Alumni of an institution winning Nobel Prizes and Fields Medals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Alumni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182437"/>
                  </a:ext>
                </a:extLst>
              </a:tr>
              <a:tr h="4460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Quality of Faculty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Staff of an institution winning Nobel Prizes and Fields Medals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Award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365035"/>
                  </a:ext>
                </a:extLst>
              </a:tr>
              <a:tr h="446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Highly cited researchers in 21 broad subject categories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HiCi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664929"/>
                  </a:ext>
                </a:extLst>
              </a:tr>
              <a:tr h="4460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Research Output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Articles published in Nature and Science*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N&amp;S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358672"/>
                  </a:ext>
                </a:extLst>
              </a:tr>
              <a:tr h="446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Articles in Science Citation Index-expanded and Social Science Citation Index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78177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Size of Institution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Academic performance with respect to the size of an institution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03263"/>
                  </a:ext>
                </a:extLst>
              </a:tr>
            </a:tbl>
          </a:graphicData>
        </a:graphic>
      </p:graphicFrame>
      <p:sp>
        <p:nvSpPr>
          <p:cNvPr id="34859" name="Text Box 43">
            <a:extLst>
              <a:ext uri="{FF2B5EF4-FFF2-40B4-BE49-F238E27FC236}">
                <a16:creationId xmlns:a16="http://schemas.microsoft.com/office/drawing/2014/main" id="{75C60AA7-E9A2-1F4C-99C8-C531E4F26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87692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1200" b="1"/>
              <a:t>* For institutions specialized in humanities and social sciences such as London School of Economics, N&amp;S is not considered, and the weight of N&amp;S is relocated to other indicators.</a:t>
            </a:r>
            <a:r>
              <a:rPr lang="de-DE" altLang="de-DE" sz="12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60" name="AutoShape 44">
            <a:extLst>
              <a:ext uri="{FF2B5EF4-FFF2-40B4-BE49-F238E27FC236}">
                <a16:creationId xmlns:a16="http://schemas.microsoft.com/office/drawing/2014/main" id="{6CD48ABF-ACE3-4B42-9244-C7DC0300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76250"/>
            <a:ext cx="2449513" cy="898525"/>
          </a:xfrm>
          <a:prstGeom prst="wedgeEllipseCallout">
            <a:avLst>
              <a:gd name="adj1" fmla="val -14940"/>
              <a:gd name="adj2" fmla="val 199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/>
              <a:t>Nobelpreise seit 1910</a:t>
            </a:r>
          </a:p>
        </p:txBody>
      </p:sp>
      <p:sp>
        <p:nvSpPr>
          <p:cNvPr id="34861" name="AutoShape 45">
            <a:extLst>
              <a:ext uri="{FF2B5EF4-FFF2-40B4-BE49-F238E27FC236}">
                <a16:creationId xmlns:a16="http://schemas.microsoft.com/office/drawing/2014/main" id="{0C136BD5-CF01-A641-85C4-2593D663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157788"/>
            <a:ext cx="2497137" cy="609600"/>
          </a:xfrm>
          <a:prstGeom prst="wedgeEllipseCallout">
            <a:avLst>
              <a:gd name="adj1" fmla="val -47458"/>
              <a:gd name="adj2" fmla="val -2567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/>
              <a:t>Publikationen</a:t>
            </a:r>
          </a:p>
        </p:txBody>
      </p:sp>
      <p:sp>
        <p:nvSpPr>
          <p:cNvPr id="34862" name="AutoShape 46">
            <a:extLst>
              <a:ext uri="{FF2B5EF4-FFF2-40B4-BE49-F238E27FC236}">
                <a16:creationId xmlns:a16="http://schemas.microsoft.com/office/drawing/2014/main" id="{08939561-D008-7A4E-910D-9956A78E0233}"/>
              </a:ext>
            </a:extLst>
          </p:cNvPr>
          <p:cNvSpPr>
            <a:spLocks/>
          </p:cNvSpPr>
          <p:nvPr/>
        </p:nvSpPr>
        <p:spPr bwMode="auto">
          <a:xfrm>
            <a:off x="5867400" y="3068638"/>
            <a:ext cx="152400" cy="1873250"/>
          </a:xfrm>
          <a:prstGeom prst="rightBrace">
            <a:avLst>
              <a:gd name="adj1" fmla="val 102431"/>
              <a:gd name="adj2" fmla="val 46185"/>
            </a:avLst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0" grpId="0" animBg="1"/>
      <p:bldP spid="348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A11CBA17-2653-E14F-8345-885965041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E199C-0DEF-DA43-B4CD-FB2728429FD1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7F24CFB-4364-7F40-A5C6-B06E01FE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121858" name="Text Box 2">
            <a:extLst>
              <a:ext uri="{FF2B5EF4-FFF2-40B4-BE49-F238E27FC236}">
                <a16:creationId xmlns:a16="http://schemas.microsoft.com/office/drawing/2014/main" id="{3670F0DB-F340-4F4E-8C28-1D7FABE3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7A43527B-E080-AF43-8E47-E0667F28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C919B0A2-EA17-814F-81A4-9F287EF0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38"/>
            <a:ext cx="8229600" cy="32861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3200" b="1"/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ACC8E3CE-7570-6E47-B4CB-1B0DAC6ED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08500"/>
            <a:ext cx="8153400" cy="206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2800">
                <a:solidFill>
                  <a:schemeClr val="bg1"/>
                </a:solidFill>
              </a:rPr>
              <a:t>Prof. Dr. Francois Tavenas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</a:rPr>
              <a:t>Rector Emeritus of Université Laval (Quebec)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</a:rPr>
              <a:t>Founding Rector of Université de Luxembourg</a:t>
            </a:r>
          </a:p>
          <a:p>
            <a:pPr algn="ctr" eaLnBrk="0" hangingPunct="0"/>
            <a:r>
              <a:rPr lang="de-DE" altLang="de-DE">
                <a:solidFill>
                  <a:schemeClr val="bg1"/>
                </a:solidFill>
              </a:rPr>
              <a:t>Quality Assurance: A Reference System for Indicators and Evaluation Procedures, Brüssel April 2004</a:t>
            </a:r>
            <a:endParaRPr lang="de-DE" altLang="de-DE" b="1">
              <a:solidFill>
                <a:schemeClr val="bg1"/>
              </a:solidFill>
            </a:endParaRPr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1AB95C91-B642-D64E-8BEF-E5B71A967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Meta - Ranking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8A2A2EB6-41E6-6747-9E16-3F77B3096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DB80-240A-AE45-935B-27C8B4E20112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9709CE9-73F0-2145-A003-6FE1A4F0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09922" name="Text Box 2">
            <a:extLst>
              <a:ext uri="{FF2B5EF4-FFF2-40B4-BE49-F238E27FC236}">
                <a16:creationId xmlns:a16="http://schemas.microsoft.com/office/drawing/2014/main" id="{0FBE1EE2-0CD3-6C4D-997C-938AA804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047A5CDE-8ED1-5648-8F6F-180E6151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id="{7C4F6795-0A2C-4740-99EC-35605501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38"/>
            <a:ext cx="8229600" cy="32861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3200" b="1"/>
              <a:t>„ The German system of institutional ranking is nothing short of brilliant.“ </a:t>
            </a:r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EA61E3E6-504B-F142-838D-F307C2B5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08500"/>
            <a:ext cx="8153400" cy="206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</a:rPr>
              <a:t>Alex Usher, Vice-President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</a:rPr>
              <a:t>of the Educational Policy Institute, Canada,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90478DD1-B185-E646-9276-0C2AF4D8C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Meta - Ranking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  <p:bldP spid="2099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D831EB5B-9394-AC49-9193-3C5E428F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B741-A3BF-3343-88A8-6BFA57BBD6D7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E0625D62-CE43-5541-BE89-3374AC32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123906" name="Text Box 2">
            <a:extLst>
              <a:ext uri="{FF2B5EF4-FFF2-40B4-BE49-F238E27FC236}">
                <a16:creationId xmlns:a16="http://schemas.microsoft.com/office/drawing/2014/main" id="{60ABFE58-F9AE-924D-9807-25B1DC0D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31370EF-FF29-D34B-8C1F-9703B9345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EFB91EBF-B192-DA44-9335-B8FBFA3B4B08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196975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Nr. 1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Fächer-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vergleiche</a:t>
            </a:r>
          </a:p>
        </p:txBody>
      </p:sp>
      <p:pic>
        <p:nvPicPr>
          <p:cNvPr id="123909" name="Picture 5">
            <a:extLst>
              <a:ext uri="{FF2B5EF4-FFF2-40B4-BE49-F238E27FC236}">
                <a16:creationId xmlns:a16="http://schemas.microsoft.com/office/drawing/2014/main" id="{18940074-F842-D94B-ACC4-BD7838E8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196975"/>
            <a:ext cx="71977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2249BD8E-F78D-6447-8F75-240392CC6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6D14-DEEF-D049-A531-100BCB3FA0B1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35AB089D-5DEA-9446-86F8-CF27E6A1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125954" name="AutoShape 2">
            <a:extLst>
              <a:ext uri="{FF2B5EF4-FFF2-40B4-BE49-F238E27FC236}">
                <a16:creationId xmlns:a16="http://schemas.microsoft.com/office/drawing/2014/main" id="{83F5D394-6329-0B46-BFBF-DBEA4650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1998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Wirtschaft,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Chemie</a:t>
            </a: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125955" name="AutoShape 3">
            <a:extLst>
              <a:ext uri="{FF2B5EF4-FFF2-40B4-BE49-F238E27FC236}">
                <a16:creationId xmlns:a16="http://schemas.microsoft.com/office/drawing/2014/main" id="{ECC54932-3DFE-B346-B27B-B06981EE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1999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Jura, 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Naturwiss.</a:t>
            </a: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125956" name="AutoShape 4">
            <a:extLst>
              <a:ext uri="{FF2B5EF4-FFF2-40B4-BE49-F238E27FC236}">
                <a16:creationId xmlns:a16="http://schemas.microsoft.com/office/drawing/2014/main" id="{E2F1E7E4-EC9E-0045-8C17-66B650D2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2000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Ingenieurwiss.</a:t>
            </a:r>
          </a:p>
        </p:txBody>
      </p:sp>
      <p:sp>
        <p:nvSpPr>
          <p:cNvPr id="125957" name="AutoShape 5">
            <a:extLst>
              <a:ext uri="{FF2B5EF4-FFF2-40B4-BE49-F238E27FC236}">
                <a16:creationId xmlns:a16="http://schemas.microsoft.com/office/drawing/2014/main" id="{BB35B074-0895-EB44-993D-5C0CD07A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2001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Geisteswiss.</a:t>
            </a:r>
            <a:r>
              <a:rPr lang="de-DE" altLang="de-DE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5958" name="AutoShape 6">
            <a:extLst>
              <a:ext uri="{FF2B5EF4-FFF2-40B4-BE49-F238E27FC236}">
                <a16:creationId xmlns:a16="http://schemas.microsoft.com/office/drawing/2014/main" id="{55E14806-23CC-754E-8539-69B6F19F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2002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Wirtschaft, Jura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Sozialwiss.</a:t>
            </a:r>
          </a:p>
        </p:txBody>
      </p:sp>
      <p:sp>
        <p:nvSpPr>
          <p:cNvPr id="125959" name="AutoShape 7">
            <a:extLst>
              <a:ext uri="{FF2B5EF4-FFF2-40B4-BE49-F238E27FC236}">
                <a16:creationId xmlns:a16="http://schemas.microsoft.com/office/drawing/2014/main" id="{DF393326-D704-EE4B-A17A-ED7CC4A2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2003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 Naturwiss.,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Medizin</a:t>
            </a:r>
            <a:endParaRPr lang="de-DE" altLang="de-DE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960" name="AutoShape 8">
            <a:extLst>
              <a:ext uri="{FF2B5EF4-FFF2-40B4-BE49-F238E27FC236}">
                <a16:creationId xmlns:a16="http://schemas.microsoft.com/office/drawing/2014/main" id="{13214ACA-6C67-B741-B613-FE290332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2004</a:t>
            </a:r>
          </a:p>
          <a:p>
            <a:pPr algn="ctr" eaLnBrk="0" hangingPunct="0"/>
            <a:endParaRPr lang="de-DE" altLang="de-DE" sz="2400">
              <a:solidFill>
                <a:schemeClr val="tx2"/>
              </a:solidFill>
            </a:endParaRP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Ingenieur-,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Geisteswiss.</a:t>
            </a:r>
            <a:r>
              <a:rPr lang="de-DE" altLang="de-DE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D80D086A-BFE7-694E-ADD1-B26EC6569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/>
              <a:t>1. Zyklus</a:t>
            </a:r>
          </a:p>
        </p:txBody>
      </p:sp>
      <p:sp>
        <p:nvSpPr>
          <p:cNvPr id="125962" name="Text Box 10">
            <a:extLst>
              <a:ext uri="{FF2B5EF4-FFF2-40B4-BE49-F238E27FC236}">
                <a16:creationId xmlns:a16="http://schemas.microsoft.com/office/drawing/2014/main" id="{DBB1618D-C2D9-7841-ADA4-E64DF16CF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/>
              <a:t>2. Zyklus</a:t>
            </a:r>
          </a:p>
        </p:txBody>
      </p:sp>
      <p:sp>
        <p:nvSpPr>
          <p:cNvPr id="125963" name="Text Box 11">
            <a:extLst>
              <a:ext uri="{FF2B5EF4-FFF2-40B4-BE49-F238E27FC236}">
                <a16:creationId xmlns:a16="http://schemas.microsoft.com/office/drawing/2014/main" id="{ED10487A-A01F-D94A-99D1-25D6471D4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/>
              <a:t>3. Zyklus</a:t>
            </a:r>
          </a:p>
        </p:txBody>
      </p:sp>
      <p:sp>
        <p:nvSpPr>
          <p:cNvPr id="125964" name="AutoShape 12">
            <a:extLst>
              <a:ext uri="{FF2B5EF4-FFF2-40B4-BE49-F238E27FC236}">
                <a16:creationId xmlns:a16="http://schemas.microsoft.com/office/drawing/2014/main" id="{5E488CEC-0506-4140-B7BA-E6E81151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2005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Wirtschaft, Jura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Sozialwiss.</a:t>
            </a:r>
          </a:p>
        </p:txBody>
      </p:sp>
      <p:sp>
        <p:nvSpPr>
          <p:cNvPr id="125965" name="AutoShape 13">
            <a:extLst>
              <a:ext uri="{FF2B5EF4-FFF2-40B4-BE49-F238E27FC236}">
                <a16:creationId xmlns:a16="http://schemas.microsoft.com/office/drawing/2014/main" id="{B8ECC3DE-3E32-574A-BD9E-502717C2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2006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 Naturwiss.,</a:t>
            </a:r>
          </a:p>
          <a:p>
            <a:pPr algn="ctr" eaLnBrk="0" hangingPunct="0"/>
            <a:r>
              <a:rPr lang="de-DE" altLang="de-DE" sz="2400">
                <a:solidFill>
                  <a:schemeClr val="tx2"/>
                </a:solidFill>
              </a:rPr>
              <a:t>Medizin</a:t>
            </a:r>
          </a:p>
        </p:txBody>
      </p:sp>
      <p:sp>
        <p:nvSpPr>
          <p:cNvPr id="125966" name="AutoShape 14">
            <a:extLst>
              <a:ext uri="{FF2B5EF4-FFF2-40B4-BE49-F238E27FC236}">
                <a16:creationId xmlns:a16="http://schemas.microsoft.com/office/drawing/2014/main" id="{192E8706-235A-304B-8D2C-9635C0E7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/>
              <a:t>2007</a:t>
            </a:r>
          </a:p>
          <a:p>
            <a:pPr algn="ctr" eaLnBrk="0" hangingPunct="0"/>
            <a:r>
              <a:rPr lang="de-DE" altLang="de-DE" sz="2400"/>
              <a:t>Ingenieur-,</a:t>
            </a:r>
          </a:p>
          <a:p>
            <a:pPr algn="ctr" eaLnBrk="0" hangingPunct="0"/>
            <a:r>
              <a:rPr lang="de-DE" altLang="de-DE" sz="2400"/>
              <a:t>Geisteswiss..</a:t>
            </a:r>
          </a:p>
        </p:txBody>
      </p:sp>
      <p:sp>
        <p:nvSpPr>
          <p:cNvPr id="125967" name="Rectangle 15">
            <a:extLst>
              <a:ext uri="{FF2B5EF4-FFF2-40B4-BE49-F238E27FC236}">
                <a16:creationId xmlns:a16="http://schemas.microsoft.com/office/drawing/2014/main" id="{6DDFDD48-89D5-3B48-B4B3-40211BD3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000" b="1">
                <a:solidFill>
                  <a:schemeClr val="bg1"/>
                </a:solidFill>
              </a:rPr>
              <a:t> 36 Studienbereiche</a:t>
            </a:r>
          </a:p>
        </p:txBody>
      </p:sp>
      <p:sp>
        <p:nvSpPr>
          <p:cNvPr id="125968" name="Rectangle 16">
            <a:extLst>
              <a:ext uri="{FF2B5EF4-FFF2-40B4-BE49-F238E27FC236}">
                <a16:creationId xmlns:a16="http://schemas.microsoft.com/office/drawing/2014/main" id="{D144A7F8-F5DC-864A-A528-76E8E4D48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000" b="1">
                <a:solidFill>
                  <a:schemeClr val="bg1"/>
                </a:solidFill>
              </a:rPr>
              <a:t> 75 % Studierende</a:t>
            </a:r>
          </a:p>
        </p:txBody>
      </p:sp>
      <p:sp>
        <p:nvSpPr>
          <p:cNvPr id="125969" name="Oval 17">
            <a:extLst>
              <a:ext uri="{FF2B5EF4-FFF2-40B4-BE49-F238E27FC236}">
                <a16:creationId xmlns:a16="http://schemas.microsoft.com/office/drawing/2014/main" id="{F9EB3CE6-C367-0747-A060-F6064942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84313"/>
            <a:ext cx="7345362" cy="4897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280 Hochschulen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4.000 Studienangebote</a:t>
            </a:r>
          </a:p>
          <a:p>
            <a:pPr algn="ctr" eaLnBrk="0" hangingPunct="0"/>
            <a:r>
              <a:rPr lang="de-DE" altLang="de-DE" b="1">
                <a:solidFill>
                  <a:srgbClr val="000000"/>
                </a:solidFill>
              </a:rPr>
              <a:t>(inkl. Österreich + Schweiz)</a:t>
            </a:r>
          </a:p>
          <a:p>
            <a:pPr algn="ctr" eaLnBrk="0" hangingPunct="0"/>
            <a:r>
              <a:rPr lang="de-DE" altLang="de-DE" sz="3600" b="1">
                <a:solidFill>
                  <a:srgbClr val="000000"/>
                </a:solidFill>
              </a:rPr>
              <a:t>200.000 Einzeldaten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alle drei Jahre aktualisiert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6" grpId="0" animBg="1"/>
      <p:bldP spid="125957" grpId="0" animBg="1"/>
      <p:bldP spid="125958" grpId="0" animBg="1"/>
      <p:bldP spid="125961" grpId="0"/>
      <p:bldP spid="125962" grpId="0"/>
      <p:bldP spid="125963" grpId="0"/>
      <p:bldP spid="125964" grpId="0" animBg="1"/>
      <p:bldP spid="125965" grpId="0" animBg="1"/>
      <p:bldP spid="125966" grpId="0" animBg="1"/>
      <p:bldP spid="125967" grpId="0" animBg="1" autoUpdateAnimBg="0"/>
      <p:bldP spid="125968" grpId="0" animBg="1" autoUpdateAnimBg="0"/>
      <p:bldP spid="1259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4AF0C52-B108-6B48-8658-3DCD71552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1203-564F-8140-8876-EB401348AE1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91FC304-856B-574E-8F00-96044479F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Früher Elite ...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069F014-8BE5-3640-B557-9723B1052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51013"/>
            <a:ext cx="7262812" cy="830262"/>
          </a:xfrm>
          <a:noFill/>
        </p:spPr>
        <p:txBody>
          <a:bodyPr wrap="none"/>
          <a:lstStyle/>
          <a:p>
            <a:r>
              <a:rPr lang="de-DE" altLang="de-DE" sz="3200"/>
              <a:t>da waren alle Hochschulen gleich</a:t>
            </a:r>
          </a:p>
          <a:p>
            <a:endParaRPr lang="de-DE" altLang="de-DE" sz="320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2962EB07-B7E3-FA48-8E92-4AC5C3AD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041650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da war die ZVS Rechtssymbol der Gleichheit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35EF3222-DBFE-5046-8B80-E0ECB5FF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65625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da „sicherte“ die Rahmenprüfungs-ordnung die Gleichheit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  <p:bldP spid="266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7337653D-A330-274E-9725-A0FF5739B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2D2D8-C6B2-0A47-92CF-BAEBFD0644B7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9E63F3F-D501-1D40-8021-1016AB5F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128002" name="Text Box 2">
            <a:extLst>
              <a:ext uri="{FF2B5EF4-FFF2-40B4-BE49-F238E27FC236}">
                <a16:creationId xmlns:a16="http://schemas.microsoft.com/office/drawing/2014/main" id="{823E2590-6E05-A24E-AC3E-5BCCFFC03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85D4981-6F2B-6944-B971-F37F4174C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78C2C809-9088-A149-BC34-A2D8E57E093E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125538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Nr. 2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Wieder-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holungen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mit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Zeit-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vergleich</a:t>
            </a:r>
          </a:p>
        </p:txBody>
      </p:sp>
      <p:pic>
        <p:nvPicPr>
          <p:cNvPr id="128005" name="Picture 5">
            <a:extLst>
              <a:ext uri="{FF2B5EF4-FFF2-40B4-BE49-F238E27FC236}">
                <a16:creationId xmlns:a16="http://schemas.microsoft.com/office/drawing/2014/main" id="{FC45207A-4E1E-1148-B4EA-E1B8B287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125538"/>
            <a:ext cx="71977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59CDAEF0-42FE-634E-A9C4-FD230B0B3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6C1B-7FD3-954C-A1B6-1E2F65EDBFE5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BC4EED85-C952-A84C-B869-130EAFC0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130050" name="Text Box 2">
            <a:extLst>
              <a:ext uri="{FF2B5EF4-FFF2-40B4-BE49-F238E27FC236}">
                <a16:creationId xmlns:a16="http://schemas.microsoft.com/office/drawing/2014/main" id="{04A38C4C-DAA1-5941-9D39-86A9A079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99F5374A-38E0-D04F-B69F-A447C20C068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125538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Nr. 3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keine 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Rang-</a:t>
            </a:r>
          </a:p>
          <a:p>
            <a:pPr algn="ctr" eaLnBrk="0" hangingPunct="0"/>
            <a:r>
              <a:rPr lang="de-DE" altLang="de-DE" sz="2800" b="1" i="1">
                <a:solidFill>
                  <a:srgbClr val="000000"/>
                </a:solidFill>
              </a:rPr>
              <a:t>plätze</a:t>
            </a:r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nur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 Rang-</a:t>
            </a:r>
          </a:p>
          <a:p>
            <a:pPr algn="ctr" eaLnBrk="0" hangingPunct="0"/>
            <a:r>
              <a:rPr lang="de-DE" altLang="de-DE" sz="2800" b="1" i="1">
                <a:solidFill>
                  <a:srgbClr val="000000"/>
                </a:solidFill>
              </a:rPr>
              <a:t>gruppen</a:t>
            </a: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C9D202FC-D6C8-5E46-97F5-027D5C11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1E61A738-E956-9947-9F21-BEC6D2B8B6BF}"/>
              </a:ext>
            </a:extLst>
          </p:cNvPr>
          <p:cNvGrpSpPr>
            <a:grpSpLocks/>
          </p:cNvGrpSpPr>
          <p:nvPr/>
        </p:nvGrpSpPr>
        <p:grpSpPr bwMode="auto">
          <a:xfrm>
            <a:off x="0" y="549275"/>
            <a:ext cx="1835150" cy="1184275"/>
            <a:chOff x="0" y="800"/>
            <a:chExt cx="1156" cy="746"/>
          </a:xfrm>
        </p:grpSpPr>
        <p:sp>
          <p:nvSpPr>
            <p:cNvPr id="130054" name="AutoShape 6">
              <a:extLst>
                <a:ext uri="{FF2B5EF4-FFF2-40B4-BE49-F238E27FC236}">
                  <a16:creationId xmlns:a16="http://schemas.microsoft.com/office/drawing/2014/main" id="{E1B67CE6-15B3-AC44-BFBC-DD7A65F1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de-DE" altLang="de-DE" sz="2400">
                  <a:solidFill>
                    <a:schemeClr val="bg1"/>
                  </a:solidFill>
                </a:rPr>
                <a:t>Spitze </a:t>
              </a:r>
            </a:p>
            <a:p>
              <a:pPr eaLnBrk="0" hangingPunct="0"/>
              <a:r>
                <a:rPr lang="de-DE" altLang="de-DE" sz="2400">
                  <a:solidFill>
                    <a:schemeClr val="bg1"/>
                  </a:solidFill>
                </a:rPr>
                <a:t>Mittel</a:t>
              </a:r>
            </a:p>
            <a:p>
              <a:pPr eaLnBrk="0" hangingPunct="0"/>
              <a:r>
                <a:rPr lang="de-DE" altLang="de-DE" sz="2400">
                  <a:solidFill>
                    <a:schemeClr val="bg1"/>
                  </a:solidFill>
                </a:rPr>
                <a:t>Schluss</a:t>
              </a:r>
            </a:p>
          </p:txBody>
        </p:sp>
        <p:sp>
          <p:nvSpPr>
            <p:cNvPr id="130055" name="Rectangle 7">
              <a:extLst>
                <a:ext uri="{FF2B5EF4-FFF2-40B4-BE49-F238E27FC236}">
                  <a16:creationId xmlns:a16="http://schemas.microsoft.com/office/drawing/2014/main" id="{F7AD67C6-B7F8-5E4D-AAD6-1D176B6DC7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056" name="Rectangle 8">
              <a:extLst>
                <a:ext uri="{FF2B5EF4-FFF2-40B4-BE49-F238E27FC236}">
                  <a16:creationId xmlns:a16="http://schemas.microsoft.com/office/drawing/2014/main" id="{A1EB3E13-2883-9740-A04D-19937FC802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057" name="Rectangle 9">
              <a:extLst>
                <a:ext uri="{FF2B5EF4-FFF2-40B4-BE49-F238E27FC236}">
                  <a16:creationId xmlns:a16="http://schemas.microsoft.com/office/drawing/2014/main" id="{F27797AE-C39D-FB42-8302-917A25163C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30058" name="Picture 10">
            <a:extLst>
              <a:ext uri="{FF2B5EF4-FFF2-40B4-BE49-F238E27FC236}">
                <a16:creationId xmlns:a16="http://schemas.microsoft.com/office/drawing/2014/main" id="{A9381C12-96AF-FE44-A2F4-410688CF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125538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40CC0D0A-7E47-0441-83D9-F1EBA229D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E3D4-85D6-7A4A-8EB9-A5ABE6F796CC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37725E4-B40B-7843-8C5A-2FF4A9DB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6E3C0ECA-16B4-9E4F-B1DA-846F14E80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7EBFDA66-FF23-5448-8009-9C83E34E1DFE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125538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Nr. 4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Bench-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marking</a:t>
            </a:r>
          </a:p>
        </p:txBody>
      </p:sp>
      <p:pic>
        <p:nvPicPr>
          <p:cNvPr id="286725" name="Picture 5">
            <a:extLst>
              <a:ext uri="{FF2B5EF4-FFF2-40B4-BE49-F238E27FC236}">
                <a16:creationId xmlns:a16="http://schemas.microsoft.com/office/drawing/2014/main" id="{E928A991-0D26-8A46-8026-CDECEA98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7235825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59C0D720-5C8C-6B47-8F81-CEC324710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E201-3057-3043-BE2E-5D4B530DF8E1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3F48AC0F-27DF-E845-8921-956A5AEB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134146" name="Text Box 2">
            <a:extLst>
              <a:ext uri="{FF2B5EF4-FFF2-40B4-BE49-F238E27FC236}">
                <a16:creationId xmlns:a16="http://schemas.microsoft.com/office/drawing/2014/main" id="{EF0CD87D-D5F7-AF44-A0A7-BE04FF3A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5A5E7AB0-5B63-5F40-8A18-EFBDEFD0490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684213" y="1125538"/>
            <a:ext cx="8002587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Nr. 5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keine (gewichteten) Gesamtwerte, 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sondern 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multidimensionales Ranking</a:t>
            </a: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2508FA52-570A-454F-8C7E-E5E0E1474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134149" name="AutoShape 5">
            <a:extLst>
              <a:ext uri="{FF2B5EF4-FFF2-40B4-BE49-F238E27FC236}">
                <a16:creationId xmlns:a16="http://schemas.microsoft.com/office/drawing/2014/main" id="{9E6D19E1-3078-6F4C-AB97-4B130D90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81075"/>
            <a:ext cx="4176712" cy="2447925"/>
          </a:xfrm>
          <a:prstGeom prst="cloudCallout">
            <a:avLst>
              <a:gd name="adj1" fmla="val -35634"/>
              <a:gd name="adj2" fmla="val 10732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</a:rPr>
              <a:t>Mein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 autoUpdateAnimBg="0"/>
      <p:bldP spid="1341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076398-8A27-0D45-B241-DE179D81B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6B99B-96DE-8B47-9F67-44E7EB927713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15991AA5-1E48-4942-8E61-88F54386A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Zwei kleine Negerlein ...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45F4AD8D-6C63-DA4A-A5AB-A630A0751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75" y="2373313"/>
            <a:ext cx="6848475" cy="3313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sz="3200"/>
              <a:t>   Die letzten des Vereins.</a:t>
            </a:r>
            <a:br>
              <a:rPr lang="de-DE" altLang="de-DE" sz="3200"/>
            </a:br>
            <a:r>
              <a:rPr lang="de-DE" altLang="de-DE" sz="3200"/>
              <a:t>Die gingen aufeinander los,</a:t>
            </a:r>
            <a:br>
              <a:rPr lang="de-DE" altLang="de-DE" sz="3200"/>
            </a:br>
            <a:r>
              <a:rPr lang="de-DE" altLang="de-DE" sz="3200"/>
              <a:t>Da waren's nur noch 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E8311E1E-696B-224D-9F75-BD2D39644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9FE3-A2D3-3545-9CC3-AC01CDA4CEC6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33128438-7E20-054F-80CE-9265FE661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Ein kleines Negerlein ...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A2CF1FDD-7B75-1746-BA0F-A0D3732A6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75" y="2373313"/>
            <a:ext cx="7226300" cy="3313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sz="3200"/>
              <a:t>   Das fürchtet sich so sehr.</a:t>
            </a:r>
            <a:br>
              <a:rPr lang="de-DE" altLang="de-DE" sz="3200"/>
            </a:br>
            <a:r>
              <a:rPr lang="de-DE" altLang="de-DE" sz="3200"/>
              <a:t>Nahm einen Strick und hing sich auf,</a:t>
            </a:r>
            <a:br>
              <a:rPr lang="de-DE" altLang="de-DE" sz="3200"/>
            </a:br>
            <a:r>
              <a:rPr lang="de-DE" altLang="de-DE" sz="3200"/>
              <a:t>Und dann gab´s keines mehr ...</a:t>
            </a:r>
          </a:p>
        </p:txBody>
      </p:sp>
      <p:pic>
        <p:nvPicPr>
          <p:cNvPr id="221188" name="Picture 4">
            <a:extLst>
              <a:ext uri="{FF2B5EF4-FFF2-40B4-BE49-F238E27FC236}">
                <a16:creationId xmlns:a16="http://schemas.microsoft.com/office/drawing/2014/main" id="{3F25875A-2AB2-014E-BE77-256982F2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04900"/>
            <a:ext cx="7272338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04730E-7C71-BF48-B442-A45710828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7F6D7-263D-CA41-A092-35E604135A87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3FE0BF-B4F7-8D46-92AD-D3B4BEF4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69593E76-5437-4749-9EC0-07B0BE816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800"/>
          </a:p>
        </p:txBody>
      </p:sp>
      <p:pic>
        <p:nvPicPr>
          <p:cNvPr id="220164" name="Picture 4">
            <a:extLst>
              <a:ext uri="{FF2B5EF4-FFF2-40B4-BE49-F238E27FC236}">
                <a16:creationId xmlns:a16="http://schemas.microsoft.com/office/drawing/2014/main" id="{C885F2F2-9181-AF46-B057-A79C526C19A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4F61B2-3D81-0048-95DC-AB701E062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9DFC-310D-3748-828C-BE9E75D25C87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AB56CF-F789-074D-9E6C-DC807F7A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654833DB-1A8A-C146-8255-A41CA3820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800"/>
          </a:p>
        </p:txBody>
      </p:sp>
      <p:pic>
        <p:nvPicPr>
          <p:cNvPr id="214019" name="Picture 3">
            <a:extLst>
              <a:ext uri="{FF2B5EF4-FFF2-40B4-BE49-F238E27FC236}">
                <a16:creationId xmlns:a16="http://schemas.microsoft.com/office/drawing/2014/main" id="{EA10806B-63C0-F248-BD2F-CCB1F24897E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21EC5E-25A9-6042-8A7A-5F07D9C572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1A45-D14C-CF4D-BCD7-CAB4E4A55605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76E5F7-4CDA-5D49-A287-7C3D37C7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242BB3D5-C55F-0045-9115-5338BE8B8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800"/>
          </a:p>
        </p:txBody>
      </p:sp>
      <p:pic>
        <p:nvPicPr>
          <p:cNvPr id="211971" name="Picture 3">
            <a:extLst>
              <a:ext uri="{FF2B5EF4-FFF2-40B4-BE49-F238E27FC236}">
                <a16:creationId xmlns:a16="http://schemas.microsoft.com/office/drawing/2014/main" id="{852A0FD8-F64A-7D4E-9C61-5BCCD3886DE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DF6EA4-B97A-194B-AE09-B7EFDF7FA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207A-34E6-BD4E-A5B8-10D3B530404D}" type="slidenum">
              <a:rPr lang="de-DE" altLang="de-DE"/>
              <a:pPr/>
              <a:t>39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292D6C-5116-B04E-99B3-8AB2533B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6DAAAD8D-2EA6-D145-9753-9CCB90B91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800"/>
          </a:p>
        </p:txBody>
      </p:sp>
      <p:pic>
        <p:nvPicPr>
          <p:cNvPr id="212995" name="Picture 3">
            <a:extLst>
              <a:ext uri="{FF2B5EF4-FFF2-40B4-BE49-F238E27FC236}">
                <a16:creationId xmlns:a16="http://schemas.microsoft.com/office/drawing/2014/main" id="{98E32E1D-5711-9A48-B983-DCAF25168EB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D0E666B-9385-5D42-9DFD-ED83B9C3D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BE830-F164-9D40-BABF-7D532C096D7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F32C7CE-B42C-FD4F-B5FE-1E4F72DFD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Dann ...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C1A5EF9-64F1-894E-A86E-77FD040AB4F4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00113" y="1751013"/>
            <a:ext cx="7554912" cy="863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3200"/>
              <a:t>entdeckte man die Unterschiedlichkeit und nannte sie Profilbildung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2009B99-424E-6F4B-8979-6F6D60BD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960688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wurde die Leistungsdifferenz durch Evaluation und Ranking transparent gemacht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47132522-94F6-F24D-81A3-C0CE21A60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65625"/>
            <a:ext cx="7559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3200"/>
              <a:t>suchte die SPD ab Januar 2004 die Eliteuniversität in Deutschland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/>
      <p:bldP spid="2867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1C9E3A-A3E2-8545-94B5-F19767D8C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CAAA-F719-FC40-9E84-456BE20DCCF8}" type="slidenum">
              <a:rPr lang="de-DE" altLang="de-DE"/>
              <a:pPr/>
              <a:t>40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C9C865-103F-EC49-B086-274DC122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6E715A1B-B8C7-7D40-AD8D-DF2A9F52E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800"/>
          </a:p>
        </p:txBody>
      </p:sp>
      <p:pic>
        <p:nvPicPr>
          <p:cNvPr id="215044" name="Picture 4">
            <a:extLst>
              <a:ext uri="{FF2B5EF4-FFF2-40B4-BE49-F238E27FC236}">
                <a16:creationId xmlns:a16="http://schemas.microsoft.com/office/drawing/2014/main" id="{56587113-A230-6E42-82A0-9F72BFE4376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CE4E183F-C8F5-694B-B1E4-538350C3B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4A14-A566-5248-8136-6846AAC0FB98}" type="slidenum">
              <a:rPr lang="de-DE" altLang="de-DE"/>
              <a:pPr/>
              <a:t>41</a:t>
            </a:fld>
            <a:endParaRPr lang="de-DE" altLang="de-DE"/>
          </a:p>
        </p:txBody>
      </p:sp>
      <p:pic>
        <p:nvPicPr>
          <p:cNvPr id="206850" name="Picture 2">
            <a:extLst>
              <a:ext uri="{FF2B5EF4-FFF2-40B4-BE49-F238E27FC236}">
                <a16:creationId xmlns:a16="http://schemas.microsoft.com/office/drawing/2014/main" id="{5703F823-68AB-F641-B2E5-F485C226F7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35088"/>
            <a:ext cx="8785225" cy="5189537"/>
          </a:xfrm>
          <a:noFill/>
          <a:ln/>
        </p:spPr>
      </p:pic>
      <p:sp>
        <p:nvSpPr>
          <p:cNvPr id="206851" name="Rectangle 3">
            <a:extLst>
              <a:ext uri="{FF2B5EF4-FFF2-40B4-BE49-F238E27FC236}">
                <a16:creationId xmlns:a16="http://schemas.microsoft.com/office/drawing/2014/main" id="{437C6186-1391-B44A-92A1-AA1C6E6AF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Perspektive Studierendenzahlen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oliennummernplatzhalter 3">
            <a:extLst>
              <a:ext uri="{FF2B5EF4-FFF2-40B4-BE49-F238E27FC236}">
                <a16:creationId xmlns:a16="http://schemas.microsoft.com/office/drawing/2014/main" id="{86C2E9FB-BE1F-3748-9325-E939913EB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107B-F492-8D4D-AD72-C89BEA490B21}" type="slidenum">
              <a:rPr lang="de-DE" altLang="de-DE"/>
              <a:pPr/>
              <a:t>42</a:t>
            </a:fld>
            <a:endParaRPr lang="de-DE" altLang="de-DE"/>
          </a:p>
        </p:txBody>
      </p:sp>
      <p:sp>
        <p:nvSpPr>
          <p:cNvPr id="133" name="Fußzeilenplatzhalter 4">
            <a:extLst>
              <a:ext uri="{FF2B5EF4-FFF2-40B4-BE49-F238E27FC236}">
                <a16:creationId xmlns:a16="http://schemas.microsoft.com/office/drawing/2014/main" id="{AA021DD1-FA5D-DC44-BFD0-C817C9E5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375317D7-F3EE-374B-AADD-35CADCA4C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Studienanfängerplätze </a:t>
            </a:r>
          </a:p>
        </p:txBody>
      </p:sp>
      <p:grpSp>
        <p:nvGrpSpPr>
          <p:cNvPr id="205831" name="Group 7">
            <a:extLst>
              <a:ext uri="{FF2B5EF4-FFF2-40B4-BE49-F238E27FC236}">
                <a16:creationId xmlns:a16="http://schemas.microsoft.com/office/drawing/2014/main" id="{7F1C74E3-447F-AF4E-9E23-1F5E50CE60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825" y="-1035050"/>
            <a:ext cx="8459788" cy="7597775"/>
            <a:chOff x="0" y="-2263"/>
            <a:chExt cx="9062" cy="8146"/>
          </a:xfrm>
        </p:grpSpPr>
        <p:sp>
          <p:nvSpPr>
            <p:cNvPr id="205832" name="AutoShape 8">
              <a:extLst>
                <a:ext uri="{FF2B5EF4-FFF2-40B4-BE49-F238E27FC236}">
                  <a16:creationId xmlns:a16="http://schemas.microsoft.com/office/drawing/2014/main" id="{C9D1CE9E-ECBE-5940-A95C-5C82D2281E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2" cy="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33" name="Rectangle 9">
              <a:extLst>
                <a:ext uri="{FF2B5EF4-FFF2-40B4-BE49-F238E27FC236}">
                  <a16:creationId xmlns:a16="http://schemas.microsoft.com/office/drawing/2014/main" id="{F6DF58DA-2323-B34B-9063-501D937B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53"/>
              <a:ext cx="8948" cy="577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34" name="Rectangle 10">
              <a:extLst>
                <a:ext uri="{FF2B5EF4-FFF2-40B4-BE49-F238E27FC236}">
                  <a16:creationId xmlns:a16="http://schemas.microsoft.com/office/drawing/2014/main" id="{77E71C9A-AAA4-434E-80F6-8D9B44321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1492"/>
              <a:ext cx="6829" cy="389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35" name="Line 11">
              <a:extLst>
                <a:ext uri="{FF2B5EF4-FFF2-40B4-BE49-F238E27FC236}">
                  <a16:creationId xmlns:a16="http://schemas.microsoft.com/office/drawing/2014/main" id="{47261F04-284D-D240-B96A-8139193A0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5391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36" name="Line 12">
              <a:extLst>
                <a:ext uri="{FF2B5EF4-FFF2-40B4-BE49-F238E27FC236}">
                  <a16:creationId xmlns:a16="http://schemas.microsoft.com/office/drawing/2014/main" id="{F8BBB6D3-A249-7449-A031-0757FE0C2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4831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37" name="Line 13">
              <a:extLst>
                <a:ext uri="{FF2B5EF4-FFF2-40B4-BE49-F238E27FC236}">
                  <a16:creationId xmlns:a16="http://schemas.microsoft.com/office/drawing/2014/main" id="{4A3C6930-70B6-1D48-AE5C-5EF27C106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4278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38" name="Line 14">
              <a:extLst>
                <a:ext uri="{FF2B5EF4-FFF2-40B4-BE49-F238E27FC236}">
                  <a16:creationId xmlns:a16="http://schemas.microsoft.com/office/drawing/2014/main" id="{725004E5-C7CF-ED4E-9E64-43FE0580C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3718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39" name="Line 15">
              <a:extLst>
                <a:ext uri="{FF2B5EF4-FFF2-40B4-BE49-F238E27FC236}">
                  <a16:creationId xmlns:a16="http://schemas.microsoft.com/office/drawing/2014/main" id="{CA6FEC1F-E21A-E44A-A2F0-29E22E145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3165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0" name="Line 16">
              <a:extLst>
                <a:ext uri="{FF2B5EF4-FFF2-40B4-BE49-F238E27FC236}">
                  <a16:creationId xmlns:a16="http://schemas.microsoft.com/office/drawing/2014/main" id="{CEB7FC9E-C9CA-C240-ABB7-43333D0EC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2605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1" name="Line 17">
              <a:extLst>
                <a:ext uri="{FF2B5EF4-FFF2-40B4-BE49-F238E27FC236}">
                  <a16:creationId xmlns:a16="http://schemas.microsoft.com/office/drawing/2014/main" id="{24A87CCA-9FBF-8440-B166-EB2FBDB13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2052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2" name="Line 18">
              <a:extLst>
                <a:ext uri="{FF2B5EF4-FFF2-40B4-BE49-F238E27FC236}">
                  <a16:creationId xmlns:a16="http://schemas.microsoft.com/office/drawing/2014/main" id="{3E4D6711-AB4B-6E48-9A62-150EED106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492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3" name="Line 19">
              <a:extLst>
                <a:ext uri="{FF2B5EF4-FFF2-40B4-BE49-F238E27FC236}">
                  <a16:creationId xmlns:a16="http://schemas.microsoft.com/office/drawing/2014/main" id="{F10FE17C-BAD4-7447-8DC7-3FC15E3E3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4" name="Line 20">
              <a:extLst>
                <a:ext uri="{FF2B5EF4-FFF2-40B4-BE49-F238E27FC236}">
                  <a16:creationId xmlns:a16="http://schemas.microsoft.com/office/drawing/2014/main" id="{1F468757-D4E2-844B-88C0-DE8B506DE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5" name="Line 21">
              <a:extLst>
                <a:ext uri="{FF2B5EF4-FFF2-40B4-BE49-F238E27FC236}">
                  <a16:creationId xmlns:a16="http://schemas.microsoft.com/office/drawing/2014/main" id="{EB88DD27-E5B7-D244-8786-5686C9ED3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6" name="Line 22">
              <a:extLst>
                <a:ext uri="{FF2B5EF4-FFF2-40B4-BE49-F238E27FC236}">
                  <a16:creationId xmlns:a16="http://schemas.microsoft.com/office/drawing/2014/main" id="{8C98DE64-F099-594E-BB06-90EDA39F1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7" name="Line 23">
              <a:extLst>
                <a:ext uri="{FF2B5EF4-FFF2-40B4-BE49-F238E27FC236}">
                  <a16:creationId xmlns:a16="http://schemas.microsoft.com/office/drawing/2014/main" id="{BE80ABEA-C166-4044-B70F-3AA87A5C2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8" name="Line 24">
              <a:extLst>
                <a:ext uri="{FF2B5EF4-FFF2-40B4-BE49-F238E27FC236}">
                  <a16:creationId xmlns:a16="http://schemas.microsoft.com/office/drawing/2014/main" id="{CBC8910C-58FE-CD45-9B98-09427E3B9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49" name="Line 25">
              <a:extLst>
                <a:ext uri="{FF2B5EF4-FFF2-40B4-BE49-F238E27FC236}">
                  <a16:creationId xmlns:a16="http://schemas.microsoft.com/office/drawing/2014/main" id="{21C3E7E2-CC29-8F4E-8ADE-C693034CB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3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0" name="Line 26">
              <a:extLst>
                <a:ext uri="{FF2B5EF4-FFF2-40B4-BE49-F238E27FC236}">
                  <a16:creationId xmlns:a16="http://schemas.microsoft.com/office/drawing/2014/main" id="{173AD0BF-490F-134B-9688-7DEA814EB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7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1" name="Line 27">
              <a:extLst>
                <a:ext uri="{FF2B5EF4-FFF2-40B4-BE49-F238E27FC236}">
                  <a16:creationId xmlns:a16="http://schemas.microsoft.com/office/drawing/2014/main" id="{2DB71ADF-82D1-894E-A3E3-1934071A7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2" name="Line 28">
              <a:extLst>
                <a:ext uri="{FF2B5EF4-FFF2-40B4-BE49-F238E27FC236}">
                  <a16:creationId xmlns:a16="http://schemas.microsoft.com/office/drawing/2014/main" id="{090DBBD0-006C-FA44-A0EC-160F41224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5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3" name="Line 29">
              <a:extLst>
                <a:ext uri="{FF2B5EF4-FFF2-40B4-BE49-F238E27FC236}">
                  <a16:creationId xmlns:a16="http://schemas.microsoft.com/office/drawing/2014/main" id="{7555BD44-F67F-4345-BEF7-F9F5BC285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9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4" name="Line 30">
              <a:extLst>
                <a:ext uri="{FF2B5EF4-FFF2-40B4-BE49-F238E27FC236}">
                  <a16:creationId xmlns:a16="http://schemas.microsoft.com/office/drawing/2014/main" id="{B5A2B382-BF73-7747-8E26-3715684C9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1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5" name="Line 31">
              <a:extLst>
                <a:ext uri="{FF2B5EF4-FFF2-40B4-BE49-F238E27FC236}">
                  <a16:creationId xmlns:a16="http://schemas.microsoft.com/office/drawing/2014/main" id="{97F97442-5E50-F34D-8AAA-7B84003CE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6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6" name="Line 32">
              <a:extLst>
                <a:ext uri="{FF2B5EF4-FFF2-40B4-BE49-F238E27FC236}">
                  <a16:creationId xmlns:a16="http://schemas.microsoft.com/office/drawing/2014/main" id="{1318C7B1-CE2A-FD48-8E48-A1F63B386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0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7" name="Line 33">
              <a:extLst>
                <a:ext uri="{FF2B5EF4-FFF2-40B4-BE49-F238E27FC236}">
                  <a16:creationId xmlns:a16="http://schemas.microsoft.com/office/drawing/2014/main" id="{46992281-2D5D-0E4D-8B9B-3D3A4A600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4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8" name="Rectangle 34">
              <a:extLst>
                <a:ext uri="{FF2B5EF4-FFF2-40B4-BE49-F238E27FC236}">
                  <a16:creationId xmlns:a16="http://schemas.microsoft.com/office/drawing/2014/main" id="{B2B426F0-547A-DA47-8E0A-0C339C863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1492"/>
              <a:ext cx="6829" cy="3899"/>
            </a:xfrm>
            <a:prstGeom prst="rect">
              <a:avLst/>
            </a:prstGeom>
            <a:noFill/>
            <a:ln w="508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59" name="Rectangle 35">
              <a:extLst>
                <a:ext uri="{FF2B5EF4-FFF2-40B4-BE49-F238E27FC236}">
                  <a16:creationId xmlns:a16="http://schemas.microsoft.com/office/drawing/2014/main" id="{3C1A576D-BFEA-FC4E-B641-1D5D61577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552"/>
              <a:ext cx="128" cy="5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0" name="Rectangle 36">
              <a:extLst>
                <a:ext uri="{FF2B5EF4-FFF2-40B4-BE49-F238E27FC236}">
                  <a16:creationId xmlns:a16="http://schemas.microsoft.com/office/drawing/2014/main" id="{8CA63F25-E9D5-364A-96FF-0C4D2343C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2605"/>
              <a:ext cx="129" cy="5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1" name="Rectangle 37">
              <a:extLst>
                <a:ext uri="{FF2B5EF4-FFF2-40B4-BE49-F238E27FC236}">
                  <a16:creationId xmlns:a16="http://schemas.microsoft.com/office/drawing/2014/main" id="{83460B6F-9793-0E4B-82AB-B54F37678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82"/>
              <a:ext cx="129" cy="2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2" name="Rectangle 38">
              <a:extLst>
                <a:ext uri="{FF2B5EF4-FFF2-40B4-BE49-F238E27FC236}">
                  <a16:creationId xmlns:a16="http://schemas.microsoft.com/office/drawing/2014/main" id="{3439E5F5-0FE7-5B47-9415-16B288696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377"/>
              <a:ext cx="137" cy="228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3" name="Rectangle 39">
              <a:extLst>
                <a:ext uri="{FF2B5EF4-FFF2-40B4-BE49-F238E27FC236}">
                  <a16:creationId xmlns:a16="http://schemas.microsoft.com/office/drawing/2014/main" id="{E6099AC3-8733-4247-82F5-EDBFE0E8D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188"/>
              <a:ext cx="129" cy="417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4" name="Rectangle 40">
              <a:extLst>
                <a:ext uri="{FF2B5EF4-FFF2-40B4-BE49-F238E27FC236}">
                  <a16:creationId xmlns:a16="http://schemas.microsoft.com/office/drawing/2014/main" id="{DB3CCCF1-48EC-4841-9133-DF9C201D0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112"/>
              <a:ext cx="129" cy="49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5" name="Rectangle 41">
              <a:extLst>
                <a:ext uri="{FF2B5EF4-FFF2-40B4-BE49-F238E27FC236}">
                  <a16:creationId xmlns:a16="http://schemas.microsoft.com/office/drawing/2014/main" id="{CE053AA0-2B25-6B4C-8237-6A31E05E1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135"/>
              <a:ext cx="128" cy="470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6" name="Rectangle 42">
              <a:extLst>
                <a:ext uri="{FF2B5EF4-FFF2-40B4-BE49-F238E27FC236}">
                  <a16:creationId xmlns:a16="http://schemas.microsoft.com/office/drawing/2014/main" id="{13015BAC-2685-B640-872E-DFC4EDB7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969"/>
              <a:ext cx="129" cy="636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7" name="Rectangle 43">
              <a:extLst>
                <a:ext uri="{FF2B5EF4-FFF2-40B4-BE49-F238E27FC236}">
                  <a16:creationId xmlns:a16="http://schemas.microsoft.com/office/drawing/2014/main" id="{B14753E4-F511-374B-9C77-7CD0798DB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961"/>
              <a:ext cx="129" cy="644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8" name="Rectangle 44">
              <a:extLst>
                <a:ext uri="{FF2B5EF4-FFF2-40B4-BE49-F238E27FC236}">
                  <a16:creationId xmlns:a16="http://schemas.microsoft.com/office/drawing/2014/main" id="{6E29DC0D-F49F-D24E-8A8E-EB531E99B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" y="1984"/>
              <a:ext cx="129" cy="62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9" name="Rectangle 45">
              <a:extLst>
                <a:ext uri="{FF2B5EF4-FFF2-40B4-BE49-F238E27FC236}">
                  <a16:creationId xmlns:a16="http://schemas.microsoft.com/office/drawing/2014/main" id="{B9C29B44-1285-A744-ABB6-2D1959A13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" y="2014"/>
              <a:ext cx="128" cy="59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0" name="Rectangle 46">
              <a:extLst>
                <a:ext uri="{FF2B5EF4-FFF2-40B4-BE49-F238E27FC236}">
                  <a16:creationId xmlns:a16="http://schemas.microsoft.com/office/drawing/2014/main" id="{5E31B2A8-B447-F446-9028-5CC029EA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2059"/>
              <a:ext cx="136" cy="546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1" name="Rectangle 47">
              <a:extLst>
                <a:ext uri="{FF2B5EF4-FFF2-40B4-BE49-F238E27FC236}">
                  <a16:creationId xmlns:a16="http://schemas.microsoft.com/office/drawing/2014/main" id="{CE4CA9FD-8A08-CB41-B51A-21350173B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" y="2044"/>
              <a:ext cx="128" cy="56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2" name="Rectangle 48">
              <a:extLst>
                <a:ext uri="{FF2B5EF4-FFF2-40B4-BE49-F238E27FC236}">
                  <a16:creationId xmlns:a16="http://schemas.microsoft.com/office/drawing/2014/main" id="{931DD7C4-E553-374C-994F-CE3F13372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" y="2029"/>
              <a:ext cx="129" cy="576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3" name="Rectangle 49">
              <a:extLst>
                <a:ext uri="{FF2B5EF4-FFF2-40B4-BE49-F238E27FC236}">
                  <a16:creationId xmlns:a16="http://schemas.microsoft.com/office/drawing/2014/main" id="{91E60A39-D3D0-DE43-9D1B-CD9587CB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" y="2014"/>
              <a:ext cx="129" cy="59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4" name="Rectangle 50">
              <a:extLst>
                <a:ext uri="{FF2B5EF4-FFF2-40B4-BE49-F238E27FC236}">
                  <a16:creationId xmlns:a16="http://schemas.microsoft.com/office/drawing/2014/main" id="{02671817-C3A5-3F45-AB36-1CA64916D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2605"/>
              <a:ext cx="129" cy="711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5" name="Rectangle 51">
              <a:extLst>
                <a:ext uri="{FF2B5EF4-FFF2-40B4-BE49-F238E27FC236}">
                  <a16:creationId xmlns:a16="http://schemas.microsoft.com/office/drawing/2014/main" id="{B71A02EE-1347-6945-A839-770FE0494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605"/>
              <a:ext cx="128" cy="954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6" name="Rectangle 52">
              <a:extLst>
                <a:ext uri="{FF2B5EF4-FFF2-40B4-BE49-F238E27FC236}">
                  <a16:creationId xmlns:a16="http://schemas.microsoft.com/office/drawing/2014/main" id="{3E6D1BB4-BE10-7440-984E-80CC6BEE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605"/>
              <a:ext cx="129" cy="1082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7" name="Rectangle 53">
              <a:extLst>
                <a:ext uri="{FF2B5EF4-FFF2-40B4-BE49-F238E27FC236}">
                  <a16:creationId xmlns:a16="http://schemas.microsoft.com/office/drawing/2014/main" id="{F94DC722-3624-A04B-BABF-DC492BF29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605"/>
              <a:ext cx="128" cy="1181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8" name="Rectangle 54">
              <a:extLst>
                <a:ext uri="{FF2B5EF4-FFF2-40B4-BE49-F238E27FC236}">
                  <a16:creationId xmlns:a16="http://schemas.microsoft.com/office/drawing/2014/main" id="{52CED45E-E225-264D-8082-6FF80D521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605"/>
              <a:ext cx="129" cy="1287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9" name="Rectangle 55">
              <a:extLst>
                <a:ext uri="{FF2B5EF4-FFF2-40B4-BE49-F238E27FC236}">
                  <a16:creationId xmlns:a16="http://schemas.microsoft.com/office/drawing/2014/main" id="{B4CF8200-C894-4A49-A8AC-48FB90C5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605"/>
              <a:ext cx="129" cy="2203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0" name="Rectangle 56">
              <a:extLst>
                <a:ext uri="{FF2B5EF4-FFF2-40B4-BE49-F238E27FC236}">
                  <a16:creationId xmlns:a16="http://schemas.microsoft.com/office/drawing/2014/main" id="{E63EAB1B-277E-174C-9E98-06F1A5DFF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2605"/>
              <a:ext cx="129" cy="1506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1" name="Rectangle 57">
              <a:extLst>
                <a:ext uri="{FF2B5EF4-FFF2-40B4-BE49-F238E27FC236}">
                  <a16:creationId xmlns:a16="http://schemas.microsoft.com/office/drawing/2014/main" id="{4ACADBC4-EFC8-8B41-AAC2-A9BFB10B8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2605"/>
              <a:ext cx="128" cy="1900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2" name="Rectangle 58">
              <a:extLst>
                <a:ext uri="{FF2B5EF4-FFF2-40B4-BE49-F238E27FC236}">
                  <a16:creationId xmlns:a16="http://schemas.microsoft.com/office/drawing/2014/main" id="{FAABDF60-5D7A-DA48-8C30-1CE48A01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2605"/>
              <a:ext cx="129" cy="969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3" name="Rectangle 59">
              <a:extLst>
                <a:ext uri="{FF2B5EF4-FFF2-40B4-BE49-F238E27FC236}">
                  <a16:creationId xmlns:a16="http://schemas.microsoft.com/office/drawing/2014/main" id="{1E601D84-62A7-0F4D-9C5F-9E4E3B9C7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8" y="2605"/>
              <a:ext cx="129" cy="855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4" name="Rectangle 60">
              <a:extLst>
                <a:ext uri="{FF2B5EF4-FFF2-40B4-BE49-F238E27FC236}">
                  <a16:creationId xmlns:a16="http://schemas.microsoft.com/office/drawing/2014/main" id="{A99CE7DA-5D8E-FC4C-B6A6-93B0A5DBD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2605"/>
              <a:ext cx="129" cy="870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5" name="Rectangle 61">
              <a:extLst>
                <a:ext uri="{FF2B5EF4-FFF2-40B4-BE49-F238E27FC236}">
                  <a16:creationId xmlns:a16="http://schemas.microsoft.com/office/drawing/2014/main" id="{54D44EE4-B4E9-5A4B-805C-F14A9524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" y="2605"/>
              <a:ext cx="129" cy="832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6" name="Rectangle 62">
              <a:extLst>
                <a:ext uri="{FF2B5EF4-FFF2-40B4-BE49-F238E27FC236}">
                  <a16:creationId xmlns:a16="http://schemas.microsoft.com/office/drawing/2014/main" id="{5555DD20-F0ED-9244-99AE-0D4C59BFD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8" y="2605"/>
              <a:ext cx="129" cy="742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7" name="Rectangle 63">
              <a:extLst>
                <a:ext uri="{FF2B5EF4-FFF2-40B4-BE49-F238E27FC236}">
                  <a16:creationId xmlns:a16="http://schemas.microsoft.com/office/drawing/2014/main" id="{3D5105AC-CE47-4E48-81A1-A39BF92B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" y="2605"/>
              <a:ext cx="128" cy="598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8" name="Rectangle 64">
              <a:extLst>
                <a:ext uri="{FF2B5EF4-FFF2-40B4-BE49-F238E27FC236}">
                  <a16:creationId xmlns:a16="http://schemas.microsoft.com/office/drawing/2014/main" id="{D5B3AD34-9713-CF44-B253-E45946383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" y="2605"/>
              <a:ext cx="129" cy="424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9" name="Line 65">
              <a:extLst>
                <a:ext uri="{FF2B5EF4-FFF2-40B4-BE49-F238E27FC236}">
                  <a16:creationId xmlns:a16="http://schemas.microsoft.com/office/drawing/2014/main" id="{D274FF42-7B03-ED4C-B227-360F69CB1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0" name="Line 66">
              <a:extLst>
                <a:ext uri="{FF2B5EF4-FFF2-40B4-BE49-F238E27FC236}">
                  <a16:creationId xmlns:a16="http://schemas.microsoft.com/office/drawing/2014/main" id="{BDAED771-63B6-144E-9ECF-EF8D35AA4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5391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1" name="Line 67">
              <a:extLst>
                <a:ext uri="{FF2B5EF4-FFF2-40B4-BE49-F238E27FC236}">
                  <a16:creationId xmlns:a16="http://schemas.microsoft.com/office/drawing/2014/main" id="{D7AFC1FF-A392-1F43-B738-D84A94074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4831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2" name="Line 68">
              <a:extLst>
                <a:ext uri="{FF2B5EF4-FFF2-40B4-BE49-F238E27FC236}">
                  <a16:creationId xmlns:a16="http://schemas.microsoft.com/office/drawing/2014/main" id="{24BD49CD-835B-6A45-93CF-3107EC1A5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4278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3" name="Line 69">
              <a:extLst>
                <a:ext uri="{FF2B5EF4-FFF2-40B4-BE49-F238E27FC236}">
                  <a16:creationId xmlns:a16="http://schemas.microsoft.com/office/drawing/2014/main" id="{BE03AB1B-A191-5748-87DF-75486334A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3718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4" name="Line 70">
              <a:extLst>
                <a:ext uri="{FF2B5EF4-FFF2-40B4-BE49-F238E27FC236}">
                  <a16:creationId xmlns:a16="http://schemas.microsoft.com/office/drawing/2014/main" id="{A9523408-DBA3-1D4F-815C-8246BF974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3165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5" name="Line 71">
              <a:extLst>
                <a:ext uri="{FF2B5EF4-FFF2-40B4-BE49-F238E27FC236}">
                  <a16:creationId xmlns:a16="http://schemas.microsoft.com/office/drawing/2014/main" id="{C86387DF-EBC9-B44F-A632-9D20658AF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2605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6" name="Line 72">
              <a:extLst>
                <a:ext uri="{FF2B5EF4-FFF2-40B4-BE49-F238E27FC236}">
                  <a16:creationId xmlns:a16="http://schemas.microsoft.com/office/drawing/2014/main" id="{6F4E1FB4-8BCB-D044-90C2-6A7646B3C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2052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7" name="Line 73">
              <a:extLst>
                <a:ext uri="{FF2B5EF4-FFF2-40B4-BE49-F238E27FC236}">
                  <a16:creationId xmlns:a16="http://schemas.microsoft.com/office/drawing/2014/main" id="{DAA8730A-1B7A-324A-B4F8-FC13F702D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1492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8" name="Line 74">
              <a:extLst>
                <a:ext uri="{FF2B5EF4-FFF2-40B4-BE49-F238E27FC236}">
                  <a16:creationId xmlns:a16="http://schemas.microsoft.com/office/drawing/2014/main" id="{67D3C881-2A26-7649-9A09-7B40425EF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492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899" name="Line 75">
              <a:extLst>
                <a:ext uri="{FF2B5EF4-FFF2-40B4-BE49-F238E27FC236}">
                  <a16:creationId xmlns:a16="http://schemas.microsoft.com/office/drawing/2014/main" id="{951DA8D4-EE1B-0D40-BF93-F97EF0445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5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0" name="Line 76">
              <a:extLst>
                <a:ext uri="{FF2B5EF4-FFF2-40B4-BE49-F238E27FC236}">
                  <a16:creationId xmlns:a16="http://schemas.microsoft.com/office/drawing/2014/main" id="{23A879CA-F27E-854D-8861-7081F06DC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0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1" name="Line 77">
              <a:extLst>
                <a:ext uri="{FF2B5EF4-FFF2-40B4-BE49-F238E27FC236}">
                  <a16:creationId xmlns:a16="http://schemas.microsoft.com/office/drawing/2014/main" id="{98458FE0-2AD6-B547-ACEF-A65B75B61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4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2" name="Line 78">
              <a:extLst>
                <a:ext uri="{FF2B5EF4-FFF2-40B4-BE49-F238E27FC236}">
                  <a16:creationId xmlns:a16="http://schemas.microsoft.com/office/drawing/2014/main" id="{29529170-D63C-064D-813C-994F1F2B8B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8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3" name="Line 79">
              <a:extLst>
                <a:ext uri="{FF2B5EF4-FFF2-40B4-BE49-F238E27FC236}">
                  <a16:creationId xmlns:a16="http://schemas.microsoft.com/office/drawing/2014/main" id="{F297490A-B6F6-5F42-8CE5-AD261B445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0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4" name="Line 80">
              <a:extLst>
                <a:ext uri="{FF2B5EF4-FFF2-40B4-BE49-F238E27FC236}">
                  <a16:creationId xmlns:a16="http://schemas.microsoft.com/office/drawing/2014/main" id="{11B5785A-0477-3E45-B800-FC730DF1C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5" name="Line 81">
              <a:extLst>
                <a:ext uri="{FF2B5EF4-FFF2-40B4-BE49-F238E27FC236}">
                  <a16:creationId xmlns:a16="http://schemas.microsoft.com/office/drawing/2014/main" id="{BC4C1DFC-1840-F44E-BB08-9854A5BD1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6" name="Line 82">
              <a:extLst>
                <a:ext uri="{FF2B5EF4-FFF2-40B4-BE49-F238E27FC236}">
                  <a16:creationId xmlns:a16="http://schemas.microsoft.com/office/drawing/2014/main" id="{AB205640-25D2-6E4D-B38E-117DA11A1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3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7" name="Line 83">
              <a:extLst>
                <a:ext uri="{FF2B5EF4-FFF2-40B4-BE49-F238E27FC236}">
                  <a16:creationId xmlns:a16="http://schemas.microsoft.com/office/drawing/2014/main" id="{896E4D86-28F6-6F49-83B5-4EEE0BF7E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7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8" name="Line 84">
              <a:extLst>
                <a:ext uri="{FF2B5EF4-FFF2-40B4-BE49-F238E27FC236}">
                  <a16:creationId xmlns:a16="http://schemas.microsoft.com/office/drawing/2014/main" id="{132FDBE9-1AF6-3A4D-9B42-8C396EE72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1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09" name="Line 85">
              <a:extLst>
                <a:ext uri="{FF2B5EF4-FFF2-40B4-BE49-F238E27FC236}">
                  <a16:creationId xmlns:a16="http://schemas.microsoft.com/office/drawing/2014/main" id="{489DAE96-8BB1-ED44-A360-BC8FCC29B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5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0" name="Line 86">
              <a:extLst>
                <a:ext uri="{FF2B5EF4-FFF2-40B4-BE49-F238E27FC236}">
                  <a16:creationId xmlns:a16="http://schemas.microsoft.com/office/drawing/2014/main" id="{F22D79AD-E523-5B4E-9122-E1B814DD6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9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1" name="Line 87">
              <a:extLst>
                <a:ext uri="{FF2B5EF4-FFF2-40B4-BE49-F238E27FC236}">
                  <a16:creationId xmlns:a16="http://schemas.microsoft.com/office/drawing/2014/main" id="{0B08EAFC-65C1-4347-A03A-02FD55F50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1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2" name="Line 88">
              <a:extLst>
                <a:ext uri="{FF2B5EF4-FFF2-40B4-BE49-F238E27FC236}">
                  <a16:creationId xmlns:a16="http://schemas.microsoft.com/office/drawing/2014/main" id="{DFE59BAD-03F2-4848-ABE0-9E4D74D7E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6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3" name="Line 89">
              <a:extLst>
                <a:ext uri="{FF2B5EF4-FFF2-40B4-BE49-F238E27FC236}">
                  <a16:creationId xmlns:a16="http://schemas.microsoft.com/office/drawing/2014/main" id="{0E3E0204-431D-7941-9E0C-21320005B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0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4" name="Line 90">
              <a:extLst>
                <a:ext uri="{FF2B5EF4-FFF2-40B4-BE49-F238E27FC236}">
                  <a16:creationId xmlns:a16="http://schemas.microsoft.com/office/drawing/2014/main" id="{67092826-679D-8C4B-9114-9F93E46C5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4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5" name="Freeform 91">
              <a:extLst>
                <a:ext uri="{FF2B5EF4-FFF2-40B4-BE49-F238E27FC236}">
                  <a16:creationId xmlns:a16="http://schemas.microsoft.com/office/drawing/2014/main" id="{CC59F9DC-87D7-684E-9D08-CA0FC0D2A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438"/>
              <a:ext cx="6375" cy="1878"/>
            </a:xfrm>
            <a:custGeom>
              <a:avLst/>
              <a:gdLst>
                <a:gd name="T0" fmla="*/ 0 w 842"/>
                <a:gd name="T1" fmla="*/ 109 h 248"/>
                <a:gd name="T2" fmla="*/ 60 w 842"/>
                <a:gd name="T3" fmla="*/ 156 h 248"/>
                <a:gd name="T4" fmla="*/ 120 w 842"/>
                <a:gd name="T5" fmla="*/ 162 h 248"/>
                <a:gd name="T6" fmla="*/ 180 w 842"/>
                <a:gd name="T7" fmla="*/ 148 h 248"/>
                <a:gd name="T8" fmla="*/ 241 w 842"/>
                <a:gd name="T9" fmla="*/ 137 h 248"/>
                <a:gd name="T10" fmla="*/ 301 w 842"/>
                <a:gd name="T11" fmla="*/ 248 h 248"/>
                <a:gd name="T12" fmla="*/ 361 w 842"/>
                <a:gd name="T13" fmla="*/ 159 h 248"/>
                <a:gd name="T14" fmla="*/ 421 w 842"/>
                <a:gd name="T15" fmla="*/ 189 h 248"/>
                <a:gd name="T16" fmla="*/ 481 w 842"/>
                <a:gd name="T17" fmla="*/ 65 h 248"/>
                <a:gd name="T18" fmla="*/ 541 w 842"/>
                <a:gd name="T19" fmla="*/ 53 h 248"/>
                <a:gd name="T20" fmla="*/ 601 w 842"/>
                <a:gd name="T21" fmla="*/ 59 h 248"/>
                <a:gd name="T22" fmla="*/ 662 w 842"/>
                <a:gd name="T23" fmla="*/ 60 h 248"/>
                <a:gd name="T24" fmla="*/ 722 w 842"/>
                <a:gd name="T25" fmla="*/ 46 h 248"/>
                <a:gd name="T26" fmla="*/ 782 w 842"/>
                <a:gd name="T27" fmla="*/ 25 h 248"/>
                <a:gd name="T28" fmla="*/ 842 w 842"/>
                <a:gd name="T2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2" h="248">
                  <a:moveTo>
                    <a:pt x="0" y="109"/>
                  </a:moveTo>
                  <a:lnTo>
                    <a:pt x="60" y="156"/>
                  </a:lnTo>
                  <a:lnTo>
                    <a:pt x="120" y="162"/>
                  </a:lnTo>
                  <a:lnTo>
                    <a:pt x="180" y="148"/>
                  </a:lnTo>
                  <a:lnTo>
                    <a:pt x="241" y="137"/>
                  </a:lnTo>
                  <a:lnTo>
                    <a:pt x="301" y="248"/>
                  </a:lnTo>
                  <a:lnTo>
                    <a:pt x="361" y="159"/>
                  </a:lnTo>
                  <a:lnTo>
                    <a:pt x="421" y="189"/>
                  </a:lnTo>
                  <a:lnTo>
                    <a:pt x="481" y="65"/>
                  </a:lnTo>
                  <a:lnTo>
                    <a:pt x="541" y="53"/>
                  </a:lnTo>
                  <a:lnTo>
                    <a:pt x="601" y="59"/>
                  </a:lnTo>
                  <a:lnTo>
                    <a:pt x="662" y="60"/>
                  </a:lnTo>
                  <a:lnTo>
                    <a:pt x="722" y="46"/>
                  </a:lnTo>
                  <a:lnTo>
                    <a:pt x="782" y="25"/>
                  </a:lnTo>
                  <a:lnTo>
                    <a:pt x="842" y="0"/>
                  </a:lnTo>
                </a:path>
              </a:pathLst>
            </a:custGeom>
            <a:noFill/>
            <a:ln w="508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16" name="Freeform 92">
              <a:extLst>
                <a:ext uri="{FF2B5EF4-FFF2-40B4-BE49-F238E27FC236}">
                  <a16:creationId xmlns:a16="http://schemas.microsoft.com/office/drawing/2014/main" id="{FB29E6FC-E4AA-EA45-84D9-6E0114FB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323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0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17" name="Freeform 93">
              <a:extLst>
                <a:ext uri="{FF2B5EF4-FFF2-40B4-BE49-F238E27FC236}">
                  <a16:creationId xmlns:a16="http://schemas.microsoft.com/office/drawing/2014/main" id="{E9F91AF0-11D6-BE41-BC6F-E02D7A4EA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358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61 w 61"/>
                <a:gd name="T3" fmla="*/ 60 h 60"/>
                <a:gd name="T4" fmla="*/ 0 w 61"/>
                <a:gd name="T5" fmla="*/ 60 h 60"/>
                <a:gd name="T6" fmla="*/ 31 w 6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61" y="60"/>
                  </a:lnTo>
                  <a:lnTo>
                    <a:pt x="0" y="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18" name="Freeform 94">
              <a:extLst>
                <a:ext uri="{FF2B5EF4-FFF2-40B4-BE49-F238E27FC236}">
                  <a16:creationId xmlns:a16="http://schemas.microsoft.com/office/drawing/2014/main" id="{FAB6B9B6-0805-F54F-A747-06989845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363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19" name="Freeform 95">
              <a:extLst>
                <a:ext uri="{FF2B5EF4-FFF2-40B4-BE49-F238E27FC236}">
                  <a16:creationId xmlns:a16="http://schemas.microsoft.com/office/drawing/2014/main" id="{07BAC6FD-55DE-C048-8EC5-8B1A617C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52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0" name="Freeform 96">
              <a:extLst>
                <a:ext uri="{FF2B5EF4-FFF2-40B4-BE49-F238E27FC236}">
                  <a16:creationId xmlns:a16="http://schemas.microsoft.com/office/drawing/2014/main" id="{171AA399-BE64-C946-AC42-83F3F87D6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34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1" name="Freeform 97">
              <a:extLst>
                <a:ext uri="{FF2B5EF4-FFF2-40B4-BE49-F238E27FC236}">
                  <a16:creationId xmlns:a16="http://schemas.microsoft.com/office/drawing/2014/main" id="{B5E465BF-E834-394B-AD51-1AB0FF076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428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2" name="Freeform 98">
              <a:extLst>
                <a:ext uri="{FF2B5EF4-FFF2-40B4-BE49-F238E27FC236}">
                  <a16:creationId xmlns:a16="http://schemas.microsoft.com/office/drawing/2014/main" id="{9F18BE0C-C82C-1C4F-94FE-E9581289C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3612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61 w 61"/>
                <a:gd name="T3" fmla="*/ 60 h 60"/>
                <a:gd name="T4" fmla="*/ 0 w 61"/>
                <a:gd name="T5" fmla="*/ 60 h 60"/>
                <a:gd name="T6" fmla="*/ 30 w 6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61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3" name="Freeform 99">
              <a:extLst>
                <a:ext uri="{FF2B5EF4-FFF2-40B4-BE49-F238E27FC236}">
                  <a16:creationId xmlns:a16="http://schemas.microsoft.com/office/drawing/2014/main" id="{A1EA7F38-8818-FA4C-953F-BA7A0B56E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83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61 w 61"/>
                <a:gd name="T3" fmla="*/ 60 h 60"/>
                <a:gd name="T4" fmla="*/ 0 w 61"/>
                <a:gd name="T5" fmla="*/ 60 h 60"/>
                <a:gd name="T6" fmla="*/ 31 w 6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61" y="60"/>
                  </a:lnTo>
                  <a:lnTo>
                    <a:pt x="0" y="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4" name="Freeform 100">
              <a:extLst>
                <a:ext uri="{FF2B5EF4-FFF2-40B4-BE49-F238E27FC236}">
                  <a16:creationId xmlns:a16="http://schemas.microsoft.com/office/drawing/2014/main" id="{574F60AB-852E-9C41-952C-B667D90A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900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60 w 60"/>
                <a:gd name="T3" fmla="*/ 60 h 60"/>
                <a:gd name="T4" fmla="*/ 0 w 60"/>
                <a:gd name="T5" fmla="*/ 60 h 60"/>
                <a:gd name="T6" fmla="*/ 3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60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5" name="Freeform 101">
              <a:extLst>
                <a:ext uri="{FF2B5EF4-FFF2-40B4-BE49-F238E27FC236}">
                  <a16:creationId xmlns:a16="http://schemas.microsoft.com/office/drawing/2014/main" id="{23BADF8A-DBF7-8F43-BEE5-959D90706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2809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6" name="Freeform 102">
              <a:extLst>
                <a:ext uri="{FF2B5EF4-FFF2-40B4-BE49-F238E27FC236}">
                  <a16:creationId xmlns:a16="http://schemas.microsoft.com/office/drawing/2014/main" id="{EEA0CA65-595B-8E4A-99E3-ACB06BD90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" y="285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0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7" name="Freeform 103">
              <a:extLst>
                <a:ext uri="{FF2B5EF4-FFF2-40B4-BE49-F238E27FC236}">
                  <a16:creationId xmlns:a16="http://schemas.microsoft.com/office/drawing/2014/main" id="{037EBD31-1452-DA4E-AA72-28A459CF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" y="286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8" name="Freeform 104">
              <a:extLst>
                <a:ext uri="{FF2B5EF4-FFF2-40B4-BE49-F238E27FC236}">
                  <a16:creationId xmlns:a16="http://schemas.microsoft.com/office/drawing/2014/main" id="{8D7F9EDA-53D0-9545-BE54-D48CCAEAA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" y="275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0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9" name="Freeform 105">
              <a:extLst>
                <a:ext uri="{FF2B5EF4-FFF2-40B4-BE49-F238E27FC236}">
                  <a16:creationId xmlns:a16="http://schemas.microsoft.com/office/drawing/2014/main" id="{1F760449-49A4-EA48-BA74-7BDBFA2A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" y="2597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1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30" name="Freeform 106">
              <a:extLst>
                <a:ext uri="{FF2B5EF4-FFF2-40B4-BE49-F238E27FC236}">
                  <a16:creationId xmlns:a16="http://schemas.microsoft.com/office/drawing/2014/main" id="{545B94AA-B729-7340-AF2C-81CCC9F50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" y="240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60 w 60"/>
                <a:gd name="T3" fmla="*/ 60 h 60"/>
                <a:gd name="T4" fmla="*/ 0 w 60"/>
                <a:gd name="T5" fmla="*/ 60 h 60"/>
                <a:gd name="T6" fmla="*/ 3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60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31" name="Rectangle 107">
              <a:extLst>
                <a:ext uri="{FF2B5EF4-FFF2-40B4-BE49-F238E27FC236}">
                  <a16:creationId xmlns:a16="http://schemas.microsoft.com/office/drawing/2014/main" id="{BD8BBD58-2631-5A4C-B46D-8DDF254D2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08"/>
              <a:ext cx="18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800" b="1">
                  <a:solidFill>
                    <a:srgbClr val="000000"/>
                  </a:solidFill>
                </a:rPr>
                <a:t>Entwicklung Studienanfängerplätze </a:t>
              </a:r>
              <a:endParaRPr lang="de-DE" altLang="de-DE"/>
            </a:p>
          </p:txBody>
        </p:sp>
        <p:sp>
          <p:nvSpPr>
            <p:cNvPr id="205932" name="Rectangle 108">
              <a:extLst>
                <a:ext uri="{FF2B5EF4-FFF2-40B4-BE49-F238E27FC236}">
                  <a16:creationId xmlns:a16="http://schemas.microsoft.com/office/drawing/2014/main" id="{1D5E4548-BA61-7C4F-AE36-536D653D6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408"/>
              <a:ext cx="186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800" b="1">
                  <a:solidFill>
                    <a:srgbClr val="000000"/>
                  </a:solidFill>
                </a:rPr>
                <a:t>(relativ zu Durchschnitt 2000 - 2004)</a:t>
              </a:r>
              <a:endParaRPr lang="de-DE" altLang="de-DE"/>
            </a:p>
          </p:txBody>
        </p:sp>
        <p:sp>
          <p:nvSpPr>
            <p:cNvPr id="205933" name="Rectangle 109">
              <a:extLst>
                <a:ext uri="{FF2B5EF4-FFF2-40B4-BE49-F238E27FC236}">
                  <a16:creationId xmlns:a16="http://schemas.microsoft.com/office/drawing/2014/main" id="{43AA6FCB-B180-FD48-B5A6-EA01E4507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603"/>
              <a:ext cx="109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800" b="1">
                  <a:solidFill>
                    <a:srgbClr val="000000"/>
                  </a:solidFill>
                </a:rPr>
                <a:t>nur Bildungsinländer</a:t>
              </a:r>
              <a:endParaRPr lang="de-DE" altLang="de-DE"/>
            </a:p>
          </p:txBody>
        </p:sp>
        <p:sp>
          <p:nvSpPr>
            <p:cNvPr id="205934" name="Rectangle 110">
              <a:extLst>
                <a:ext uri="{FF2B5EF4-FFF2-40B4-BE49-F238E27FC236}">
                  <a16:creationId xmlns:a16="http://schemas.microsoft.com/office/drawing/2014/main" id="{98FAF743-6C4D-9046-9CAB-95373899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5323"/>
              <a:ext cx="29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100.000</a:t>
              </a:r>
              <a:endParaRPr lang="de-DE" altLang="de-DE"/>
            </a:p>
          </p:txBody>
        </p:sp>
        <p:sp>
          <p:nvSpPr>
            <p:cNvPr id="205935" name="Rectangle 111">
              <a:extLst>
                <a:ext uri="{FF2B5EF4-FFF2-40B4-BE49-F238E27FC236}">
                  <a16:creationId xmlns:a16="http://schemas.microsoft.com/office/drawing/2014/main" id="{2A1F05D9-597D-A04C-B036-8F3F001F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4763"/>
              <a:ext cx="2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80.000</a:t>
              </a:r>
              <a:endParaRPr lang="de-DE" altLang="de-DE"/>
            </a:p>
          </p:txBody>
        </p:sp>
        <p:sp>
          <p:nvSpPr>
            <p:cNvPr id="205936" name="Rectangle 112">
              <a:extLst>
                <a:ext uri="{FF2B5EF4-FFF2-40B4-BE49-F238E27FC236}">
                  <a16:creationId xmlns:a16="http://schemas.microsoft.com/office/drawing/2014/main" id="{11DC5525-BE51-A440-9F5F-45F0E68FF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4208"/>
              <a:ext cx="2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60.000</a:t>
              </a:r>
              <a:endParaRPr lang="de-DE" altLang="de-DE"/>
            </a:p>
          </p:txBody>
        </p:sp>
        <p:sp>
          <p:nvSpPr>
            <p:cNvPr id="205937" name="Rectangle 113">
              <a:extLst>
                <a:ext uri="{FF2B5EF4-FFF2-40B4-BE49-F238E27FC236}">
                  <a16:creationId xmlns:a16="http://schemas.microsoft.com/office/drawing/2014/main" id="{B04469B5-B00D-6842-9B7F-700A70AC4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3648"/>
              <a:ext cx="2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40.000</a:t>
              </a:r>
              <a:endParaRPr lang="de-DE" altLang="de-DE"/>
            </a:p>
          </p:txBody>
        </p:sp>
        <p:sp>
          <p:nvSpPr>
            <p:cNvPr id="205938" name="Rectangle 114">
              <a:extLst>
                <a:ext uri="{FF2B5EF4-FFF2-40B4-BE49-F238E27FC236}">
                  <a16:creationId xmlns:a16="http://schemas.microsoft.com/office/drawing/2014/main" id="{0D8233EB-B219-524C-A8AC-58595A3BD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3097"/>
              <a:ext cx="25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20.000</a:t>
              </a:r>
              <a:endParaRPr lang="de-DE" altLang="de-DE"/>
            </a:p>
          </p:txBody>
        </p:sp>
        <p:sp>
          <p:nvSpPr>
            <p:cNvPr id="205939" name="Rectangle 115">
              <a:extLst>
                <a:ext uri="{FF2B5EF4-FFF2-40B4-BE49-F238E27FC236}">
                  <a16:creationId xmlns:a16="http://schemas.microsoft.com/office/drawing/2014/main" id="{F96DC65B-D71A-064A-BAF2-7A11D4DDE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2533"/>
              <a:ext cx="4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0</a:t>
              </a:r>
              <a:endParaRPr lang="de-DE" altLang="de-DE"/>
            </a:p>
          </p:txBody>
        </p:sp>
        <p:sp>
          <p:nvSpPr>
            <p:cNvPr id="205940" name="Rectangle 116">
              <a:extLst>
                <a:ext uri="{FF2B5EF4-FFF2-40B4-BE49-F238E27FC236}">
                  <a16:creationId xmlns:a16="http://schemas.microsoft.com/office/drawing/2014/main" id="{1056F202-95F1-8D4B-B3A5-053AF446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1985"/>
              <a:ext cx="25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20.000</a:t>
              </a:r>
              <a:endParaRPr lang="de-DE" altLang="de-DE"/>
            </a:p>
          </p:txBody>
        </p:sp>
        <p:sp>
          <p:nvSpPr>
            <p:cNvPr id="205941" name="Rectangle 117">
              <a:extLst>
                <a:ext uri="{FF2B5EF4-FFF2-40B4-BE49-F238E27FC236}">
                  <a16:creationId xmlns:a16="http://schemas.microsoft.com/office/drawing/2014/main" id="{B453EC8E-B88C-8E40-AA92-48E566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1424"/>
              <a:ext cx="25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40.000</a:t>
              </a:r>
              <a:endParaRPr lang="de-DE" altLang="de-DE"/>
            </a:p>
          </p:txBody>
        </p:sp>
        <p:sp>
          <p:nvSpPr>
            <p:cNvPr id="205942" name="Rectangle 118">
              <a:extLst>
                <a:ext uri="{FF2B5EF4-FFF2-40B4-BE49-F238E27FC236}">
                  <a16:creationId xmlns:a16="http://schemas.microsoft.com/office/drawing/2014/main" id="{8FE9EE04-C8A8-FA4B-BDDF-05C1D1709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549"/>
              <a:ext cx="17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 b="1">
                  <a:solidFill>
                    <a:srgbClr val="000000"/>
                  </a:solidFill>
                </a:rPr>
                <a:t>Jahr</a:t>
              </a:r>
              <a:endParaRPr lang="de-DE" altLang="de-DE"/>
            </a:p>
          </p:txBody>
        </p:sp>
        <p:sp>
          <p:nvSpPr>
            <p:cNvPr id="205943" name="Rectangle 119">
              <a:extLst>
                <a:ext uri="{FF2B5EF4-FFF2-40B4-BE49-F238E27FC236}">
                  <a16:creationId xmlns:a16="http://schemas.microsoft.com/office/drawing/2014/main" id="{5CE56C10-3EBC-8647-AA58-70C78E2BD8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6" y="-2275"/>
              <a:ext cx="29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/>
            <a:p>
              <a:endParaRPr lang="de-DE" altLang="de-DE"/>
            </a:p>
          </p:txBody>
        </p:sp>
        <p:sp>
          <p:nvSpPr>
            <p:cNvPr id="205944" name="Rectangle 120">
              <a:extLst>
                <a:ext uri="{FF2B5EF4-FFF2-40B4-BE49-F238E27FC236}">
                  <a16:creationId xmlns:a16="http://schemas.microsoft.com/office/drawing/2014/main" id="{80B499C5-9ECA-BA48-B750-A05D150DD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1235"/>
              <a:ext cx="1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2006</a:t>
              </a:r>
              <a:endParaRPr lang="de-DE" altLang="de-DE"/>
            </a:p>
          </p:txBody>
        </p:sp>
        <p:sp>
          <p:nvSpPr>
            <p:cNvPr id="205945" name="Rectangle 121">
              <a:extLst>
                <a:ext uri="{FF2B5EF4-FFF2-40B4-BE49-F238E27FC236}">
                  <a16:creationId xmlns:a16="http://schemas.microsoft.com/office/drawing/2014/main" id="{53AFD6E4-32BC-5F46-9F99-768D99EF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1235"/>
              <a:ext cx="1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2007</a:t>
              </a:r>
              <a:endParaRPr lang="de-DE" altLang="de-DE"/>
            </a:p>
          </p:txBody>
        </p:sp>
        <p:sp>
          <p:nvSpPr>
            <p:cNvPr id="205946" name="Rectangle 122">
              <a:extLst>
                <a:ext uri="{FF2B5EF4-FFF2-40B4-BE49-F238E27FC236}">
                  <a16:creationId xmlns:a16="http://schemas.microsoft.com/office/drawing/2014/main" id="{6945AD24-02EE-FC46-96B1-25A3D9BA3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235"/>
              <a:ext cx="18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2008</a:t>
              </a:r>
              <a:endParaRPr lang="de-DE" altLang="de-DE"/>
            </a:p>
          </p:txBody>
        </p:sp>
        <p:sp>
          <p:nvSpPr>
            <p:cNvPr id="205947" name="Rectangle 123">
              <a:extLst>
                <a:ext uri="{FF2B5EF4-FFF2-40B4-BE49-F238E27FC236}">
                  <a16:creationId xmlns:a16="http://schemas.microsoft.com/office/drawing/2014/main" id="{A2B09363-0931-5F43-847F-FA27F41B2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235"/>
              <a:ext cx="1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2009</a:t>
              </a:r>
              <a:endParaRPr lang="de-DE" altLang="de-DE"/>
            </a:p>
          </p:txBody>
        </p:sp>
        <p:sp>
          <p:nvSpPr>
            <p:cNvPr id="205948" name="Rectangle 124">
              <a:extLst>
                <a:ext uri="{FF2B5EF4-FFF2-40B4-BE49-F238E27FC236}">
                  <a16:creationId xmlns:a16="http://schemas.microsoft.com/office/drawing/2014/main" id="{5905BF48-1E1C-6B41-B0ED-EB5EF5974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1235"/>
              <a:ext cx="18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2010</a:t>
              </a:r>
              <a:endParaRPr lang="de-DE" altLang="de-DE"/>
            </a:p>
          </p:txBody>
        </p:sp>
        <p:sp>
          <p:nvSpPr>
            <p:cNvPr id="205949" name="Rectangle 125">
              <a:extLst>
                <a:ext uri="{FF2B5EF4-FFF2-40B4-BE49-F238E27FC236}">
                  <a16:creationId xmlns:a16="http://schemas.microsoft.com/office/drawing/2014/main" id="{84DF669B-59E7-FE42-8141-3F0E215D5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1234"/>
              <a:ext cx="18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2011</a:t>
              </a:r>
              <a:endParaRPr lang="de-DE" altLang="de-DE"/>
            </a:p>
          </p:txBody>
        </p:sp>
        <p:sp>
          <p:nvSpPr>
            <p:cNvPr id="205950" name="Rectangle 126">
              <a:extLst>
                <a:ext uri="{FF2B5EF4-FFF2-40B4-BE49-F238E27FC236}">
                  <a16:creationId xmlns:a16="http://schemas.microsoft.com/office/drawing/2014/main" id="{A8C83067-A454-C742-B778-31DD0D06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1235"/>
              <a:ext cx="1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2012</a:t>
              </a:r>
              <a:endParaRPr lang="de-DE" altLang="de-DE"/>
            </a:p>
          </p:txBody>
        </p:sp>
        <p:sp>
          <p:nvSpPr>
            <p:cNvPr id="205951" name="Rectangle 127">
              <a:extLst>
                <a:ext uri="{FF2B5EF4-FFF2-40B4-BE49-F238E27FC236}">
                  <a16:creationId xmlns:a16="http://schemas.microsoft.com/office/drawing/2014/main" id="{0C3CF579-5D95-FE4A-B90D-DDFD05583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235"/>
              <a:ext cx="1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2013</a:t>
              </a:r>
              <a:endParaRPr lang="de-DE" altLang="de-DE"/>
            </a:p>
          </p:txBody>
        </p:sp>
        <p:sp>
          <p:nvSpPr>
            <p:cNvPr id="205952" name="Rectangle 128">
              <a:extLst>
                <a:ext uri="{FF2B5EF4-FFF2-40B4-BE49-F238E27FC236}">
                  <a16:creationId xmlns:a16="http://schemas.microsoft.com/office/drawing/2014/main" id="{D116B241-0373-3B48-8052-F6759027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1235"/>
              <a:ext cx="18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2014</a:t>
              </a:r>
              <a:endParaRPr lang="de-DE" altLang="de-DE"/>
            </a:p>
          </p:txBody>
        </p:sp>
        <p:sp>
          <p:nvSpPr>
            <p:cNvPr id="205953" name="Rectangle 129">
              <a:extLst>
                <a:ext uri="{FF2B5EF4-FFF2-40B4-BE49-F238E27FC236}">
                  <a16:creationId xmlns:a16="http://schemas.microsoft.com/office/drawing/2014/main" id="{E824D2FB-4E28-A447-B0E5-096A0F9C6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0" y="1235"/>
              <a:ext cx="1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2015</a:t>
              </a:r>
              <a:endParaRPr lang="de-DE" altLang="de-DE"/>
            </a:p>
          </p:txBody>
        </p:sp>
        <p:sp>
          <p:nvSpPr>
            <p:cNvPr id="205954" name="Rectangle 130">
              <a:extLst>
                <a:ext uri="{FF2B5EF4-FFF2-40B4-BE49-F238E27FC236}">
                  <a16:creationId xmlns:a16="http://schemas.microsoft.com/office/drawing/2014/main" id="{CE943FD9-5E77-7243-918F-167CE91CA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1235"/>
              <a:ext cx="18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2016</a:t>
              </a:r>
              <a:endParaRPr lang="de-DE" altLang="de-DE"/>
            </a:p>
          </p:txBody>
        </p:sp>
        <p:sp>
          <p:nvSpPr>
            <p:cNvPr id="205955" name="Rectangle 131">
              <a:extLst>
                <a:ext uri="{FF2B5EF4-FFF2-40B4-BE49-F238E27FC236}">
                  <a16:creationId xmlns:a16="http://schemas.microsoft.com/office/drawing/2014/main" id="{1EDC06F2-CE43-1B45-AEC6-3BF44CA79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9" y="1235"/>
              <a:ext cx="18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2017</a:t>
              </a:r>
              <a:endParaRPr lang="de-DE" altLang="de-DE"/>
            </a:p>
          </p:txBody>
        </p:sp>
        <p:sp>
          <p:nvSpPr>
            <p:cNvPr id="205956" name="Rectangle 132">
              <a:extLst>
                <a:ext uri="{FF2B5EF4-FFF2-40B4-BE49-F238E27FC236}">
                  <a16:creationId xmlns:a16="http://schemas.microsoft.com/office/drawing/2014/main" id="{E5EB2864-508F-C342-BC60-716A145BC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3" y="1235"/>
              <a:ext cx="18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2018</a:t>
              </a:r>
              <a:endParaRPr lang="de-DE" altLang="de-DE"/>
            </a:p>
          </p:txBody>
        </p:sp>
        <p:sp>
          <p:nvSpPr>
            <p:cNvPr id="205957" name="Rectangle 133">
              <a:extLst>
                <a:ext uri="{FF2B5EF4-FFF2-40B4-BE49-F238E27FC236}">
                  <a16:creationId xmlns:a16="http://schemas.microsoft.com/office/drawing/2014/main" id="{382804E5-23E7-964B-9A04-391EF7967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7" y="1235"/>
              <a:ext cx="18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2019</a:t>
              </a:r>
              <a:endParaRPr lang="de-DE" altLang="de-DE"/>
            </a:p>
          </p:txBody>
        </p:sp>
        <p:sp>
          <p:nvSpPr>
            <p:cNvPr id="205958" name="Rectangle 134">
              <a:extLst>
                <a:ext uri="{FF2B5EF4-FFF2-40B4-BE49-F238E27FC236}">
                  <a16:creationId xmlns:a16="http://schemas.microsoft.com/office/drawing/2014/main" id="{ADF1513E-7885-CE46-B2C0-4982E5C2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" y="1235"/>
              <a:ext cx="18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2020</a:t>
              </a:r>
              <a:endParaRPr lang="de-DE" altLang="de-DE"/>
            </a:p>
          </p:txBody>
        </p:sp>
        <p:sp>
          <p:nvSpPr>
            <p:cNvPr id="205959" name="Rectangle 135">
              <a:extLst>
                <a:ext uri="{FF2B5EF4-FFF2-40B4-BE49-F238E27FC236}">
                  <a16:creationId xmlns:a16="http://schemas.microsoft.com/office/drawing/2014/main" id="{C5AE2C30-B087-2747-B84E-E6CF94A12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53"/>
              <a:ext cx="8948" cy="577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D1554A84-2E4B-0B44-B840-55D715B31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C6CB-38EE-6F42-8B03-E7F3E2A35996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66AADCD-7612-EC45-9674-603A4F27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Fakultätstag TU Dresden, 23. Juni 2006</a:t>
            </a: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CBC3FDFD-2725-3C4D-AEE1-C1BEC7955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C310394F-1653-924B-8FAC-7B380FE298D8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125538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Nr. 4</a:t>
            </a:r>
          </a:p>
          <a:p>
            <a:pPr algn="ctr" eaLnBrk="0" hangingPunct="0"/>
            <a:endParaRPr lang="de-DE" altLang="de-DE" sz="2800" b="1">
              <a:solidFill>
                <a:srgbClr val="000000"/>
              </a:solidFill>
            </a:endParaRP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inter-</a:t>
            </a:r>
          </a:p>
          <a:p>
            <a:pPr algn="ctr" eaLnBrk="0" hangingPunct="0"/>
            <a:r>
              <a:rPr lang="de-DE" altLang="de-DE" sz="2800" b="1">
                <a:solidFill>
                  <a:srgbClr val="000000"/>
                </a:solidFill>
              </a:rPr>
              <a:t>national</a:t>
            </a:r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199E8E2B-32AB-2744-BD24-5299737D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125538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F4CD7D-9870-EC40-8CC9-E0E38F432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968D-71DF-BA43-A415-3932AA3AAD6B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D4B35EE-F3F2-C34A-BD3F-33E97DA94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Neun kleine Negerlein ...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EE9955D-C2F3-E749-B7AF-1705B61FB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75" y="2373313"/>
            <a:ext cx="6848475" cy="3313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sz="3200"/>
              <a:t>   Die schliefen in der Nacht.</a:t>
            </a:r>
            <a:br>
              <a:rPr lang="de-DE" altLang="de-DE" sz="3200"/>
            </a:br>
            <a:r>
              <a:rPr lang="de-DE" altLang="de-DE" sz="3200"/>
              <a:t>Das eine wachte nicht mehr auf,</a:t>
            </a:r>
            <a:br>
              <a:rPr lang="de-DE" altLang="de-DE" sz="3200"/>
            </a:br>
            <a:r>
              <a:rPr lang="de-DE" altLang="de-DE" sz="3200"/>
              <a:t>Da waren's nur noch acht.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84D80F14-73F2-4F43-B679-864D8C272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D377C-61DB-614B-8FA7-C7F9B02776FA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E3662962-682D-E84C-AF5C-0FD6CCE61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81762" cy="561975"/>
          </a:xfrm>
        </p:spPr>
        <p:txBody>
          <a:bodyPr/>
          <a:lstStyle/>
          <a:p>
            <a:r>
              <a:rPr lang="de-DE" altLang="de-DE" sz="2800"/>
              <a:t>Anteile forschungsstarker Fakultäten</a:t>
            </a:r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82CF18E0-7D4C-864C-9855-79C7CAC4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03288"/>
            <a:ext cx="5916612" cy="595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AutoShape 5">
            <a:extLst>
              <a:ext uri="{FF2B5EF4-FFF2-40B4-BE49-F238E27FC236}">
                <a16:creationId xmlns:a16="http://schemas.microsoft.com/office/drawing/2014/main" id="{DE5B1E8B-3322-C843-B8A2-50D76902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3068638"/>
            <a:ext cx="976313" cy="431800"/>
          </a:xfrm>
          <a:prstGeom prst="rightArrow">
            <a:avLst>
              <a:gd name="adj1" fmla="val 50000"/>
              <a:gd name="adj2" fmla="val 56526"/>
            </a:avLst>
          </a:prstGeom>
          <a:solidFill>
            <a:srgbClr val="FF5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rgbClr val="000000"/>
                </a:solidFill>
                <a:latin typeface="Arial Black" panose="020B0604020202020204" pitchFamily="34" charset="0"/>
              </a:rPr>
              <a:t>„19“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14E62076-2CF9-7E48-B465-5D5AC4FE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25538"/>
            <a:ext cx="4110037" cy="1079500"/>
          </a:xfrm>
          <a:prstGeom prst="rect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9140CB55-5C9D-4541-AD5D-0E6FA9D6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05038"/>
            <a:ext cx="4110037" cy="4103687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13" name="Rectangle 13">
            <a:extLst>
              <a:ext uri="{FF2B5EF4-FFF2-40B4-BE49-F238E27FC236}">
                <a16:creationId xmlns:a16="http://schemas.microsoft.com/office/drawing/2014/main" id="{F2A0433D-4F38-0C47-8D42-15D404D7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08725"/>
            <a:ext cx="4110037" cy="288925"/>
          </a:xfrm>
          <a:prstGeom prst="rect">
            <a:avLst/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6C08E7-9F91-F447-89EE-A27129E19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9A8-B676-E14F-961B-BADAD769D051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2A6CEA04-11E7-D24C-AC26-CE7F929C8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81762" cy="561975"/>
          </a:xfrm>
        </p:spPr>
        <p:txBody>
          <a:bodyPr/>
          <a:lstStyle/>
          <a:p>
            <a:r>
              <a:rPr lang="de-DE" altLang="de-DE" sz="2800"/>
              <a:t>Ausschnitt ...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5C49C3C6-B4EE-734A-ADB0-F026F292901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98650"/>
            <a:ext cx="8785225" cy="39243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6F8C115D-4F3A-254C-B338-61F68F9AC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982E-629D-CD46-931B-66009259E55E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C678E08-F71A-7343-BFA6-09792B256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Exzellenzwettbewerb </a:t>
            </a:r>
          </a:p>
        </p:txBody>
      </p:sp>
      <p:sp>
        <p:nvSpPr>
          <p:cNvPr id="91139" name="AutoShape 3">
            <a:extLst>
              <a:ext uri="{FF2B5EF4-FFF2-40B4-BE49-F238E27FC236}">
                <a16:creationId xmlns:a16="http://schemas.microsoft.com/office/drawing/2014/main" id="{474A34F5-3052-3D48-91B2-469B3C452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0"/>
            <a:ext cx="3011488" cy="881063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RWTH Aachen</a:t>
            </a:r>
          </a:p>
        </p:txBody>
      </p:sp>
      <p:sp>
        <p:nvSpPr>
          <p:cNvPr id="91140" name="AutoShape 4">
            <a:extLst>
              <a:ext uri="{FF2B5EF4-FFF2-40B4-BE49-F238E27FC236}">
                <a16:creationId xmlns:a16="http://schemas.microsoft.com/office/drawing/2014/main" id="{2174187A-AB69-FC42-9D51-859205E1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5300663"/>
            <a:ext cx="2443162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Tübingen</a:t>
            </a:r>
          </a:p>
        </p:txBody>
      </p:sp>
      <p:sp>
        <p:nvSpPr>
          <p:cNvPr id="91141" name="AutoShape 5">
            <a:extLst>
              <a:ext uri="{FF2B5EF4-FFF2-40B4-BE49-F238E27FC236}">
                <a16:creationId xmlns:a16="http://schemas.microsoft.com/office/drawing/2014/main" id="{F629F3B2-5D2D-8141-950A-609D793BB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16563"/>
            <a:ext cx="2260600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Freiburg</a:t>
            </a:r>
          </a:p>
        </p:txBody>
      </p:sp>
      <p:sp>
        <p:nvSpPr>
          <p:cNvPr id="91142" name="AutoShape 6">
            <a:extLst>
              <a:ext uri="{FF2B5EF4-FFF2-40B4-BE49-F238E27FC236}">
                <a16:creationId xmlns:a16="http://schemas.microsoft.com/office/drawing/2014/main" id="{0467C3B7-F503-D341-B330-E9240AAC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4005263"/>
            <a:ext cx="251142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Würzburg</a:t>
            </a:r>
          </a:p>
        </p:txBody>
      </p:sp>
      <p:sp>
        <p:nvSpPr>
          <p:cNvPr id="91143" name="AutoShape 7">
            <a:extLst>
              <a:ext uri="{FF2B5EF4-FFF2-40B4-BE49-F238E27FC236}">
                <a16:creationId xmlns:a16="http://schemas.microsoft.com/office/drawing/2014/main" id="{A3269101-AD51-014D-BE01-87C77EBA7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868863"/>
            <a:ext cx="298767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LMU München</a:t>
            </a:r>
          </a:p>
        </p:txBody>
      </p:sp>
      <p:sp>
        <p:nvSpPr>
          <p:cNvPr id="91144" name="AutoShape 8">
            <a:extLst>
              <a:ext uri="{FF2B5EF4-FFF2-40B4-BE49-F238E27FC236}">
                <a16:creationId xmlns:a16="http://schemas.microsoft.com/office/drawing/2014/main" id="{C9B81348-97F2-8249-9244-6DB88A45B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5516563"/>
            <a:ext cx="2647950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TU München</a:t>
            </a:r>
          </a:p>
        </p:txBody>
      </p:sp>
      <p:sp>
        <p:nvSpPr>
          <p:cNvPr id="91145" name="AutoShape 9">
            <a:extLst>
              <a:ext uri="{FF2B5EF4-FFF2-40B4-BE49-F238E27FC236}">
                <a16:creationId xmlns:a16="http://schemas.microsoft.com/office/drawing/2014/main" id="{2EA6DAC9-FACF-0E4E-A445-0FF50A7B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205038"/>
            <a:ext cx="2011363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FU Berlin</a:t>
            </a:r>
          </a:p>
        </p:txBody>
      </p:sp>
      <p:sp>
        <p:nvSpPr>
          <p:cNvPr id="91146" name="AutoShape 10">
            <a:extLst>
              <a:ext uri="{FF2B5EF4-FFF2-40B4-BE49-F238E27FC236}">
                <a16:creationId xmlns:a16="http://schemas.microsoft.com/office/drawing/2014/main" id="{D9CDC8A0-0BAA-6145-9888-DD13062B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4581525"/>
            <a:ext cx="2760663" cy="881063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TH Karlsruhe</a:t>
            </a:r>
          </a:p>
        </p:txBody>
      </p:sp>
      <p:sp>
        <p:nvSpPr>
          <p:cNvPr id="91147" name="AutoShape 11">
            <a:extLst>
              <a:ext uri="{FF2B5EF4-FFF2-40B4-BE49-F238E27FC236}">
                <a16:creationId xmlns:a16="http://schemas.microsoft.com/office/drawing/2014/main" id="{A2BE208E-F967-CE42-BFA6-4D40D18D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21163"/>
            <a:ext cx="271462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Heidelberg</a:t>
            </a:r>
          </a:p>
        </p:txBody>
      </p:sp>
      <p:sp>
        <p:nvSpPr>
          <p:cNvPr id="91148" name="AutoShape 12">
            <a:extLst>
              <a:ext uri="{FF2B5EF4-FFF2-40B4-BE49-F238E27FC236}">
                <a16:creationId xmlns:a16="http://schemas.microsoft.com/office/drawing/2014/main" id="{79E6AF1B-CB8E-494C-A9C8-2EE8B5747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125538"/>
            <a:ext cx="2124075" cy="881062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b="1"/>
              <a:t>U Bremen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4517381-C033-7D43-907A-3A8F9F72C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E2BA-4B94-A943-8D9E-2DBFF5559D1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B1C3031E-25E8-C843-8451-8E96E420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Titel Veranstatlung/Vortrag</a:t>
            </a: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F685438-C810-644F-A694-89C97D9F3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6948487" cy="561975"/>
          </a:xfrm>
        </p:spPr>
        <p:txBody>
          <a:bodyPr/>
          <a:lstStyle/>
          <a:p>
            <a:r>
              <a:rPr lang="de-DE" altLang="de-DE"/>
              <a:t> Elite durch Gutachter vs. Ranking</a:t>
            </a:r>
          </a:p>
        </p:txBody>
      </p:sp>
      <p:grpSp>
        <p:nvGrpSpPr>
          <p:cNvPr id="93187" name="Group 3">
            <a:extLst>
              <a:ext uri="{FF2B5EF4-FFF2-40B4-BE49-F238E27FC236}">
                <a16:creationId xmlns:a16="http://schemas.microsoft.com/office/drawing/2014/main" id="{064A9883-4DC3-AC4F-9116-A6639CBCBE72}"/>
              </a:ext>
            </a:extLst>
          </p:cNvPr>
          <p:cNvGrpSpPr>
            <a:grpSpLocks/>
          </p:cNvGrpSpPr>
          <p:nvPr/>
        </p:nvGrpSpPr>
        <p:grpSpPr bwMode="auto">
          <a:xfrm>
            <a:off x="0" y="1773238"/>
            <a:ext cx="9144000" cy="2727325"/>
            <a:chOff x="0" y="1303"/>
            <a:chExt cx="5760" cy="1718"/>
          </a:xfrm>
        </p:grpSpPr>
        <p:pic>
          <p:nvPicPr>
            <p:cNvPr id="93188" name="Picture 4">
              <a:extLst>
                <a:ext uri="{FF2B5EF4-FFF2-40B4-BE49-F238E27FC236}">
                  <a16:creationId xmlns:a16="http://schemas.microsoft.com/office/drawing/2014/main" id="{6B3D980D-D404-0A43-8675-2FA026888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03"/>
              <a:ext cx="5760" cy="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189" name="Rectangle 5">
              <a:extLst>
                <a:ext uri="{FF2B5EF4-FFF2-40B4-BE49-F238E27FC236}">
                  <a16:creationId xmlns:a16="http://schemas.microsoft.com/office/drawing/2014/main" id="{23B456B8-6476-8049-9CAC-2BA917E1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525"/>
              <a:ext cx="182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190" name="Rectangle 6">
              <a:extLst>
                <a:ext uri="{FF2B5EF4-FFF2-40B4-BE49-F238E27FC236}">
                  <a16:creationId xmlns:a16="http://schemas.microsoft.com/office/drawing/2014/main" id="{93A38098-F141-8149-A493-7EF13B5F7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70"/>
              <a:ext cx="249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191" name="Rectangle 7">
              <a:extLst>
                <a:ext uri="{FF2B5EF4-FFF2-40B4-BE49-F238E27FC236}">
                  <a16:creationId xmlns:a16="http://schemas.microsoft.com/office/drawing/2014/main" id="{892F3714-BFE8-DE4D-AEF2-FEBF8FC8E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659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3192" name="Rectangle 8">
            <a:extLst>
              <a:ext uri="{FF2B5EF4-FFF2-40B4-BE49-F238E27FC236}">
                <a16:creationId xmlns:a16="http://schemas.microsoft.com/office/drawing/2014/main" id="{BF9EA415-B866-8146-A39E-22B0769B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81300"/>
            <a:ext cx="5327650" cy="2159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3" name="Rectangle 9">
            <a:extLst>
              <a:ext uri="{FF2B5EF4-FFF2-40B4-BE49-F238E27FC236}">
                <a16:creationId xmlns:a16="http://schemas.microsoft.com/office/drawing/2014/main" id="{2AE48A73-1D7C-2C48-8D03-76F37E35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3100"/>
            <a:ext cx="5040313" cy="2159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E6E92DF4-ADEC-DC44-9638-3DB4ACCC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644900"/>
            <a:ext cx="4968875" cy="2159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3195" name="Picture 11">
            <a:extLst>
              <a:ext uri="{FF2B5EF4-FFF2-40B4-BE49-F238E27FC236}">
                <a16:creationId xmlns:a16="http://schemas.microsoft.com/office/drawing/2014/main" id="{EFD110B8-2167-F64B-B550-DF51D24E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84725"/>
            <a:ext cx="86375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6" name="Picture 12">
            <a:extLst>
              <a:ext uri="{FF2B5EF4-FFF2-40B4-BE49-F238E27FC236}">
                <a16:creationId xmlns:a16="http://schemas.microsoft.com/office/drawing/2014/main" id="{4E159F0A-D39D-DA4F-B613-AE4BD1EA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516563"/>
            <a:ext cx="83597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Versuch 2">
  <a:themeElements>
    <a:clrScheme name="1_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Versuch 2">
  <a:themeElements>
    <a:clrScheme name="2_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ersuch 2">
  <a:themeElements>
    <a:clrScheme name="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Versuch 2">
  <a:themeElements>
    <a:clrScheme name="4_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Macintosh PowerPoint</Application>
  <PresentationFormat>Bildschirmpräsentation (4:3)</PresentationFormat>
  <Paragraphs>438</Paragraphs>
  <Slides>43</Slides>
  <Notes>43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Times New Roman</vt:lpstr>
      <vt:lpstr>Wingdings</vt:lpstr>
      <vt:lpstr>1_Versuch 2</vt:lpstr>
      <vt:lpstr>2_Versuch 2</vt:lpstr>
      <vt:lpstr>Versuch 2</vt:lpstr>
      <vt:lpstr>4_Versuch 2</vt:lpstr>
      <vt:lpstr>Bild</vt:lpstr>
      <vt:lpstr>Zehn kleine Negerlein ...  Elite und Wettbewerb im Hochschulsystem </vt:lpstr>
      <vt:lpstr>Zehn kleine Negerlein ...</vt:lpstr>
      <vt:lpstr>Früher Elite ...</vt:lpstr>
      <vt:lpstr>Dann ...</vt:lpstr>
      <vt:lpstr>Neun kleine Negerlein ...</vt:lpstr>
      <vt:lpstr>Anteile forschungsstarker Fakultäten</vt:lpstr>
      <vt:lpstr>Ausschnitt ...</vt:lpstr>
      <vt:lpstr>Exzellenzwettbewerb </vt:lpstr>
      <vt:lpstr> Elite durch Gutachter vs. Ranking</vt:lpstr>
      <vt:lpstr>Exzellenzwettbewerb ...</vt:lpstr>
      <vt:lpstr>Sechs kleine Negerlein ...</vt:lpstr>
      <vt:lpstr>Exzellenzwettbewerb </vt:lpstr>
      <vt:lpstr>Elite und Wettbewerb ...</vt:lpstr>
      <vt:lpstr>Physik: Drittmittel (TEURO p.a.)</vt:lpstr>
      <vt:lpstr>BWL: verausgabte Drittmittel</vt:lpstr>
      <vt:lpstr>BWL: Publikationen</vt:lpstr>
      <vt:lpstr>BWL: Publikationen, Drittmittel,            Reputation</vt:lpstr>
      <vt:lpstr>VWL: verausgabte Drittmittel</vt:lpstr>
      <vt:lpstr>VWL: Publikationen (national)</vt:lpstr>
      <vt:lpstr>VWL: Publikationen (international)</vt:lpstr>
      <vt:lpstr>VWL: Publikationen und Reputation</vt:lpstr>
      <vt:lpstr>Elite und Wettbewerb ...</vt:lpstr>
      <vt:lpstr>Standortbestimmung und Positionierung ...</vt:lpstr>
      <vt:lpstr>PowerPoint-Präsentation</vt:lpstr>
      <vt:lpstr>Indikatoren des ‚Shanghai-Ranking‘</vt:lpstr>
      <vt:lpstr>Meta - Ranking 1</vt:lpstr>
      <vt:lpstr>Meta - Ranking 2</vt:lpstr>
      <vt:lpstr>5 Besonderheiten</vt:lpstr>
      <vt:lpstr>PowerPoint-Präsentation</vt:lpstr>
      <vt:lpstr>5 Besonderheiten</vt:lpstr>
      <vt:lpstr>5 Besonderheiten</vt:lpstr>
      <vt:lpstr>5 Besonderheiten</vt:lpstr>
      <vt:lpstr>5 Besonderheiten</vt:lpstr>
      <vt:lpstr>Zwei kleine Negerlein ...</vt:lpstr>
      <vt:lpstr>Ein kleines Negerlein ...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Perspektive Studierendenzahlen</vt:lpstr>
      <vt:lpstr>Studienanfängerplätze </vt:lpstr>
      <vt:lpstr>5 Besonderheiten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46</cp:revision>
  <dcterms:created xsi:type="dcterms:W3CDTF">2006-03-31T13:57:11Z</dcterms:created>
  <dcterms:modified xsi:type="dcterms:W3CDTF">2022-02-07T14:47:43Z</dcterms:modified>
</cp:coreProperties>
</file>