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9" r:id="rId1"/>
    <p:sldMasterId id="2147483651" r:id="rId2"/>
    <p:sldMasterId id="2147483653" r:id="rId3"/>
  </p:sldMasterIdLst>
  <p:notesMasterIdLst>
    <p:notesMasterId r:id="rId31"/>
  </p:notesMasterIdLst>
  <p:handoutMasterIdLst>
    <p:handoutMasterId r:id="rId32"/>
  </p:handoutMasterIdLst>
  <p:sldIdLst>
    <p:sldId id="256" r:id="rId4"/>
    <p:sldId id="257" r:id="rId5"/>
    <p:sldId id="268" r:id="rId6"/>
    <p:sldId id="272" r:id="rId7"/>
    <p:sldId id="291" r:id="rId8"/>
    <p:sldId id="271" r:id="rId9"/>
    <p:sldId id="264" r:id="rId10"/>
    <p:sldId id="266" r:id="rId11"/>
    <p:sldId id="270" r:id="rId12"/>
    <p:sldId id="267" r:id="rId13"/>
    <p:sldId id="269" r:id="rId14"/>
    <p:sldId id="263" r:id="rId15"/>
    <p:sldId id="287" r:id="rId16"/>
    <p:sldId id="277" r:id="rId17"/>
    <p:sldId id="286" r:id="rId18"/>
    <p:sldId id="260" r:id="rId19"/>
    <p:sldId id="282" r:id="rId20"/>
    <p:sldId id="276" r:id="rId21"/>
    <p:sldId id="283" r:id="rId22"/>
    <p:sldId id="278" r:id="rId23"/>
    <p:sldId id="284" r:id="rId24"/>
    <p:sldId id="274" r:id="rId25"/>
    <p:sldId id="285" r:id="rId26"/>
    <p:sldId id="281" r:id="rId27"/>
    <p:sldId id="290" r:id="rId28"/>
    <p:sldId id="288" r:id="rId29"/>
    <p:sldId id="279" r:id="rId30"/>
  </p:sldIdLst>
  <p:sldSz cx="9144000" cy="6858000" type="screen4x3"/>
  <p:notesSz cx="6811963" cy="99425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8123B1D-83DF-A04E-9ADF-A421FDE2CD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EC2A862-A2BC-8F4E-8300-50C162F62D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8B70781E-D77D-634E-8AA0-B8A0E99F6D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CCD4EB2D-1EA9-4D4E-B679-5C17D3815BE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0E02525-4736-364D-98CC-DBE847FAA0B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EC37920-4143-D343-A139-EA706AAB75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12A202E-44CF-9742-BA23-FF6D8C747B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C03F6355-29F3-3B41-A8C9-5829B8D251D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063629A2-ACCB-AE48-A1B3-3BB4CDFFB7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B5F6E6AB-F518-9C4B-9BC8-840C4279E9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07395B0E-A4B1-5947-81EB-DBC3836DA2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BDD6BCFB-D39A-6A43-8E0C-B0E416FCEE3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FA31DA-1E01-394A-B8CE-427B766719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E58A0-9376-904D-8779-2BD7A04B3A53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A5948BA3-4FE8-5D43-B531-6C736CB91F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74863C0-1BDF-A741-9C77-C5D05C7E0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CC12AD-24C7-AB45-B0E2-A6BC89CB8B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41AE1A-2E9E-AB43-AEB1-532D28159B47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E4ACF652-DF4F-884C-879F-D260734FA8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587248A9-9B78-C041-9F7A-B1745736D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52B22-5BC2-3C44-AB4D-2A407D164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47BCEA-FDF1-5648-B102-BB8E998DD82C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DBAAB740-1C91-0940-9361-1B24AE52F05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5941672-CD09-984A-8428-88B5D6C21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B13520-35D9-E346-8C95-38A6D427A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40122-6E86-774A-B925-766C13F48AB6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37ECA9F8-0F98-5243-AB07-E44610D22C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1215E73-EC1F-9C4C-AC82-08505FB9E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D58C2E-18A4-4C44-9C9A-E5305D4424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11795-31E6-0145-8CBB-831C552AF5AD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E00703CF-B5CC-C741-86C8-90252F74B3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FA0B1639-A872-9843-ACE5-AC068D2F7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F5BDEB-6335-C640-9AD3-70B8A580FA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EBCFD-F53B-E342-BD34-37C6090B5B1B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F6E10775-9ED9-704B-8EAA-F83433AF35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94DF9E2-E6AF-F44E-9091-0E6D810E0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154C8E-108D-A34F-B35D-7356C52BA9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6D91C-B6A3-4747-AA2E-B8353424F58B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79EBB11D-1A8D-D743-9991-9E8EF81A67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150A0A6D-B31C-0C47-B904-2E9B2E2B5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AA5BA6-B98B-724E-852F-991A8F7CA9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8CCDDB-853C-8140-B3F1-FA70D9ADE643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4CAD2CF9-28B3-334B-8498-CED86582D5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6BBEC313-609C-FE40-910A-42C76185C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1CD981-3BAA-704D-B79D-19EC523550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EB4C1-FF60-6948-922F-00C5E585820C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E6D19185-678A-CA43-B2DB-8045A50367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0F7E3E1C-A582-804F-9063-EB7974C60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E37A7D-AF5F-4748-A1ED-2C35BCB63D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C0E81-1FBA-5A4F-831C-495F289E4113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B12F9DC3-DF92-0243-ACBB-40081A7849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5BA8FF77-B3B4-FE41-8F82-38A5759F2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0CE873-37E1-CA45-8C1F-6BB4CC28E0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ECCD7-D587-8B4D-B894-A384C895785A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DEC8DCDA-289F-1345-A8B2-556F8952E5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ACFE58CB-5905-C949-9BC5-3B5A4BBEE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A8BFB3-220F-D545-AAB9-591A3863B1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06FB0-1973-EC4C-99D2-6F0F0E1F153D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BED0CFBA-83C7-1643-B501-807C90C826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1AF4CD2-8C1E-4545-8E8E-DC46709DD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023229-8F95-9A4F-AE52-AB5DEAA7EA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96E26-3BAB-1F4B-B48A-E762A8A0762F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D8A7BA07-39B9-BE45-8ECD-B7196F590F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A57D9AA-B476-644A-9F35-0666CB66C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75C5A0-22FA-2041-95E5-A29353F266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FAC10-DE1C-1C48-8345-81733843CED5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D9C88871-621E-AE42-B94B-0C5193AE41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9197C44-2F9E-1341-94F3-07F3B544B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7AB930-5AF1-AB44-ACB4-FA2870318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84DE25-6F9A-C241-9A5E-63730AFD79BF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9FEA7D01-D8CC-994F-8B63-46CFA57167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D727A72A-651E-DA4E-BC01-1F839460B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8C51C0-51CE-F943-AE85-8CFAF30749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EF567-9A07-FB44-BDDC-C11028442F7B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D1A1D711-A258-EF41-82EB-9F6A2B581BB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561ECD3-F3CA-9440-BF2E-06160DFED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5E3DDA-385E-2A43-98AC-2C41B5946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045332-F952-5948-B6A1-B3635C769F13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483AFA33-95DB-2546-92AD-EB0B884C003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BAB2BC23-09AF-1140-AFAF-4E7DB49FE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039C78-388E-4946-92B8-5227871E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6A83E-D23C-3644-8134-96CA627D73D1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4C51A61D-1D3E-A14F-BDB4-1A7D2B75C7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D464E400-F207-7A4C-8537-16C34B419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4139DE-2372-6244-A044-9B258BF89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D24662-9B02-F441-8608-50508323C384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44FCBB4C-97F2-394E-A563-5D1507C2CF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7E985F8-A483-B549-8066-42EA53676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FCABCC-82D1-4449-98AB-1649CF94FB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9A7368-87D6-A142-855F-28F169896DA7}" type="slidenum">
              <a:rPr lang="de-DE" altLang="de-DE"/>
              <a:pPr/>
              <a:t>27</a:t>
            </a:fld>
            <a:endParaRPr lang="de-DE" altLang="de-DE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C25AEE5A-E658-A84D-BF23-7FDC91AC66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30B54E9-9255-684F-9FC0-CFB6DBBA1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51C7C5-F163-A74A-9652-F0D39AF27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00E4EE-6A94-BD4C-9938-0829D9B51B18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88A9BC05-F319-7646-B883-345D6067B4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99855690-D098-8C41-A2FA-EA24A9D9B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AF568F-A2B9-F24E-ACA4-0F0359D0A9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7EE93-8D95-DE47-9F93-25E7DBB96CA4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79CE52B-04EC-6448-9770-F5DD43AC68B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854FE31-5F14-6942-81AE-F5587E635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40D9B9-34A9-8549-9701-C69E8BD967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185CB-C0E2-B041-A183-A43C8137F849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73C86D36-3001-0743-9495-1719585EDB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2C5DEE1D-287B-AB4A-9891-1D4640CE5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5840CC-4C35-0A4B-B950-2524D059F7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BE80D-C481-9947-B0E0-5F66061ECD8D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26869F95-0784-AD4E-A4E2-777465CCB1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5A79579-FFF6-3B4E-AD23-FACF50B94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5EBC34-7FC3-A54F-B321-8F1E177228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918E30-5F54-654E-9410-830E1F105F07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276BE9EB-7342-024A-BC48-5E67571637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4944C45D-E785-E14D-9F74-064EE04E9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9E94BB-DE78-3043-B3A8-5687F10FD7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B6561-0145-8346-82A9-0A49CB22C36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E94AC4EB-BBC3-054C-8A65-BD06461A6A6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4F43B8D4-A3DF-D049-9666-39C284F9B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4925F5-52FA-7447-BD13-22E35E5ED4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BB11D-F2F4-C941-842A-43286C843B3F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D827DC5B-B07A-954C-90F4-0BD31E7969F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59A6FA2-3D8D-8A44-A9DC-F9F67C890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6FA1EB4-9B60-8441-8214-D14A5DBE8C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9015272-D58E-E648-8E32-51FCD4509E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7A5E7457-A1E8-334E-BFD1-9C8FAE43EC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1282F4EE-6A9F-7745-A3B0-7D15C08158A5}" type="datetime1">
              <a:rPr lang="de-DE" altLang="de-DE"/>
              <a:pPr/>
              <a:t>05.02.22</a:t>
            </a:fld>
            <a:endParaRPr lang="de-DE" altLang="de-DE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D281763-2D9B-E442-9AA4-7E85A39774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3F269B8-B884-3C4A-8F32-1653DD2EFA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2598A4-CFCF-7343-842E-6C7509168F3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AAA9F944-7845-FB40-BDE6-425B33EFB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15AEF1D1-4F05-E744-A74D-BB745FFC8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4963"/>
            <a:ext cx="3022600" cy="1798637"/>
          </a:xfrm>
          <a:prstGeom prst="rect">
            <a:avLst/>
          </a:prstGeom>
          <a:solidFill>
            <a:srgbClr val="DDDDDD"/>
          </a:solidFill>
        </p:spPr>
      </p:pic>
      <p:sp>
        <p:nvSpPr>
          <p:cNvPr id="5129" name="Text Box 9">
            <a:extLst>
              <a:ext uri="{FF2B5EF4-FFF2-40B4-BE49-F238E27FC236}">
                <a16:creationId xmlns:a16="http://schemas.microsoft.com/office/drawing/2014/main" id="{0D9F8763-764E-5140-AAEB-4563F0E39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99FDE1C2-A44B-9844-BE21-9EDCF5A2B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6209C2D4-F73B-B440-B20E-3AD9F3A4712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3E2C8-36EC-8245-B2BF-3614FBFA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EDA750-5DFF-ED41-B909-11C56675A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698361-40D1-6D47-B1B1-E89AEDA0C8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CB09A6-583F-AE4A-A663-4A4845E8E55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CD161A-203F-8641-9C34-4C2305A3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84639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FF5BF7A-60D6-6349-A64B-3A4DF6D092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29463" y="260350"/>
            <a:ext cx="2266950" cy="64087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4605D9-C779-9040-9A0E-F7A5E538B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653213" cy="64087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917979-C38B-7643-A43C-718EBA2A44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D4A814-8B1C-F14B-A217-52D38FC7C16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B03C06-2D6B-8847-BF1F-83E62949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4016641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1F2F22B-A35E-A645-8E58-B5E3F644A5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64AF76C2-3A14-8F47-91E8-12A53E7C4B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04B4CA4E-5317-5A4B-8DFD-01038BBD96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8F981B32-CA0B-124D-B1E9-189F1EC5D0D9}" type="datetime1">
              <a:rPr lang="de-DE" altLang="de-DE"/>
              <a:pPr/>
              <a:t>05.02.22</a:t>
            </a:fld>
            <a:endParaRPr lang="de-DE" altLang="de-DE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0B85ACAD-91F3-D24C-9DC5-9AA27CC017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95EEDE9D-8A6C-1943-8723-85918128A5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523DD4B-9700-B641-A930-37A0E04981A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id="{8C510F55-52AB-C749-AB2B-38980BE9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08" name="Text Box 8">
            <a:extLst>
              <a:ext uri="{FF2B5EF4-FFF2-40B4-BE49-F238E27FC236}">
                <a16:creationId xmlns:a16="http://schemas.microsoft.com/office/drawing/2014/main" id="{FE06C48F-63B7-224A-9111-CE25A9E61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102409" name="Line 9">
            <a:extLst>
              <a:ext uri="{FF2B5EF4-FFF2-40B4-BE49-F238E27FC236}">
                <a16:creationId xmlns:a16="http://schemas.microsoft.com/office/drawing/2014/main" id="{798B08D0-1C40-F640-81FA-E071DC40A8D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10" name="Line 10">
            <a:extLst>
              <a:ext uri="{FF2B5EF4-FFF2-40B4-BE49-F238E27FC236}">
                <a16:creationId xmlns:a16="http://schemas.microsoft.com/office/drawing/2014/main" id="{43CB439C-CE8D-CB4C-850D-853CCF562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2411" name="Picture 11">
            <a:extLst>
              <a:ext uri="{FF2B5EF4-FFF2-40B4-BE49-F238E27FC236}">
                <a16:creationId xmlns:a16="http://schemas.microsoft.com/office/drawing/2014/main" id="{51F0EB4D-5679-9245-A5C4-E77B723FE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66675"/>
            <a:ext cx="5076825" cy="22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EE400-E31E-B44B-8265-8F0ED33DA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AF6710-293A-2042-8D31-08BFAC3FD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91B747-217B-D04C-A979-4E11E0E78F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BA3A93-7781-0741-9FC5-F29210F7421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560A43-02AA-C54F-BBCC-6A54DC9D9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98386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B8047-A6FC-E44A-92C9-0E50BF0DA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A598ED-F80B-324B-929A-F0642590C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95DFEB-BA38-2C42-B44C-786AC55723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D8A72D-D2C5-9F40-BAFB-A15E0690CD8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FF7862-4C0F-464C-8E9B-5E38D25B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573687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37C3E-73A3-BD41-BB9F-EF36F9B4E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2D2F75-369D-684B-96A8-726D48340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B12BA7-6412-F14C-A091-3691EB42F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00FE2A-84C9-3248-9D0D-1D03AC5CE5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8EE57-521C-0A47-BD9A-2A45ECE1143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3333C1-126D-9640-8291-3484E556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508896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F13FE7-D3A6-CB44-B71D-B40B3E2CA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E7C138-A70E-CA48-B970-5AAA9FFDA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16E098-2AAB-D343-86F2-2478C4F50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D2C34C9-F9B7-8E41-A643-65C97A220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4F5F2C-4166-9C46-A23D-1B7774455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D7CEEC-A1CE-224C-A97D-B9AD3E4FFC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3756A1-7CC3-5A40-9E11-91879202040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244369-535C-C14A-ADC6-ABC3DA20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551928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2DCC7F-A7B3-8B4D-AE0E-49C8984A4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964FB5D-B6E6-C348-BE1B-196D367651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E3B539-7066-E443-8A8D-8B195780FC3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36AB20-8F1E-6D45-87FC-E527A556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3667471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BF8A918-7639-5D44-858C-B30CE502E1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F0315F-64A6-614A-9350-5218F706953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998214B-CCA7-0D42-B575-1D78BC3C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34148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770A2-5226-3141-B969-1DCD1BE7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E57125-954C-944D-9AEF-F2B1237B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50186D-3A5A-0444-98BD-191D10B0F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6C4117-2C16-2548-B5C6-9D6D4B2B43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FB209A-0343-3E41-8F2B-574163AFEFA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0298F8-E21F-4448-9AD4-706DB199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07924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904BF8-B914-F548-A9EF-C71E4F2D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018D86-68BC-4A40-BD48-F4E79138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789E7F-65C3-9C4B-827B-57BF77D025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90ABFE-6624-FA49-9F86-820A27DE863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47F55C-61AE-4445-BEC8-9BA67EB2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916464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6281F-A3C4-694A-AF34-110BB5CFB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6211E41-92B6-264F-A408-DFE2047A23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636FD9-A150-B543-BB53-C1E4AA1CB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C8845B-8C7D-4242-B74C-21671E4E38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F4BCED-9762-D94B-A3E6-0E390236D5B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29E0E1-F05B-8C47-AFC0-36650B1FF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426530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1EFA1-35F1-9D4F-9F43-9388BC4FD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3589F6-0AEB-B74A-8F17-87E8388DD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82AB56-6CA6-0A4F-B147-5C7C5590B0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444427-1DF7-F946-A650-AEB16EED0ED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707BD6-1C20-9C47-9720-1EC01CB92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00524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F71193-9720-E249-9610-3C61AF830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055845-A891-2C4B-B4A9-1E039BDCA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95A298-6596-E448-B18B-916B8B7AEF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191937-5639-F14E-AA53-7927D842D57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C6951A-A76C-E24D-BCC1-33CDE2B4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3523988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80799A4C-76A9-EF43-B18A-D301BB3678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7D46365-1D75-514D-BC55-85E02B31B9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6B03F414-3EBF-9F45-A13E-822B52C902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fld id="{12671D40-BC42-BC40-8255-11EC1A62EB9F}" type="datetime1">
              <a:rPr lang="de-DE" altLang="de-DE"/>
              <a:pPr/>
              <a:t>05.02.22</a:t>
            </a:fld>
            <a:endParaRPr lang="de-DE" altLang="de-DE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AE7920C1-D3BE-0E47-8EC6-B0491E39ED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12646" name="Rectangle 6">
            <a:extLst>
              <a:ext uri="{FF2B5EF4-FFF2-40B4-BE49-F238E27FC236}">
                <a16:creationId xmlns:a16="http://schemas.microsoft.com/office/drawing/2014/main" id="{8E8D5F95-7F1D-EC40-A102-6AB5DC3683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501B46F-A960-944F-91BD-B4BD25966A9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12647" name="Rectangle 7">
            <a:extLst>
              <a:ext uri="{FF2B5EF4-FFF2-40B4-BE49-F238E27FC236}">
                <a16:creationId xmlns:a16="http://schemas.microsoft.com/office/drawing/2014/main" id="{030830B3-9001-AD47-80F8-4FE6C7AF4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48" name="Text Box 8">
            <a:extLst>
              <a:ext uri="{FF2B5EF4-FFF2-40B4-BE49-F238E27FC236}">
                <a16:creationId xmlns:a16="http://schemas.microsoft.com/office/drawing/2014/main" id="{E8C435C7-8E2D-5C4B-83B8-9EBAF8BB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de-DE" altLang="de-DE" sz="1400">
                <a:solidFill>
                  <a:srgbClr val="5F5F5F"/>
                </a:solidFill>
                <a:latin typeface="Arial" panose="020B0604020202020204" pitchFamily="34" charset="0"/>
              </a:rPr>
              <a:t>HE - unabhängig, kreativ und umsetzungsorientiert</a:t>
            </a:r>
          </a:p>
        </p:txBody>
      </p:sp>
      <p:sp>
        <p:nvSpPr>
          <p:cNvPr id="112649" name="Line 9">
            <a:extLst>
              <a:ext uri="{FF2B5EF4-FFF2-40B4-BE49-F238E27FC236}">
                <a16:creationId xmlns:a16="http://schemas.microsoft.com/office/drawing/2014/main" id="{3160FE0E-3F3C-F342-AD28-7C67B96A03C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650" name="Line 10">
            <a:extLst>
              <a:ext uri="{FF2B5EF4-FFF2-40B4-BE49-F238E27FC236}">
                <a16:creationId xmlns:a16="http://schemas.microsoft.com/office/drawing/2014/main" id="{29EDB8EA-FEB3-D146-91B1-5120493CF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12651" name="Picture 11">
            <a:extLst>
              <a:ext uri="{FF2B5EF4-FFF2-40B4-BE49-F238E27FC236}">
                <a16:creationId xmlns:a16="http://schemas.microsoft.com/office/drawing/2014/main" id="{DAE0CBC2-0251-B24C-B21F-60855C06F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65088"/>
            <a:ext cx="4284662" cy="228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963A0-8A6F-014C-AE28-F928667C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B63C4-A059-C34C-88B3-A0844442A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601FE7-6C78-8344-A7F5-CA3D12638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13178F-82F0-E346-81DD-233688A40B1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A70413-CF18-2146-A6D2-EA41A628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7616484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1D922-250E-0E4D-882D-1E9F197E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CD4116-A530-984B-897D-6CA8B1E05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C99131-DCE0-8148-83B9-0C9A9C0508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245F9-1FC2-D14D-A7E7-1B99139B527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5CF0C0-4E37-B94B-AD1D-DD0256B48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8867926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11CF1-3B06-5143-98F7-F875195E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2996A6-420B-3449-B12C-FE9E6A4A9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B531F3-5545-C544-97D3-B5CA75733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5EC0F1-F2E4-EF4A-8F17-4E72EE2253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50BDFD-C807-AF4A-9295-5452A014611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A099EC-C1AC-EF47-BCC2-1EACFD0F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5451166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DDC85-6FE2-E146-849D-B370F0EA1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3B7D46-45B9-9246-8716-428539BE9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B8AD33-B970-A04B-BD6C-DE4569D95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15D5ED-8B76-7D43-9977-680B12DB6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CB66C1-B8EF-D34A-A224-297A83ECE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549E2A-69E5-BF43-832C-377927DF7B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1D7CC2-8F44-3D45-8BAC-8F2A08F4A76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5E5EB6B-3601-5A49-A109-25D9AAC42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50005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48568-B441-DC40-9F1D-14053474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8F75700-17B9-9240-8AC4-1FA6678061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6DAE86-F1C9-364C-8B44-285D0F02C52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29A2FF-5C16-A54E-98DA-FD4AB2C0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74695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E17459A-2F0C-6C4E-9966-9179AA28C1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823E4A-8E11-BE46-9290-C844C57C355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679DFD-7B1A-C341-88F8-7D937A17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257824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20B8E-DE01-2148-BCA1-C87399B09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7828E8-69B8-3D4D-BD27-DE104CA85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C782A1-56CE-B346-BB8E-CE8FF0418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8C6463-15A3-7246-8AF7-67959D30B4B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95D241-9473-EE42-9E76-6F0678E0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6323746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CC282-2D7C-134A-97F9-432110352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2372E-D685-9C43-98D2-E2B89392F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5D30C1-6F2A-3344-BB0B-E09183C71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99F3151-6716-D243-B00E-9EE8C1AE2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3ADECC-4098-3046-9A9F-C5ADACF4D92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58E92F-29EE-764E-B3FD-325F13CA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5681651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4DA759-7B9C-8F4A-BD35-A62E03E8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F14D74E-CDA7-AC4F-B6AE-C664B15CC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C03B92-FB29-EC43-9D16-8A8433C6B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EA70FA-F65E-E944-B867-C80A045656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396DD0-93AC-2743-B09A-7F28991541C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BB2411-299E-6749-9DC3-BC4F6772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4721885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2BFED9-8C83-404E-8D62-1EFBF396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932FBD-C806-4844-A307-6438AD28E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9D52FD-269E-6642-A76C-24195C0625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7DC8E5-AB53-8240-9A12-66A0800D05A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C63D91-90D3-7B4B-8BB9-2E0137E9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4876389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A1438C3-3F25-8949-BB67-2FF31992B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0DB9A8-86FA-3F42-93B0-9F4E8CA7B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7CE374-55DF-5C41-AED6-0C85C885A4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A21501-6615-2A43-94A3-1EE5725D868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1F5DEC-AA9E-8F4B-ACCA-C0592FF62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7393574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BF3D495-7865-D541-B141-184F502566A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79388" y="260350"/>
            <a:ext cx="8785225" cy="62642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A8BEF44-9D38-2944-9445-451D7B3FD8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956550" y="6580188"/>
            <a:ext cx="936625" cy="304800"/>
          </a:xfrm>
        </p:spPr>
        <p:txBody>
          <a:bodyPr/>
          <a:lstStyle>
            <a:lvl1pPr>
              <a:defRPr/>
            </a:lvl1pPr>
          </a:lstStyle>
          <a:p>
            <a:fld id="{BB622FC0-4D75-D940-8937-038C8557E03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AABA3D8-FFE0-EF42-A1C0-9EF4F1EC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0188"/>
            <a:ext cx="7885113" cy="3048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92043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85671-DEEE-A844-A181-AE4FB9508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7B3628-20E1-6E4C-BAD7-E3BC46E2D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188" y="1341438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4CE840-45E5-2149-8EFE-724492AD0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0000" y="1341438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5E3192-084B-3945-8283-82CA4F0D57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7AEAD7-1B59-C54C-AD4D-BC952339116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96132E-A21E-6140-B327-C79655B0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355173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C035F1-04E3-4343-9625-4EAECD9C8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4C4830-04B2-1D40-9183-4170910B6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29C849-2684-EF41-AC69-97FDD6A84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6BE1E9-BE57-F84A-8067-7F9CB5FEF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999411-F2F3-5C47-B513-7CF7DC4CA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4A28BE0-FB59-F749-A92C-941CFD07EB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B46D9A-0090-A24B-AE2B-B842966FD64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1587B0-D07C-C640-ADDD-C9801A0BB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59580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74617-B168-924D-8945-BA6FDB91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FC59317-6978-DB48-8204-A93E932895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633ED4-45E4-8847-A8E5-8CACDCC6E9B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263AEF-38D2-5647-9894-4DD514D7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385084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C62B854-146F-BD4C-B2A6-3D25B06D7E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8DF163-E843-3149-81FB-EC0078987BE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098ACD-B33A-D745-838F-A61D1429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329820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B2007-F2A9-D642-BBF7-E509E75A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70C267-E42A-BA4A-85F0-2BC70A9F7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0755B8-3C66-CB47-A82F-8A0D47B0B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B74CA1-9B80-8A49-B282-1EA4E0D3F2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C32FF0-35DA-8143-A329-798DBDD7394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4207A0-72E0-8C4F-9F92-5419335B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331983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29653-79FA-D94F-B328-4F0EA12C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D42B6C4-4EEB-C646-9F78-FCE0FD44A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712993-8CBD-4F4E-94D5-A8690E35E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B637FA-342C-B048-8087-EBDCCBA63B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FA70D7-D7CC-6E47-BC39-F52D0295943E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D7F239-332F-A34B-99BA-D249EA5EA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  <p:extLst>
      <p:ext uri="{BB962C8B-B14F-4D97-AF65-F5344CB8AC3E}">
        <p14:creationId xmlns:p14="http://schemas.microsoft.com/office/powerpoint/2010/main" val="143979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2E063D8-5111-8A4F-9B46-F93FC043E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FC4F7F5-56A1-4E4C-A8B4-20AE24604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0056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7EC98F2-59EE-1649-999F-28E4DD951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41438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DDF517E8-7206-6540-8587-E67DC59B4C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ACA086EE-9DF9-DB40-A219-46B080EC2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88913"/>
            <a:ext cx="1223963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7">
            <a:extLst>
              <a:ext uri="{FF2B5EF4-FFF2-40B4-BE49-F238E27FC236}">
                <a16:creationId xmlns:a16="http://schemas.microsoft.com/office/drawing/2014/main" id="{15B05896-6306-F946-A83C-3872AD49E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F60CA5AD-4FA0-A745-89E6-4B9D41EB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80188"/>
            <a:ext cx="792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4DF6B4A9-E2A8-E14A-BB12-7751F8DB27A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5D882EE9-38CF-0E46-A5CE-D56CFFDDFA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8101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09863496-CE83-CC40-BE29-2E3A8D1E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824D8747-F219-664D-999A-F9416EF37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60350"/>
            <a:ext cx="669766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01380" name="Rectangle 4">
            <a:extLst>
              <a:ext uri="{FF2B5EF4-FFF2-40B4-BE49-F238E27FC236}">
                <a16:creationId xmlns:a16="http://schemas.microsoft.com/office/drawing/2014/main" id="{6F9B73EF-30AC-7A4F-97C0-ECB3FACD7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1381" name="Line 5">
            <a:extLst>
              <a:ext uri="{FF2B5EF4-FFF2-40B4-BE49-F238E27FC236}">
                <a16:creationId xmlns:a16="http://schemas.microsoft.com/office/drawing/2014/main" id="{71331AA9-96DE-6740-A4D3-AABDBBDDE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1382" name="Rectangle 6">
            <a:extLst>
              <a:ext uri="{FF2B5EF4-FFF2-40B4-BE49-F238E27FC236}">
                <a16:creationId xmlns:a16="http://schemas.microsoft.com/office/drawing/2014/main" id="{ADC15F2E-2571-A146-A21C-70309B717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1383" name="Rectangle 7">
            <a:extLst>
              <a:ext uri="{FF2B5EF4-FFF2-40B4-BE49-F238E27FC236}">
                <a16:creationId xmlns:a16="http://schemas.microsoft.com/office/drawing/2014/main" id="{BD999E03-2F0A-EC4A-8FCE-4806AA10E6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E7604D42-85E7-7547-93C2-6BFB8E61299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1384" name="Rectangle 8">
            <a:extLst>
              <a:ext uri="{FF2B5EF4-FFF2-40B4-BE49-F238E27FC236}">
                <a16:creationId xmlns:a16="http://schemas.microsoft.com/office/drawing/2014/main" id="{988BE13B-2136-424B-8722-6B13FA5377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  <p:pic>
        <p:nvPicPr>
          <p:cNvPr id="101385" name="Picture 9">
            <a:extLst>
              <a:ext uri="{FF2B5EF4-FFF2-40B4-BE49-F238E27FC236}">
                <a16:creationId xmlns:a16="http://schemas.microsoft.com/office/drawing/2014/main" id="{410AE74C-6348-7748-B53F-FEBCA9456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8538" cy="102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21470FF-2E15-5C48-BE1A-83891C33B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3AA0C1D7-2417-C14E-B16C-D5D67210F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60350"/>
            <a:ext cx="669766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8251B1C9-611A-F64E-9639-D87F66F5E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11621" name="Line 5">
            <a:extLst>
              <a:ext uri="{FF2B5EF4-FFF2-40B4-BE49-F238E27FC236}">
                <a16:creationId xmlns:a16="http://schemas.microsoft.com/office/drawing/2014/main" id="{81C2F8C2-8B41-3142-AF3A-AE30FA922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1622" name="Rectangle 6">
            <a:extLst>
              <a:ext uri="{FF2B5EF4-FFF2-40B4-BE49-F238E27FC236}">
                <a16:creationId xmlns:a16="http://schemas.microsoft.com/office/drawing/2014/main" id="{BDD68FB8-6F7B-A749-9810-6642AF602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1623" name="Rectangle 7">
            <a:extLst>
              <a:ext uri="{FF2B5EF4-FFF2-40B4-BE49-F238E27FC236}">
                <a16:creationId xmlns:a16="http://schemas.microsoft.com/office/drawing/2014/main" id="{6F485FAA-7E70-4F4C-B5BF-5319BA917F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A68CD7F0-C9D1-DA4E-B777-2E43260E738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11624" name="Rectangle 8">
            <a:extLst>
              <a:ext uri="{FF2B5EF4-FFF2-40B4-BE49-F238E27FC236}">
                <a16:creationId xmlns:a16="http://schemas.microsoft.com/office/drawing/2014/main" id="{242922D4-A016-AF47-A324-A9002385FB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r>
              <a:rPr lang="de-DE" altLang="de-DE"/>
              <a:t>Hochschulpolitischer Kongress, München 11. Juli 2006</a:t>
            </a:r>
          </a:p>
        </p:txBody>
      </p:sp>
      <p:pic>
        <p:nvPicPr>
          <p:cNvPr id="111625" name="Picture 9">
            <a:extLst>
              <a:ext uri="{FF2B5EF4-FFF2-40B4-BE49-F238E27FC236}">
                <a16:creationId xmlns:a16="http://schemas.microsoft.com/office/drawing/2014/main" id="{71D73D74-3CEF-644D-B43B-9C4C56768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8175" cy="101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74021C7-72B3-5141-ADFD-73D5871CFC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Bayerns Hochschulsystem im Wettbewerb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D3E3F08-9311-C84E-B28D-65BA319465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000"/>
              <a:t>Prof. Dr. Detlef Müller-Böling</a:t>
            </a:r>
          </a:p>
          <a:p>
            <a:pPr>
              <a:lnSpc>
                <a:spcPct val="80000"/>
              </a:lnSpc>
            </a:pPr>
            <a:endParaRPr lang="de-DE" altLang="de-DE" sz="2000"/>
          </a:p>
          <a:p>
            <a:pPr>
              <a:lnSpc>
                <a:spcPct val="80000"/>
              </a:lnSpc>
            </a:pPr>
            <a:r>
              <a:rPr lang="de-DE" altLang="de-DE" sz="2000"/>
              <a:t>Hochschulpolitischer Kongress, </a:t>
            </a:r>
          </a:p>
          <a:p>
            <a:pPr>
              <a:lnSpc>
                <a:spcPct val="80000"/>
              </a:lnSpc>
            </a:pPr>
            <a:r>
              <a:rPr lang="de-DE" altLang="de-DE" sz="2000"/>
              <a:t>München, 11. Juli 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D63F55-E5D0-7E48-BE70-EDD6EF72B3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5E7-9F5A-2D49-AC7F-C59FDFE22A5E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7258C6-BC94-E244-A337-01A6870F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6285584-9782-A549-AD19-5D1B3C698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Zwischenfazit Leistungsstand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CD703D9-88DC-9942-B3CF-EE6BCCF0A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205038"/>
            <a:ext cx="8281987" cy="2087562"/>
          </a:xfrm>
        </p:spPr>
        <p:txBody>
          <a:bodyPr/>
          <a:lstStyle/>
          <a:p>
            <a:r>
              <a:rPr lang="de-DE" altLang="de-DE"/>
              <a:t>Anerkannt hoher Leistungsstand</a:t>
            </a:r>
          </a:p>
          <a:p>
            <a:r>
              <a:rPr lang="de-DE" altLang="de-DE"/>
              <a:t>Aber: harter (internationaler) Wettbewerb</a:t>
            </a:r>
          </a:p>
          <a:p>
            <a:pPr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 </a:t>
            </a:r>
            <a:r>
              <a:rPr lang="de-DE" altLang="de-DE"/>
              <a:t>Strukturen müssen weiterentwickelt werden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D0EAF7A1-5C01-AA4D-B049-D83DEAAFDA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Anforderungen und Handlungsspielräume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7B279FEA-01CA-1F42-976A-811E42F39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ACFDEAD-3CB0-604D-AB89-9D3CBF9F4C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097F5-6CB7-BC40-BA1F-27642E0D8D0C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B1B7D6-7CE5-0145-B6B4-CF022612C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3FF6DBF-5662-B14C-A6AD-A2E2176C7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Rahmenbedingungen und Anforderungen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8C8687E-D142-FD47-839E-7B056ABBC6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2CABDE10-0810-2F40-AC72-38484AAC5F6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  <p:bldP spid="1331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56867A-007F-1544-917E-DF5E54587C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FBF93-D488-3D49-8F01-7D64385D1F36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D6B146-1262-4347-A4C3-BA94AC71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93B4EC1C-E6CF-A641-9B7C-6D893D2CA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sz="2800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4E0B6E3-23F0-224C-8803-C4D7C72FEF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98C91F89-F889-454D-80EC-72B2F7BA5D7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9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9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9EF0C6-4677-4C49-89E6-51BF50485C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D226C-C89B-CB4A-ACC9-3103198ED83E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60ACF9-FAEF-1A41-B2E0-07EEBCCC4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FBCC7647-BA6B-5A46-A28C-B9759F95B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Mitteleinsatz</a:t>
            </a: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5ECAC44B-D87E-BD46-9944-3F0C2B0137F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/>
              <a:t>Rahmenzielvereinbarung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Klare Regelungen zum Zielvereinbarungsprozess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Einnahmen verbleiben der Hochschule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Studiengebühren ab SS 2007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altLang="de-DE" sz="2400"/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1D71D24E-4922-8D41-A466-661D2578F04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80000" y="1341438"/>
            <a:ext cx="3740150" cy="5327650"/>
          </a:xfrm>
        </p:spPr>
        <p:txBody>
          <a:bodyPr/>
          <a:lstStyle/>
          <a:p>
            <a:r>
              <a:rPr lang="de-DE" altLang="de-DE" sz="2400"/>
              <a:t>Globalhaushalte konsequenter einführen (NI, NRW, …)</a:t>
            </a:r>
          </a:p>
          <a:p>
            <a:r>
              <a:rPr lang="de-DE" altLang="de-DE" sz="2400"/>
              <a:t>Studiengebühren: </a:t>
            </a:r>
            <a:br>
              <a:rPr lang="de-DE" altLang="de-DE" sz="2400"/>
            </a:br>
            <a:r>
              <a:rPr lang="de-DE" altLang="de-DE" sz="2400"/>
              <a:t>wer trägt Sozialverträglichkeit? </a:t>
            </a:r>
            <a:br>
              <a:rPr lang="de-DE" altLang="de-DE" sz="2400"/>
            </a:br>
            <a:r>
              <a:rPr lang="de-DE" altLang="de-DE" sz="2400">
                <a:sym typeface="Wingdings" pitchFamily="2" charset="2"/>
              </a:rPr>
              <a:t> CHE-Rating der Gesetze</a:t>
            </a: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uiExpand="1" build="p"/>
      <p:bldP spid="4301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8C1CF70-4ADF-424C-B82C-2430ED90B2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8F9B4-F429-CC43-8876-EAAD647B4C8C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12F12F-F3A2-E84E-AAB1-7540E229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8DBB9DC0-B080-5646-BA08-625DDECC6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sz="2800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0712EB0-F4BF-C44B-85E2-CEB7C86DEE5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35B82AA0-32A0-BD4D-8E93-244B14AA4A3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16F08F-462E-EB4B-BD51-8A68422958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82259-65BB-0340-B30F-0E65C2C84D48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B5B778-948B-3E42-A454-DF0676DE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B86D2B3-B387-E041-BC63-3F3C785E8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Handlungsfähigkeit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6478A43-5A74-6D41-B114-B4737112128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Verkleinerung des Senats und Straffung seiner Aufgaben</a:t>
            </a:r>
          </a:p>
          <a:p>
            <a:r>
              <a:rPr lang="de-DE" altLang="de-DE" sz="2400"/>
              <a:t>Stärkung der Dekane</a:t>
            </a:r>
          </a:p>
          <a:p>
            <a:r>
              <a:rPr lang="de-DE" altLang="de-DE" sz="2400"/>
              <a:t>Prinzip der doppelten Legitimation zentral und dezentral</a:t>
            </a:r>
          </a:p>
          <a:p>
            <a:r>
              <a:rPr lang="de-DE" altLang="de-DE" sz="2400"/>
              <a:t>Präsident wird Dienstvorgesetzter 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C8E9D2D-194B-E443-8BC5-A7524922B85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80000" y="1341438"/>
            <a:ext cx="3813175" cy="5327650"/>
          </a:xfrm>
        </p:spPr>
        <p:txBody>
          <a:bodyPr/>
          <a:lstStyle/>
          <a:p>
            <a:r>
              <a:rPr lang="de-DE" altLang="de-DE" sz="2400"/>
              <a:t>Hochschulrat:</a:t>
            </a:r>
            <a:br>
              <a:rPr lang="de-DE" altLang="de-DE" sz="2400"/>
            </a:br>
            <a:r>
              <a:rPr lang="de-DE" altLang="de-DE" sz="2400"/>
              <a:t>externe vs. interne und externe Mitglieder (vgl. BW, HH, NI, NRW)</a:t>
            </a:r>
          </a:p>
          <a:p>
            <a:r>
              <a:rPr lang="de-DE" altLang="de-DE" sz="2400"/>
              <a:t>Dekan auch externe</a:t>
            </a:r>
          </a:p>
          <a:p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C9D278F-561F-D94D-823B-982AC5D46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3CA4C-86D8-4D4C-A7DB-DFBEEED67BFC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8F8678-8EF0-7548-9F04-E861A4FB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14C0A526-A483-C348-BA3E-BEFBA13F9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sz="2800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EB7054A-4944-CF4A-9F0A-888D66D774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00DC8587-2891-4E4F-AF0F-97B1FEBFF4A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4EB379-303D-8B4C-BA55-5B18C74E73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ECC60-615A-9B4C-977A-03EB20207657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4A6A24-795F-DA46-94A7-8E2520256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FDA9895-A370-5149-8CEA-0E6BC7200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Organisationsautonomie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AEFF033-6F35-A44C-896F-BD3C4CF0C2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Flexibilität bei der Organisationsstruktur</a:t>
            </a:r>
          </a:p>
          <a:p>
            <a:r>
              <a:rPr lang="de-DE" altLang="de-DE" sz="2400"/>
              <a:t>Experimentierklausel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3761B8DD-E654-0849-B453-14A8DD2F652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341438"/>
            <a:ext cx="4032250" cy="5327650"/>
          </a:xfrm>
        </p:spPr>
        <p:txBody>
          <a:bodyPr/>
          <a:lstStyle/>
          <a:p>
            <a:r>
              <a:rPr lang="de-DE" altLang="de-DE" sz="2400"/>
              <a:t>Öffnung der Verwaltungsstruktur benötigt Delegation der Dienstvorgesetzten-eigenschaft auf Präsidiumsmitglieder</a:t>
            </a:r>
          </a:p>
          <a:p>
            <a:r>
              <a:rPr lang="de-DE" altLang="de-DE" sz="2400"/>
              <a:t>Genehmigungsvorbehalte aufheben </a:t>
            </a:r>
          </a:p>
          <a:p>
            <a:pPr lvl="1"/>
            <a:r>
              <a:rPr lang="de-DE" altLang="de-DE" sz="2000"/>
              <a:t>HEP (HE)</a:t>
            </a:r>
          </a:p>
          <a:p>
            <a:pPr lvl="1"/>
            <a:r>
              <a:rPr lang="de-DE" altLang="de-DE" sz="2000"/>
              <a:t>Grundordnung (NRW)</a:t>
            </a:r>
          </a:p>
          <a:p>
            <a:r>
              <a:rPr lang="de-DE" altLang="de-DE" sz="2400"/>
              <a:t>Hochschulen nur als Körperschaften (vgl. TUD, NRW)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E8BD9D-F2CB-6043-ABA1-4A44E16658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6F4-24D8-CD46-9686-6BF524EBCE98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EAE8BA-BFF5-F343-A7EF-050373AAF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7237CD57-90E8-5A4D-B175-2ED6D0AED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sz="280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1C7B8AB-8007-2541-8AF9-A32D9A83AAE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406B54C8-D7E0-D149-B5A2-D401F7D796A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05D86E-FBCB-6446-A363-895CB5B34A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ABE17-A546-2643-8672-506A5D82E44C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C5FFD5-69A9-D045-8892-4F2F5D3A5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EEDBDBA-DEDB-464F-BABD-A62189902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Gliederung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CB98815-374F-6E44-9800-0C44E6761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4575" y="1701800"/>
            <a:ext cx="7488238" cy="3311525"/>
          </a:xfrm>
        </p:spPr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de-DE" altLang="de-DE"/>
              <a:t>Die Leistungen der Hochschulen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de-DE" altLang="de-DE"/>
              <a:t>Anforderungen und Handlungsspielräume</a:t>
            </a:r>
          </a:p>
          <a:p>
            <a:pPr marL="914400" lvl="1" indent="-457200"/>
            <a:r>
              <a:rPr lang="de-DE" altLang="de-DE"/>
              <a:t>Herausforderungen</a:t>
            </a:r>
          </a:p>
          <a:p>
            <a:pPr marL="914400" lvl="1" indent="-457200"/>
            <a:r>
              <a:rPr lang="de-DE" altLang="de-DE"/>
              <a:t>Lösungsansätze in der neuen Rechtslage</a:t>
            </a:r>
          </a:p>
          <a:p>
            <a:pPr marL="914400" lvl="1" indent="-457200"/>
            <a:r>
              <a:rPr lang="de-DE" altLang="de-DE"/>
              <a:t>Weitere Entwicklungsmöglichkeiten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de-DE" altLang="de-DE"/>
              <a:t>Fazit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82820F-0C63-6041-8D3A-8511BC2C8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B9C42-D097-154D-A02A-99E13424F537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E1C052-3526-4B44-A83A-24B199D7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59B4B7FD-3DDB-3449-A200-437BA2B95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Aktivierung von Potenzialen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872B1576-1DB5-4E40-9DA2-7CF75D7F1C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/>
              <a:t>Verankerung von Bachelor und Master (ab WS 2009/2010 die Regel)</a:t>
            </a:r>
          </a:p>
          <a:p>
            <a:pPr>
              <a:lnSpc>
                <a:spcPct val="90000"/>
              </a:lnSpc>
            </a:pPr>
            <a:endParaRPr lang="de-DE" altLang="de-DE" sz="2400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F171F1D0-E812-DB46-B3B9-7F2AB340787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341438"/>
            <a:ext cx="3960812" cy="5327650"/>
          </a:xfrm>
        </p:spPr>
        <p:txBody>
          <a:bodyPr/>
          <a:lstStyle/>
          <a:p>
            <a:r>
              <a:rPr lang="de-DE" altLang="de-DE" sz="2400"/>
              <a:t>BMS konsequent einführen; kein Festhalten am Staatsexamen bei der Lehrerbildung</a:t>
            </a:r>
          </a:p>
          <a:p>
            <a:r>
              <a:rPr lang="de-DE" altLang="de-DE" sz="2400"/>
              <a:t>Öffnung der Hochschulen für Personen ohne HZB (NI)</a:t>
            </a:r>
          </a:p>
          <a:p>
            <a:r>
              <a:rPr lang="de-DE" altLang="de-DE" sz="2400"/>
              <a:t>Studiengänge in Autonomie der Hochschulen (NI, HE, …)</a:t>
            </a:r>
          </a:p>
          <a:p>
            <a:endParaRPr lang="de-DE" altLang="de-DE" sz="2400"/>
          </a:p>
          <a:p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/>
      <p:bldP spid="4608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9BBAE4-0449-2942-87A6-EDEC313C0C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C8F2F-B7A0-7B4A-B731-D971CA1BBCF8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2578DD-F157-7948-BC38-C1BD385E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FA99F5D8-C66E-AE44-9744-39B98F80E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sz="2800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31245AB-400E-8F4E-BD13-35D029EA45F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1E5F0F8B-B5F0-CB4E-81DD-51FC57E36BC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C54A065-E042-1A40-BB4D-AE24157D1A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A5B50-ED74-E840-8F7A-9A3B0BABE31D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742977-8BBF-ED45-8B54-904ECBD2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E9439A4-EB41-5045-95B0-3688C5B8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Personalautonomie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D7B0FC4-AF49-074E-A7CE-806407D7F1B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/>
              <a:t>Verankerung der Juniorprofessur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Gute Regelungen zur Durchführung von Berufungsverfahren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Berufung ohne Ausschreibung für Juniorprofessoren auf W2 und für ‚Spitzenkandidaten‘ möglich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84548EF6-264D-104E-9DD0-6A37A668195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341438"/>
            <a:ext cx="4033837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/>
              <a:t>Konkurrenz von Habilitation und JP aufheben 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Einbindung des Ministeriums in Berufungsverfahren beenden (NRW, HH, …)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Berufung von Hochschullehrern im Angestelltenverhältnis (vgl. TUD)</a:t>
            </a:r>
          </a:p>
          <a:p>
            <a:pPr>
              <a:lnSpc>
                <a:spcPct val="90000"/>
              </a:lnSpc>
            </a:pPr>
            <a:r>
              <a:rPr lang="de-DE" altLang="de-DE" sz="2400"/>
              <a:t>Flexibilisierung der Personalstruktur des wissenschaftlichen Personals</a:t>
            </a:r>
          </a:p>
          <a:p>
            <a:pPr>
              <a:lnSpc>
                <a:spcPct val="90000"/>
              </a:lnSpc>
            </a:pPr>
            <a:endParaRPr lang="de-DE" altLang="de-DE" sz="2400"/>
          </a:p>
          <a:p>
            <a:pPr>
              <a:lnSpc>
                <a:spcPct val="90000"/>
              </a:lnSpc>
            </a:pP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562B28-6A99-7444-958A-B505E95A5A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350F-C1A7-9E41-9C2C-912400F92AE1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CFAEA1-94BF-6A4D-A637-44AB43BE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DE8F1A1C-5B5A-0248-A6B3-4BEA37076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sz="2800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2D5659F-8F43-CC44-91DF-ACC93C80420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Abnehmende Finanzkraft des Staates</a:t>
            </a:r>
          </a:p>
          <a:p>
            <a:r>
              <a:rPr lang="de-DE" altLang="de-DE" sz="2400"/>
              <a:t>Innovationszyklen verkürzt</a:t>
            </a:r>
          </a:p>
          <a:p>
            <a:r>
              <a:rPr lang="de-DE" altLang="de-DE" sz="2400"/>
              <a:t>Neukonfiguration der Disziplinen</a:t>
            </a:r>
          </a:p>
          <a:p>
            <a:r>
              <a:rPr lang="de-DE" altLang="de-DE" sz="2400"/>
              <a:t>Wissensgesellschaft</a:t>
            </a:r>
          </a:p>
          <a:p>
            <a:r>
              <a:rPr lang="de-DE" altLang="de-DE" sz="2400"/>
              <a:t>(internationaler) Wettbewerb um Köpfe</a:t>
            </a:r>
          </a:p>
          <a:p>
            <a:r>
              <a:rPr lang="de-DE" altLang="de-DE" sz="2400"/>
              <a:t>Steigende Studierendenzahlen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4F41D8FC-74E7-114E-9ADA-72E1CBA6C5F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341438"/>
            <a:ext cx="4316413" cy="5327650"/>
          </a:xfrm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 sz="2400">
                <a:sym typeface="Wingdings" pitchFamily="2" charset="2"/>
              </a:rPr>
              <a:t>Effizienter Mitteleinsatz</a:t>
            </a:r>
          </a:p>
          <a:p>
            <a:pPr>
              <a:buFont typeface="Wingdings" pitchFamily="2" charset="2"/>
              <a:buNone/>
            </a:pPr>
            <a:endParaRPr lang="de-DE" altLang="de-DE" sz="240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Handlungsfähigkeit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Flexible Organisationsstrukturen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Aktivierung von Potenzialen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Attraktive Personalstrukturen</a:t>
            </a:r>
          </a:p>
          <a:p>
            <a:pPr>
              <a:buFont typeface="Wingdings" pitchFamily="2" charset="2"/>
              <a:buChar char="à"/>
            </a:pPr>
            <a:r>
              <a:rPr lang="de-DE" altLang="de-DE" sz="2400"/>
              <a:t>Bewältigung / Nutzung der 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6F1B064-1022-1942-A299-AC8309D8C9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7E75-3515-C54F-B186-E38E4078EDD3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C77FBB-A7F0-814F-B188-B8306C8AD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C0DBF6A4-E5F2-2845-8FD1-D52F17097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Chancennutzung Studierendenzahlen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37A1C7F-6160-B14D-992E-2FFD44E7C45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altLang="de-DE" sz="2400"/>
              <a:t>Erste Überlegungen zur Bewältigung höherer Studierendenzahlen</a:t>
            </a:r>
          </a:p>
          <a:p>
            <a:r>
              <a:rPr lang="de-DE" altLang="de-DE" sz="2400"/>
              <a:t>Kapazitätsausbau</a:t>
            </a:r>
          </a:p>
          <a:p>
            <a:r>
              <a:rPr lang="de-DE" altLang="de-DE" sz="2400"/>
              <a:t>E-Learning fördern</a:t>
            </a:r>
          </a:p>
          <a:p>
            <a:r>
              <a:rPr lang="de-DE" altLang="de-DE" sz="2400"/>
              <a:t>Wichtige Schritte sind innerhalb des Freistaats möglich</a:t>
            </a:r>
          </a:p>
          <a:p>
            <a:pPr>
              <a:buFont typeface="Wingdings" pitchFamily="2" charset="2"/>
              <a:buNone/>
            </a:pPr>
            <a:endParaRPr lang="de-DE" altLang="de-DE" sz="2400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DAFDF1D4-81DF-E840-B09D-89ECF29E922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DE" altLang="de-DE" sz="2400"/>
              <a:t>Andere Schritte müssen systemisch für die Bundesrepublik gedacht werden</a:t>
            </a:r>
          </a:p>
          <a:p>
            <a:pPr>
              <a:buFont typeface="Wingdings" pitchFamily="2" charset="2"/>
              <a:buNone/>
            </a:pP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liennummernplatzhalter 3">
            <a:extLst>
              <a:ext uri="{FF2B5EF4-FFF2-40B4-BE49-F238E27FC236}">
                <a16:creationId xmlns:a16="http://schemas.microsoft.com/office/drawing/2014/main" id="{FCA448D1-B68C-A34F-94BA-91CDF7AE81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B0865-B4EE-BB4D-9DAF-B680A53E25B3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135" name="Fußzeilenplatzhalter 4">
            <a:extLst>
              <a:ext uri="{FF2B5EF4-FFF2-40B4-BE49-F238E27FC236}">
                <a16:creationId xmlns:a16="http://schemas.microsoft.com/office/drawing/2014/main" id="{BD3BD130-E239-EF40-8EED-339931D9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656F8AB1-D366-2348-A691-078CC4705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Entwicklung Studienanfängerplätze </a:t>
            </a:r>
          </a:p>
        </p:txBody>
      </p:sp>
      <p:grpSp>
        <p:nvGrpSpPr>
          <p:cNvPr id="105475" name="Group 3">
            <a:extLst>
              <a:ext uri="{FF2B5EF4-FFF2-40B4-BE49-F238E27FC236}">
                <a16:creationId xmlns:a16="http://schemas.microsoft.com/office/drawing/2014/main" id="{37491DDD-36EE-E64E-AFE5-FAF8DE0178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-1108075"/>
            <a:ext cx="9144000" cy="7597775"/>
            <a:chOff x="0" y="-2263"/>
            <a:chExt cx="9062" cy="8146"/>
          </a:xfrm>
        </p:grpSpPr>
        <p:sp>
          <p:nvSpPr>
            <p:cNvPr id="105476" name="AutoShape 4">
              <a:extLst>
                <a:ext uri="{FF2B5EF4-FFF2-40B4-BE49-F238E27FC236}">
                  <a16:creationId xmlns:a16="http://schemas.microsoft.com/office/drawing/2014/main" id="{2FEF9CD7-7118-BD4B-A303-91FB2929DF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9062" cy="5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77" name="Rectangle 5">
              <a:extLst>
                <a:ext uri="{FF2B5EF4-FFF2-40B4-BE49-F238E27FC236}">
                  <a16:creationId xmlns:a16="http://schemas.microsoft.com/office/drawing/2014/main" id="{41926876-6AF0-434D-9CF7-40641F88D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" y="53"/>
              <a:ext cx="8948" cy="577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478" name="Rectangle 6">
              <a:extLst>
                <a:ext uri="{FF2B5EF4-FFF2-40B4-BE49-F238E27FC236}">
                  <a16:creationId xmlns:a16="http://schemas.microsoft.com/office/drawing/2014/main" id="{CCF6D5EA-D3C5-3047-BE31-A703BCE9B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1492"/>
              <a:ext cx="6829" cy="389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79" name="Line 7">
              <a:extLst>
                <a:ext uri="{FF2B5EF4-FFF2-40B4-BE49-F238E27FC236}">
                  <a16:creationId xmlns:a16="http://schemas.microsoft.com/office/drawing/2014/main" id="{8E721B3F-0931-EA4C-98FC-E5FD3F756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5391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0" name="Line 8">
              <a:extLst>
                <a:ext uri="{FF2B5EF4-FFF2-40B4-BE49-F238E27FC236}">
                  <a16:creationId xmlns:a16="http://schemas.microsoft.com/office/drawing/2014/main" id="{D4DD6B27-87D7-9C46-9CD7-143A3EB79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4831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1" name="Line 9">
              <a:extLst>
                <a:ext uri="{FF2B5EF4-FFF2-40B4-BE49-F238E27FC236}">
                  <a16:creationId xmlns:a16="http://schemas.microsoft.com/office/drawing/2014/main" id="{2EFAF45E-2960-724A-8486-B2D6C7D13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4278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2" name="Line 10">
              <a:extLst>
                <a:ext uri="{FF2B5EF4-FFF2-40B4-BE49-F238E27FC236}">
                  <a16:creationId xmlns:a16="http://schemas.microsoft.com/office/drawing/2014/main" id="{53C7E219-F8EB-4B40-A3AF-8B842334B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3718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3" name="Line 11">
              <a:extLst>
                <a:ext uri="{FF2B5EF4-FFF2-40B4-BE49-F238E27FC236}">
                  <a16:creationId xmlns:a16="http://schemas.microsoft.com/office/drawing/2014/main" id="{B24E0F25-90E1-0344-B336-D7889617E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3165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4" name="Line 12">
              <a:extLst>
                <a:ext uri="{FF2B5EF4-FFF2-40B4-BE49-F238E27FC236}">
                  <a16:creationId xmlns:a16="http://schemas.microsoft.com/office/drawing/2014/main" id="{028D5F03-BDF3-964B-9EFA-E9D45CBA9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2605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5" name="Line 13">
              <a:extLst>
                <a:ext uri="{FF2B5EF4-FFF2-40B4-BE49-F238E27FC236}">
                  <a16:creationId xmlns:a16="http://schemas.microsoft.com/office/drawing/2014/main" id="{185458F0-269B-904D-9C93-15B6651C91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2052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6" name="Line 14">
              <a:extLst>
                <a:ext uri="{FF2B5EF4-FFF2-40B4-BE49-F238E27FC236}">
                  <a16:creationId xmlns:a16="http://schemas.microsoft.com/office/drawing/2014/main" id="{4453E675-497E-5747-B1FC-B347DD825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92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7" name="Line 15">
              <a:extLst>
                <a:ext uri="{FF2B5EF4-FFF2-40B4-BE49-F238E27FC236}">
                  <a16:creationId xmlns:a16="http://schemas.microsoft.com/office/drawing/2014/main" id="{6346181E-4CCD-4F45-A18E-3B7D9CEEBA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8" name="Line 16">
              <a:extLst>
                <a:ext uri="{FF2B5EF4-FFF2-40B4-BE49-F238E27FC236}">
                  <a16:creationId xmlns:a16="http://schemas.microsoft.com/office/drawing/2014/main" id="{B10FB0EF-3CF8-4F4A-8957-8C9A0AD8F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4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89" name="Line 17">
              <a:extLst>
                <a:ext uri="{FF2B5EF4-FFF2-40B4-BE49-F238E27FC236}">
                  <a16:creationId xmlns:a16="http://schemas.microsoft.com/office/drawing/2014/main" id="{44DE15A7-8351-A04E-98D2-912547164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8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0" name="Line 18">
              <a:extLst>
                <a:ext uri="{FF2B5EF4-FFF2-40B4-BE49-F238E27FC236}">
                  <a16:creationId xmlns:a16="http://schemas.microsoft.com/office/drawing/2014/main" id="{EFC3D7DA-27E8-DC4B-B770-ADB9F221E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0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1" name="Line 19">
              <a:extLst>
                <a:ext uri="{FF2B5EF4-FFF2-40B4-BE49-F238E27FC236}">
                  <a16:creationId xmlns:a16="http://schemas.microsoft.com/office/drawing/2014/main" id="{E0AD419C-55B0-1341-A380-3AD2BF733E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4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2" name="Line 20">
              <a:extLst>
                <a:ext uri="{FF2B5EF4-FFF2-40B4-BE49-F238E27FC236}">
                  <a16:creationId xmlns:a16="http://schemas.microsoft.com/office/drawing/2014/main" id="{2550D5EF-121A-2543-BE9C-39128150B5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8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3" name="Line 21">
              <a:extLst>
                <a:ext uri="{FF2B5EF4-FFF2-40B4-BE49-F238E27FC236}">
                  <a16:creationId xmlns:a16="http://schemas.microsoft.com/office/drawing/2014/main" id="{EF2F3700-6F10-5749-8A9C-9DC37B497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3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4" name="Line 22">
              <a:extLst>
                <a:ext uri="{FF2B5EF4-FFF2-40B4-BE49-F238E27FC236}">
                  <a16:creationId xmlns:a16="http://schemas.microsoft.com/office/drawing/2014/main" id="{2185286D-FA54-7B48-A90E-37EFD4E36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7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5" name="Line 23">
              <a:extLst>
                <a:ext uri="{FF2B5EF4-FFF2-40B4-BE49-F238E27FC236}">
                  <a16:creationId xmlns:a16="http://schemas.microsoft.com/office/drawing/2014/main" id="{6E9B14F5-F762-A544-8586-FDED3759D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1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6" name="Line 24">
              <a:extLst>
                <a:ext uri="{FF2B5EF4-FFF2-40B4-BE49-F238E27FC236}">
                  <a16:creationId xmlns:a16="http://schemas.microsoft.com/office/drawing/2014/main" id="{F44CDA91-30CC-EA49-9810-C2379FB98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55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7" name="Line 25">
              <a:extLst>
                <a:ext uri="{FF2B5EF4-FFF2-40B4-BE49-F238E27FC236}">
                  <a16:creationId xmlns:a16="http://schemas.microsoft.com/office/drawing/2014/main" id="{8CE9FB56-FCB4-6B46-AEF0-961314E61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9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8" name="Line 26">
              <a:extLst>
                <a:ext uri="{FF2B5EF4-FFF2-40B4-BE49-F238E27FC236}">
                  <a16:creationId xmlns:a16="http://schemas.microsoft.com/office/drawing/2014/main" id="{47EB0028-C6A9-3444-B7DD-D42732AB2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1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499" name="Line 27">
              <a:extLst>
                <a:ext uri="{FF2B5EF4-FFF2-40B4-BE49-F238E27FC236}">
                  <a16:creationId xmlns:a16="http://schemas.microsoft.com/office/drawing/2014/main" id="{93A3A618-47B4-1848-B640-39E342F78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26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00" name="Line 28">
              <a:extLst>
                <a:ext uri="{FF2B5EF4-FFF2-40B4-BE49-F238E27FC236}">
                  <a16:creationId xmlns:a16="http://schemas.microsoft.com/office/drawing/2014/main" id="{B8D3DDE8-8C37-CD47-B3FE-D89C54CF10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0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01" name="Line 29">
              <a:extLst>
                <a:ext uri="{FF2B5EF4-FFF2-40B4-BE49-F238E27FC236}">
                  <a16:creationId xmlns:a16="http://schemas.microsoft.com/office/drawing/2014/main" id="{B16B8C24-3C13-7240-BA5D-AB78DF301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4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02" name="Rectangle 30">
              <a:extLst>
                <a:ext uri="{FF2B5EF4-FFF2-40B4-BE49-F238E27FC236}">
                  <a16:creationId xmlns:a16="http://schemas.microsoft.com/office/drawing/2014/main" id="{ED0C41B6-395F-3544-8D64-7C4186FA9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1492"/>
              <a:ext cx="6829" cy="3899"/>
            </a:xfrm>
            <a:prstGeom prst="rect">
              <a:avLst/>
            </a:prstGeom>
            <a:noFill/>
            <a:ln w="5080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03" name="Rectangle 31">
              <a:extLst>
                <a:ext uri="{FF2B5EF4-FFF2-40B4-BE49-F238E27FC236}">
                  <a16:creationId xmlns:a16="http://schemas.microsoft.com/office/drawing/2014/main" id="{A521FE5D-1563-9642-B638-0DE7C0D7D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2552"/>
              <a:ext cx="128" cy="53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04" name="Rectangle 32">
              <a:extLst>
                <a:ext uri="{FF2B5EF4-FFF2-40B4-BE49-F238E27FC236}">
                  <a16:creationId xmlns:a16="http://schemas.microsoft.com/office/drawing/2014/main" id="{F0F62B4D-1E60-934A-A676-B11018770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" y="2605"/>
              <a:ext cx="129" cy="53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05" name="Rectangle 33">
              <a:extLst>
                <a:ext uri="{FF2B5EF4-FFF2-40B4-BE49-F238E27FC236}">
                  <a16:creationId xmlns:a16="http://schemas.microsoft.com/office/drawing/2014/main" id="{38C85128-3CEE-2949-B17D-F1FCE5FB0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582"/>
              <a:ext cx="129" cy="23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06" name="Rectangle 34">
              <a:extLst>
                <a:ext uri="{FF2B5EF4-FFF2-40B4-BE49-F238E27FC236}">
                  <a16:creationId xmlns:a16="http://schemas.microsoft.com/office/drawing/2014/main" id="{961FA166-1566-1D4B-8890-B8D042B6C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6" y="2377"/>
              <a:ext cx="137" cy="228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07" name="Rectangle 35">
              <a:extLst>
                <a:ext uri="{FF2B5EF4-FFF2-40B4-BE49-F238E27FC236}">
                  <a16:creationId xmlns:a16="http://schemas.microsoft.com/office/drawing/2014/main" id="{3DBEA08A-3600-5E42-B3D2-62EFCDEF3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" y="2188"/>
              <a:ext cx="129" cy="417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08" name="Rectangle 36">
              <a:extLst>
                <a:ext uri="{FF2B5EF4-FFF2-40B4-BE49-F238E27FC236}">
                  <a16:creationId xmlns:a16="http://schemas.microsoft.com/office/drawing/2014/main" id="{C39139BA-FE88-694A-A839-967A9BA80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2" y="2112"/>
              <a:ext cx="129" cy="493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09" name="Rectangle 37">
              <a:extLst>
                <a:ext uri="{FF2B5EF4-FFF2-40B4-BE49-F238E27FC236}">
                  <a16:creationId xmlns:a16="http://schemas.microsoft.com/office/drawing/2014/main" id="{1943BD95-9D1C-C848-8E5F-807D09768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7" y="2135"/>
              <a:ext cx="128" cy="470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0" name="Rectangle 38">
              <a:extLst>
                <a:ext uri="{FF2B5EF4-FFF2-40B4-BE49-F238E27FC236}">
                  <a16:creationId xmlns:a16="http://schemas.microsoft.com/office/drawing/2014/main" id="{B08DA4AE-1226-2F4D-8CEE-E46522903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1" y="1969"/>
              <a:ext cx="129" cy="636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1" name="Rectangle 39">
              <a:extLst>
                <a:ext uri="{FF2B5EF4-FFF2-40B4-BE49-F238E27FC236}">
                  <a16:creationId xmlns:a16="http://schemas.microsoft.com/office/drawing/2014/main" id="{857CE31B-2EF5-5141-8B28-5EC54652C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5" y="1961"/>
              <a:ext cx="129" cy="644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2" name="Rectangle 40">
              <a:extLst>
                <a:ext uri="{FF2B5EF4-FFF2-40B4-BE49-F238E27FC236}">
                  <a16:creationId xmlns:a16="http://schemas.microsoft.com/office/drawing/2014/main" id="{E191754A-9A9C-7D40-97AB-9DB8D8EE8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9" y="1984"/>
              <a:ext cx="129" cy="621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3" name="Rectangle 41">
              <a:extLst>
                <a:ext uri="{FF2B5EF4-FFF2-40B4-BE49-F238E27FC236}">
                  <a16:creationId xmlns:a16="http://schemas.microsoft.com/office/drawing/2014/main" id="{D5FF8387-983A-CD46-809E-614C45B93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4" y="2014"/>
              <a:ext cx="128" cy="591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4" name="Rectangle 42">
              <a:extLst>
                <a:ext uri="{FF2B5EF4-FFF2-40B4-BE49-F238E27FC236}">
                  <a16:creationId xmlns:a16="http://schemas.microsoft.com/office/drawing/2014/main" id="{F02ACFAE-6936-5B41-9E4C-ECF405640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8" y="2059"/>
              <a:ext cx="136" cy="546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5" name="Rectangle 43">
              <a:extLst>
                <a:ext uri="{FF2B5EF4-FFF2-40B4-BE49-F238E27FC236}">
                  <a16:creationId xmlns:a16="http://schemas.microsoft.com/office/drawing/2014/main" id="{A801152E-C143-2641-A1EE-81FB029B3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0" y="2044"/>
              <a:ext cx="128" cy="561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6" name="Rectangle 44">
              <a:extLst>
                <a:ext uri="{FF2B5EF4-FFF2-40B4-BE49-F238E27FC236}">
                  <a16:creationId xmlns:a16="http://schemas.microsoft.com/office/drawing/2014/main" id="{A39624EE-9324-954A-AA13-482337630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4" y="2029"/>
              <a:ext cx="129" cy="576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7" name="Rectangle 45">
              <a:extLst>
                <a:ext uri="{FF2B5EF4-FFF2-40B4-BE49-F238E27FC236}">
                  <a16:creationId xmlns:a16="http://schemas.microsoft.com/office/drawing/2014/main" id="{F33B9E21-02E8-4042-8737-2BB60E200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" y="2014"/>
              <a:ext cx="129" cy="591"/>
            </a:xfrm>
            <a:prstGeom prst="rect">
              <a:avLst/>
            </a:prstGeom>
            <a:solidFill>
              <a:srgbClr val="993366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8" name="Rectangle 46">
              <a:extLst>
                <a:ext uri="{FF2B5EF4-FFF2-40B4-BE49-F238E27FC236}">
                  <a16:creationId xmlns:a16="http://schemas.microsoft.com/office/drawing/2014/main" id="{ABE31DA2-50E6-5947-861F-CCD9759FE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" y="2605"/>
              <a:ext cx="129" cy="711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19" name="Rectangle 47">
              <a:extLst>
                <a:ext uri="{FF2B5EF4-FFF2-40B4-BE49-F238E27FC236}">
                  <a16:creationId xmlns:a16="http://schemas.microsoft.com/office/drawing/2014/main" id="{41056530-1FAE-0D41-8E94-73D99179B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7" y="2605"/>
              <a:ext cx="128" cy="954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0" name="Rectangle 48">
              <a:extLst>
                <a:ext uri="{FF2B5EF4-FFF2-40B4-BE49-F238E27FC236}">
                  <a16:creationId xmlns:a16="http://schemas.microsoft.com/office/drawing/2014/main" id="{B4083AF7-282B-C64B-8C47-2A354AC11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" y="2605"/>
              <a:ext cx="129" cy="1082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1" name="Rectangle 49">
              <a:extLst>
                <a:ext uri="{FF2B5EF4-FFF2-40B4-BE49-F238E27FC236}">
                  <a16:creationId xmlns:a16="http://schemas.microsoft.com/office/drawing/2014/main" id="{A5E8D905-4CD3-FF43-9F89-06F78010A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" y="2605"/>
              <a:ext cx="128" cy="1181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2" name="Rectangle 50">
              <a:extLst>
                <a:ext uri="{FF2B5EF4-FFF2-40B4-BE49-F238E27FC236}">
                  <a16:creationId xmlns:a16="http://schemas.microsoft.com/office/drawing/2014/main" id="{ED282538-5B81-B342-AA76-15CDDE1F7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2605"/>
              <a:ext cx="129" cy="1287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3" name="Rectangle 51">
              <a:extLst>
                <a:ext uri="{FF2B5EF4-FFF2-40B4-BE49-F238E27FC236}">
                  <a16:creationId xmlns:a16="http://schemas.microsoft.com/office/drawing/2014/main" id="{019A4811-5389-F044-A0EF-EA446D403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2605"/>
              <a:ext cx="129" cy="2203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4" name="Rectangle 52">
              <a:extLst>
                <a:ext uri="{FF2B5EF4-FFF2-40B4-BE49-F238E27FC236}">
                  <a16:creationId xmlns:a16="http://schemas.microsoft.com/office/drawing/2014/main" id="{4F3C274B-A2CF-A34B-AC5B-2FE27FA23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2605"/>
              <a:ext cx="129" cy="1506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5" name="Rectangle 53">
              <a:extLst>
                <a:ext uri="{FF2B5EF4-FFF2-40B4-BE49-F238E27FC236}">
                  <a16:creationId xmlns:a16="http://schemas.microsoft.com/office/drawing/2014/main" id="{AACDAD56-E830-314B-A76B-2CD27B754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2605"/>
              <a:ext cx="128" cy="1900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6" name="Rectangle 54">
              <a:extLst>
                <a:ext uri="{FF2B5EF4-FFF2-40B4-BE49-F238E27FC236}">
                  <a16:creationId xmlns:a16="http://schemas.microsoft.com/office/drawing/2014/main" id="{9D75994A-41EB-E94B-97E4-59D6EB7B5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4" y="2605"/>
              <a:ext cx="129" cy="969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7" name="Rectangle 55">
              <a:extLst>
                <a:ext uri="{FF2B5EF4-FFF2-40B4-BE49-F238E27FC236}">
                  <a16:creationId xmlns:a16="http://schemas.microsoft.com/office/drawing/2014/main" id="{3545B94B-4690-784B-829C-7B3D6C4C0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" y="2605"/>
              <a:ext cx="129" cy="855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8" name="Rectangle 56">
              <a:extLst>
                <a:ext uri="{FF2B5EF4-FFF2-40B4-BE49-F238E27FC236}">
                  <a16:creationId xmlns:a16="http://schemas.microsoft.com/office/drawing/2014/main" id="{56B5B3DF-3A97-EA4E-8D0A-876E008B5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2" y="2605"/>
              <a:ext cx="129" cy="870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29" name="Rectangle 57">
              <a:extLst>
                <a:ext uri="{FF2B5EF4-FFF2-40B4-BE49-F238E27FC236}">
                  <a16:creationId xmlns:a16="http://schemas.microsoft.com/office/drawing/2014/main" id="{28B56402-ECDB-7C47-B46F-26BEAF088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4" y="2605"/>
              <a:ext cx="129" cy="832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30" name="Rectangle 58">
              <a:extLst>
                <a:ext uri="{FF2B5EF4-FFF2-40B4-BE49-F238E27FC236}">
                  <a16:creationId xmlns:a16="http://schemas.microsoft.com/office/drawing/2014/main" id="{F5982F4E-7411-4F44-9FCD-76917766D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8" y="2605"/>
              <a:ext cx="129" cy="742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31" name="Rectangle 59">
              <a:extLst>
                <a:ext uri="{FF2B5EF4-FFF2-40B4-BE49-F238E27FC236}">
                  <a16:creationId xmlns:a16="http://schemas.microsoft.com/office/drawing/2014/main" id="{E43A8ECC-D1FF-A144-90C1-709F49F29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3" y="2605"/>
              <a:ext cx="128" cy="598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32" name="Rectangle 60">
              <a:extLst>
                <a:ext uri="{FF2B5EF4-FFF2-40B4-BE49-F238E27FC236}">
                  <a16:creationId xmlns:a16="http://schemas.microsoft.com/office/drawing/2014/main" id="{BB07A430-8E57-9447-A01E-BF8B0A19C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7" y="2605"/>
              <a:ext cx="129" cy="424"/>
            </a:xfrm>
            <a:prstGeom prst="rect">
              <a:avLst/>
            </a:prstGeom>
            <a:solidFill>
              <a:srgbClr val="9999FF"/>
            </a:solidFill>
            <a:ln w="508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33" name="Line 61">
              <a:extLst>
                <a:ext uri="{FF2B5EF4-FFF2-40B4-BE49-F238E27FC236}">
                  <a16:creationId xmlns:a16="http://schemas.microsoft.com/office/drawing/2014/main" id="{E64C27A5-63B4-0443-951D-B121C3C45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92"/>
              <a:ext cx="1" cy="38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34" name="Line 62">
              <a:extLst>
                <a:ext uri="{FF2B5EF4-FFF2-40B4-BE49-F238E27FC236}">
                  <a16:creationId xmlns:a16="http://schemas.microsoft.com/office/drawing/2014/main" id="{4435676A-28D1-FA49-9A78-8E5B06F008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5391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35" name="Line 63">
              <a:extLst>
                <a:ext uri="{FF2B5EF4-FFF2-40B4-BE49-F238E27FC236}">
                  <a16:creationId xmlns:a16="http://schemas.microsoft.com/office/drawing/2014/main" id="{3E6D672A-0F05-9044-A58C-27DFF7487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4831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36" name="Line 64">
              <a:extLst>
                <a:ext uri="{FF2B5EF4-FFF2-40B4-BE49-F238E27FC236}">
                  <a16:creationId xmlns:a16="http://schemas.microsoft.com/office/drawing/2014/main" id="{A01F257C-46C4-1148-B743-5059681AA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4278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37" name="Line 65">
              <a:extLst>
                <a:ext uri="{FF2B5EF4-FFF2-40B4-BE49-F238E27FC236}">
                  <a16:creationId xmlns:a16="http://schemas.microsoft.com/office/drawing/2014/main" id="{531BB309-79C0-B74D-83BE-3B936EE9B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3718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38" name="Line 66">
              <a:extLst>
                <a:ext uri="{FF2B5EF4-FFF2-40B4-BE49-F238E27FC236}">
                  <a16:creationId xmlns:a16="http://schemas.microsoft.com/office/drawing/2014/main" id="{8DD7B431-46FD-744B-A7CA-DFCCA8C970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3165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39" name="Line 67">
              <a:extLst>
                <a:ext uri="{FF2B5EF4-FFF2-40B4-BE49-F238E27FC236}">
                  <a16:creationId xmlns:a16="http://schemas.microsoft.com/office/drawing/2014/main" id="{4509F92B-EE64-804F-8DF6-A224DCF8A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2605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0" name="Line 68">
              <a:extLst>
                <a:ext uri="{FF2B5EF4-FFF2-40B4-BE49-F238E27FC236}">
                  <a16:creationId xmlns:a16="http://schemas.microsoft.com/office/drawing/2014/main" id="{9C44CED3-D961-164A-AC18-BC33B7F3ED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2052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1" name="Line 69">
              <a:extLst>
                <a:ext uri="{FF2B5EF4-FFF2-40B4-BE49-F238E27FC236}">
                  <a16:creationId xmlns:a16="http://schemas.microsoft.com/office/drawing/2014/main" id="{F19E930D-BFE6-D843-836C-20E00F58E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1492"/>
              <a:ext cx="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2" name="Line 70">
              <a:extLst>
                <a:ext uri="{FF2B5EF4-FFF2-40B4-BE49-F238E27FC236}">
                  <a16:creationId xmlns:a16="http://schemas.microsoft.com/office/drawing/2014/main" id="{4F90A5EA-4632-0640-847A-DF378C2B2E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92"/>
              <a:ext cx="68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3" name="Line 71">
              <a:extLst>
                <a:ext uri="{FF2B5EF4-FFF2-40B4-BE49-F238E27FC236}">
                  <a16:creationId xmlns:a16="http://schemas.microsoft.com/office/drawing/2014/main" id="{2B6FB7DB-8DA1-FB49-A255-FEC57D72B8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5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4" name="Line 72">
              <a:extLst>
                <a:ext uri="{FF2B5EF4-FFF2-40B4-BE49-F238E27FC236}">
                  <a16:creationId xmlns:a16="http://schemas.microsoft.com/office/drawing/2014/main" id="{DA174BBB-86DA-D841-B8DC-125FCCFF40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0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5" name="Line 73">
              <a:extLst>
                <a:ext uri="{FF2B5EF4-FFF2-40B4-BE49-F238E27FC236}">
                  <a16:creationId xmlns:a16="http://schemas.microsoft.com/office/drawing/2014/main" id="{3F36E926-E753-0A4F-8C55-B6CB130D6B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14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6" name="Line 74">
              <a:extLst>
                <a:ext uri="{FF2B5EF4-FFF2-40B4-BE49-F238E27FC236}">
                  <a16:creationId xmlns:a16="http://schemas.microsoft.com/office/drawing/2014/main" id="{6AEE64E1-6EE7-1743-B8F4-A65BED78B6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68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7" name="Line 75">
              <a:extLst>
                <a:ext uri="{FF2B5EF4-FFF2-40B4-BE49-F238E27FC236}">
                  <a16:creationId xmlns:a16="http://schemas.microsoft.com/office/drawing/2014/main" id="{E70BD2D0-A4B8-E645-B261-4925C38E1E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0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8" name="Line 76">
              <a:extLst>
                <a:ext uri="{FF2B5EF4-FFF2-40B4-BE49-F238E27FC236}">
                  <a16:creationId xmlns:a16="http://schemas.microsoft.com/office/drawing/2014/main" id="{9BFD3652-20AE-E94B-8926-0F78CED65A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4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49" name="Line 77">
              <a:extLst>
                <a:ext uri="{FF2B5EF4-FFF2-40B4-BE49-F238E27FC236}">
                  <a16:creationId xmlns:a16="http://schemas.microsoft.com/office/drawing/2014/main" id="{E80EFDC6-CDCB-2B4A-841D-B1429A074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8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0" name="Line 78">
              <a:extLst>
                <a:ext uri="{FF2B5EF4-FFF2-40B4-BE49-F238E27FC236}">
                  <a16:creationId xmlns:a16="http://schemas.microsoft.com/office/drawing/2014/main" id="{41D9411E-6E84-F34F-93ED-F68E7E0A6B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3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1" name="Line 79">
              <a:extLst>
                <a:ext uri="{FF2B5EF4-FFF2-40B4-BE49-F238E27FC236}">
                  <a16:creationId xmlns:a16="http://schemas.microsoft.com/office/drawing/2014/main" id="{28EB5190-A46B-2B40-AFB9-E9B394A7FD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7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2" name="Line 80">
              <a:extLst>
                <a:ext uri="{FF2B5EF4-FFF2-40B4-BE49-F238E27FC236}">
                  <a16:creationId xmlns:a16="http://schemas.microsoft.com/office/drawing/2014/main" id="{77A67819-22A4-044F-9493-3CE87A5F7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1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3" name="Line 81">
              <a:extLst>
                <a:ext uri="{FF2B5EF4-FFF2-40B4-BE49-F238E27FC236}">
                  <a16:creationId xmlns:a16="http://schemas.microsoft.com/office/drawing/2014/main" id="{A27A33AB-4EC9-C34F-9BF5-7BAAE0C5A7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5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4" name="Line 82">
              <a:extLst>
                <a:ext uri="{FF2B5EF4-FFF2-40B4-BE49-F238E27FC236}">
                  <a16:creationId xmlns:a16="http://schemas.microsoft.com/office/drawing/2014/main" id="{8498DDA0-B2C8-2F4F-84D7-F635EA57F0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9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5" name="Line 83">
              <a:extLst>
                <a:ext uri="{FF2B5EF4-FFF2-40B4-BE49-F238E27FC236}">
                  <a16:creationId xmlns:a16="http://schemas.microsoft.com/office/drawing/2014/main" id="{97C1C6BE-63FF-8240-81CE-39B631A474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71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6" name="Line 84">
              <a:extLst>
                <a:ext uri="{FF2B5EF4-FFF2-40B4-BE49-F238E27FC236}">
                  <a16:creationId xmlns:a16="http://schemas.microsoft.com/office/drawing/2014/main" id="{87BBCD74-A634-B747-8A02-F5D32D3FA5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26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7" name="Line 85">
              <a:extLst>
                <a:ext uri="{FF2B5EF4-FFF2-40B4-BE49-F238E27FC236}">
                  <a16:creationId xmlns:a16="http://schemas.microsoft.com/office/drawing/2014/main" id="{4D230E2D-A6FB-B74E-BDD3-1D9CDB629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80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8" name="Line 86">
              <a:extLst>
                <a:ext uri="{FF2B5EF4-FFF2-40B4-BE49-F238E27FC236}">
                  <a16:creationId xmlns:a16="http://schemas.microsoft.com/office/drawing/2014/main" id="{E929A6A8-0833-D643-891F-55B28E9627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34" y="1454"/>
              <a:ext cx="1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59" name="Freeform 87">
              <a:extLst>
                <a:ext uri="{FF2B5EF4-FFF2-40B4-BE49-F238E27FC236}">
                  <a16:creationId xmlns:a16="http://schemas.microsoft.com/office/drawing/2014/main" id="{34416584-F6EB-B34B-8032-81D057E9C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" y="2438"/>
              <a:ext cx="6375" cy="1878"/>
            </a:xfrm>
            <a:custGeom>
              <a:avLst/>
              <a:gdLst>
                <a:gd name="T0" fmla="*/ 0 w 842"/>
                <a:gd name="T1" fmla="*/ 109 h 248"/>
                <a:gd name="T2" fmla="*/ 60 w 842"/>
                <a:gd name="T3" fmla="*/ 156 h 248"/>
                <a:gd name="T4" fmla="*/ 120 w 842"/>
                <a:gd name="T5" fmla="*/ 162 h 248"/>
                <a:gd name="T6" fmla="*/ 180 w 842"/>
                <a:gd name="T7" fmla="*/ 148 h 248"/>
                <a:gd name="T8" fmla="*/ 241 w 842"/>
                <a:gd name="T9" fmla="*/ 137 h 248"/>
                <a:gd name="T10" fmla="*/ 301 w 842"/>
                <a:gd name="T11" fmla="*/ 248 h 248"/>
                <a:gd name="T12" fmla="*/ 361 w 842"/>
                <a:gd name="T13" fmla="*/ 159 h 248"/>
                <a:gd name="T14" fmla="*/ 421 w 842"/>
                <a:gd name="T15" fmla="*/ 189 h 248"/>
                <a:gd name="T16" fmla="*/ 481 w 842"/>
                <a:gd name="T17" fmla="*/ 65 h 248"/>
                <a:gd name="T18" fmla="*/ 541 w 842"/>
                <a:gd name="T19" fmla="*/ 53 h 248"/>
                <a:gd name="T20" fmla="*/ 601 w 842"/>
                <a:gd name="T21" fmla="*/ 59 h 248"/>
                <a:gd name="T22" fmla="*/ 662 w 842"/>
                <a:gd name="T23" fmla="*/ 60 h 248"/>
                <a:gd name="T24" fmla="*/ 722 w 842"/>
                <a:gd name="T25" fmla="*/ 46 h 248"/>
                <a:gd name="T26" fmla="*/ 782 w 842"/>
                <a:gd name="T27" fmla="*/ 25 h 248"/>
                <a:gd name="T28" fmla="*/ 842 w 842"/>
                <a:gd name="T2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2" h="248">
                  <a:moveTo>
                    <a:pt x="0" y="109"/>
                  </a:moveTo>
                  <a:lnTo>
                    <a:pt x="60" y="156"/>
                  </a:lnTo>
                  <a:lnTo>
                    <a:pt x="120" y="162"/>
                  </a:lnTo>
                  <a:lnTo>
                    <a:pt x="180" y="148"/>
                  </a:lnTo>
                  <a:lnTo>
                    <a:pt x="241" y="137"/>
                  </a:lnTo>
                  <a:lnTo>
                    <a:pt x="301" y="248"/>
                  </a:lnTo>
                  <a:lnTo>
                    <a:pt x="361" y="159"/>
                  </a:lnTo>
                  <a:lnTo>
                    <a:pt x="421" y="189"/>
                  </a:lnTo>
                  <a:lnTo>
                    <a:pt x="481" y="65"/>
                  </a:lnTo>
                  <a:lnTo>
                    <a:pt x="541" y="53"/>
                  </a:lnTo>
                  <a:lnTo>
                    <a:pt x="601" y="59"/>
                  </a:lnTo>
                  <a:lnTo>
                    <a:pt x="662" y="60"/>
                  </a:lnTo>
                  <a:lnTo>
                    <a:pt x="722" y="46"/>
                  </a:lnTo>
                  <a:lnTo>
                    <a:pt x="782" y="25"/>
                  </a:lnTo>
                  <a:lnTo>
                    <a:pt x="842" y="0"/>
                  </a:lnTo>
                </a:path>
              </a:pathLst>
            </a:custGeom>
            <a:noFill/>
            <a:ln w="508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560" name="Freeform 88">
              <a:extLst>
                <a:ext uri="{FF2B5EF4-FFF2-40B4-BE49-F238E27FC236}">
                  <a16:creationId xmlns:a16="http://schemas.microsoft.com/office/drawing/2014/main" id="{14D087C0-24F1-8B47-BC3E-B7C52D918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2" y="3233"/>
              <a:ext cx="61" cy="61"/>
            </a:xfrm>
            <a:custGeom>
              <a:avLst/>
              <a:gdLst>
                <a:gd name="T0" fmla="*/ 30 w 61"/>
                <a:gd name="T1" fmla="*/ 0 h 61"/>
                <a:gd name="T2" fmla="*/ 61 w 61"/>
                <a:gd name="T3" fmla="*/ 61 h 61"/>
                <a:gd name="T4" fmla="*/ 0 w 61"/>
                <a:gd name="T5" fmla="*/ 61 h 61"/>
                <a:gd name="T6" fmla="*/ 30 w 61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1">
                  <a:moveTo>
                    <a:pt x="30" y="0"/>
                  </a:moveTo>
                  <a:lnTo>
                    <a:pt x="61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1" name="Freeform 89">
              <a:extLst>
                <a:ext uri="{FF2B5EF4-FFF2-40B4-BE49-F238E27FC236}">
                  <a16:creationId xmlns:a16="http://schemas.microsoft.com/office/drawing/2014/main" id="{E79E304E-2028-3E4F-B2ED-2ABC28450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6" y="3589"/>
              <a:ext cx="61" cy="60"/>
            </a:xfrm>
            <a:custGeom>
              <a:avLst/>
              <a:gdLst>
                <a:gd name="T0" fmla="*/ 31 w 61"/>
                <a:gd name="T1" fmla="*/ 0 h 60"/>
                <a:gd name="T2" fmla="*/ 61 w 61"/>
                <a:gd name="T3" fmla="*/ 60 h 60"/>
                <a:gd name="T4" fmla="*/ 0 w 61"/>
                <a:gd name="T5" fmla="*/ 60 h 60"/>
                <a:gd name="T6" fmla="*/ 31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31" y="0"/>
                  </a:moveTo>
                  <a:lnTo>
                    <a:pt x="61" y="60"/>
                  </a:lnTo>
                  <a:lnTo>
                    <a:pt x="0" y="6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2" name="Freeform 90">
              <a:extLst>
                <a:ext uri="{FF2B5EF4-FFF2-40B4-BE49-F238E27FC236}">
                  <a16:creationId xmlns:a16="http://schemas.microsoft.com/office/drawing/2014/main" id="{04A59AB1-573A-5142-97BC-781A66765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1" y="3634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3" name="Freeform 91">
              <a:extLst>
                <a:ext uri="{FF2B5EF4-FFF2-40B4-BE49-F238E27FC236}">
                  <a16:creationId xmlns:a16="http://schemas.microsoft.com/office/drawing/2014/main" id="{73922514-DE29-CD4B-AD07-AF5A24CF0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3528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4" name="Freeform 92">
              <a:extLst>
                <a:ext uri="{FF2B5EF4-FFF2-40B4-BE49-F238E27FC236}">
                  <a16:creationId xmlns:a16="http://schemas.microsoft.com/office/drawing/2014/main" id="{046305B4-C3E5-A848-BF17-1D9C31549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3445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5" name="Freeform 93">
              <a:extLst>
                <a:ext uri="{FF2B5EF4-FFF2-40B4-BE49-F238E27FC236}">
                  <a16:creationId xmlns:a16="http://schemas.microsoft.com/office/drawing/2014/main" id="{B0BE656B-787D-E54C-ADAC-AA508A30C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1" y="4285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6" name="Freeform 94">
              <a:extLst>
                <a:ext uri="{FF2B5EF4-FFF2-40B4-BE49-F238E27FC236}">
                  <a16:creationId xmlns:a16="http://schemas.microsoft.com/office/drawing/2014/main" id="{14BC94A7-FC30-DD41-A55C-67FCB6A2E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5" y="3612"/>
              <a:ext cx="61" cy="60"/>
            </a:xfrm>
            <a:custGeom>
              <a:avLst/>
              <a:gdLst>
                <a:gd name="T0" fmla="*/ 30 w 61"/>
                <a:gd name="T1" fmla="*/ 0 h 60"/>
                <a:gd name="T2" fmla="*/ 61 w 61"/>
                <a:gd name="T3" fmla="*/ 60 h 60"/>
                <a:gd name="T4" fmla="*/ 0 w 61"/>
                <a:gd name="T5" fmla="*/ 60 h 60"/>
                <a:gd name="T6" fmla="*/ 3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30" y="0"/>
                  </a:moveTo>
                  <a:lnTo>
                    <a:pt x="61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7" name="Freeform 95">
              <a:extLst>
                <a:ext uri="{FF2B5EF4-FFF2-40B4-BE49-F238E27FC236}">
                  <a16:creationId xmlns:a16="http://schemas.microsoft.com/office/drawing/2014/main" id="{A7514945-F886-0C46-88ED-E835EEA3A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" y="3839"/>
              <a:ext cx="61" cy="60"/>
            </a:xfrm>
            <a:custGeom>
              <a:avLst/>
              <a:gdLst>
                <a:gd name="T0" fmla="*/ 31 w 61"/>
                <a:gd name="T1" fmla="*/ 0 h 60"/>
                <a:gd name="T2" fmla="*/ 61 w 61"/>
                <a:gd name="T3" fmla="*/ 60 h 60"/>
                <a:gd name="T4" fmla="*/ 0 w 61"/>
                <a:gd name="T5" fmla="*/ 60 h 60"/>
                <a:gd name="T6" fmla="*/ 31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31" y="0"/>
                  </a:moveTo>
                  <a:lnTo>
                    <a:pt x="61" y="60"/>
                  </a:lnTo>
                  <a:lnTo>
                    <a:pt x="0" y="6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8" name="Freeform 96">
              <a:extLst>
                <a:ext uri="{FF2B5EF4-FFF2-40B4-BE49-F238E27FC236}">
                  <a16:creationId xmlns:a16="http://schemas.microsoft.com/office/drawing/2014/main" id="{789798F1-1AE6-F54A-B121-26FEF0E50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2900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69" name="Freeform 97">
              <a:extLst>
                <a:ext uri="{FF2B5EF4-FFF2-40B4-BE49-F238E27FC236}">
                  <a16:creationId xmlns:a16="http://schemas.microsoft.com/office/drawing/2014/main" id="{5CA777A8-2E5B-C048-82C5-23B44D202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8" y="2809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70" name="Freeform 98">
              <a:extLst>
                <a:ext uri="{FF2B5EF4-FFF2-40B4-BE49-F238E27FC236}">
                  <a16:creationId xmlns:a16="http://schemas.microsoft.com/office/drawing/2014/main" id="{BE3D98A7-7E22-DE47-836F-6AFC1FA9B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2" y="2854"/>
              <a:ext cx="61" cy="61"/>
            </a:xfrm>
            <a:custGeom>
              <a:avLst/>
              <a:gdLst>
                <a:gd name="T0" fmla="*/ 30 w 61"/>
                <a:gd name="T1" fmla="*/ 0 h 61"/>
                <a:gd name="T2" fmla="*/ 61 w 61"/>
                <a:gd name="T3" fmla="*/ 61 h 61"/>
                <a:gd name="T4" fmla="*/ 0 w 61"/>
                <a:gd name="T5" fmla="*/ 61 h 61"/>
                <a:gd name="T6" fmla="*/ 30 w 61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1">
                  <a:moveTo>
                    <a:pt x="30" y="0"/>
                  </a:moveTo>
                  <a:lnTo>
                    <a:pt x="61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71" name="Freeform 99">
              <a:extLst>
                <a:ext uri="{FF2B5EF4-FFF2-40B4-BE49-F238E27FC236}">
                  <a16:creationId xmlns:a16="http://schemas.microsoft.com/office/drawing/2014/main" id="{3409DFD9-1A03-FE4B-939D-ABD2DF8CA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4" y="2862"/>
              <a:ext cx="60" cy="61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61 h 61"/>
                <a:gd name="T4" fmla="*/ 0 w 60"/>
                <a:gd name="T5" fmla="*/ 61 h 61"/>
                <a:gd name="T6" fmla="*/ 30 w 60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lnTo>
                    <a:pt x="60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72" name="Freeform 100">
              <a:extLst>
                <a:ext uri="{FF2B5EF4-FFF2-40B4-BE49-F238E27FC236}">
                  <a16:creationId xmlns:a16="http://schemas.microsoft.com/office/drawing/2014/main" id="{1B326D6E-CAC4-AE45-BF7F-BD1433C9F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" y="2756"/>
              <a:ext cx="61" cy="61"/>
            </a:xfrm>
            <a:custGeom>
              <a:avLst/>
              <a:gdLst>
                <a:gd name="T0" fmla="*/ 30 w 61"/>
                <a:gd name="T1" fmla="*/ 0 h 61"/>
                <a:gd name="T2" fmla="*/ 61 w 61"/>
                <a:gd name="T3" fmla="*/ 61 h 61"/>
                <a:gd name="T4" fmla="*/ 0 w 61"/>
                <a:gd name="T5" fmla="*/ 61 h 61"/>
                <a:gd name="T6" fmla="*/ 30 w 61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1">
                  <a:moveTo>
                    <a:pt x="30" y="0"/>
                  </a:moveTo>
                  <a:lnTo>
                    <a:pt x="61" y="61"/>
                  </a:lnTo>
                  <a:lnTo>
                    <a:pt x="0" y="6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73" name="Freeform 101">
              <a:extLst>
                <a:ext uri="{FF2B5EF4-FFF2-40B4-BE49-F238E27FC236}">
                  <a16:creationId xmlns:a16="http://schemas.microsoft.com/office/drawing/2014/main" id="{2E89228C-D654-0943-B85A-F76B46625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2" y="2597"/>
              <a:ext cx="61" cy="61"/>
            </a:xfrm>
            <a:custGeom>
              <a:avLst/>
              <a:gdLst>
                <a:gd name="T0" fmla="*/ 31 w 61"/>
                <a:gd name="T1" fmla="*/ 0 h 61"/>
                <a:gd name="T2" fmla="*/ 61 w 61"/>
                <a:gd name="T3" fmla="*/ 61 h 61"/>
                <a:gd name="T4" fmla="*/ 0 w 61"/>
                <a:gd name="T5" fmla="*/ 61 h 61"/>
                <a:gd name="T6" fmla="*/ 31 w 61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1">
                  <a:moveTo>
                    <a:pt x="31" y="0"/>
                  </a:moveTo>
                  <a:lnTo>
                    <a:pt x="61" y="61"/>
                  </a:lnTo>
                  <a:lnTo>
                    <a:pt x="0" y="6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74" name="Freeform 102">
              <a:extLst>
                <a:ext uri="{FF2B5EF4-FFF2-40B4-BE49-F238E27FC236}">
                  <a16:creationId xmlns:a16="http://schemas.microsoft.com/office/drawing/2014/main" id="{AC2871D0-18C4-9A42-9B7A-CC5E0DB15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7" y="2408"/>
              <a:ext cx="60" cy="60"/>
            </a:xfrm>
            <a:custGeom>
              <a:avLst/>
              <a:gdLst>
                <a:gd name="T0" fmla="*/ 30 w 60"/>
                <a:gd name="T1" fmla="*/ 0 h 60"/>
                <a:gd name="T2" fmla="*/ 60 w 60"/>
                <a:gd name="T3" fmla="*/ 60 h 60"/>
                <a:gd name="T4" fmla="*/ 0 w 60"/>
                <a:gd name="T5" fmla="*/ 60 h 60"/>
                <a:gd name="T6" fmla="*/ 30 w 60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0">
                  <a:moveTo>
                    <a:pt x="3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508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5575" name="Rectangle 103">
              <a:extLst>
                <a:ext uri="{FF2B5EF4-FFF2-40B4-BE49-F238E27FC236}">
                  <a16:creationId xmlns:a16="http://schemas.microsoft.com/office/drawing/2014/main" id="{770C00BF-5800-D440-864B-EADBE7D81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1" y="208"/>
              <a:ext cx="1734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Entwicklung Studienanfängerplätze 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76" name="Rectangle 104">
              <a:extLst>
                <a:ext uri="{FF2B5EF4-FFF2-40B4-BE49-F238E27FC236}">
                  <a16:creationId xmlns:a16="http://schemas.microsoft.com/office/drawing/2014/main" id="{706776C5-2ED0-1A40-9EDF-DD37B6AC7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408"/>
              <a:ext cx="172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(relativ zu Durchschnitt 2000 - 2004)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77" name="Rectangle 105">
              <a:extLst>
                <a:ext uri="{FF2B5EF4-FFF2-40B4-BE49-F238E27FC236}">
                  <a16:creationId xmlns:a16="http://schemas.microsoft.com/office/drawing/2014/main" id="{308ED11C-0BA7-FC4F-BEA0-7AEF4ED72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5" y="603"/>
              <a:ext cx="1015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nur Bildungsinländer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78" name="Rectangle 106">
              <a:extLst>
                <a:ext uri="{FF2B5EF4-FFF2-40B4-BE49-F238E27FC236}">
                  <a16:creationId xmlns:a16="http://schemas.microsoft.com/office/drawing/2014/main" id="{F87F221F-BF1F-AF48-BC58-FB9559B06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5323"/>
              <a:ext cx="27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FF0000"/>
                  </a:solidFill>
                  <a:latin typeface="Arial" panose="020B0604020202020204" pitchFamily="34" charset="0"/>
                </a:rPr>
                <a:t>100.000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79" name="Rectangle 107">
              <a:extLst>
                <a:ext uri="{FF2B5EF4-FFF2-40B4-BE49-F238E27FC236}">
                  <a16:creationId xmlns:a16="http://schemas.microsoft.com/office/drawing/2014/main" id="{122E43CB-6D87-6F4C-9F90-9A18572E6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4763"/>
              <a:ext cx="2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FF0000"/>
                  </a:solidFill>
                  <a:latin typeface="Arial" panose="020B0604020202020204" pitchFamily="34" charset="0"/>
                </a:rPr>
                <a:t>80.000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0" name="Rectangle 108">
              <a:extLst>
                <a:ext uri="{FF2B5EF4-FFF2-40B4-BE49-F238E27FC236}">
                  <a16:creationId xmlns:a16="http://schemas.microsoft.com/office/drawing/2014/main" id="{6B2E1E96-83E2-D544-BF7F-79C5B7A45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4208"/>
              <a:ext cx="2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FF0000"/>
                  </a:solidFill>
                  <a:latin typeface="Arial" panose="020B0604020202020204" pitchFamily="34" charset="0"/>
                </a:rPr>
                <a:t>60.000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1" name="Rectangle 109">
              <a:extLst>
                <a:ext uri="{FF2B5EF4-FFF2-40B4-BE49-F238E27FC236}">
                  <a16:creationId xmlns:a16="http://schemas.microsoft.com/office/drawing/2014/main" id="{36BF4644-46F2-044D-B49A-24C49A24D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3648"/>
              <a:ext cx="2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FF0000"/>
                  </a:solidFill>
                  <a:latin typeface="Arial" panose="020B0604020202020204" pitchFamily="34" charset="0"/>
                </a:rPr>
                <a:t>40.000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2" name="Rectangle 110">
              <a:extLst>
                <a:ext uri="{FF2B5EF4-FFF2-40B4-BE49-F238E27FC236}">
                  <a16:creationId xmlns:a16="http://schemas.microsoft.com/office/drawing/2014/main" id="{9E0DC09C-DB8C-C948-A237-1E84DBA66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3097"/>
              <a:ext cx="23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FF0000"/>
                  </a:solidFill>
                  <a:latin typeface="Arial" panose="020B0604020202020204" pitchFamily="34" charset="0"/>
                </a:rPr>
                <a:t>20.000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3" name="Rectangle 111">
              <a:extLst>
                <a:ext uri="{FF2B5EF4-FFF2-40B4-BE49-F238E27FC236}">
                  <a16:creationId xmlns:a16="http://schemas.microsoft.com/office/drawing/2014/main" id="{FDC6D54D-10CA-6F40-A385-A85DC7AE1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" y="2533"/>
              <a:ext cx="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4" name="Rectangle 112">
              <a:extLst>
                <a:ext uri="{FF2B5EF4-FFF2-40B4-BE49-F238E27FC236}">
                  <a16:creationId xmlns:a16="http://schemas.microsoft.com/office/drawing/2014/main" id="{25BA36E8-18FB-0149-9701-1694589B9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1985"/>
              <a:ext cx="2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5" name="Rectangle 113">
              <a:extLst>
                <a:ext uri="{FF2B5EF4-FFF2-40B4-BE49-F238E27FC236}">
                  <a16:creationId xmlns:a16="http://schemas.microsoft.com/office/drawing/2014/main" id="{0D89CB0A-A775-2545-8A67-F67E66471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1424"/>
              <a:ext cx="23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40.000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6" name="Rectangle 114">
              <a:extLst>
                <a:ext uri="{FF2B5EF4-FFF2-40B4-BE49-F238E27FC236}">
                  <a16:creationId xmlns:a16="http://schemas.microsoft.com/office/drawing/2014/main" id="{D26887E9-BDF9-9844-B549-58B291F06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9" y="5549"/>
              <a:ext cx="16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 b="1">
                  <a:solidFill>
                    <a:srgbClr val="000000"/>
                  </a:solidFill>
                  <a:latin typeface="Arial" panose="020B0604020202020204" pitchFamily="34" charset="0"/>
                </a:rPr>
                <a:t>Jahr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7" name="Rectangle 115">
              <a:extLst>
                <a:ext uri="{FF2B5EF4-FFF2-40B4-BE49-F238E27FC236}">
                  <a16:creationId xmlns:a16="http://schemas.microsoft.com/office/drawing/2014/main" id="{D3B3D8F4-FBB7-054D-A74B-1F987C236E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06" y="-2275"/>
              <a:ext cx="29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0" rIns="0" bIns="0">
              <a:spAutoFit/>
            </a:bodyPr>
            <a:lstStyle/>
            <a:p>
              <a:pPr eaLnBrk="1" hangingPunct="1"/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8" name="Rectangle 116">
              <a:extLst>
                <a:ext uri="{FF2B5EF4-FFF2-40B4-BE49-F238E27FC236}">
                  <a16:creationId xmlns:a16="http://schemas.microsoft.com/office/drawing/2014/main" id="{8DBE7CB1-E710-AE43-8D11-17EB841F3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2006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89" name="Rectangle 117">
              <a:extLst>
                <a:ext uri="{FF2B5EF4-FFF2-40B4-BE49-F238E27FC236}">
                  <a16:creationId xmlns:a16="http://schemas.microsoft.com/office/drawing/2014/main" id="{BABB5707-5AB9-F644-A807-E002A7411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2007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0" name="Rectangle 118">
              <a:extLst>
                <a:ext uri="{FF2B5EF4-FFF2-40B4-BE49-F238E27FC236}">
                  <a16:creationId xmlns:a16="http://schemas.microsoft.com/office/drawing/2014/main" id="{558C0AC8-26E7-2840-8601-05EB0BA87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2008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1" name="Rectangle 119">
              <a:extLst>
                <a:ext uri="{FF2B5EF4-FFF2-40B4-BE49-F238E27FC236}">
                  <a16:creationId xmlns:a16="http://schemas.microsoft.com/office/drawing/2014/main" id="{0BDC7BE8-A210-8D4D-BE3A-5E3EDB2D5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2009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2" name="Rectangle 120">
              <a:extLst>
                <a:ext uri="{FF2B5EF4-FFF2-40B4-BE49-F238E27FC236}">
                  <a16:creationId xmlns:a16="http://schemas.microsoft.com/office/drawing/2014/main" id="{B5DBD415-2F67-4945-9C2F-000465123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2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3" name="Rectangle 121">
              <a:extLst>
                <a:ext uri="{FF2B5EF4-FFF2-40B4-BE49-F238E27FC236}">
                  <a16:creationId xmlns:a16="http://schemas.microsoft.com/office/drawing/2014/main" id="{6715A7CA-88C1-FF40-BD6E-889C371E1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2011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4" name="Rectangle 122">
              <a:extLst>
                <a:ext uri="{FF2B5EF4-FFF2-40B4-BE49-F238E27FC236}">
                  <a16:creationId xmlns:a16="http://schemas.microsoft.com/office/drawing/2014/main" id="{54751A63-4A82-C74B-B0C8-75FD463B4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2012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5" name="Rectangle 123">
              <a:extLst>
                <a:ext uri="{FF2B5EF4-FFF2-40B4-BE49-F238E27FC236}">
                  <a16:creationId xmlns:a16="http://schemas.microsoft.com/office/drawing/2014/main" id="{DDE0AB93-08CF-A74D-9315-876588254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2" y="1235"/>
              <a:ext cx="1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2013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6" name="Rectangle 124">
              <a:extLst>
                <a:ext uri="{FF2B5EF4-FFF2-40B4-BE49-F238E27FC236}">
                  <a16:creationId xmlns:a16="http://schemas.microsoft.com/office/drawing/2014/main" id="{2F05AA2B-B91C-664B-9495-488738E81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9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2014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7" name="Rectangle 125">
              <a:extLst>
                <a:ext uri="{FF2B5EF4-FFF2-40B4-BE49-F238E27FC236}">
                  <a16:creationId xmlns:a16="http://schemas.microsoft.com/office/drawing/2014/main" id="{BBE2E707-66B0-924C-98A6-3D4C41C33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2015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8" name="Rectangle 126">
              <a:extLst>
                <a:ext uri="{FF2B5EF4-FFF2-40B4-BE49-F238E27FC236}">
                  <a16:creationId xmlns:a16="http://schemas.microsoft.com/office/drawing/2014/main" id="{69859A11-E430-1643-8D3F-16FE930DB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4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2016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599" name="Rectangle 127">
              <a:extLst>
                <a:ext uri="{FF2B5EF4-FFF2-40B4-BE49-F238E27FC236}">
                  <a16:creationId xmlns:a16="http://schemas.microsoft.com/office/drawing/2014/main" id="{D7D90350-7023-AB4A-B498-7587FCAD4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0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2017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600" name="Rectangle 128">
              <a:extLst>
                <a:ext uri="{FF2B5EF4-FFF2-40B4-BE49-F238E27FC236}">
                  <a16:creationId xmlns:a16="http://schemas.microsoft.com/office/drawing/2014/main" id="{7A42B982-D0CF-8D4D-B45D-E755E290A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3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2018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601" name="Rectangle 129">
              <a:extLst>
                <a:ext uri="{FF2B5EF4-FFF2-40B4-BE49-F238E27FC236}">
                  <a16:creationId xmlns:a16="http://schemas.microsoft.com/office/drawing/2014/main" id="{7BF89F65-C933-9E47-9D04-FF5DFAEFD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7" y="1235"/>
              <a:ext cx="1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2019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602" name="Rectangle 130">
              <a:extLst>
                <a:ext uri="{FF2B5EF4-FFF2-40B4-BE49-F238E27FC236}">
                  <a16:creationId xmlns:a16="http://schemas.microsoft.com/office/drawing/2014/main" id="{EA29AB68-9FC8-764B-A9C4-DFB95128D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1" y="1235"/>
              <a:ext cx="16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de-DE" sz="600">
                  <a:solidFill>
                    <a:srgbClr val="000000"/>
                  </a:solidFill>
                  <a:latin typeface="Arial" panose="020B0604020202020204" pitchFamily="34" charset="0"/>
                </a:rPr>
                <a:t>2020</a:t>
              </a:r>
              <a:endParaRPr lang="de-DE" altLang="de-DE" sz="1800">
                <a:latin typeface="Arial" panose="020B0604020202020204" pitchFamily="34" charset="0"/>
              </a:endParaRPr>
            </a:p>
          </p:txBody>
        </p:sp>
        <p:sp>
          <p:nvSpPr>
            <p:cNvPr id="105603" name="Rectangle 131">
              <a:extLst>
                <a:ext uri="{FF2B5EF4-FFF2-40B4-BE49-F238E27FC236}">
                  <a16:creationId xmlns:a16="http://schemas.microsoft.com/office/drawing/2014/main" id="{65F6CD61-1B19-8549-A4CB-270A85B07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" y="53"/>
              <a:ext cx="8948" cy="577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5604" name="AutoShape 132">
            <a:extLst>
              <a:ext uri="{FF2B5EF4-FFF2-40B4-BE49-F238E27FC236}">
                <a16:creationId xmlns:a16="http://schemas.microsoft.com/office/drawing/2014/main" id="{F27E9B3E-C6E9-2242-92A3-89E765114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300663"/>
            <a:ext cx="3671887" cy="433387"/>
          </a:xfrm>
          <a:prstGeom prst="leftArrow">
            <a:avLst>
              <a:gd name="adj1" fmla="val 50000"/>
              <a:gd name="adj2" fmla="val 21181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80.000!!</a:t>
            </a:r>
          </a:p>
        </p:txBody>
      </p:sp>
      <p:sp>
        <p:nvSpPr>
          <p:cNvPr id="105605" name="Rectangle 133">
            <a:extLst>
              <a:ext uri="{FF2B5EF4-FFF2-40B4-BE49-F238E27FC236}">
                <a16:creationId xmlns:a16="http://schemas.microsoft.com/office/drawing/2014/main" id="{8978BF25-8ADE-E146-9AC2-8509008DF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3429000"/>
            <a:ext cx="1444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de-DE" altLang="de-DE" sz="1000">
                <a:latin typeface="Arial" panose="020B0604020202020204" pitchFamily="34" charset="0"/>
              </a:rPr>
              <a:t>29.000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04" grpId="0" animBg="1"/>
      <p:bldP spid="10560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D8BE1E1-8F5B-CB4C-B754-70CD4FFFCC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0D941-9E08-E64A-9D56-084315C29B3C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A0B22CDB-F805-6241-BA40-2B3BC1D1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65548" name="Rectangle 12">
            <a:extLst>
              <a:ext uri="{FF2B5EF4-FFF2-40B4-BE49-F238E27FC236}">
                <a16:creationId xmlns:a16="http://schemas.microsoft.com/office/drawing/2014/main" id="{D91842EC-5A27-354B-9026-CD866B555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Nationale Anstrengung</a:t>
            </a:r>
          </a:p>
        </p:txBody>
      </p:sp>
      <p:sp>
        <p:nvSpPr>
          <p:cNvPr id="65550" name="Rectangle 14">
            <a:extLst>
              <a:ext uri="{FF2B5EF4-FFF2-40B4-BE49-F238E27FC236}">
                <a16:creationId xmlns:a16="http://schemas.microsoft.com/office/drawing/2014/main" id="{B5A71694-6089-1A40-983D-448EBD39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268413"/>
            <a:ext cx="3887788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innerdeutsche Mobilität</a:t>
            </a:r>
          </a:p>
        </p:txBody>
      </p:sp>
      <p:sp>
        <p:nvSpPr>
          <p:cNvPr id="65552" name="Rectangle 16">
            <a:extLst>
              <a:ext uri="{FF2B5EF4-FFF2-40B4-BE49-F238E27FC236}">
                <a16:creationId xmlns:a16="http://schemas.microsoft.com/office/drawing/2014/main" id="{4E6F4E2A-8B73-5545-8CFF-A977C467F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3068638"/>
            <a:ext cx="3887788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Flexibilisierung u. Ausbau</a:t>
            </a:r>
          </a:p>
        </p:txBody>
      </p:sp>
      <p:sp>
        <p:nvSpPr>
          <p:cNvPr id="65553" name="Rectangle 17">
            <a:extLst>
              <a:ext uri="{FF2B5EF4-FFF2-40B4-BE49-F238E27FC236}">
                <a16:creationId xmlns:a16="http://schemas.microsoft.com/office/drawing/2014/main" id="{B9564CA8-AA95-0C44-8EBC-4FA52834E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4868863"/>
            <a:ext cx="3887788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„Zukauf“ von Kapazität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im Ausland</a:t>
            </a:r>
          </a:p>
        </p:txBody>
      </p:sp>
      <p:sp>
        <p:nvSpPr>
          <p:cNvPr id="65556" name="Text Box 20">
            <a:extLst>
              <a:ext uri="{FF2B5EF4-FFF2-40B4-BE49-F238E27FC236}">
                <a16:creationId xmlns:a16="http://schemas.microsoft.com/office/drawing/2014/main" id="{ECA9409C-D04F-BE47-9A54-D7FDF6106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1341438"/>
            <a:ext cx="23383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>
              <a:latin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5558" name="Rectangle 22">
            <a:extLst>
              <a:ext uri="{FF2B5EF4-FFF2-40B4-BE49-F238E27FC236}">
                <a16:creationId xmlns:a16="http://schemas.microsoft.com/office/drawing/2014/main" id="{04828A89-B70D-0E4F-B15B-7E87B8478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341438"/>
            <a:ext cx="2881312" cy="5183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kein</a:t>
            </a:r>
            <a:br>
              <a:rPr lang="de-DE" altLang="de-DE" sz="2800" b="1">
                <a:latin typeface="Arial" panose="020B0604020202020204" pitchFamily="34" charset="0"/>
              </a:rPr>
            </a:br>
            <a:r>
              <a:rPr lang="de-DE" altLang="de-DE" sz="2800" b="1">
                <a:latin typeface="Arial" panose="020B0604020202020204" pitchFamily="34" charset="0"/>
              </a:rPr>
              <a:t>Königsweg, 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sondern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3-Paket-Lösung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0" grpId="1" animBg="1"/>
      <p:bldP spid="65552" grpId="0" animBg="1"/>
      <p:bldP spid="65553" grpId="0" animBg="1"/>
      <p:bldP spid="6555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FB0F6225-3D66-4344-B720-598085E532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6AB7-C959-5248-BC78-D6C0888216FF}" type="slidenum">
              <a:rPr lang="de-DE" altLang="de-DE"/>
              <a:pPr/>
              <a:t>27</a:t>
            </a:fld>
            <a:endParaRPr lang="de-DE" altLang="de-DE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E43B695E-0F3E-0441-8811-59BC59E5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22A78D02-BE91-A44A-9C26-E5666B115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924175"/>
            <a:ext cx="878522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/>
          </a:p>
          <a:p>
            <a:pPr eaLnBrk="1" hangingPunct="1">
              <a:lnSpc>
                <a:spcPct val="80000"/>
              </a:lnSpc>
            </a:pPr>
            <a:r>
              <a:rPr lang="de-DE" altLang="de-DE"/>
              <a:t>Partnerschaftlichkeit realisieren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</a:t>
            </a:r>
            <a:r>
              <a:rPr lang="de-DE" altLang="de-DE"/>
              <a:t>Personalentwicklung für Hochschulen </a:t>
            </a:r>
            <a:r>
              <a:rPr lang="de-DE" altLang="de-DE" u="sng"/>
              <a:t>und</a:t>
            </a:r>
            <a:r>
              <a:rPr lang="de-DE" altLang="de-DE"/>
              <a:t> Ministerium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FFD1472-F5E0-9C44-86A5-3239CE9F0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8785225" cy="1150937"/>
          </a:xfrm>
        </p:spPr>
        <p:txBody>
          <a:bodyPr/>
          <a:lstStyle/>
          <a:p>
            <a:r>
              <a:rPr lang="de-DE" altLang="de-DE"/>
              <a:t>Autonomie steigern</a:t>
            </a:r>
          </a:p>
          <a:p>
            <a:pPr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staatliche Genehmigungsvorbehalte vermindern</a:t>
            </a:r>
            <a:endParaRPr lang="de-DE" altLang="de-DE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C8C7999A-F8E7-754A-B62B-F1DB7A622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Fazit</a:t>
            </a:r>
          </a:p>
        </p:txBody>
      </p:sp>
      <p:grpSp>
        <p:nvGrpSpPr>
          <p:cNvPr id="48137" name="Group 9">
            <a:extLst>
              <a:ext uri="{FF2B5EF4-FFF2-40B4-BE49-F238E27FC236}">
                <a16:creationId xmlns:a16="http://schemas.microsoft.com/office/drawing/2014/main" id="{8E6F4C63-F921-A449-9DA8-369405709257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989138"/>
            <a:ext cx="8640763" cy="3097212"/>
            <a:chOff x="204" y="1253"/>
            <a:chExt cx="5443" cy="1951"/>
          </a:xfrm>
        </p:grpSpPr>
        <p:sp>
          <p:nvSpPr>
            <p:cNvPr id="48133" name="Rectangle 5">
              <a:extLst>
                <a:ext uri="{FF2B5EF4-FFF2-40B4-BE49-F238E27FC236}">
                  <a16:creationId xmlns:a16="http://schemas.microsoft.com/office/drawing/2014/main" id="{14DD8A5B-0D51-B747-A190-6EFE2E281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253"/>
              <a:ext cx="5443" cy="19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132" name="WordArt 4">
              <a:extLst>
                <a:ext uri="{FF2B5EF4-FFF2-40B4-BE49-F238E27FC236}">
                  <a16:creationId xmlns:a16="http://schemas.microsoft.com/office/drawing/2014/main" id="{F3FC3071-2155-4F4C-8A69-D475103F5D3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77" y="1807"/>
              <a:ext cx="5088" cy="73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de-DE" sz="3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Nach der Reform ist vor der Reform!</a:t>
              </a:r>
            </a:p>
          </p:txBody>
        </p:sp>
      </p:grpSp>
      <p:sp>
        <p:nvSpPr>
          <p:cNvPr id="48136" name="Rectangle 8">
            <a:extLst>
              <a:ext uri="{FF2B5EF4-FFF2-40B4-BE49-F238E27FC236}">
                <a16:creationId xmlns:a16="http://schemas.microsoft.com/office/drawing/2014/main" id="{5513405B-3187-3542-8943-8E2DDE6BB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868863"/>
            <a:ext cx="878522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/>
          </a:p>
          <a:p>
            <a:pPr eaLnBrk="1" hangingPunct="1">
              <a:lnSpc>
                <a:spcPct val="80000"/>
              </a:lnSpc>
            </a:pPr>
            <a:r>
              <a:rPr lang="de-DE" altLang="de-DE"/>
              <a:t>im Föderalismus gesamtstaatlich denken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>
                <a:sym typeface="Wingdings" pitchFamily="2" charset="2"/>
              </a:rPr>
              <a:t> Studentenhoch managen</a:t>
            </a:r>
            <a:endParaRPr lang="de-DE" altLang="de-DE"/>
          </a:p>
          <a:p>
            <a:pPr eaLnBrk="1" hangingPunct="1">
              <a:lnSpc>
                <a:spcPct val="80000"/>
              </a:lnSpc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  <p:bldP spid="48131" grpId="0" uiExpand="1" build="p"/>
      <p:bldP spid="481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7AA0DAEB-E7EC-1D49-BEB2-8CB40D6609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Leistungen der Hochschulen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1B9F35F5-B75F-CC46-A652-3498E81B21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DC30313C-C81B-1440-A2F6-3FC0C9C1F6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48133-5AA5-8945-9D60-D40A18AA26F7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7" name="Fußzeilenplatzhalter 4">
            <a:extLst>
              <a:ext uri="{FF2B5EF4-FFF2-40B4-BE49-F238E27FC236}">
                <a16:creationId xmlns:a16="http://schemas.microsoft.com/office/drawing/2014/main" id="{0253BD56-2CC2-944E-97E0-6D0CE9858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31A8BC9-37F2-6944-9930-ABA7A960D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Exzellenzwettbewerb </a:t>
            </a:r>
          </a:p>
        </p:txBody>
      </p:sp>
      <p:sp>
        <p:nvSpPr>
          <p:cNvPr id="32771" name="AutoShape 3">
            <a:extLst>
              <a:ext uri="{FF2B5EF4-FFF2-40B4-BE49-F238E27FC236}">
                <a16:creationId xmlns:a16="http://schemas.microsoft.com/office/drawing/2014/main" id="{F18AF6BD-79B1-D345-9D15-9D975968B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49500"/>
            <a:ext cx="3011488" cy="881063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RWTH Aachen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2D57C7FB-1BA4-7F45-8E19-CBE76DAC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5300663"/>
            <a:ext cx="2443162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U Tübingen</a:t>
            </a:r>
          </a:p>
        </p:txBody>
      </p:sp>
      <p:sp>
        <p:nvSpPr>
          <p:cNvPr id="32773" name="AutoShape 5">
            <a:extLst>
              <a:ext uri="{FF2B5EF4-FFF2-40B4-BE49-F238E27FC236}">
                <a16:creationId xmlns:a16="http://schemas.microsoft.com/office/drawing/2014/main" id="{5C8ECE07-FEB2-154C-9843-A5A135D53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5516563"/>
            <a:ext cx="2260600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U Freiburg</a:t>
            </a:r>
          </a:p>
        </p:txBody>
      </p:sp>
      <p:sp>
        <p:nvSpPr>
          <p:cNvPr id="32774" name="AutoShape 6">
            <a:extLst>
              <a:ext uri="{FF2B5EF4-FFF2-40B4-BE49-F238E27FC236}">
                <a16:creationId xmlns:a16="http://schemas.microsoft.com/office/drawing/2014/main" id="{A1988470-B2DD-1146-BCB7-9533A93D3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5188" y="4005263"/>
            <a:ext cx="2511425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U Würzburg</a:t>
            </a:r>
          </a:p>
        </p:txBody>
      </p:sp>
      <p:sp>
        <p:nvSpPr>
          <p:cNvPr id="32775" name="AutoShape 7">
            <a:extLst>
              <a:ext uri="{FF2B5EF4-FFF2-40B4-BE49-F238E27FC236}">
                <a16:creationId xmlns:a16="http://schemas.microsoft.com/office/drawing/2014/main" id="{664CB92D-5507-4C47-91D3-47D4468E1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4868863"/>
            <a:ext cx="2987675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LMU München</a:t>
            </a:r>
          </a:p>
        </p:txBody>
      </p:sp>
      <p:sp>
        <p:nvSpPr>
          <p:cNvPr id="32776" name="AutoShape 8">
            <a:extLst>
              <a:ext uri="{FF2B5EF4-FFF2-40B4-BE49-F238E27FC236}">
                <a16:creationId xmlns:a16="http://schemas.microsoft.com/office/drawing/2014/main" id="{84683B33-12D7-9441-8B87-BFBC45721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6050" y="5516563"/>
            <a:ext cx="2647950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TU München</a:t>
            </a:r>
          </a:p>
        </p:txBody>
      </p:sp>
      <p:sp>
        <p:nvSpPr>
          <p:cNvPr id="32777" name="AutoShape 9">
            <a:extLst>
              <a:ext uri="{FF2B5EF4-FFF2-40B4-BE49-F238E27FC236}">
                <a16:creationId xmlns:a16="http://schemas.microsoft.com/office/drawing/2014/main" id="{C3494245-5F88-DB4B-82C7-5EA1BF272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205038"/>
            <a:ext cx="2011363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FU Berlin</a:t>
            </a:r>
          </a:p>
        </p:txBody>
      </p:sp>
      <p:sp>
        <p:nvSpPr>
          <p:cNvPr id="32778" name="AutoShape 10">
            <a:extLst>
              <a:ext uri="{FF2B5EF4-FFF2-40B4-BE49-F238E27FC236}">
                <a16:creationId xmlns:a16="http://schemas.microsoft.com/office/drawing/2014/main" id="{291B512D-4EE5-7845-8EFB-DAB0950C2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00" y="4581525"/>
            <a:ext cx="2760663" cy="881063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TH Karlsruhe</a:t>
            </a:r>
          </a:p>
        </p:txBody>
      </p:sp>
      <p:sp>
        <p:nvSpPr>
          <p:cNvPr id="32779" name="AutoShape 11">
            <a:extLst>
              <a:ext uri="{FF2B5EF4-FFF2-40B4-BE49-F238E27FC236}">
                <a16:creationId xmlns:a16="http://schemas.microsoft.com/office/drawing/2014/main" id="{97B49AAC-5BBE-F641-9DE1-D15A708AD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221163"/>
            <a:ext cx="2714625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U Heidelberg</a:t>
            </a:r>
          </a:p>
        </p:txBody>
      </p:sp>
      <p:sp>
        <p:nvSpPr>
          <p:cNvPr id="32780" name="AutoShape 12">
            <a:extLst>
              <a:ext uri="{FF2B5EF4-FFF2-40B4-BE49-F238E27FC236}">
                <a16:creationId xmlns:a16="http://schemas.microsoft.com/office/drawing/2014/main" id="{EBC292D0-F558-A449-B6C8-513A89D88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1125538"/>
            <a:ext cx="2124075" cy="881062"/>
          </a:xfrm>
          <a:prstGeom prst="irregularSeal1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de-DE" altLang="de-DE" sz="1800" b="1">
                <a:latin typeface="Arial" panose="020B0604020202020204" pitchFamily="34" charset="0"/>
              </a:rPr>
              <a:t>U Bremen</a:t>
            </a:r>
          </a:p>
        </p:txBody>
      </p:sp>
      <p:sp>
        <p:nvSpPr>
          <p:cNvPr id="32781" name="Oval 13">
            <a:extLst>
              <a:ext uri="{FF2B5EF4-FFF2-40B4-BE49-F238E27FC236}">
                <a16:creationId xmlns:a16="http://schemas.microsoft.com/office/drawing/2014/main" id="{CA1BD9C2-0402-7F46-8C5A-C7CB36B6B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5516563"/>
            <a:ext cx="2232025" cy="1008062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82" name="Oval 14">
            <a:extLst>
              <a:ext uri="{FF2B5EF4-FFF2-40B4-BE49-F238E27FC236}">
                <a16:creationId xmlns:a16="http://schemas.microsoft.com/office/drawing/2014/main" id="{2B15D662-53FD-D04E-9502-6432089C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4797425"/>
            <a:ext cx="2232025" cy="1008063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783" name="Oval 15">
            <a:extLst>
              <a:ext uri="{FF2B5EF4-FFF2-40B4-BE49-F238E27FC236}">
                <a16:creationId xmlns:a16="http://schemas.microsoft.com/office/drawing/2014/main" id="{58E4E403-4D1E-5C4A-9170-CF74866C8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860800"/>
            <a:ext cx="2232025" cy="1008063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6A9DDB9A-E769-5443-A4D2-9B075BBD9B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E5D70-B8A5-EC4B-B084-DCD9D487834F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352A0AD-981B-C942-82F0-AEB43B069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2AC70D13-8B11-D142-902B-5D268CE55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628775"/>
            <a:ext cx="7005638" cy="561975"/>
          </a:xfrm>
        </p:spPr>
        <p:txBody>
          <a:bodyPr/>
          <a:lstStyle/>
          <a:p>
            <a:r>
              <a:rPr lang="de-DE" altLang="de-DE"/>
              <a:t>Zehn kleine Negerlein ...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40CE441-1844-BE43-8838-445CA7412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8675" y="2517775"/>
            <a:ext cx="6848475" cy="33131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altLang="de-DE" sz="3200"/>
              <a:t>   Die tranken ein Glas Wein.</a:t>
            </a:r>
            <a:br>
              <a:rPr lang="de-DE" altLang="de-DE" sz="3200"/>
            </a:br>
            <a:r>
              <a:rPr lang="de-DE" altLang="de-DE" sz="3200"/>
              <a:t>Das eine, das verschluckte sich,</a:t>
            </a:r>
            <a:br>
              <a:rPr lang="de-DE" altLang="de-DE" sz="3200"/>
            </a:br>
            <a:r>
              <a:rPr lang="de-DE" altLang="de-DE" sz="3200"/>
              <a:t>Da waren's nur noch neun.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02154AA3-9BF4-D041-8DB5-7DEB24DDE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0350"/>
            <a:ext cx="70056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allerdings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4417A96E-53E9-B64B-8248-C0E47B4C46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4047A-FF67-544F-8DF5-04A768956098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6" name="Fußzeilenplatzhalter 4">
            <a:extLst>
              <a:ext uri="{FF2B5EF4-FFF2-40B4-BE49-F238E27FC236}">
                <a16:creationId xmlns:a16="http://schemas.microsoft.com/office/drawing/2014/main" id="{6A55CA55-646E-4E46-92F8-93DF698D1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B9A8945-8278-BB46-9BFE-2FB2953B6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81762" cy="561975"/>
          </a:xfrm>
        </p:spPr>
        <p:txBody>
          <a:bodyPr/>
          <a:lstStyle/>
          <a:p>
            <a:r>
              <a:rPr lang="de-DE" altLang="de-DE" sz="2800"/>
              <a:t>Anteile forschungsstarker Fakultäten</a:t>
            </a:r>
          </a:p>
        </p:txBody>
      </p:sp>
      <p:pic>
        <p:nvPicPr>
          <p:cNvPr id="29699" name="Picture 3">
            <a:extLst>
              <a:ext uri="{FF2B5EF4-FFF2-40B4-BE49-F238E27FC236}">
                <a16:creationId xmlns:a16="http://schemas.microsoft.com/office/drawing/2014/main" id="{8982CA70-60DD-D843-B49E-937E1274D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903288"/>
            <a:ext cx="5916612" cy="595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701" name="Rectangle 5">
            <a:extLst>
              <a:ext uri="{FF2B5EF4-FFF2-40B4-BE49-F238E27FC236}">
                <a16:creationId xmlns:a16="http://schemas.microsoft.com/office/drawing/2014/main" id="{5CE99906-3FF4-E444-A2D3-1978BD278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125538"/>
            <a:ext cx="4110037" cy="1079500"/>
          </a:xfrm>
          <a:prstGeom prst="rect">
            <a:avLst/>
          </a:prstGeom>
          <a:solidFill>
            <a:srgbClr val="00FF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090642BB-5E35-A94A-8A45-D67CE5316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205038"/>
            <a:ext cx="4110037" cy="4103687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155F6823-D998-7C42-AFBC-5ADC88693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6308725"/>
            <a:ext cx="4110037" cy="288925"/>
          </a:xfrm>
          <a:prstGeom prst="rect">
            <a:avLst/>
          </a:prstGeom>
          <a:solidFill>
            <a:srgbClr val="FF505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4" name="Oval 8">
            <a:extLst>
              <a:ext uri="{FF2B5EF4-FFF2-40B4-BE49-F238E27FC236}">
                <a16:creationId xmlns:a16="http://schemas.microsoft.com/office/drawing/2014/main" id="{8D96C10B-7628-3E48-9410-F32F00CE5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860800"/>
            <a:ext cx="4752975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Gemessen: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Publikationen, Promotionen,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Patente, Drittmittel</a:t>
            </a:r>
          </a:p>
        </p:txBody>
      </p:sp>
      <p:sp>
        <p:nvSpPr>
          <p:cNvPr id="29705" name="AutoShape 9">
            <a:extLst>
              <a:ext uri="{FF2B5EF4-FFF2-40B4-BE49-F238E27FC236}">
                <a16:creationId xmlns:a16="http://schemas.microsoft.com/office/drawing/2014/main" id="{930D1CA3-6835-4146-84E2-82569C720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125538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6" name="AutoShape 10">
            <a:extLst>
              <a:ext uri="{FF2B5EF4-FFF2-40B4-BE49-F238E27FC236}">
                <a16:creationId xmlns:a16="http://schemas.microsoft.com/office/drawing/2014/main" id="{7C01D6AE-B8FA-844F-BE04-AF01338E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341438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7" name="AutoShape 11">
            <a:extLst>
              <a:ext uri="{FF2B5EF4-FFF2-40B4-BE49-F238E27FC236}">
                <a16:creationId xmlns:a16="http://schemas.microsoft.com/office/drawing/2014/main" id="{8CE2C730-4481-A24E-AC11-D53AF8CF9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140075"/>
            <a:ext cx="358775" cy="144463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8" name="AutoShape 12">
            <a:extLst>
              <a:ext uri="{FF2B5EF4-FFF2-40B4-BE49-F238E27FC236}">
                <a16:creationId xmlns:a16="http://schemas.microsoft.com/office/drawing/2014/main" id="{F0AE4378-44C3-1B4F-920A-9D0FF2EC3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357563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9" name="AutoShape 13">
            <a:extLst>
              <a:ext uri="{FF2B5EF4-FFF2-40B4-BE49-F238E27FC236}">
                <a16:creationId xmlns:a16="http://schemas.microsoft.com/office/drawing/2014/main" id="{396FE700-95B9-3748-A561-226D3EB88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4797425"/>
            <a:ext cx="358775" cy="144463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0" name="AutoShape 14">
            <a:extLst>
              <a:ext uri="{FF2B5EF4-FFF2-40B4-BE49-F238E27FC236}">
                <a16:creationId xmlns:a16="http://schemas.microsoft.com/office/drawing/2014/main" id="{2405B46F-0C2D-464D-88F1-AFF000167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4940300"/>
            <a:ext cx="358775" cy="144463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1" name="AutoShape 15">
            <a:extLst>
              <a:ext uri="{FF2B5EF4-FFF2-40B4-BE49-F238E27FC236}">
                <a16:creationId xmlns:a16="http://schemas.microsoft.com/office/drawing/2014/main" id="{F7891679-3C09-0748-ABB3-095FCDDB3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400" y="5589588"/>
            <a:ext cx="358775" cy="144462"/>
          </a:xfrm>
          <a:prstGeom prst="rightArrow">
            <a:avLst>
              <a:gd name="adj1" fmla="val 50000"/>
              <a:gd name="adj2" fmla="val 6208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19BA1668-95D5-964D-A1C4-A4DA025415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73F85-AF10-EF4A-993A-34826CBB0972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1" name="Fußzeilenplatzhalter 5">
            <a:extLst>
              <a:ext uri="{FF2B5EF4-FFF2-40B4-BE49-F238E27FC236}">
                <a16:creationId xmlns:a16="http://schemas.microsoft.com/office/drawing/2014/main" id="{F17738A5-8873-2C4B-8E21-110063BE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17EF0F3-FF2C-8A42-ABA8-F3011D241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AvH-Ranking 2006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854F25CB-17F6-B648-A198-F39AEA4A803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de-DE" altLang="de-DE" sz="2400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3B7B647A-B9EB-E046-9E60-666D6D5DD52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de-DE" altLang="de-DE" sz="2400"/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42A9670E-1D7B-C44B-AF95-C827C9AC5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8642350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6" name="Oval 10">
            <a:extLst>
              <a:ext uri="{FF2B5EF4-FFF2-40B4-BE49-F238E27FC236}">
                <a16:creationId xmlns:a16="http://schemas.microsoft.com/office/drawing/2014/main" id="{D3F91B5C-3846-4047-8EF0-8741861F0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860800"/>
            <a:ext cx="4752975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Gemessen: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Aufenthalte von 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AvH-Stipendiaten</a:t>
            </a:r>
          </a:p>
        </p:txBody>
      </p:sp>
      <p:sp>
        <p:nvSpPr>
          <p:cNvPr id="14347" name="Oval 11">
            <a:extLst>
              <a:ext uri="{FF2B5EF4-FFF2-40B4-BE49-F238E27FC236}">
                <a16:creationId xmlns:a16="http://schemas.microsoft.com/office/drawing/2014/main" id="{AA1449EC-7467-A24B-9146-B3243ED73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1773238"/>
            <a:ext cx="2303463" cy="36036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" name="Oval 12">
            <a:extLst>
              <a:ext uri="{FF2B5EF4-FFF2-40B4-BE49-F238E27FC236}">
                <a16:creationId xmlns:a16="http://schemas.microsoft.com/office/drawing/2014/main" id="{85E3280C-3E90-2F49-AB26-E23FDD273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781300"/>
            <a:ext cx="2879725" cy="36036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" name="Oval 13">
            <a:extLst>
              <a:ext uri="{FF2B5EF4-FFF2-40B4-BE49-F238E27FC236}">
                <a16:creationId xmlns:a16="http://schemas.microsoft.com/office/drawing/2014/main" id="{C258CE44-B3E7-7846-AA9F-F88267413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789363"/>
            <a:ext cx="2879725" cy="36036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A842C69B-5074-8841-A917-4FFB413B9B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C05A1-CC7D-E443-9B4E-0AC4FF7F8FCD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D1B46E9B-7697-F248-B11C-C3CA77721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5435E5A7-B8E4-9546-A8BB-B3E8B3460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DFG-Förderranking 2003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89F3BF5C-C181-BD48-B0DB-C85E9F88C6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19463" name="Picture 7">
            <a:extLst>
              <a:ext uri="{FF2B5EF4-FFF2-40B4-BE49-F238E27FC236}">
                <a16:creationId xmlns:a16="http://schemas.microsoft.com/office/drawing/2014/main" id="{AF1551B9-E35F-794C-835B-BBD2F201A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69119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4" name="Picture 8">
            <a:extLst>
              <a:ext uri="{FF2B5EF4-FFF2-40B4-BE49-F238E27FC236}">
                <a16:creationId xmlns:a16="http://schemas.microsoft.com/office/drawing/2014/main" id="{4ABF9BCE-8C31-AA42-8CB9-1CD610333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661025"/>
            <a:ext cx="2193925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5" name="Oval 9">
            <a:extLst>
              <a:ext uri="{FF2B5EF4-FFF2-40B4-BE49-F238E27FC236}">
                <a16:creationId xmlns:a16="http://schemas.microsoft.com/office/drawing/2014/main" id="{C90A60B5-BC46-8846-90A9-444424F4B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860800"/>
            <a:ext cx="4752975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Gemessen: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DFG-Bewilligungen</a:t>
            </a:r>
          </a:p>
        </p:txBody>
      </p:sp>
      <p:sp>
        <p:nvSpPr>
          <p:cNvPr id="19467" name="Oval 11">
            <a:extLst>
              <a:ext uri="{FF2B5EF4-FFF2-40B4-BE49-F238E27FC236}">
                <a16:creationId xmlns:a16="http://schemas.microsoft.com/office/drawing/2014/main" id="{6BF0136F-FEF0-6D43-8861-84E3E7AB6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924175"/>
            <a:ext cx="1368425" cy="36036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68" name="Oval 12">
            <a:extLst>
              <a:ext uri="{FF2B5EF4-FFF2-40B4-BE49-F238E27FC236}">
                <a16:creationId xmlns:a16="http://schemas.microsoft.com/office/drawing/2014/main" id="{FC3DDB84-9DF3-1848-B877-1EB0E60AC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141663"/>
            <a:ext cx="1368425" cy="36036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69" name="Oval 13">
            <a:extLst>
              <a:ext uri="{FF2B5EF4-FFF2-40B4-BE49-F238E27FC236}">
                <a16:creationId xmlns:a16="http://schemas.microsoft.com/office/drawing/2014/main" id="{79DB424E-483C-1A46-AFEA-3158B5DF5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716338"/>
            <a:ext cx="1655762" cy="36036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70" name="Oval 14">
            <a:extLst>
              <a:ext uri="{FF2B5EF4-FFF2-40B4-BE49-F238E27FC236}">
                <a16:creationId xmlns:a16="http://schemas.microsoft.com/office/drawing/2014/main" id="{181CEAE8-19E2-3B4A-9182-C81C60595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508500"/>
            <a:ext cx="1150938" cy="28892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F4BB52C3-5DB5-8846-87A8-20CDCF032E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485F-BF8D-8D4A-92BE-8C868D30FB3F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7884D13D-6F87-DA4D-AA62-46D2192A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Hochschulpolitischer Kongress, München 11. Juli 2006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AA44A5B3-BBF8-9A47-854A-8D18DC7C7DDA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7994888-0512-AE4A-9790-9B6EC10C7B3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38363" y="260350"/>
            <a:ext cx="6754812" cy="561975"/>
          </a:xfrm>
        </p:spPr>
        <p:txBody>
          <a:bodyPr/>
          <a:lstStyle/>
          <a:p>
            <a:r>
              <a:rPr lang="de-DE" altLang="de-DE" sz="2800"/>
              <a:t>LänderRanking 2004</a:t>
            </a:r>
          </a:p>
        </p:txBody>
      </p:sp>
      <p:pic>
        <p:nvPicPr>
          <p:cNvPr id="27653" name="Picture 5">
            <a:extLst>
              <a:ext uri="{FF2B5EF4-FFF2-40B4-BE49-F238E27FC236}">
                <a16:creationId xmlns:a16="http://schemas.microsoft.com/office/drawing/2014/main" id="{3F72939F-C874-C841-8E42-4ACD8ED40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1412875"/>
            <a:ext cx="753268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4" name="Oval 6">
            <a:extLst>
              <a:ext uri="{FF2B5EF4-FFF2-40B4-BE49-F238E27FC236}">
                <a16:creationId xmlns:a16="http://schemas.microsoft.com/office/drawing/2014/main" id="{E2F9B01B-22B0-F647-A671-967899C3E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860800"/>
            <a:ext cx="4752975" cy="2881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Gemessen: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Studierendenzufriedenheit,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Reputation, Studiendauer,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Forschungsindikatoren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3FB8A9E9-685E-954D-B400-20F82E3C8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205038"/>
            <a:ext cx="7777162" cy="287337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nimBg="1"/>
    </p:bld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ersuch 2">
  <a:themeElements>
    <a:clrScheme name="1_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Versuch 2">
  <a:themeElements>
    <a:clrScheme name="2_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2_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</Template>
  <TotalTime>0</TotalTime>
  <Words>961</Words>
  <Application>Microsoft Macintosh PowerPoint</Application>
  <PresentationFormat>Bildschirmpräsentation (4:3)</PresentationFormat>
  <Paragraphs>302</Paragraphs>
  <Slides>27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Arial</vt:lpstr>
      <vt:lpstr>Wingdings</vt:lpstr>
      <vt:lpstr>Times New Roman</vt:lpstr>
      <vt:lpstr>Versuch 2</vt:lpstr>
      <vt:lpstr>1_Versuch 2</vt:lpstr>
      <vt:lpstr>2_Versuch 2</vt:lpstr>
      <vt:lpstr>Bayerns Hochschulsystem im Wettbewerb</vt:lpstr>
      <vt:lpstr>Gliederung</vt:lpstr>
      <vt:lpstr>Leistungen der Hochschulen</vt:lpstr>
      <vt:lpstr>Exzellenzwettbewerb </vt:lpstr>
      <vt:lpstr>Zehn kleine Negerlein ...</vt:lpstr>
      <vt:lpstr>Anteile forschungsstarker Fakultäten</vt:lpstr>
      <vt:lpstr>AvH-Ranking 2006</vt:lpstr>
      <vt:lpstr>DFG-Förderranking 2003</vt:lpstr>
      <vt:lpstr>LänderRanking 2004</vt:lpstr>
      <vt:lpstr>Zwischenfazit Leistungsstand</vt:lpstr>
      <vt:lpstr>Anforderungen und Handlungsspielräume</vt:lpstr>
      <vt:lpstr>Rahmenbedingungen und Anforderungen</vt:lpstr>
      <vt:lpstr>PowerPoint-Präsentation</vt:lpstr>
      <vt:lpstr>Mitteleinsatz</vt:lpstr>
      <vt:lpstr>PowerPoint-Präsentation</vt:lpstr>
      <vt:lpstr>Handlungsfähigkeit</vt:lpstr>
      <vt:lpstr>PowerPoint-Präsentation</vt:lpstr>
      <vt:lpstr>Organisationsautonomie</vt:lpstr>
      <vt:lpstr>PowerPoint-Präsentation</vt:lpstr>
      <vt:lpstr>Aktivierung von Potenzialen</vt:lpstr>
      <vt:lpstr>PowerPoint-Präsentation</vt:lpstr>
      <vt:lpstr>Personalautonomie</vt:lpstr>
      <vt:lpstr>PowerPoint-Präsentation</vt:lpstr>
      <vt:lpstr>Chancennutzung Studierendenzahlen</vt:lpstr>
      <vt:lpstr>Entwicklung Studienanfängerplätze </vt:lpstr>
      <vt:lpstr>Nationale Anstrengung</vt:lpstr>
      <vt:lpstr>Fazit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Bayerns Hochschulsystem im Wettbewerb</dc:title>
  <dc:creator>Florian Buch</dc:creator>
  <cp:lastModifiedBy>Detlef Müller-Böling</cp:lastModifiedBy>
  <cp:revision>26</cp:revision>
  <dcterms:created xsi:type="dcterms:W3CDTF">2006-06-12T07:05:14Z</dcterms:created>
  <dcterms:modified xsi:type="dcterms:W3CDTF">2022-02-05T15:34:29Z</dcterms:modified>
</cp:coreProperties>
</file>