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61" r:id="rId4"/>
    <p:sldId id="274" r:id="rId5"/>
    <p:sldId id="277" r:id="rId6"/>
    <p:sldId id="278" r:id="rId7"/>
    <p:sldId id="279" r:id="rId8"/>
    <p:sldId id="280" r:id="rId9"/>
    <p:sldId id="281" r:id="rId10"/>
    <p:sldId id="282" r:id="rId11"/>
    <p:sldId id="268" r:id="rId12"/>
    <p:sldId id="275" r:id="rId13"/>
    <p:sldId id="276" r:id="rId14"/>
    <p:sldId id="273" r:id="rId15"/>
    <p:sldId id="272" r:id="rId16"/>
    <p:sldId id="271" r:id="rId17"/>
    <p:sldId id="262" r:id="rId1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BA751CD-9FD2-B040-95BB-EBE231FAA3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E2A826D-58D6-F549-9259-C419E57BC0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E8003BA-4FB4-1F46-BF0F-34F22C0D11D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C16EB5F-C844-2445-9F6C-BE263524E5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3716D3D-EA9A-694C-94DA-1B28D39213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5AB18D5-72C3-A447-BD1D-2FF3AE65FC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6595D1-2C61-AB4B-B905-B5F331A3C6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18050AFF-1C36-414F-B332-C86F452DCE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D7A76D-D702-2841-89AD-01E66E551EB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E9642BF-5029-D448-838D-AF94778968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ADF030-AD86-AC44-829A-B9CF3FB46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52EF331E-0A6F-134D-AB98-853D2D079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BE7851-30FB-2A44-95DA-DF67BE26DBCB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3DA2C2F-6683-2E40-81C1-4A653012E1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7A2CA97-197F-B44C-99E3-0CB71675A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B01236C7-6209-0E45-9687-B74BF2BBE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B893A2-DD33-6A4B-BB27-E6E288B0F42D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813BF2E-64CD-7C41-BAD2-4E583C78EF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A0245C4-AEC3-8E48-A3AA-B477754D1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C4EE8497-25C5-E449-AA04-6C85E6B7A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64C76-C83C-3545-AF9F-D0F2FAF2287D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CAA5C0A-E225-304B-8905-C7B2DCDC64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11F6937-F833-2E4C-A884-3283FCDA2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84AAC32C-F5FA-114A-8456-D4FE537DA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58F31-5E57-4A4B-8C31-16F090798841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61FEAB1-4EF0-764B-A385-E1A4C8D729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4E9D3DE-0F44-5F4A-B3FB-7E4542FA6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C790FC14-EECD-AB4F-9524-EFF8524B1D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EB604-448B-394B-AA4A-48F124C4F3B1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B148C7B-2A23-4742-9B03-A7DA5731D6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1CD8FF3-FC0F-2E40-9ACE-E009F4A66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64FC0D28-8565-BD4E-84A7-E407BF283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CF91EA-7A7E-BA41-98BB-0B8C6E1AEB5E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0A39276-A118-A64E-B829-192E32BDC7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5C9D6DC-AEAA-7A45-9BBE-3A0E1C454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2ECF5F3C-0B52-4D40-9A06-808C1FD403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220C06-3EF1-A844-B626-B5C95CA8F499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EDEDE02-4212-5645-85D1-FE49DBB0A9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ADF7AD0-CEA7-BE4D-BE1C-182823D0D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D64CBE79-DA6E-554C-987B-D0ED08CF8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FC5728-175D-7C47-9998-6B64BD7C51B2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3E802190-45B2-8049-8CB7-DFC9ED3799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976E9B6-6E1C-BD49-9113-B69D6FFE6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E6346757-9B05-E94E-8F89-84BDE38C96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330C9E-8BD0-4F4F-A5EA-8033D8BB8688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A601894-4468-BA4C-AED2-37A8534B01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F17BB56-FEF7-564E-A3D9-5FD5788F6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ECD41AD0-C9AC-AF4B-95CB-74C4BBE33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AC47BA-D9D8-EA43-B1AA-240102AE4DF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545B00B-B5EE-B94C-BF6B-4617DC135C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949602-7775-EF44-A3AD-768BF9044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4A71CA5B-69F5-A542-8F44-6464F53EE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6BBDF-060F-924E-8065-B56748402329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FAC08D06-9920-5942-A236-6617A6ACB1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55916E3-A33D-4449-9A28-DF9B908A6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9E4511AC-56A0-3544-996D-F26D466F6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847806-D3AF-EA49-AD5A-EF9C560E48A4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FD49118-E753-744B-8CAF-8EC380177D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509626-E489-7949-BFF4-67FA0591D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36F48B28-1C66-C04D-981C-0EAB1C342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838F36-AFF4-544B-A258-32B75BC4B9CC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0E2D704-4E6F-1D49-85E3-57FE273F21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DCF08A6-5643-EE4E-B479-D6C4B3DF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87244CC6-6F67-BF44-98C7-570EB0C11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853F09-60FB-E848-8B0A-A5A155F04A26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31CB682-336E-624C-A925-F1C81FBF75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9890B2C-8AB3-1645-B2E3-5804A2E36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7B2845AF-1CCA-A243-A2E4-2424BF93A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FDE2DF-63F2-B74B-8D98-7B1C3FA22131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8F3986C-1167-C644-962D-D9E2410C2C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6AE9476-9057-594F-A304-C5966A872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B254ADDF-59A5-A345-AE94-3C3579888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3A565C-F182-4C48-93CE-8243F29202A3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8E2B980-AC92-B64F-B662-D7DA02638B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65D3300-46B5-DA46-9C70-C40D8792E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3CE11B00-6B34-1543-BDE2-A8009E805C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D0D5F0EE-1065-8D4F-B5B6-852D4A54FB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97575" y="65801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>
                <a:solidFill>
                  <a:srgbClr val="FF0000"/>
                </a:solidFill>
              </a:rPr>
              <a:t>C</a:t>
            </a:r>
            <a:r>
              <a:rPr lang="de-DE" altLang="de-DE" sz="1400">
                <a:solidFill>
                  <a:srgbClr val="5F5F5F"/>
                </a:solidFill>
              </a:rPr>
              <a:t>HE-Ranking fair informative valid</a:t>
            </a:r>
          </a:p>
        </p:txBody>
      </p:sp>
      <p:sp>
        <p:nvSpPr>
          <p:cNvPr id="6" name="Line 19">
            <a:extLst>
              <a:ext uri="{FF2B5EF4-FFF2-40B4-BE49-F238E27FC236}">
                <a16:creationId xmlns:a16="http://schemas.microsoft.com/office/drawing/2014/main" id="{1E193343-DFFB-D94C-9F51-919033F4E69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20">
            <a:extLst>
              <a:ext uri="{FF2B5EF4-FFF2-40B4-BE49-F238E27FC236}">
                <a16:creationId xmlns:a16="http://schemas.microsoft.com/office/drawing/2014/main" id="{A24FA5A5-0C80-CC47-BEFA-91C2CE8F1C6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Picture 22">
            <a:extLst>
              <a:ext uri="{FF2B5EF4-FFF2-40B4-BE49-F238E27FC236}">
                <a16:creationId xmlns:a16="http://schemas.microsoft.com/office/drawing/2014/main" id="{2098DB15-37F1-744A-B98D-D64D6A98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329E732-4485-BD4E-A556-32A4215AB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EB04C6D4-45B5-A848-89B1-FE6A402AD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Titel Veranstaltung/Vortrag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1581BFE-7A47-144E-A3F4-C2E24FA5E1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DF38C9-92AE-624D-94F2-63640A7573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893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E86F1447-F021-684D-995C-A674E3C240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CE8B-7F29-BD47-8888-9B27A532AD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4A4282B-6521-D246-8AA8-A85B4C18E1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340774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AF9589FC-1D1A-8740-AF81-EE93B2B590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62CB-4C17-1F46-A7AD-B7B6A510C2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0C7799B5-C607-3D4E-844B-920E45777F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137238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D61338DF-14E4-C949-A79E-0279766370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FE23C-2FAA-5C41-B198-63FFFD4D47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0B823F8A-2DA7-2840-AFA9-E627EA7C9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170435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C54FEC9-70BF-9242-9CBD-2706065FC5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564-25B8-EE42-9B27-C7A44C4863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0633DAF8-8843-9B44-A654-5DEB2191A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385498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6AC73325-7D4B-7047-A501-465C363C1B3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C0A6B-CEE6-124F-8264-EEB358E795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C10CC330-34D5-934A-BE36-A81185338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250781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DA9D665E-44F2-D04A-8365-49BFEF2079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BE0C-D907-C744-8DAF-BB2A951FD1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49DFD219-BF6D-0943-81B4-495B7C4D3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364585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41F63F75-1724-DE4E-875F-F70F18A76D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38FED-143B-9E49-96FE-F9116AA8FF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8E6A1C33-84BD-5543-8564-0B22060DF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3219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635F0F91-3AE6-9D4B-A911-2286064860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797A-4E66-9E4F-8FAD-EA1127D9A42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E56517D-66C5-EB44-882A-CE7C7349F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323296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06AB63B0-FBA8-2446-BE00-38BF440A1B9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4FAB-7F3E-3146-B975-AEC6650018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5FCFDAB0-67F2-4B49-A5CE-8FCE307F8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41735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6BA7320-970F-CE49-84B6-3857A6B0E8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2D25-7352-304E-9837-2FC7D4DAFC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EFCE1945-E50B-3449-BDCC-13EACD2739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</p:spTree>
    <p:extLst>
      <p:ext uri="{BB962C8B-B14F-4D97-AF65-F5344CB8AC3E}">
        <p14:creationId xmlns:p14="http://schemas.microsoft.com/office/powerpoint/2010/main" val="13335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>
            <a:extLst>
              <a:ext uri="{FF2B5EF4-FFF2-40B4-BE49-F238E27FC236}">
                <a16:creationId xmlns:a16="http://schemas.microsoft.com/office/drawing/2014/main" id="{BD437662-BF27-B944-B834-C535EE4F5D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3220B1F-A92D-3741-9B7A-ECB5822FC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60350"/>
            <a:ext cx="669766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647799F-3756-D049-A58F-4887B641B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Line 14">
            <a:extLst>
              <a:ext uri="{FF2B5EF4-FFF2-40B4-BE49-F238E27FC236}">
                <a16:creationId xmlns:a16="http://schemas.microsoft.com/office/drawing/2014/main" id="{4C06F8E8-F6BF-244E-9140-184F1BEFF45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Rectangle 20">
            <a:extLst>
              <a:ext uri="{FF2B5EF4-FFF2-40B4-BE49-F238E27FC236}">
                <a16:creationId xmlns:a16="http://schemas.microsoft.com/office/drawing/2014/main" id="{55EAB4DF-CD27-824F-9BDF-3AD6973713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129F2B1C-C33F-CE49-9FBB-B66C5CAE4B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fld id="{23082AA7-F348-634C-93A9-0FEFC73054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60F13A20-AEEE-9F45-827D-E76227EA8B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ETH Zürich 15.09.06 </a:t>
            </a:r>
          </a:p>
        </p:txBody>
      </p:sp>
      <p:pic>
        <p:nvPicPr>
          <p:cNvPr id="1033" name="Picture 26">
            <a:extLst>
              <a:ext uri="{FF2B5EF4-FFF2-40B4-BE49-F238E27FC236}">
                <a16:creationId xmlns:a16="http://schemas.microsoft.com/office/drawing/2014/main" id="{9DA24F85-A48A-C149-9B25-3EC2C3F75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61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3361237B-1F4A-E249-9A32-08527D0B42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pPr eaLnBrk="1" hangingPunct="1"/>
            <a:r>
              <a:rPr lang="en-GB" altLang="zh-CN">
                <a:ea typeface="宋体" panose="02010600030101010101" pitchFamily="2" charset="-122"/>
              </a:rPr>
              <a:t>Introduction to the </a:t>
            </a:r>
            <a:br>
              <a:rPr lang="en-GB" altLang="zh-CN">
                <a:ea typeface="宋体" panose="02010600030101010101" pitchFamily="2" charset="-122"/>
              </a:rPr>
            </a:br>
            <a:r>
              <a:rPr lang="en-GB" altLang="zh-CN">
                <a:ea typeface="宋体" panose="02010600030101010101" pitchFamily="2" charset="-122"/>
              </a:rPr>
              <a:t>CHE University Ranking System </a:t>
            </a:r>
            <a:endParaRPr lang="de-DE" altLang="de-DE"/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44086F82-44B3-B94D-A772-1EA7648D80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230688"/>
            <a:ext cx="8640763" cy="1014412"/>
          </a:xfrm>
        </p:spPr>
        <p:txBody>
          <a:bodyPr/>
          <a:lstStyle/>
          <a:p>
            <a:pPr eaLnBrk="1" hangingPunct="1"/>
            <a:r>
              <a:rPr lang="de-DE" altLang="de-DE"/>
              <a:t>Detlef Müller-Böling</a:t>
            </a:r>
          </a:p>
          <a:p>
            <a:pPr eaLnBrk="1" hangingPunct="1"/>
            <a:r>
              <a:rPr lang="de-DE" altLang="de-DE"/>
              <a:t>15. September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2">
            <a:extLst>
              <a:ext uri="{FF2B5EF4-FFF2-40B4-BE49-F238E27FC236}">
                <a16:creationId xmlns:a16="http://schemas.microsoft.com/office/drawing/2014/main" id="{4BA60D05-78DA-884F-98D4-FAC36F383E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72D777-99F1-2A4D-8558-1E495E67F0D2}" type="slidenum">
              <a:rPr lang="de-DE" altLang="de-DE">
                <a:solidFill>
                  <a:srgbClr val="5F5F5F"/>
                </a:solidFill>
              </a:rPr>
              <a:pPr/>
              <a:t>10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22530" name="Fußzeilenplatzhalter 3">
            <a:extLst>
              <a:ext uri="{FF2B5EF4-FFF2-40B4-BE49-F238E27FC236}">
                <a16:creationId xmlns:a16="http://schemas.microsoft.com/office/drawing/2014/main" id="{4EED4A0A-6FEB-FF4F-BE1F-E0F1DB91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7003BAC-CC95-9D4E-91C8-050BDBC05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714A663-FC5F-434C-81F8-1C53D3114D2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4213" y="1125538"/>
            <a:ext cx="8002587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Nr. 5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keine (gewichteten) Gesamtwerte, 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sondern 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multidimensionales Ranking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08CA9D23-44A3-9647-87D0-7584DE916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5 Besonderheiten</a:t>
            </a:r>
          </a:p>
        </p:txBody>
      </p:sp>
      <p:sp>
        <p:nvSpPr>
          <p:cNvPr id="76805" name="AutoShape 5">
            <a:extLst>
              <a:ext uri="{FF2B5EF4-FFF2-40B4-BE49-F238E27FC236}">
                <a16:creationId xmlns:a16="http://schemas.microsoft.com/office/drawing/2014/main" id="{B3035DF9-8A7F-5542-B416-79518561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981075"/>
            <a:ext cx="4176712" cy="2447925"/>
          </a:xfrm>
          <a:prstGeom prst="cloudCallout">
            <a:avLst>
              <a:gd name="adj1" fmla="val -35634"/>
              <a:gd name="adj2" fmla="val 10732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Mein Ranking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 autoUpdateAnimBg="0"/>
      <p:bldP spid="768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nummernplatzhalter 2">
            <a:extLst>
              <a:ext uri="{FF2B5EF4-FFF2-40B4-BE49-F238E27FC236}">
                <a16:creationId xmlns:a16="http://schemas.microsoft.com/office/drawing/2014/main" id="{E25E18EB-BFD4-3A45-A6DB-34F673A02E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E92EEF-4710-E54B-9112-2B9D1374939B}" type="slidenum">
              <a:rPr lang="de-DE" altLang="de-DE">
                <a:solidFill>
                  <a:srgbClr val="5F5F5F"/>
                </a:solidFill>
              </a:rPr>
              <a:pPr/>
              <a:t>11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24578" name="Fußzeilenplatzhalter 3">
            <a:extLst>
              <a:ext uri="{FF2B5EF4-FFF2-40B4-BE49-F238E27FC236}">
                <a16:creationId xmlns:a16="http://schemas.microsoft.com/office/drawing/2014/main" id="{73C81F10-AA36-8644-B4D1-4C31D85D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AAB06BB2-84CB-6B4A-9CA9-8DBD64A52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06" r="75519" b="23941"/>
          <a:stretch>
            <a:fillRect/>
          </a:stretch>
        </p:blipFill>
        <p:spPr bwMode="auto">
          <a:xfrm>
            <a:off x="1949450" y="1125538"/>
            <a:ext cx="52863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0" name="Rectangle 4">
            <a:extLst>
              <a:ext uri="{FF2B5EF4-FFF2-40B4-BE49-F238E27FC236}">
                <a16:creationId xmlns:a16="http://schemas.microsoft.com/office/drawing/2014/main" id="{A5E955C6-6CA3-5240-9B35-A3CE38D02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/>
              <a:t>Internationalität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1">
            <a:extLst>
              <a:ext uri="{FF2B5EF4-FFF2-40B4-BE49-F238E27FC236}">
                <a16:creationId xmlns:a16="http://schemas.microsoft.com/office/drawing/2014/main" id="{580C5BE7-C700-2C4E-BEE7-0490F11E8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E4DB3E-AEED-504E-AA7B-E6B1C1B818CA}" type="slidenum">
              <a:rPr lang="de-DE" altLang="de-DE">
                <a:solidFill>
                  <a:srgbClr val="5F5F5F"/>
                </a:solidFill>
              </a:rPr>
              <a:pPr/>
              <a:t>12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26626" name="Fußzeilenplatzhalter 2">
            <a:extLst>
              <a:ext uri="{FF2B5EF4-FFF2-40B4-BE49-F238E27FC236}">
                <a16:creationId xmlns:a16="http://schemas.microsoft.com/office/drawing/2014/main" id="{494EAD05-C9F8-6145-B68B-3D3F59D2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graphicFrame>
        <p:nvGraphicFramePr>
          <p:cNvPr id="50178" name="Group 2">
            <a:extLst>
              <a:ext uri="{FF2B5EF4-FFF2-40B4-BE49-F238E27FC236}">
                <a16:creationId xmlns:a16="http://schemas.microsoft.com/office/drawing/2014/main" id="{3B0ABB58-D011-EA4C-AB24-1DD29142A2E7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268413"/>
          <a:ext cx="8856662" cy="5256212"/>
        </p:xfrm>
        <a:graphic>
          <a:graphicData uri="http://schemas.openxmlformats.org/drawingml/2006/table">
            <a:tbl>
              <a:tblPr/>
              <a:tblGrid>
                <a:gridCol w="86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30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World Rank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Institution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Total Score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Score on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Alumni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Score on Award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Score on HiCi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Score on N&amp;S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Score on SCI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Score on Size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Harvard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Stanford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72.3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Cambridge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93.4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58.5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UC Berkeley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72.7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72.4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78.9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47.5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TU München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33.3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20.4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LMU München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32.4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37.2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Uni Zürich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27.3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21.4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30.3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48.9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29.9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Uni Kopenhagen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31.0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30.8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24.7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22.6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29.8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Uni Heidelberg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29.7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10.9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27.7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22.1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49.7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28.5 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749" name="Rectangle 124">
            <a:extLst>
              <a:ext uri="{FF2B5EF4-FFF2-40B4-BE49-F238E27FC236}">
                <a16:creationId xmlns:a16="http://schemas.microsoft.com/office/drawing/2014/main" id="{919DEAEC-2169-C442-9366-D9D8DD38E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18102263"/>
            <a:ext cx="1841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ctr" hangingPunct="1"/>
            <a:br>
              <a:rPr lang="de-DE" altLang="de-DE" sz="11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altLang="de-DE"/>
          </a:p>
        </p:txBody>
      </p:sp>
      <p:sp>
        <p:nvSpPr>
          <p:cNvPr id="26750" name="Rectangle 125">
            <a:extLst>
              <a:ext uri="{FF2B5EF4-FFF2-40B4-BE49-F238E27FC236}">
                <a16:creationId xmlns:a16="http://schemas.microsoft.com/office/drawing/2014/main" id="{B16119F7-B82B-BC48-82A2-0DCACFFF7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63725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751" name="Text Box 126">
            <a:extLst>
              <a:ext uri="{FF2B5EF4-FFF2-40B4-BE49-F238E27FC236}">
                <a16:creationId xmlns:a16="http://schemas.microsoft.com/office/drawing/2014/main" id="{ABF4B7C5-ACC3-C145-A71F-03C4AD43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60350"/>
            <a:ext cx="485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200" b="1"/>
              <a:t>Weltranking „Shanghai“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nummernplatzhalter 3">
            <a:extLst>
              <a:ext uri="{FF2B5EF4-FFF2-40B4-BE49-F238E27FC236}">
                <a16:creationId xmlns:a16="http://schemas.microsoft.com/office/drawing/2014/main" id="{C0EAB67F-3542-3843-B1DD-4B0D919F4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671300-6A17-6E4A-BB9C-93AEA5B5C646}" type="slidenum">
              <a:rPr lang="de-DE" altLang="de-DE">
                <a:solidFill>
                  <a:srgbClr val="5F5F5F"/>
                </a:solidFill>
              </a:rPr>
              <a:pPr/>
              <a:t>13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28674" name="Fußzeilenplatzhalter 4">
            <a:extLst>
              <a:ext uri="{FF2B5EF4-FFF2-40B4-BE49-F238E27FC236}">
                <a16:creationId xmlns:a16="http://schemas.microsoft.com/office/drawing/2014/main" id="{AF92995B-1294-C84A-BDB2-2C48F7C5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EEC5546-C805-3D4E-AEFD-B14318485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88913"/>
            <a:ext cx="7272337" cy="561975"/>
          </a:xfrm>
        </p:spPr>
        <p:txBody>
          <a:bodyPr/>
          <a:lstStyle/>
          <a:p>
            <a:pPr eaLnBrk="1" hangingPunct="1"/>
            <a:r>
              <a:rPr lang="de-DE" altLang="de-DE">
                <a:solidFill>
                  <a:schemeClr val="tx1"/>
                </a:solidFill>
              </a:rPr>
              <a:t>Indikatoren des ‚Shanghai-Ranking‘</a:t>
            </a:r>
          </a:p>
        </p:txBody>
      </p:sp>
      <p:graphicFrame>
        <p:nvGraphicFramePr>
          <p:cNvPr id="52227" name="Group 3">
            <a:extLst>
              <a:ext uri="{FF2B5EF4-FFF2-40B4-BE49-F238E27FC236}">
                <a16:creationId xmlns:a16="http://schemas.microsoft.com/office/drawing/2014/main" id="{333C6441-957A-6C4F-AC70-7B7B3725B35A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196975"/>
          <a:ext cx="7848600" cy="39719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Indicator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Code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Weight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Quality of Education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Alumni of an institution winning Nobel Prizes and Fields Medals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Alumni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Quality of Faculty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Staff of an institution winning Nobel Prizes and Fields Medals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Award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Highly cited researchers in 21 broad subject categories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HiCi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Research Output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Articles published in Nature and Science*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N&amp;S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7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Articles in Science Citation Index-expanded and Social Science Citation Index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SCI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Size of Institution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Academic performance with respect to the size of an institution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Size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5F5F5F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T="45724" marB="4572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716" name="Text Box 43">
            <a:extLst>
              <a:ext uri="{FF2B5EF4-FFF2-40B4-BE49-F238E27FC236}">
                <a16:creationId xmlns:a16="http://schemas.microsoft.com/office/drawing/2014/main" id="{579B92B2-37F8-0C47-8BBA-FF4E6055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876925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200" b="1"/>
              <a:t>* For institutions specialized in humanities and social sciences such as London School of Economics, N&amp;S is not considered, and the weight of N&amp;S is relocated to other indicators.</a:t>
            </a:r>
            <a:r>
              <a:rPr lang="de-DE" altLang="de-DE" sz="12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2268" name="AutoShape 44">
            <a:extLst>
              <a:ext uri="{FF2B5EF4-FFF2-40B4-BE49-F238E27FC236}">
                <a16:creationId xmlns:a16="http://schemas.microsoft.com/office/drawing/2014/main" id="{8829A5D3-C4F8-A847-8329-9E7E3F5A4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76250"/>
            <a:ext cx="2449513" cy="898525"/>
          </a:xfrm>
          <a:prstGeom prst="wedgeEllipseCallout">
            <a:avLst>
              <a:gd name="adj1" fmla="val -14940"/>
              <a:gd name="adj2" fmla="val 199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/>
              <a:t>Nobelpreise seit 1910</a:t>
            </a:r>
          </a:p>
        </p:txBody>
      </p:sp>
      <p:sp>
        <p:nvSpPr>
          <p:cNvPr id="52269" name="AutoShape 45">
            <a:extLst>
              <a:ext uri="{FF2B5EF4-FFF2-40B4-BE49-F238E27FC236}">
                <a16:creationId xmlns:a16="http://schemas.microsoft.com/office/drawing/2014/main" id="{3230BE86-F2B2-0E4D-BA00-67E249BE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157788"/>
            <a:ext cx="2497137" cy="609600"/>
          </a:xfrm>
          <a:prstGeom prst="wedgeEllipseCallout">
            <a:avLst>
              <a:gd name="adj1" fmla="val -47458"/>
              <a:gd name="adj2" fmla="val -256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/>
              <a:t>Publikationen</a:t>
            </a:r>
          </a:p>
        </p:txBody>
      </p:sp>
      <p:sp>
        <p:nvSpPr>
          <p:cNvPr id="52270" name="AutoShape 46">
            <a:extLst>
              <a:ext uri="{FF2B5EF4-FFF2-40B4-BE49-F238E27FC236}">
                <a16:creationId xmlns:a16="http://schemas.microsoft.com/office/drawing/2014/main" id="{F695B1F9-5FE0-7543-AA6A-CBA4A2FA5E77}"/>
              </a:ext>
            </a:extLst>
          </p:cNvPr>
          <p:cNvSpPr>
            <a:spLocks/>
          </p:cNvSpPr>
          <p:nvPr/>
        </p:nvSpPr>
        <p:spPr bwMode="auto">
          <a:xfrm>
            <a:off x="5867400" y="3068638"/>
            <a:ext cx="152400" cy="1873250"/>
          </a:xfrm>
          <a:prstGeom prst="rightBrace">
            <a:avLst>
              <a:gd name="adj1" fmla="val 102431"/>
              <a:gd name="adj2" fmla="val 46185"/>
            </a:avLst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8" grpId="0" animBg="1"/>
      <p:bldP spid="522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3">
            <a:extLst>
              <a:ext uri="{FF2B5EF4-FFF2-40B4-BE49-F238E27FC236}">
                <a16:creationId xmlns:a16="http://schemas.microsoft.com/office/drawing/2014/main" id="{0FA14941-81AF-1445-A58F-AE92CFC889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B4A6F1-9C1A-A64D-B67D-B4D00C8A37C2}" type="slidenum">
              <a:rPr lang="de-DE" altLang="de-DE">
                <a:solidFill>
                  <a:srgbClr val="5F5F5F"/>
                </a:solidFill>
              </a:rPr>
              <a:pPr/>
              <a:t>14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30722" name="Fußzeilenplatzhalter 4">
            <a:extLst>
              <a:ext uri="{FF2B5EF4-FFF2-40B4-BE49-F238E27FC236}">
                <a16:creationId xmlns:a16="http://schemas.microsoft.com/office/drawing/2014/main" id="{5F247CC7-E4BA-7D4C-8ECE-D6D0D710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85E1168-AB3C-CC4B-817D-385C8F340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948487" cy="561975"/>
          </a:xfrm>
        </p:spPr>
        <p:txBody>
          <a:bodyPr/>
          <a:lstStyle/>
          <a:p>
            <a:pPr eaLnBrk="1" hangingPunct="1"/>
            <a:r>
              <a:rPr lang="de-DE" altLang="de-DE">
                <a:solidFill>
                  <a:schemeClr val="tx1"/>
                </a:solidFill>
              </a:rPr>
              <a:t>Becoming European... Approach 1</a:t>
            </a:r>
          </a:p>
        </p:txBody>
      </p:sp>
      <p:sp>
        <p:nvSpPr>
          <p:cNvPr id="45060" name="Oval 4">
            <a:extLst>
              <a:ext uri="{FF2B5EF4-FFF2-40B4-BE49-F238E27FC236}">
                <a16:creationId xmlns:a16="http://schemas.microsoft.com/office/drawing/2014/main" id="{7884527A-BFB0-A44B-8542-82B23B65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1557338"/>
            <a:ext cx="2120900" cy="265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5061" name="Oval 5">
            <a:extLst>
              <a:ext uri="{FF2B5EF4-FFF2-40B4-BE49-F238E27FC236}">
                <a16:creationId xmlns:a16="http://schemas.microsoft.com/office/drawing/2014/main" id="{74E69C9C-808F-F64D-A9B2-91509C4D1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3741738"/>
            <a:ext cx="1257300" cy="1219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062" name="Oval 6">
            <a:extLst>
              <a:ext uri="{FF2B5EF4-FFF2-40B4-BE49-F238E27FC236}">
                <a16:creationId xmlns:a16="http://schemas.microsoft.com/office/drawing/2014/main" id="{BFC6C19A-4735-C041-8983-D7F9FD59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81438"/>
            <a:ext cx="1649413" cy="8001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CH</a:t>
            </a:r>
          </a:p>
        </p:txBody>
      </p:sp>
      <p:sp>
        <p:nvSpPr>
          <p:cNvPr id="45063" name="Oval 7">
            <a:extLst>
              <a:ext uri="{FF2B5EF4-FFF2-40B4-BE49-F238E27FC236}">
                <a16:creationId xmlns:a16="http://schemas.microsoft.com/office/drawing/2014/main" id="{4D16D121-4F1E-7649-88AB-637B7D71F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1773238"/>
            <a:ext cx="1358900" cy="800100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altLang="de-DE" sz="2400"/>
              <a:t>NL</a:t>
            </a:r>
          </a:p>
        </p:txBody>
      </p:sp>
      <p:sp>
        <p:nvSpPr>
          <p:cNvPr id="45064" name="Oval 8">
            <a:extLst>
              <a:ext uri="{FF2B5EF4-FFF2-40B4-BE49-F238E27FC236}">
                <a16:creationId xmlns:a16="http://schemas.microsoft.com/office/drawing/2014/main" id="{B8A8B874-C908-D24D-BA24-0601A191A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459038"/>
            <a:ext cx="1358900" cy="800100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altLang="de-DE" sz="2400"/>
              <a:t>FL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4262D415-1E7E-6540-9783-398FECE2A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27513"/>
            <a:ext cx="33115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/>
              <a:t>CHE-Ranking:</a:t>
            </a:r>
          </a:p>
          <a:p>
            <a:endParaRPr lang="de-DE" altLang="de-DE" sz="2000" b="1"/>
          </a:p>
          <a:p>
            <a:pPr>
              <a:buFontTx/>
              <a:buChar char="•"/>
            </a:pPr>
            <a:r>
              <a:rPr lang="de-DE" altLang="de-DE" sz="2000" b="1"/>
              <a:t>all universities</a:t>
            </a:r>
          </a:p>
          <a:p>
            <a:pPr>
              <a:buFontTx/>
              <a:buChar char="•"/>
            </a:pPr>
            <a:r>
              <a:rPr lang="de-DE" altLang="de-DE" sz="2000" b="1"/>
              <a:t>all subjects</a:t>
            </a:r>
          </a:p>
          <a:p>
            <a:pPr>
              <a:buFontTx/>
              <a:buChar char="•"/>
            </a:pPr>
            <a:r>
              <a:rPr lang="de-DE" altLang="de-DE" sz="2000" b="1"/>
              <a:t>all study programms</a:t>
            </a:r>
          </a:p>
          <a:p>
            <a:pPr>
              <a:buFontTx/>
              <a:buChar char="•"/>
            </a:pPr>
            <a:endParaRPr lang="de-DE" altLang="de-DE" sz="2000" b="1"/>
          </a:p>
          <a:p>
            <a:r>
              <a:rPr lang="de-DE" altLang="de-DE" sz="2000" b="1">
                <a:solidFill>
                  <a:srgbClr val="FF0000"/>
                </a:solidFill>
              </a:rPr>
              <a:t>Only for some countries</a:t>
            </a:r>
          </a:p>
        </p:txBody>
      </p:sp>
      <p:sp>
        <p:nvSpPr>
          <p:cNvPr id="45066" name="Oval 10">
            <a:extLst>
              <a:ext uri="{FF2B5EF4-FFF2-40B4-BE49-F238E27FC236}">
                <a16:creationId xmlns:a16="http://schemas.microsoft.com/office/drawing/2014/main" id="{0035E0B4-DBA8-CB4F-8CC7-CA2AD6C3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4797425"/>
            <a:ext cx="719137" cy="504825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altLang="de-DE" sz="2400"/>
              <a:t>LI?</a:t>
            </a:r>
          </a:p>
        </p:txBody>
      </p:sp>
      <p:sp>
        <p:nvSpPr>
          <p:cNvPr id="45067" name="AutoShape 11">
            <a:extLst>
              <a:ext uri="{FF2B5EF4-FFF2-40B4-BE49-F238E27FC236}">
                <a16:creationId xmlns:a16="http://schemas.microsoft.com/office/drawing/2014/main" id="{93801E7A-CB57-1A43-8A9E-1A900FEDEF7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504781" y="327421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uiExpand="1" build="p"/>
      <p:bldP spid="450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3">
            <a:extLst>
              <a:ext uri="{FF2B5EF4-FFF2-40B4-BE49-F238E27FC236}">
                <a16:creationId xmlns:a16="http://schemas.microsoft.com/office/drawing/2014/main" id="{DE5C661F-4B38-6A4E-AF89-BAE3F0F5F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0F5A97-4CA7-CC4B-A1D7-F48F4879555A}" type="slidenum">
              <a:rPr lang="de-DE" altLang="de-DE">
                <a:solidFill>
                  <a:srgbClr val="5F5F5F"/>
                </a:solidFill>
              </a:rPr>
              <a:pPr/>
              <a:t>15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32770" name="Fußzeilenplatzhalter 4">
            <a:extLst>
              <a:ext uri="{FF2B5EF4-FFF2-40B4-BE49-F238E27FC236}">
                <a16:creationId xmlns:a16="http://schemas.microsoft.com/office/drawing/2014/main" id="{A6350881-346D-0A40-B950-CB7FBF5C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29DD9ED-D864-8A46-8103-066C94271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948487" cy="561975"/>
          </a:xfrm>
        </p:spPr>
        <p:txBody>
          <a:bodyPr/>
          <a:lstStyle/>
          <a:p>
            <a:pPr eaLnBrk="1" hangingPunct="1"/>
            <a:r>
              <a:rPr lang="de-DE" altLang="de-DE">
                <a:solidFill>
                  <a:schemeClr val="tx1"/>
                </a:solidFill>
              </a:rPr>
              <a:t>Becoming European… Approach 2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72203AFD-72CB-1449-87E6-E73C0CD38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13100"/>
            <a:ext cx="1981200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subject type: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e.g. business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sciences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51FE3F4-81D1-BD44-B7A2-3C789C4F5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229225"/>
            <a:ext cx="394335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level of education: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postgraduate programmes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874226EB-4435-2B4E-8BF7-38B58A39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284538"/>
            <a:ext cx="2495550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public or not:</a:t>
            </a:r>
          </a:p>
          <a:p>
            <a:pPr algn="ctr">
              <a:buFontTx/>
              <a:buChar char="•"/>
            </a:pPr>
            <a:r>
              <a:rPr lang="de-DE" altLang="de-DE" sz="2400">
                <a:solidFill>
                  <a:schemeClr val="bg1"/>
                </a:solidFill>
              </a:rPr>
              <a:t>benchmarking</a:t>
            </a:r>
          </a:p>
          <a:p>
            <a:pPr algn="ctr">
              <a:buFontTx/>
              <a:buChar char="•"/>
            </a:pPr>
            <a:r>
              <a:rPr lang="de-DE" altLang="de-DE" sz="2400">
                <a:solidFill>
                  <a:schemeClr val="bg1"/>
                </a:solidFill>
              </a:rPr>
              <a:t>study guide</a:t>
            </a:r>
          </a:p>
        </p:txBody>
      </p:sp>
      <p:cxnSp>
        <p:nvCxnSpPr>
          <p:cNvPr id="44044" name="AutoShape 12">
            <a:extLst>
              <a:ext uri="{FF2B5EF4-FFF2-40B4-BE49-F238E27FC236}">
                <a16:creationId xmlns:a16="http://schemas.microsoft.com/office/drawing/2014/main" id="{E0AB5E5D-62D6-FF41-A90C-7EB234FF2E60}"/>
              </a:ext>
            </a:extLst>
          </p:cNvPr>
          <p:cNvCxnSpPr>
            <a:cxnSpLocks noChangeShapeType="1"/>
            <a:stCxn id="44047" idx="4"/>
            <a:endCxn id="44037" idx="0"/>
          </p:cNvCxnSpPr>
          <p:nvPr/>
        </p:nvCxnSpPr>
        <p:spPr bwMode="auto">
          <a:xfrm flipH="1">
            <a:off x="1458913" y="2398713"/>
            <a:ext cx="3184525" cy="814387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5" name="AutoShape 13">
            <a:extLst>
              <a:ext uri="{FF2B5EF4-FFF2-40B4-BE49-F238E27FC236}">
                <a16:creationId xmlns:a16="http://schemas.microsoft.com/office/drawing/2014/main" id="{76BE6B9B-414E-3C4C-B780-6FEF04D49C91}"/>
              </a:ext>
            </a:extLst>
          </p:cNvPr>
          <p:cNvCxnSpPr>
            <a:cxnSpLocks noChangeShapeType="1"/>
            <a:stCxn id="44047" idx="4"/>
            <a:endCxn id="44039" idx="0"/>
          </p:cNvCxnSpPr>
          <p:nvPr/>
        </p:nvCxnSpPr>
        <p:spPr bwMode="auto">
          <a:xfrm>
            <a:off x="4643438" y="2398713"/>
            <a:ext cx="2905125" cy="88582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6" name="AutoShape 14">
            <a:extLst>
              <a:ext uri="{FF2B5EF4-FFF2-40B4-BE49-F238E27FC236}">
                <a16:creationId xmlns:a16="http://schemas.microsoft.com/office/drawing/2014/main" id="{098FC57A-C6E1-E64E-8F88-39CF5ABF8FF1}"/>
              </a:ext>
            </a:extLst>
          </p:cNvPr>
          <p:cNvCxnSpPr>
            <a:cxnSpLocks noChangeShapeType="1"/>
            <a:stCxn id="44047" idx="4"/>
            <a:endCxn id="44038" idx="0"/>
          </p:cNvCxnSpPr>
          <p:nvPr/>
        </p:nvCxnSpPr>
        <p:spPr bwMode="auto">
          <a:xfrm>
            <a:off x="4643438" y="2398713"/>
            <a:ext cx="28575" cy="283051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7" name="Oval 15">
            <a:extLst>
              <a:ext uri="{FF2B5EF4-FFF2-40B4-BE49-F238E27FC236}">
                <a16:creationId xmlns:a16="http://schemas.microsoft.com/office/drawing/2014/main" id="{92A656CE-F0F8-564C-A3E7-41996411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196975"/>
            <a:ext cx="4895850" cy="12017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/>
              <a:t>Segmenting the Market</a:t>
            </a:r>
          </a:p>
        </p:txBody>
      </p:sp>
      <p:sp>
        <p:nvSpPr>
          <p:cNvPr id="44048" name="Oval 16">
            <a:extLst>
              <a:ext uri="{FF2B5EF4-FFF2-40B4-BE49-F238E27FC236}">
                <a16:creationId xmlns:a16="http://schemas.microsoft.com/office/drawing/2014/main" id="{FB3D8880-34A9-034D-87DC-A93386E59B81}"/>
              </a:ext>
            </a:extLst>
          </p:cNvPr>
          <p:cNvSpPr>
            <a:spLocks noChangeArrowheads="1"/>
          </p:cNvSpPr>
          <p:nvPr/>
        </p:nvSpPr>
        <p:spPr bwMode="auto">
          <a:xfrm rot="1166107">
            <a:off x="-71438" y="3681413"/>
            <a:ext cx="7019926" cy="2124075"/>
          </a:xfrm>
          <a:prstGeom prst="ellipse">
            <a:avLst/>
          </a:prstGeom>
          <a:solidFill>
            <a:schemeClr val="accent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49" name="Oval 17">
            <a:extLst>
              <a:ext uri="{FF2B5EF4-FFF2-40B4-BE49-F238E27FC236}">
                <a16:creationId xmlns:a16="http://schemas.microsoft.com/office/drawing/2014/main" id="{956242DF-4737-D04F-B967-7C062CD14110}"/>
              </a:ext>
            </a:extLst>
          </p:cNvPr>
          <p:cNvSpPr>
            <a:spLocks noChangeArrowheads="1"/>
          </p:cNvSpPr>
          <p:nvPr/>
        </p:nvSpPr>
        <p:spPr bwMode="auto">
          <a:xfrm rot="1166107">
            <a:off x="5676900" y="3073400"/>
            <a:ext cx="3521075" cy="1717675"/>
          </a:xfrm>
          <a:prstGeom prst="ellipse">
            <a:avLst/>
          </a:prstGeom>
          <a:solidFill>
            <a:schemeClr val="accent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animBg="1"/>
      <p:bldP spid="440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nummernplatzhalter 2">
            <a:extLst>
              <a:ext uri="{FF2B5EF4-FFF2-40B4-BE49-F238E27FC236}">
                <a16:creationId xmlns:a16="http://schemas.microsoft.com/office/drawing/2014/main" id="{7CDED5CA-E9F5-6B44-B044-26BA6360C4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E749AE-36E1-0D41-AB3B-5B96C2AA32CF}" type="slidenum">
              <a:rPr lang="de-DE" altLang="de-DE">
                <a:solidFill>
                  <a:srgbClr val="5F5F5F"/>
                </a:solidFill>
              </a:rPr>
              <a:pPr/>
              <a:t>16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34818" name="Fußzeilenplatzhalter 3">
            <a:extLst>
              <a:ext uri="{FF2B5EF4-FFF2-40B4-BE49-F238E27FC236}">
                <a16:creationId xmlns:a16="http://schemas.microsoft.com/office/drawing/2014/main" id="{EFE81B73-E750-244A-A3ED-F2402E33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41987" name="WordArt 3">
            <a:extLst>
              <a:ext uri="{FF2B5EF4-FFF2-40B4-BE49-F238E27FC236}">
                <a16:creationId xmlns:a16="http://schemas.microsoft.com/office/drawing/2014/main" id="{8D338021-9A9E-7F4B-8A49-63433FAF6D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3188" y="1362075"/>
            <a:ext cx="5483225" cy="15621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EUSID!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4CD6762D-7A06-0144-BB1E-1C312B246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3113088"/>
            <a:ext cx="636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de-DE" altLang="de-DE" sz="2400">
                <a:solidFill>
                  <a:srgbClr val="FF0000"/>
                </a:solidFill>
              </a:rPr>
              <a:t>Eu</a:t>
            </a:r>
            <a:r>
              <a:rPr lang="de-DE" altLang="de-DE" sz="2400">
                <a:solidFill>
                  <a:schemeClr val="accent2"/>
                </a:solidFill>
              </a:rPr>
              <a:t>ropean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rgbClr val="FF0000"/>
                </a:solidFill>
              </a:rPr>
              <a:t>S</a:t>
            </a:r>
            <a:r>
              <a:rPr lang="de-DE" altLang="de-DE" sz="2400">
                <a:solidFill>
                  <a:schemeClr val="accent2"/>
                </a:solidFill>
              </a:rPr>
              <a:t>tudy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chemeClr val="accent2"/>
                </a:solidFill>
              </a:rPr>
              <a:t>Gu</a:t>
            </a:r>
            <a:r>
              <a:rPr lang="de-DE" altLang="de-DE" sz="2400">
                <a:solidFill>
                  <a:srgbClr val="FF0000"/>
                </a:solidFill>
              </a:rPr>
              <a:t>id</a:t>
            </a:r>
            <a:r>
              <a:rPr lang="de-DE" altLang="de-DE" sz="2400">
                <a:solidFill>
                  <a:schemeClr val="accent2"/>
                </a:solidFill>
              </a:rPr>
              <a:t>e</a:t>
            </a:r>
            <a:r>
              <a:rPr lang="de-DE" altLang="de-DE" sz="2400"/>
              <a:t> </a:t>
            </a:r>
          </a:p>
          <a:p>
            <a:pPr algn="r"/>
            <a:r>
              <a:rPr lang="de-DE" altLang="de-DE" sz="2400">
                <a:solidFill>
                  <a:schemeClr val="accent2"/>
                </a:solidFill>
              </a:rPr>
              <a:t>for High Potential Students in Sciences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D906E360-F9D3-5A43-A39B-7C119513B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229225"/>
            <a:ext cx="729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solidFill>
                  <a:schemeClr val="accent2"/>
                </a:solidFill>
              </a:rPr>
              <a:t>Method</a:t>
            </a:r>
          </a:p>
          <a:p>
            <a:pPr>
              <a:buFontTx/>
              <a:buChar char="•"/>
            </a:pPr>
            <a:r>
              <a:rPr lang="de-DE" altLang="de-DE" sz="2000"/>
              <a:t>selection of top-level departments in sciences</a:t>
            </a:r>
          </a:p>
          <a:p>
            <a:pPr>
              <a:buFontTx/>
              <a:buChar char="•"/>
            </a:pPr>
            <a:r>
              <a:rPr lang="de-DE" altLang="de-DE" sz="2000"/>
              <a:t>multi-dimensional approach </a:t>
            </a:r>
          </a:p>
          <a:p>
            <a:pPr>
              <a:buFontTx/>
              <a:buChar char="•"/>
            </a:pPr>
            <a:r>
              <a:rPr lang="de-DE" altLang="de-DE" sz="2000"/>
              <a:t>based on the ranking experience of CHE</a:t>
            </a:r>
            <a:endParaRPr lang="de-DE" altLang="de-DE" sz="2400" b="1"/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906045B5-3162-AD40-AB51-53A16A3C1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887788"/>
            <a:ext cx="8185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solidFill>
                  <a:schemeClr val="accent2"/>
                </a:solidFill>
              </a:rPr>
              <a:t>Aims</a:t>
            </a:r>
          </a:p>
          <a:p>
            <a:pPr>
              <a:buFontTx/>
              <a:buChar char="•"/>
            </a:pPr>
            <a:r>
              <a:rPr lang="de-DE" altLang="de-DE" sz="2000"/>
              <a:t>contribute to European Higher Education Area</a:t>
            </a:r>
          </a:p>
          <a:p>
            <a:pPr>
              <a:buFontTx/>
              <a:buChar char="•"/>
            </a:pPr>
            <a:r>
              <a:rPr lang="de-DE" altLang="de-DE" sz="2000"/>
              <a:t>Provide substantial information for Postgraduate Students</a:t>
            </a:r>
          </a:p>
          <a:p>
            <a:pPr>
              <a:buFontTx/>
              <a:buChar char="•"/>
            </a:pPr>
            <a:r>
              <a:rPr lang="de-DE" altLang="de-DE" sz="2000"/>
              <a:t>show the internationally competitive strength of European science departments!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1D51652E-1306-0C41-A158-B47DEA214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948487" cy="561975"/>
          </a:xfrm>
          <a:noFill/>
        </p:spPr>
        <p:txBody>
          <a:bodyPr/>
          <a:lstStyle/>
          <a:p>
            <a:pPr eaLnBrk="1" hangingPunct="1"/>
            <a:r>
              <a:rPr lang="de-DE" altLang="de-DE"/>
              <a:t>Becoming European… a Pilot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build="p"/>
      <p:bldP spid="4199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nummernplatzhalter 2">
            <a:extLst>
              <a:ext uri="{FF2B5EF4-FFF2-40B4-BE49-F238E27FC236}">
                <a16:creationId xmlns:a16="http://schemas.microsoft.com/office/drawing/2014/main" id="{B7F212DC-32EA-0941-B867-A99105A332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17FFE1-9542-EF4F-9123-07D757904A38}" type="slidenum">
              <a:rPr lang="de-DE" altLang="de-DE">
                <a:solidFill>
                  <a:srgbClr val="5F5F5F"/>
                </a:solidFill>
              </a:rPr>
              <a:pPr/>
              <a:t>17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36866" name="Fußzeilenplatzhalter 3">
            <a:extLst>
              <a:ext uri="{FF2B5EF4-FFF2-40B4-BE49-F238E27FC236}">
                <a16:creationId xmlns:a16="http://schemas.microsoft.com/office/drawing/2014/main" id="{ECF9C496-DB34-754F-B51B-06012C0A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78AC7B0-557D-2E4B-9B64-6CB40984A65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857500" y="260350"/>
            <a:ext cx="4695825" cy="561975"/>
          </a:xfrm>
          <a:noFill/>
        </p:spPr>
        <p:txBody>
          <a:bodyPr/>
          <a:lstStyle/>
          <a:p>
            <a:pPr eaLnBrk="1" hangingPunct="1"/>
            <a:r>
              <a:rPr lang="en-GB" altLang="de-DE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36868" name="AutoShape 3">
            <a:extLst>
              <a:ext uri="{FF2B5EF4-FFF2-40B4-BE49-F238E27FC236}">
                <a16:creationId xmlns:a16="http://schemas.microsoft.com/office/drawing/2014/main" id="{ACD5AD17-99F2-B642-B23B-B83EFE607CE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1371600"/>
            <a:ext cx="7696200" cy="47244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>
            <a:noFill/>
          </a:ln>
          <a:effectLst>
            <a:prstShdw prst="shdw17" dist="17961" dir="2700000">
              <a:srgbClr val="1F3D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B5F9B8A-A2F2-D44F-9657-AF9BD9EC9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4419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de-DE" altLang="de-DE">
              <a:solidFill>
                <a:schemeClr val="bg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recommen-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dations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000" i="1">
                <a:solidFill>
                  <a:schemeClr val="bg1"/>
                </a:solidFill>
              </a:rPr>
              <a:t>DIE ZEIT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968AAEB-B90C-DC40-9F57-1C9DB3383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814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overview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5 indicators; „</a:t>
            </a:r>
            <a:r>
              <a:rPr lang="de-DE" altLang="de-DE" sz="2400" i="1">
                <a:solidFill>
                  <a:schemeClr val="bg1"/>
                </a:solidFill>
              </a:rPr>
              <a:t>Studienführer</a:t>
            </a:r>
            <a:r>
              <a:rPr lang="de-DE" altLang="de-DE" sz="240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3AE25821-D95D-AB45-A492-7C0785D8F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all datas + My Ranking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www.che-ranking.de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E947AA8A-A8CF-EC4B-A83B-65961D38DB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0CFB8738-B0F4-BC42-9F6D-CE02CAE7B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36874" name="Text Box 9">
            <a:extLst>
              <a:ext uri="{FF2B5EF4-FFF2-40B4-BE49-F238E27FC236}">
                <a16:creationId xmlns:a16="http://schemas.microsoft.com/office/drawing/2014/main" id="{6D7FF5A6-848C-574B-99FF-72F4999B6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1881188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de-DE" sz="2400">
                <a:solidFill>
                  <a:srgbClr val="FF0000"/>
                </a:solidFill>
              </a:rPr>
              <a:t>densification</a:t>
            </a:r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36875" name="Text Box 10">
            <a:extLst>
              <a:ext uri="{FF2B5EF4-FFF2-40B4-BE49-F238E27FC236}">
                <a16:creationId xmlns:a16="http://schemas.microsoft.com/office/drawing/2014/main" id="{C3C43F8E-B113-C54C-988B-3876EA17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86000"/>
            <a:ext cx="2016125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de-DE" sz="2400">
                <a:solidFill>
                  <a:srgbClr val="FF0000"/>
                </a:solidFill>
              </a:rPr>
              <a:t>differentiation</a:t>
            </a:r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36876" name="Line 11">
            <a:extLst>
              <a:ext uri="{FF2B5EF4-FFF2-40B4-BE49-F238E27FC236}">
                <a16:creationId xmlns:a16="http://schemas.microsoft.com/office/drawing/2014/main" id="{8353CB75-0633-8D40-9349-53AA90360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7" name="Line 12">
            <a:extLst>
              <a:ext uri="{FF2B5EF4-FFF2-40B4-BE49-F238E27FC236}">
                <a16:creationId xmlns:a16="http://schemas.microsoft.com/office/drawing/2014/main" id="{23211BA2-E3D3-1B42-BE3B-FB165313CEA0}"/>
              </a:ext>
            </a:extLst>
          </p:cNvPr>
          <p:cNvSpPr>
            <a:spLocks noChangeShapeType="1"/>
          </p:cNvSpPr>
          <p:nvPr/>
        </p:nvSpPr>
        <p:spPr bwMode="auto">
          <a:xfrm rot="5994514" flipV="1">
            <a:off x="50292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1">
            <a:extLst>
              <a:ext uri="{FF2B5EF4-FFF2-40B4-BE49-F238E27FC236}">
                <a16:creationId xmlns:a16="http://schemas.microsoft.com/office/drawing/2014/main" id="{7D7F933E-331E-5742-8F7B-C9805882E2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B35598-C9B5-074F-8861-2D424FFF18A8}" type="slidenum">
              <a:rPr lang="de-DE" altLang="de-DE">
                <a:solidFill>
                  <a:srgbClr val="5F5F5F"/>
                </a:solidFill>
              </a:rPr>
              <a:pPr/>
              <a:t>2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6146" name="Fußzeilenplatzhalter 2">
            <a:extLst>
              <a:ext uri="{FF2B5EF4-FFF2-40B4-BE49-F238E27FC236}">
                <a16:creationId xmlns:a16="http://schemas.microsoft.com/office/drawing/2014/main" id="{0FD989BD-494A-7042-80F3-1E89C99A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E4F60B0-85BA-8748-AAB7-328109DC4CB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1752600"/>
            <a:ext cx="7467600" cy="143986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 b="1"/>
              <a:t>Initiated by </a:t>
            </a:r>
          </a:p>
          <a:p>
            <a:pPr algn="ctr"/>
            <a:r>
              <a:rPr lang="de-DE" altLang="de-DE" sz="2400" b="1"/>
              <a:t>German Rectors‘ Conference </a:t>
            </a:r>
          </a:p>
          <a:p>
            <a:pPr algn="ctr"/>
            <a:r>
              <a:rPr lang="de-DE" altLang="de-DE" sz="2400" b="1"/>
              <a:t>early 90s</a:t>
            </a:r>
            <a:endParaRPr lang="de-DE" altLang="de-DE" sz="2400" b="1">
              <a:solidFill>
                <a:schemeClr val="bg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DB79B54-8C30-1A43-9C41-F59F0E971C3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4267200"/>
            <a:ext cx="7467600" cy="14398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 b="1"/>
              <a:t>Founding task for CHE</a:t>
            </a: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85093074-E789-D543-AC26-1E042D10C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de-D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oliennummernplatzhalter 2">
            <a:extLst>
              <a:ext uri="{FF2B5EF4-FFF2-40B4-BE49-F238E27FC236}">
                <a16:creationId xmlns:a16="http://schemas.microsoft.com/office/drawing/2014/main" id="{1A254EC1-9323-734D-B6BF-2D26A07ECA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309948-80AF-2443-8058-6CD38E7DDBB3}" type="slidenum">
              <a:rPr lang="de-DE" altLang="de-DE">
                <a:solidFill>
                  <a:srgbClr val="5F5F5F"/>
                </a:solidFill>
              </a:rPr>
              <a:pPr/>
              <a:t>3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8194" name="Fußzeilenplatzhalter 3">
            <a:extLst>
              <a:ext uri="{FF2B5EF4-FFF2-40B4-BE49-F238E27FC236}">
                <a16:creationId xmlns:a16="http://schemas.microsoft.com/office/drawing/2014/main" id="{3132B276-45B8-484E-8241-773F33AA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4AC8F07-6BAD-9E4E-A92E-143C7E007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243156C5-485F-DF49-AEC6-3BEEDAEE5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1F9D1858-A101-9A40-8B5B-17D3ACFE7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/>
              <a:t>„The system used by CHE  to evaluate universities is probably the best model available today in the world of higher education.“ 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AB6BD31C-294A-384C-9648-92E2BC66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F1F5C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Prof. Dr. Francois Tavenas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Rector Emeritus of Université Laval (Quebec)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Founding Rector of Université de Luxembourg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Quality Assurance: A Reference System for Indicators and Evaluation Procedures, Brüssel April 2004</a:t>
            </a:r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90B2DBAA-7D9C-3B42-8085-3DEEBFEC5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/>
              <a:t>Meta - Ranking 1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nummernplatzhalter 2">
            <a:extLst>
              <a:ext uri="{FF2B5EF4-FFF2-40B4-BE49-F238E27FC236}">
                <a16:creationId xmlns:a16="http://schemas.microsoft.com/office/drawing/2014/main" id="{8F16486A-3AEB-0943-A95B-91C6A02B9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943E0A-0880-E64C-AC00-2BB7DFA8E3F7}" type="slidenum">
              <a:rPr lang="de-DE" altLang="de-DE">
                <a:solidFill>
                  <a:srgbClr val="5F5F5F"/>
                </a:solidFill>
              </a:rPr>
              <a:pPr/>
              <a:t>4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10242" name="Fußzeilenplatzhalter 3">
            <a:extLst>
              <a:ext uri="{FF2B5EF4-FFF2-40B4-BE49-F238E27FC236}">
                <a16:creationId xmlns:a16="http://schemas.microsoft.com/office/drawing/2014/main" id="{C11BE80C-8F1E-0E40-9A85-103E3F84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A576E9EE-D8D3-1F47-A4DB-AD6ACD000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0244" name="Text Box 3">
            <a:extLst>
              <a:ext uri="{FF2B5EF4-FFF2-40B4-BE49-F238E27FC236}">
                <a16:creationId xmlns:a16="http://schemas.microsoft.com/office/drawing/2014/main" id="{36883797-9E55-F649-8CEE-04A0E6F0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7F549907-F412-0449-86C9-18E0B4852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25538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/>
              <a:t>„ The German system of institutional ranking is nothing short of brilliant.“ 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E6C24756-9EFA-4744-AD65-50764E88C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085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F1F5C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bg1"/>
                </a:solidFill>
              </a:rPr>
              <a:t>Alex Usher, Vice-President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of the Educational Policy Institute, Canada,</a:t>
            </a:r>
          </a:p>
          <a:p>
            <a:pPr algn="ctr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8470E129-93EF-1248-B935-674EB046D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/>
              <a:t>Meta - Ranking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nummernplatzhalter 2">
            <a:extLst>
              <a:ext uri="{FF2B5EF4-FFF2-40B4-BE49-F238E27FC236}">
                <a16:creationId xmlns:a16="http://schemas.microsoft.com/office/drawing/2014/main" id="{522A74DD-D091-1A41-888E-B227F9C197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05CA13-6215-AA4C-9592-ECE22319D77C}" type="slidenum">
              <a:rPr lang="de-DE" altLang="de-DE">
                <a:solidFill>
                  <a:srgbClr val="5F5F5F"/>
                </a:solidFill>
              </a:rPr>
              <a:pPr/>
              <a:t>5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12290" name="Fußzeilenplatzhalter 3">
            <a:extLst>
              <a:ext uri="{FF2B5EF4-FFF2-40B4-BE49-F238E27FC236}">
                <a16:creationId xmlns:a16="http://schemas.microsoft.com/office/drawing/2014/main" id="{21915B78-E216-7C45-BB2F-1C829700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EEA90153-573F-F14F-903B-CAF8F4A95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5AB3700-B666-3E49-A04F-77E3E83A1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5 Besonderheiten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B52C9A1C-05BD-2143-8FBF-2CF8A50A954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196975"/>
            <a:ext cx="1800225" cy="53990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Nr. 1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Fächer-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vergleiche</a:t>
            </a:r>
          </a:p>
        </p:txBody>
      </p:sp>
      <p:pic>
        <p:nvPicPr>
          <p:cNvPr id="66565" name="Picture 5">
            <a:extLst>
              <a:ext uri="{FF2B5EF4-FFF2-40B4-BE49-F238E27FC236}">
                <a16:creationId xmlns:a16="http://schemas.microsoft.com/office/drawing/2014/main" id="{3C044279-8BE5-344A-8E89-FE0F000A1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1196975"/>
            <a:ext cx="7197725" cy="539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nummernplatzhalter 3">
            <a:extLst>
              <a:ext uri="{FF2B5EF4-FFF2-40B4-BE49-F238E27FC236}">
                <a16:creationId xmlns:a16="http://schemas.microsoft.com/office/drawing/2014/main" id="{97F40C0C-9C86-CA46-9229-679F2D50B1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451E80-6519-6A48-93D7-4703FDC3E5D0}" type="slidenum">
              <a:rPr lang="de-DE" altLang="de-DE">
                <a:solidFill>
                  <a:srgbClr val="5F5F5F"/>
                </a:solidFill>
              </a:rPr>
              <a:pPr/>
              <a:t>6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14338" name="Fußzeilenplatzhalter 4">
            <a:extLst>
              <a:ext uri="{FF2B5EF4-FFF2-40B4-BE49-F238E27FC236}">
                <a16:creationId xmlns:a16="http://schemas.microsoft.com/office/drawing/2014/main" id="{A456509B-6602-4448-A60D-EBD2157E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68610" name="AutoShape 2">
            <a:extLst>
              <a:ext uri="{FF2B5EF4-FFF2-40B4-BE49-F238E27FC236}">
                <a16:creationId xmlns:a16="http://schemas.microsoft.com/office/drawing/2014/main" id="{A80B75DA-EE1D-0346-A1AA-A772C27A8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6687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Wirtschaft,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Chemie</a:t>
            </a:r>
            <a:endParaRPr lang="de-DE" altLang="de-DE" sz="2400">
              <a:solidFill>
                <a:schemeClr val="bg1"/>
              </a:solidFill>
            </a:endParaRPr>
          </a:p>
        </p:txBody>
      </p:sp>
      <p:sp>
        <p:nvSpPr>
          <p:cNvPr id="68611" name="AutoShape 3">
            <a:extLst>
              <a:ext uri="{FF2B5EF4-FFF2-40B4-BE49-F238E27FC236}">
                <a16:creationId xmlns:a16="http://schemas.microsoft.com/office/drawing/2014/main" id="{F87AAE64-A619-014E-A548-CC1F89EB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9733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Jura, 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Naturwiss.</a:t>
            </a:r>
            <a:endParaRPr lang="de-DE" altLang="de-DE" sz="2400">
              <a:solidFill>
                <a:schemeClr val="bg1"/>
              </a:solidFill>
            </a:endParaRPr>
          </a:p>
        </p:txBody>
      </p:sp>
      <p:sp>
        <p:nvSpPr>
          <p:cNvPr id="68612" name="AutoShape 4">
            <a:extLst>
              <a:ext uri="{FF2B5EF4-FFF2-40B4-BE49-F238E27FC236}">
                <a16:creationId xmlns:a16="http://schemas.microsoft.com/office/drawing/2014/main" id="{B9116E68-C26F-E54B-8C82-C222F9A9A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814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Ingenieurwiss.</a:t>
            </a:r>
          </a:p>
        </p:txBody>
      </p:sp>
      <p:sp>
        <p:nvSpPr>
          <p:cNvPr id="68613" name="AutoShape 5">
            <a:extLst>
              <a:ext uri="{FF2B5EF4-FFF2-40B4-BE49-F238E27FC236}">
                <a16:creationId xmlns:a16="http://schemas.microsoft.com/office/drawing/2014/main" id="{F9AC9FAC-1A8C-A24D-934A-544C27291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5895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Geisteswiss.</a:t>
            </a:r>
            <a:r>
              <a:rPr lang="de-DE" altLang="de-DE" sz="24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8614" name="AutoShape 6">
            <a:extLst>
              <a:ext uri="{FF2B5EF4-FFF2-40B4-BE49-F238E27FC236}">
                <a16:creationId xmlns:a16="http://schemas.microsoft.com/office/drawing/2014/main" id="{13F03304-505E-034C-92ED-5265FD56C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666875"/>
            <a:ext cx="2174875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Wirtschaft, Jura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Sozialwiss.</a:t>
            </a:r>
          </a:p>
        </p:txBody>
      </p:sp>
      <p:sp>
        <p:nvSpPr>
          <p:cNvPr id="68615" name="AutoShape 7">
            <a:extLst>
              <a:ext uri="{FF2B5EF4-FFF2-40B4-BE49-F238E27FC236}">
                <a16:creationId xmlns:a16="http://schemas.microsoft.com/office/drawing/2014/main" id="{B66F1277-1531-F347-81EF-832ECAD02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973388"/>
            <a:ext cx="2160587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altLang="de-DE" sz="2400">
                <a:solidFill>
                  <a:schemeClr val="tx2"/>
                </a:solidFill>
              </a:rPr>
              <a:t>2003</a:t>
            </a:r>
          </a:p>
          <a:p>
            <a:pPr algn="ctr">
              <a:defRPr/>
            </a:pPr>
            <a:r>
              <a:rPr lang="de-DE" altLang="de-DE" sz="2400">
                <a:solidFill>
                  <a:schemeClr val="tx2"/>
                </a:solidFill>
              </a:rPr>
              <a:t> Naturwiss.,</a:t>
            </a:r>
          </a:p>
          <a:p>
            <a:pPr algn="ctr">
              <a:defRPr/>
            </a:pPr>
            <a:r>
              <a:rPr lang="de-DE" altLang="de-DE" sz="2400">
                <a:solidFill>
                  <a:schemeClr val="tx2"/>
                </a:solidFill>
              </a:rPr>
              <a:t>Medizin</a:t>
            </a:r>
            <a:endParaRPr lang="de-DE" altLang="de-DE" sz="24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8616" name="AutoShape 8">
            <a:extLst>
              <a:ext uri="{FF2B5EF4-FFF2-40B4-BE49-F238E27FC236}">
                <a16:creationId xmlns:a16="http://schemas.microsoft.com/office/drawing/2014/main" id="{BB092594-BA8F-7344-A33E-BF59B3F21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281488"/>
            <a:ext cx="2160587" cy="231616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2004</a:t>
            </a:r>
          </a:p>
          <a:p>
            <a:pPr algn="ctr"/>
            <a:endParaRPr lang="de-DE" altLang="de-DE" sz="2400">
              <a:solidFill>
                <a:schemeClr val="tx2"/>
              </a:solidFill>
            </a:endParaRP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Ingenieur-,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Geisteswiss.</a:t>
            </a:r>
            <a:r>
              <a:rPr lang="de-DE" altLang="de-DE" sz="24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9273A7A2-F855-3B4C-BC09-654DCA24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255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/>
              <a:t>1. Zyklus</a:t>
            </a:r>
          </a:p>
        </p:txBody>
      </p:sp>
      <p:sp>
        <p:nvSpPr>
          <p:cNvPr id="68618" name="Text Box 10">
            <a:extLst>
              <a:ext uri="{FF2B5EF4-FFF2-40B4-BE49-F238E27FC236}">
                <a16:creationId xmlns:a16="http://schemas.microsoft.com/office/drawing/2014/main" id="{942F8C2D-FFFE-A640-A565-EE6EB9E16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1255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/>
              <a:t>2. Zyklus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E6CE43BB-2067-9B4F-9827-9EF0E42EF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1255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/>
              <a:t>3. Zyklus</a:t>
            </a:r>
          </a:p>
        </p:txBody>
      </p:sp>
      <p:sp>
        <p:nvSpPr>
          <p:cNvPr id="68620" name="AutoShape 12">
            <a:extLst>
              <a:ext uri="{FF2B5EF4-FFF2-40B4-BE49-F238E27FC236}">
                <a16:creationId xmlns:a16="http://schemas.microsoft.com/office/drawing/2014/main" id="{559EBBC2-DFBB-1941-B6CB-CE796CD4E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666875"/>
            <a:ext cx="2247900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2005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Wirtschaft, Jura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Sozialwiss.</a:t>
            </a:r>
          </a:p>
        </p:txBody>
      </p:sp>
      <p:sp>
        <p:nvSpPr>
          <p:cNvPr id="68621" name="AutoShape 13">
            <a:extLst>
              <a:ext uri="{FF2B5EF4-FFF2-40B4-BE49-F238E27FC236}">
                <a16:creationId xmlns:a16="http://schemas.microsoft.com/office/drawing/2014/main" id="{E18A15D0-E855-F742-BDD1-5F2FFA1F9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973388"/>
            <a:ext cx="2233613" cy="10795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>
                <a:solidFill>
                  <a:schemeClr val="tx2"/>
                </a:solidFill>
              </a:rPr>
              <a:t>2006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 Naturwiss.,</a:t>
            </a:r>
          </a:p>
          <a:p>
            <a:pPr algn="ctr"/>
            <a:r>
              <a:rPr lang="de-DE" altLang="de-DE" sz="2400">
                <a:solidFill>
                  <a:schemeClr val="tx2"/>
                </a:solidFill>
              </a:rPr>
              <a:t>Medizin</a:t>
            </a:r>
          </a:p>
        </p:txBody>
      </p:sp>
      <p:sp>
        <p:nvSpPr>
          <p:cNvPr id="68622" name="AutoShape 14">
            <a:extLst>
              <a:ext uri="{FF2B5EF4-FFF2-40B4-BE49-F238E27FC236}">
                <a16:creationId xmlns:a16="http://schemas.microsoft.com/office/drawing/2014/main" id="{972AD9D2-FF66-2B44-AF6F-88353CC3F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4281488"/>
            <a:ext cx="2232025" cy="2316162"/>
          </a:xfrm>
          <a:prstGeom prst="roundRect">
            <a:avLst>
              <a:gd name="adj" fmla="val 16667"/>
            </a:avLst>
          </a:prstGeom>
          <a:solidFill>
            <a:srgbClr val="3366FF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/>
              <a:t>2007</a:t>
            </a:r>
          </a:p>
          <a:p>
            <a:pPr algn="ctr"/>
            <a:r>
              <a:rPr lang="de-DE" altLang="de-DE" sz="2400"/>
              <a:t>Ingenieur-,</a:t>
            </a:r>
          </a:p>
          <a:p>
            <a:pPr algn="ctr"/>
            <a:r>
              <a:rPr lang="de-DE" altLang="de-DE" sz="2400"/>
              <a:t>Geisteswiss..</a:t>
            </a:r>
          </a:p>
        </p:txBody>
      </p:sp>
      <p:sp>
        <p:nvSpPr>
          <p:cNvPr id="68623" name="Rectangle 15">
            <a:extLst>
              <a:ext uri="{FF2B5EF4-FFF2-40B4-BE49-F238E27FC236}">
                <a16:creationId xmlns:a16="http://schemas.microsoft.com/office/drawing/2014/main" id="{FA38CEAA-76EB-F54C-9FB4-C284186F3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F1F5C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000" b="1">
                <a:solidFill>
                  <a:schemeClr val="bg1"/>
                </a:solidFill>
              </a:rPr>
              <a:t> 36 Studienbereiche</a:t>
            </a:r>
          </a:p>
        </p:txBody>
      </p:sp>
      <p:sp>
        <p:nvSpPr>
          <p:cNvPr id="68624" name="Rectangle 16">
            <a:extLst>
              <a:ext uri="{FF2B5EF4-FFF2-40B4-BE49-F238E27FC236}">
                <a16:creationId xmlns:a16="http://schemas.microsoft.com/office/drawing/2014/main" id="{68889F8E-098C-2B4D-B602-53F85D2DB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F1F5C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000" b="1">
                <a:solidFill>
                  <a:schemeClr val="bg1"/>
                </a:solidFill>
              </a:rPr>
              <a:t> 75 % Studierende</a:t>
            </a:r>
          </a:p>
        </p:txBody>
      </p:sp>
      <p:sp>
        <p:nvSpPr>
          <p:cNvPr id="68625" name="Oval 17">
            <a:extLst>
              <a:ext uri="{FF2B5EF4-FFF2-40B4-BE49-F238E27FC236}">
                <a16:creationId xmlns:a16="http://schemas.microsoft.com/office/drawing/2014/main" id="{23AF816D-4577-6A4A-878B-792FE46A6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84313"/>
            <a:ext cx="7345362" cy="48974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280 Hochschulen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4.000 Studienangebote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</a:rPr>
              <a:t>(inkl. Österreich + Schweiz)</a:t>
            </a:r>
          </a:p>
          <a:p>
            <a:pPr algn="ctr"/>
            <a:r>
              <a:rPr lang="de-DE" altLang="de-DE" sz="3600" b="1">
                <a:solidFill>
                  <a:srgbClr val="000000"/>
                </a:solidFill>
              </a:rPr>
              <a:t>200.000 Einzeldaten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alle drei Jahre aktualisiert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 animBg="1"/>
      <p:bldP spid="68612" grpId="0" animBg="1"/>
      <p:bldP spid="68613" grpId="0" animBg="1"/>
      <p:bldP spid="68614" grpId="0" animBg="1"/>
      <p:bldP spid="68617" grpId="0"/>
      <p:bldP spid="68618" grpId="0"/>
      <p:bldP spid="68619" grpId="0"/>
      <p:bldP spid="68620" grpId="0" animBg="1"/>
      <p:bldP spid="68621" grpId="0" animBg="1"/>
      <p:bldP spid="68622" grpId="0" animBg="1"/>
      <p:bldP spid="68623" grpId="0" animBg="1" autoUpdateAnimBg="0"/>
      <p:bldP spid="68624" grpId="0" animBg="1" autoUpdateAnimBg="0"/>
      <p:bldP spid="686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nummernplatzhalter 2">
            <a:extLst>
              <a:ext uri="{FF2B5EF4-FFF2-40B4-BE49-F238E27FC236}">
                <a16:creationId xmlns:a16="http://schemas.microsoft.com/office/drawing/2014/main" id="{DC981A60-8484-1648-9E0F-1DBC884D71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F6DB1-E416-914B-9FC4-DC6DBFC93726}" type="slidenum">
              <a:rPr lang="de-DE" altLang="de-DE">
                <a:solidFill>
                  <a:srgbClr val="5F5F5F"/>
                </a:solidFill>
              </a:rPr>
              <a:pPr/>
              <a:t>7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16386" name="Fußzeilenplatzhalter 3">
            <a:extLst>
              <a:ext uri="{FF2B5EF4-FFF2-40B4-BE49-F238E27FC236}">
                <a16:creationId xmlns:a16="http://schemas.microsoft.com/office/drawing/2014/main" id="{8658BA75-B4FB-064C-8FFE-294B6823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8BF37B28-AE86-C84B-A145-6366750A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195A0B9-5634-F04B-AC87-BD95B5294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5 Besonderheiten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45A9E8DB-3846-0B44-BA1D-040E04F2930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125538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Nr. 2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Wieder-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holungen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mit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Zeit-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vergleich</a:t>
            </a:r>
          </a:p>
        </p:txBody>
      </p:sp>
      <p:pic>
        <p:nvPicPr>
          <p:cNvPr id="70661" name="Picture 5">
            <a:extLst>
              <a:ext uri="{FF2B5EF4-FFF2-40B4-BE49-F238E27FC236}">
                <a16:creationId xmlns:a16="http://schemas.microsoft.com/office/drawing/2014/main" id="{B2F6AFF5-E06F-E54D-87FA-E9C244ADE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125538"/>
            <a:ext cx="7197725" cy="539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nummernplatzhalter 2">
            <a:extLst>
              <a:ext uri="{FF2B5EF4-FFF2-40B4-BE49-F238E27FC236}">
                <a16:creationId xmlns:a16="http://schemas.microsoft.com/office/drawing/2014/main" id="{5E1991A4-3E2A-CC4F-9607-0CF9C08C26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92722A-155A-2E4A-BB74-DD436EC18C8F}" type="slidenum">
              <a:rPr lang="de-DE" altLang="de-DE">
                <a:solidFill>
                  <a:srgbClr val="5F5F5F"/>
                </a:solidFill>
              </a:rPr>
              <a:pPr/>
              <a:t>8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18434" name="Fußzeilenplatzhalter 3">
            <a:extLst>
              <a:ext uri="{FF2B5EF4-FFF2-40B4-BE49-F238E27FC236}">
                <a16:creationId xmlns:a16="http://schemas.microsoft.com/office/drawing/2014/main" id="{0C8A0D23-B7CD-3C4D-A494-DDA889F9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7EA2839-ACB8-D54F-B517-497F4BBF0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8A3B648-EA29-8E4A-BB2B-5A4201210D8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125538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Nr. 3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keine 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Rang-</a:t>
            </a:r>
          </a:p>
          <a:p>
            <a:pPr algn="ctr"/>
            <a:r>
              <a:rPr lang="de-DE" altLang="de-DE" sz="2800" b="1" i="1">
                <a:solidFill>
                  <a:srgbClr val="000000"/>
                </a:solidFill>
              </a:rPr>
              <a:t>plätze</a:t>
            </a:r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nur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 Rang-</a:t>
            </a:r>
          </a:p>
          <a:p>
            <a:pPr algn="ctr"/>
            <a:r>
              <a:rPr lang="de-DE" altLang="de-DE" sz="2800" b="1" i="1">
                <a:solidFill>
                  <a:srgbClr val="000000"/>
                </a:solidFill>
              </a:rPr>
              <a:t>gruppen</a:t>
            </a: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73D547FB-1A87-2B48-AF66-9383A54EA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5 Besonderheiten</a:t>
            </a:r>
          </a:p>
        </p:txBody>
      </p:sp>
      <p:grpSp>
        <p:nvGrpSpPr>
          <p:cNvPr id="72709" name="Group 5">
            <a:extLst>
              <a:ext uri="{FF2B5EF4-FFF2-40B4-BE49-F238E27FC236}">
                <a16:creationId xmlns:a16="http://schemas.microsoft.com/office/drawing/2014/main" id="{9FB8F8FE-F6CB-AB41-B329-667C517959AF}"/>
              </a:ext>
            </a:extLst>
          </p:cNvPr>
          <p:cNvGrpSpPr>
            <a:grpSpLocks/>
          </p:cNvGrpSpPr>
          <p:nvPr/>
        </p:nvGrpSpPr>
        <p:grpSpPr bwMode="auto">
          <a:xfrm>
            <a:off x="0" y="549275"/>
            <a:ext cx="1835150" cy="1184275"/>
            <a:chOff x="0" y="800"/>
            <a:chExt cx="1156" cy="746"/>
          </a:xfrm>
        </p:grpSpPr>
        <p:sp>
          <p:nvSpPr>
            <p:cNvPr id="18440" name="AutoShape 6">
              <a:extLst>
                <a:ext uri="{FF2B5EF4-FFF2-40B4-BE49-F238E27FC236}">
                  <a16:creationId xmlns:a16="http://schemas.microsoft.com/office/drawing/2014/main" id="{81C0A2FC-A4A0-A146-BB42-95B457A85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0"/>
              <a:ext cx="1156" cy="746"/>
            </a:xfrm>
            <a:prstGeom prst="wedgeRectCallout">
              <a:avLst>
                <a:gd name="adj1" fmla="val 1125"/>
                <a:gd name="adj2" fmla="val 19463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400">
                  <a:solidFill>
                    <a:schemeClr val="bg1"/>
                  </a:solidFill>
                </a:rPr>
                <a:t>Spitze </a:t>
              </a:r>
            </a:p>
            <a:p>
              <a:r>
                <a:rPr lang="de-DE" altLang="de-DE" sz="2400">
                  <a:solidFill>
                    <a:schemeClr val="bg1"/>
                  </a:solidFill>
                </a:rPr>
                <a:t>Mittel</a:t>
              </a:r>
            </a:p>
            <a:p>
              <a:r>
                <a:rPr lang="de-DE" altLang="de-DE" sz="2400">
                  <a:solidFill>
                    <a:schemeClr val="bg1"/>
                  </a:solidFill>
                </a:rPr>
                <a:t>Schluss</a:t>
              </a:r>
            </a:p>
          </p:txBody>
        </p:sp>
        <p:sp>
          <p:nvSpPr>
            <p:cNvPr id="72711" name="Rectangle 7">
              <a:extLst>
                <a:ext uri="{FF2B5EF4-FFF2-40B4-BE49-F238E27FC236}">
                  <a16:creationId xmlns:a16="http://schemas.microsoft.com/office/drawing/2014/main" id="{F3C33C7F-8135-6B47-BCBF-BAAF1B2E8F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845"/>
              <a:ext cx="16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72712" name="Rectangle 8">
              <a:extLst>
                <a:ext uri="{FF2B5EF4-FFF2-40B4-BE49-F238E27FC236}">
                  <a16:creationId xmlns:a16="http://schemas.microsoft.com/office/drawing/2014/main" id="{FC112D7C-D90A-7440-A34E-5C5C815B4E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094"/>
              <a:ext cx="16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72713" name="Rectangle 9">
              <a:extLst>
                <a:ext uri="{FF2B5EF4-FFF2-40B4-BE49-F238E27FC236}">
                  <a16:creationId xmlns:a16="http://schemas.microsoft.com/office/drawing/2014/main" id="{FBB456A3-15CD-F44A-B802-8550F196854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344"/>
              <a:ext cx="16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de-DE"/>
            </a:p>
          </p:txBody>
        </p:sp>
      </p:grpSp>
      <p:pic>
        <p:nvPicPr>
          <p:cNvPr id="72714" name="Picture 10">
            <a:extLst>
              <a:ext uri="{FF2B5EF4-FFF2-40B4-BE49-F238E27FC236}">
                <a16:creationId xmlns:a16="http://schemas.microsoft.com/office/drawing/2014/main" id="{E6AE38D2-A3EF-D44B-8C9D-82FAB1E14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125538"/>
            <a:ext cx="7197725" cy="539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2">
            <a:extLst>
              <a:ext uri="{FF2B5EF4-FFF2-40B4-BE49-F238E27FC236}">
                <a16:creationId xmlns:a16="http://schemas.microsoft.com/office/drawing/2014/main" id="{2FA885D1-7D7E-9340-BEE1-0DA8D69DF7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C01044-9BD3-144A-AB1B-06AD5F91605C}" type="slidenum">
              <a:rPr lang="de-DE" altLang="de-DE">
                <a:solidFill>
                  <a:srgbClr val="5F5F5F"/>
                </a:solidFill>
              </a:rPr>
              <a:pPr/>
              <a:t>9</a:t>
            </a:fld>
            <a:endParaRPr lang="de-DE" altLang="de-DE">
              <a:solidFill>
                <a:srgbClr val="5F5F5F"/>
              </a:solidFill>
            </a:endParaRPr>
          </a:p>
        </p:txBody>
      </p:sp>
      <p:sp>
        <p:nvSpPr>
          <p:cNvPr id="20482" name="Fußzeilenplatzhalter 3">
            <a:extLst>
              <a:ext uri="{FF2B5EF4-FFF2-40B4-BE49-F238E27FC236}">
                <a16:creationId xmlns:a16="http://schemas.microsoft.com/office/drawing/2014/main" id="{C6EA4BED-9C06-C24F-A17A-AC743793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5F5F5F"/>
                </a:solidFill>
              </a:rPr>
              <a:t>ETH Zürich 15.09.06 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ADB7986-C8E6-634E-BCD0-5B800BD5A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5 Besonderheiten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B16A9E1-3D22-1D49-B34E-F444B9C0DC5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125538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Nr. 4</a:t>
            </a:r>
          </a:p>
          <a:p>
            <a:pPr algn="ctr"/>
            <a:endParaRPr lang="de-DE" altLang="de-DE" sz="2800" b="1">
              <a:solidFill>
                <a:srgbClr val="000000"/>
              </a:solidFill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Bench-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</a:rPr>
              <a:t>marking</a:t>
            </a:r>
          </a:p>
        </p:txBody>
      </p:sp>
      <p:pic>
        <p:nvPicPr>
          <p:cNvPr id="20485" name="Picture 4">
            <a:extLst>
              <a:ext uri="{FF2B5EF4-FFF2-40B4-BE49-F238E27FC236}">
                <a16:creationId xmlns:a16="http://schemas.microsoft.com/office/drawing/2014/main" id="{3D4B466F-73F3-8D49-B833-887641C34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84313"/>
            <a:ext cx="7235825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 autoUpdateAnimBg="0"/>
    </p:bld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Macintosh PowerPoint</Application>
  <PresentationFormat>Bildschirmpräsentation (4:3)</PresentationFormat>
  <Paragraphs>330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Wingdings</vt:lpstr>
      <vt:lpstr>宋体</vt:lpstr>
      <vt:lpstr>Times New Roman</vt:lpstr>
      <vt:lpstr>Versuch 2</vt:lpstr>
      <vt:lpstr>Introduction to the  CHE University Ranking System </vt:lpstr>
      <vt:lpstr>PowerPoint-Präsentation</vt:lpstr>
      <vt:lpstr>Meta - Ranking 1</vt:lpstr>
      <vt:lpstr>Meta - Ranking 2</vt:lpstr>
      <vt:lpstr>5 Besonderheiten</vt:lpstr>
      <vt:lpstr>PowerPoint-Präsentation</vt:lpstr>
      <vt:lpstr>5 Besonderheiten</vt:lpstr>
      <vt:lpstr>5 Besonderheiten</vt:lpstr>
      <vt:lpstr>5 Besonderheiten</vt:lpstr>
      <vt:lpstr>5 Besonderheiten</vt:lpstr>
      <vt:lpstr>Internationalität</vt:lpstr>
      <vt:lpstr>PowerPoint-Präsentation</vt:lpstr>
      <vt:lpstr>Indikatoren des ‚Shanghai-Ranking‘</vt:lpstr>
      <vt:lpstr>Becoming European... Approach 1</vt:lpstr>
      <vt:lpstr>Becoming European… Approach 2</vt:lpstr>
      <vt:lpstr>Becoming European… a Pilot Project</vt:lpstr>
      <vt:lpstr>Communication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42</cp:revision>
  <dcterms:created xsi:type="dcterms:W3CDTF">2006-03-31T13:57:11Z</dcterms:created>
  <dcterms:modified xsi:type="dcterms:W3CDTF">2022-02-05T15:35:16Z</dcterms:modified>
</cp:coreProperties>
</file>