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compatMode="1" saveSubsetFonts="1" autoCompressPictures="0">
  <p:sldMasterIdLst>
    <p:sldMasterId id="2147483648" r:id="rId1"/>
  </p:sldMasterIdLst>
  <p:notesMasterIdLst>
    <p:notesMasterId r:id="rId19"/>
  </p:notesMasterIdLst>
  <p:sldIdLst>
    <p:sldId id="258" r:id="rId2"/>
    <p:sldId id="260" r:id="rId3"/>
    <p:sldId id="261" r:id="rId4"/>
    <p:sldId id="274" r:id="rId5"/>
    <p:sldId id="277" r:id="rId6"/>
    <p:sldId id="278" r:id="rId7"/>
    <p:sldId id="279" r:id="rId8"/>
    <p:sldId id="280" r:id="rId9"/>
    <p:sldId id="281" r:id="rId10"/>
    <p:sldId id="282" r:id="rId11"/>
    <p:sldId id="268" r:id="rId12"/>
    <p:sldId id="275" r:id="rId13"/>
    <p:sldId id="276" r:id="rId14"/>
    <p:sldId id="273" r:id="rId15"/>
    <p:sldId id="272" r:id="rId16"/>
    <p:sldId id="271" r:id="rId17"/>
    <p:sldId id="262" r:id="rId18"/>
  </p:sldIdLst>
  <p:sldSz cx="9144000" cy="6858000" type="screen4x3"/>
  <p:notesSz cx="6858000" cy="914400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38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32"/>
  </p:normalViewPr>
  <p:slideViewPr>
    <p:cSldViewPr>
      <p:cViewPr varScale="1">
        <p:scale>
          <a:sx n="106" d="100"/>
          <a:sy n="106" d="100"/>
        </p:scale>
        <p:origin x="1800" y="184"/>
      </p:cViewPr>
      <p:guideLst>
        <p:guide orient="horz" pos="2160"/>
        <p:guide pos="1383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6BA751CD-9FD2-B040-95BB-EBE231FAA34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9E2A826D-58D6-F549-9259-C419E57BC0B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1E8003BA-4FB4-1F46-BF0F-34F22C0D11DA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CC16EB5F-C844-2445-9F6C-BE263524E50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noProof="0"/>
              <a:t>Textmasterformate durch Klicken bearbeiten</a:t>
            </a:r>
          </a:p>
          <a:p>
            <a:pPr lvl="1"/>
            <a:r>
              <a:rPr lang="de-DE" altLang="de-DE" noProof="0"/>
              <a:t>Zweite Ebene</a:t>
            </a:r>
          </a:p>
          <a:p>
            <a:pPr lvl="2"/>
            <a:r>
              <a:rPr lang="de-DE" altLang="de-DE" noProof="0"/>
              <a:t>Dritte Ebene</a:t>
            </a:r>
          </a:p>
          <a:p>
            <a:pPr lvl="3"/>
            <a:r>
              <a:rPr lang="de-DE" altLang="de-DE" noProof="0"/>
              <a:t>Vierte Ebene</a:t>
            </a:r>
          </a:p>
          <a:p>
            <a:pPr lvl="4"/>
            <a:r>
              <a:rPr lang="de-DE" altLang="de-DE" noProof="0"/>
              <a:t>Fünfte Ebene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33716D3D-EA9A-694C-94DA-1B28D392130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25AB18D5-72C3-A447-BD1D-2FF3AE65FC8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376595D1-2C61-AB4B-B905-B5F331A3C62A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7">
            <a:extLst>
              <a:ext uri="{FF2B5EF4-FFF2-40B4-BE49-F238E27FC236}">
                <a16:creationId xmlns:a16="http://schemas.microsoft.com/office/drawing/2014/main" id="{18050AFF-1C36-414F-B332-C86F452DCE7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D7A76D-D702-2841-89AD-01E66E551EB4}" type="slidenum">
              <a:rPr lang="de-DE" altLang="de-DE"/>
              <a:pPr/>
              <a:t>1</a:t>
            </a:fld>
            <a:endParaRPr lang="de-DE" altLang="de-DE"/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AE9642BF-5029-D448-838D-AF94778968E7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84ADF030-AD86-AC44-829A-B9CF3FB463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>
            <a:extLst>
              <a:ext uri="{FF2B5EF4-FFF2-40B4-BE49-F238E27FC236}">
                <a16:creationId xmlns:a16="http://schemas.microsoft.com/office/drawing/2014/main" id="{52EF331E-0A6F-134D-AB98-853D2D079AB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FBE7851-30FB-2A44-95DA-DF67BE26DBCB}" type="slidenum">
              <a:rPr lang="de-DE" altLang="de-DE"/>
              <a:pPr/>
              <a:t>10</a:t>
            </a:fld>
            <a:endParaRPr lang="de-DE" altLang="de-DE"/>
          </a:p>
        </p:txBody>
      </p:sp>
      <p:sp>
        <p:nvSpPr>
          <p:cNvPr id="23554" name="Rectangle 2">
            <a:extLst>
              <a:ext uri="{FF2B5EF4-FFF2-40B4-BE49-F238E27FC236}">
                <a16:creationId xmlns:a16="http://schemas.microsoft.com/office/drawing/2014/main" id="{23DA2C2F-6683-2E40-81C1-4A653012E19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87A2CA97-197F-B44C-99E3-0CB71675AB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>
            <a:extLst>
              <a:ext uri="{FF2B5EF4-FFF2-40B4-BE49-F238E27FC236}">
                <a16:creationId xmlns:a16="http://schemas.microsoft.com/office/drawing/2014/main" id="{B01236C7-6209-0E45-9687-B74BF2BBE30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5B893A2-DD33-6A4B-BB27-E6E288B0F42D}" type="slidenum">
              <a:rPr lang="de-DE" altLang="de-DE"/>
              <a:pPr/>
              <a:t>11</a:t>
            </a:fld>
            <a:endParaRPr lang="de-DE" altLang="de-DE"/>
          </a:p>
        </p:txBody>
      </p:sp>
      <p:sp>
        <p:nvSpPr>
          <p:cNvPr id="25602" name="Rectangle 2">
            <a:extLst>
              <a:ext uri="{FF2B5EF4-FFF2-40B4-BE49-F238E27FC236}">
                <a16:creationId xmlns:a16="http://schemas.microsoft.com/office/drawing/2014/main" id="{2813BF2E-64CD-7C41-BAD2-4E583C78EF48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0A0245C4-AEC3-8E48-A3AA-B477754D19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>
            <a:extLst>
              <a:ext uri="{FF2B5EF4-FFF2-40B4-BE49-F238E27FC236}">
                <a16:creationId xmlns:a16="http://schemas.microsoft.com/office/drawing/2014/main" id="{C4EE8497-25C5-E449-AA04-6C85E6B7A84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AA64C76-C83C-3545-AF9F-D0F2FAF2287D}" type="slidenum">
              <a:rPr lang="de-DE" altLang="de-DE"/>
              <a:pPr/>
              <a:t>12</a:t>
            </a:fld>
            <a:endParaRPr lang="de-DE" altLang="de-DE"/>
          </a:p>
        </p:txBody>
      </p:sp>
      <p:sp>
        <p:nvSpPr>
          <p:cNvPr id="27650" name="Rectangle 2">
            <a:extLst>
              <a:ext uri="{FF2B5EF4-FFF2-40B4-BE49-F238E27FC236}">
                <a16:creationId xmlns:a16="http://schemas.microsoft.com/office/drawing/2014/main" id="{DCAA5C0A-E225-304B-8905-C7B2DCDC645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A11F6937-F833-2E4C-A884-3283FCDA21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>
            <a:extLst>
              <a:ext uri="{FF2B5EF4-FFF2-40B4-BE49-F238E27FC236}">
                <a16:creationId xmlns:a16="http://schemas.microsoft.com/office/drawing/2014/main" id="{84AAC32C-F5FA-114A-8456-D4FE537DABD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6258F31-5E57-4A4B-8C31-16F090798841}" type="slidenum">
              <a:rPr lang="de-DE" altLang="de-DE"/>
              <a:pPr/>
              <a:t>13</a:t>
            </a:fld>
            <a:endParaRPr lang="de-DE" altLang="de-DE"/>
          </a:p>
        </p:txBody>
      </p:sp>
      <p:sp>
        <p:nvSpPr>
          <p:cNvPr id="29698" name="Rectangle 2">
            <a:extLst>
              <a:ext uri="{FF2B5EF4-FFF2-40B4-BE49-F238E27FC236}">
                <a16:creationId xmlns:a16="http://schemas.microsoft.com/office/drawing/2014/main" id="{261FEAB1-4EF0-764B-A385-E1A4C8D7292B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F4E9D3DE-0F44-5F4A-B3FB-7E4542FA62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>
            <a:extLst>
              <a:ext uri="{FF2B5EF4-FFF2-40B4-BE49-F238E27FC236}">
                <a16:creationId xmlns:a16="http://schemas.microsoft.com/office/drawing/2014/main" id="{C790FC14-EECD-AB4F-9524-EFF8524B1DF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75EB604-448B-394B-AA4A-48F124C4F3B1}" type="slidenum">
              <a:rPr lang="de-DE" altLang="de-DE"/>
              <a:pPr/>
              <a:t>14</a:t>
            </a:fld>
            <a:endParaRPr lang="de-DE" altLang="de-DE"/>
          </a:p>
        </p:txBody>
      </p:sp>
      <p:sp>
        <p:nvSpPr>
          <p:cNvPr id="31746" name="Rectangle 2">
            <a:extLst>
              <a:ext uri="{FF2B5EF4-FFF2-40B4-BE49-F238E27FC236}">
                <a16:creationId xmlns:a16="http://schemas.microsoft.com/office/drawing/2014/main" id="{FB148C7B-2A23-4742-9B03-A7DA5731D61B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31CD8FF3-FC0F-2E40-9ACE-E009F4A66D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>
            <a:extLst>
              <a:ext uri="{FF2B5EF4-FFF2-40B4-BE49-F238E27FC236}">
                <a16:creationId xmlns:a16="http://schemas.microsoft.com/office/drawing/2014/main" id="{64FC0D28-8565-BD4E-84A7-E407BF2839E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4CF91EA-7A7E-BA41-98BB-0B8C6E1AEB5E}" type="slidenum">
              <a:rPr lang="de-DE" altLang="de-DE"/>
              <a:pPr/>
              <a:t>15</a:t>
            </a:fld>
            <a:endParaRPr lang="de-DE" altLang="de-DE"/>
          </a:p>
        </p:txBody>
      </p:sp>
      <p:sp>
        <p:nvSpPr>
          <p:cNvPr id="33794" name="Rectangle 2">
            <a:extLst>
              <a:ext uri="{FF2B5EF4-FFF2-40B4-BE49-F238E27FC236}">
                <a16:creationId xmlns:a16="http://schemas.microsoft.com/office/drawing/2014/main" id="{E0A39276-A118-A64E-B829-192E32BDC75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65C9D6DC-AEAA-7A45-9BBE-3A0E1C4546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7">
            <a:extLst>
              <a:ext uri="{FF2B5EF4-FFF2-40B4-BE49-F238E27FC236}">
                <a16:creationId xmlns:a16="http://schemas.microsoft.com/office/drawing/2014/main" id="{2ECF5F3C-0B52-4D40-9A06-808C1FD4039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3220C06-3EF1-A844-B626-B5C95CA8F499}" type="slidenum">
              <a:rPr lang="de-DE" altLang="de-DE"/>
              <a:pPr/>
              <a:t>16</a:t>
            </a:fld>
            <a:endParaRPr lang="de-DE" altLang="de-DE"/>
          </a:p>
        </p:txBody>
      </p:sp>
      <p:sp>
        <p:nvSpPr>
          <p:cNvPr id="35842" name="Rectangle 2">
            <a:extLst>
              <a:ext uri="{FF2B5EF4-FFF2-40B4-BE49-F238E27FC236}">
                <a16:creationId xmlns:a16="http://schemas.microsoft.com/office/drawing/2014/main" id="{5EDEDE02-4212-5645-85D1-FE49DBB0A90A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0ADF7AD0-CEA7-BE4D-BE1C-182823D0D6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7">
            <a:extLst>
              <a:ext uri="{FF2B5EF4-FFF2-40B4-BE49-F238E27FC236}">
                <a16:creationId xmlns:a16="http://schemas.microsoft.com/office/drawing/2014/main" id="{D64CBE79-DA6E-554C-987B-D0ED08CF8F8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1FC5728-175D-7C47-9998-6B64BD7C51B2}" type="slidenum">
              <a:rPr lang="de-DE" altLang="de-DE"/>
              <a:pPr/>
              <a:t>17</a:t>
            </a:fld>
            <a:endParaRPr lang="de-DE" altLang="de-DE"/>
          </a:p>
        </p:txBody>
      </p:sp>
      <p:sp>
        <p:nvSpPr>
          <p:cNvPr id="37890" name="Rectangle 2">
            <a:extLst>
              <a:ext uri="{FF2B5EF4-FFF2-40B4-BE49-F238E27FC236}">
                <a16:creationId xmlns:a16="http://schemas.microsoft.com/office/drawing/2014/main" id="{3E802190-45B2-8049-8CB7-DFC9ED3799C5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0976E9B6-6E1C-BD49-9113-B69D6FFE6A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7">
            <a:extLst>
              <a:ext uri="{FF2B5EF4-FFF2-40B4-BE49-F238E27FC236}">
                <a16:creationId xmlns:a16="http://schemas.microsoft.com/office/drawing/2014/main" id="{E6346757-9B05-E94E-8F89-84BDE38C967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0330C9E-8BD0-4F4F-A5EA-8033D8BB8688}" type="slidenum">
              <a:rPr lang="de-DE" altLang="de-DE"/>
              <a:pPr/>
              <a:t>2</a:t>
            </a:fld>
            <a:endParaRPr lang="de-DE" altLang="de-DE"/>
          </a:p>
        </p:txBody>
      </p:sp>
      <p:sp>
        <p:nvSpPr>
          <p:cNvPr id="7170" name="Rectangle 2">
            <a:extLst>
              <a:ext uri="{FF2B5EF4-FFF2-40B4-BE49-F238E27FC236}">
                <a16:creationId xmlns:a16="http://schemas.microsoft.com/office/drawing/2014/main" id="{9A601894-4468-BA4C-AED2-37A8534B013A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DF17BB56-FEF7-564E-A3D9-5FD5788F62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7">
            <a:extLst>
              <a:ext uri="{FF2B5EF4-FFF2-40B4-BE49-F238E27FC236}">
                <a16:creationId xmlns:a16="http://schemas.microsoft.com/office/drawing/2014/main" id="{ECD41AD0-C9AC-AF4B-95CB-74C4BBE3323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7AC47BA-D9D8-EA43-B1AA-240102AE4DF6}" type="slidenum">
              <a:rPr lang="de-DE" altLang="de-DE"/>
              <a:pPr/>
              <a:t>3</a:t>
            </a:fld>
            <a:endParaRPr lang="de-DE" altLang="de-DE"/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9545B00B-B5EE-B94C-BF6B-4617DC135CB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FC949602-7775-EF44-A3AD-768BF90444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7">
            <a:extLst>
              <a:ext uri="{FF2B5EF4-FFF2-40B4-BE49-F238E27FC236}">
                <a16:creationId xmlns:a16="http://schemas.microsoft.com/office/drawing/2014/main" id="{4A71CA5B-69F5-A542-8F44-6464F53EE77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356BBDF-060F-924E-8065-B56748402329}" type="slidenum">
              <a:rPr lang="de-DE" altLang="de-DE"/>
              <a:pPr/>
              <a:t>4</a:t>
            </a:fld>
            <a:endParaRPr lang="de-DE" altLang="de-DE"/>
          </a:p>
        </p:txBody>
      </p:sp>
      <p:sp>
        <p:nvSpPr>
          <p:cNvPr id="11266" name="Rectangle 2">
            <a:extLst>
              <a:ext uri="{FF2B5EF4-FFF2-40B4-BE49-F238E27FC236}">
                <a16:creationId xmlns:a16="http://schemas.microsoft.com/office/drawing/2014/main" id="{FAC08D06-9920-5942-A236-6617A6ACB147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355916E3-A33D-4449-9A28-DF9B908A62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7">
            <a:extLst>
              <a:ext uri="{FF2B5EF4-FFF2-40B4-BE49-F238E27FC236}">
                <a16:creationId xmlns:a16="http://schemas.microsoft.com/office/drawing/2014/main" id="{9E4511AC-56A0-3544-996D-F26D466F689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F847806-D3AF-EA49-AD5A-EF9C560E48A4}" type="slidenum">
              <a:rPr lang="de-DE" altLang="de-DE"/>
              <a:pPr/>
              <a:t>5</a:t>
            </a:fld>
            <a:endParaRPr lang="de-DE" altLang="de-DE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8FD49118-E753-744B-8CAF-8EC380177D8A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C4509626-E489-7949-BFF4-67FA0591D7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>
            <a:extLst>
              <a:ext uri="{FF2B5EF4-FFF2-40B4-BE49-F238E27FC236}">
                <a16:creationId xmlns:a16="http://schemas.microsoft.com/office/drawing/2014/main" id="{36F48B28-1C66-C04D-981C-0EAB1C34273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8838F36-AFF4-544B-A258-32B75BC4B9CC}" type="slidenum">
              <a:rPr lang="de-DE" altLang="de-DE"/>
              <a:pPr/>
              <a:t>6</a:t>
            </a:fld>
            <a:endParaRPr lang="de-DE" altLang="de-DE"/>
          </a:p>
        </p:txBody>
      </p:sp>
      <p:sp>
        <p:nvSpPr>
          <p:cNvPr id="15362" name="Rectangle 2">
            <a:extLst>
              <a:ext uri="{FF2B5EF4-FFF2-40B4-BE49-F238E27FC236}">
                <a16:creationId xmlns:a16="http://schemas.microsoft.com/office/drawing/2014/main" id="{60E2D704-4E6F-1D49-85E3-57FE273F21B5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BDCF08A6-5643-EE4E-B479-D6C4B3DF4D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>
            <a:extLst>
              <a:ext uri="{FF2B5EF4-FFF2-40B4-BE49-F238E27FC236}">
                <a16:creationId xmlns:a16="http://schemas.microsoft.com/office/drawing/2014/main" id="{87244CC6-6F67-BF44-98C7-570EB0C115E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B853F09-60FB-E848-8B0A-A5A155F04A26}" type="slidenum">
              <a:rPr lang="de-DE" altLang="de-DE"/>
              <a:pPr/>
              <a:t>7</a:t>
            </a:fld>
            <a:endParaRPr lang="de-DE" altLang="de-DE"/>
          </a:p>
        </p:txBody>
      </p:sp>
      <p:sp>
        <p:nvSpPr>
          <p:cNvPr id="17410" name="Rectangle 2">
            <a:extLst>
              <a:ext uri="{FF2B5EF4-FFF2-40B4-BE49-F238E27FC236}">
                <a16:creationId xmlns:a16="http://schemas.microsoft.com/office/drawing/2014/main" id="{231CB682-336E-624C-A925-F1C81FBF7562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A9890B2C-8AB3-1645-B2E3-5804A2E367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>
            <a:extLst>
              <a:ext uri="{FF2B5EF4-FFF2-40B4-BE49-F238E27FC236}">
                <a16:creationId xmlns:a16="http://schemas.microsoft.com/office/drawing/2014/main" id="{7B2845AF-1CCA-A243-A2E4-2424BF93A40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FFDE2DF-63F2-B74B-8D98-7B1C3FA22131}" type="slidenum">
              <a:rPr lang="de-DE" altLang="de-DE"/>
              <a:pPr/>
              <a:t>8</a:t>
            </a:fld>
            <a:endParaRPr lang="de-DE" altLang="de-DE"/>
          </a:p>
        </p:txBody>
      </p:sp>
      <p:sp>
        <p:nvSpPr>
          <p:cNvPr id="19458" name="Rectangle 2">
            <a:extLst>
              <a:ext uri="{FF2B5EF4-FFF2-40B4-BE49-F238E27FC236}">
                <a16:creationId xmlns:a16="http://schemas.microsoft.com/office/drawing/2014/main" id="{28F3986C-1167-C644-962D-D9E2410C2C18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76AE9476-9057-594F-A304-C5966A872F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>
            <a:extLst>
              <a:ext uri="{FF2B5EF4-FFF2-40B4-BE49-F238E27FC236}">
                <a16:creationId xmlns:a16="http://schemas.microsoft.com/office/drawing/2014/main" id="{B254ADDF-59A5-A345-AE94-3C3579888AE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D3A565C-F182-4C48-93CE-8243F29202A3}" type="slidenum">
              <a:rPr lang="de-DE" altLang="de-DE"/>
              <a:pPr/>
              <a:t>9</a:t>
            </a:fld>
            <a:endParaRPr lang="de-DE" altLang="de-DE"/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58E2B980-AC92-B64F-B662-D7DA02638B5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365D3300-46B5-DA46-9C70-C40D8792EE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1">
            <a:extLst>
              <a:ext uri="{FF2B5EF4-FFF2-40B4-BE49-F238E27FC236}">
                <a16:creationId xmlns:a16="http://schemas.microsoft.com/office/drawing/2014/main" id="{3CE11B00-6B34-1543-BDE2-A8009E805C3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893175" y="6632575"/>
            <a:ext cx="252413" cy="2524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5" name="Text Box 17">
            <a:extLst>
              <a:ext uri="{FF2B5EF4-FFF2-40B4-BE49-F238E27FC236}">
                <a16:creationId xmlns:a16="http://schemas.microsoft.com/office/drawing/2014/main" id="{D0D5F0EE-1065-8D4F-B5B6-852D4A54FB2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997575" y="6580188"/>
            <a:ext cx="2895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400">
                <a:solidFill>
                  <a:srgbClr val="FF0000"/>
                </a:solidFill>
              </a:rPr>
              <a:t>C</a:t>
            </a:r>
            <a:r>
              <a:rPr lang="de-DE" altLang="de-DE" sz="1400">
                <a:solidFill>
                  <a:srgbClr val="5F5F5F"/>
                </a:solidFill>
              </a:rPr>
              <a:t>HE-Ranking fair informative valid</a:t>
            </a:r>
          </a:p>
        </p:txBody>
      </p:sp>
      <p:sp>
        <p:nvSpPr>
          <p:cNvPr id="6" name="Line 19">
            <a:extLst>
              <a:ext uri="{FF2B5EF4-FFF2-40B4-BE49-F238E27FC236}">
                <a16:creationId xmlns:a16="http://schemas.microsoft.com/office/drawing/2014/main" id="{1E193343-DFFB-D94C-9F51-919033F4E692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2420938"/>
            <a:ext cx="91440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" name="Line 20">
            <a:extLst>
              <a:ext uri="{FF2B5EF4-FFF2-40B4-BE49-F238E27FC236}">
                <a16:creationId xmlns:a16="http://schemas.microsoft.com/office/drawing/2014/main" id="{A24FA5A5-0C80-CC47-BEFA-91C2CE8F1C66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5734050"/>
            <a:ext cx="9180513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pic>
        <p:nvPicPr>
          <p:cNvPr id="8" name="Picture 22">
            <a:extLst>
              <a:ext uri="{FF2B5EF4-FFF2-40B4-BE49-F238E27FC236}">
                <a16:creationId xmlns:a16="http://schemas.microsoft.com/office/drawing/2014/main" id="{2098DB15-37F1-744A-B98D-D64D6A98AD4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6100" y="0"/>
            <a:ext cx="4787900" cy="2325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535238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de-DE" altLang="de-DE" noProof="0"/>
              <a:t>Titelmasterformat durch Klicken bearbeiten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4124325"/>
            <a:ext cx="8640763" cy="1320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400"/>
            </a:lvl1pPr>
          </a:lstStyle>
          <a:p>
            <a:pPr lvl="0"/>
            <a:r>
              <a:rPr lang="de-DE" altLang="de-DE" noProof="0"/>
              <a:t>Formatvorlage des Untertitelmasters durch Klicken bearbeiten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0329E732-4485-BD4E-A556-32A4215AB3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EB04C6D4-45B5-A848-89B1-FE6A402AD40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e-DE" altLang="de-DE"/>
              <a:t>Titel Veranstaltung/Vortrag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F1581BFE-7A47-144E-A3F4-C2E24FA5E1A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BDF38C9-92AE-624D-94F2-63640A7573AA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038930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21">
            <a:extLst>
              <a:ext uri="{FF2B5EF4-FFF2-40B4-BE49-F238E27FC236}">
                <a16:creationId xmlns:a16="http://schemas.microsoft.com/office/drawing/2014/main" id="{E86F1447-F021-684D-995C-A674E3C240F0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7ACE8B-7F29-BD47-8888-9B27A532ADF0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14A4282B-6521-D246-8AA8-A85B4C18E10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ETH Zürich 15.09.06 </a:t>
            </a:r>
          </a:p>
        </p:txBody>
      </p:sp>
    </p:spTree>
    <p:extLst>
      <p:ext uri="{BB962C8B-B14F-4D97-AF65-F5344CB8AC3E}">
        <p14:creationId xmlns:p14="http://schemas.microsoft.com/office/powerpoint/2010/main" val="3407746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769100" y="260350"/>
            <a:ext cx="2195513" cy="6264275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79388" y="260350"/>
            <a:ext cx="6437312" cy="6264275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21">
            <a:extLst>
              <a:ext uri="{FF2B5EF4-FFF2-40B4-BE49-F238E27FC236}">
                <a16:creationId xmlns:a16="http://schemas.microsoft.com/office/drawing/2014/main" id="{AF9589FC-1D1A-8740-AF81-EE93B2B59091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6362CB-4C17-1F46-A7AD-B7B6A510C23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0C7799B5-C607-3D4E-844B-920E45777F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ETH Zürich 15.09.06 </a:t>
            </a:r>
          </a:p>
        </p:txBody>
      </p:sp>
    </p:spTree>
    <p:extLst>
      <p:ext uri="{BB962C8B-B14F-4D97-AF65-F5344CB8AC3E}">
        <p14:creationId xmlns:p14="http://schemas.microsoft.com/office/powerpoint/2010/main" val="1372381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21">
            <a:extLst>
              <a:ext uri="{FF2B5EF4-FFF2-40B4-BE49-F238E27FC236}">
                <a16:creationId xmlns:a16="http://schemas.microsoft.com/office/drawing/2014/main" id="{D61338DF-14E4-C949-A79E-027976637030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6FE23C-2FAA-5C41-B198-63FFFD4D4787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0B823F8A-2DA7-2840-AFA9-E627EA7C9D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ETH Zürich 15.09.06 </a:t>
            </a:r>
          </a:p>
        </p:txBody>
      </p:sp>
    </p:spTree>
    <p:extLst>
      <p:ext uri="{BB962C8B-B14F-4D97-AF65-F5344CB8AC3E}">
        <p14:creationId xmlns:p14="http://schemas.microsoft.com/office/powerpoint/2010/main" val="1704359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Rectangle 21">
            <a:extLst>
              <a:ext uri="{FF2B5EF4-FFF2-40B4-BE49-F238E27FC236}">
                <a16:creationId xmlns:a16="http://schemas.microsoft.com/office/drawing/2014/main" id="{BC54FEC9-70BF-9242-9CBD-2706065FC524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242564-25B8-EE42-9B27-C7A44C486352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0633DAF8-8843-9B44-A654-5DEB2191AB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ETH Zürich 15.09.06 </a:t>
            </a:r>
          </a:p>
        </p:txBody>
      </p:sp>
    </p:spTree>
    <p:extLst>
      <p:ext uri="{BB962C8B-B14F-4D97-AF65-F5344CB8AC3E}">
        <p14:creationId xmlns:p14="http://schemas.microsoft.com/office/powerpoint/2010/main" val="3854983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79388" y="1196975"/>
            <a:ext cx="4316412" cy="532765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196975"/>
            <a:ext cx="4316413" cy="532765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21">
            <a:extLst>
              <a:ext uri="{FF2B5EF4-FFF2-40B4-BE49-F238E27FC236}">
                <a16:creationId xmlns:a16="http://schemas.microsoft.com/office/drawing/2014/main" id="{6AC73325-7D4B-7047-A501-465C363C1B3E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C0A6B-CEE6-124F-8264-EEB358E795FE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6" name="Rectangle 24">
            <a:extLst>
              <a:ext uri="{FF2B5EF4-FFF2-40B4-BE49-F238E27FC236}">
                <a16:creationId xmlns:a16="http://schemas.microsoft.com/office/drawing/2014/main" id="{C10CC330-34D5-934A-BE36-A81185338E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ETH Zürich 15.09.06 </a:t>
            </a:r>
          </a:p>
        </p:txBody>
      </p:sp>
    </p:spTree>
    <p:extLst>
      <p:ext uri="{BB962C8B-B14F-4D97-AF65-F5344CB8AC3E}">
        <p14:creationId xmlns:p14="http://schemas.microsoft.com/office/powerpoint/2010/main" val="2507813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21">
            <a:extLst>
              <a:ext uri="{FF2B5EF4-FFF2-40B4-BE49-F238E27FC236}">
                <a16:creationId xmlns:a16="http://schemas.microsoft.com/office/drawing/2014/main" id="{DA9D665E-44F2-D04A-8365-49BFEF20799F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EBE0C-D907-C744-8DAF-BB2A951FD15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8" name="Rectangle 24">
            <a:extLst>
              <a:ext uri="{FF2B5EF4-FFF2-40B4-BE49-F238E27FC236}">
                <a16:creationId xmlns:a16="http://schemas.microsoft.com/office/drawing/2014/main" id="{49DFD219-BF6D-0943-81B4-495B7C4D32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ETH Zürich 15.09.06 </a:t>
            </a:r>
          </a:p>
        </p:txBody>
      </p:sp>
    </p:spTree>
    <p:extLst>
      <p:ext uri="{BB962C8B-B14F-4D97-AF65-F5344CB8AC3E}">
        <p14:creationId xmlns:p14="http://schemas.microsoft.com/office/powerpoint/2010/main" val="3645857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Rectangle 21">
            <a:extLst>
              <a:ext uri="{FF2B5EF4-FFF2-40B4-BE49-F238E27FC236}">
                <a16:creationId xmlns:a16="http://schemas.microsoft.com/office/drawing/2014/main" id="{41F63F75-1724-DE4E-875F-F70F18A76DFE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A38FED-143B-9E49-96FE-F9116AA8FFE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4" name="Rectangle 24">
            <a:extLst>
              <a:ext uri="{FF2B5EF4-FFF2-40B4-BE49-F238E27FC236}">
                <a16:creationId xmlns:a16="http://schemas.microsoft.com/office/drawing/2014/main" id="{8E6A1C33-84BD-5543-8564-0B22060DF50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ETH Zürich 15.09.06 </a:t>
            </a:r>
          </a:p>
        </p:txBody>
      </p:sp>
    </p:spTree>
    <p:extLst>
      <p:ext uri="{BB962C8B-B14F-4D97-AF65-F5344CB8AC3E}">
        <p14:creationId xmlns:p14="http://schemas.microsoft.com/office/powerpoint/2010/main" val="321949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">
            <a:extLst>
              <a:ext uri="{FF2B5EF4-FFF2-40B4-BE49-F238E27FC236}">
                <a16:creationId xmlns:a16="http://schemas.microsoft.com/office/drawing/2014/main" id="{635F0F91-3AE6-9D4B-A911-22860648600C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9797A-4E66-9E4F-8FAD-EA1127D9A426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3" name="Rectangle 24">
            <a:extLst>
              <a:ext uri="{FF2B5EF4-FFF2-40B4-BE49-F238E27FC236}">
                <a16:creationId xmlns:a16="http://schemas.microsoft.com/office/drawing/2014/main" id="{6E56517D-66C5-EB44-882A-CE7C7349F60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ETH Zürich 15.09.06 </a:t>
            </a:r>
          </a:p>
        </p:txBody>
      </p:sp>
    </p:spTree>
    <p:extLst>
      <p:ext uri="{BB962C8B-B14F-4D97-AF65-F5344CB8AC3E}">
        <p14:creationId xmlns:p14="http://schemas.microsoft.com/office/powerpoint/2010/main" val="3232968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Rectangle 21">
            <a:extLst>
              <a:ext uri="{FF2B5EF4-FFF2-40B4-BE49-F238E27FC236}">
                <a16:creationId xmlns:a16="http://schemas.microsoft.com/office/drawing/2014/main" id="{06AB63B0-FBA8-2446-BE00-38BF440A1B9B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9E4FAB-7F3E-3146-B975-AEC6650018C7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6" name="Rectangle 24">
            <a:extLst>
              <a:ext uri="{FF2B5EF4-FFF2-40B4-BE49-F238E27FC236}">
                <a16:creationId xmlns:a16="http://schemas.microsoft.com/office/drawing/2014/main" id="{5FCFDAB0-67F2-4B49-A5CE-8FCE307F87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ETH Zürich 15.09.06 </a:t>
            </a:r>
          </a:p>
        </p:txBody>
      </p:sp>
    </p:spTree>
    <p:extLst>
      <p:ext uri="{BB962C8B-B14F-4D97-AF65-F5344CB8AC3E}">
        <p14:creationId xmlns:p14="http://schemas.microsoft.com/office/powerpoint/2010/main" val="4173545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Rectangle 21">
            <a:extLst>
              <a:ext uri="{FF2B5EF4-FFF2-40B4-BE49-F238E27FC236}">
                <a16:creationId xmlns:a16="http://schemas.microsoft.com/office/drawing/2014/main" id="{D6BA7320-970F-CE49-84B6-3857A6B0E8F7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CB2D25-7352-304E-9837-2FC7D4DAFCF8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6" name="Rectangle 24">
            <a:extLst>
              <a:ext uri="{FF2B5EF4-FFF2-40B4-BE49-F238E27FC236}">
                <a16:creationId xmlns:a16="http://schemas.microsoft.com/office/drawing/2014/main" id="{EFCE1945-E50B-3449-BDCC-13EACD2739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ETH Zürich 15.09.06 </a:t>
            </a:r>
          </a:p>
        </p:txBody>
      </p:sp>
    </p:spTree>
    <p:extLst>
      <p:ext uri="{BB962C8B-B14F-4D97-AF65-F5344CB8AC3E}">
        <p14:creationId xmlns:p14="http://schemas.microsoft.com/office/powerpoint/2010/main" val="1333521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9">
            <a:extLst>
              <a:ext uri="{FF2B5EF4-FFF2-40B4-BE49-F238E27FC236}">
                <a16:creationId xmlns:a16="http://schemas.microsoft.com/office/drawing/2014/main" id="{BD437662-BF27-B944-B834-C535EE4F5D1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597650"/>
            <a:ext cx="8928100" cy="252413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63220B1F-A92D-3741-9B7A-ECB5822FCF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195513" y="260350"/>
            <a:ext cx="6697662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</a:t>
            </a:r>
          </a:p>
        </p:txBody>
      </p:sp>
      <p:sp>
        <p:nvSpPr>
          <p:cNvPr id="1028" name="Rectangle 3">
            <a:extLst>
              <a:ext uri="{FF2B5EF4-FFF2-40B4-BE49-F238E27FC236}">
                <a16:creationId xmlns:a16="http://schemas.microsoft.com/office/drawing/2014/main" id="{0647799F-3756-D049-A58F-4887B641BD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79388" y="1196975"/>
            <a:ext cx="8785225" cy="532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1029" name="Line 14">
            <a:extLst>
              <a:ext uri="{FF2B5EF4-FFF2-40B4-BE49-F238E27FC236}">
                <a16:creationId xmlns:a16="http://schemas.microsoft.com/office/drawing/2014/main" id="{4C06F8E8-F6BF-244E-9140-184F1BEFF457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179388" y="1052513"/>
            <a:ext cx="8640762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30" name="Rectangle 20">
            <a:extLst>
              <a:ext uri="{FF2B5EF4-FFF2-40B4-BE49-F238E27FC236}">
                <a16:creationId xmlns:a16="http://schemas.microsoft.com/office/drawing/2014/main" id="{55EAB4DF-CD27-824F-9BDF-3AD6973713C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893175" y="6597650"/>
            <a:ext cx="269875" cy="269875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1045" name="Rectangle 21">
            <a:extLst>
              <a:ext uri="{FF2B5EF4-FFF2-40B4-BE49-F238E27FC236}">
                <a16:creationId xmlns:a16="http://schemas.microsoft.com/office/drawing/2014/main" id="{129F2B1C-C33F-CE49-9FBB-B66C5CAE4BB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56550" y="6580188"/>
            <a:ext cx="936625" cy="30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r" eaLnBrk="1" hangingPunct="1">
              <a:defRPr sz="1400" smtClean="0">
                <a:solidFill>
                  <a:srgbClr val="5F5F5F"/>
                </a:solidFill>
              </a:defRPr>
            </a:lvl1pPr>
          </a:lstStyle>
          <a:p>
            <a:pPr>
              <a:defRPr/>
            </a:pPr>
            <a:fld id="{23082AA7-F348-634C-93A9-0FEFC7305476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1048" name="Rectangle 24">
            <a:extLst>
              <a:ext uri="{FF2B5EF4-FFF2-40B4-BE49-F238E27FC236}">
                <a16:creationId xmlns:a16="http://schemas.microsoft.com/office/drawing/2014/main" id="{60F13A20-AEEE-9F45-827D-E76227EA8BA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580188"/>
            <a:ext cx="7885113" cy="30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eaLnBrk="1" hangingPunct="1">
              <a:defRPr sz="1400">
                <a:solidFill>
                  <a:srgbClr val="5F5F5F"/>
                </a:solidFill>
              </a:defRPr>
            </a:lvl1pPr>
          </a:lstStyle>
          <a:p>
            <a:pPr>
              <a:defRPr/>
            </a:pPr>
            <a:r>
              <a:rPr lang="de-DE" altLang="de-DE"/>
              <a:t>ETH Zürich 15.09.06 </a:t>
            </a:r>
          </a:p>
        </p:txBody>
      </p:sp>
      <p:pic>
        <p:nvPicPr>
          <p:cNvPr id="1033" name="Picture 26">
            <a:extLst>
              <a:ext uri="{FF2B5EF4-FFF2-40B4-BE49-F238E27FC236}">
                <a16:creationId xmlns:a16="http://schemas.microsoft.com/office/drawing/2014/main" id="{9DA24F85-A48A-C149-9B25-3EC2C3F7553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79613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rgbClr val="5F5F5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5F5F5F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5F5F5F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5F5F5F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5F5F5F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5F5F5F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5F5F5F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5F5F5F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5F5F5F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itchFamily="2" charset="2"/>
        <a:buChar char="§"/>
        <a:defRPr sz="2800" kern="1200">
          <a:solidFill>
            <a:srgbClr val="5F5F5F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–"/>
        <a:defRPr sz="2400" kern="1200">
          <a:solidFill>
            <a:srgbClr val="5F5F5F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•"/>
        <a:defRPr sz="2000" kern="1200">
          <a:solidFill>
            <a:srgbClr val="5F5F5F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–"/>
        <a:defRPr sz="2000" kern="1200">
          <a:solidFill>
            <a:srgbClr val="5F5F5F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»"/>
        <a:defRPr sz="2000" kern="1200">
          <a:solidFill>
            <a:srgbClr val="5F5F5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2">
            <a:extLst>
              <a:ext uri="{FF2B5EF4-FFF2-40B4-BE49-F238E27FC236}">
                <a16:creationId xmlns:a16="http://schemas.microsoft.com/office/drawing/2014/main" id="{3361237B-1F4A-E249-9A32-08527D0B42E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751138"/>
            <a:ext cx="7918450" cy="1470025"/>
          </a:xfrm>
        </p:spPr>
        <p:txBody>
          <a:bodyPr/>
          <a:lstStyle/>
          <a:p>
            <a:pPr eaLnBrk="1" hangingPunct="1"/>
            <a:r>
              <a:rPr lang="en-GB" altLang="zh-CN">
                <a:ea typeface="宋体" panose="02010600030101010101" pitchFamily="2" charset="-122"/>
              </a:rPr>
              <a:t>Introduction to the </a:t>
            </a:r>
            <a:br>
              <a:rPr lang="en-GB" altLang="zh-CN">
                <a:ea typeface="宋体" panose="02010600030101010101" pitchFamily="2" charset="-122"/>
              </a:rPr>
            </a:br>
            <a:r>
              <a:rPr lang="en-GB" altLang="zh-CN">
                <a:ea typeface="宋体" panose="02010600030101010101" pitchFamily="2" charset="-122"/>
              </a:rPr>
              <a:t>CHE University Ranking System </a:t>
            </a:r>
            <a:endParaRPr lang="de-DE" altLang="de-DE"/>
          </a:p>
        </p:txBody>
      </p:sp>
      <p:sp>
        <p:nvSpPr>
          <p:cNvPr id="4098" name="Rectangle 3">
            <a:extLst>
              <a:ext uri="{FF2B5EF4-FFF2-40B4-BE49-F238E27FC236}">
                <a16:creationId xmlns:a16="http://schemas.microsoft.com/office/drawing/2014/main" id="{44086F82-44B3-B94D-A772-1EA7648D80E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23850" y="4230688"/>
            <a:ext cx="8640763" cy="1014412"/>
          </a:xfrm>
        </p:spPr>
        <p:txBody>
          <a:bodyPr/>
          <a:lstStyle/>
          <a:p>
            <a:pPr eaLnBrk="1" hangingPunct="1"/>
            <a:r>
              <a:rPr lang="de-DE" altLang="de-DE"/>
              <a:t>Detlef Müller-Böling</a:t>
            </a:r>
          </a:p>
          <a:p>
            <a:pPr eaLnBrk="1" hangingPunct="1"/>
            <a:r>
              <a:rPr lang="de-DE" altLang="de-DE"/>
              <a:t>15. September 2006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Foliennummernplatzhalter 2">
            <a:extLst>
              <a:ext uri="{FF2B5EF4-FFF2-40B4-BE49-F238E27FC236}">
                <a16:creationId xmlns:a16="http://schemas.microsoft.com/office/drawing/2014/main" id="{4BA60D05-78DA-884F-98D4-FAC36F383ED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172D777-99F1-2A4D-8558-1E495E67F0D2}" type="slidenum">
              <a:rPr lang="de-DE" altLang="de-DE">
                <a:solidFill>
                  <a:srgbClr val="5F5F5F"/>
                </a:solidFill>
              </a:rPr>
              <a:pPr/>
              <a:t>10</a:t>
            </a:fld>
            <a:endParaRPr lang="de-DE" altLang="de-DE">
              <a:solidFill>
                <a:srgbClr val="5F5F5F"/>
              </a:solidFill>
            </a:endParaRPr>
          </a:p>
        </p:txBody>
      </p:sp>
      <p:sp>
        <p:nvSpPr>
          <p:cNvPr id="22530" name="Fußzeilenplatzhalter 3">
            <a:extLst>
              <a:ext uri="{FF2B5EF4-FFF2-40B4-BE49-F238E27FC236}">
                <a16:creationId xmlns:a16="http://schemas.microsoft.com/office/drawing/2014/main" id="{4EED4A0A-6FEB-FF4F-BE1F-E0F1DB91E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>
                <a:solidFill>
                  <a:srgbClr val="5F5F5F"/>
                </a:solidFill>
              </a:rPr>
              <a:t>ETH Zürich 15.09.06 </a:t>
            </a:r>
          </a:p>
        </p:txBody>
      </p:sp>
      <p:sp>
        <p:nvSpPr>
          <p:cNvPr id="22531" name="Text Box 2">
            <a:extLst>
              <a:ext uri="{FF2B5EF4-FFF2-40B4-BE49-F238E27FC236}">
                <a16:creationId xmlns:a16="http://schemas.microsoft.com/office/drawing/2014/main" id="{C7003BAC-CC95-9D4E-91C8-050BDBC054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de-DE" altLang="de-DE" sz="2400">
              <a:latin typeface="Times New Roman" panose="02020603050405020304" pitchFamily="18" charset="0"/>
            </a:endParaRPr>
          </a:p>
        </p:txBody>
      </p:sp>
      <p:sp>
        <p:nvSpPr>
          <p:cNvPr id="76803" name="Rectangle 3">
            <a:extLst>
              <a:ext uri="{FF2B5EF4-FFF2-40B4-BE49-F238E27FC236}">
                <a16:creationId xmlns:a16="http://schemas.microsoft.com/office/drawing/2014/main" id="{3714A663-FC5F-434C-81F8-1C53D3114D29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684213" y="1125538"/>
            <a:ext cx="8002587" cy="5399087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9000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800" b="1">
                <a:solidFill>
                  <a:srgbClr val="000000"/>
                </a:solidFill>
              </a:rPr>
              <a:t>Nr. 5</a:t>
            </a:r>
          </a:p>
          <a:p>
            <a:pPr algn="ctr"/>
            <a:endParaRPr lang="de-DE" altLang="de-DE" sz="2800" b="1">
              <a:solidFill>
                <a:srgbClr val="000000"/>
              </a:solidFill>
            </a:endParaRPr>
          </a:p>
          <a:p>
            <a:pPr algn="ctr"/>
            <a:r>
              <a:rPr lang="de-DE" altLang="de-DE" sz="2800" b="1">
                <a:solidFill>
                  <a:srgbClr val="000000"/>
                </a:solidFill>
              </a:rPr>
              <a:t>keine (gewichteten) Gesamtwerte, </a:t>
            </a:r>
          </a:p>
          <a:p>
            <a:pPr algn="ctr"/>
            <a:endParaRPr lang="de-DE" altLang="de-DE" sz="2800" b="1">
              <a:solidFill>
                <a:srgbClr val="000000"/>
              </a:solidFill>
            </a:endParaRPr>
          </a:p>
          <a:p>
            <a:pPr algn="ctr"/>
            <a:r>
              <a:rPr lang="de-DE" altLang="de-DE" sz="2800" b="1">
                <a:solidFill>
                  <a:srgbClr val="000000"/>
                </a:solidFill>
              </a:rPr>
              <a:t>sondern </a:t>
            </a:r>
          </a:p>
          <a:p>
            <a:pPr algn="ctr"/>
            <a:endParaRPr lang="de-DE" altLang="de-DE" sz="2800" b="1">
              <a:solidFill>
                <a:srgbClr val="000000"/>
              </a:solidFill>
            </a:endParaRPr>
          </a:p>
          <a:p>
            <a:pPr algn="ctr"/>
            <a:r>
              <a:rPr lang="de-DE" altLang="de-DE" sz="2800" b="1">
                <a:solidFill>
                  <a:srgbClr val="000000"/>
                </a:solidFill>
              </a:rPr>
              <a:t>multidimensionales Ranking</a:t>
            </a:r>
          </a:p>
        </p:txBody>
      </p:sp>
      <p:sp>
        <p:nvSpPr>
          <p:cNvPr id="22533" name="Rectangle 4">
            <a:extLst>
              <a:ext uri="{FF2B5EF4-FFF2-40B4-BE49-F238E27FC236}">
                <a16:creationId xmlns:a16="http://schemas.microsoft.com/office/drawing/2014/main" id="{08CA9D23-44A3-9647-87D0-7584DE9169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/>
              <a:t>5 Besonderheiten</a:t>
            </a:r>
          </a:p>
        </p:txBody>
      </p:sp>
      <p:sp>
        <p:nvSpPr>
          <p:cNvPr id="76805" name="AutoShape 5">
            <a:extLst>
              <a:ext uri="{FF2B5EF4-FFF2-40B4-BE49-F238E27FC236}">
                <a16:creationId xmlns:a16="http://schemas.microsoft.com/office/drawing/2014/main" id="{B3035DF9-8A7F-5542-B416-7951856142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9838" y="981075"/>
            <a:ext cx="4176712" cy="2447925"/>
          </a:xfrm>
          <a:prstGeom prst="cloudCallout">
            <a:avLst>
              <a:gd name="adj1" fmla="val -35634"/>
              <a:gd name="adj2" fmla="val 107329"/>
            </a:avLst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800" b="1">
                <a:solidFill>
                  <a:schemeClr val="bg1"/>
                </a:solidFill>
              </a:rPr>
              <a:t>Mein Ranking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76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6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3" grpId="0" animBg="1" autoUpdateAnimBg="0"/>
      <p:bldP spid="7680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Foliennummernplatzhalter 2">
            <a:extLst>
              <a:ext uri="{FF2B5EF4-FFF2-40B4-BE49-F238E27FC236}">
                <a16:creationId xmlns:a16="http://schemas.microsoft.com/office/drawing/2014/main" id="{E25E18EB-BFD4-3A45-A6DB-34F673A02E3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9E92EEF-4710-E54B-9112-2B9D1374939B}" type="slidenum">
              <a:rPr lang="de-DE" altLang="de-DE">
                <a:solidFill>
                  <a:srgbClr val="5F5F5F"/>
                </a:solidFill>
              </a:rPr>
              <a:pPr/>
              <a:t>11</a:t>
            </a:fld>
            <a:endParaRPr lang="de-DE" altLang="de-DE">
              <a:solidFill>
                <a:srgbClr val="5F5F5F"/>
              </a:solidFill>
            </a:endParaRPr>
          </a:p>
        </p:txBody>
      </p:sp>
      <p:sp>
        <p:nvSpPr>
          <p:cNvPr id="24578" name="Fußzeilenplatzhalter 3">
            <a:extLst>
              <a:ext uri="{FF2B5EF4-FFF2-40B4-BE49-F238E27FC236}">
                <a16:creationId xmlns:a16="http://schemas.microsoft.com/office/drawing/2014/main" id="{73C81F10-AA36-8644-B4D1-4C31D85D39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>
                <a:solidFill>
                  <a:srgbClr val="5F5F5F"/>
                </a:solidFill>
              </a:rPr>
              <a:t>ETH Zürich 15.09.06 </a:t>
            </a:r>
          </a:p>
        </p:txBody>
      </p:sp>
      <p:pic>
        <p:nvPicPr>
          <p:cNvPr id="35843" name="Picture 3">
            <a:extLst>
              <a:ext uri="{FF2B5EF4-FFF2-40B4-BE49-F238E27FC236}">
                <a16:creationId xmlns:a16="http://schemas.microsoft.com/office/drawing/2014/main" id="{AAB06BB2-84CB-6B4A-9CA9-8DBD64A52C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706" r="75519" b="23941"/>
          <a:stretch>
            <a:fillRect/>
          </a:stretch>
        </p:blipFill>
        <p:spPr bwMode="auto">
          <a:xfrm>
            <a:off x="1949450" y="1125538"/>
            <a:ext cx="5286375" cy="540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580" name="Rectangle 4">
            <a:extLst>
              <a:ext uri="{FF2B5EF4-FFF2-40B4-BE49-F238E27FC236}">
                <a16:creationId xmlns:a16="http://schemas.microsoft.com/office/drawing/2014/main" id="{A5E955C6-6CA3-5240-9B35-A3CE38D02B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de-DE" altLang="de-DE"/>
              <a:t>Internationalität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35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Foliennummernplatzhalter 1">
            <a:extLst>
              <a:ext uri="{FF2B5EF4-FFF2-40B4-BE49-F238E27FC236}">
                <a16:creationId xmlns:a16="http://schemas.microsoft.com/office/drawing/2014/main" id="{580C5BE7-C700-2C4E-BEE7-0490F11E8A1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8E4DB3E-AEED-504E-AA7B-E6B1C1B818CA}" type="slidenum">
              <a:rPr lang="de-DE" altLang="de-DE">
                <a:solidFill>
                  <a:srgbClr val="5F5F5F"/>
                </a:solidFill>
              </a:rPr>
              <a:pPr/>
              <a:t>12</a:t>
            </a:fld>
            <a:endParaRPr lang="de-DE" altLang="de-DE">
              <a:solidFill>
                <a:srgbClr val="5F5F5F"/>
              </a:solidFill>
            </a:endParaRPr>
          </a:p>
        </p:txBody>
      </p:sp>
      <p:sp>
        <p:nvSpPr>
          <p:cNvPr id="26626" name="Fußzeilenplatzhalter 2">
            <a:extLst>
              <a:ext uri="{FF2B5EF4-FFF2-40B4-BE49-F238E27FC236}">
                <a16:creationId xmlns:a16="http://schemas.microsoft.com/office/drawing/2014/main" id="{494EAD05-C9F8-6145-B68B-3D3F59D27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>
                <a:solidFill>
                  <a:srgbClr val="5F5F5F"/>
                </a:solidFill>
              </a:rPr>
              <a:t>ETH Zürich 15.09.06 </a:t>
            </a:r>
          </a:p>
        </p:txBody>
      </p:sp>
      <p:graphicFrame>
        <p:nvGraphicFramePr>
          <p:cNvPr id="50178" name="Group 2">
            <a:extLst>
              <a:ext uri="{FF2B5EF4-FFF2-40B4-BE49-F238E27FC236}">
                <a16:creationId xmlns:a16="http://schemas.microsoft.com/office/drawing/2014/main" id="{3B0ABB58-D011-EA4C-AB24-1DD29142A2E7}"/>
              </a:ext>
            </a:extLst>
          </p:cNvPr>
          <p:cNvGraphicFramePr>
            <a:graphicFrameLocks noGrp="1"/>
          </p:cNvGraphicFramePr>
          <p:nvPr/>
        </p:nvGraphicFramePr>
        <p:xfrm>
          <a:off x="179388" y="1268413"/>
          <a:ext cx="8856662" cy="5256212"/>
        </p:xfrm>
        <a:graphic>
          <a:graphicData uri="http://schemas.openxmlformats.org/drawingml/2006/table">
            <a:tbl>
              <a:tblPr/>
              <a:tblGrid>
                <a:gridCol w="8651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34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50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51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21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33032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World Rank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Institution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Total Score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Score on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Alumni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Score on Award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Score on HiCi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Score on N&amp;S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Score on SCI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Score on Size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62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 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Harvard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100.0 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98.6 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100.0 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100.0 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100.0 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100.0 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60.6 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78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 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Stanford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77.2 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41.2 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72.2 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96.1 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75.2 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72.3 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68.1 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62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 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Cambridge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76.2 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100.0 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93.4 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56.6 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58.5 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70.2 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73.2 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62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 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UC Berkeley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74.2 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70.0 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76.0 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74.1 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75.6 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72.7 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45.1 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62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 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MIT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72.4 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74.1 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78.9 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73.6 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69.1 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64.6 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47.5 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78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FF505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45 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rgbClr val="FF505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FF505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TU München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rgbClr val="FF505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FF505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33.3 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rgbClr val="FF505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FF505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43.1 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rgbClr val="FF505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FF505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24.1 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rgbClr val="FF505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FF505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27.6 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rgbClr val="FF505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FF505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20.4 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rgbClr val="FF505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FF505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50.0 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rgbClr val="FF505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FF505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32.0 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rgbClr val="FF505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62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FF505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51 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rgbClr val="FF505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FF505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LMU München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rgbClr val="FF505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FF505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32.4 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rgbClr val="FF505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FF505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37.2 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rgbClr val="FF505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FF505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21.1 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rgbClr val="FF505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FF505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12.4 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rgbClr val="FF505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FF505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32.0 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rgbClr val="FF505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FF505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56.0 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rgbClr val="FF505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FF505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31.1 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rgbClr val="FF505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365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57 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Uni Zürich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31.1 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12.6 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27.3 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21.4 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30.3 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48.9 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29.9 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62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59 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Uni Kopenhagen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31.0 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30.8 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24.7 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23.1 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22.6 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48.1 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29.8 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62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FF505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64 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rgbClr val="FF505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FF505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Uni Heidelberg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rgbClr val="FF505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FF505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29.7 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rgbClr val="FF505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FF505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10.9 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rgbClr val="FF505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FF505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27.7 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rgbClr val="FF505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FF505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23.1 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rgbClr val="FF505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FF505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22.1 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rgbClr val="FF505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FF505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49.7 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rgbClr val="FF505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FF505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28.5 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rgbClr val="FF505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6749" name="Rectangle 124">
            <a:extLst>
              <a:ext uri="{FF2B5EF4-FFF2-40B4-BE49-F238E27FC236}">
                <a16:creationId xmlns:a16="http://schemas.microsoft.com/office/drawing/2014/main" id="{919DEAEC-2169-C442-9366-D9D8DD38E9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9925" y="18102263"/>
            <a:ext cx="184150" cy="53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ctr" hangingPunct="1"/>
            <a:br>
              <a:rPr lang="de-DE" altLang="de-DE" sz="11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de-DE" altLang="de-DE"/>
          </a:p>
        </p:txBody>
      </p:sp>
      <p:sp>
        <p:nvSpPr>
          <p:cNvPr id="26750" name="Rectangle 125">
            <a:extLst>
              <a:ext uri="{FF2B5EF4-FFF2-40B4-BE49-F238E27FC236}">
                <a16:creationId xmlns:a16="http://schemas.microsoft.com/office/drawing/2014/main" id="{B16119F7-B82B-BC48-82A2-0DCACFFF7B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8637250"/>
            <a:ext cx="9144000" cy="15875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26751" name="Text Box 126">
            <a:extLst>
              <a:ext uri="{FF2B5EF4-FFF2-40B4-BE49-F238E27FC236}">
                <a16:creationId xmlns:a16="http://schemas.microsoft.com/office/drawing/2014/main" id="{ABF4B7C5-ACC3-C145-A71F-03C4AD432A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9975" y="260350"/>
            <a:ext cx="4851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3200" b="1"/>
              <a:t>Weltranking „Shanghai“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Foliennummernplatzhalter 3">
            <a:extLst>
              <a:ext uri="{FF2B5EF4-FFF2-40B4-BE49-F238E27FC236}">
                <a16:creationId xmlns:a16="http://schemas.microsoft.com/office/drawing/2014/main" id="{C0EAB67F-3542-3843-B1DD-4B0D919F433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9671300-6A17-6E4A-BB9C-93AEA5B5C646}" type="slidenum">
              <a:rPr lang="de-DE" altLang="de-DE">
                <a:solidFill>
                  <a:srgbClr val="5F5F5F"/>
                </a:solidFill>
              </a:rPr>
              <a:pPr/>
              <a:t>13</a:t>
            </a:fld>
            <a:endParaRPr lang="de-DE" altLang="de-DE">
              <a:solidFill>
                <a:srgbClr val="5F5F5F"/>
              </a:solidFill>
            </a:endParaRPr>
          </a:p>
        </p:txBody>
      </p:sp>
      <p:sp>
        <p:nvSpPr>
          <p:cNvPr id="28674" name="Fußzeilenplatzhalter 4">
            <a:extLst>
              <a:ext uri="{FF2B5EF4-FFF2-40B4-BE49-F238E27FC236}">
                <a16:creationId xmlns:a16="http://schemas.microsoft.com/office/drawing/2014/main" id="{AF92995B-1294-C84A-BDB2-2C48F7C58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>
                <a:solidFill>
                  <a:srgbClr val="5F5F5F"/>
                </a:solidFill>
              </a:rPr>
              <a:t>ETH Zürich 15.09.06 </a:t>
            </a:r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1EEC5546-C805-3D4E-AEFD-B143184855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71663" y="188913"/>
            <a:ext cx="7272337" cy="561975"/>
          </a:xfrm>
        </p:spPr>
        <p:txBody>
          <a:bodyPr/>
          <a:lstStyle/>
          <a:p>
            <a:pPr eaLnBrk="1" hangingPunct="1"/>
            <a:r>
              <a:rPr lang="de-DE" altLang="de-DE">
                <a:solidFill>
                  <a:schemeClr val="tx1"/>
                </a:solidFill>
              </a:rPr>
              <a:t>Indikatoren des ‚Shanghai-Ranking‘</a:t>
            </a:r>
          </a:p>
        </p:txBody>
      </p:sp>
      <p:graphicFrame>
        <p:nvGraphicFramePr>
          <p:cNvPr id="52227" name="Group 3">
            <a:extLst>
              <a:ext uri="{FF2B5EF4-FFF2-40B4-BE49-F238E27FC236}">
                <a16:creationId xmlns:a16="http://schemas.microsoft.com/office/drawing/2014/main" id="{333C6441-957A-6C4F-AC70-7B7B3725B35A}"/>
              </a:ext>
            </a:extLst>
          </p:cNvPr>
          <p:cNvGraphicFramePr>
            <a:graphicFrameLocks noGrp="1"/>
          </p:cNvGraphicFramePr>
          <p:nvPr/>
        </p:nvGraphicFramePr>
        <p:xfrm>
          <a:off x="539750" y="1196975"/>
          <a:ext cx="7848600" cy="3971925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004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98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9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493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Criteria</a:t>
                      </a:r>
                    </a:p>
                  </a:txBody>
                  <a:tcPr marT="45724" marB="45724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Indicator</a:t>
                      </a:r>
                    </a:p>
                  </a:txBody>
                  <a:tcPr marT="45724" marB="45724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Code</a:t>
                      </a:r>
                    </a:p>
                  </a:txBody>
                  <a:tcPr marT="45724" marB="45724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Weight</a:t>
                      </a:r>
                    </a:p>
                  </a:txBody>
                  <a:tcPr marT="45724" marB="45724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20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Quality of Education</a:t>
                      </a:r>
                    </a:p>
                  </a:txBody>
                  <a:tcPr marT="45724" marB="45724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Alumni of an institution winning Nobel Prizes and Fields Medals</a:t>
                      </a:r>
                    </a:p>
                  </a:txBody>
                  <a:tcPr marT="45724" marB="45724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Alumni</a:t>
                      </a:r>
                    </a:p>
                  </a:txBody>
                  <a:tcPr marT="45724" marB="45724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10%</a:t>
                      </a:r>
                    </a:p>
                  </a:txBody>
                  <a:tcPr marT="45724" marB="45724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201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Quality of Faculty</a:t>
                      </a:r>
                    </a:p>
                  </a:txBody>
                  <a:tcPr marT="45724" marB="45724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Staff of an institution winning Nobel Prizes and Fields Medals</a:t>
                      </a:r>
                    </a:p>
                  </a:txBody>
                  <a:tcPr marT="45724" marB="45724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Award</a:t>
                      </a:r>
                    </a:p>
                  </a:txBody>
                  <a:tcPr marT="45724" marB="45724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20%</a:t>
                      </a:r>
                    </a:p>
                  </a:txBody>
                  <a:tcPr marT="45724" marB="45724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8201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Highly cited researchers in 21 broad subject categories</a:t>
                      </a:r>
                    </a:p>
                  </a:txBody>
                  <a:tcPr marT="45724" marB="45724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HiCi</a:t>
                      </a:r>
                    </a:p>
                  </a:txBody>
                  <a:tcPr marT="45724" marB="45724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20%</a:t>
                      </a:r>
                    </a:p>
                  </a:txBody>
                  <a:tcPr marT="45724" marB="45724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8201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Research Output</a:t>
                      </a:r>
                    </a:p>
                  </a:txBody>
                  <a:tcPr marT="45724" marB="45724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Articles published in Nature and Science*</a:t>
                      </a:r>
                    </a:p>
                  </a:txBody>
                  <a:tcPr marT="45724" marB="45724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N&amp;S</a:t>
                      </a:r>
                    </a:p>
                  </a:txBody>
                  <a:tcPr marT="45724" marB="45724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20%</a:t>
                      </a:r>
                    </a:p>
                  </a:txBody>
                  <a:tcPr marT="45724" marB="45724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157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Articles in Science Citation Index-expanded and Social Science Citation Index</a:t>
                      </a:r>
                    </a:p>
                  </a:txBody>
                  <a:tcPr marT="45724" marB="45724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SCI</a:t>
                      </a:r>
                    </a:p>
                  </a:txBody>
                  <a:tcPr marT="45724" marB="45724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20%</a:t>
                      </a:r>
                    </a:p>
                  </a:txBody>
                  <a:tcPr marT="45724" marB="45724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820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Size of Institution</a:t>
                      </a:r>
                    </a:p>
                  </a:txBody>
                  <a:tcPr marT="45724" marB="45724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Academic performance with respect to the size of an institution</a:t>
                      </a:r>
                    </a:p>
                  </a:txBody>
                  <a:tcPr marT="45724" marB="45724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Size</a:t>
                      </a:r>
                    </a:p>
                  </a:txBody>
                  <a:tcPr marT="45724" marB="45724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0000"/>
                        </a:buClr>
                        <a:buFont typeface="Wingdings" pitchFamily="2" charset="2"/>
                        <a:defRPr sz="24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 sz="2000"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defRPr>
                          <a:solidFill>
                            <a:srgbClr val="5F5F5F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10%</a:t>
                      </a:r>
                    </a:p>
                  </a:txBody>
                  <a:tcPr marT="45724" marB="45724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8716" name="Text Box 43">
            <a:extLst>
              <a:ext uri="{FF2B5EF4-FFF2-40B4-BE49-F238E27FC236}">
                <a16:creationId xmlns:a16="http://schemas.microsoft.com/office/drawing/2014/main" id="{579B92B2-37F8-0C47-8BBA-FF4E605503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5876925"/>
            <a:ext cx="8280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1200" b="1"/>
              <a:t>* For institutions specialized in humanities and social sciences such as London School of Economics, N&amp;S is not considered, and the weight of N&amp;S is relocated to other indicators.</a:t>
            </a:r>
            <a:r>
              <a:rPr lang="de-DE" altLang="de-DE" sz="1200" b="1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52268" name="AutoShape 44">
            <a:extLst>
              <a:ext uri="{FF2B5EF4-FFF2-40B4-BE49-F238E27FC236}">
                <a16:creationId xmlns:a16="http://schemas.microsoft.com/office/drawing/2014/main" id="{8829A5D3-C4F8-A847-8329-9E7E3F5A44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1050" y="476250"/>
            <a:ext cx="2449513" cy="898525"/>
          </a:xfrm>
          <a:prstGeom prst="wedgeEllipseCallout">
            <a:avLst>
              <a:gd name="adj1" fmla="val -14940"/>
              <a:gd name="adj2" fmla="val 19982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b="1"/>
              <a:t>Nobelpreise seit 1910</a:t>
            </a:r>
          </a:p>
        </p:txBody>
      </p:sp>
      <p:sp>
        <p:nvSpPr>
          <p:cNvPr id="52269" name="AutoShape 45">
            <a:extLst>
              <a:ext uri="{FF2B5EF4-FFF2-40B4-BE49-F238E27FC236}">
                <a16:creationId xmlns:a16="http://schemas.microsoft.com/office/drawing/2014/main" id="{3230BE86-F2B2-0E4D-BA00-67E249BEAC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4888" y="5157788"/>
            <a:ext cx="2497137" cy="609600"/>
          </a:xfrm>
          <a:prstGeom prst="wedgeEllipseCallout">
            <a:avLst>
              <a:gd name="adj1" fmla="val -47458"/>
              <a:gd name="adj2" fmla="val -25677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b="1"/>
              <a:t>Publikationen</a:t>
            </a:r>
          </a:p>
        </p:txBody>
      </p:sp>
      <p:sp>
        <p:nvSpPr>
          <p:cNvPr id="52270" name="AutoShape 46">
            <a:extLst>
              <a:ext uri="{FF2B5EF4-FFF2-40B4-BE49-F238E27FC236}">
                <a16:creationId xmlns:a16="http://schemas.microsoft.com/office/drawing/2014/main" id="{F695B1F9-5FE0-7543-AA6A-CBA4A2FA5E77}"/>
              </a:ext>
            </a:extLst>
          </p:cNvPr>
          <p:cNvSpPr>
            <a:spLocks/>
          </p:cNvSpPr>
          <p:nvPr/>
        </p:nvSpPr>
        <p:spPr bwMode="auto">
          <a:xfrm>
            <a:off x="5867400" y="3068638"/>
            <a:ext cx="152400" cy="1873250"/>
          </a:xfrm>
          <a:prstGeom prst="rightBrace">
            <a:avLst>
              <a:gd name="adj1" fmla="val 102431"/>
              <a:gd name="adj2" fmla="val 46185"/>
            </a:avLst>
          </a:prstGeom>
          <a:noFill/>
          <a:ln w="76200">
            <a:solidFill>
              <a:srgbClr val="FF50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2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2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2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22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22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2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68" grpId="0" animBg="1"/>
      <p:bldP spid="5226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Foliennummernplatzhalter 3">
            <a:extLst>
              <a:ext uri="{FF2B5EF4-FFF2-40B4-BE49-F238E27FC236}">
                <a16:creationId xmlns:a16="http://schemas.microsoft.com/office/drawing/2014/main" id="{0FA14941-81AF-1445-A58F-AE92CFC8891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3B4A6F1-9C1A-A64D-B67D-B4D00C8A37C2}" type="slidenum">
              <a:rPr lang="de-DE" altLang="de-DE">
                <a:solidFill>
                  <a:srgbClr val="5F5F5F"/>
                </a:solidFill>
              </a:rPr>
              <a:pPr/>
              <a:t>14</a:t>
            </a:fld>
            <a:endParaRPr lang="de-DE" altLang="de-DE">
              <a:solidFill>
                <a:srgbClr val="5F5F5F"/>
              </a:solidFill>
            </a:endParaRPr>
          </a:p>
        </p:txBody>
      </p:sp>
      <p:sp>
        <p:nvSpPr>
          <p:cNvPr id="30722" name="Fußzeilenplatzhalter 4">
            <a:extLst>
              <a:ext uri="{FF2B5EF4-FFF2-40B4-BE49-F238E27FC236}">
                <a16:creationId xmlns:a16="http://schemas.microsoft.com/office/drawing/2014/main" id="{5F247CC7-E4BA-7D4C-8ECE-D6D0D710D0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>
                <a:solidFill>
                  <a:srgbClr val="5F5F5F"/>
                </a:solidFill>
              </a:rPr>
              <a:t>ETH Zürich 15.09.06 </a:t>
            </a:r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985E1168-AB3C-CC4B-817D-385C8F340F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95513" y="260350"/>
            <a:ext cx="6948487" cy="561975"/>
          </a:xfrm>
        </p:spPr>
        <p:txBody>
          <a:bodyPr/>
          <a:lstStyle/>
          <a:p>
            <a:pPr eaLnBrk="1" hangingPunct="1"/>
            <a:r>
              <a:rPr lang="de-DE" altLang="de-DE">
                <a:solidFill>
                  <a:schemeClr val="tx1"/>
                </a:solidFill>
              </a:rPr>
              <a:t>Becoming European... Approach 1</a:t>
            </a:r>
          </a:p>
        </p:txBody>
      </p:sp>
      <p:sp>
        <p:nvSpPr>
          <p:cNvPr id="45060" name="Oval 4">
            <a:extLst>
              <a:ext uri="{FF2B5EF4-FFF2-40B4-BE49-F238E27FC236}">
                <a16:creationId xmlns:a16="http://schemas.microsoft.com/office/drawing/2014/main" id="{7884527A-BFB0-A44B-8542-82B23B6546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1463" y="1557338"/>
            <a:ext cx="2120900" cy="26543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400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45061" name="Oval 5">
            <a:extLst>
              <a:ext uri="{FF2B5EF4-FFF2-40B4-BE49-F238E27FC236}">
                <a16:creationId xmlns:a16="http://schemas.microsoft.com/office/drawing/2014/main" id="{74E69C9C-808F-F64D-A9B2-91509C4D18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05263" y="3741738"/>
            <a:ext cx="1257300" cy="1219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40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45062" name="Oval 6">
            <a:extLst>
              <a:ext uri="{FF2B5EF4-FFF2-40B4-BE49-F238E27FC236}">
                <a16:creationId xmlns:a16="http://schemas.microsoft.com/office/drawing/2014/main" id="{BFC6C19A-4735-C041-8983-D7F9FD59F1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1250" y="3881438"/>
            <a:ext cx="1649413" cy="8001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400">
                <a:solidFill>
                  <a:schemeClr val="bg1"/>
                </a:solidFill>
              </a:rPr>
              <a:t>CH</a:t>
            </a:r>
          </a:p>
        </p:txBody>
      </p:sp>
      <p:sp>
        <p:nvSpPr>
          <p:cNvPr id="45063" name="Oval 7">
            <a:extLst>
              <a:ext uri="{FF2B5EF4-FFF2-40B4-BE49-F238E27FC236}">
                <a16:creationId xmlns:a16="http://schemas.microsoft.com/office/drawing/2014/main" id="{4D16D121-4F1E-7649-88AB-637B7D71F4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7650" y="1773238"/>
            <a:ext cx="1358900" cy="800100"/>
          </a:xfrm>
          <a:prstGeom prst="ellipse">
            <a:avLst/>
          </a:prstGeom>
          <a:gradFill rotWithShape="1">
            <a:gsLst>
              <a:gs pos="0">
                <a:schemeClr val="accent2">
                  <a:alpha val="25999"/>
                </a:schemeClr>
              </a:gs>
              <a:gs pos="100000">
                <a:schemeClr val="accent2">
                  <a:gamma/>
                  <a:shade val="46275"/>
                  <a:invGamma/>
                  <a:alpha val="25999"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de-DE" altLang="de-DE" sz="2400"/>
              <a:t>NL</a:t>
            </a:r>
          </a:p>
        </p:txBody>
      </p:sp>
      <p:sp>
        <p:nvSpPr>
          <p:cNvPr id="45064" name="Oval 8">
            <a:extLst>
              <a:ext uri="{FF2B5EF4-FFF2-40B4-BE49-F238E27FC236}">
                <a16:creationId xmlns:a16="http://schemas.microsoft.com/office/drawing/2014/main" id="{B8A8B874-C908-D24D-BA24-0601A191AF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350" y="2459038"/>
            <a:ext cx="1358900" cy="800100"/>
          </a:xfrm>
          <a:prstGeom prst="ellipse">
            <a:avLst/>
          </a:prstGeom>
          <a:gradFill rotWithShape="1">
            <a:gsLst>
              <a:gs pos="0">
                <a:schemeClr val="accent2">
                  <a:alpha val="25999"/>
                </a:schemeClr>
              </a:gs>
              <a:gs pos="100000">
                <a:schemeClr val="accent2">
                  <a:gamma/>
                  <a:shade val="46275"/>
                  <a:invGamma/>
                  <a:alpha val="25999"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de-DE" altLang="de-DE" sz="2400"/>
              <a:t>FL</a:t>
            </a:r>
          </a:p>
        </p:txBody>
      </p:sp>
      <p:sp>
        <p:nvSpPr>
          <p:cNvPr id="45065" name="Text Box 9">
            <a:extLst>
              <a:ext uri="{FF2B5EF4-FFF2-40B4-BE49-F238E27FC236}">
                <a16:creationId xmlns:a16="http://schemas.microsoft.com/office/drawing/2014/main" id="{4262D415-1E7E-6540-9783-398FECE2A6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24525" y="4227513"/>
            <a:ext cx="3311525" cy="222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77800" indent="-177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2000" b="1"/>
              <a:t>CHE-Ranking:</a:t>
            </a:r>
          </a:p>
          <a:p>
            <a:endParaRPr lang="de-DE" altLang="de-DE" sz="2000" b="1"/>
          </a:p>
          <a:p>
            <a:pPr>
              <a:buFontTx/>
              <a:buChar char="•"/>
            </a:pPr>
            <a:r>
              <a:rPr lang="de-DE" altLang="de-DE" sz="2000" b="1"/>
              <a:t>all universities</a:t>
            </a:r>
          </a:p>
          <a:p>
            <a:pPr>
              <a:buFontTx/>
              <a:buChar char="•"/>
            </a:pPr>
            <a:r>
              <a:rPr lang="de-DE" altLang="de-DE" sz="2000" b="1"/>
              <a:t>all subjects</a:t>
            </a:r>
          </a:p>
          <a:p>
            <a:pPr>
              <a:buFontTx/>
              <a:buChar char="•"/>
            </a:pPr>
            <a:r>
              <a:rPr lang="de-DE" altLang="de-DE" sz="2000" b="1"/>
              <a:t>all study programms</a:t>
            </a:r>
          </a:p>
          <a:p>
            <a:pPr>
              <a:buFontTx/>
              <a:buChar char="•"/>
            </a:pPr>
            <a:endParaRPr lang="de-DE" altLang="de-DE" sz="2000" b="1"/>
          </a:p>
          <a:p>
            <a:r>
              <a:rPr lang="de-DE" altLang="de-DE" sz="2000" b="1">
                <a:solidFill>
                  <a:srgbClr val="FF0000"/>
                </a:solidFill>
              </a:rPr>
              <a:t>Only for some countries</a:t>
            </a:r>
          </a:p>
        </p:txBody>
      </p:sp>
      <p:sp>
        <p:nvSpPr>
          <p:cNvPr id="45066" name="Oval 10">
            <a:extLst>
              <a:ext uri="{FF2B5EF4-FFF2-40B4-BE49-F238E27FC236}">
                <a16:creationId xmlns:a16="http://schemas.microsoft.com/office/drawing/2014/main" id="{0035E0B4-DBA8-CB4F-8CC7-CA2AD6C3A5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4638" y="4797425"/>
            <a:ext cx="719137" cy="504825"/>
          </a:xfrm>
          <a:prstGeom prst="ellipse">
            <a:avLst/>
          </a:prstGeom>
          <a:gradFill rotWithShape="1">
            <a:gsLst>
              <a:gs pos="0">
                <a:schemeClr val="accent2">
                  <a:alpha val="25999"/>
                </a:schemeClr>
              </a:gs>
              <a:gs pos="100000">
                <a:schemeClr val="accent2">
                  <a:gamma/>
                  <a:shade val="46275"/>
                  <a:invGamma/>
                  <a:alpha val="25999"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de-DE" altLang="de-DE" sz="2400"/>
              <a:t>LI?</a:t>
            </a:r>
          </a:p>
        </p:txBody>
      </p:sp>
      <p:sp>
        <p:nvSpPr>
          <p:cNvPr id="45067" name="AutoShape 11">
            <a:extLst>
              <a:ext uri="{FF2B5EF4-FFF2-40B4-BE49-F238E27FC236}">
                <a16:creationId xmlns:a16="http://schemas.microsoft.com/office/drawing/2014/main" id="{93801E7A-CB57-1A43-8A9E-1A900FEDEF7D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6504781" y="3274219"/>
            <a:ext cx="976313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5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45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45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45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45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45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50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5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50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50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50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50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50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50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50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50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50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50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50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50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0" grpId="0" animBg="1"/>
      <p:bldP spid="45061" grpId="0" animBg="1"/>
      <p:bldP spid="45062" grpId="0" animBg="1"/>
      <p:bldP spid="45063" grpId="0" animBg="1"/>
      <p:bldP spid="45064" grpId="0" animBg="1"/>
      <p:bldP spid="45065" grpId="0" uiExpand="1" build="p"/>
      <p:bldP spid="4506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Foliennummernplatzhalter 3">
            <a:extLst>
              <a:ext uri="{FF2B5EF4-FFF2-40B4-BE49-F238E27FC236}">
                <a16:creationId xmlns:a16="http://schemas.microsoft.com/office/drawing/2014/main" id="{DE5C661F-4B38-6A4E-AF89-BAE3F0F5F8C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50F5A97-4CA7-CC4B-A1D7-F48F4879555A}" type="slidenum">
              <a:rPr lang="de-DE" altLang="de-DE">
                <a:solidFill>
                  <a:srgbClr val="5F5F5F"/>
                </a:solidFill>
              </a:rPr>
              <a:pPr/>
              <a:t>15</a:t>
            </a:fld>
            <a:endParaRPr lang="de-DE" altLang="de-DE">
              <a:solidFill>
                <a:srgbClr val="5F5F5F"/>
              </a:solidFill>
            </a:endParaRPr>
          </a:p>
        </p:txBody>
      </p:sp>
      <p:sp>
        <p:nvSpPr>
          <p:cNvPr id="32770" name="Fußzeilenplatzhalter 4">
            <a:extLst>
              <a:ext uri="{FF2B5EF4-FFF2-40B4-BE49-F238E27FC236}">
                <a16:creationId xmlns:a16="http://schemas.microsoft.com/office/drawing/2014/main" id="{A6350881-346D-0A40-B950-CB7FBF5C2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>
                <a:solidFill>
                  <a:srgbClr val="5F5F5F"/>
                </a:solidFill>
              </a:rPr>
              <a:t>ETH Zürich 15.09.06 </a:t>
            </a:r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929DD9ED-D864-8A46-8103-066C942716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95513" y="260350"/>
            <a:ext cx="6948487" cy="561975"/>
          </a:xfrm>
        </p:spPr>
        <p:txBody>
          <a:bodyPr/>
          <a:lstStyle/>
          <a:p>
            <a:pPr eaLnBrk="1" hangingPunct="1"/>
            <a:r>
              <a:rPr lang="de-DE" altLang="de-DE">
                <a:solidFill>
                  <a:schemeClr val="tx1"/>
                </a:solidFill>
              </a:rPr>
              <a:t>Becoming European… Approach 2</a:t>
            </a:r>
          </a:p>
        </p:txBody>
      </p:sp>
      <p:sp>
        <p:nvSpPr>
          <p:cNvPr id="44037" name="Text Box 5">
            <a:extLst>
              <a:ext uri="{FF2B5EF4-FFF2-40B4-BE49-F238E27FC236}">
                <a16:creationId xmlns:a16="http://schemas.microsoft.com/office/drawing/2014/main" id="{72203AFD-72CB-1449-87E6-E73C0CD38D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3213100"/>
            <a:ext cx="1981200" cy="118745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400">
                <a:solidFill>
                  <a:schemeClr val="bg1"/>
                </a:solidFill>
              </a:rPr>
              <a:t>subject type:</a:t>
            </a:r>
          </a:p>
          <a:p>
            <a:pPr algn="ctr"/>
            <a:r>
              <a:rPr lang="de-DE" altLang="de-DE" sz="2400">
                <a:solidFill>
                  <a:schemeClr val="bg1"/>
                </a:solidFill>
              </a:rPr>
              <a:t>e.g. business</a:t>
            </a:r>
          </a:p>
          <a:p>
            <a:pPr algn="ctr"/>
            <a:r>
              <a:rPr lang="de-DE" altLang="de-DE" sz="2400">
                <a:solidFill>
                  <a:schemeClr val="bg1"/>
                </a:solidFill>
              </a:rPr>
              <a:t>sciences</a:t>
            </a:r>
          </a:p>
        </p:txBody>
      </p:sp>
      <p:sp>
        <p:nvSpPr>
          <p:cNvPr id="44038" name="Text Box 6">
            <a:extLst>
              <a:ext uri="{FF2B5EF4-FFF2-40B4-BE49-F238E27FC236}">
                <a16:creationId xmlns:a16="http://schemas.microsoft.com/office/drawing/2014/main" id="{051FE3F4-81D1-BD44-B7A2-3C789C4F5E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0338" y="5229225"/>
            <a:ext cx="3943350" cy="822325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400">
                <a:solidFill>
                  <a:schemeClr val="bg1"/>
                </a:solidFill>
              </a:rPr>
              <a:t>level of education:</a:t>
            </a:r>
          </a:p>
          <a:p>
            <a:pPr algn="ctr"/>
            <a:r>
              <a:rPr lang="de-DE" altLang="de-DE" sz="2400">
                <a:solidFill>
                  <a:schemeClr val="bg1"/>
                </a:solidFill>
              </a:rPr>
              <a:t>postgraduate programmes</a:t>
            </a:r>
          </a:p>
        </p:txBody>
      </p:sp>
      <p:sp>
        <p:nvSpPr>
          <p:cNvPr id="44039" name="Text Box 7">
            <a:extLst>
              <a:ext uri="{FF2B5EF4-FFF2-40B4-BE49-F238E27FC236}">
                <a16:creationId xmlns:a16="http://schemas.microsoft.com/office/drawing/2014/main" id="{874226EB-4435-2B4E-8BF7-38B58A3966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0788" y="3284538"/>
            <a:ext cx="2495550" cy="118745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77800" indent="-177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400">
                <a:solidFill>
                  <a:schemeClr val="bg1"/>
                </a:solidFill>
              </a:rPr>
              <a:t>public or not:</a:t>
            </a:r>
          </a:p>
          <a:p>
            <a:pPr algn="ctr">
              <a:buFontTx/>
              <a:buChar char="•"/>
            </a:pPr>
            <a:r>
              <a:rPr lang="de-DE" altLang="de-DE" sz="2400">
                <a:solidFill>
                  <a:schemeClr val="bg1"/>
                </a:solidFill>
              </a:rPr>
              <a:t>benchmarking</a:t>
            </a:r>
          </a:p>
          <a:p>
            <a:pPr algn="ctr">
              <a:buFontTx/>
              <a:buChar char="•"/>
            </a:pPr>
            <a:r>
              <a:rPr lang="de-DE" altLang="de-DE" sz="2400">
                <a:solidFill>
                  <a:schemeClr val="bg1"/>
                </a:solidFill>
              </a:rPr>
              <a:t>study guide</a:t>
            </a:r>
          </a:p>
        </p:txBody>
      </p:sp>
      <p:cxnSp>
        <p:nvCxnSpPr>
          <p:cNvPr id="44044" name="AutoShape 12">
            <a:extLst>
              <a:ext uri="{FF2B5EF4-FFF2-40B4-BE49-F238E27FC236}">
                <a16:creationId xmlns:a16="http://schemas.microsoft.com/office/drawing/2014/main" id="{E0AB5E5D-62D6-FF41-A90C-7EB234FF2E60}"/>
              </a:ext>
            </a:extLst>
          </p:cNvPr>
          <p:cNvCxnSpPr>
            <a:cxnSpLocks noChangeShapeType="1"/>
            <a:stCxn id="44047" idx="4"/>
            <a:endCxn id="44037" idx="0"/>
          </p:cNvCxnSpPr>
          <p:nvPr/>
        </p:nvCxnSpPr>
        <p:spPr bwMode="auto">
          <a:xfrm flipH="1">
            <a:off x="1458913" y="2398713"/>
            <a:ext cx="3184525" cy="814387"/>
          </a:xfrm>
          <a:prstGeom prst="straightConnector1">
            <a:avLst/>
          </a:prstGeom>
          <a:noFill/>
          <a:ln w="762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045" name="AutoShape 13">
            <a:extLst>
              <a:ext uri="{FF2B5EF4-FFF2-40B4-BE49-F238E27FC236}">
                <a16:creationId xmlns:a16="http://schemas.microsoft.com/office/drawing/2014/main" id="{76BE6B9B-414E-3C4C-B780-6FEF04D49C91}"/>
              </a:ext>
            </a:extLst>
          </p:cNvPr>
          <p:cNvCxnSpPr>
            <a:cxnSpLocks noChangeShapeType="1"/>
            <a:stCxn id="44047" idx="4"/>
            <a:endCxn id="44039" idx="0"/>
          </p:cNvCxnSpPr>
          <p:nvPr/>
        </p:nvCxnSpPr>
        <p:spPr bwMode="auto">
          <a:xfrm>
            <a:off x="4643438" y="2398713"/>
            <a:ext cx="2905125" cy="885825"/>
          </a:xfrm>
          <a:prstGeom prst="straightConnector1">
            <a:avLst/>
          </a:prstGeom>
          <a:noFill/>
          <a:ln w="762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046" name="AutoShape 14">
            <a:extLst>
              <a:ext uri="{FF2B5EF4-FFF2-40B4-BE49-F238E27FC236}">
                <a16:creationId xmlns:a16="http://schemas.microsoft.com/office/drawing/2014/main" id="{098FC57A-C6E1-E64E-8F88-39CF5ABF8FF1}"/>
              </a:ext>
            </a:extLst>
          </p:cNvPr>
          <p:cNvCxnSpPr>
            <a:cxnSpLocks noChangeShapeType="1"/>
            <a:stCxn id="44047" idx="4"/>
            <a:endCxn id="44038" idx="0"/>
          </p:cNvCxnSpPr>
          <p:nvPr/>
        </p:nvCxnSpPr>
        <p:spPr bwMode="auto">
          <a:xfrm>
            <a:off x="4643438" y="2398713"/>
            <a:ext cx="28575" cy="2830512"/>
          </a:xfrm>
          <a:prstGeom prst="straightConnector1">
            <a:avLst/>
          </a:prstGeom>
          <a:noFill/>
          <a:ln w="762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047" name="Oval 15">
            <a:extLst>
              <a:ext uri="{FF2B5EF4-FFF2-40B4-BE49-F238E27FC236}">
                <a16:creationId xmlns:a16="http://schemas.microsoft.com/office/drawing/2014/main" id="{92A656CE-F0F8-564C-A3E7-41996411BA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5513" y="1196975"/>
            <a:ext cx="4895850" cy="120173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800" b="1"/>
              <a:t>Segmenting the Market</a:t>
            </a:r>
          </a:p>
        </p:txBody>
      </p:sp>
      <p:sp>
        <p:nvSpPr>
          <p:cNvPr id="44048" name="Oval 16">
            <a:extLst>
              <a:ext uri="{FF2B5EF4-FFF2-40B4-BE49-F238E27FC236}">
                <a16:creationId xmlns:a16="http://schemas.microsoft.com/office/drawing/2014/main" id="{FB3D8880-34A9-034D-87DC-A93386E59B81}"/>
              </a:ext>
            </a:extLst>
          </p:cNvPr>
          <p:cNvSpPr>
            <a:spLocks noChangeArrowheads="1"/>
          </p:cNvSpPr>
          <p:nvPr/>
        </p:nvSpPr>
        <p:spPr bwMode="auto">
          <a:xfrm rot="1166107">
            <a:off x="-71438" y="3681413"/>
            <a:ext cx="7019926" cy="2124075"/>
          </a:xfrm>
          <a:prstGeom prst="ellipse">
            <a:avLst/>
          </a:prstGeom>
          <a:solidFill>
            <a:schemeClr val="accent1">
              <a:alpha val="79999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44049" name="Oval 17">
            <a:extLst>
              <a:ext uri="{FF2B5EF4-FFF2-40B4-BE49-F238E27FC236}">
                <a16:creationId xmlns:a16="http://schemas.microsoft.com/office/drawing/2014/main" id="{956242DF-4737-D04F-B967-7C062CD14110}"/>
              </a:ext>
            </a:extLst>
          </p:cNvPr>
          <p:cNvSpPr>
            <a:spLocks noChangeArrowheads="1"/>
          </p:cNvSpPr>
          <p:nvPr/>
        </p:nvSpPr>
        <p:spPr bwMode="auto">
          <a:xfrm rot="1166107">
            <a:off x="5676900" y="3073400"/>
            <a:ext cx="3521075" cy="1717675"/>
          </a:xfrm>
          <a:prstGeom prst="ellipse">
            <a:avLst/>
          </a:prstGeom>
          <a:solidFill>
            <a:schemeClr val="accent1">
              <a:alpha val="79999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40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40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4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40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40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4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40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40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4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40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40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4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40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40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4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40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40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4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40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40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4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40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40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44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40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40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44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7" grpId="0" animBg="1"/>
      <p:bldP spid="44038" grpId="0" animBg="1"/>
      <p:bldP spid="44039" grpId="0" animBg="1"/>
      <p:bldP spid="4404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Foliennummernplatzhalter 2">
            <a:extLst>
              <a:ext uri="{FF2B5EF4-FFF2-40B4-BE49-F238E27FC236}">
                <a16:creationId xmlns:a16="http://schemas.microsoft.com/office/drawing/2014/main" id="{7CDED5CA-E9F5-6B44-B044-26BA6360C46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0E749AE-36E1-0D41-AB3B-5B96C2AA32CF}" type="slidenum">
              <a:rPr lang="de-DE" altLang="de-DE">
                <a:solidFill>
                  <a:srgbClr val="5F5F5F"/>
                </a:solidFill>
              </a:rPr>
              <a:pPr/>
              <a:t>16</a:t>
            </a:fld>
            <a:endParaRPr lang="de-DE" altLang="de-DE">
              <a:solidFill>
                <a:srgbClr val="5F5F5F"/>
              </a:solidFill>
            </a:endParaRPr>
          </a:p>
        </p:txBody>
      </p:sp>
      <p:sp>
        <p:nvSpPr>
          <p:cNvPr id="34818" name="Fußzeilenplatzhalter 3">
            <a:extLst>
              <a:ext uri="{FF2B5EF4-FFF2-40B4-BE49-F238E27FC236}">
                <a16:creationId xmlns:a16="http://schemas.microsoft.com/office/drawing/2014/main" id="{EFE81B73-E750-244A-A3ED-F2402E3332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>
                <a:solidFill>
                  <a:srgbClr val="5F5F5F"/>
                </a:solidFill>
              </a:rPr>
              <a:t>ETH Zürich 15.09.06 </a:t>
            </a:r>
          </a:p>
        </p:txBody>
      </p:sp>
      <p:sp>
        <p:nvSpPr>
          <p:cNvPr id="41987" name="WordArt 3">
            <a:extLst>
              <a:ext uri="{FF2B5EF4-FFF2-40B4-BE49-F238E27FC236}">
                <a16:creationId xmlns:a16="http://schemas.microsoft.com/office/drawing/2014/main" id="{8D338021-9A9E-7F4B-8A49-63433FAF6DB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373188" y="1362075"/>
            <a:ext cx="5483225" cy="15621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7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  <a:contourClr>
                <a:srgbClr val="FFE701"/>
              </a:contourClr>
            </a:sp3d>
          </a:bodyPr>
          <a:lstStyle/>
          <a:p>
            <a:pPr algn="ctr"/>
            <a:r>
              <a:rPr lang="de-DE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 panose="020B0806030902050204" pitchFamily="34" charset="0"/>
              </a:rPr>
              <a:t>EUSID!</a:t>
            </a:r>
          </a:p>
        </p:txBody>
      </p:sp>
      <p:sp>
        <p:nvSpPr>
          <p:cNvPr id="41988" name="Text Box 4">
            <a:extLst>
              <a:ext uri="{FF2B5EF4-FFF2-40B4-BE49-F238E27FC236}">
                <a16:creationId xmlns:a16="http://schemas.microsoft.com/office/drawing/2014/main" id="{4CD6762D-7A06-0144-BB1E-1C312B2461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4125" y="3113088"/>
            <a:ext cx="63658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de-DE" altLang="de-DE" sz="2400">
                <a:solidFill>
                  <a:srgbClr val="FF0000"/>
                </a:solidFill>
              </a:rPr>
              <a:t>Eu</a:t>
            </a:r>
            <a:r>
              <a:rPr lang="de-DE" altLang="de-DE" sz="2400">
                <a:solidFill>
                  <a:schemeClr val="accent2"/>
                </a:solidFill>
              </a:rPr>
              <a:t>ropean</a:t>
            </a:r>
            <a:r>
              <a:rPr lang="de-DE" altLang="de-DE" sz="2400"/>
              <a:t> </a:t>
            </a:r>
            <a:r>
              <a:rPr lang="de-DE" altLang="de-DE" sz="2400">
                <a:solidFill>
                  <a:srgbClr val="FF0000"/>
                </a:solidFill>
              </a:rPr>
              <a:t>S</a:t>
            </a:r>
            <a:r>
              <a:rPr lang="de-DE" altLang="de-DE" sz="2400">
                <a:solidFill>
                  <a:schemeClr val="accent2"/>
                </a:solidFill>
              </a:rPr>
              <a:t>tudy</a:t>
            </a:r>
            <a:r>
              <a:rPr lang="de-DE" altLang="de-DE" sz="2400"/>
              <a:t> </a:t>
            </a:r>
            <a:r>
              <a:rPr lang="de-DE" altLang="de-DE" sz="2400">
                <a:solidFill>
                  <a:schemeClr val="accent2"/>
                </a:solidFill>
              </a:rPr>
              <a:t>Gu</a:t>
            </a:r>
            <a:r>
              <a:rPr lang="de-DE" altLang="de-DE" sz="2400">
                <a:solidFill>
                  <a:srgbClr val="FF0000"/>
                </a:solidFill>
              </a:rPr>
              <a:t>id</a:t>
            </a:r>
            <a:r>
              <a:rPr lang="de-DE" altLang="de-DE" sz="2400">
                <a:solidFill>
                  <a:schemeClr val="accent2"/>
                </a:solidFill>
              </a:rPr>
              <a:t>e</a:t>
            </a:r>
            <a:r>
              <a:rPr lang="de-DE" altLang="de-DE" sz="2400"/>
              <a:t> </a:t>
            </a:r>
          </a:p>
          <a:p>
            <a:pPr algn="r"/>
            <a:r>
              <a:rPr lang="de-DE" altLang="de-DE" sz="2400">
                <a:solidFill>
                  <a:schemeClr val="accent2"/>
                </a:solidFill>
              </a:rPr>
              <a:t>for High Potential Students in Sciences</a:t>
            </a:r>
          </a:p>
        </p:txBody>
      </p:sp>
      <p:sp>
        <p:nvSpPr>
          <p:cNvPr id="41989" name="Text Box 5">
            <a:extLst>
              <a:ext uri="{FF2B5EF4-FFF2-40B4-BE49-F238E27FC236}">
                <a16:creationId xmlns:a16="http://schemas.microsoft.com/office/drawing/2014/main" id="{D906E360-F9D3-5A43-A39B-7C119513B5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1775" y="5229225"/>
            <a:ext cx="729615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77800" indent="-177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2000">
                <a:solidFill>
                  <a:schemeClr val="accent2"/>
                </a:solidFill>
              </a:rPr>
              <a:t>Method</a:t>
            </a:r>
          </a:p>
          <a:p>
            <a:pPr>
              <a:buFontTx/>
              <a:buChar char="•"/>
            </a:pPr>
            <a:r>
              <a:rPr lang="de-DE" altLang="de-DE" sz="2000"/>
              <a:t>selection of top-level departments in sciences</a:t>
            </a:r>
          </a:p>
          <a:p>
            <a:pPr>
              <a:buFontTx/>
              <a:buChar char="•"/>
            </a:pPr>
            <a:r>
              <a:rPr lang="de-DE" altLang="de-DE" sz="2000"/>
              <a:t>multi-dimensional approach </a:t>
            </a:r>
          </a:p>
          <a:p>
            <a:pPr>
              <a:buFontTx/>
              <a:buChar char="•"/>
            </a:pPr>
            <a:r>
              <a:rPr lang="de-DE" altLang="de-DE" sz="2000"/>
              <a:t>based on the ranking experience of CHE</a:t>
            </a:r>
            <a:endParaRPr lang="de-DE" altLang="de-DE" sz="2400" b="1"/>
          </a:p>
        </p:txBody>
      </p:sp>
      <p:sp>
        <p:nvSpPr>
          <p:cNvPr id="41990" name="Text Box 6">
            <a:extLst>
              <a:ext uri="{FF2B5EF4-FFF2-40B4-BE49-F238E27FC236}">
                <a16:creationId xmlns:a16="http://schemas.microsoft.com/office/drawing/2014/main" id="{906045B5-3162-AD40-AB51-53A16A3C1B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125" y="3887788"/>
            <a:ext cx="8185150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77800" indent="-177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2000">
                <a:solidFill>
                  <a:schemeClr val="accent2"/>
                </a:solidFill>
              </a:rPr>
              <a:t>Aims</a:t>
            </a:r>
          </a:p>
          <a:p>
            <a:pPr>
              <a:buFontTx/>
              <a:buChar char="•"/>
            </a:pPr>
            <a:r>
              <a:rPr lang="de-DE" altLang="de-DE" sz="2000"/>
              <a:t>contribute to European Higher Education Area</a:t>
            </a:r>
          </a:p>
          <a:p>
            <a:pPr>
              <a:buFontTx/>
              <a:buChar char="•"/>
            </a:pPr>
            <a:r>
              <a:rPr lang="de-DE" altLang="de-DE" sz="2000"/>
              <a:t>Provide substantial information for Postgraduate Students</a:t>
            </a:r>
          </a:p>
          <a:p>
            <a:pPr>
              <a:buFontTx/>
              <a:buChar char="•"/>
            </a:pPr>
            <a:r>
              <a:rPr lang="de-DE" altLang="de-DE" sz="2000"/>
              <a:t>show the internationally competitive strength of European science departments!</a:t>
            </a:r>
          </a:p>
        </p:txBody>
      </p:sp>
      <p:sp>
        <p:nvSpPr>
          <p:cNvPr id="34823" name="Rectangle 7">
            <a:extLst>
              <a:ext uri="{FF2B5EF4-FFF2-40B4-BE49-F238E27FC236}">
                <a16:creationId xmlns:a16="http://schemas.microsoft.com/office/drawing/2014/main" id="{1D51652E-1306-0C41-A158-B47DEA2145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95513" y="260350"/>
            <a:ext cx="6948487" cy="561975"/>
          </a:xfrm>
          <a:noFill/>
        </p:spPr>
        <p:txBody>
          <a:bodyPr/>
          <a:lstStyle/>
          <a:p>
            <a:pPr eaLnBrk="1" hangingPunct="1"/>
            <a:r>
              <a:rPr lang="de-DE" altLang="de-DE"/>
              <a:t>Becoming European… a Pilot Project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9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19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9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19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19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19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9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19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19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19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19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19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19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19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19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19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19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19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8" grpId="0"/>
      <p:bldP spid="41989" grpId="0" build="p"/>
      <p:bldP spid="41990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Foliennummernplatzhalter 2">
            <a:extLst>
              <a:ext uri="{FF2B5EF4-FFF2-40B4-BE49-F238E27FC236}">
                <a16:creationId xmlns:a16="http://schemas.microsoft.com/office/drawing/2014/main" id="{B7F212DC-32EA-0941-B867-A99105A3328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717FFE1-9542-EF4F-9123-07D757904A38}" type="slidenum">
              <a:rPr lang="de-DE" altLang="de-DE">
                <a:solidFill>
                  <a:srgbClr val="5F5F5F"/>
                </a:solidFill>
              </a:rPr>
              <a:pPr/>
              <a:t>17</a:t>
            </a:fld>
            <a:endParaRPr lang="de-DE" altLang="de-DE">
              <a:solidFill>
                <a:srgbClr val="5F5F5F"/>
              </a:solidFill>
            </a:endParaRPr>
          </a:p>
        </p:txBody>
      </p:sp>
      <p:sp>
        <p:nvSpPr>
          <p:cNvPr id="36866" name="Fußzeilenplatzhalter 3">
            <a:extLst>
              <a:ext uri="{FF2B5EF4-FFF2-40B4-BE49-F238E27FC236}">
                <a16:creationId xmlns:a16="http://schemas.microsoft.com/office/drawing/2014/main" id="{ECF9C496-DB34-754F-B51B-06012C0A8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>
                <a:solidFill>
                  <a:srgbClr val="5F5F5F"/>
                </a:solidFill>
              </a:rPr>
              <a:t>ETH Zürich 15.09.06 </a:t>
            </a:r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678AC7B0-557D-2E4B-9B64-6CB40984A65E}"/>
              </a:ext>
            </a:extLst>
          </p:cNvPr>
          <p:cNvSpPr>
            <a:spLocks noChangeArrowheads="1"/>
          </p:cNvSpPr>
          <p:nvPr>
            <p:ph type="title"/>
          </p:nvPr>
        </p:nvSpPr>
        <p:spPr>
          <a:xfrm>
            <a:off x="2857500" y="260350"/>
            <a:ext cx="4695825" cy="561975"/>
          </a:xfrm>
          <a:noFill/>
        </p:spPr>
        <p:txBody>
          <a:bodyPr/>
          <a:lstStyle/>
          <a:p>
            <a:pPr eaLnBrk="1" hangingPunct="1"/>
            <a:r>
              <a:rPr lang="en-GB" altLang="de-DE">
                <a:solidFill>
                  <a:schemeClr val="tx1"/>
                </a:solidFill>
              </a:rPr>
              <a:t>Communication</a:t>
            </a:r>
          </a:p>
        </p:txBody>
      </p:sp>
      <p:sp>
        <p:nvSpPr>
          <p:cNvPr id="36868" name="AutoShape 3">
            <a:extLst>
              <a:ext uri="{FF2B5EF4-FFF2-40B4-BE49-F238E27FC236}">
                <a16:creationId xmlns:a16="http://schemas.microsoft.com/office/drawing/2014/main" id="{ACD5AD17-99F2-B642-B23B-B83EFE607CEE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609600" y="1371600"/>
            <a:ext cx="7696200" cy="4724400"/>
          </a:xfrm>
          <a:prstGeom prst="triangle">
            <a:avLst>
              <a:gd name="adj" fmla="val 50000"/>
            </a:avLst>
          </a:prstGeom>
          <a:solidFill>
            <a:srgbClr val="3366FF"/>
          </a:solidFill>
          <a:ln>
            <a:noFill/>
          </a:ln>
          <a:effectLst>
            <a:prstShdw prst="shdw17" dist="17961" dir="2700000">
              <a:srgbClr val="1F3D99"/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de-DE" altLang="de-DE">
              <a:solidFill>
                <a:schemeClr val="bg1"/>
              </a:solidFill>
            </a:endParaRPr>
          </a:p>
        </p:txBody>
      </p:sp>
      <p:sp>
        <p:nvSpPr>
          <p:cNvPr id="23556" name="Rectangle 4">
            <a:extLst>
              <a:ext uri="{FF2B5EF4-FFF2-40B4-BE49-F238E27FC236}">
                <a16:creationId xmlns:a16="http://schemas.microsoft.com/office/drawing/2014/main" id="{0B5F9B8A-A2F2-D44F-9657-AF9BD9EC9F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1524000"/>
            <a:ext cx="4419600" cy="96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§"/>
              <a:defRPr sz="2800">
                <a:solidFill>
                  <a:srgbClr val="5F5F5F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Char char="–"/>
              <a:defRPr sz="2400">
                <a:solidFill>
                  <a:srgbClr val="5F5F5F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2000">
                <a:solidFill>
                  <a:srgbClr val="5F5F5F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rgbClr val="5F5F5F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rgbClr val="5F5F5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5F5F5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5F5F5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5F5F5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5F5F5F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 typeface="Wingdings" pitchFamily="2" charset="2"/>
              <a:buNone/>
            </a:pPr>
            <a:endParaRPr lang="de-DE" altLang="de-DE">
              <a:solidFill>
                <a:schemeClr val="bg1"/>
              </a:solidFill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de-DE" altLang="de-DE" sz="2000">
                <a:solidFill>
                  <a:schemeClr val="bg1"/>
                </a:solidFill>
              </a:rPr>
              <a:t>recommen-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de-DE" altLang="de-DE" sz="2000">
                <a:solidFill>
                  <a:schemeClr val="bg1"/>
                </a:solidFill>
              </a:rPr>
              <a:t>dations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de-DE" altLang="de-DE" sz="2000" i="1">
                <a:solidFill>
                  <a:schemeClr val="bg1"/>
                </a:solidFill>
              </a:rPr>
              <a:t>DIE ZEIT</a:t>
            </a:r>
            <a:endParaRPr lang="de-DE" altLang="de-DE">
              <a:solidFill>
                <a:schemeClr val="bg1"/>
              </a:solidFill>
            </a:endParaRPr>
          </a:p>
        </p:txBody>
      </p:sp>
      <p:sp>
        <p:nvSpPr>
          <p:cNvPr id="23557" name="Rectangle 5">
            <a:extLst>
              <a:ext uri="{FF2B5EF4-FFF2-40B4-BE49-F238E27FC236}">
                <a16:creationId xmlns:a16="http://schemas.microsoft.com/office/drawing/2014/main" id="{2968AAEB-B90C-DC40-9F57-1C9DB33834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3581400"/>
            <a:ext cx="7696200" cy="154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§"/>
              <a:defRPr sz="2800">
                <a:solidFill>
                  <a:srgbClr val="5F5F5F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Char char="–"/>
              <a:defRPr sz="2400">
                <a:solidFill>
                  <a:srgbClr val="5F5F5F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2000">
                <a:solidFill>
                  <a:srgbClr val="5F5F5F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rgbClr val="5F5F5F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rgbClr val="5F5F5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5F5F5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5F5F5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5F5F5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5F5F5F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 typeface="Wingdings" pitchFamily="2" charset="2"/>
              <a:buNone/>
            </a:pPr>
            <a:r>
              <a:rPr lang="de-DE" altLang="de-DE" sz="2400">
                <a:solidFill>
                  <a:schemeClr val="bg1"/>
                </a:solidFill>
              </a:rPr>
              <a:t>overview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de-DE" altLang="de-DE" sz="2400">
                <a:solidFill>
                  <a:schemeClr val="bg1"/>
                </a:solidFill>
              </a:rPr>
              <a:t>5 indicators; „</a:t>
            </a:r>
            <a:r>
              <a:rPr lang="de-DE" altLang="de-DE" sz="2400" i="1">
                <a:solidFill>
                  <a:schemeClr val="bg1"/>
                </a:solidFill>
              </a:rPr>
              <a:t>Studienführer</a:t>
            </a:r>
            <a:r>
              <a:rPr lang="de-DE" altLang="de-DE" sz="2400">
                <a:solidFill>
                  <a:schemeClr val="bg1"/>
                </a:solidFill>
              </a:rPr>
              <a:t>“</a:t>
            </a:r>
          </a:p>
        </p:txBody>
      </p:sp>
      <p:sp>
        <p:nvSpPr>
          <p:cNvPr id="23558" name="Rectangle 6">
            <a:extLst>
              <a:ext uri="{FF2B5EF4-FFF2-40B4-BE49-F238E27FC236}">
                <a16:creationId xmlns:a16="http://schemas.microsoft.com/office/drawing/2014/main" id="{3AE25821-D95D-AB45-A492-7C0785D8F0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5105400"/>
            <a:ext cx="8397875" cy="1241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§"/>
              <a:defRPr sz="2800">
                <a:solidFill>
                  <a:srgbClr val="5F5F5F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Char char="–"/>
              <a:defRPr sz="2400">
                <a:solidFill>
                  <a:srgbClr val="5F5F5F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2000">
                <a:solidFill>
                  <a:srgbClr val="5F5F5F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rgbClr val="5F5F5F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rgbClr val="5F5F5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5F5F5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5F5F5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5F5F5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5F5F5F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 typeface="Wingdings" pitchFamily="2" charset="2"/>
              <a:buNone/>
            </a:pPr>
            <a:r>
              <a:rPr lang="de-DE" altLang="de-DE" sz="2400">
                <a:solidFill>
                  <a:schemeClr val="bg1"/>
                </a:solidFill>
              </a:rPr>
              <a:t>all datas + My Ranking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de-DE" altLang="de-DE" sz="2400">
                <a:solidFill>
                  <a:schemeClr val="bg1"/>
                </a:solidFill>
              </a:rPr>
              <a:t>www.che-ranking.de</a:t>
            </a:r>
            <a:endParaRPr lang="de-DE" altLang="de-DE">
              <a:solidFill>
                <a:schemeClr val="bg1"/>
              </a:solidFill>
            </a:endParaRPr>
          </a:p>
        </p:txBody>
      </p:sp>
      <p:sp>
        <p:nvSpPr>
          <p:cNvPr id="23559" name="Line 7">
            <a:extLst>
              <a:ext uri="{FF2B5EF4-FFF2-40B4-BE49-F238E27FC236}">
                <a16:creationId xmlns:a16="http://schemas.microsoft.com/office/drawing/2014/main" id="{E947AA8A-A8CF-EC4B-A83B-65961D38DBC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95600" y="3429000"/>
            <a:ext cx="3276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eaLnBrk="1" hangingPunct="1">
              <a:defRPr/>
            </a:pPr>
            <a:endParaRPr lang="de-DE"/>
          </a:p>
        </p:txBody>
      </p:sp>
      <p:sp>
        <p:nvSpPr>
          <p:cNvPr id="23560" name="Line 8">
            <a:extLst>
              <a:ext uri="{FF2B5EF4-FFF2-40B4-BE49-F238E27FC236}">
                <a16:creationId xmlns:a16="http://schemas.microsoft.com/office/drawing/2014/main" id="{0CFB8738-B0F4-BC42-9F6D-CE02CAE7B0C4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4953000"/>
            <a:ext cx="579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eaLnBrk="1" hangingPunct="1">
              <a:defRPr/>
            </a:pPr>
            <a:endParaRPr lang="de-DE"/>
          </a:p>
        </p:txBody>
      </p:sp>
      <p:sp>
        <p:nvSpPr>
          <p:cNvPr id="36874" name="Text Box 9">
            <a:extLst>
              <a:ext uri="{FF2B5EF4-FFF2-40B4-BE49-F238E27FC236}">
                <a16:creationId xmlns:a16="http://schemas.microsoft.com/office/drawing/2014/main" id="{6D7FF5A6-848C-574B-99FF-72F4999B6C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2514600"/>
            <a:ext cx="1881188" cy="457200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de-DE" sz="2400">
                <a:solidFill>
                  <a:srgbClr val="FF0000"/>
                </a:solidFill>
              </a:rPr>
              <a:t>densification</a:t>
            </a:r>
            <a:endParaRPr lang="en-GB" altLang="de-DE" sz="2400">
              <a:latin typeface="Times New Roman" panose="02020603050405020304" pitchFamily="18" charset="0"/>
            </a:endParaRPr>
          </a:p>
        </p:txBody>
      </p:sp>
      <p:sp>
        <p:nvSpPr>
          <p:cNvPr id="36875" name="Text Box 10">
            <a:extLst>
              <a:ext uri="{FF2B5EF4-FFF2-40B4-BE49-F238E27FC236}">
                <a16:creationId xmlns:a16="http://schemas.microsoft.com/office/drawing/2014/main" id="{C3C43F8E-B113-C54C-988B-3876EA17C5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2286000"/>
            <a:ext cx="2016125" cy="457200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de-DE" sz="2400">
                <a:solidFill>
                  <a:srgbClr val="FF0000"/>
                </a:solidFill>
              </a:rPr>
              <a:t>differentiation</a:t>
            </a:r>
            <a:endParaRPr lang="en-GB" altLang="de-DE" sz="2400">
              <a:latin typeface="Times New Roman" panose="02020603050405020304" pitchFamily="18" charset="0"/>
            </a:endParaRPr>
          </a:p>
        </p:txBody>
      </p:sp>
      <p:sp>
        <p:nvSpPr>
          <p:cNvPr id="36876" name="Line 11">
            <a:extLst>
              <a:ext uri="{FF2B5EF4-FFF2-40B4-BE49-F238E27FC236}">
                <a16:creationId xmlns:a16="http://schemas.microsoft.com/office/drawing/2014/main" id="{8353CB75-0633-8D40-9349-53AA9036048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04800" y="1447800"/>
            <a:ext cx="3581400" cy="434340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877" name="Line 12">
            <a:extLst>
              <a:ext uri="{FF2B5EF4-FFF2-40B4-BE49-F238E27FC236}">
                <a16:creationId xmlns:a16="http://schemas.microsoft.com/office/drawing/2014/main" id="{23211BA2-E3D3-1B42-BE3B-FB165313CEA0}"/>
              </a:ext>
            </a:extLst>
          </p:cNvPr>
          <p:cNvSpPr>
            <a:spLocks noChangeShapeType="1"/>
          </p:cNvSpPr>
          <p:nvPr/>
        </p:nvSpPr>
        <p:spPr bwMode="auto">
          <a:xfrm rot="5994514" flipV="1">
            <a:off x="5029200" y="1447800"/>
            <a:ext cx="3581400" cy="434340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 autoUpdateAnimBg="0"/>
      <p:bldP spid="23557" grpId="0" autoUpdateAnimBg="0"/>
      <p:bldP spid="23558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Foliennummernplatzhalter 1">
            <a:extLst>
              <a:ext uri="{FF2B5EF4-FFF2-40B4-BE49-F238E27FC236}">
                <a16:creationId xmlns:a16="http://schemas.microsoft.com/office/drawing/2014/main" id="{7D7F933E-331E-5742-8F7B-C9805882E22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CB35598-C9B5-074F-8861-2D424FFF18A8}" type="slidenum">
              <a:rPr lang="de-DE" altLang="de-DE">
                <a:solidFill>
                  <a:srgbClr val="5F5F5F"/>
                </a:solidFill>
              </a:rPr>
              <a:pPr/>
              <a:t>2</a:t>
            </a:fld>
            <a:endParaRPr lang="de-DE" altLang="de-DE">
              <a:solidFill>
                <a:srgbClr val="5F5F5F"/>
              </a:solidFill>
            </a:endParaRPr>
          </a:p>
        </p:txBody>
      </p:sp>
      <p:sp>
        <p:nvSpPr>
          <p:cNvPr id="6146" name="Fußzeilenplatzhalter 2">
            <a:extLst>
              <a:ext uri="{FF2B5EF4-FFF2-40B4-BE49-F238E27FC236}">
                <a16:creationId xmlns:a16="http://schemas.microsoft.com/office/drawing/2014/main" id="{0FD989BD-494A-7042-80F3-1E89C99AA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>
                <a:solidFill>
                  <a:srgbClr val="5F5F5F"/>
                </a:solidFill>
              </a:rPr>
              <a:t>ETH Zürich 15.09.06 </a:t>
            </a: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4E4F60B0-85BA-8748-AAB7-328109DC4CB7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1143000" y="1752600"/>
            <a:ext cx="7467600" cy="1439863"/>
          </a:xfrm>
          <a:prstGeom prst="rect">
            <a:avLst/>
          </a:prstGeom>
          <a:solidFill>
            <a:srgbClr val="FF000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99999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400" b="1"/>
              <a:t>Initiated by </a:t>
            </a:r>
          </a:p>
          <a:p>
            <a:pPr algn="ctr"/>
            <a:r>
              <a:rPr lang="de-DE" altLang="de-DE" sz="2400" b="1"/>
              <a:t>German Rectors‘ Conference </a:t>
            </a:r>
          </a:p>
          <a:p>
            <a:pPr algn="ctr"/>
            <a:r>
              <a:rPr lang="de-DE" altLang="de-DE" sz="2400" b="1"/>
              <a:t>early 90s</a:t>
            </a:r>
            <a:endParaRPr lang="de-DE" altLang="de-DE" sz="2400" b="1">
              <a:solidFill>
                <a:schemeClr val="bg1"/>
              </a:solidFill>
            </a:endParaRP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CDB79B54-8C30-1A43-9C41-F59F0E971C38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1143000" y="4267200"/>
            <a:ext cx="7467600" cy="143986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9000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400" b="1"/>
              <a:t>Founding task for CHE</a:t>
            </a:r>
          </a:p>
        </p:txBody>
      </p:sp>
      <p:sp>
        <p:nvSpPr>
          <p:cNvPr id="6149" name="Text Box 4">
            <a:extLst>
              <a:ext uri="{FF2B5EF4-FFF2-40B4-BE49-F238E27FC236}">
                <a16:creationId xmlns:a16="http://schemas.microsoft.com/office/drawing/2014/main" id="{85093074-E789-D543-AC26-1E042D10CD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46325" y="2698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GB" altLang="de-DE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Foliennummernplatzhalter 2">
            <a:extLst>
              <a:ext uri="{FF2B5EF4-FFF2-40B4-BE49-F238E27FC236}">
                <a16:creationId xmlns:a16="http://schemas.microsoft.com/office/drawing/2014/main" id="{1A254EC1-9323-734D-B6BF-2D26A07ECAB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D309948-80AF-2443-8058-6CD38E7DDBB3}" type="slidenum">
              <a:rPr lang="de-DE" altLang="de-DE">
                <a:solidFill>
                  <a:srgbClr val="5F5F5F"/>
                </a:solidFill>
              </a:rPr>
              <a:pPr/>
              <a:t>3</a:t>
            </a:fld>
            <a:endParaRPr lang="de-DE" altLang="de-DE">
              <a:solidFill>
                <a:srgbClr val="5F5F5F"/>
              </a:solidFill>
            </a:endParaRPr>
          </a:p>
        </p:txBody>
      </p:sp>
      <p:sp>
        <p:nvSpPr>
          <p:cNvPr id="8194" name="Fußzeilenplatzhalter 3">
            <a:extLst>
              <a:ext uri="{FF2B5EF4-FFF2-40B4-BE49-F238E27FC236}">
                <a16:creationId xmlns:a16="http://schemas.microsoft.com/office/drawing/2014/main" id="{3132B276-45B8-484E-8241-773F33AA5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>
                <a:solidFill>
                  <a:srgbClr val="5F5F5F"/>
                </a:solidFill>
              </a:rPr>
              <a:t>ETH Zürich 15.09.06 </a:t>
            </a:r>
          </a:p>
        </p:txBody>
      </p:sp>
      <p:sp>
        <p:nvSpPr>
          <p:cNvPr id="8195" name="Text Box 2">
            <a:extLst>
              <a:ext uri="{FF2B5EF4-FFF2-40B4-BE49-F238E27FC236}">
                <a16:creationId xmlns:a16="http://schemas.microsoft.com/office/drawing/2014/main" id="{64AC8F07-6BAD-9E4E-A92E-143C7E0072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de-DE" altLang="de-DE" sz="2400">
              <a:latin typeface="Times New Roman" panose="02020603050405020304" pitchFamily="18" charset="0"/>
            </a:endParaRPr>
          </a:p>
        </p:txBody>
      </p:sp>
      <p:sp>
        <p:nvSpPr>
          <p:cNvPr id="8196" name="Text Box 3">
            <a:extLst>
              <a:ext uri="{FF2B5EF4-FFF2-40B4-BE49-F238E27FC236}">
                <a16:creationId xmlns:a16="http://schemas.microsoft.com/office/drawing/2014/main" id="{243156C5-485F-DF49-AEC6-3BEEDAEE53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7013" y="3048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de-DE" altLang="de-DE" sz="2400">
              <a:latin typeface="Times New Roman" panose="02020603050405020304" pitchFamily="18" charset="0"/>
            </a:endParaRPr>
          </a:p>
        </p:txBody>
      </p:sp>
      <p:sp>
        <p:nvSpPr>
          <p:cNvPr id="8197" name="Rectangle 4">
            <a:extLst>
              <a:ext uri="{FF2B5EF4-FFF2-40B4-BE49-F238E27FC236}">
                <a16:creationId xmlns:a16="http://schemas.microsoft.com/office/drawing/2014/main" id="{1F9D1858-A101-9A40-8B5B-17D3ACFE79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295400"/>
            <a:ext cx="8229600" cy="3286125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9000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3200" b="1"/>
              <a:t>„The system used by CHE  to evaluate universities is probably the best model available today in the world of higher education.“ </a:t>
            </a:r>
          </a:p>
        </p:txBody>
      </p:sp>
      <p:sp>
        <p:nvSpPr>
          <p:cNvPr id="8198" name="Rectangle 5">
            <a:extLst>
              <a:ext uri="{FF2B5EF4-FFF2-40B4-BE49-F238E27FC236}">
                <a16:creationId xmlns:a16="http://schemas.microsoft.com/office/drawing/2014/main" id="{AB6BD31C-294A-384C-9648-92E2BC66FC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724400"/>
            <a:ext cx="8153400" cy="2060575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1F1F5C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400">
                <a:solidFill>
                  <a:schemeClr val="bg1"/>
                </a:solidFill>
              </a:rPr>
              <a:t>Prof. Dr. Francois Tavenas</a:t>
            </a:r>
          </a:p>
          <a:p>
            <a:pPr algn="ctr"/>
            <a:r>
              <a:rPr lang="de-DE" altLang="de-DE" sz="2400">
                <a:solidFill>
                  <a:schemeClr val="bg1"/>
                </a:solidFill>
              </a:rPr>
              <a:t>Rector Emeritus of Université Laval (Quebec)</a:t>
            </a:r>
          </a:p>
          <a:p>
            <a:pPr algn="ctr"/>
            <a:r>
              <a:rPr lang="de-DE" altLang="de-DE" sz="2400">
                <a:solidFill>
                  <a:schemeClr val="bg1"/>
                </a:solidFill>
              </a:rPr>
              <a:t>Founding Rector of Université de Luxembourg</a:t>
            </a:r>
          </a:p>
          <a:p>
            <a:pPr algn="ctr"/>
            <a:r>
              <a:rPr lang="de-DE" altLang="de-DE" sz="2400">
                <a:solidFill>
                  <a:schemeClr val="bg1"/>
                </a:solidFill>
              </a:rPr>
              <a:t>Quality Assurance: A Reference System for Indicators and Evaluation Procedures, Brüssel April 2004</a:t>
            </a:r>
          </a:p>
        </p:txBody>
      </p:sp>
      <p:sp>
        <p:nvSpPr>
          <p:cNvPr id="8199" name="Rectangle 6">
            <a:extLst>
              <a:ext uri="{FF2B5EF4-FFF2-40B4-BE49-F238E27FC236}">
                <a16:creationId xmlns:a16="http://schemas.microsoft.com/office/drawing/2014/main" id="{90B2DBAA-7D9C-3B42-8085-3DEEBFEC54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de-DE" altLang="de-DE"/>
              <a:t>Meta - Ranking 1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Foliennummernplatzhalter 2">
            <a:extLst>
              <a:ext uri="{FF2B5EF4-FFF2-40B4-BE49-F238E27FC236}">
                <a16:creationId xmlns:a16="http://schemas.microsoft.com/office/drawing/2014/main" id="{8F16486A-3AEB-0943-A95B-91C6A02B9FB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0943E0A-0880-E64C-AC00-2BB7DFA8E3F7}" type="slidenum">
              <a:rPr lang="de-DE" altLang="de-DE">
                <a:solidFill>
                  <a:srgbClr val="5F5F5F"/>
                </a:solidFill>
              </a:rPr>
              <a:pPr/>
              <a:t>4</a:t>
            </a:fld>
            <a:endParaRPr lang="de-DE" altLang="de-DE">
              <a:solidFill>
                <a:srgbClr val="5F5F5F"/>
              </a:solidFill>
            </a:endParaRPr>
          </a:p>
        </p:txBody>
      </p:sp>
      <p:sp>
        <p:nvSpPr>
          <p:cNvPr id="10242" name="Fußzeilenplatzhalter 3">
            <a:extLst>
              <a:ext uri="{FF2B5EF4-FFF2-40B4-BE49-F238E27FC236}">
                <a16:creationId xmlns:a16="http://schemas.microsoft.com/office/drawing/2014/main" id="{C11BE80C-8F1E-0E40-9A85-103E3F847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>
                <a:solidFill>
                  <a:srgbClr val="5F5F5F"/>
                </a:solidFill>
              </a:rPr>
              <a:t>ETH Zürich 15.09.06 </a:t>
            </a:r>
          </a:p>
        </p:txBody>
      </p:sp>
      <p:sp>
        <p:nvSpPr>
          <p:cNvPr id="10243" name="Text Box 2">
            <a:extLst>
              <a:ext uri="{FF2B5EF4-FFF2-40B4-BE49-F238E27FC236}">
                <a16:creationId xmlns:a16="http://schemas.microsoft.com/office/drawing/2014/main" id="{A576E9EE-D8D3-1F47-A4DB-AD6ACD0000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de-DE" altLang="de-DE" sz="2400">
              <a:latin typeface="Times New Roman" panose="02020603050405020304" pitchFamily="18" charset="0"/>
            </a:endParaRPr>
          </a:p>
        </p:txBody>
      </p:sp>
      <p:sp>
        <p:nvSpPr>
          <p:cNvPr id="10244" name="Text Box 3">
            <a:extLst>
              <a:ext uri="{FF2B5EF4-FFF2-40B4-BE49-F238E27FC236}">
                <a16:creationId xmlns:a16="http://schemas.microsoft.com/office/drawing/2014/main" id="{36883797-9E55-F649-8CEE-04A0E6F005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7013" y="3048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de-DE" altLang="de-DE" sz="2400">
              <a:latin typeface="Times New Roman" panose="02020603050405020304" pitchFamily="18" charset="0"/>
            </a:endParaRPr>
          </a:p>
        </p:txBody>
      </p:sp>
      <p:sp>
        <p:nvSpPr>
          <p:cNvPr id="48132" name="Rectangle 4">
            <a:extLst>
              <a:ext uri="{FF2B5EF4-FFF2-40B4-BE49-F238E27FC236}">
                <a16:creationId xmlns:a16="http://schemas.microsoft.com/office/drawing/2014/main" id="{7F549907-F412-0449-86C9-18E0B4852D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125538"/>
            <a:ext cx="8229600" cy="3286125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9000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3200" b="1"/>
              <a:t>„ The German system of institutional ranking is nothing short of brilliant.“ </a:t>
            </a:r>
          </a:p>
        </p:txBody>
      </p:sp>
      <p:sp>
        <p:nvSpPr>
          <p:cNvPr id="48133" name="Rectangle 5">
            <a:extLst>
              <a:ext uri="{FF2B5EF4-FFF2-40B4-BE49-F238E27FC236}">
                <a16:creationId xmlns:a16="http://schemas.microsoft.com/office/drawing/2014/main" id="{E6C24756-9EFA-4744-AD65-50764E88C6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508500"/>
            <a:ext cx="8153400" cy="2060575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1F1F5C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400">
                <a:solidFill>
                  <a:schemeClr val="bg1"/>
                </a:solidFill>
              </a:rPr>
              <a:t>Alex Usher, Vice-President</a:t>
            </a:r>
          </a:p>
          <a:p>
            <a:pPr algn="ctr"/>
            <a:r>
              <a:rPr lang="de-DE" altLang="de-DE" sz="2400">
                <a:solidFill>
                  <a:schemeClr val="bg1"/>
                </a:solidFill>
              </a:rPr>
              <a:t>of the Educational Policy Institute, Canada,</a:t>
            </a:r>
          </a:p>
          <a:p>
            <a:pPr algn="ctr"/>
            <a:r>
              <a:rPr lang="de-DE" altLang="de-DE" sz="2400">
                <a:solidFill>
                  <a:schemeClr val="bg1"/>
                </a:solidFill>
              </a:rPr>
              <a:t>2006</a:t>
            </a:r>
          </a:p>
        </p:txBody>
      </p:sp>
      <p:sp>
        <p:nvSpPr>
          <p:cNvPr id="10247" name="Rectangle 6">
            <a:extLst>
              <a:ext uri="{FF2B5EF4-FFF2-40B4-BE49-F238E27FC236}">
                <a16:creationId xmlns:a16="http://schemas.microsoft.com/office/drawing/2014/main" id="{8470E129-93EF-1248-B935-674EB046DC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de-DE" altLang="de-DE"/>
              <a:t>Meta - Ranking 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8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8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8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8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8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8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8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8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2" grpId="0" animBg="1"/>
      <p:bldP spid="4813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Foliennummernplatzhalter 2">
            <a:extLst>
              <a:ext uri="{FF2B5EF4-FFF2-40B4-BE49-F238E27FC236}">
                <a16:creationId xmlns:a16="http://schemas.microsoft.com/office/drawing/2014/main" id="{522A74DD-D091-1A41-888E-B227F9C1973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B05CA13-6215-AA4C-9592-ECE22319D77C}" type="slidenum">
              <a:rPr lang="de-DE" altLang="de-DE">
                <a:solidFill>
                  <a:srgbClr val="5F5F5F"/>
                </a:solidFill>
              </a:rPr>
              <a:pPr/>
              <a:t>5</a:t>
            </a:fld>
            <a:endParaRPr lang="de-DE" altLang="de-DE">
              <a:solidFill>
                <a:srgbClr val="5F5F5F"/>
              </a:solidFill>
            </a:endParaRPr>
          </a:p>
        </p:txBody>
      </p:sp>
      <p:sp>
        <p:nvSpPr>
          <p:cNvPr id="12290" name="Fußzeilenplatzhalter 3">
            <a:extLst>
              <a:ext uri="{FF2B5EF4-FFF2-40B4-BE49-F238E27FC236}">
                <a16:creationId xmlns:a16="http://schemas.microsoft.com/office/drawing/2014/main" id="{21915B78-E216-7C45-BB2F-1C8297006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>
                <a:solidFill>
                  <a:srgbClr val="5F5F5F"/>
                </a:solidFill>
              </a:rPr>
              <a:t>ETH Zürich 15.09.06 </a:t>
            </a:r>
          </a:p>
        </p:txBody>
      </p:sp>
      <p:sp>
        <p:nvSpPr>
          <p:cNvPr id="12291" name="Text Box 2">
            <a:extLst>
              <a:ext uri="{FF2B5EF4-FFF2-40B4-BE49-F238E27FC236}">
                <a16:creationId xmlns:a16="http://schemas.microsoft.com/office/drawing/2014/main" id="{EEA90153-573F-F14F-903B-CAF8F4A95C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de-DE" altLang="de-DE" sz="2400">
              <a:latin typeface="Times New Roman" panose="02020603050405020304" pitchFamily="18" charset="0"/>
            </a:endParaRPr>
          </a:p>
        </p:txBody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95AB3700-B666-3E49-A04F-77E3E83A19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/>
              <a:t>5 Besonderheiten</a:t>
            </a:r>
          </a:p>
        </p:txBody>
      </p:sp>
      <p:sp>
        <p:nvSpPr>
          <p:cNvPr id="66564" name="Rectangle 4">
            <a:extLst>
              <a:ext uri="{FF2B5EF4-FFF2-40B4-BE49-F238E27FC236}">
                <a16:creationId xmlns:a16="http://schemas.microsoft.com/office/drawing/2014/main" id="{B52C9A1C-05BD-2143-8FBF-2CF8A50A954A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34925" y="1196975"/>
            <a:ext cx="1800225" cy="5399088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9000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800" b="1">
                <a:solidFill>
                  <a:srgbClr val="000000"/>
                </a:solidFill>
              </a:rPr>
              <a:t>Nr. 1</a:t>
            </a:r>
          </a:p>
          <a:p>
            <a:pPr algn="ctr"/>
            <a:endParaRPr lang="de-DE" altLang="de-DE" sz="2800" b="1">
              <a:solidFill>
                <a:srgbClr val="000000"/>
              </a:solidFill>
            </a:endParaRPr>
          </a:p>
          <a:p>
            <a:pPr algn="ctr"/>
            <a:r>
              <a:rPr lang="de-DE" altLang="de-DE" sz="2800" b="1">
                <a:solidFill>
                  <a:srgbClr val="000000"/>
                </a:solidFill>
              </a:rPr>
              <a:t>Fächer-</a:t>
            </a:r>
          </a:p>
          <a:p>
            <a:pPr algn="ctr"/>
            <a:r>
              <a:rPr lang="de-DE" altLang="de-DE" sz="2800" b="1">
                <a:solidFill>
                  <a:srgbClr val="000000"/>
                </a:solidFill>
              </a:rPr>
              <a:t>vergleiche</a:t>
            </a:r>
          </a:p>
        </p:txBody>
      </p:sp>
      <p:pic>
        <p:nvPicPr>
          <p:cNvPr id="66565" name="Picture 5">
            <a:extLst>
              <a:ext uri="{FF2B5EF4-FFF2-40B4-BE49-F238E27FC236}">
                <a16:creationId xmlns:a16="http://schemas.microsoft.com/office/drawing/2014/main" id="{3C044279-8BE5-344A-8E89-FE0F000A15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1350" y="1196975"/>
            <a:ext cx="7197725" cy="5399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6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2000"/>
                                        <p:tgtEl>
                                          <p:spTgt spid="66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4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Foliennummernplatzhalter 3">
            <a:extLst>
              <a:ext uri="{FF2B5EF4-FFF2-40B4-BE49-F238E27FC236}">
                <a16:creationId xmlns:a16="http://schemas.microsoft.com/office/drawing/2014/main" id="{97F40C0C-9C86-CA46-9229-679F2D50B10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4451E80-6519-6A48-93D7-4703FDC3E5D0}" type="slidenum">
              <a:rPr lang="de-DE" altLang="de-DE">
                <a:solidFill>
                  <a:srgbClr val="5F5F5F"/>
                </a:solidFill>
              </a:rPr>
              <a:pPr/>
              <a:t>6</a:t>
            </a:fld>
            <a:endParaRPr lang="de-DE" altLang="de-DE">
              <a:solidFill>
                <a:srgbClr val="5F5F5F"/>
              </a:solidFill>
            </a:endParaRPr>
          </a:p>
        </p:txBody>
      </p:sp>
      <p:sp>
        <p:nvSpPr>
          <p:cNvPr id="14338" name="Fußzeilenplatzhalter 4">
            <a:extLst>
              <a:ext uri="{FF2B5EF4-FFF2-40B4-BE49-F238E27FC236}">
                <a16:creationId xmlns:a16="http://schemas.microsoft.com/office/drawing/2014/main" id="{A456509B-6602-4448-A60D-EBD2157E8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>
                <a:solidFill>
                  <a:srgbClr val="5F5F5F"/>
                </a:solidFill>
              </a:rPr>
              <a:t>ETH Zürich 15.09.06 </a:t>
            </a:r>
          </a:p>
        </p:txBody>
      </p:sp>
      <p:sp>
        <p:nvSpPr>
          <p:cNvPr id="68610" name="AutoShape 2">
            <a:extLst>
              <a:ext uri="{FF2B5EF4-FFF2-40B4-BE49-F238E27FC236}">
                <a16:creationId xmlns:a16="http://schemas.microsoft.com/office/drawing/2014/main" id="{A80B75DA-EE1D-0346-A1AA-A772C27A8B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1666875"/>
            <a:ext cx="2016125" cy="1079500"/>
          </a:xfrm>
          <a:prstGeom prst="roundRect">
            <a:avLst>
              <a:gd name="adj" fmla="val 16667"/>
            </a:avLst>
          </a:prstGeom>
          <a:solidFill>
            <a:srgbClr val="6666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400">
                <a:solidFill>
                  <a:schemeClr val="tx2"/>
                </a:solidFill>
              </a:rPr>
              <a:t>1998</a:t>
            </a:r>
          </a:p>
          <a:p>
            <a:pPr algn="ctr"/>
            <a:r>
              <a:rPr lang="de-DE" altLang="de-DE" sz="2400">
                <a:solidFill>
                  <a:schemeClr val="tx2"/>
                </a:solidFill>
              </a:rPr>
              <a:t>Wirtschaft,</a:t>
            </a:r>
          </a:p>
          <a:p>
            <a:pPr algn="ctr"/>
            <a:r>
              <a:rPr lang="de-DE" altLang="de-DE" sz="2400">
                <a:solidFill>
                  <a:schemeClr val="tx2"/>
                </a:solidFill>
              </a:rPr>
              <a:t>Chemie</a:t>
            </a:r>
            <a:endParaRPr lang="de-DE" altLang="de-DE" sz="2400">
              <a:solidFill>
                <a:schemeClr val="bg1"/>
              </a:solidFill>
            </a:endParaRPr>
          </a:p>
        </p:txBody>
      </p:sp>
      <p:sp>
        <p:nvSpPr>
          <p:cNvPr id="68611" name="AutoShape 3">
            <a:extLst>
              <a:ext uri="{FF2B5EF4-FFF2-40B4-BE49-F238E27FC236}">
                <a16:creationId xmlns:a16="http://schemas.microsoft.com/office/drawing/2014/main" id="{F87AAE64-A619-014E-A548-CC1F89EBE0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2973388"/>
            <a:ext cx="2016125" cy="1079500"/>
          </a:xfrm>
          <a:prstGeom prst="roundRect">
            <a:avLst>
              <a:gd name="adj" fmla="val 16667"/>
            </a:avLst>
          </a:prstGeom>
          <a:solidFill>
            <a:srgbClr val="6666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400">
                <a:solidFill>
                  <a:schemeClr val="tx2"/>
                </a:solidFill>
              </a:rPr>
              <a:t>1999</a:t>
            </a:r>
          </a:p>
          <a:p>
            <a:pPr algn="ctr"/>
            <a:r>
              <a:rPr lang="de-DE" altLang="de-DE" sz="2400">
                <a:solidFill>
                  <a:schemeClr val="tx2"/>
                </a:solidFill>
              </a:rPr>
              <a:t>Jura, </a:t>
            </a:r>
          </a:p>
          <a:p>
            <a:pPr algn="ctr"/>
            <a:r>
              <a:rPr lang="de-DE" altLang="de-DE" sz="2400">
                <a:solidFill>
                  <a:schemeClr val="tx2"/>
                </a:solidFill>
              </a:rPr>
              <a:t>Naturwiss.</a:t>
            </a:r>
            <a:endParaRPr lang="de-DE" altLang="de-DE" sz="2400">
              <a:solidFill>
                <a:schemeClr val="bg1"/>
              </a:solidFill>
            </a:endParaRPr>
          </a:p>
        </p:txBody>
      </p:sp>
      <p:sp>
        <p:nvSpPr>
          <p:cNvPr id="68612" name="AutoShape 4">
            <a:extLst>
              <a:ext uri="{FF2B5EF4-FFF2-40B4-BE49-F238E27FC236}">
                <a16:creationId xmlns:a16="http://schemas.microsoft.com/office/drawing/2014/main" id="{B9116E68-C26F-E54B-8C82-C222F9A9A5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4281488"/>
            <a:ext cx="2016125" cy="1079500"/>
          </a:xfrm>
          <a:prstGeom prst="roundRect">
            <a:avLst>
              <a:gd name="adj" fmla="val 16667"/>
            </a:avLst>
          </a:prstGeom>
          <a:solidFill>
            <a:srgbClr val="6666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400">
                <a:solidFill>
                  <a:schemeClr val="tx2"/>
                </a:solidFill>
              </a:rPr>
              <a:t>2000</a:t>
            </a:r>
          </a:p>
          <a:p>
            <a:pPr algn="ctr"/>
            <a:r>
              <a:rPr lang="de-DE" altLang="de-DE" sz="2400">
                <a:solidFill>
                  <a:schemeClr val="tx2"/>
                </a:solidFill>
              </a:rPr>
              <a:t>Ingenieurwiss.</a:t>
            </a:r>
          </a:p>
        </p:txBody>
      </p:sp>
      <p:sp>
        <p:nvSpPr>
          <p:cNvPr id="68613" name="AutoShape 5">
            <a:extLst>
              <a:ext uri="{FF2B5EF4-FFF2-40B4-BE49-F238E27FC236}">
                <a16:creationId xmlns:a16="http://schemas.microsoft.com/office/drawing/2014/main" id="{F9AC9FAC-1A8C-A24D-934A-544C272917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5589588"/>
            <a:ext cx="2016125" cy="1079500"/>
          </a:xfrm>
          <a:prstGeom prst="roundRect">
            <a:avLst>
              <a:gd name="adj" fmla="val 16667"/>
            </a:avLst>
          </a:prstGeom>
          <a:solidFill>
            <a:srgbClr val="6666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400">
                <a:solidFill>
                  <a:schemeClr val="tx2"/>
                </a:solidFill>
              </a:rPr>
              <a:t>2001</a:t>
            </a:r>
          </a:p>
          <a:p>
            <a:pPr algn="ctr"/>
            <a:r>
              <a:rPr lang="de-DE" altLang="de-DE" sz="2400">
                <a:solidFill>
                  <a:schemeClr val="tx2"/>
                </a:solidFill>
              </a:rPr>
              <a:t>Geisteswiss.</a:t>
            </a:r>
            <a:r>
              <a:rPr lang="de-DE" altLang="de-DE" sz="240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68614" name="AutoShape 6">
            <a:extLst>
              <a:ext uri="{FF2B5EF4-FFF2-40B4-BE49-F238E27FC236}">
                <a16:creationId xmlns:a16="http://schemas.microsoft.com/office/drawing/2014/main" id="{13F03304-505E-034C-92ED-5265FD56C2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3213" y="1666875"/>
            <a:ext cx="2174875" cy="1079500"/>
          </a:xfrm>
          <a:prstGeom prst="roundRect">
            <a:avLst>
              <a:gd name="adj" fmla="val 16667"/>
            </a:avLst>
          </a:prstGeom>
          <a:solidFill>
            <a:srgbClr val="6666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400">
                <a:solidFill>
                  <a:schemeClr val="tx2"/>
                </a:solidFill>
              </a:rPr>
              <a:t>2002</a:t>
            </a:r>
          </a:p>
          <a:p>
            <a:pPr algn="ctr"/>
            <a:r>
              <a:rPr lang="de-DE" altLang="de-DE" sz="2400">
                <a:solidFill>
                  <a:schemeClr val="tx2"/>
                </a:solidFill>
              </a:rPr>
              <a:t>Wirtschaft, Jura</a:t>
            </a:r>
          </a:p>
          <a:p>
            <a:pPr algn="ctr"/>
            <a:r>
              <a:rPr lang="de-DE" altLang="de-DE" sz="2400">
                <a:solidFill>
                  <a:schemeClr val="tx2"/>
                </a:solidFill>
              </a:rPr>
              <a:t>Sozialwiss.</a:t>
            </a:r>
          </a:p>
        </p:txBody>
      </p:sp>
      <p:sp>
        <p:nvSpPr>
          <p:cNvPr id="68615" name="AutoShape 7">
            <a:extLst>
              <a:ext uri="{FF2B5EF4-FFF2-40B4-BE49-F238E27FC236}">
                <a16:creationId xmlns:a16="http://schemas.microsoft.com/office/drawing/2014/main" id="{B66F1277-1531-F347-81EF-832ECAD029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3213" y="2973388"/>
            <a:ext cx="2160587" cy="1079500"/>
          </a:xfrm>
          <a:prstGeom prst="roundRect">
            <a:avLst>
              <a:gd name="adj" fmla="val 16667"/>
            </a:avLst>
          </a:prstGeom>
          <a:solidFill>
            <a:srgbClr val="66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de-DE" altLang="de-DE" sz="2400">
                <a:solidFill>
                  <a:schemeClr val="tx2"/>
                </a:solidFill>
              </a:rPr>
              <a:t>2003</a:t>
            </a:r>
          </a:p>
          <a:p>
            <a:pPr algn="ctr">
              <a:defRPr/>
            </a:pPr>
            <a:r>
              <a:rPr lang="de-DE" altLang="de-DE" sz="2400">
                <a:solidFill>
                  <a:schemeClr val="tx2"/>
                </a:solidFill>
              </a:rPr>
              <a:t> Naturwiss.,</a:t>
            </a:r>
          </a:p>
          <a:p>
            <a:pPr algn="ctr">
              <a:defRPr/>
            </a:pPr>
            <a:r>
              <a:rPr lang="de-DE" altLang="de-DE" sz="2400">
                <a:solidFill>
                  <a:schemeClr val="tx2"/>
                </a:solidFill>
              </a:rPr>
              <a:t>Medizin</a:t>
            </a:r>
            <a:endParaRPr lang="de-DE" altLang="de-DE" sz="2400">
              <a:solidFill>
                <a:schemeClr val="tx2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68616" name="AutoShape 8">
            <a:extLst>
              <a:ext uri="{FF2B5EF4-FFF2-40B4-BE49-F238E27FC236}">
                <a16:creationId xmlns:a16="http://schemas.microsoft.com/office/drawing/2014/main" id="{BB092594-BA8F-7344-A33E-BF59B3F214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3213" y="4281488"/>
            <a:ext cx="2160587" cy="2316162"/>
          </a:xfrm>
          <a:prstGeom prst="roundRect">
            <a:avLst>
              <a:gd name="adj" fmla="val 16667"/>
            </a:avLst>
          </a:prstGeom>
          <a:solidFill>
            <a:srgbClr val="6666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400">
                <a:solidFill>
                  <a:schemeClr val="tx2"/>
                </a:solidFill>
              </a:rPr>
              <a:t>2004</a:t>
            </a:r>
          </a:p>
          <a:p>
            <a:pPr algn="ctr"/>
            <a:endParaRPr lang="de-DE" altLang="de-DE" sz="2400">
              <a:solidFill>
                <a:schemeClr val="tx2"/>
              </a:solidFill>
            </a:endParaRPr>
          </a:p>
          <a:p>
            <a:pPr algn="ctr"/>
            <a:r>
              <a:rPr lang="de-DE" altLang="de-DE" sz="2400">
                <a:solidFill>
                  <a:schemeClr val="tx2"/>
                </a:solidFill>
              </a:rPr>
              <a:t>Ingenieur-,</a:t>
            </a:r>
          </a:p>
          <a:p>
            <a:pPr algn="ctr"/>
            <a:r>
              <a:rPr lang="de-DE" altLang="de-DE" sz="2400">
                <a:solidFill>
                  <a:schemeClr val="tx2"/>
                </a:solidFill>
              </a:rPr>
              <a:t>Geisteswiss.</a:t>
            </a:r>
            <a:r>
              <a:rPr lang="de-DE" altLang="de-DE" sz="240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68617" name="Text Box 9">
            <a:extLst>
              <a:ext uri="{FF2B5EF4-FFF2-40B4-BE49-F238E27FC236}">
                <a16:creationId xmlns:a16="http://schemas.microsoft.com/office/drawing/2014/main" id="{9273A7A2-F855-3B4C-BC09-654DCA24F6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1125538"/>
            <a:ext cx="1403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2400"/>
              <a:t>1. Zyklus</a:t>
            </a:r>
          </a:p>
        </p:txBody>
      </p:sp>
      <p:sp>
        <p:nvSpPr>
          <p:cNvPr id="68618" name="Text Box 10">
            <a:extLst>
              <a:ext uri="{FF2B5EF4-FFF2-40B4-BE49-F238E27FC236}">
                <a16:creationId xmlns:a16="http://schemas.microsoft.com/office/drawing/2014/main" id="{942F8C2D-FFFE-A640-A565-EE6EB9E168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8038" y="1125538"/>
            <a:ext cx="1403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2400"/>
              <a:t>2. Zyklus</a:t>
            </a:r>
          </a:p>
        </p:txBody>
      </p:sp>
      <p:sp>
        <p:nvSpPr>
          <p:cNvPr id="68619" name="Text Box 11">
            <a:extLst>
              <a:ext uri="{FF2B5EF4-FFF2-40B4-BE49-F238E27FC236}">
                <a16:creationId xmlns:a16="http://schemas.microsoft.com/office/drawing/2014/main" id="{E6CE43BB-2067-9B4F-9827-9EF0E42EF2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1125538"/>
            <a:ext cx="1403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2400"/>
              <a:t>3. Zyklus</a:t>
            </a:r>
          </a:p>
        </p:txBody>
      </p:sp>
      <p:sp>
        <p:nvSpPr>
          <p:cNvPr id="68620" name="AutoShape 12">
            <a:extLst>
              <a:ext uri="{FF2B5EF4-FFF2-40B4-BE49-F238E27FC236}">
                <a16:creationId xmlns:a16="http://schemas.microsoft.com/office/drawing/2014/main" id="{559EBBC2-DFBB-1941-B6CB-CE796CD4E4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24525" y="1666875"/>
            <a:ext cx="2247900" cy="1079500"/>
          </a:xfrm>
          <a:prstGeom prst="roundRect">
            <a:avLst>
              <a:gd name="adj" fmla="val 16667"/>
            </a:avLst>
          </a:prstGeom>
          <a:solidFill>
            <a:srgbClr val="6666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400">
                <a:solidFill>
                  <a:schemeClr val="tx2"/>
                </a:solidFill>
              </a:rPr>
              <a:t>2005</a:t>
            </a:r>
          </a:p>
          <a:p>
            <a:pPr algn="ctr"/>
            <a:r>
              <a:rPr lang="de-DE" altLang="de-DE" sz="2400">
                <a:solidFill>
                  <a:schemeClr val="tx2"/>
                </a:solidFill>
              </a:rPr>
              <a:t>Wirtschaft, Jura</a:t>
            </a:r>
          </a:p>
          <a:p>
            <a:pPr algn="ctr"/>
            <a:r>
              <a:rPr lang="de-DE" altLang="de-DE" sz="2400">
                <a:solidFill>
                  <a:schemeClr val="tx2"/>
                </a:solidFill>
              </a:rPr>
              <a:t>Sozialwiss.</a:t>
            </a:r>
          </a:p>
        </p:txBody>
      </p:sp>
      <p:sp>
        <p:nvSpPr>
          <p:cNvPr id="68621" name="AutoShape 13">
            <a:extLst>
              <a:ext uri="{FF2B5EF4-FFF2-40B4-BE49-F238E27FC236}">
                <a16:creationId xmlns:a16="http://schemas.microsoft.com/office/drawing/2014/main" id="{E18A15D0-E855-F742-BDD1-5F2FFA1F9F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24525" y="2973388"/>
            <a:ext cx="2233613" cy="1079500"/>
          </a:xfrm>
          <a:prstGeom prst="roundRect">
            <a:avLst>
              <a:gd name="adj" fmla="val 16667"/>
            </a:avLst>
          </a:prstGeom>
          <a:solidFill>
            <a:srgbClr val="6666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400">
                <a:solidFill>
                  <a:schemeClr val="tx2"/>
                </a:solidFill>
              </a:rPr>
              <a:t>2006</a:t>
            </a:r>
          </a:p>
          <a:p>
            <a:pPr algn="ctr"/>
            <a:r>
              <a:rPr lang="de-DE" altLang="de-DE" sz="2400">
                <a:solidFill>
                  <a:schemeClr val="tx2"/>
                </a:solidFill>
              </a:rPr>
              <a:t> Naturwiss.,</a:t>
            </a:r>
          </a:p>
          <a:p>
            <a:pPr algn="ctr"/>
            <a:r>
              <a:rPr lang="de-DE" altLang="de-DE" sz="2400">
                <a:solidFill>
                  <a:schemeClr val="tx2"/>
                </a:solidFill>
              </a:rPr>
              <a:t>Medizin</a:t>
            </a:r>
          </a:p>
        </p:txBody>
      </p:sp>
      <p:sp>
        <p:nvSpPr>
          <p:cNvPr id="68622" name="AutoShape 14">
            <a:extLst>
              <a:ext uri="{FF2B5EF4-FFF2-40B4-BE49-F238E27FC236}">
                <a16:creationId xmlns:a16="http://schemas.microsoft.com/office/drawing/2014/main" id="{972AD9D2-FF66-2B44-AF6F-88353CC3F9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24525" y="4281488"/>
            <a:ext cx="2232025" cy="2316162"/>
          </a:xfrm>
          <a:prstGeom prst="roundRect">
            <a:avLst>
              <a:gd name="adj" fmla="val 16667"/>
            </a:avLst>
          </a:prstGeom>
          <a:solidFill>
            <a:srgbClr val="3366FF">
              <a:alpha val="23921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400"/>
              <a:t>2007</a:t>
            </a:r>
          </a:p>
          <a:p>
            <a:pPr algn="ctr"/>
            <a:r>
              <a:rPr lang="de-DE" altLang="de-DE" sz="2400"/>
              <a:t>Ingenieur-,</a:t>
            </a:r>
          </a:p>
          <a:p>
            <a:pPr algn="ctr"/>
            <a:r>
              <a:rPr lang="de-DE" altLang="de-DE" sz="2400"/>
              <a:t>Geisteswiss..</a:t>
            </a:r>
          </a:p>
        </p:txBody>
      </p:sp>
      <p:sp>
        <p:nvSpPr>
          <p:cNvPr id="68623" name="Rectangle 15">
            <a:extLst>
              <a:ext uri="{FF2B5EF4-FFF2-40B4-BE49-F238E27FC236}">
                <a16:creationId xmlns:a16="http://schemas.microsoft.com/office/drawing/2014/main" id="{FA38CEAA-76EB-F54C-9FB4-C284186F3C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2438400"/>
            <a:ext cx="7558088" cy="90011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1F1F5C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3000" b="1">
                <a:solidFill>
                  <a:schemeClr val="bg1"/>
                </a:solidFill>
              </a:rPr>
              <a:t> 36 Studienbereiche</a:t>
            </a:r>
          </a:p>
        </p:txBody>
      </p:sp>
      <p:sp>
        <p:nvSpPr>
          <p:cNvPr id="68624" name="Rectangle 16">
            <a:extLst>
              <a:ext uri="{FF2B5EF4-FFF2-40B4-BE49-F238E27FC236}">
                <a16:creationId xmlns:a16="http://schemas.microsoft.com/office/drawing/2014/main" id="{68889F8E-098C-2B4D-B602-53F85D2DB4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4800600"/>
            <a:ext cx="7558088" cy="90011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1F1F5C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3000" b="1">
                <a:solidFill>
                  <a:schemeClr val="bg1"/>
                </a:solidFill>
              </a:rPr>
              <a:t> 75 % Studierende</a:t>
            </a:r>
          </a:p>
        </p:txBody>
      </p:sp>
      <p:sp>
        <p:nvSpPr>
          <p:cNvPr id="68625" name="Oval 17">
            <a:extLst>
              <a:ext uri="{FF2B5EF4-FFF2-40B4-BE49-F238E27FC236}">
                <a16:creationId xmlns:a16="http://schemas.microsoft.com/office/drawing/2014/main" id="{23AF816D-4577-6A4A-878B-792FE46A61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0113" y="1484313"/>
            <a:ext cx="7345362" cy="4897437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800" b="1">
                <a:solidFill>
                  <a:srgbClr val="000000"/>
                </a:solidFill>
              </a:rPr>
              <a:t>280 Hochschulen</a:t>
            </a:r>
          </a:p>
          <a:p>
            <a:pPr algn="ctr"/>
            <a:endParaRPr lang="de-DE" altLang="de-DE" sz="2800" b="1">
              <a:solidFill>
                <a:srgbClr val="000000"/>
              </a:solidFill>
            </a:endParaRPr>
          </a:p>
          <a:p>
            <a:pPr algn="ctr"/>
            <a:r>
              <a:rPr lang="de-DE" altLang="de-DE" sz="2800" b="1">
                <a:solidFill>
                  <a:srgbClr val="000000"/>
                </a:solidFill>
              </a:rPr>
              <a:t>4.000 Studienangebote</a:t>
            </a:r>
          </a:p>
          <a:p>
            <a:pPr algn="ctr"/>
            <a:r>
              <a:rPr lang="de-DE" altLang="de-DE" b="1">
                <a:solidFill>
                  <a:srgbClr val="000000"/>
                </a:solidFill>
              </a:rPr>
              <a:t>(inkl. Österreich + Schweiz)</a:t>
            </a:r>
          </a:p>
          <a:p>
            <a:pPr algn="ctr"/>
            <a:r>
              <a:rPr lang="de-DE" altLang="de-DE" sz="3600" b="1">
                <a:solidFill>
                  <a:srgbClr val="000000"/>
                </a:solidFill>
              </a:rPr>
              <a:t>200.000 Einzeldaten</a:t>
            </a:r>
          </a:p>
          <a:p>
            <a:pPr algn="ctr"/>
            <a:endParaRPr lang="de-DE" altLang="de-DE" sz="2800" b="1">
              <a:solidFill>
                <a:srgbClr val="000000"/>
              </a:solidFill>
            </a:endParaRPr>
          </a:p>
          <a:p>
            <a:pPr algn="ctr"/>
            <a:r>
              <a:rPr lang="de-DE" altLang="de-DE" sz="2800" b="1">
                <a:solidFill>
                  <a:srgbClr val="000000"/>
                </a:solidFill>
              </a:rPr>
              <a:t>alle drei Jahre aktualisiert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8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8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8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68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27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68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68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68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8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68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68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68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68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68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8" dur="500"/>
                                        <p:tgtEl>
                                          <p:spTgt spid="68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0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2" dur="500"/>
                                        <p:tgtEl>
                                          <p:spTgt spid="68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686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686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68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0" grpId="0" animBg="1"/>
      <p:bldP spid="68611" grpId="0" animBg="1"/>
      <p:bldP spid="68612" grpId="0" animBg="1"/>
      <p:bldP spid="68613" grpId="0" animBg="1"/>
      <p:bldP spid="68614" grpId="0" animBg="1"/>
      <p:bldP spid="68617" grpId="0"/>
      <p:bldP spid="68618" grpId="0"/>
      <p:bldP spid="68619" grpId="0"/>
      <p:bldP spid="68620" grpId="0" animBg="1"/>
      <p:bldP spid="68621" grpId="0" animBg="1"/>
      <p:bldP spid="68622" grpId="0" animBg="1"/>
      <p:bldP spid="68623" grpId="0" animBg="1" autoUpdateAnimBg="0"/>
      <p:bldP spid="68624" grpId="0" animBg="1" autoUpdateAnimBg="0"/>
      <p:bldP spid="6862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Foliennummernplatzhalter 2">
            <a:extLst>
              <a:ext uri="{FF2B5EF4-FFF2-40B4-BE49-F238E27FC236}">
                <a16:creationId xmlns:a16="http://schemas.microsoft.com/office/drawing/2014/main" id="{DC981A60-8484-1648-9E0F-1DBC884D71F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5CF6DB1-E416-914B-9FC4-DC6DBFC93726}" type="slidenum">
              <a:rPr lang="de-DE" altLang="de-DE">
                <a:solidFill>
                  <a:srgbClr val="5F5F5F"/>
                </a:solidFill>
              </a:rPr>
              <a:pPr/>
              <a:t>7</a:t>
            </a:fld>
            <a:endParaRPr lang="de-DE" altLang="de-DE">
              <a:solidFill>
                <a:srgbClr val="5F5F5F"/>
              </a:solidFill>
            </a:endParaRPr>
          </a:p>
        </p:txBody>
      </p:sp>
      <p:sp>
        <p:nvSpPr>
          <p:cNvPr id="16386" name="Fußzeilenplatzhalter 3">
            <a:extLst>
              <a:ext uri="{FF2B5EF4-FFF2-40B4-BE49-F238E27FC236}">
                <a16:creationId xmlns:a16="http://schemas.microsoft.com/office/drawing/2014/main" id="{8658BA75-B4FB-064C-8FFE-294B68235F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>
                <a:solidFill>
                  <a:srgbClr val="5F5F5F"/>
                </a:solidFill>
              </a:rPr>
              <a:t>ETH Zürich 15.09.06 </a:t>
            </a:r>
          </a:p>
        </p:txBody>
      </p:sp>
      <p:sp>
        <p:nvSpPr>
          <p:cNvPr id="16387" name="Text Box 2">
            <a:extLst>
              <a:ext uri="{FF2B5EF4-FFF2-40B4-BE49-F238E27FC236}">
                <a16:creationId xmlns:a16="http://schemas.microsoft.com/office/drawing/2014/main" id="{8BF37B28-AE86-C84B-A145-6366750A29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de-DE" altLang="de-DE" sz="2400">
              <a:latin typeface="Times New Roman" panose="02020603050405020304" pitchFamily="18" charset="0"/>
            </a:endParaRP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195A0B9-5634-F04B-AC87-BD95B5294D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/>
              <a:t>5 Besonderheiten</a:t>
            </a:r>
          </a:p>
        </p:txBody>
      </p:sp>
      <p:sp>
        <p:nvSpPr>
          <p:cNvPr id="70660" name="Rectangle 4">
            <a:extLst>
              <a:ext uri="{FF2B5EF4-FFF2-40B4-BE49-F238E27FC236}">
                <a16:creationId xmlns:a16="http://schemas.microsoft.com/office/drawing/2014/main" id="{45A9E8DB-3846-0B44-BA1D-040E04F29300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34925" y="1125538"/>
            <a:ext cx="1800225" cy="5399087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9000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800" b="1">
                <a:solidFill>
                  <a:srgbClr val="000000"/>
                </a:solidFill>
              </a:rPr>
              <a:t>Nr. 2</a:t>
            </a:r>
          </a:p>
          <a:p>
            <a:pPr algn="ctr"/>
            <a:endParaRPr lang="de-DE" altLang="de-DE" sz="2800" b="1">
              <a:solidFill>
                <a:srgbClr val="000000"/>
              </a:solidFill>
            </a:endParaRPr>
          </a:p>
          <a:p>
            <a:pPr algn="ctr"/>
            <a:r>
              <a:rPr lang="de-DE" altLang="de-DE" sz="2800" b="1">
                <a:solidFill>
                  <a:srgbClr val="000000"/>
                </a:solidFill>
              </a:rPr>
              <a:t>Wieder-</a:t>
            </a:r>
          </a:p>
          <a:p>
            <a:pPr algn="ctr"/>
            <a:r>
              <a:rPr lang="de-DE" altLang="de-DE" sz="2800" b="1">
                <a:solidFill>
                  <a:srgbClr val="000000"/>
                </a:solidFill>
              </a:rPr>
              <a:t>holungen</a:t>
            </a:r>
          </a:p>
          <a:p>
            <a:pPr algn="ctr"/>
            <a:endParaRPr lang="de-DE" altLang="de-DE" sz="2800" b="1">
              <a:solidFill>
                <a:srgbClr val="000000"/>
              </a:solidFill>
            </a:endParaRPr>
          </a:p>
          <a:p>
            <a:pPr algn="ctr"/>
            <a:r>
              <a:rPr lang="de-DE" altLang="de-DE" sz="2800" b="1">
                <a:solidFill>
                  <a:srgbClr val="000000"/>
                </a:solidFill>
              </a:rPr>
              <a:t>mit</a:t>
            </a:r>
          </a:p>
          <a:p>
            <a:pPr algn="ctr"/>
            <a:r>
              <a:rPr lang="de-DE" altLang="de-DE" sz="2800" b="1">
                <a:solidFill>
                  <a:srgbClr val="000000"/>
                </a:solidFill>
              </a:rPr>
              <a:t> </a:t>
            </a:r>
          </a:p>
          <a:p>
            <a:pPr algn="ctr"/>
            <a:r>
              <a:rPr lang="de-DE" altLang="de-DE" sz="2800" b="1">
                <a:solidFill>
                  <a:srgbClr val="000000"/>
                </a:solidFill>
              </a:rPr>
              <a:t>Zeit-</a:t>
            </a:r>
          </a:p>
          <a:p>
            <a:pPr algn="ctr"/>
            <a:r>
              <a:rPr lang="de-DE" altLang="de-DE" sz="2800" b="1">
                <a:solidFill>
                  <a:srgbClr val="000000"/>
                </a:solidFill>
              </a:rPr>
              <a:t>vergleich</a:t>
            </a:r>
          </a:p>
        </p:txBody>
      </p:sp>
      <p:pic>
        <p:nvPicPr>
          <p:cNvPr id="70661" name="Picture 5">
            <a:extLst>
              <a:ext uri="{FF2B5EF4-FFF2-40B4-BE49-F238E27FC236}">
                <a16:creationId xmlns:a16="http://schemas.microsoft.com/office/drawing/2014/main" id="{B2F6AFF5-E06F-E54D-87FA-E9C244ADE2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6275" y="1125538"/>
            <a:ext cx="7197725" cy="5399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70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2000"/>
                                        <p:tgtEl>
                                          <p:spTgt spid="70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60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Foliennummernplatzhalter 2">
            <a:extLst>
              <a:ext uri="{FF2B5EF4-FFF2-40B4-BE49-F238E27FC236}">
                <a16:creationId xmlns:a16="http://schemas.microsoft.com/office/drawing/2014/main" id="{5E1991A4-3E2A-CC4F-9607-0CF9C08C26D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792722A-155A-2E4A-BB74-DD436EC18C8F}" type="slidenum">
              <a:rPr lang="de-DE" altLang="de-DE">
                <a:solidFill>
                  <a:srgbClr val="5F5F5F"/>
                </a:solidFill>
              </a:rPr>
              <a:pPr/>
              <a:t>8</a:t>
            </a:fld>
            <a:endParaRPr lang="de-DE" altLang="de-DE">
              <a:solidFill>
                <a:srgbClr val="5F5F5F"/>
              </a:solidFill>
            </a:endParaRPr>
          </a:p>
        </p:txBody>
      </p:sp>
      <p:sp>
        <p:nvSpPr>
          <p:cNvPr id="18434" name="Fußzeilenplatzhalter 3">
            <a:extLst>
              <a:ext uri="{FF2B5EF4-FFF2-40B4-BE49-F238E27FC236}">
                <a16:creationId xmlns:a16="http://schemas.microsoft.com/office/drawing/2014/main" id="{0C8A0D23-B7CD-3C4D-A494-DDA889F944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>
                <a:solidFill>
                  <a:srgbClr val="5F5F5F"/>
                </a:solidFill>
              </a:rPr>
              <a:t>ETH Zürich 15.09.06 </a:t>
            </a:r>
          </a:p>
        </p:txBody>
      </p:sp>
      <p:sp>
        <p:nvSpPr>
          <p:cNvPr id="18435" name="Text Box 2">
            <a:extLst>
              <a:ext uri="{FF2B5EF4-FFF2-40B4-BE49-F238E27FC236}">
                <a16:creationId xmlns:a16="http://schemas.microsoft.com/office/drawing/2014/main" id="{87EA2839-ACB8-D54F-B517-497F4BBF0D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de-DE" altLang="de-DE" sz="2400">
              <a:latin typeface="Times New Roman" panose="02020603050405020304" pitchFamily="18" charset="0"/>
            </a:endParaRPr>
          </a:p>
        </p:txBody>
      </p:sp>
      <p:sp>
        <p:nvSpPr>
          <p:cNvPr id="72707" name="Rectangle 3">
            <a:extLst>
              <a:ext uri="{FF2B5EF4-FFF2-40B4-BE49-F238E27FC236}">
                <a16:creationId xmlns:a16="http://schemas.microsoft.com/office/drawing/2014/main" id="{18A3B648-EA29-8E4A-BB2B-5A4201210D8B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34925" y="1125538"/>
            <a:ext cx="1800225" cy="5399087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9000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800" b="1">
                <a:solidFill>
                  <a:srgbClr val="000000"/>
                </a:solidFill>
              </a:rPr>
              <a:t>Nr. 3</a:t>
            </a:r>
          </a:p>
          <a:p>
            <a:pPr algn="ctr"/>
            <a:endParaRPr lang="de-DE" altLang="de-DE" sz="2800" b="1">
              <a:solidFill>
                <a:srgbClr val="000000"/>
              </a:solidFill>
            </a:endParaRPr>
          </a:p>
          <a:p>
            <a:pPr algn="ctr"/>
            <a:r>
              <a:rPr lang="de-DE" altLang="de-DE" sz="2800" b="1">
                <a:solidFill>
                  <a:srgbClr val="000000"/>
                </a:solidFill>
              </a:rPr>
              <a:t>keine </a:t>
            </a:r>
          </a:p>
          <a:p>
            <a:pPr algn="ctr"/>
            <a:r>
              <a:rPr lang="de-DE" altLang="de-DE" sz="2800" b="1">
                <a:solidFill>
                  <a:srgbClr val="000000"/>
                </a:solidFill>
              </a:rPr>
              <a:t>Rang-</a:t>
            </a:r>
          </a:p>
          <a:p>
            <a:pPr algn="ctr"/>
            <a:r>
              <a:rPr lang="de-DE" altLang="de-DE" sz="2800" b="1" i="1">
                <a:solidFill>
                  <a:srgbClr val="000000"/>
                </a:solidFill>
              </a:rPr>
              <a:t>plätze</a:t>
            </a:r>
            <a:endParaRPr lang="de-DE" altLang="de-DE" sz="2800" b="1">
              <a:solidFill>
                <a:srgbClr val="000000"/>
              </a:solidFill>
            </a:endParaRPr>
          </a:p>
          <a:p>
            <a:pPr algn="ctr"/>
            <a:endParaRPr lang="de-DE" altLang="de-DE" sz="2800" b="1">
              <a:solidFill>
                <a:srgbClr val="000000"/>
              </a:solidFill>
            </a:endParaRPr>
          </a:p>
          <a:p>
            <a:pPr algn="ctr"/>
            <a:r>
              <a:rPr lang="de-DE" altLang="de-DE" sz="2800" b="1">
                <a:solidFill>
                  <a:srgbClr val="000000"/>
                </a:solidFill>
              </a:rPr>
              <a:t>nur</a:t>
            </a:r>
          </a:p>
          <a:p>
            <a:pPr algn="ctr"/>
            <a:r>
              <a:rPr lang="de-DE" altLang="de-DE" sz="2800" b="1">
                <a:solidFill>
                  <a:srgbClr val="000000"/>
                </a:solidFill>
              </a:rPr>
              <a:t> Rang-</a:t>
            </a:r>
          </a:p>
          <a:p>
            <a:pPr algn="ctr"/>
            <a:r>
              <a:rPr lang="de-DE" altLang="de-DE" sz="2800" b="1" i="1">
                <a:solidFill>
                  <a:srgbClr val="000000"/>
                </a:solidFill>
              </a:rPr>
              <a:t>gruppen</a:t>
            </a:r>
          </a:p>
        </p:txBody>
      </p:sp>
      <p:sp>
        <p:nvSpPr>
          <p:cNvPr id="18437" name="Rectangle 4">
            <a:extLst>
              <a:ext uri="{FF2B5EF4-FFF2-40B4-BE49-F238E27FC236}">
                <a16:creationId xmlns:a16="http://schemas.microsoft.com/office/drawing/2014/main" id="{73D547FB-1A87-2B48-AF66-9383A54EA6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/>
              <a:t>5 Besonderheiten</a:t>
            </a:r>
          </a:p>
        </p:txBody>
      </p:sp>
      <p:grpSp>
        <p:nvGrpSpPr>
          <p:cNvPr id="72709" name="Group 5">
            <a:extLst>
              <a:ext uri="{FF2B5EF4-FFF2-40B4-BE49-F238E27FC236}">
                <a16:creationId xmlns:a16="http://schemas.microsoft.com/office/drawing/2014/main" id="{9FB8F8FE-F6CB-AB41-B329-667C517959AF}"/>
              </a:ext>
            </a:extLst>
          </p:cNvPr>
          <p:cNvGrpSpPr>
            <a:grpSpLocks/>
          </p:cNvGrpSpPr>
          <p:nvPr/>
        </p:nvGrpSpPr>
        <p:grpSpPr bwMode="auto">
          <a:xfrm>
            <a:off x="0" y="549275"/>
            <a:ext cx="1835150" cy="1184275"/>
            <a:chOff x="0" y="800"/>
            <a:chExt cx="1156" cy="746"/>
          </a:xfrm>
        </p:grpSpPr>
        <p:sp>
          <p:nvSpPr>
            <p:cNvPr id="18440" name="AutoShape 6">
              <a:extLst>
                <a:ext uri="{FF2B5EF4-FFF2-40B4-BE49-F238E27FC236}">
                  <a16:creationId xmlns:a16="http://schemas.microsoft.com/office/drawing/2014/main" id="{81C0A2FC-A4A0-A146-BB42-95B457A850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800"/>
              <a:ext cx="1156" cy="746"/>
            </a:xfrm>
            <a:prstGeom prst="wedgeRectCallout">
              <a:avLst>
                <a:gd name="adj1" fmla="val 1125"/>
                <a:gd name="adj2" fmla="val 194639"/>
              </a:avLst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de-DE" altLang="de-DE" sz="2400">
                  <a:solidFill>
                    <a:schemeClr val="bg1"/>
                  </a:solidFill>
                </a:rPr>
                <a:t>Spitze </a:t>
              </a:r>
            </a:p>
            <a:p>
              <a:r>
                <a:rPr lang="de-DE" altLang="de-DE" sz="2400">
                  <a:solidFill>
                    <a:schemeClr val="bg1"/>
                  </a:solidFill>
                </a:rPr>
                <a:t>Mittel</a:t>
              </a:r>
            </a:p>
            <a:p>
              <a:r>
                <a:rPr lang="de-DE" altLang="de-DE" sz="2400">
                  <a:solidFill>
                    <a:schemeClr val="bg1"/>
                  </a:solidFill>
                </a:rPr>
                <a:t>Schluss</a:t>
              </a:r>
            </a:p>
          </p:txBody>
        </p:sp>
        <p:sp>
          <p:nvSpPr>
            <p:cNvPr id="72711" name="Rectangle 7">
              <a:extLst>
                <a:ext uri="{FF2B5EF4-FFF2-40B4-BE49-F238E27FC236}">
                  <a16:creationId xmlns:a16="http://schemas.microsoft.com/office/drawing/2014/main" id="{F3C33C7F-8135-6B47-BCBF-BAAF1B2E8FB3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878" y="845"/>
              <a:ext cx="166" cy="152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eaLnBrk="1" hangingPunct="1">
                <a:defRPr/>
              </a:pPr>
              <a:endParaRPr lang="de-DE"/>
            </a:p>
          </p:txBody>
        </p:sp>
        <p:sp>
          <p:nvSpPr>
            <p:cNvPr id="72712" name="Rectangle 8">
              <a:extLst>
                <a:ext uri="{FF2B5EF4-FFF2-40B4-BE49-F238E27FC236}">
                  <a16:creationId xmlns:a16="http://schemas.microsoft.com/office/drawing/2014/main" id="{FC112D7C-D90A-7440-A34E-5C5C815B4EF8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878" y="1094"/>
              <a:ext cx="166" cy="15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eaLnBrk="1" hangingPunct="1">
                <a:defRPr/>
              </a:pPr>
              <a:endParaRPr lang="de-DE"/>
            </a:p>
          </p:txBody>
        </p:sp>
        <p:sp>
          <p:nvSpPr>
            <p:cNvPr id="72713" name="Rectangle 9">
              <a:extLst>
                <a:ext uri="{FF2B5EF4-FFF2-40B4-BE49-F238E27FC236}">
                  <a16:creationId xmlns:a16="http://schemas.microsoft.com/office/drawing/2014/main" id="{FBB456A3-15CD-F44A-B802-8550F196854D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878" y="1344"/>
              <a:ext cx="166" cy="15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eaLnBrk="1" hangingPunct="1">
                <a:defRPr/>
              </a:pPr>
              <a:endParaRPr lang="de-DE"/>
            </a:p>
          </p:txBody>
        </p:sp>
      </p:grpSp>
      <p:pic>
        <p:nvPicPr>
          <p:cNvPr id="72714" name="Picture 10">
            <a:extLst>
              <a:ext uri="{FF2B5EF4-FFF2-40B4-BE49-F238E27FC236}">
                <a16:creationId xmlns:a16="http://schemas.microsoft.com/office/drawing/2014/main" id="{E6AE38D2-A3EF-D44B-8C9D-82FAB1E148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6275" y="1125538"/>
            <a:ext cx="7197725" cy="539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72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2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2000"/>
                                        <p:tgtEl>
                                          <p:spTgt spid="72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7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Foliennummernplatzhalter 2">
            <a:extLst>
              <a:ext uri="{FF2B5EF4-FFF2-40B4-BE49-F238E27FC236}">
                <a16:creationId xmlns:a16="http://schemas.microsoft.com/office/drawing/2014/main" id="{2FA885D1-7D7E-9340-BEE1-0DA8D69DF74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FC01044-9BD3-144A-AB1B-06AD5F91605C}" type="slidenum">
              <a:rPr lang="de-DE" altLang="de-DE">
                <a:solidFill>
                  <a:srgbClr val="5F5F5F"/>
                </a:solidFill>
              </a:rPr>
              <a:pPr/>
              <a:t>9</a:t>
            </a:fld>
            <a:endParaRPr lang="de-DE" altLang="de-DE">
              <a:solidFill>
                <a:srgbClr val="5F5F5F"/>
              </a:solidFill>
            </a:endParaRPr>
          </a:p>
        </p:txBody>
      </p:sp>
      <p:sp>
        <p:nvSpPr>
          <p:cNvPr id="20482" name="Fußzeilenplatzhalter 3">
            <a:extLst>
              <a:ext uri="{FF2B5EF4-FFF2-40B4-BE49-F238E27FC236}">
                <a16:creationId xmlns:a16="http://schemas.microsoft.com/office/drawing/2014/main" id="{C6EA4BED-9C06-C24F-A17A-AC743793F3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>
                <a:solidFill>
                  <a:srgbClr val="5F5F5F"/>
                </a:solidFill>
              </a:rPr>
              <a:t>ETH Zürich 15.09.06 </a:t>
            </a:r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DADB7986-C8E6-634E-BCD0-5B800BD5AD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/>
              <a:t>5 Besonderheiten</a:t>
            </a:r>
          </a:p>
        </p:txBody>
      </p:sp>
      <p:sp>
        <p:nvSpPr>
          <p:cNvPr id="74755" name="Rectangle 3">
            <a:extLst>
              <a:ext uri="{FF2B5EF4-FFF2-40B4-BE49-F238E27FC236}">
                <a16:creationId xmlns:a16="http://schemas.microsoft.com/office/drawing/2014/main" id="{1B16A9E1-3D22-1D49-B34E-F444B9C0DC5E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34925" y="1125538"/>
            <a:ext cx="1800225" cy="5399087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9000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800" b="1">
                <a:solidFill>
                  <a:srgbClr val="000000"/>
                </a:solidFill>
              </a:rPr>
              <a:t>Nr. 4</a:t>
            </a:r>
          </a:p>
          <a:p>
            <a:pPr algn="ctr"/>
            <a:endParaRPr lang="de-DE" altLang="de-DE" sz="2800" b="1">
              <a:solidFill>
                <a:srgbClr val="000000"/>
              </a:solidFill>
            </a:endParaRPr>
          </a:p>
          <a:p>
            <a:pPr algn="ctr"/>
            <a:r>
              <a:rPr lang="de-DE" altLang="de-DE" sz="2800" b="1">
                <a:solidFill>
                  <a:srgbClr val="000000"/>
                </a:solidFill>
              </a:rPr>
              <a:t>Bench-</a:t>
            </a:r>
          </a:p>
          <a:p>
            <a:pPr algn="ctr"/>
            <a:r>
              <a:rPr lang="de-DE" altLang="de-DE" sz="2800" b="1">
                <a:solidFill>
                  <a:srgbClr val="000000"/>
                </a:solidFill>
              </a:rPr>
              <a:t>marking</a:t>
            </a:r>
          </a:p>
        </p:txBody>
      </p:sp>
      <p:pic>
        <p:nvPicPr>
          <p:cNvPr id="20485" name="Picture 4">
            <a:extLst>
              <a:ext uri="{FF2B5EF4-FFF2-40B4-BE49-F238E27FC236}">
                <a16:creationId xmlns:a16="http://schemas.microsoft.com/office/drawing/2014/main" id="{3D4B466F-73F3-8D49-B833-887641C34A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1484313"/>
            <a:ext cx="7235825" cy="4341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74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5" grpId="0" animBg="1" autoUpdateAnimBg="0"/>
    </p:bldLst>
  </p:timing>
</p:sld>
</file>

<file path=ppt/theme/theme1.xml><?xml version="1.0" encoding="utf-8"?>
<a:theme xmlns:a="http://schemas.openxmlformats.org/drawingml/2006/main" name="Versuch 2">
  <a:themeElements>
    <a:clrScheme name="Versuch 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ersuch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Versuch 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ersuch 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ersuch 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ersuch 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ersuch 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ersuch 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ersuch 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ersuch 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ersuch 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ersuch 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ersuch 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ersuch 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732</Words>
  <Application>Microsoft Macintosh PowerPoint</Application>
  <PresentationFormat>Bildschirmpräsentation (4:3)</PresentationFormat>
  <Paragraphs>330</Paragraphs>
  <Slides>17</Slides>
  <Notes>17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17</vt:i4>
      </vt:variant>
    </vt:vector>
  </HeadingPairs>
  <TitlesOfParts>
    <vt:vector size="22" baseType="lpstr">
      <vt:lpstr>Arial</vt:lpstr>
      <vt:lpstr>Wingdings</vt:lpstr>
      <vt:lpstr>宋体</vt:lpstr>
      <vt:lpstr>Times New Roman</vt:lpstr>
      <vt:lpstr>Versuch 2</vt:lpstr>
      <vt:lpstr>Introduction to the  CHE University Ranking System </vt:lpstr>
      <vt:lpstr>PowerPoint-Präsentation</vt:lpstr>
      <vt:lpstr>Meta - Ranking 1</vt:lpstr>
      <vt:lpstr>Meta - Ranking 2</vt:lpstr>
      <vt:lpstr>5 Besonderheiten</vt:lpstr>
      <vt:lpstr>PowerPoint-Präsentation</vt:lpstr>
      <vt:lpstr>5 Besonderheiten</vt:lpstr>
      <vt:lpstr>5 Besonderheiten</vt:lpstr>
      <vt:lpstr>5 Besonderheiten</vt:lpstr>
      <vt:lpstr>5 Besonderheiten</vt:lpstr>
      <vt:lpstr>Internationalität</vt:lpstr>
      <vt:lpstr>PowerPoint-Präsentation</vt:lpstr>
      <vt:lpstr>Indikatoren des ‚Shanghai-Ranking‘</vt:lpstr>
      <vt:lpstr>Becoming European... Approach 1</vt:lpstr>
      <vt:lpstr>Becoming European… Approach 2</vt:lpstr>
      <vt:lpstr>Becoming European… a Pilot Project</vt:lpstr>
      <vt:lpstr>Communication</vt:lpstr>
    </vt:vector>
  </TitlesOfParts>
  <Company>CHE - Centrum für Hochschulentwicklung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Lars Hüning</dc:creator>
  <cp:lastModifiedBy>Detlef Müller-Böling</cp:lastModifiedBy>
  <cp:revision>42</cp:revision>
  <dcterms:created xsi:type="dcterms:W3CDTF">2006-03-31T13:57:11Z</dcterms:created>
  <dcterms:modified xsi:type="dcterms:W3CDTF">2022-02-05T15:35:16Z</dcterms:modified>
</cp:coreProperties>
</file>