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aveSubsetFonts="1" autoCompressPictures="0">
  <p:sldMasterIdLst>
    <p:sldMasterId id="2147483649" r:id="rId1"/>
    <p:sldMasterId id="2147483651" r:id="rId2"/>
    <p:sldMasterId id="2147483653" r:id="rId3"/>
  </p:sldMasterIdLst>
  <p:notesMasterIdLst>
    <p:notesMasterId r:id="rId26"/>
  </p:notesMasterIdLst>
  <p:sldIdLst>
    <p:sldId id="256" r:id="rId4"/>
    <p:sldId id="262" r:id="rId5"/>
    <p:sldId id="270" r:id="rId6"/>
    <p:sldId id="257" r:id="rId7"/>
    <p:sldId id="266" r:id="rId8"/>
    <p:sldId id="276" r:id="rId9"/>
    <p:sldId id="263" r:id="rId10"/>
    <p:sldId id="258" r:id="rId11"/>
    <p:sldId id="281" r:id="rId12"/>
    <p:sldId id="286" r:id="rId13"/>
    <p:sldId id="284" r:id="rId14"/>
    <p:sldId id="282" r:id="rId15"/>
    <p:sldId id="267" r:id="rId16"/>
    <p:sldId id="283" r:id="rId17"/>
    <p:sldId id="290" r:id="rId18"/>
    <p:sldId id="269" r:id="rId19"/>
    <p:sldId id="287" r:id="rId20"/>
    <p:sldId id="259" r:id="rId21"/>
    <p:sldId id="288" r:id="rId22"/>
    <p:sldId id="261" r:id="rId23"/>
    <p:sldId id="289" r:id="rId24"/>
    <p:sldId id="260" r:id="rId25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>
      <p:cViewPr varScale="1">
        <p:scale>
          <a:sx n="106" d="100"/>
          <a:sy n="106" d="100"/>
        </p:scale>
        <p:origin x="180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CE80E082-C0AC-D345-869B-0515E34D4AE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de-DE" altLang="de-DE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0640CE26-2233-8043-8277-87780B80482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de-DE" altLang="de-DE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54BC42F9-DE26-FF45-9D11-B93BD3F041D7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2B37B217-551C-9E4B-B68A-87DBD42E8F0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AAC68A31-9817-1344-A527-5248053F2B8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de-DE" altLang="de-DE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CE24131F-7FAB-7E45-8EC9-CC2A442B61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AFDF4959-4EA4-3E48-95A8-25BDE8451217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A9F1B2D-78BB-C24F-B23D-9499BE7803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918ED7-625D-774E-9B6F-A4D2A25A5F7A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EC53B525-4A83-ED43-A0C3-ECF801EDEB0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ED6A4CCB-77DB-724E-8BC4-8DEFF639CA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94167CD-672A-5742-8B2D-317503770B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7455B4-AFCE-174C-88D0-62A5FE51BCC7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79874" name="Rectangle 2">
            <a:extLst>
              <a:ext uri="{FF2B5EF4-FFF2-40B4-BE49-F238E27FC236}">
                <a16:creationId xmlns:a16="http://schemas.microsoft.com/office/drawing/2014/main" id="{56D07E07-C7AC-5041-A5E0-FD33D9A1F29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71E2931F-447D-3A4B-9A78-AD0B315D32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E296675-7FA3-F441-95C9-66C0CE3C98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5EE421-F8F5-084F-B15A-C4B95C4F8349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87042" name="Rectangle 2">
            <a:extLst>
              <a:ext uri="{FF2B5EF4-FFF2-40B4-BE49-F238E27FC236}">
                <a16:creationId xmlns:a16="http://schemas.microsoft.com/office/drawing/2014/main" id="{3FA3B328-BCBE-6648-B2CE-E703C024894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8C80CD1E-81BC-5447-8CA1-178774CAAA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FC7B1B0-3A61-A54C-AFB5-FB98CE36F0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CB7F3B-1B2D-714E-8D45-3BC0A2FFDFB7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88066" name="Rectangle 2">
            <a:extLst>
              <a:ext uri="{FF2B5EF4-FFF2-40B4-BE49-F238E27FC236}">
                <a16:creationId xmlns:a16="http://schemas.microsoft.com/office/drawing/2014/main" id="{ED330C38-B008-B843-890A-AF4D6CC87A3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6076FCE0-BCE1-374E-8374-996B4EB6CA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58169D4-D170-1C4E-919D-B0880A3233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7090E7-DB28-6B40-8F93-B3C281472727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4D6ADBB9-7528-334D-B72B-31587F9448F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1AD770B7-4D0E-6244-A2E8-FA1B65E82D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5C7F9F8-88D4-B04C-8965-203EE4CE61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0EC933-C29F-634B-9707-D3ABEAF69710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89090" name="Rectangle 2">
            <a:extLst>
              <a:ext uri="{FF2B5EF4-FFF2-40B4-BE49-F238E27FC236}">
                <a16:creationId xmlns:a16="http://schemas.microsoft.com/office/drawing/2014/main" id="{B33437C7-CABF-7143-BD15-6B61E863DCA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97640F5E-7A04-0045-8C2C-8533E81A91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70F5527-9390-6449-AE79-85206FA789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86DBA6-85E9-BD4C-84B0-733517346A86}" type="slidenum">
              <a:rPr lang="de-DE" altLang="de-DE"/>
              <a:pPr/>
              <a:t>15</a:t>
            </a:fld>
            <a:endParaRPr lang="de-DE" altLang="de-DE"/>
          </a:p>
        </p:txBody>
      </p:sp>
      <p:sp>
        <p:nvSpPr>
          <p:cNvPr id="92162" name="Rectangle 2">
            <a:extLst>
              <a:ext uri="{FF2B5EF4-FFF2-40B4-BE49-F238E27FC236}">
                <a16:creationId xmlns:a16="http://schemas.microsoft.com/office/drawing/2014/main" id="{A2B4744B-C3A6-DB41-A9D4-65DE66487E0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243B6729-7CCB-6F4F-BD22-AD2AAC60E9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338FB47-13A9-BD41-B55F-2390FC26F7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FED24B-BDF7-4F41-83FF-49B8383DD97F}" type="slidenum">
              <a:rPr lang="de-DE" altLang="de-DE"/>
              <a:pPr/>
              <a:t>16</a:t>
            </a:fld>
            <a:endParaRPr lang="de-DE" altLang="de-DE"/>
          </a:p>
        </p:txBody>
      </p:sp>
      <p:sp>
        <p:nvSpPr>
          <p:cNvPr id="64514" name="Rectangle 2">
            <a:extLst>
              <a:ext uri="{FF2B5EF4-FFF2-40B4-BE49-F238E27FC236}">
                <a16:creationId xmlns:a16="http://schemas.microsoft.com/office/drawing/2014/main" id="{C37DDAAF-F537-B840-9C65-6737642447C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BD0FB98F-A295-A74D-AFB4-874F0A2035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098748-462D-2A45-B274-6A2B5D3199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50D3DC-EE47-A946-9B61-70C62D0A7EFD}" type="slidenum">
              <a:rPr lang="de-DE" altLang="de-DE"/>
              <a:pPr/>
              <a:t>17</a:t>
            </a:fld>
            <a:endParaRPr lang="de-DE" altLang="de-DE"/>
          </a:p>
        </p:txBody>
      </p:sp>
      <p:sp>
        <p:nvSpPr>
          <p:cNvPr id="81922" name="Rectangle 2">
            <a:extLst>
              <a:ext uri="{FF2B5EF4-FFF2-40B4-BE49-F238E27FC236}">
                <a16:creationId xmlns:a16="http://schemas.microsoft.com/office/drawing/2014/main" id="{DA7D38B6-9115-A64E-961F-7D98EE04AF0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A039BA20-DAB0-B54D-A0E0-B06C477FAD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66E9880-A44F-8642-B74E-C597233DE9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BE0B7E-EA94-9145-9E1C-882B5829178F}" type="slidenum">
              <a:rPr lang="de-DE" altLang="de-DE"/>
              <a:pPr/>
              <a:t>18</a:t>
            </a:fld>
            <a:endParaRPr lang="de-DE" altLang="de-DE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061873E8-77E2-F94E-B33A-7C9B5FED842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228F9123-6EF6-8042-90F4-5D076A2BDA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595D732-86D1-F043-A25E-EF041ABD64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D38393-3DB8-D34E-82B6-569716085FE1}" type="slidenum">
              <a:rPr lang="de-DE" altLang="de-DE"/>
              <a:pPr/>
              <a:t>19</a:t>
            </a:fld>
            <a:endParaRPr lang="de-DE" altLang="de-DE"/>
          </a:p>
        </p:txBody>
      </p:sp>
      <p:sp>
        <p:nvSpPr>
          <p:cNvPr id="83970" name="Rectangle 2">
            <a:extLst>
              <a:ext uri="{FF2B5EF4-FFF2-40B4-BE49-F238E27FC236}">
                <a16:creationId xmlns:a16="http://schemas.microsoft.com/office/drawing/2014/main" id="{B5CEB6C1-437C-B440-AE57-069CF91B8C9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6C8A1462-3A0D-F54C-9981-9CE12B4D38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525E4D1-7A75-944D-8705-756FC3C022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23541F-A0E4-6C4B-AD70-9865B50A2CDD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71B0E221-61E6-4D4F-9937-91CB8780F03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84E2C81D-7F48-0740-83FB-359BE83EC7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94DF218-AED4-0441-A6EF-1C3CF78BA4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AA8C85-C2EE-3542-8929-8E980644383D}" type="slidenum">
              <a:rPr lang="de-DE" altLang="de-DE"/>
              <a:pPr/>
              <a:t>20</a:t>
            </a:fld>
            <a:endParaRPr lang="de-DE" altLang="de-DE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A15A6E2C-54C0-DE41-A7E2-6BC19EBEDA9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5A3B7FC9-0D6B-2A48-B4C7-182BB4BCAD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0075355-C1F9-A24F-85BE-1FD788CE73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D03828-E5DE-5241-8F5A-BF5D15C2ADEB}" type="slidenum">
              <a:rPr lang="de-DE" altLang="de-DE"/>
              <a:pPr/>
              <a:t>21</a:t>
            </a:fld>
            <a:endParaRPr lang="de-DE" altLang="de-DE"/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62703C31-D9CB-D44C-BFDF-A947B66FD9B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73256C13-8872-EF4B-942E-ED666964B5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F7E97D7-41D1-684D-A064-C6006F2AF9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1DC983-4C8B-F343-AE29-4E5DA3EAA324}" type="slidenum">
              <a:rPr lang="de-DE" altLang="de-DE"/>
              <a:pPr/>
              <a:t>22</a:t>
            </a:fld>
            <a:endParaRPr lang="de-DE" altLang="de-DE"/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E35B23CE-141D-3F49-B095-5AFD4AC2712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3D9F6F19-3736-6544-9B59-C611353DD7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1CE44FF-FDC5-F249-A128-2977441BC6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71B638-AC9E-744C-A1C0-C4E5D37879B2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3F8943D5-251F-4949-B58D-3E09D815831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28123899-35E7-A248-AE78-83CF814678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104BBA9-D3A3-6E44-8E34-B050F973F1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D017D2-9E42-5247-9529-6DCAD55BB311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ED7935C9-4B33-FA40-81D5-BE96A881B09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968FAD7A-D637-AD4F-9006-1D94A73861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39CC0A9-C9AC-6840-A72F-06625A2F9E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F188A8-6D4F-0647-AD6C-0833B1FC5C2C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BDD9E8A5-1C45-FF4C-8F5E-A5A0BC8A6C1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8F283F59-0598-364E-B79F-9505ECECFA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BD55952-CC9A-764F-85EF-47A5B8C8B1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071F0E-F8C0-C343-BE00-3C03610891BA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58370" name="Rectangle 2">
            <a:extLst>
              <a:ext uri="{FF2B5EF4-FFF2-40B4-BE49-F238E27FC236}">
                <a16:creationId xmlns:a16="http://schemas.microsoft.com/office/drawing/2014/main" id="{D1DEDD8A-A847-C343-B9A8-DA96B9EB0B2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D98297FA-2605-ED4E-BF25-9C93528D4A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E925F63-7E49-7747-B206-6523BFA87B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3EFE01-DDB1-E44D-A733-C1FC7CE59DC2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91F7D7A7-EEEB-EB4D-89BD-B55E1FC2017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D5E1E68A-3C50-D444-9082-19C17A34EC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F497124-70E4-6D4C-AFA8-148D693061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DACD1E-8C4D-0641-AE46-43F1D33ADAFC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B99ACB47-DDA6-4C48-BBD1-F81F11671E7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E72E7D92-AD89-BC41-99EE-1718796B52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5C99BF5-1ADB-7444-9B6F-523616B1EA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16E0FB-7E29-B24E-A157-8C21C6289F18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61442" name="Rectangle 2">
            <a:extLst>
              <a:ext uri="{FF2B5EF4-FFF2-40B4-BE49-F238E27FC236}">
                <a16:creationId xmlns:a16="http://schemas.microsoft.com/office/drawing/2014/main" id="{D21E9BD2-9F6E-0049-A036-F5C9A8F93DF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BC613E64-CDCD-2A41-85CC-9B644FF3AD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D45BA36-52F8-8744-8530-4A83DCC0601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535238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de-DE" altLang="de-DE" noProof="0"/>
              <a:t>Titelmasterformat durch Klicken bearbeiten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0BD2E3E-E36E-2E42-97A8-D7685AE82E4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3850" y="4124325"/>
            <a:ext cx="8640763" cy="1320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pPr lvl="0"/>
            <a:r>
              <a:rPr lang="de-DE" altLang="de-DE" noProof="0"/>
              <a:t>Formatvorlage des Untertitelmasters durch Klicken bearbeiten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95BE1D23-5D91-964B-8C3F-DD95EBD31D6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de-DE" altLang="de-DE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C2E2783A-ADD5-E44E-B5A0-FCCC52F0AA2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de-DE" altLang="de-DE"/>
              <a:t>Fachhochschule Osnabrück, 9. Oktober 2006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AF312916-03E5-DA41-A0E9-43E2629046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E91401C-5433-9948-9D4C-878F401E3E1B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8A0D887E-ADD1-7E44-AE9D-AF6180098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3175" y="6632575"/>
            <a:ext cx="252413" cy="2524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5128" name="Picture 8">
            <a:extLst>
              <a:ext uri="{FF2B5EF4-FFF2-40B4-BE49-F238E27FC236}">
                <a16:creationId xmlns:a16="http://schemas.microsoft.com/office/drawing/2014/main" id="{2A541BCA-2502-644D-A0B3-C2B29D62C5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334963"/>
            <a:ext cx="3022600" cy="1798637"/>
          </a:xfrm>
          <a:prstGeom prst="rect">
            <a:avLst/>
          </a:prstGeom>
          <a:solidFill>
            <a:srgbClr val="DDDDDD"/>
          </a:solidFill>
        </p:spPr>
      </p:pic>
      <p:sp>
        <p:nvSpPr>
          <p:cNvPr id="5129" name="Text Box 9">
            <a:extLst>
              <a:ext uri="{FF2B5EF4-FFF2-40B4-BE49-F238E27FC236}">
                <a16:creationId xmlns:a16="http://schemas.microsoft.com/office/drawing/2014/main" id="{4A6B4DBA-73C1-B940-87F4-178C824C2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580188"/>
            <a:ext cx="43021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de-DE" altLang="de-DE" sz="1400">
                <a:solidFill>
                  <a:srgbClr val="FF0000"/>
                </a:solidFill>
                <a:latin typeface="Arial" panose="020B0604020202020204" pitchFamily="34" charset="0"/>
              </a:rPr>
              <a:t>C</a:t>
            </a:r>
            <a:r>
              <a:rPr lang="de-DE" altLang="de-DE" sz="1400">
                <a:solidFill>
                  <a:srgbClr val="5F5F5F"/>
                </a:solidFill>
                <a:latin typeface="Arial" panose="020B0604020202020204" pitchFamily="34" charset="0"/>
              </a:rPr>
              <a:t>HE - unabhängig, kreativ und umsetzungsorientiert</a:t>
            </a:r>
          </a:p>
        </p:txBody>
      </p:sp>
      <p:sp>
        <p:nvSpPr>
          <p:cNvPr id="5130" name="Line 10">
            <a:extLst>
              <a:ext uri="{FF2B5EF4-FFF2-40B4-BE49-F238E27FC236}">
                <a16:creationId xmlns:a16="http://schemas.microsoft.com/office/drawing/2014/main" id="{EDA9CDEB-74D1-1048-BE21-F2E82F5A59FE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2420938"/>
            <a:ext cx="9144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31" name="Line 11">
            <a:extLst>
              <a:ext uri="{FF2B5EF4-FFF2-40B4-BE49-F238E27FC236}">
                <a16:creationId xmlns:a16="http://schemas.microsoft.com/office/drawing/2014/main" id="{FAB46BBE-A982-724A-A646-B0802BD01A3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5734050"/>
            <a:ext cx="918051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085E18-1506-7A48-906A-1BBD11BA6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BC57F75-3744-3348-8BD4-8DB1C0461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FF94BB7-A3A2-D443-99C3-FFADDBE9A3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9F404A5-40C4-2B4B-A2AA-D8A70ACD01E8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9DA16B2-9CEE-654B-93BE-B74703AB7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Fachhochschule Osnabrück, 9. Oktober 2006</a:t>
            </a:r>
          </a:p>
        </p:txBody>
      </p:sp>
    </p:spTree>
    <p:extLst>
      <p:ext uri="{BB962C8B-B14F-4D97-AF65-F5344CB8AC3E}">
        <p14:creationId xmlns:p14="http://schemas.microsoft.com/office/powerpoint/2010/main" val="1212376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78428C2-8019-2E46-BF1A-852DB8134E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05613" y="260350"/>
            <a:ext cx="2159000" cy="626427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8B4B0E0-1E49-2849-9047-0B09C7AA05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23850" y="260350"/>
            <a:ext cx="6329363" cy="62642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DBF3A4A-31BF-D544-B206-FB38F95A58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B69D963-FD9D-3545-A041-CE14AE8D5C47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57C461-129D-5643-B8CB-1D68E8759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Fachhochschule Osnabrück, 9. Oktober 2006</a:t>
            </a:r>
          </a:p>
        </p:txBody>
      </p:sp>
    </p:spTree>
    <p:extLst>
      <p:ext uri="{BB962C8B-B14F-4D97-AF65-F5344CB8AC3E}">
        <p14:creationId xmlns:p14="http://schemas.microsoft.com/office/powerpoint/2010/main" val="37521598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EE25A44-818F-1649-AE02-2C61A5A0EC0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535238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de-DE" altLang="de-DE" noProof="0"/>
              <a:t>Titelmasterformat durch Klicken bearbeiten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A096D31E-3043-3D44-825B-675635C9F30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3850" y="4124325"/>
            <a:ext cx="8640763" cy="1320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pPr lvl="0"/>
            <a:r>
              <a:rPr lang="de-DE" altLang="de-DE" noProof="0"/>
              <a:t>Formatvorlage des Untertitelmasters durch Klicken bearbeiten</a:t>
            </a: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B3164143-7972-B346-BBCB-B9F10D0544B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de-DE" altLang="de-DE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6504C29F-3779-D542-B198-AECA1201887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de-DE" altLang="de-DE"/>
              <a:t>Fachhochschule Osnabrück, 9. Oktober 2006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BDC206A0-1A26-9144-B4E3-0261AF1C218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073BD30-8DD2-D54C-9423-33CD7D487EEE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AF22485A-0BBD-BF43-8BFE-943E90AED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3175" y="6632575"/>
            <a:ext cx="252413" cy="2524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392" name="Text Box 8">
            <a:extLst>
              <a:ext uri="{FF2B5EF4-FFF2-40B4-BE49-F238E27FC236}">
                <a16:creationId xmlns:a16="http://schemas.microsoft.com/office/drawing/2014/main" id="{32DC893E-A55D-DE4B-8B4E-09A5F49E5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580188"/>
            <a:ext cx="43021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de-DE" altLang="de-DE" sz="1400">
                <a:solidFill>
                  <a:srgbClr val="FF0000"/>
                </a:solidFill>
                <a:latin typeface="Arial" panose="020B0604020202020204" pitchFamily="34" charset="0"/>
              </a:rPr>
              <a:t>C</a:t>
            </a:r>
            <a:r>
              <a:rPr lang="de-DE" altLang="de-DE" sz="1400">
                <a:solidFill>
                  <a:srgbClr val="5F5F5F"/>
                </a:solidFill>
                <a:latin typeface="Arial" panose="020B0604020202020204" pitchFamily="34" charset="0"/>
              </a:rPr>
              <a:t>HE - unabhängig, kreativ und umsetzungsorientiert</a:t>
            </a:r>
          </a:p>
        </p:txBody>
      </p:sp>
      <p:sp>
        <p:nvSpPr>
          <p:cNvPr id="16393" name="Line 9">
            <a:extLst>
              <a:ext uri="{FF2B5EF4-FFF2-40B4-BE49-F238E27FC236}">
                <a16:creationId xmlns:a16="http://schemas.microsoft.com/office/drawing/2014/main" id="{40E73381-D4B0-8E4F-94BA-AC6830A4F97F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2420938"/>
            <a:ext cx="9144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394" name="Line 10">
            <a:extLst>
              <a:ext uri="{FF2B5EF4-FFF2-40B4-BE49-F238E27FC236}">
                <a16:creationId xmlns:a16="http://schemas.microsoft.com/office/drawing/2014/main" id="{7DD9F860-9F88-E549-8528-6F27662B3187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5734050"/>
            <a:ext cx="918051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6395" name="Picture 11">
            <a:extLst>
              <a:ext uri="{FF2B5EF4-FFF2-40B4-BE49-F238E27FC236}">
                <a16:creationId xmlns:a16="http://schemas.microsoft.com/office/drawing/2014/main" id="{0584FAB7-C082-4A49-9AD3-B761809F83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66675"/>
            <a:ext cx="5076825" cy="228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96" name="Rectangle 12">
            <a:extLst>
              <a:ext uri="{FF2B5EF4-FFF2-40B4-BE49-F238E27FC236}">
                <a16:creationId xmlns:a16="http://schemas.microsoft.com/office/drawing/2014/main" id="{AEC04013-00C5-DE4B-9DAA-1CF5F7975E7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893175" y="6632575"/>
            <a:ext cx="252413" cy="2524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398" name="Text Box 14">
            <a:extLst>
              <a:ext uri="{FF2B5EF4-FFF2-40B4-BE49-F238E27FC236}">
                <a16:creationId xmlns:a16="http://schemas.microsoft.com/office/drawing/2014/main" id="{975C1BBE-5A1F-F449-81CD-0072092C68D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72000" y="6580188"/>
            <a:ext cx="43021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de-DE" altLang="de-DE" sz="1400">
                <a:solidFill>
                  <a:srgbClr val="FF0000"/>
                </a:solidFill>
                <a:latin typeface="Arial" panose="020B0604020202020204" pitchFamily="34" charset="0"/>
              </a:rPr>
              <a:t>C</a:t>
            </a:r>
            <a:r>
              <a:rPr lang="de-DE" altLang="de-DE" sz="1400">
                <a:solidFill>
                  <a:srgbClr val="5F5F5F"/>
                </a:solidFill>
                <a:latin typeface="Arial" panose="020B0604020202020204" pitchFamily="34" charset="0"/>
              </a:rPr>
              <a:t>HE - unabhängig, kreativ und umsetzungsorientiert</a:t>
            </a:r>
          </a:p>
        </p:txBody>
      </p:sp>
      <p:sp>
        <p:nvSpPr>
          <p:cNvPr id="16399" name="Line 15">
            <a:extLst>
              <a:ext uri="{FF2B5EF4-FFF2-40B4-BE49-F238E27FC236}">
                <a16:creationId xmlns:a16="http://schemas.microsoft.com/office/drawing/2014/main" id="{4FF2C22F-CBE5-F34B-84C7-69CA5F80004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2420938"/>
            <a:ext cx="9144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400" name="Line 16">
            <a:extLst>
              <a:ext uri="{FF2B5EF4-FFF2-40B4-BE49-F238E27FC236}">
                <a16:creationId xmlns:a16="http://schemas.microsoft.com/office/drawing/2014/main" id="{DB917C88-8764-854F-AFD2-884846CE124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5734050"/>
            <a:ext cx="918051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61C00F-81BC-8349-A523-C924A98A6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CF645C-9BD8-1B46-8135-C3A0E7D22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A64DA35-C4CA-5A42-A60C-F79F5B0CD7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FE5A4DF-D189-0240-A5CE-ECD5F052BD55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35F8C3-AC6F-9649-AEC2-54A2E53D7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Fachhochschule Osnabrück, 9. Oktober 2006</a:t>
            </a:r>
          </a:p>
        </p:txBody>
      </p:sp>
    </p:spTree>
    <p:extLst>
      <p:ext uri="{BB962C8B-B14F-4D97-AF65-F5344CB8AC3E}">
        <p14:creationId xmlns:p14="http://schemas.microsoft.com/office/powerpoint/2010/main" val="30537537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A03522-85FB-2A46-B094-0652F53F1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7CB7886-67A6-834E-BA14-47B756ECBA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A7B666B-B4D8-4D4A-946B-75DF99B478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FCFDA68-CC38-3F49-B32E-CB7ABE943388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0979EB4-6BE3-F74D-AC08-8F7CB8B37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Fachhochschule Osnabrück, 9. Oktober 2006</a:t>
            </a:r>
          </a:p>
        </p:txBody>
      </p:sp>
    </p:spTree>
    <p:extLst>
      <p:ext uri="{BB962C8B-B14F-4D97-AF65-F5344CB8AC3E}">
        <p14:creationId xmlns:p14="http://schemas.microsoft.com/office/powerpoint/2010/main" val="2650229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D40879-D7D5-9947-B0AF-FF248F4BE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1DD660-39D1-5B4F-9894-E0CD98E36C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388" y="1196975"/>
            <a:ext cx="4316412" cy="53276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F3ABAA9-B3B4-EE49-9742-81D2D021F3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316413" cy="53276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912E93E-D1F1-C84E-8AE3-CE74A12F56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8EE8D94-91A4-4943-A888-E43FBEE62B43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743C3F7-0E46-0448-96ED-003AF2F38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Fachhochschule Osnabrück, 9. Oktober 2006</a:t>
            </a:r>
          </a:p>
        </p:txBody>
      </p:sp>
    </p:spTree>
    <p:extLst>
      <p:ext uri="{BB962C8B-B14F-4D97-AF65-F5344CB8AC3E}">
        <p14:creationId xmlns:p14="http://schemas.microsoft.com/office/powerpoint/2010/main" val="3816705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B5F499-14C1-3A46-B164-C8637C4DB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A668902-818C-FE46-A286-989D8820AA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73BA1C1-B8B6-1749-A449-EFAF5D855F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10E8FBA-FB67-D144-9C97-C55E5CF690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F9BAD50-596A-CD49-A9A3-022EB07901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40A8F8F-E36D-6A44-B896-E82C72462E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6F4BE36-0C37-3746-BB01-5B0B9D699F67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98EDB1B-5E9C-574C-96B8-E26EDCF4E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Fachhochschule Osnabrück, 9. Oktober 2006</a:t>
            </a:r>
          </a:p>
        </p:txBody>
      </p:sp>
    </p:spTree>
    <p:extLst>
      <p:ext uri="{BB962C8B-B14F-4D97-AF65-F5344CB8AC3E}">
        <p14:creationId xmlns:p14="http://schemas.microsoft.com/office/powerpoint/2010/main" val="10626349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6F917F-5B68-DD40-8115-A2D1EE12D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C37FAA7C-8276-C14F-AC6B-200C6B753D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67F47B-1EAB-3C48-9647-CEC6CB05F236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5535536-E64B-2D41-AACD-D754A8557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Fachhochschule Osnabrück, 9. Oktober 2006</a:t>
            </a:r>
          </a:p>
        </p:txBody>
      </p:sp>
    </p:spTree>
    <p:extLst>
      <p:ext uri="{BB962C8B-B14F-4D97-AF65-F5344CB8AC3E}">
        <p14:creationId xmlns:p14="http://schemas.microsoft.com/office/powerpoint/2010/main" val="34273391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480F76F9-1BBF-7A4C-9B0C-675BB3E9AA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9FCE83-3FA8-E04C-B8F9-EDCACC344282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EFCA865-0887-714E-AFFB-1F5D75141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Fachhochschule Osnabrück, 9. Oktober 2006</a:t>
            </a:r>
          </a:p>
        </p:txBody>
      </p:sp>
    </p:spTree>
    <p:extLst>
      <p:ext uri="{BB962C8B-B14F-4D97-AF65-F5344CB8AC3E}">
        <p14:creationId xmlns:p14="http://schemas.microsoft.com/office/powerpoint/2010/main" val="39060462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DF54CC-9351-FF4B-91EC-FA2177E2A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09182E-3C61-0040-BA1E-322B7B8E2B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2479670-CA57-C649-835D-E0F24F0783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CBD2A03-A521-3948-BC1B-90E4F9980D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07456A7-4438-8F40-88FF-45E5BA4D5AE9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1A011E4-89E4-3D46-9CD6-F7B44E284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Fachhochschule Osnabrück, 9. Oktober 2006</a:t>
            </a:r>
          </a:p>
        </p:txBody>
      </p:sp>
    </p:spTree>
    <p:extLst>
      <p:ext uri="{BB962C8B-B14F-4D97-AF65-F5344CB8AC3E}">
        <p14:creationId xmlns:p14="http://schemas.microsoft.com/office/powerpoint/2010/main" val="1163344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F7546B-4C07-0642-8E67-88A6070D9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F513C5-4764-BB48-8C26-CA97CA336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5C6C048-2613-FE42-83F7-FD3AF8C11A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FECBD69-31B6-E34D-8CB7-A33CA2347DD1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20ABCD-0BB9-9941-874B-E45D440A7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Fachhochschule Osnabrück, 9. Oktober 2006</a:t>
            </a:r>
          </a:p>
        </p:txBody>
      </p:sp>
    </p:spTree>
    <p:extLst>
      <p:ext uri="{BB962C8B-B14F-4D97-AF65-F5344CB8AC3E}">
        <p14:creationId xmlns:p14="http://schemas.microsoft.com/office/powerpoint/2010/main" val="34735912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D24A33-D9C9-874B-9FE8-A9CD4205C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9002ED6-53F5-5C44-BB93-AB21132587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94F1202-2196-954D-B35D-75A2F56DF7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D99FB4D-7A74-384C-905B-1CBCA51A35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8A69FEB-BA6A-6347-BC4B-FBE3351854C9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1C705AC-37D1-DD4F-A714-A3935083C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Fachhochschule Osnabrück, 9. Oktober 2006</a:t>
            </a:r>
          </a:p>
        </p:txBody>
      </p:sp>
    </p:spTree>
    <p:extLst>
      <p:ext uri="{BB962C8B-B14F-4D97-AF65-F5344CB8AC3E}">
        <p14:creationId xmlns:p14="http://schemas.microsoft.com/office/powerpoint/2010/main" val="20893863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0706B0-4887-DF46-BDD2-26C2D8183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E3BA74F-A41F-AE44-9067-3007470784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7D203E3-2952-3245-A0B5-190040BEBD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6254212-E357-E34B-A9F1-C966D938E9B1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FE49C7-511E-E540-A4BE-EEA1AB63B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Fachhochschule Osnabrück, 9. Oktober 2006</a:t>
            </a:r>
          </a:p>
        </p:txBody>
      </p:sp>
    </p:spTree>
    <p:extLst>
      <p:ext uri="{BB962C8B-B14F-4D97-AF65-F5344CB8AC3E}">
        <p14:creationId xmlns:p14="http://schemas.microsoft.com/office/powerpoint/2010/main" val="9810220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DC6CA7B-B088-224B-B92B-96A707BB97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69100" y="260350"/>
            <a:ext cx="2195513" cy="626427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B8A0850-E6EB-1249-AA03-D3D3112EF4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79388" y="260350"/>
            <a:ext cx="6437312" cy="62642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133E3FD-A952-314F-9578-9E249592DAF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FBCF92C-BE99-6D46-8855-1E69A1A2C97F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B9F4899-E39F-9544-9627-FB6352F07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Fachhochschule Osnabrück, 9. Oktober 2006</a:t>
            </a:r>
          </a:p>
        </p:txBody>
      </p:sp>
    </p:spTree>
    <p:extLst>
      <p:ext uri="{BB962C8B-B14F-4D97-AF65-F5344CB8AC3E}">
        <p14:creationId xmlns:p14="http://schemas.microsoft.com/office/powerpoint/2010/main" val="10447626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al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3DB88E-F785-024A-8CEB-6016AC4B1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513" y="260350"/>
            <a:ext cx="6697662" cy="561975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942A88-F115-0942-861B-373B27439E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388" y="1196975"/>
            <a:ext cx="4316412" cy="53276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73CFAAE-15F1-CB4F-9C17-7FB379BCBC0A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196975"/>
            <a:ext cx="4316413" cy="25876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F5AD390C-B3B8-6948-B57A-43A3682FB169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3937000"/>
            <a:ext cx="4316413" cy="25876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42A8F9A-9589-A649-918F-09EFFCE568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956550" y="6580188"/>
            <a:ext cx="936625" cy="304800"/>
          </a:xfrm>
        </p:spPr>
        <p:txBody>
          <a:bodyPr/>
          <a:lstStyle>
            <a:lvl1pPr>
              <a:defRPr/>
            </a:lvl1pPr>
          </a:lstStyle>
          <a:p>
            <a:fld id="{D2FA3845-DDD4-0846-80C2-40A647BC691B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A4B557B9-4EAE-B140-9D72-FEAF98D38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580188"/>
            <a:ext cx="7885113" cy="304800"/>
          </a:xfrm>
        </p:spPr>
        <p:txBody>
          <a:bodyPr/>
          <a:lstStyle>
            <a:lvl1pPr>
              <a:defRPr/>
            </a:lvl1pPr>
          </a:lstStyle>
          <a:p>
            <a:r>
              <a:rPr lang="de-DE" altLang="de-DE"/>
              <a:t>Fachhochschule Osnabrück, 9. Oktober 2006</a:t>
            </a:r>
          </a:p>
        </p:txBody>
      </p:sp>
    </p:spTree>
    <p:extLst>
      <p:ext uri="{BB962C8B-B14F-4D97-AF65-F5344CB8AC3E}">
        <p14:creationId xmlns:p14="http://schemas.microsoft.com/office/powerpoint/2010/main" val="34987222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41744D5-F034-BF46-8E3C-2BAF66490FF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535238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de-DE" altLang="de-DE" noProof="0"/>
              <a:t>Titelmasterformat durch Klicken bearbeiten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6870BBDE-AE6E-0044-991E-CB6AEC2E9FF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3850" y="4124325"/>
            <a:ext cx="8640763" cy="1320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pPr lvl="0"/>
            <a:r>
              <a:rPr lang="de-DE" altLang="de-DE" noProof="0"/>
              <a:t>Formatvorlage des Untertitelmasters durch Klicken bearbeiten</a:t>
            </a:r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A9CEF8FB-93EE-564F-B355-00C9FFA6D62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de-DE" altLang="de-DE"/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49E41A30-CF27-D543-AB5C-D60C26E6872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de-DE" altLang="de-DE"/>
              <a:t>Fachhochschule Osnabrück, 9. Oktober 2006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271C14EA-90BD-3B49-A18D-55483D36CE3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8C47B87-38E1-E54E-83B2-F3FED73F6487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DB1B2763-9404-384A-A8FC-1E339D755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3175" y="6632575"/>
            <a:ext cx="252413" cy="2524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25608" name="Picture 8">
            <a:extLst>
              <a:ext uri="{FF2B5EF4-FFF2-40B4-BE49-F238E27FC236}">
                <a16:creationId xmlns:a16="http://schemas.microsoft.com/office/drawing/2014/main" id="{5E9CAD6E-AB54-C449-B529-12F107FB5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334963"/>
            <a:ext cx="3022600" cy="1798637"/>
          </a:xfrm>
          <a:prstGeom prst="rect">
            <a:avLst/>
          </a:prstGeom>
          <a:solidFill>
            <a:srgbClr val="DDDDDD"/>
          </a:solidFill>
        </p:spPr>
      </p:pic>
      <p:sp>
        <p:nvSpPr>
          <p:cNvPr id="25609" name="Text Box 9">
            <a:extLst>
              <a:ext uri="{FF2B5EF4-FFF2-40B4-BE49-F238E27FC236}">
                <a16:creationId xmlns:a16="http://schemas.microsoft.com/office/drawing/2014/main" id="{8CE55A02-161D-7341-8460-914D180E71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580188"/>
            <a:ext cx="43021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de-DE" altLang="de-DE" sz="1400">
                <a:solidFill>
                  <a:srgbClr val="FF0000"/>
                </a:solidFill>
                <a:latin typeface="Arial" panose="020B0604020202020204" pitchFamily="34" charset="0"/>
              </a:rPr>
              <a:t>C</a:t>
            </a:r>
            <a:r>
              <a:rPr lang="de-DE" altLang="de-DE" sz="1400">
                <a:solidFill>
                  <a:srgbClr val="5F5F5F"/>
                </a:solidFill>
                <a:latin typeface="Arial" panose="020B0604020202020204" pitchFamily="34" charset="0"/>
              </a:rPr>
              <a:t>HE - unabhängig, kreativ und umsetzungsorientiert</a:t>
            </a:r>
          </a:p>
        </p:txBody>
      </p:sp>
      <p:sp>
        <p:nvSpPr>
          <p:cNvPr id="25610" name="Line 10">
            <a:extLst>
              <a:ext uri="{FF2B5EF4-FFF2-40B4-BE49-F238E27FC236}">
                <a16:creationId xmlns:a16="http://schemas.microsoft.com/office/drawing/2014/main" id="{BFFB8154-B6CA-CB4D-9031-DB3E62743C10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2420938"/>
            <a:ext cx="9144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11" name="Line 11">
            <a:extLst>
              <a:ext uri="{FF2B5EF4-FFF2-40B4-BE49-F238E27FC236}">
                <a16:creationId xmlns:a16="http://schemas.microsoft.com/office/drawing/2014/main" id="{FFFEF695-F54E-B94B-AA5F-80FD5A25171C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5734050"/>
            <a:ext cx="918051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C347F2-50D7-4048-AB27-3A4781B89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E31444E-38F9-7A4B-A115-D198B45BF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DC7AE10-DF57-B144-9E6A-661877A9E4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70A5E6F-026D-C34E-A812-991B943D6D09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2A0FF4-78D6-774D-BA0F-F4127B629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HRK-MV FH, Osnabrück 9. Oktober 2006</a:t>
            </a:r>
          </a:p>
        </p:txBody>
      </p:sp>
    </p:spTree>
    <p:extLst>
      <p:ext uri="{BB962C8B-B14F-4D97-AF65-F5344CB8AC3E}">
        <p14:creationId xmlns:p14="http://schemas.microsoft.com/office/powerpoint/2010/main" val="5446571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86D13B-374B-964F-A7BC-9D1892303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6403752-C41F-6B48-A0D4-2966FE7AC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B202BBD-0CBD-FD4E-86F5-3B028DC3CA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C4E787-FEB3-C342-9DDA-C5205BD95602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E00C715-F13F-0947-AF35-687D5EA5B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HRK-MV FH, Osnabrück 9. Oktober 2006</a:t>
            </a:r>
          </a:p>
        </p:txBody>
      </p:sp>
    </p:spTree>
    <p:extLst>
      <p:ext uri="{BB962C8B-B14F-4D97-AF65-F5344CB8AC3E}">
        <p14:creationId xmlns:p14="http://schemas.microsoft.com/office/powerpoint/2010/main" val="28677124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C56C4D-F7DD-D04D-805F-A69FFB173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DB76F60-CFB3-4742-9E52-53C6828CDD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0113" y="1196975"/>
            <a:ext cx="3956050" cy="53276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A214239-6365-034D-9AF0-5FBA94405E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08563" y="1196975"/>
            <a:ext cx="3956050" cy="53276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515E3E8-CAD6-1C47-BEB8-03DD98A09D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1AF79C3-895A-744E-AC98-B8125CE5B45D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406BA6C-2B5E-9F46-86B1-E53F04AC8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HRK-MV FH, Osnabrück 9. Oktober 2006</a:t>
            </a:r>
          </a:p>
        </p:txBody>
      </p:sp>
    </p:spTree>
    <p:extLst>
      <p:ext uri="{BB962C8B-B14F-4D97-AF65-F5344CB8AC3E}">
        <p14:creationId xmlns:p14="http://schemas.microsoft.com/office/powerpoint/2010/main" val="19807027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5A54A8-F376-7A4C-9C0A-C40B8E938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9C9C893-FF5A-D643-B2FB-C7554EB86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0E04AB-CE98-8047-9FE4-AF3504B373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2169988-FCAE-8548-9D77-A7AF9FBE3B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A70FC31-53D3-574E-87F9-F28FF089C0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59F7A88-7CC0-294B-AEFF-C9258806EFF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B9DCE2A-FB80-C84A-9C21-76B02F241AF2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7551253-0C10-CD47-A252-FFC0FAA82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HRK-MV FH, Osnabrück 9. Oktober 2006</a:t>
            </a:r>
          </a:p>
        </p:txBody>
      </p:sp>
    </p:spTree>
    <p:extLst>
      <p:ext uri="{BB962C8B-B14F-4D97-AF65-F5344CB8AC3E}">
        <p14:creationId xmlns:p14="http://schemas.microsoft.com/office/powerpoint/2010/main" val="21204763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C60491-6208-1D42-8931-ADC7C1C32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3B3880A-50F4-6442-8244-727DFDF827F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8AB774-7D13-9B48-BFFB-CDBFF1D7BCA7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CD1383F-30EE-3D48-BDD8-5BA03332D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HRK-MV FH, Osnabrück 9. Oktober 2006</a:t>
            </a:r>
          </a:p>
        </p:txBody>
      </p:sp>
    </p:spTree>
    <p:extLst>
      <p:ext uri="{BB962C8B-B14F-4D97-AF65-F5344CB8AC3E}">
        <p14:creationId xmlns:p14="http://schemas.microsoft.com/office/powerpoint/2010/main" val="55853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ECE474-40E1-F448-A826-C5E3E65E7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F39BD80-EB2E-864B-93C7-CE5C20EC13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8BC4A99-D432-6543-AD8A-4932FE82E8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903CBCD-0099-8540-B267-44C24360940C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85A4D5-EA0E-BC45-8446-19A050D3A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Fachhochschule Osnabrück, 9. Oktober 2006</a:t>
            </a:r>
          </a:p>
        </p:txBody>
      </p:sp>
    </p:spTree>
    <p:extLst>
      <p:ext uri="{BB962C8B-B14F-4D97-AF65-F5344CB8AC3E}">
        <p14:creationId xmlns:p14="http://schemas.microsoft.com/office/powerpoint/2010/main" val="76377687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0115D675-F3D3-2047-B3B0-D3FA8436FD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5A7139D-E838-6940-A330-C87CF67C0D65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AEB3D5B-B657-6341-B7ED-0F83F75D7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HRK-MV FH, Osnabrück 9. Oktober 2006</a:t>
            </a:r>
          </a:p>
        </p:txBody>
      </p:sp>
    </p:spTree>
    <p:extLst>
      <p:ext uri="{BB962C8B-B14F-4D97-AF65-F5344CB8AC3E}">
        <p14:creationId xmlns:p14="http://schemas.microsoft.com/office/powerpoint/2010/main" val="39741752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21320B-E09B-C34A-AA96-E76F6AE31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ED1A45-A0AC-B749-A840-51F217C0F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0B32042-2C4E-D549-95E1-1F5EDCA990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98677A0-1A11-244B-8D8A-9772E238D7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74E6F6-8F85-D84B-A5A1-72DDC0EAA7F7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3687BF8-4C2D-0B4D-AFC7-3C6784277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HRK-MV FH, Osnabrück 9. Oktober 2006</a:t>
            </a:r>
          </a:p>
        </p:txBody>
      </p:sp>
    </p:spTree>
    <p:extLst>
      <p:ext uri="{BB962C8B-B14F-4D97-AF65-F5344CB8AC3E}">
        <p14:creationId xmlns:p14="http://schemas.microsoft.com/office/powerpoint/2010/main" val="31660763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6A9620-333C-E543-B604-39BA82FB5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66CF583-1212-D749-A067-C10CB44B60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807DE92-3AE9-084F-AD00-409DD2EBB8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729C37C-C0F2-1543-9D3A-13415E56EE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86BC01-BCBB-5F4A-B37E-8E9D6A5D8946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39BAA90-C49A-ED40-91B1-FB8101DCB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HRK-MV FH, Osnabrück 9. Oktober 2006</a:t>
            </a:r>
          </a:p>
        </p:txBody>
      </p:sp>
    </p:spTree>
    <p:extLst>
      <p:ext uri="{BB962C8B-B14F-4D97-AF65-F5344CB8AC3E}">
        <p14:creationId xmlns:p14="http://schemas.microsoft.com/office/powerpoint/2010/main" val="20959610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583195-764C-764A-ACE2-A0BA5323C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2E77CA2-F29C-3348-8FE5-7F67FDBEC7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CC205BE-5DFC-8F4C-9649-4074A79B4E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D4BC93-1957-C24E-80F0-781EF4A3D20E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22F11C-4B56-3044-957C-792DA31F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HRK-MV FH, Osnabrück 9. Oktober 2006</a:t>
            </a:r>
          </a:p>
        </p:txBody>
      </p:sp>
    </p:spTree>
    <p:extLst>
      <p:ext uri="{BB962C8B-B14F-4D97-AF65-F5344CB8AC3E}">
        <p14:creationId xmlns:p14="http://schemas.microsoft.com/office/powerpoint/2010/main" val="23121065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6CD2ABF-48B1-B64B-B68E-7E52D9329E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05613" y="260350"/>
            <a:ext cx="2159000" cy="626427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10817C4-6413-0D48-BAD8-389193720D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23850" y="260350"/>
            <a:ext cx="6329363" cy="62642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989CBD2-DE04-4D44-B581-E8E566024E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C374DA3-7AF5-804F-AFCE-568A4C50323F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089CED-ED40-974E-B89A-0925B9F16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HRK-MV FH, Osnabrück 9. Oktober 2006</a:t>
            </a:r>
          </a:p>
        </p:txBody>
      </p:sp>
    </p:spTree>
    <p:extLst>
      <p:ext uri="{BB962C8B-B14F-4D97-AF65-F5344CB8AC3E}">
        <p14:creationId xmlns:p14="http://schemas.microsoft.com/office/powerpoint/2010/main" val="375912689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el und Inhalt üb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5D9961-0A12-934F-AACE-C196B21C3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260350"/>
            <a:ext cx="7005638" cy="561975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CDCD52B-8E05-1F44-9FE7-993D3EBC8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0113" y="1196975"/>
            <a:ext cx="8064500" cy="25876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C3B6484-C1B7-DF49-8C0B-22184858C9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00113" y="3937000"/>
            <a:ext cx="8064500" cy="25876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4AAC825-3865-FB42-95D6-BB39787694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101013" y="6580188"/>
            <a:ext cx="792162" cy="304800"/>
          </a:xfrm>
        </p:spPr>
        <p:txBody>
          <a:bodyPr/>
          <a:lstStyle>
            <a:lvl1pPr>
              <a:defRPr/>
            </a:lvl1pPr>
          </a:lstStyle>
          <a:p>
            <a:fld id="{968D7927-6B3C-4642-A7F4-3C354F3D8915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A51AF11-AC60-1846-9345-BB0198488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580188"/>
            <a:ext cx="8101013" cy="304800"/>
          </a:xfrm>
        </p:spPr>
        <p:txBody>
          <a:bodyPr/>
          <a:lstStyle>
            <a:lvl1pPr>
              <a:defRPr/>
            </a:lvl1pPr>
          </a:lstStyle>
          <a:p>
            <a:r>
              <a:rPr lang="de-DE" altLang="de-DE"/>
              <a:t>HRK-MV FH, Osnabrück 9. Oktober 2006</a:t>
            </a:r>
          </a:p>
        </p:txBody>
      </p:sp>
    </p:spTree>
    <p:extLst>
      <p:ext uri="{BB962C8B-B14F-4D97-AF65-F5344CB8AC3E}">
        <p14:creationId xmlns:p14="http://schemas.microsoft.com/office/powerpoint/2010/main" val="160394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E26706-37A2-9341-9A97-278595E94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CB66B9-E016-9F49-85C5-E8BC0541B3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7088" y="1196975"/>
            <a:ext cx="3992562" cy="53276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7B1425C-094D-BD49-9C48-C272FE8C45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72050" y="1196975"/>
            <a:ext cx="3992563" cy="53276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6B85D4E-CBEE-8140-BA49-64F73E1ED2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5885598-2446-ED41-8588-E15C052958A2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2ED9D59-6D97-D54F-A72F-93307A72A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Fachhochschule Osnabrück, 9. Oktober 2006</a:t>
            </a:r>
          </a:p>
        </p:txBody>
      </p:sp>
    </p:spTree>
    <p:extLst>
      <p:ext uri="{BB962C8B-B14F-4D97-AF65-F5344CB8AC3E}">
        <p14:creationId xmlns:p14="http://schemas.microsoft.com/office/powerpoint/2010/main" val="3645921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437BB6-9FA0-D74F-B31D-623188B33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83082B0-BE3B-4E4B-874E-96769E81C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37DBD0E-9A4B-804D-B053-4B70BC2E47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203C0B8-F9D3-2C4E-8F58-84FC077E87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1D1B65A-8DD1-F248-A333-68F49A60C3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854519F-AA4C-C840-87CF-F9A3EC91CC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BE2118-40DA-974B-9AA4-B6B31A9B76C7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935AF45-BDF1-1040-AF80-5DBBF7F78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Fachhochschule Osnabrück, 9. Oktober 2006</a:t>
            </a:r>
          </a:p>
        </p:txBody>
      </p:sp>
    </p:spTree>
    <p:extLst>
      <p:ext uri="{BB962C8B-B14F-4D97-AF65-F5344CB8AC3E}">
        <p14:creationId xmlns:p14="http://schemas.microsoft.com/office/powerpoint/2010/main" val="4163456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E7723A-75A0-634E-8A85-17566D7E0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601232CC-98DA-DD4E-8BA3-BB3E418F5B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1615B3F-DB62-F646-A85E-4CDE9C021B67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9BCC5D9-1B97-374D-B89A-B025D7EA0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Fachhochschule Osnabrück, 9. Oktober 2006</a:t>
            </a:r>
          </a:p>
        </p:txBody>
      </p:sp>
    </p:spTree>
    <p:extLst>
      <p:ext uri="{BB962C8B-B14F-4D97-AF65-F5344CB8AC3E}">
        <p14:creationId xmlns:p14="http://schemas.microsoft.com/office/powerpoint/2010/main" val="4071103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8459970A-8182-444C-858B-717F0963BB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76B8879-0EDC-DF4B-A51C-748271AF847D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A64974F-5121-7643-9A02-31F8662FA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Fachhochschule Osnabrück, 9. Oktober 2006</a:t>
            </a:r>
          </a:p>
        </p:txBody>
      </p:sp>
    </p:spTree>
    <p:extLst>
      <p:ext uri="{BB962C8B-B14F-4D97-AF65-F5344CB8AC3E}">
        <p14:creationId xmlns:p14="http://schemas.microsoft.com/office/powerpoint/2010/main" val="2496927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2E72C8-44D6-7247-9FAD-C32E1C946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FA9F75-64F1-7844-94CC-DE4F87817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C5DEDEE-427E-E646-AA60-E35C99AF65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3C0891D-7609-5E44-B718-9E56387875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18E6E23-A255-0C4B-9BCA-F46E09267F73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EF32072-B3CC-D54D-BBFE-C18C09EB8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Fachhochschule Osnabrück, 9. Oktober 2006</a:t>
            </a:r>
          </a:p>
        </p:txBody>
      </p:sp>
    </p:spTree>
    <p:extLst>
      <p:ext uri="{BB962C8B-B14F-4D97-AF65-F5344CB8AC3E}">
        <p14:creationId xmlns:p14="http://schemas.microsoft.com/office/powerpoint/2010/main" val="103239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6E95B3-58CD-2D41-AB85-4DB36154E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2E188BD-94BD-8148-8D1C-1C20556267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9BB4115-71DA-ED40-82DD-0D26965E63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9FE9862-AA60-A14C-9999-54932572F5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6C8B82D-9D31-6E47-A6B2-3896E9BC30A2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AB34D87-1C97-2740-8F13-2DC484064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Fachhochschule Osnabrück, 9. Oktober 2006</a:t>
            </a:r>
          </a:p>
        </p:txBody>
      </p:sp>
    </p:spTree>
    <p:extLst>
      <p:ext uri="{BB962C8B-B14F-4D97-AF65-F5344CB8AC3E}">
        <p14:creationId xmlns:p14="http://schemas.microsoft.com/office/powerpoint/2010/main" val="1960391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7FA601B-BF60-A54A-B5B0-A359EE6D2A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97650"/>
            <a:ext cx="8928100" cy="252413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695E42A-1053-EC4C-87A4-2AF110BDB1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60350"/>
            <a:ext cx="7005638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EE9AB625-5C2B-6E48-BE2D-C7DF07CBD3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1196975"/>
            <a:ext cx="8137525" cy="532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1" name="Line 5">
            <a:extLst>
              <a:ext uri="{FF2B5EF4-FFF2-40B4-BE49-F238E27FC236}">
                <a16:creationId xmlns:a16="http://schemas.microsoft.com/office/drawing/2014/main" id="{1269CF17-6F70-F644-A26E-4C7B15BC749C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1052513"/>
            <a:ext cx="86407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4102" name="Picture 6">
            <a:extLst>
              <a:ext uri="{FF2B5EF4-FFF2-40B4-BE49-F238E27FC236}">
                <a16:creationId xmlns:a16="http://schemas.microsoft.com/office/drawing/2014/main" id="{9F3A425A-8452-E246-8D73-4C8BF1B0C5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lum brigh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188913"/>
            <a:ext cx="1223963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3" name="Rectangle 7">
            <a:extLst>
              <a:ext uri="{FF2B5EF4-FFF2-40B4-BE49-F238E27FC236}">
                <a16:creationId xmlns:a16="http://schemas.microsoft.com/office/drawing/2014/main" id="{DD14E600-05A5-CC4E-88A6-8F9F6D6F3E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3175" y="6597650"/>
            <a:ext cx="269875" cy="2698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04" name="Rectangle 8">
            <a:extLst>
              <a:ext uri="{FF2B5EF4-FFF2-40B4-BE49-F238E27FC236}">
                <a16:creationId xmlns:a16="http://schemas.microsoft.com/office/drawing/2014/main" id="{2EA5CAFA-B404-6644-86B6-8A325DC89A2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580188"/>
            <a:ext cx="792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400">
                <a:solidFill>
                  <a:srgbClr val="5F5F5F"/>
                </a:solidFill>
                <a:latin typeface="+mn-lt"/>
              </a:defRPr>
            </a:lvl1pPr>
          </a:lstStyle>
          <a:p>
            <a:fld id="{DBE5B20F-3DA5-2C45-A6BC-046908A75F60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4105" name="Rectangle 9">
            <a:extLst>
              <a:ext uri="{FF2B5EF4-FFF2-40B4-BE49-F238E27FC236}">
                <a16:creationId xmlns:a16="http://schemas.microsoft.com/office/drawing/2014/main" id="{41D0D072-45C2-E745-BD78-4E87A736BCB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80188"/>
            <a:ext cx="81010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1400">
                <a:solidFill>
                  <a:srgbClr val="5F5F5F"/>
                </a:solidFill>
                <a:latin typeface="+mn-lt"/>
              </a:defRPr>
            </a:lvl1pPr>
          </a:lstStyle>
          <a:p>
            <a:r>
              <a:rPr lang="de-DE" altLang="de-DE"/>
              <a:t>Fachhochschule Osnabrück, 9. Oktober 2006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200" b="1" kern="1200">
          <a:solidFill>
            <a:srgbClr val="5F5F5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800" kern="1200">
          <a:solidFill>
            <a:srgbClr val="5F5F5F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400" kern="1200">
          <a:solidFill>
            <a:srgbClr val="5F5F5F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2000" kern="1200">
          <a:solidFill>
            <a:srgbClr val="5F5F5F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000" kern="1200">
          <a:solidFill>
            <a:srgbClr val="5F5F5F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 kern="1200">
          <a:solidFill>
            <a:srgbClr val="5F5F5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38749864-33D1-4A49-83CB-914274EF3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97650"/>
            <a:ext cx="8928100" cy="252413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77C5E97-1F52-FA43-B08F-6BEF9ECF34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95513" y="260350"/>
            <a:ext cx="6697662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</a:t>
            </a:r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6DCB821D-23D1-D846-93FE-DE0FB58BEB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196975"/>
            <a:ext cx="8785225" cy="532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5365" name="Line 5">
            <a:extLst>
              <a:ext uri="{FF2B5EF4-FFF2-40B4-BE49-F238E27FC236}">
                <a16:creationId xmlns:a16="http://schemas.microsoft.com/office/drawing/2014/main" id="{FB7B2A90-027F-F343-B139-CFA03705A0B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1052513"/>
            <a:ext cx="86407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D59B3F05-096B-E84E-94D1-3567AAEAF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3175" y="6597650"/>
            <a:ext cx="269875" cy="2698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0A0419B0-3B0C-8044-9412-22F71CFE46A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580188"/>
            <a:ext cx="9366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400">
                <a:solidFill>
                  <a:srgbClr val="5F5F5F"/>
                </a:solidFill>
                <a:latin typeface="+mn-lt"/>
              </a:defRPr>
            </a:lvl1pPr>
          </a:lstStyle>
          <a:p>
            <a:fld id="{3DB439EE-D9EC-A144-952F-C48334CDD010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5368" name="Rectangle 8">
            <a:extLst>
              <a:ext uri="{FF2B5EF4-FFF2-40B4-BE49-F238E27FC236}">
                <a16:creationId xmlns:a16="http://schemas.microsoft.com/office/drawing/2014/main" id="{6555E3ED-7D4B-E449-B268-41ADAA8C27B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80188"/>
            <a:ext cx="78851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1400">
                <a:solidFill>
                  <a:srgbClr val="5F5F5F"/>
                </a:solidFill>
                <a:latin typeface="+mn-lt"/>
              </a:defRPr>
            </a:lvl1pPr>
          </a:lstStyle>
          <a:p>
            <a:r>
              <a:rPr lang="de-DE" altLang="de-DE"/>
              <a:t>Fachhochschule Osnabrück, 9. Oktober 2006</a:t>
            </a:r>
          </a:p>
        </p:txBody>
      </p:sp>
      <p:pic>
        <p:nvPicPr>
          <p:cNvPr id="15369" name="Picture 9">
            <a:extLst>
              <a:ext uri="{FF2B5EF4-FFF2-40B4-BE49-F238E27FC236}">
                <a16:creationId xmlns:a16="http://schemas.microsoft.com/office/drawing/2014/main" id="{56A06971-57E1-DC4F-BB0D-D2A528BB9A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68538" cy="1020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71" name="Line 11">
            <a:extLst>
              <a:ext uri="{FF2B5EF4-FFF2-40B4-BE49-F238E27FC236}">
                <a16:creationId xmlns:a16="http://schemas.microsoft.com/office/drawing/2014/main" id="{4D8C4E37-C36F-0044-880A-D0EBFA70F7A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79388" y="1052513"/>
            <a:ext cx="86407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372" name="Rectangle 12">
            <a:extLst>
              <a:ext uri="{FF2B5EF4-FFF2-40B4-BE49-F238E27FC236}">
                <a16:creationId xmlns:a16="http://schemas.microsoft.com/office/drawing/2014/main" id="{F6ED2B2C-877B-5E48-89F2-BF1BA8AB49E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893175" y="6597650"/>
            <a:ext cx="269875" cy="2698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86" r:id="rId1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200" b="1" kern="1200">
          <a:solidFill>
            <a:srgbClr val="5F5F5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800" kern="1200">
          <a:solidFill>
            <a:srgbClr val="5F5F5F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400" kern="1200">
          <a:solidFill>
            <a:srgbClr val="5F5F5F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2000" kern="1200">
          <a:solidFill>
            <a:srgbClr val="5F5F5F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000" kern="1200">
          <a:solidFill>
            <a:srgbClr val="5F5F5F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 kern="1200">
          <a:solidFill>
            <a:srgbClr val="5F5F5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24461C00-C65B-DC42-BB22-AAFBEEDC23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97650"/>
            <a:ext cx="8928100" cy="252413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9EAF3443-117E-0F4B-95D9-A999E8AE6D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60350"/>
            <a:ext cx="7005638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</a:t>
            </a:r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FB3725CB-74DC-F24F-B175-7A89DF76FC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196975"/>
            <a:ext cx="8064500" cy="532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24581" name="Line 5">
            <a:extLst>
              <a:ext uri="{FF2B5EF4-FFF2-40B4-BE49-F238E27FC236}">
                <a16:creationId xmlns:a16="http://schemas.microsoft.com/office/drawing/2014/main" id="{0149AC5E-F1AA-CA46-A57B-DC4EA6685F3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1052513"/>
            <a:ext cx="86407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24582" name="Picture 6">
            <a:extLst>
              <a:ext uri="{FF2B5EF4-FFF2-40B4-BE49-F238E27FC236}">
                <a16:creationId xmlns:a16="http://schemas.microsoft.com/office/drawing/2014/main" id="{DF91247F-AC5D-BD4B-A08A-598A0BFDF7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lum brigh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188913"/>
            <a:ext cx="1223963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3" name="Rectangle 7">
            <a:extLst>
              <a:ext uri="{FF2B5EF4-FFF2-40B4-BE49-F238E27FC236}">
                <a16:creationId xmlns:a16="http://schemas.microsoft.com/office/drawing/2014/main" id="{4061861F-0078-A743-874D-8386A0705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3175" y="6597650"/>
            <a:ext cx="269875" cy="2698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4" name="Rectangle 8">
            <a:extLst>
              <a:ext uri="{FF2B5EF4-FFF2-40B4-BE49-F238E27FC236}">
                <a16:creationId xmlns:a16="http://schemas.microsoft.com/office/drawing/2014/main" id="{7880C759-36E9-6E46-ADA3-1C72FCF8A07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580188"/>
            <a:ext cx="792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400">
                <a:solidFill>
                  <a:srgbClr val="5F5F5F"/>
                </a:solidFill>
                <a:latin typeface="+mn-lt"/>
              </a:defRPr>
            </a:lvl1pPr>
          </a:lstStyle>
          <a:p>
            <a:fld id="{33B98762-16E8-714E-9D2D-21A3E9790192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24585" name="Rectangle 9">
            <a:extLst>
              <a:ext uri="{FF2B5EF4-FFF2-40B4-BE49-F238E27FC236}">
                <a16:creationId xmlns:a16="http://schemas.microsoft.com/office/drawing/2014/main" id="{DD5FC41E-85B9-AA41-B3EA-0E63013F1C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80188"/>
            <a:ext cx="81010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1400">
                <a:solidFill>
                  <a:srgbClr val="5F5F5F"/>
                </a:solidFill>
                <a:latin typeface="+mn-lt"/>
              </a:defRPr>
            </a:lvl1pPr>
          </a:lstStyle>
          <a:p>
            <a:r>
              <a:rPr lang="de-DE" altLang="de-DE"/>
              <a:t>HRK-MV FH, Osnabrück 9. Oktober 2006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200" b="1" kern="1200">
          <a:solidFill>
            <a:srgbClr val="5F5F5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800" kern="1200">
          <a:solidFill>
            <a:srgbClr val="5F5F5F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400" kern="1200">
          <a:solidFill>
            <a:srgbClr val="5F5F5F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2000" kern="1200">
          <a:solidFill>
            <a:srgbClr val="5F5F5F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000" kern="1200">
          <a:solidFill>
            <a:srgbClr val="5F5F5F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 kern="1200">
          <a:solidFill>
            <a:srgbClr val="5F5F5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2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6D2397C-7609-CF40-80CD-0333E849630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/>
              <a:t>Promotionsrecht an Fachhochschulen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38CE1B6-8DEE-DE47-98A2-73BD97321DA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/>
              <a:t>Detlef Müller-Böling</a:t>
            </a:r>
          </a:p>
          <a:p>
            <a:pPr>
              <a:lnSpc>
                <a:spcPct val="90000"/>
              </a:lnSpc>
            </a:pPr>
            <a:endParaRPr lang="de-DE" altLang="de-DE"/>
          </a:p>
          <a:p>
            <a:pPr>
              <a:lnSpc>
                <a:spcPct val="90000"/>
              </a:lnSpc>
            </a:pPr>
            <a:r>
              <a:rPr lang="de-DE" altLang="de-DE"/>
              <a:t>Osnabrück, 9. Oktober 2006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29C8D592-0141-054B-921B-7E8AB67F834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B593B-E7B1-1942-8E88-7AFB5724BB45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66B01D1-BEBF-C449-BFC7-B42B39531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HRK-MV FH, Osnabrück 9. Oktober 2006</a:t>
            </a:r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1D529B6E-0479-E64A-BA7D-EE12F3748B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Gliederung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402DD057-4338-8846-BCB8-326C84FBEF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Konvergenz und Differenz von FH und Uni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Promotion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Forschung Uni / Forschung FH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Perspektiven Promotion und FH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Kriterien für ein Promotionsrecht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Persönliche Schlussfolgerungen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de-DE" altLang="de-DE" sz="2200"/>
          </a:p>
        </p:txBody>
      </p:sp>
      <p:sp>
        <p:nvSpPr>
          <p:cNvPr id="78852" name="Rectangle 4">
            <a:extLst>
              <a:ext uri="{FF2B5EF4-FFF2-40B4-BE49-F238E27FC236}">
                <a16:creationId xmlns:a16="http://schemas.microsoft.com/office/drawing/2014/main" id="{BB8A5549-FA81-5049-8E3C-C063584C5A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2852738"/>
            <a:ext cx="6769100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liennummernplatzhalter 5">
            <a:extLst>
              <a:ext uri="{FF2B5EF4-FFF2-40B4-BE49-F238E27FC236}">
                <a16:creationId xmlns:a16="http://schemas.microsoft.com/office/drawing/2014/main" id="{5ACA54B5-41EC-D645-BF16-4777A338657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D4CE7-44E2-EC4B-91BF-B9D8B40B28B3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22" name="Fußzeilenplatzhalter 6">
            <a:extLst>
              <a:ext uri="{FF2B5EF4-FFF2-40B4-BE49-F238E27FC236}">
                <a16:creationId xmlns:a16="http://schemas.microsoft.com/office/drawing/2014/main" id="{79C78F53-A6A1-AB43-8EA0-BF954D394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Fachhochschule Osnabrück, 9. Oktober 2006</a:t>
            </a:r>
          </a:p>
        </p:txBody>
      </p:sp>
      <p:sp>
        <p:nvSpPr>
          <p:cNvPr id="74812" name="Rectangle 60">
            <a:extLst>
              <a:ext uri="{FF2B5EF4-FFF2-40B4-BE49-F238E27FC236}">
                <a16:creationId xmlns:a16="http://schemas.microsoft.com/office/drawing/2014/main" id="{B4B4C1FB-DD70-C84E-AE8A-1211E1C70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125538"/>
            <a:ext cx="8675687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de-DE" altLang="de-DE" sz="2200">
                <a:solidFill>
                  <a:srgbClr val="5F5F5F"/>
                </a:solidFill>
                <a:latin typeface="Arial" panose="020B0604020202020204" pitchFamily="34" charset="0"/>
              </a:rPr>
              <a:t> Forschung wird nicht an allen Unis betrieben</a:t>
            </a:r>
          </a:p>
          <a:p>
            <a:pPr eaLnBrk="1" hangingPunct="1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de-DE" altLang="de-DE" sz="2200">
                <a:solidFill>
                  <a:srgbClr val="5F5F5F"/>
                </a:solidFill>
                <a:latin typeface="Arial" panose="020B0604020202020204" pitchFamily="34" charset="0"/>
              </a:rPr>
              <a:t> Beispiel Drittmittel Physik</a:t>
            </a:r>
          </a:p>
        </p:txBody>
      </p:sp>
      <p:sp>
        <p:nvSpPr>
          <p:cNvPr id="74775" name="Rectangle 23">
            <a:extLst>
              <a:ext uri="{FF2B5EF4-FFF2-40B4-BE49-F238E27FC236}">
                <a16:creationId xmlns:a16="http://schemas.microsoft.com/office/drawing/2014/main" id="{2AEA75CE-4C32-864A-A35D-393CBC6730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11413" y="260350"/>
            <a:ext cx="6481762" cy="561975"/>
          </a:xfrm>
        </p:spPr>
        <p:txBody>
          <a:bodyPr/>
          <a:lstStyle/>
          <a:p>
            <a:r>
              <a:rPr lang="de-DE" altLang="de-DE"/>
              <a:t>Leistung Uni / Leistung FH</a:t>
            </a:r>
          </a:p>
        </p:txBody>
      </p:sp>
      <p:graphicFrame>
        <p:nvGraphicFramePr>
          <p:cNvPr id="74793" name="Object 41">
            <a:extLst>
              <a:ext uri="{FF2B5EF4-FFF2-40B4-BE49-F238E27FC236}">
                <a16:creationId xmlns:a16="http://schemas.microsoft.com/office/drawing/2014/main" id="{1AD0F8A1-622C-A141-857A-714B75152741}"/>
              </a:ext>
            </a:extLst>
          </p:cNvPr>
          <p:cNvGraphicFramePr>
            <a:graphicFrameLocks noChangeAspect="1"/>
          </p:cNvGraphicFramePr>
          <p:nvPr>
            <p:ph sz="half" idx="1"/>
          </p:nvPr>
        </p:nvGraphicFramePr>
        <p:xfrm>
          <a:off x="3597275" y="1196975"/>
          <a:ext cx="5510213" cy="561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13" name="Bild" r:id="rId4" imgW="4292600" imgH="4381500" progId="StaticEnhancedMetafile">
                  <p:embed/>
                </p:oleObj>
              </mc:Choice>
              <mc:Fallback>
                <p:oleObj name="Bild" r:id="rId4" imgW="4292600" imgH="4381500" progId="StaticEnhancedMetafile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7275" y="1196975"/>
                        <a:ext cx="5510213" cy="561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4794" name="Group 42">
            <a:extLst>
              <a:ext uri="{FF2B5EF4-FFF2-40B4-BE49-F238E27FC236}">
                <a16:creationId xmlns:a16="http://schemas.microsoft.com/office/drawing/2014/main" id="{1F67077D-9EA9-DC4C-BB32-E55DB53783B6}"/>
              </a:ext>
            </a:extLst>
          </p:cNvPr>
          <p:cNvGrpSpPr>
            <a:grpSpLocks/>
          </p:cNvGrpSpPr>
          <p:nvPr/>
        </p:nvGrpSpPr>
        <p:grpSpPr bwMode="auto">
          <a:xfrm>
            <a:off x="3597275" y="1196975"/>
            <a:ext cx="5510213" cy="1633538"/>
            <a:chOff x="1631" y="754"/>
            <a:chExt cx="3471" cy="1029"/>
          </a:xfrm>
        </p:grpSpPr>
        <p:graphicFrame>
          <p:nvGraphicFramePr>
            <p:cNvPr id="74795" name="Object 43">
              <a:extLst>
                <a:ext uri="{FF2B5EF4-FFF2-40B4-BE49-F238E27FC236}">
                  <a16:creationId xmlns:a16="http://schemas.microsoft.com/office/drawing/2014/main" id="{5A659AFD-1EB6-1F4A-A2B6-4806B008FB7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31" y="754"/>
            <a:ext cx="3471" cy="10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814" name="Bild" r:id="rId6" imgW="4292600" imgH="4381500" progId="StaticEnhancedMetafile">
                    <p:embed/>
                  </p:oleObj>
                </mc:Choice>
                <mc:Fallback>
                  <p:oleObj name="Bild" r:id="rId6" imgW="4292600" imgH="4381500" progId="StaticEnhancedMetafile">
                    <p:embed/>
                    <p:pic>
                      <p:nvPicPr>
                        <p:cNvPr id="0" name="Object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b="70912"/>
                        <a:stretch>
                          <a:fillRect/>
                        </a:stretch>
                      </p:blipFill>
                      <p:spPr bwMode="auto">
                        <a:xfrm>
                          <a:off x="1631" y="754"/>
                          <a:ext cx="3471" cy="10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74796" name="Group 44">
              <a:extLst>
                <a:ext uri="{FF2B5EF4-FFF2-40B4-BE49-F238E27FC236}">
                  <a16:creationId xmlns:a16="http://schemas.microsoft.com/office/drawing/2014/main" id="{96D60D21-0771-6144-8E60-6AE988A919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69" y="1344"/>
              <a:ext cx="2033" cy="288"/>
              <a:chOff x="3379" y="1310"/>
              <a:chExt cx="2033" cy="288"/>
            </a:xfrm>
          </p:grpSpPr>
          <p:sp>
            <p:nvSpPr>
              <p:cNvPr id="74797" name="Line 45">
                <a:extLst>
                  <a:ext uri="{FF2B5EF4-FFF2-40B4-BE49-F238E27FC236}">
                    <a16:creationId xmlns:a16="http://schemas.microsoft.com/office/drawing/2014/main" id="{D074E05C-2105-E043-9CD7-54B295BA1E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379" y="1344"/>
                <a:ext cx="680" cy="9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4798" name="Text Box 46">
                <a:extLst>
                  <a:ext uri="{FF2B5EF4-FFF2-40B4-BE49-F238E27FC236}">
                    <a16:creationId xmlns:a16="http://schemas.microsoft.com/office/drawing/2014/main" id="{7A125286-2671-354C-971A-0DD3BE510E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47" y="1310"/>
                <a:ext cx="1365" cy="288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>
                    <a:latin typeface="Arial" panose="020B0604020202020204" pitchFamily="34" charset="0"/>
                  </a:rPr>
                  <a:t>50% Drittmittel</a:t>
                </a:r>
              </a:p>
            </p:txBody>
          </p:sp>
        </p:grpSp>
      </p:grpSp>
      <p:grpSp>
        <p:nvGrpSpPr>
          <p:cNvPr id="74799" name="Group 47">
            <a:extLst>
              <a:ext uri="{FF2B5EF4-FFF2-40B4-BE49-F238E27FC236}">
                <a16:creationId xmlns:a16="http://schemas.microsoft.com/office/drawing/2014/main" id="{2C9B9125-6F21-9349-A5E5-68F5E96CEB1F}"/>
              </a:ext>
            </a:extLst>
          </p:cNvPr>
          <p:cNvGrpSpPr>
            <a:grpSpLocks/>
          </p:cNvGrpSpPr>
          <p:nvPr/>
        </p:nvGrpSpPr>
        <p:grpSpPr bwMode="auto">
          <a:xfrm>
            <a:off x="1008063" y="1616075"/>
            <a:ext cx="2922587" cy="1196975"/>
            <a:chOff x="0" y="1018"/>
            <a:chExt cx="1841" cy="754"/>
          </a:xfrm>
        </p:grpSpPr>
        <p:sp>
          <p:nvSpPr>
            <p:cNvPr id="74800" name="AutoShape 48">
              <a:extLst>
                <a:ext uri="{FF2B5EF4-FFF2-40B4-BE49-F238E27FC236}">
                  <a16:creationId xmlns:a16="http://schemas.microsoft.com/office/drawing/2014/main" id="{C40EDE6F-46BD-F34D-BF41-F7C3287C1F2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9" y="1018"/>
              <a:ext cx="182" cy="754"/>
            </a:xfrm>
            <a:prstGeom prst="leftBrace">
              <a:avLst>
                <a:gd name="adj1" fmla="val 3452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4801" name="Text Box 49">
              <a:extLst>
                <a:ext uri="{FF2B5EF4-FFF2-40B4-BE49-F238E27FC236}">
                  <a16:creationId xmlns:a16="http://schemas.microsoft.com/office/drawing/2014/main" id="{E28DA756-3671-7C4E-A723-04A3B5E85F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251"/>
              <a:ext cx="1666" cy="288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>
                  <a:latin typeface="Arial" panose="020B0604020202020204" pitchFamily="34" charset="0"/>
                </a:rPr>
                <a:t>25% Hochschulen</a:t>
              </a:r>
            </a:p>
          </p:txBody>
        </p:sp>
      </p:grpSp>
      <p:grpSp>
        <p:nvGrpSpPr>
          <p:cNvPr id="74802" name="Group 50">
            <a:extLst>
              <a:ext uri="{FF2B5EF4-FFF2-40B4-BE49-F238E27FC236}">
                <a16:creationId xmlns:a16="http://schemas.microsoft.com/office/drawing/2014/main" id="{D005F703-7B21-6B4C-BD92-840AED6217B6}"/>
              </a:ext>
            </a:extLst>
          </p:cNvPr>
          <p:cNvGrpSpPr>
            <a:grpSpLocks/>
          </p:cNvGrpSpPr>
          <p:nvPr/>
        </p:nvGrpSpPr>
        <p:grpSpPr bwMode="auto">
          <a:xfrm>
            <a:off x="3597275" y="4926013"/>
            <a:ext cx="5511800" cy="1738312"/>
            <a:chOff x="1631" y="3103"/>
            <a:chExt cx="3472" cy="1095"/>
          </a:xfrm>
        </p:grpSpPr>
        <p:graphicFrame>
          <p:nvGraphicFramePr>
            <p:cNvPr id="74803" name="Object 51">
              <a:extLst>
                <a:ext uri="{FF2B5EF4-FFF2-40B4-BE49-F238E27FC236}">
                  <a16:creationId xmlns:a16="http://schemas.microsoft.com/office/drawing/2014/main" id="{2200EA50-8C89-1844-B7BB-E2C756FC482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31" y="3103"/>
            <a:ext cx="3472" cy="10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815" name="Bild" r:id="rId8" imgW="4292600" imgH="4381500" progId="StaticEnhancedMetafile">
                    <p:embed/>
                  </p:oleObj>
                </mc:Choice>
                <mc:Fallback>
                  <p:oleObj name="Bild" r:id="rId8" imgW="4292600" imgH="4381500" progId="StaticEnhancedMetafile">
                    <p:embed/>
                    <p:pic>
                      <p:nvPicPr>
                        <p:cNvPr id="0" name="Object 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t="69162"/>
                        <a:stretch>
                          <a:fillRect/>
                        </a:stretch>
                      </p:blipFill>
                      <p:spPr bwMode="auto">
                        <a:xfrm>
                          <a:off x="1631" y="3103"/>
                          <a:ext cx="3472" cy="10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74804" name="Group 52">
              <a:extLst>
                <a:ext uri="{FF2B5EF4-FFF2-40B4-BE49-F238E27FC236}">
                  <a16:creationId xmlns:a16="http://schemas.microsoft.com/office/drawing/2014/main" id="{B9A263C3-3613-7F43-AE9F-ACAABE723F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71" y="3369"/>
              <a:ext cx="2631" cy="288"/>
              <a:chOff x="2426" y="3369"/>
              <a:chExt cx="2631" cy="288"/>
            </a:xfrm>
          </p:grpSpPr>
          <p:sp>
            <p:nvSpPr>
              <p:cNvPr id="74805" name="Line 53">
                <a:extLst>
                  <a:ext uri="{FF2B5EF4-FFF2-40B4-BE49-F238E27FC236}">
                    <a16:creationId xmlns:a16="http://schemas.microsoft.com/office/drawing/2014/main" id="{A7F95749-DA22-3B4E-8C41-30E9356016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426" y="3430"/>
                <a:ext cx="1278" cy="6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4806" name="Text Box 54">
                <a:extLst>
                  <a:ext uri="{FF2B5EF4-FFF2-40B4-BE49-F238E27FC236}">
                    <a16:creationId xmlns:a16="http://schemas.microsoft.com/office/drawing/2014/main" id="{20AB877A-5C8F-1E44-9362-54160CB541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2" y="3369"/>
                <a:ext cx="1365" cy="288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>
                    <a:latin typeface="Arial" panose="020B0604020202020204" pitchFamily="34" charset="0"/>
                  </a:rPr>
                  <a:t>10% Drittmittel</a:t>
                </a:r>
              </a:p>
            </p:txBody>
          </p:sp>
        </p:grpSp>
      </p:grpSp>
      <p:grpSp>
        <p:nvGrpSpPr>
          <p:cNvPr id="74807" name="Group 55">
            <a:extLst>
              <a:ext uri="{FF2B5EF4-FFF2-40B4-BE49-F238E27FC236}">
                <a16:creationId xmlns:a16="http://schemas.microsoft.com/office/drawing/2014/main" id="{AB92A37A-4CAE-F843-B4A5-F5E5602A4159}"/>
              </a:ext>
            </a:extLst>
          </p:cNvPr>
          <p:cNvGrpSpPr>
            <a:grpSpLocks/>
          </p:cNvGrpSpPr>
          <p:nvPr/>
        </p:nvGrpSpPr>
        <p:grpSpPr bwMode="auto">
          <a:xfrm>
            <a:off x="1008063" y="4902200"/>
            <a:ext cx="2922587" cy="1196975"/>
            <a:chOff x="0" y="1018"/>
            <a:chExt cx="1841" cy="754"/>
          </a:xfrm>
        </p:grpSpPr>
        <p:sp>
          <p:nvSpPr>
            <p:cNvPr id="74808" name="AutoShape 56">
              <a:extLst>
                <a:ext uri="{FF2B5EF4-FFF2-40B4-BE49-F238E27FC236}">
                  <a16:creationId xmlns:a16="http://schemas.microsoft.com/office/drawing/2014/main" id="{CB517152-5A21-CA42-90CC-59DEB6703C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9" y="1018"/>
              <a:ext cx="182" cy="754"/>
            </a:xfrm>
            <a:prstGeom prst="leftBrace">
              <a:avLst>
                <a:gd name="adj1" fmla="val 3452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4809" name="Text Box 57">
              <a:extLst>
                <a:ext uri="{FF2B5EF4-FFF2-40B4-BE49-F238E27FC236}">
                  <a16:creationId xmlns:a16="http://schemas.microsoft.com/office/drawing/2014/main" id="{CE5F481D-1806-3147-B301-E7136C6687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251"/>
              <a:ext cx="1666" cy="288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>
                  <a:latin typeface="Arial" panose="020B0604020202020204" pitchFamily="34" charset="0"/>
                </a:rPr>
                <a:t>25% Hochschulen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4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48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4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4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4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4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4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4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4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E21F4407-E8AF-F149-9269-6F60E5C5559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5A8C92-8ACB-DB46-B17C-C1578717112A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D351E41-C8AD-174F-B671-4D83E2BE9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Fachhochschule Osnabrück, 9. Oktober 2006</a:t>
            </a:r>
          </a:p>
        </p:txBody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AA5B3051-D50E-3341-B15C-61AF8AD368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Drittmittel Maschinenbau 2004</a:t>
            </a:r>
          </a:p>
        </p:txBody>
      </p:sp>
      <p:pic>
        <p:nvPicPr>
          <p:cNvPr id="72708" name="Picture 4">
            <a:extLst>
              <a:ext uri="{FF2B5EF4-FFF2-40B4-BE49-F238E27FC236}">
                <a16:creationId xmlns:a16="http://schemas.microsoft.com/office/drawing/2014/main" id="{916B5D15-8CF5-604E-9625-23615516B343}"/>
              </a:ext>
            </a:extLst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0"/>
            <a:ext cx="8594725" cy="3127375"/>
          </a:xfrm>
          <a:noFill/>
          <a:ln/>
        </p:spPr>
      </p:pic>
      <p:pic>
        <p:nvPicPr>
          <p:cNvPr id="72709" name="Picture 5">
            <a:extLst>
              <a:ext uri="{FF2B5EF4-FFF2-40B4-BE49-F238E27FC236}">
                <a16:creationId xmlns:a16="http://schemas.microsoft.com/office/drawing/2014/main" id="{1AECCDA9-4849-3D43-BA16-1795AF4E3F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135313"/>
            <a:ext cx="8594725" cy="3722687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E9F9E76-610D-314D-82F2-45F8DE87A5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9146F-8D3E-0C46-96F3-579BC548EEB3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51D5FA-B5D1-DF40-8488-D383A88C0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HRK-MV FH, Osnabrück 9. Oktober 2006</a:t>
            </a:r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657DF577-5C3A-CB4F-88A9-CEE8C6EA0B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3. Leistung Uni / Leistung FH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A7215149-2B24-B74F-A655-1AB06CB059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 sz="2200"/>
          </a:p>
          <a:p>
            <a:r>
              <a:rPr lang="de-DE" altLang="de-DE" sz="2200"/>
              <a:t>Daten zur Forschungstätigkeit an FH sind suboptimal </a:t>
            </a:r>
          </a:p>
          <a:p>
            <a:pPr lvl="1"/>
            <a:endParaRPr lang="de-DE" altLang="de-DE" sz="2200"/>
          </a:p>
          <a:p>
            <a:pPr lvl="1"/>
            <a:r>
              <a:rPr lang="de-DE" altLang="de-DE" sz="2200"/>
              <a:t>Zahl der Promotionen gering</a:t>
            </a:r>
          </a:p>
          <a:p>
            <a:pPr lvl="1"/>
            <a:endParaRPr lang="de-DE" altLang="de-DE" sz="2200"/>
          </a:p>
          <a:p>
            <a:pPr lvl="1"/>
            <a:r>
              <a:rPr lang="de-DE" altLang="de-DE" sz="2200"/>
              <a:t>keine Publikationsanalysen</a:t>
            </a:r>
          </a:p>
          <a:p>
            <a:pPr lvl="1"/>
            <a:endParaRPr lang="de-DE" altLang="de-DE" sz="2200"/>
          </a:p>
          <a:p>
            <a:pPr lvl="1"/>
            <a:r>
              <a:rPr lang="de-DE" altLang="de-DE" sz="2200"/>
              <a:t>Angaben zu Drittmitteln wenig präzise und nicht hinreichend differenziert</a:t>
            </a:r>
          </a:p>
          <a:p>
            <a:pPr lvl="1">
              <a:buFontTx/>
              <a:buNone/>
            </a:pPr>
            <a:endParaRPr lang="de-DE" altLang="de-DE" sz="2200"/>
          </a:p>
          <a:p>
            <a:pPr lvl="1">
              <a:buFontTx/>
              <a:buNone/>
            </a:pPr>
            <a:r>
              <a:rPr lang="de-DE" altLang="de-DE" sz="2200">
                <a:sym typeface="Wingdings" pitchFamily="2" charset="2"/>
              </a:rPr>
              <a:t> Vergleich nicht unmittelbar möglich!</a:t>
            </a:r>
            <a:endParaRPr lang="de-DE" altLang="de-DE" sz="2200"/>
          </a:p>
          <a:p>
            <a:endParaRPr lang="de-DE" altLang="de-DE" sz="2200"/>
          </a:p>
          <a:p>
            <a:endParaRPr lang="de-DE" altLang="de-DE" sz="2200"/>
          </a:p>
          <a:p>
            <a:pPr>
              <a:buFont typeface="Wingdings" pitchFamily="2" charset="2"/>
              <a:buNone/>
            </a:pPr>
            <a:endParaRPr lang="de-DE" altLang="de-DE" sz="2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B7A1B55C-BED3-C246-AB73-0B1BF1C972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A9AD9-C5BB-4343-86A9-7FA8A2CD94FD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5443499C-3D0F-864C-825B-30A3C5786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HRK-MV FH, Osnabrück 9. Oktober 2006</a:t>
            </a:r>
          </a:p>
        </p:txBody>
      </p:sp>
      <p:pic>
        <p:nvPicPr>
          <p:cNvPr id="73734" name="Picture 6">
            <a:extLst>
              <a:ext uri="{FF2B5EF4-FFF2-40B4-BE49-F238E27FC236}">
                <a16:creationId xmlns:a16="http://schemas.microsoft.com/office/drawing/2014/main" id="{7D62D2B8-E6DD-B740-8FF9-9247FDAC6E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1125538"/>
            <a:ext cx="2979737" cy="504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3730" name="Rectangle 2">
            <a:extLst>
              <a:ext uri="{FF2B5EF4-FFF2-40B4-BE49-F238E27FC236}">
                <a16:creationId xmlns:a16="http://schemas.microsoft.com/office/drawing/2014/main" id="{940C2405-3BF4-AA47-A94E-2B6B84CBEA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Antragstarke FH´s (BMBF-Programm – ISI 2002)</a:t>
            </a:r>
          </a:p>
        </p:txBody>
      </p:sp>
      <p:pic>
        <p:nvPicPr>
          <p:cNvPr id="73732" name="Picture 4">
            <a:extLst>
              <a:ext uri="{FF2B5EF4-FFF2-40B4-BE49-F238E27FC236}">
                <a16:creationId xmlns:a16="http://schemas.microsoft.com/office/drawing/2014/main" id="{6D4C0ADB-14AA-5440-BB5C-A266CA0DE66D}"/>
              </a:ext>
            </a:extLst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1125538"/>
            <a:ext cx="5834063" cy="5070475"/>
          </a:xfrm>
          <a:noFill/>
          <a:ln/>
        </p:spPr>
      </p:pic>
      <p:sp>
        <p:nvSpPr>
          <p:cNvPr id="73733" name="WordArt 5">
            <a:extLst>
              <a:ext uri="{FF2B5EF4-FFF2-40B4-BE49-F238E27FC236}">
                <a16:creationId xmlns:a16="http://schemas.microsoft.com/office/drawing/2014/main" id="{01A3776F-E328-F348-BD30-418EEA57FED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643438" y="1844675"/>
            <a:ext cx="1943100" cy="35290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kern="10">
                <a:solidFill>
                  <a:srgbClr val="FF33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empus Sans ITC" panose="020F0502020204030204" pitchFamily="34" charset="0"/>
                <a:cs typeface="Tempus Sans ITC" panose="020F0502020204030204" pitchFamily="34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3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3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3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3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2A7B03BA-3972-4547-8F64-69A3D3DE80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B5086-D290-204C-ADA9-1978D91350D9}" type="slidenum">
              <a:rPr lang="de-DE" altLang="de-DE"/>
              <a:pPr/>
              <a:t>15</a:t>
            </a:fld>
            <a:endParaRPr lang="de-DE" altLang="de-DE"/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6C13FC76-463C-A44B-95AD-E392A715B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HRK-MV FH, Osnabrück 9. Oktober 2006</a:t>
            </a:r>
          </a:p>
        </p:txBody>
      </p:sp>
      <p:sp>
        <p:nvSpPr>
          <p:cNvPr id="90114" name="Rectangle 2">
            <a:extLst>
              <a:ext uri="{FF2B5EF4-FFF2-40B4-BE49-F238E27FC236}">
                <a16:creationId xmlns:a16="http://schemas.microsoft.com/office/drawing/2014/main" id="{ED284787-D49C-B340-B22A-E208995AA4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Drittmittel FH (ISI 2004)</a:t>
            </a:r>
          </a:p>
        </p:txBody>
      </p:sp>
      <p:pic>
        <p:nvPicPr>
          <p:cNvPr id="90116" name="Picture 4">
            <a:extLst>
              <a:ext uri="{FF2B5EF4-FFF2-40B4-BE49-F238E27FC236}">
                <a16:creationId xmlns:a16="http://schemas.microsoft.com/office/drawing/2014/main" id="{6D26DA43-4757-D54C-98D9-987B778C48FB}"/>
              </a:ext>
            </a:extLst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5" y="1052513"/>
            <a:ext cx="5832475" cy="5327650"/>
          </a:xfrm>
          <a:noFill/>
          <a:ln/>
        </p:spPr>
      </p:pic>
      <p:pic>
        <p:nvPicPr>
          <p:cNvPr id="90117" name="Picture 5">
            <a:extLst>
              <a:ext uri="{FF2B5EF4-FFF2-40B4-BE49-F238E27FC236}">
                <a16:creationId xmlns:a16="http://schemas.microsoft.com/office/drawing/2014/main" id="{6E8556A0-6CE1-6048-AF07-AC2A0EB928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9575" y="1125538"/>
            <a:ext cx="3546475" cy="51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118" name="WordArt 6">
            <a:extLst>
              <a:ext uri="{FF2B5EF4-FFF2-40B4-BE49-F238E27FC236}">
                <a16:creationId xmlns:a16="http://schemas.microsoft.com/office/drawing/2014/main" id="{92602648-29B6-A245-996F-F913265D7FF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92275" y="2060575"/>
            <a:ext cx="1943100" cy="35290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kern="10">
                <a:solidFill>
                  <a:srgbClr val="FF33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empus Sans ITC" panose="020F0502020204030204" pitchFamily="34" charset="0"/>
                <a:cs typeface="Tempus Sans ITC" panose="020F0502020204030204" pitchFamily="34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0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989CFBF-8A1B-2240-B516-4E084EF83A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08A233-7EA3-A441-BFB5-750F716DCC08}" type="slidenum">
              <a:rPr lang="de-DE" altLang="de-DE"/>
              <a:pPr/>
              <a:t>16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7F0227-936A-8241-BA01-1FD45AA30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HRK-MV FH, Osnabrück 9. Oktober 2006</a:t>
            </a:r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9C6E046E-1D72-0946-A4E1-6050800543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Leistung Uni / Leistung FH: Fazit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9ABBD770-1F37-0349-BE39-7004808265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de-DE" altLang="de-DE" sz="2200"/>
          </a:p>
          <a:p>
            <a:pPr>
              <a:lnSpc>
                <a:spcPct val="90000"/>
              </a:lnSpc>
            </a:pPr>
            <a:r>
              <a:rPr lang="de-DE" altLang="de-DE" sz="2200"/>
              <a:t>Unterschiede sind in der Summe nicht zu leugnen (!)</a:t>
            </a:r>
          </a:p>
          <a:p>
            <a:pPr>
              <a:lnSpc>
                <a:spcPct val="90000"/>
              </a:lnSpc>
            </a:pPr>
            <a:endParaRPr lang="de-DE" altLang="de-DE" sz="2200"/>
          </a:p>
          <a:p>
            <a:pPr>
              <a:lnSpc>
                <a:spcPct val="90000"/>
              </a:lnSpc>
            </a:pPr>
            <a:r>
              <a:rPr lang="de-DE" altLang="de-DE" sz="2200"/>
              <a:t>Aber: „Forschungslandkarte“ von ISI / BMBF zeigt große Unterschiede bei FHen</a:t>
            </a:r>
          </a:p>
          <a:p>
            <a:pPr>
              <a:lnSpc>
                <a:spcPct val="90000"/>
              </a:lnSpc>
            </a:pPr>
            <a:endParaRPr lang="de-DE" altLang="de-DE" sz="2200"/>
          </a:p>
          <a:p>
            <a:pPr>
              <a:lnSpc>
                <a:spcPct val="90000"/>
              </a:lnSpc>
            </a:pPr>
            <a:r>
              <a:rPr lang="de-DE" altLang="de-DE" sz="2200">
                <a:sym typeface="Wingdings" pitchFamily="2" charset="2"/>
              </a:rPr>
              <a:t>Exzellenzbereiche sind trotz spärlicher Datenlage erkennbar</a:t>
            </a:r>
          </a:p>
          <a:p>
            <a:pPr>
              <a:lnSpc>
                <a:spcPct val="90000"/>
              </a:lnSpc>
            </a:pPr>
            <a:endParaRPr lang="de-DE" altLang="de-DE" sz="2200"/>
          </a:p>
          <a:p>
            <a:pPr>
              <a:lnSpc>
                <a:spcPct val="90000"/>
              </a:lnSpc>
            </a:pPr>
            <a:r>
              <a:rPr lang="de-DE" altLang="de-DE" sz="2200"/>
              <a:t>WR stellt Mängel im Bereich Promotionen an vielen Unis fest </a:t>
            </a:r>
          </a:p>
          <a:p>
            <a:pPr>
              <a:lnSpc>
                <a:spcPct val="90000"/>
              </a:lnSpc>
            </a:pPr>
            <a:endParaRPr lang="de-DE" altLang="de-DE" sz="2200">
              <a:sym typeface="Wingdings" pitchFamily="2" charset="2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de-DE" altLang="de-DE" sz="2200">
                <a:sym typeface="Wingdings" pitchFamily="2" charset="2"/>
              </a:rPr>
              <a:t> Promotionsrecht für alle Uni-Profs, aber für keinen FH-Prof. aus Leistung nicht zu rechtfertigen</a:t>
            </a:r>
            <a:endParaRPr lang="de-DE" altLang="de-DE" sz="2200"/>
          </a:p>
          <a:p>
            <a:pPr>
              <a:lnSpc>
                <a:spcPct val="90000"/>
              </a:lnSpc>
            </a:pPr>
            <a:endParaRPr lang="de-DE" altLang="de-DE" sz="2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E46F3CFF-ACB1-794E-97CE-A061827D785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DF7421-EE49-0D4C-A414-E00D08485A73}" type="slidenum">
              <a:rPr lang="de-DE" altLang="de-DE"/>
              <a:pPr/>
              <a:t>17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86D864E-A7E4-2F48-8B6B-CE4F8D5D8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HRK-MV FH, Osnabrück 9. Oktober 2006</a:t>
            </a:r>
          </a:p>
        </p:txBody>
      </p:sp>
      <p:sp>
        <p:nvSpPr>
          <p:cNvPr id="80898" name="Rectangle 2">
            <a:extLst>
              <a:ext uri="{FF2B5EF4-FFF2-40B4-BE49-F238E27FC236}">
                <a16:creationId xmlns:a16="http://schemas.microsoft.com/office/drawing/2014/main" id="{EE1CF9DE-5D37-DD42-B7E1-1B0AE17F4C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Gliederung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28CB09BD-4EA7-AE43-BCAE-B6089AA29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Konvergenz und Differenz von FH und Uni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Promotion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Forschung Uni / Forschung FH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Perspektiven Promotion und FH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Kriterien für ein Promotionsrecht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Persönliche Schlussfolgerungen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de-DE" altLang="de-DE" sz="2200"/>
          </a:p>
        </p:txBody>
      </p:sp>
      <p:sp>
        <p:nvSpPr>
          <p:cNvPr id="80900" name="Rectangle 4">
            <a:extLst>
              <a:ext uri="{FF2B5EF4-FFF2-40B4-BE49-F238E27FC236}">
                <a16:creationId xmlns:a16="http://schemas.microsoft.com/office/drawing/2014/main" id="{DC5F0235-82DC-AB44-BB3D-68420C03A6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3500438"/>
            <a:ext cx="6769100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7EB29D2-73C9-B241-BA40-090E6650ED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782FA-D352-DC4D-A499-B1837EA35393}" type="slidenum">
              <a:rPr lang="de-DE" altLang="de-DE"/>
              <a:pPr/>
              <a:t>18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F06069-F47C-D74D-A242-C32897B8F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HRK-MV FH, Osnabrück 9. Oktober 2006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3877B4BF-59E5-9E44-AD2A-2683138F57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4. Perspektiven Promotion und FH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08D90F2-D04A-1C43-BA46-3898692ACB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de-DE" altLang="de-DE" sz="2200"/>
          </a:p>
          <a:p>
            <a:pPr>
              <a:lnSpc>
                <a:spcPct val="90000"/>
              </a:lnSpc>
            </a:pPr>
            <a:r>
              <a:rPr lang="de-DE" altLang="de-DE" sz="2200"/>
              <a:t>Politisch gewollt: Forschung an FHs soll gestärkt werden</a:t>
            </a:r>
          </a:p>
          <a:p>
            <a:pPr>
              <a:lnSpc>
                <a:spcPct val="90000"/>
              </a:lnSpc>
            </a:pPr>
            <a:endParaRPr lang="de-DE" altLang="de-DE" sz="2200"/>
          </a:p>
          <a:p>
            <a:pPr>
              <a:lnSpc>
                <a:spcPct val="90000"/>
              </a:lnSpc>
            </a:pPr>
            <a:r>
              <a:rPr lang="de-DE" altLang="de-DE" sz="2200"/>
              <a:t>Empirisch erkennbar: Spitzenbereiche an FHs vorhanden</a:t>
            </a:r>
          </a:p>
          <a:p>
            <a:pPr>
              <a:lnSpc>
                <a:spcPct val="90000"/>
              </a:lnSpc>
            </a:pPr>
            <a:endParaRPr lang="de-DE" altLang="de-DE" sz="2200"/>
          </a:p>
          <a:p>
            <a:pPr>
              <a:lnSpc>
                <a:spcPct val="90000"/>
              </a:lnSpc>
            </a:pPr>
            <a:r>
              <a:rPr lang="de-DE" altLang="de-DE" sz="2200"/>
              <a:t>Unis verteidigen Exklusivität des Promotionsrechts</a:t>
            </a:r>
          </a:p>
          <a:p>
            <a:pPr>
              <a:lnSpc>
                <a:spcPct val="90000"/>
              </a:lnSpc>
            </a:pPr>
            <a:endParaRPr lang="de-DE" altLang="de-DE" sz="2200"/>
          </a:p>
          <a:p>
            <a:pPr>
              <a:lnSpc>
                <a:spcPct val="90000"/>
              </a:lnSpc>
            </a:pPr>
            <a:r>
              <a:rPr lang="de-DE" altLang="de-DE" sz="2200"/>
              <a:t>Aber auch dort: Umgebung wird wichtiger!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de-DE" altLang="de-DE" sz="2200"/>
          </a:p>
          <a:p>
            <a:pPr>
              <a:lnSpc>
                <a:spcPct val="90000"/>
              </a:lnSpc>
              <a:buFont typeface="Wingdings" pitchFamily="2" charset="2"/>
              <a:buChar char="à"/>
            </a:pPr>
            <a:r>
              <a:rPr lang="de-DE" altLang="de-DE" sz="2200"/>
              <a:t>Nicht jeder sollte Promotionen betreuen</a:t>
            </a:r>
          </a:p>
          <a:p>
            <a:pPr>
              <a:lnSpc>
                <a:spcPct val="90000"/>
              </a:lnSpc>
              <a:buFont typeface="Wingdings" pitchFamily="2" charset="2"/>
              <a:buChar char="à"/>
            </a:pPr>
            <a:r>
              <a:rPr lang="de-DE" altLang="de-DE" sz="2200"/>
              <a:t>Kriterien, nicht Status muss entscheiden!</a:t>
            </a:r>
          </a:p>
          <a:p>
            <a:pPr>
              <a:lnSpc>
                <a:spcPct val="90000"/>
              </a:lnSpc>
              <a:buFont typeface="Wingdings" pitchFamily="2" charset="2"/>
              <a:buChar char="à"/>
            </a:pPr>
            <a:r>
              <a:rPr lang="de-DE" altLang="de-DE" sz="2200"/>
              <a:t>Vorstoß nur mit klaren Kriterien denkbar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de-DE" altLang="de-DE" sz="2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E327CFF7-CCB6-C546-A262-2B8D13A1F0D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3D8AF-C63C-2C4D-8D01-DF327166373B}" type="slidenum">
              <a:rPr lang="de-DE" altLang="de-DE"/>
              <a:pPr/>
              <a:t>19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5AC4A6C-DB74-5E45-865F-1D71BA0A6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HRK-MV FH, Osnabrück 9. Oktober 2006</a:t>
            </a:r>
          </a:p>
        </p:txBody>
      </p:sp>
      <p:sp>
        <p:nvSpPr>
          <p:cNvPr id="82946" name="Rectangle 2">
            <a:extLst>
              <a:ext uri="{FF2B5EF4-FFF2-40B4-BE49-F238E27FC236}">
                <a16:creationId xmlns:a16="http://schemas.microsoft.com/office/drawing/2014/main" id="{F0D496CA-00C2-8446-B5D6-FA20B0EA78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Gliederung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6E87C020-B548-1C4D-ACD5-DD8E94CE35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Konvergenz und Differenz von FH und Uni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Promotion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Forschung Uni / Forschung FH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Perspektiven Promotion und FH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Kriterien für ein Promotionsrecht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Persönliche Schlussfolgerungen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de-DE" altLang="de-DE" sz="2200"/>
          </a:p>
        </p:txBody>
      </p:sp>
      <p:sp>
        <p:nvSpPr>
          <p:cNvPr id="82948" name="Rectangle 4">
            <a:extLst>
              <a:ext uri="{FF2B5EF4-FFF2-40B4-BE49-F238E27FC236}">
                <a16:creationId xmlns:a16="http://schemas.microsoft.com/office/drawing/2014/main" id="{904DABD7-5F52-3845-9D8B-1898B158B7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4221163"/>
            <a:ext cx="6769100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4">
            <a:extLst>
              <a:ext uri="{FF2B5EF4-FFF2-40B4-BE49-F238E27FC236}">
                <a16:creationId xmlns:a16="http://schemas.microsoft.com/office/drawing/2014/main" id="{B7148DF0-B6E8-7A45-91EE-8608997AA2C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71743-2F0D-3142-A66E-46C82E7ED213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5" name="Fußzeilenplatzhalter 5">
            <a:extLst>
              <a:ext uri="{FF2B5EF4-FFF2-40B4-BE49-F238E27FC236}">
                <a16:creationId xmlns:a16="http://schemas.microsoft.com/office/drawing/2014/main" id="{5C2289D3-9A4F-BF40-9F8D-C5BCB3684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HRK-MV FH, Osnabrück 9. Oktober 2006</a:t>
            </a: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3567B608-4EBE-A648-B103-5C31C2CFA2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Thesen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50343631-C9A8-0B4A-88AE-D08E7E11A271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900113" y="1196975"/>
            <a:ext cx="8064500" cy="4248150"/>
          </a:xfrm>
        </p:spPr>
        <p:txBody>
          <a:bodyPr/>
          <a:lstStyle/>
          <a:p>
            <a:pPr marL="457200" indent="-457200">
              <a:buFont typeface="Wingdings" pitchFamily="2" charset="2"/>
              <a:buAutoNum type="arabicPeriod"/>
            </a:pPr>
            <a:endParaRPr lang="de-DE" altLang="de-DE" sz="2200"/>
          </a:p>
          <a:p>
            <a:pPr marL="457200" indent="-457200">
              <a:buFont typeface="Wingdings" pitchFamily="2" charset="2"/>
              <a:buAutoNum type="arabicPeriod"/>
            </a:pPr>
            <a:r>
              <a:rPr lang="de-DE" altLang="de-DE" sz="2200"/>
              <a:t>Für die Vergabe des Promotionsrechts sollten Forschungsleistungen ausschlaggebend sein.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de-DE" altLang="de-DE" sz="2200"/>
              <a:t>Fachhochschulen sollten nicht generell ein Promotionsrecht bekommen.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de-DE" altLang="de-DE" sz="2200"/>
              <a:t>Das pauschale Promotionsrecht für Universitäten gehört auf den Prüfstand der Qualitätssicherung.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de-DE" altLang="de-DE" sz="2200"/>
              <a:t>Die prinzipielle Unterscheidung von FHs und Unis wird mehr und mehr eine künstliche.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de-DE" altLang="de-DE" sz="2200"/>
              <a:t>Definierte Programme an Fachhochschulen sollten eigenständig Promotionen durchführen können, wenn sie Forschungsqualität gewährleisten können.</a:t>
            </a:r>
          </a:p>
          <a:p>
            <a:pPr marL="457200" indent="-457200">
              <a:buFont typeface="Wingdings" pitchFamily="2" charset="2"/>
              <a:buNone/>
            </a:pPr>
            <a:endParaRPr lang="de-DE" altLang="de-DE" sz="2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3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uiExpand="1" build="allAtOnce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BBA3E9A-4D32-B946-9CC7-213F8EE27C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685D6-BE2C-DD44-B3AD-7C07546C536A}" type="slidenum">
              <a:rPr lang="de-DE" altLang="de-DE"/>
              <a:pPr/>
              <a:t>20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CC5518-5361-4A44-9E14-94561C2E1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HRK-MV FH, Osnabrück 9. Oktober 2006</a:t>
            </a:r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E86804EB-15A0-2844-BA10-C54CF6CBD2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5. Kriterien für Promotionsrecht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84E46DB-16BC-6141-8493-D111F2DF08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2600"/>
              <a:t>Betreuer muss aktiv forschen</a:t>
            </a:r>
          </a:p>
          <a:p>
            <a:pPr>
              <a:lnSpc>
                <a:spcPct val="90000"/>
              </a:lnSpc>
            </a:pPr>
            <a:endParaRPr lang="de-DE" altLang="de-DE" sz="2600"/>
          </a:p>
          <a:p>
            <a:pPr>
              <a:lnSpc>
                <a:spcPct val="90000"/>
              </a:lnSpc>
            </a:pPr>
            <a:r>
              <a:rPr lang="de-DE" altLang="de-DE" sz="2600"/>
              <a:t>aktive Forschung muss eingebettet sein in Forschungsumfeld</a:t>
            </a:r>
          </a:p>
          <a:p>
            <a:pPr>
              <a:lnSpc>
                <a:spcPct val="90000"/>
              </a:lnSpc>
            </a:pPr>
            <a:endParaRPr lang="de-DE" altLang="de-DE" sz="2600"/>
          </a:p>
          <a:p>
            <a:pPr>
              <a:lnSpc>
                <a:spcPct val="90000"/>
              </a:lnSpc>
            </a:pPr>
            <a:r>
              <a:rPr lang="de-DE" altLang="de-DE" sz="2600"/>
              <a:t>Leistungsniveau muss zumindest national erkennbar / messbar / bewertbar sein</a:t>
            </a:r>
            <a:endParaRPr lang="de-DE" altLang="de-DE" sz="2200"/>
          </a:p>
          <a:p>
            <a:pPr>
              <a:lnSpc>
                <a:spcPct val="90000"/>
              </a:lnSpc>
            </a:pPr>
            <a:endParaRPr lang="de-DE" altLang="de-DE" sz="2600"/>
          </a:p>
          <a:p>
            <a:pPr>
              <a:lnSpc>
                <a:spcPct val="90000"/>
              </a:lnSpc>
            </a:pPr>
            <a:r>
              <a:rPr lang="de-DE" altLang="de-DE" sz="2600"/>
              <a:t>Master-/PHD-Programm</a:t>
            </a:r>
          </a:p>
          <a:p>
            <a:pPr>
              <a:lnSpc>
                <a:spcPct val="90000"/>
              </a:lnSpc>
            </a:pPr>
            <a:endParaRPr lang="de-DE" altLang="de-DE" sz="2600"/>
          </a:p>
          <a:p>
            <a:pPr>
              <a:lnSpc>
                <a:spcPct val="90000"/>
              </a:lnSpc>
            </a:pPr>
            <a:r>
              <a:rPr lang="de-DE" altLang="de-DE" sz="2600"/>
              <a:t>Qualitätssicherung bezogen auf Auswahl und Betreuung der Doktoranden</a:t>
            </a:r>
          </a:p>
          <a:p>
            <a:pPr lvl="1">
              <a:lnSpc>
                <a:spcPct val="90000"/>
              </a:lnSpc>
            </a:pPr>
            <a:endParaRPr lang="de-DE" altLang="de-DE" sz="2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C6230BCB-AD25-3B4D-9DFF-4E2B13AD5F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AD456-8291-B540-9FBB-2253ABBBCF31}" type="slidenum">
              <a:rPr lang="de-DE" altLang="de-DE"/>
              <a:pPr/>
              <a:t>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A926C36-876D-294A-A27A-7712A8974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HRK-MV FH, Osnabrück 9. Oktober 2006</a:t>
            </a:r>
          </a:p>
        </p:txBody>
      </p:sp>
      <p:sp>
        <p:nvSpPr>
          <p:cNvPr id="84994" name="Rectangle 2">
            <a:extLst>
              <a:ext uri="{FF2B5EF4-FFF2-40B4-BE49-F238E27FC236}">
                <a16:creationId xmlns:a16="http://schemas.microsoft.com/office/drawing/2014/main" id="{A19F1D68-E384-8646-B6E5-0856FCC5DE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Gliederung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611BB5BD-8CAB-F743-B0A2-CDE95FDA91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Konvergenz und Differenz von FH und Uni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Promotion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Forschung Uni / Forschung FH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Perspektiven Promotion und FH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Kriterien für ein Promotionsrecht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Persönliche Schlussfolgerungen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de-DE" altLang="de-DE" sz="2200"/>
          </a:p>
        </p:txBody>
      </p:sp>
      <p:sp>
        <p:nvSpPr>
          <p:cNvPr id="84996" name="Rectangle 4">
            <a:extLst>
              <a:ext uri="{FF2B5EF4-FFF2-40B4-BE49-F238E27FC236}">
                <a16:creationId xmlns:a16="http://schemas.microsoft.com/office/drawing/2014/main" id="{DB76A2FD-95AF-2A44-A1D2-5D778CDEC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4868863"/>
            <a:ext cx="6769100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30FB749-4996-5748-8A4C-0173CBBE27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D47CE-0091-A44C-8FCB-AF374FB81817}" type="slidenum">
              <a:rPr lang="de-DE" altLang="de-DE"/>
              <a:pPr/>
              <a:t>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C14559-F393-794C-9CA8-CDF44D164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HRK-MV FH, Osnabrück 9. Oktober 2006</a:t>
            </a: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07F56B8F-1D9F-FD4C-8F83-36F8200492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6. Persönliche Schlussfolgerungen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8CD7E4F-EA11-3144-AB03-F826BDBEF5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196975"/>
            <a:ext cx="8064500" cy="5184775"/>
          </a:xfrm>
        </p:spPr>
        <p:txBody>
          <a:bodyPr/>
          <a:lstStyle/>
          <a:p>
            <a:endParaRPr lang="de-DE" altLang="de-DE" sz="2200"/>
          </a:p>
          <a:p>
            <a:r>
              <a:rPr lang="de-DE" altLang="de-DE"/>
              <a:t>keine generelle Beteiligung an 3. Zyklus</a:t>
            </a:r>
          </a:p>
          <a:p>
            <a:endParaRPr lang="de-DE" altLang="de-DE"/>
          </a:p>
          <a:p>
            <a:r>
              <a:rPr lang="de-DE" altLang="de-DE"/>
              <a:t>punktuelle Beteiligung bei Nachweis von Kriterien für Promotionsrecht </a:t>
            </a:r>
          </a:p>
          <a:p>
            <a:endParaRPr lang="de-DE" altLang="de-DE"/>
          </a:p>
          <a:p>
            <a:r>
              <a:rPr lang="de-DE" altLang="de-DE"/>
              <a:t>Forschungsleistungen müssen erhoben und verglichen werden</a:t>
            </a:r>
          </a:p>
          <a:p>
            <a:endParaRPr lang="de-DE" altLang="de-DE"/>
          </a:p>
          <a:p>
            <a:r>
              <a:rPr lang="de-DE" altLang="de-DE"/>
              <a:t>konsequent auch für die Universitäten</a:t>
            </a:r>
          </a:p>
          <a:p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DF6F8423-A46D-3844-88D0-F8387B5AEF4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3FBAE-7729-714F-942E-7C45C1457280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FB9CD55-256A-844F-B317-9C1DCF91E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HRK-MV FH, Osnabrück 9. Oktober 2006</a:t>
            </a:r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234289A9-E98D-E94C-91DF-3383978B91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Gliederung</a:t>
            </a:r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79F26499-F9E8-7A41-A366-92E0251EC9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Konvergenz und Differenz von FH und Uni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Promotion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Forschung Uni / Forschung FH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Perspektiven Promotion und FH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Kriterien für ein Promotionsrecht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Persönliche Schlussfolgerungen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de-DE" altLang="de-DE" sz="2200"/>
          </a:p>
        </p:txBody>
      </p:sp>
      <p:sp>
        <p:nvSpPr>
          <p:cNvPr id="34821" name="Rectangle 5">
            <a:extLst>
              <a:ext uri="{FF2B5EF4-FFF2-40B4-BE49-F238E27FC236}">
                <a16:creationId xmlns:a16="http://schemas.microsoft.com/office/drawing/2014/main" id="{52ED3506-16E2-D547-8EA8-AC6C1E259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1484313"/>
            <a:ext cx="6769100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328F6A5-A9BC-FE48-AD29-A34796B281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B31D52-C864-C344-8833-FF345F0AD21A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A50A5B-C853-3C46-B00C-6C63C0DF6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HRK-MV FH, Osnabrück 9. Oktober 2006</a:t>
            </a: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0FB368E4-9FAE-0A44-B722-3BD4E4F6EB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1. Konvergenz …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574DA629-C655-E34A-9BB8-3259F3E4F7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de-DE" altLang="de-DE" sz="2200"/>
          </a:p>
          <a:p>
            <a:pPr>
              <a:lnSpc>
                <a:spcPct val="80000"/>
              </a:lnSpc>
            </a:pPr>
            <a:r>
              <a:rPr lang="de-DE" altLang="de-DE" sz="2200"/>
              <a:t>Durchlässigkeit Universität / Fachhochschule steigt </a:t>
            </a:r>
          </a:p>
          <a:p>
            <a:pPr lvl="1">
              <a:lnSpc>
                <a:spcPct val="80000"/>
              </a:lnSpc>
            </a:pPr>
            <a:r>
              <a:rPr lang="de-DE" altLang="de-DE" sz="2200"/>
              <a:t>Lebenslanges Lernen</a:t>
            </a:r>
          </a:p>
          <a:p>
            <a:pPr lvl="1">
              <a:lnSpc>
                <a:spcPct val="80000"/>
              </a:lnSpc>
            </a:pPr>
            <a:r>
              <a:rPr lang="de-DE" altLang="de-DE" sz="2200"/>
              <a:t>Spezifika der Eingangsvoraussetzungen verlieren Bedeutung</a:t>
            </a:r>
          </a:p>
          <a:p>
            <a:pPr>
              <a:lnSpc>
                <a:spcPct val="80000"/>
              </a:lnSpc>
            </a:pPr>
            <a:endParaRPr lang="de-DE" altLang="de-DE" sz="2200"/>
          </a:p>
          <a:p>
            <a:pPr>
              <a:lnSpc>
                <a:spcPct val="80000"/>
              </a:lnSpc>
            </a:pPr>
            <a:r>
              <a:rPr lang="de-DE" altLang="de-DE" sz="2200"/>
              <a:t>Abschlüsse in BMS nicht hochschultypbezogen</a:t>
            </a:r>
          </a:p>
          <a:p>
            <a:pPr>
              <a:lnSpc>
                <a:spcPct val="80000"/>
              </a:lnSpc>
            </a:pPr>
            <a:endParaRPr lang="de-DE" altLang="de-DE" sz="2200"/>
          </a:p>
          <a:p>
            <a:pPr>
              <a:lnSpc>
                <a:spcPct val="80000"/>
              </a:lnSpc>
            </a:pPr>
            <a:r>
              <a:rPr lang="de-DE" altLang="de-DE" sz="2200"/>
              <a:t>Zahlreiche Kooperationen zwischen FH und Uni</a:t>
            </a:r>
          </a:p>
          <a:p>
            <a:pPr lvl="1">
              <a:lnSpc>
                <a:spcPct val="80000"/>
              </a:lnSpc>
            </a:pPr>
            <a:r>
              <a:rPr lang="de-DE" altLang="de-DE" sz="2200"/>
              <a:t>Gemeinsame Studiengänge</a:t>
            </a:r>
          </a:p>
          <a:p>
            <a:pPr lvl="1">
              <a:lnSpc>
                <a:spcPct val="80000"/>
              </a:lnSpc>
            </a:pPr>
            <a:r>
              <a:rPr lang="de-DE" altLang="de-DE" sz="2200"/>
              <a:t>Gemeinsames Graduiertenkolleg</a:t>
            </a:r>
          </a:p>
          <a:p>
            <a:pPr lvl="1">
              <a:lnSpc>
                <a:spcPct val="80000"/>
              </a:lnSpc>
            </a:pPr>
            <a:r>
              <a:rPr lang="de-DE" altLang="de-DE" sz="2200"/>
              <a:t>Fusion</a:t>
            </a:r>
          </a:p>
          <a:p>
            <a:pPr>
              <a:lnSpc>
                <a:spcPct val="80000"/>
              </a:lnSpc>
            </a:pPr>
            <a:endParaRPr lang="de-DE" altLang="de-DE" sz="2200"/>
          </a:p>
          <a:p>
            <a:pPr>
              <a:lnSpc>
                <a:spcPct val="80000"/>
              </a:lnSpc>
            </a:pPr>
            <a:r>
              <a:rPr lang="de-DE" altLang="de-DE" sz="2200"/>
              <a:t>International sind binäre Unterscheidungen in der Regel entweder klarer (CH, AT, SF) oder hinfällig (UK, AUS)</a:t>
            </a:r>
          </a:p>
          <a:p>
            <a:pPr>
              <a:lnSpc>
                <a:spcPct val="80000"/>
              </a:lnSpc>
            </a:pPr>
            <a:endParaRPr lang="de-DE" altLang="de-DE" sz="2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EEB9D81-1F85-5B42-B5E4-CE7985DE9E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BD23B-82FB-8342-AE31-5A80CE7007B6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B8746F-A367-7A45-AD39-56C0B7A8A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HRK-MV FH, Osnabrück 9. Oktober 2006</a:t>
            </a:r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BAF81466-E30B-BC43-8EF4-DE8B47D563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… und Differenz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5D8CAA08-F04E-A440-969C-99F9E6085E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endParaRPr lang="de-DE" altLang="de-DE" sz="2200"/>
          </a:p>
          <a:p>
            <a:pPr>
              <a:lnSpc>
                <a:spcPct val="80000"/>
              </a:lnSpc>
            </a:pPr>
            <a:r>
              <a:rPr lang="de-DE" altLang="de-DE" sz="2200"/>
              <a:t>Unterschiede beim Personal </a:t>
            </a:r>
          </a:p>
          <a:p>
            <a:pPr lvl="1">
              <a:lnSpc>
                <a:spcPct val="80000"/>
              </a:lnSpc>
            </a:pPr>
            <a:r>
              <a:rPr lang="de-DE" altLang="de-DE" sz="2200"/>
              <a:t>Karrierewege, Erfahrungen</a:t>
            </a:r>
          </a:p>
          <a:p>
            <a:pPr lvl="1">
              <a:lnSpc>
                <a:spcPct val="80000"/>
              </a:lnSpc>
            </a:pPr>
            <a:r>
              <a:rPr lang="de-DE" altLang="de-DE" sz="2200"/>
              <a:t>Lehrverpflichtung</a:t>
            </a:r>
          </a:p>
          <a:p>
            <a:pPr lvl="1">
              <a:lnSpc>
                <a:spcPct val="80000"/>
              </a:lnSpc>
            </a:pPr>
            <a:r>
              <a:rPr lang="de-DE" altLang="de-DE" sz="2200"/>
              <a:t>Mittelbau</a:t>
            </a:r>
          </a:p>
          <a:p>
            <a:pPr lvl="1">
              <a:lnSpc>
                <a:spcPct val="80000"/>
              </a:lnSpc>
            </a:pPr>
            <a:r>
              <a:rPr lang="de-DE" altLang="de-DE" sz="2200"/>
              <a:t>Juniorprofessur</a:t>
            </a:r>
          </a:p>
          <a:p>
            <a:pPr>
              <a:lnSpc>
                <a:spcPct val="80000"/>
              </a:lnSpc>
            </a:pPr>
            <a:endParaRPr lang="de-DE" altLang="de-DE" sz="2200"/>
          </a:p>
          <a:p>
            <a:pPr>
              <a:lnSpc>
                <a:spcPct val="80000"/>
              </a:lnSpc>
            </a:pPr>
            <a:r>
              <a:rPr lang="de-DE" altLang="de-DE" sz="2200"/>
              <a:t>Unterschiede bei Größe und Ausstattung </a:t>
            </a:r>
          </a:p>
          <a:p>
            <a:pPr>
              <a:lnSpc>
                <a:spcPct val="80000"/>
              </a:lnSpc>
            </a:pPr>
            <a:endParaRPr lang="de-DE" altLang="de-DE" sz="2200"/>
          </a:p>
          <a:p>
            <a:pPr>
              <a:lnSpc>
                <a:spcPct val="80000"/>
              </a:lnSpc>
            </a:pPr>
            <a:r>
              <a:rPr lang="de-DE" altLang="de-DE" sz="2200"/>
              <a:t>Forschung</a:t>
            </a:r>
          </a:p>
          <a:p>
            <a:pPr>
              <a:lnSpc>
                <a:spcPct val="80000"/>
              </a:lnSpc>
            </a:pPr>
            <a:endParaRPr lang="de-DE" altLang="de-DE" sz="2200"/>
          </a:p>
          <a:p>
            <a:pPr>
              <a:lnSpc>
                <a:spcPct val="80000"/>
              </a:lnSpc>
            </a:pPr>
            <a:r>
              <a:rPr lang="de-DE" altLang="de-DE" sz="2200"/>
              <a:t>Promotionsrecht</a:t>
            </a:r>
          </a:p>
          <a:p>
            <a:pPr>
              <a:lnSpc>
                <a:spcPct val="80000"/>
              </a:lnSpc>
            </a:pPr>
            <a:endParaRPr lang="de-DE" altLang="de-DE" sz="2200"/>
          </a:p>
          <a:p>
            <a:pPr>
              <a:lnSpc>
                <a:spcPct val="80000"/>
              </a:lnSpc>
            </a:pPr>
            <a:endParaRPr lang="de-DE" altLang="de-DE" sz="2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28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286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286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2867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8BD0A7BA-104E-3B46-BC5C-1F211B6BCDF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254B0E-4F03-2449-8AEF-114F45F9C312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53E472E-DA89-6942-ADE8-932F1FD5F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HRK-MV FH, Osnabrück 9. Oktober 2006</a:t>
            </a:r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CB4E08F4-0619-5843-81AF-49DD649904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Gliederung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1BA90993-DB8C-F544-8613-DD657FD726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Konvergenz und Differenz von FH und Uni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Promotion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Forschung Uni / Forschung FH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Perspektiven Promotion und FH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Kriterien für ein Promotionsrecht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de-DE" altLang="de-DE" sz="22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de-DE" altLang="de-DE" sz="2200"/>
              <a:t>Persönliche Schlussfolgerungen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de-DE" altLang="de-DE" sz="2200"/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0ED71B8E-CF45-8E44-B2CC-D314ACF94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2205038"/>
            <a:ext cx="6769100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030B187-225E-EB4D-B914-83F277E045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B1E4F-1E7E-F341-BD65-BDEA691AC3E7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5078A49-A3C0-A04C-89AC-025DD25BF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HRK-MV FH, Osnabrück 9. Oktober 2006</a:t>
            </a: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1C3C0F44-8E19-DB43-BF89-37CDA60F62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2. Promotion an Universitäten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B64AD498-DED4-B245-B38B-213B4EAE4A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052513"/>
            <a:ext cx="8064500" cy="5327650"/>
          </a:xfrm>
        </p:spPr>
        <p:txBody>
          <a:bodyPr/>
          <a:lstStyle/>
          <a:p>
            <a:endParaRPr lang="de-DE" altLang="de-DE" sz="2200"/>
          </a:p>
          <a:p>
            <a:r>
              <a:rPr lang="de-DE" altLang="de-DE" sz="2200"/>
              <a:t>hohe Bedeutung Promotionen für Wissenschaftssystem</a:t>
            </a:r>
          </a:p>
          <a:p>
            <a:r>
              <a:rPr lang="de-DE" altLang="de-DE" sz="2200"/>
              <a:t>Promotionen dienen oft anderen als wissenschaftlichen Karrieren</a:t>
            </a:r>
          </a:p>
          <a:p>
            <a:r>
              <a:rPr lang="de-DE" altLang="de-DE" sz="2200"/>
              <a:t>in vielen Bereichen Kooperation / Teamarbeit notwendig</a:t>
            </a:r>
          </a:p>
          <a:p>
            <a:r>
              <a:rPr lang="de-DE" altLang="de-DE" sz="2200"/>
              <a:t>Umfeldbedingungen sind wichtig</a:t>
            </a:r>
          </a:p>
          <a:p>
            <a:r>
              <a:rPr lang="de-DE" altLang="de-DE" sz="2200"/>
              <a:t>Strukturierte Doktorandenausbildung nimmt insgesamt zu (Graduiertenkollegs, Graduate Schools, Exzellenzinitiative)</a:t>
            </a:r>
          </a:p>
          <a:p>
            <a:pPr lvl="1"/>
            <a:r>
              <a:rPr lang="de-DE" altLang="de-DE" sz="2200"/>
              <a:t>klarere zeitliche Strukturen</a:t>
            </a:r>
          </a:p>
          <a:p>
            <a:pPr lvl="1"/>
            <a:r>
              <a:rPr lang="de-DE" altLang="de-DE" sz="2200"/>
              <a:t>gezieltere Auswahl</a:t>
            </a:r>
          </a:p>
          <a:p>
            <a:pPr lvl="1"/>
            <a:r>
              <a:rPr lang="de-DE" altLang="de-DE" sz="2200"/>
              <a:t>bessere Betreuung</a:t>
            </a:r>
          </a:p>
          <a:p>
            <a:pPr lvl="1"/>
            <a:r>
              <a:rPr lang="de-DE" altLang="de-DE" sz="2200"/>
              <a:t>mehr (inter)disziplinärer Austausch</a:t>
            </a:r>
          </a:p>
          <a:p>
            <a:pPr lvl="1"/>
            <a:r>
              <a:rPr lang="de-DE" altLang="de-DE" sz="2200"/>
              <a:t>erhöhte Sichtbarkeit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4">
            <a:extLst>
              <a:ext uri="{FF2B5EF4-FFF2-40B4-BE49-F238E27FC236}">
                <a16:creationId xmlns:a16="http://schemas.microsoft.com/office/drawing/2014/main" id="{7488DF6D-70EE-3541-9E21-8765B88A5A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330D9-50BC-C740-BE53-61701E76B160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9" name="Fußzeilenplatzhalter 5">
            <a:extLst>
              <a:ext uri="{FF2B5EF4-FFF2-40B4-BE49-F238E27FC236}">
                <a16:creationId xmlns:a16="http://schemas.microsoft.com/office/drawing/2014/main" id="{2E8BFD20-636C-DC4A-A89F-632FF4437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HRK-MV FH, Osnabrück 9. Oktober 2006</a:t>
            </a: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41A242E5-67FC-D04A-A637-6F41D721CD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2. Promotion und FH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6231DBB1-E5E9-8C44-8A9C-C7E1DB1529F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1196975"/>
            <a:ext cx="4176712" cy="53276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de-DE" altLang="de-DE" sz="2200"/>
          </a:p>
          <a:p>
            <a:r>
              <a:rPr lang="de-DE" altLang="de-DE" sz="2200"/>
              <a:t>Niveau von FH-Absolventen nicht niedriger</a:t>
            </a:r>
          </a:p>
          <a:p>
            <a:r>
              <a:rPr lang="de-DE" altLang="de-DE" sz="2200"/>
              <a:t>Promotionen für FH-Absolventen </a:t>
            </a:r>
            <a:r>
              <a:rPr lang="de-DE" altLang="de-DE" sz="2600"/>
              <a:t> </a:t>
            </a:r>
          </a:p>
          <a:p>
            <a:pPr lvl="1"/>
            <a:r>
              <a:rPr lang="de-DE" altLang="de-DE" sz="2200"/>
              <a:t>möglich, aber ...</a:t>
            </a:r>
          </a:p>
          <a:p>
            <a:pPr lvl="1"/>
            <a:r>
              <a:rPr lang="de-DE" altLang="de-DE" sz="2200"/>
              <a:t>häufiger, aber selten</a:t>
            </a:r>
          </a:p>
          <a:p>
            <a:r>
              <a:rPr lang="de-DE" altLang="de-DE" sz="2200"/>
              <a:t>Arbeitsmöglichkeiten an FH für junge Wiss. wenig attraktiv</a:t>
            </a:r>
          </a:p>
          <a:p>
            <a:r>
              <a:rPr lang="de-DE" altLang="de-DE" sz="2200"/>
              <a:t>für FH-Professoren Profilierung in Forschung schwer</a:t>
            </a:r>
          </a:p>
          <a:p>
            <a:endParaRPr lang="de-DE" altLang="de-DE" sz="2200"/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BCF88F38-23B8-F04B-BE80-16680DF6CAB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de-DE" altLang="de-DE" sz="2400"/>
          </a:p>
        </p:txBody>
      </p:sp>
      <p:pic>
        <p:nvPicPr>
          <p:cNvPr id="8196" name="Picture 4">
            <a:extLst>
              <a:ext uri="{FF2B5EF4-FFF2-40B4-BE49-F238E27FC236}">
                <a16:creationId xmlns:a16="http://schemas.microsoft.com/office/drawing/2014/main" id="{13E18F2E-BAFE-BF42-85FC-73AD42B3F6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196975"/>
            <a:ext cx="3960813" cy="511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8" name="Text Box 6">
            <a:extLst>
              <a:ext uri="{FF2B5EF4-FFF2-40B4-BE49-F238E27FC236}">
                <a16:creationId xmlns:a16="http://schemas.microsoft.com/office/drawing/2014/main" id="{C9F903FD-3DBB-6049-8C83-8E154CF6C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6307138"/>
            <a:ext cx="14970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/>
              <a:t>Lt. HRK-Umfrage</a:t>
            </a:r>
          </a:p>
        </p:txBody>
      </p:sp>
      <p:sp>
        <p:nvSpPr>
          <p:cNvPr id="8199" name="Oval 7">
            <a:extLst>
              <a:ext uri="{FF2B5EF4-FFF2-40B4-BE49-F238E27FC236}">
                <a16:creationId xmlns:a16="http://schemas.microsoft.com/office/drawing/2014/main" id="{EB3862B1-10BB-474B-A55A-51579DBA56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8488" y="5805488"/>
            <a:ext cx="2016125" cy="504825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3EEB1FFB-402F-4F45-9F2F-1D30798391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8D91E4-A7ED-F841-89E0-A1E8DE8D0E67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C80532FD-C836-4B42-936A-6B4230803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HRK-MV FH, Osnabrück 9. Oktober 2006</a:t>
            </a:r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A7E02948-F7BF-A94A-860E-91E407FF2C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F140A0B1-431B-1148-95A1-E6D401A57E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/>
              <a:t>Zum Seltenheitswert</a:t>
            </a:r>
          </a:p>
        </p:txBody>
      </p:sp>
      <p:pic>
        <p:nvPicPr>
          <p:cNvPr id="51209" name="Picture 9">
            <a:extLst>
              <a:ext uri="{FF2B5EF4-FFF2-40B4-BE49-F238E27FC236}">
                <a16:creationId xmlns:a16="http://schemas.microsoft.com/office/drawing/2014/main" id="{58DE157A-8F20-784F-8EB4-6FF2990A4E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773238"/>
            <a:ext cx="5980113" cy="466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10" name="Oval 10">
            <a:extLst>
              <a:ext uri="{FF2B5EF4-FFF2-40B4-BE49-F238E27FC236}">
                <a16:creationId xmlns:a16="http://schemas.microsoft.com/office/drawing/2014/main" id="{78C3AF6D-1EBD-3548-850B-2D405181F2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5949950"/>
            <a:ext cx="4319587" cy="574675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ersuch 2">
  <a:themeElements>
    <a:clrScheme name="Versuch 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ersu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Versuch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Versuch 2">
  <a:themeElements>
    <a:clrScheme name="1_Versuch 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Versu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1_Versuch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ersuch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ersuch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ersuch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ersuch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ersuch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ersuch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ersuch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ersuch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ersuch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ersuch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ersuch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Versuch 2">
  <a:themeElements>
    <a:clrScheme name="2_Versuch 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Versu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2_Versuch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ersuch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ersuch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ersuch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ersuch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ersuch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ersuch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ersuch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ersuch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ersuch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ersuch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ersuch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Masterfolie</Template>
  <TotalTime>0</TotalTime>
  <Words>862</Words>
  <Application>Microsoft Macintosh PowerPoint</Application>
  <PresentationFormat>Bildschirmpräsentation (4:3)</PresentationFormat>
  <Paragraphs>269</Paragraphs>
  <Slides>22</Slides>
  <Notes>22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9" baseType="lpstr">
      <vt:lpstr>Arial</vt:lpstr>
      <vt:lpstr>Wingdings</vt:lpstr>
      <vt:lpstr>Times New Roman</vt:lpstr>
      <vt:lpstr>Versuch 2</vt:lpstr>
      <vt:lpstr>1_Versuch 2</vt:lpstr>
      <vt:lpstr>2_Versuch 2</vt:lpstr>
      <vt:lpstr>Bild (Enhanced Metafile)</vt:lpstr>
      <vt:lpstr>Promotionsrecht an Fachhochschulen</vt:lpstr>
      <vt:lpstr>Thesen</vt:lpstr>
      <vt:lpstr>Gliederung</vt:lpstr>
      <vt:lpstr>1. Konvergenz …</vt:lpstr>
      <vt:lpstr>… und Differenz</vt:lpstr>
      <vt:lpstr>Gliederung</vt:lpstr>
      <vt:lpstr>2. Promotion an Universitäten</vt:lpstr>
      <vt:lpstr>2. Promotion und FH</vt:lpstr>
      <vt:lpstr>PowerPoint-Präsentation</vt:lpstr>
      <vt:lpstr>Gliederung</vt:lpstr>
      <vt:lpstr>Leistung Uni / Leistung FH</vt:lpstr>
      <vt:lpstr>Drittmittel Maschinenbau 2004</vt:lpstr>
      <vt:lpstr>3. Leistung Uni / Leistung FH</vt:lpstr>
      <vt:lpstr>Antragstarke FH´s (BMBF-Programm – ISI 2002)</vt:lpstr>
      <vt:lpstr>Drittmittel FH (ISI 2004)</vt:lpstr>
      <vt:lpstr>Leistung Uni / Leistung FH: Fazit</vt:lpstr>
      <vt:lpstr>Gliederung</vt:lpstr>
      <vt:lpstr>4. Perspektiven Promotion und FH</vt:lpstr>
      <vt:lpstr>Gliederung</vt:lpstr>
      <vt:lpstr>5. Kriterien für Promotionsrecht</vt:lpstr>
      <vt:lpstr>Gliederung</vt:lpstr>
      <vt:lpstr>6. Persönliche Schlussfolgerungen</vt:lpstr>
    </vt:vector>
  </TitlesOfParts>
  <Company>CHE - Centrum für Hochschulentwicklung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Florian Buch</dc:creator>
  <cp:lastModifiedBy>Detlef Müller-Böling</cp:lastModifiedBy>
  <cp:revision>14</cp:revision>
  <dcterms:created xsi:type="dcterms:W3CDTF">2006-08-08T12:49:10Z</dcterms:created>
  <dcterms:modified xsi:type="dcterms:W3CDTF">2022-02-05T10:39:04Z</dcterms:modified>
</cp:coreProperties>
</file>