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26"/>
  </p:notesMasterIdLst>
  <p:sldIdLst>
    <p:sldId id="258" r:id="rId2"/>
    <p:sldId id="263" r:id="rId3"/>
    <p:sldId id="304" r:id="rId4"/>
    <p:sldId id="264" r:id="rId5"/>
    <p:sldId id="305" r:id="rId6"/>
    <p:sldId id="308" r:id="rId7"/>
    <p:sldId id="300" r:id="rId8"/>
    <p:sldId id="301" r:id="rId9"/>
    <p:sldId id="302" r:id="rId10"/>
    <p:sldId id="303" r:id="rId11"/>
    <p:sldId id="265" r:id="rId12"/>
    <p:sldId id="307" r:id="rId13"/>
    <p:sldId id="274" r:id="rId14"/>
    <p:sldId id="275" r:id="rId15"/>
    <p:sldId id="309" r:id="rId16"/>
    <p:sldId id="280" r:id="rId17"/>
    <p:sldId id="310" r:id="rId18"/>
    <p:sldId id="287" r:id="rId19"/>
    <p:sldId id="311" r:id="rId20"/>
    <p:sldId id="312" r:id="rId21"/>
    <p:sldId id="313" r:id="rId22"/>
    <p:sldId id="314" r:id="rId23"/>
    <p:sldId id="293" r:id="rId24"/>
    <p:sldId id="315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2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12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E3210E4-2563-694C-88A3-B71F3269BF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196321A-D153-3E48-A71F-FD456100AF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3F43FAB0-F4D9-BE40-8149-54E1B67490E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9658285-7F14-6D49-AD60-5735FDBEFC1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B5E2E76F-158A-8541-9446-DD900F2010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D646A20-E1A1-3A4F-968F-81343F1A8B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340FBB-D284-E148-AB5B-A4E8A9A74F4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6FCCC6-E647-5E4F-B692-E37A91EC30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885FF-B850-7541-91B5-3CC97985AD19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C8F6FC6F-4921-CF40-855B-1BA44FD207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FF59985-B266-4245-A5E9-AB76C1D0D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9B5CA3-5454-A046-8274-265A13ED1E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D62E8C-6C9C-294E-9416-B480D3CE94F2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20EB0E46-7D27-CD4C-91CC-08A9952434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6CD78B12-AEDC-7D4A-84AE-329DABE15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59F1F6-7790-3541-859A-AB1414A617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4922D-8FE1-6C4E-A3B4-824AF9563731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8FE1971-7C93-1D49-9692-EFB2711263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8A97530-35EC-3C48-8163-B6708D11C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85B334-4960-C14C-BBE9-B9EA7E45B8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ECFA0-EE2C-FC49-8AC1-62F8A1C95071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07B69A90-363D-EE4A-90C4-5DD23A6EBD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95F84753-7863-FA40-B573-F767AC4D8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3756F0-8124-314F-9AD7-F9BB19C3B8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BA3B4-09F4-3E45-B79B-FEAEEC6DDAC1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FBB3EC6D-D8C9-5847-BCC5-A3302CE1BB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CCE6ED6-3023-294C-96A3-CF8E4F67B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015BE1C-9CDF-D049-A107-A50475D386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A24DB-BE2D-DC4B-9EE0-3AB61E6D6EB0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0CD73BF3-8239-6649-9889-D2F56A3B7A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8B6234E-B694-444F-9D19-1ABACB603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C00DC1-F55B-CA4F-984B-176CAEC19E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B83F9-6CBB-0E49-B4C9-B87695FE10D5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E894BAAB-7D76-2943-B17C-AA169C6D1A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29A82AAB-D77D-C44E-80C2-8665112FF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600869C-B9F9-D749-972A-3CEF76BE54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DFE96-75C5-FF47-AE8A-BB1187E5A682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C9D32653-86B3-4C4C-BC8C-4C97CEA441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21B1320-B5A4-D04B-80EA-607B33594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7E32EE-5A8B-E641-AA8D-03295AFFD6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29AB0-F964-FA49-9069-3C378BEAFB9A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36B73BBB-6FE1-0F48-9C9E-27162D25CB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1B540381-D9ED-E547-8BCF-361267C2A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680514-6204-3E45-8E6A-DE606EE38C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9F792-AA67-4F4A-AEC7-050804493F42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651130E6-E11D-7C45-AEB0-72AB9FDF48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8981764-03A5-9C41-8AA1-E75B3CC96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FC959F-8465-CB44-A36B-F809E7729C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02581-7841-6C47-9D1E-9E59CA9F7EC8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E2118E20-C1F3-534B-9E9B-41F36A0090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CD2176EF-F93F-4A4C-AF30-567A6B7AC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F6890D-09DE-1846-8E35-9E248A084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2DFE8-BCDE-B747-AD14-523968B17F5A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C4D195E9-20A2-444E-80D8-655427C976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23B7247-16CA-E64F-9264-FC5771879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FF716B-DF4F-C548-9A05-8841F59946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BD65D8-6176-8141-BC49-10B2CBEEA078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3305913C-2A1D-3A4A-BF73-8D36153AB68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2677AA7A-A127-EB40-A79D-E9E75B46A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CAF6E8-27EF-D447-822F-B90378DE77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FA67EC-DAFD-7E44-8414-F12E9129A3E9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2B694BCE-002D-4B4F-92B1-A3B7474F1A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660F65F1-8161-A947-BFF2-974DC07AF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1E7957-643D-4B4C-A774-00FE9F10D5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18AA9-1AB2-2440-8AC9-6713554CD69D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ACD79A2D-3FC7-BF47-BF83-7430BC26C0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CA8F0D57-1A86-B742-BB60-043926901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D1112D-A2D4-EE4C-B09F-4A69F9E725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3F928-E15F-324A-A3C4-73F4975F1E9E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2B99CD0B-B623-2F41-8DB0-9396B70E87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5C7C5C49-B4E7-A742-9B1A-B25EF476E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65CF22-764C-D54E-9E8C-15EEFBD91F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710F8-3668-364C-8215-9B9F9381D442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C1616187-188B-0B44-B897-D6E3D3C6DE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FDE9C320-2C13-3B47-9E85-0E73D7961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AF3903-05DA-E640-9A3C-281521A092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82DC3-93ED-1F4A-905D-F648650F4AEF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E387C958-95C2-8043-9273-303ED1E95B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5B75EAAE-ACF1-3B49-8E68-2099B2846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20AC2F-73B9-ED45-A218-211D80AD07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5FA6E-145C-3448-B3DD-29A5686B03E8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E09858E8-2EC0-6A42-A7BD-30501C31B7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7BF0DD6-04E2-F849-8792-A89AE6B5E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B7B5EF-11E4-AB4F-8BA1-77DE8A74B9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6AA24-A86E-3446-A21D-534E60B5CB01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CF6E04C-1192-1645-B225-CD3C42C50A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B50CAD81-20A2-424D-9F7E-76C6EB954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3F2758-8A0F-D040-BE47-5631D531CE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8DC69-9F91-9A44-9A81-5ED7426E74EB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31035A27-0D73-7849-84F3-355219DB3D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9A5D99E-DAD1-DA44-86A7-08D0916E6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03DFC9-04D8-E449-9C2D-766CF5071C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17718-76B2-E347-B1D3-6E0A88EE3B7A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C7C91452-C0A8-4E47-8439-9AA1CD99C7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C99DEC38-4431-0E4C-9CFF-6341D0ECB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CBE07CE-A066-C045-8749-385E3DFA27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00968-32CE-3A48-A732-2498AC4E30A9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67B7F312-261C-AA4A-A43B-BF5E6480A5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24EA4B5F-E4AB-7D4D-BD7E-AC25E8CF1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401CFA-FAD1-574F-9894-6112F4973D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1A02D-79A6-EC42-8965-9CF34288E15D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49A2BFA1-EBDB-0441-A88B-AC162E15F53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FB962015-4B60-9E44-8577-43896599B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9C5A200-91F7-D34F-89B9-C60566592E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53523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BB40A31-F8FF-8441-9167-DDA40381EF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4124325"/>
            <a:ext cx="8640763" cy="1320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11DACE7-BEBC-FB47-AC05-B454462750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14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C571861-41A8-A24A-83F5-69B136D909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/>
            </a:lvl1pPr>
          </a:lstStyle>
          <a:p>
            <a:endParaRPr lang="de-DE" altLang="de-DE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2FB31D1-04C1-5146-9D27-C4F289A759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88125" y="6165850"/>
            <a:ext cx="2133600" cy="4762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A3E3EC78-ECCC-DA42-8541-0A2C0E7DBBE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4ED95BA2-F8E8-E344-B287-D894506D2E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93175" y="6632575"/>
            <a:ext cx="252413" cy="2524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88" name="Picture 16">
            <a:extLst>
              <a:ext uri="{FF2B5EF4-FFF2-40B4-BE49-F238E27FC236}">
                <a16:creationId xmlns:a16="http://schemas.microsoft.com/office/drawing/2014/main" id="{5179BD4D-DC39-AE43-BC83-2059B1C9ED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4963"/>
            <a:ext cx="3022600" cy="1798637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3089" name="Text Box 17">
            <a:extLst>
              <a:ext uri="{FF2B5EF4-FFF2-40B4-BE49-F238E27FC236}">
                <a16:creationId xmlns:a16="http://schemas.microsoft.com/office/drawing/2014/main" id="{B4C88C62-FB04-DA48-A106-3418B6EE3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0" y="6580188"/>
            <a:ext cx="4302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solidFill>
                  <a:srgbClr val="FF0000"/>
                </a:solidFill>
              </a:rPr>
              <a:t>C</a:t>
            </a:r>
            <a:r>
              <a:rPr lang="de-DE" altLang="de-DE" sz="1400">
                <a:solidFill>
                  <a:srgbClr val="414141"/>
                </a:solidFill>
              </a:rPr>
              <a:t>HE - unabhängig, kreativ und umsetzungsorientiert</a:t>
            </a:r>
          </a:p>
        </p:txBody>
      </p:sp>
      <p:sp>
        <p:nvSpPr>
          <p:cNvPr id="3091" name="Line 19">
            <a:extLst>
              <a:ext uri="{FF2B5EF4-FFF2-40B4-BE49-F238E27FC236}">
                <a16:creationId xmlns:a16="http://schemas.microsoft.com/office/drawing/2014/main" id="{01A41105-1427-1F45-AFD6-636F3BF0476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420938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6917B928-3A6D-404D-95B7-A545C83FAB5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734050"/>
            <a:ext cx="918051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9E745-4369-2541-B736-A01BA71A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027C7E-018A-5946-B8BA-9ADBFCC60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F71096-47FC-1742-AD4F-271FF4EE7D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785BDC-490A-6243-B980-42B37DB3F6E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749DEE-35F1-A849-B28F-D05077E4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190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3AA003D-A885-134B-BDF6-525490A10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335712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609596F-F417-5541-8329-7499A4242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33571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97BF1C-A6EE-5743-A9A1-7D02D5B376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B67ED7-8C45-D04F-BDF8-38283D140DD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379841-EC6B-C242-95A1-FEA6C6F9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165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1290E-42A6-1947-8D1F-E11CB918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8913"/>
            <a:ext cx="7005638" cy="56197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7CF3D9B3-68B2-FB40-9A33-70A0D9330059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79388" y="1196975"/>
            <a:ext cx="8785225" cy="532765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60B429-E0A5-D244-BEA0-617C9CC0B8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01013" y="6580188"/>
            <a:ext cx="792162" cy="304800"/>
          </a:xfrm>
        </p:spPr>
        <p:txBody>
          <a:bodyPr/>
          <a:lstStyle>
            <a:lvl1pPr>
              <a:defRPr/>
            </a:lvl1pPr>
          </a:lstStyle>
          <a:p>
            <a:fld id="{8842E0D8-98E7-4A4E-99F3-D0D8328B32C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E9129D-AF30-FB4C-B3B9-AD5F0BB6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" y="6580188"/>
            <a:ext cx="8101013" cy="517525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729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39889-2727-804D-9682-80519F48B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3643C8-AA0A-F848-B774-104862001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B31759-0612-5A49-ADF0-7C9B5B3729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3A30D7-2708-5344-A929-909F7E17DD4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31FFB5-FB90-4341-B449-943EA47A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910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8943E-C786-3E4D-B373-32183604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D06354-2704-1E4A-B673-644E6C3FC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046504-B8A5-5E49-A0DB-22DDC49599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78AA8C-FFCE-D746-AC69-CEFCEC3402A8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39849E-76B0-894C-A724-C50C142D7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10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856A6-9E0A-1D47-8AA1-294391A5B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610B8B-2095-CA4C-B232-612B250D1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316412" cy="5327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DD7ADC-60A1-5B4E-A137-208D6F498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316413" cy="5327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1808CE-8605-F341-A3E9-C656CF63FE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A7609F-390C-7D4C-8B75-947B54E97D48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4FE6BE-994D-A843-B357-1B7CADB2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2851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75088-52D1-5143-80A4-5C147DEA9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E1359D-693A-3040-88A9-08F042731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9660A4-3D5C-F94A-8979-1F8ADE218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D0CF42-2D82-5746-9F8A-9887460270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E691445-6051-9143-A45F-75DC9045A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882700-7138-D248-A9EE-AD8A0D30B6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9FB94C-6908-6E44-B1D0-3BBBBEAAC41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1620260-B634-9F4F-82FE-B5CB31403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608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3D517-4B2F-8945-8C64-2062D71E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D41517B-938C-C748-9C54-403F63460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9279A-9324-1745-9938-0ED0B2AB939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6C7E73-5D09-6743-919E-84B0FDAD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377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3CCB459-6F4D-ED42-A608-C6B1FC21D9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5B2314-3B9C-6347-84EA-23DDD55B598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AB2D9A-00FC-1348-8A00-820BC3B9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238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B8898-D2F1-1943-9FFD-636A6E32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E40915-096B-8E47-AD9C-12A32269C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F925C5-0A9C-6141-82C1-0F9E369E4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1E9F5D-CDD8-834E-A53C-0B7D3E108F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C4B2C6-5B1A-2C4E-BAEC-9B94A3C5EBB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A304A0E-62D2-6F4F-BDDC-65D5267E4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358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3023B-2672-6E4A-8580-7E5E5A92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DB0CA9-4003-8D49-B4F9-3EC2ED49F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AE0CDB-A20D-6D48-B11F-1A098354A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20CFD3-2BFA-D041-9027-525A029531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B4491A-8D14-9F49-9ADA-C7F81BF7812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273743-7273-4748-9386-0250FC93F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5299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>
            <a:extLst>
              <a:ext uri="{FF2B5EF4-FFF2-40B4-BE49-F238E27FC236}">
                <a16:creationId xmlns:a16="http://schemas.microsoft.com/office/drawing/2014/main" id="{2A102895-0A7E-9240-8C99-1662BB0C43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97650"/>
            <a:ext cx="8928100" cy="25241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39683E21-9011-E84E-BEED-4B3D627FE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70056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93AFE3E-FB9C-0644-9C9A-AC8675649D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6975"/>
            <a:ext cx="878522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8" name="Line 14">
            <a:extLst>
              <a:ext uri="{FF2B5EF4-FFF2-40B4-BE49-F238E27FC236}">
                <a16:creationId xmlns:a16="http://schemas.microsoft.com/office/drawing/2014/main" id="{AF7EFDD9-016B-7448-B57D-961A1AFC60B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79388" y="908050"/>
            <a:ext cx="864076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9464C557-B66E-EF48-9B10-AD861B26FD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0906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" name="Rectangle 20">
            <a:extLst>
              <a:ext uri="{FF2B5EF4-FFF2-40B4-BE49-F238E27FC236}">
                <a16:creationId xmlns:a16="http://schemas.microsoft.com/office/drawing/2014/main" id="{C0F275A6-008C-AA42-8E2C-6B3A037C5B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93175" y="6597650"/>
            <a:ext cx="269875" cy="269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5" name="Rectangle 21">
            <a:extLst>
              <a:ext uri="{FF2B5EF4-FFF2-40B4-BE49-F238E27FC236}">
                <a16:creationId xmlns:a16="http://schemas.microsoft.com/office/drawing/2014/main" id="{F2DF2FA1-FC7B-E34D-8195-3AF1191560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801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rgbClr val="414141"/>
                </a:solidFill>
              </a:defRPr>
            </a:lvl1pPr>
          </a:lstStyle>
          <a:p>
            <a:fld id="{B50A9D2E-E663-A64F-908C-91C073B62F8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47" name="Rectangle 23">
            <a:extLst>
              <a:ext uri="{FF2B5EF4-FFF2-40B4-BE49-F238E27FC236}">
                <a16:creationId xmlns:a16="http://schemas.microsoft.com/office/drawing/2014/main" id="{9DA647FE-097D-614D-A087-F01B858784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" y="6580188"/>
            <a:ext cx="81010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solidFill>
                  <a:srgbClr val="414141"/>
                </a:solidFill>
              </a:defRPr>
            </a:lvl1pPr>
          </a:lstStyle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41414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kern="1200">
          <a:solidFill>
            <a:srgbClr val="41414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400" kern="1200">
          <a:solidFill>
            <a:srgbClr val="41414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000" kern="1200">
          <a:solidFill>
            <a:srgbClr val="41414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000" kern="1200">
          <a:solidFill>
            <a:srgbClr val="41414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 kern="1200">
          <a:solidFill>
            <a:srgbClr val="4141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12976B73-A2BF-5548-9F6B-9B654C8036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0D5C971-4279-FC4E-B4FF-D05DA60F1070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E52FA7D6-6CFA-5347-B073-14AA377AC9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751138"/>
            <a:ext cx="7918450" cy="1470025"/>
          </a:xfrm>
        </p:spPr>
        <p:txBody>
          <a:bodyPr/>
          <a:lstStyle/>
          <a:p>
            <a:r>
              <a:rPr lang="de-DE" altLang="de-DE"/>
              <a:t>Hochschul- und Studienfinanzierung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FCE5CCC-A31C-FF48-A1D3-A66F97DE468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4230688"/>
            <a:ext cx="8640763" cy="1014412"/>
          </a:xfrm>
        </p:spPr>
        <p:txBody>
          <a:bodyPr/>
          <a:lstStyle/>
          <a:p>
            <a:r>
              <a:rPr lang="de-DE" altLang="de-DE"/>
              <a:t>Detlef Müller-Böling</a:t>
            </a:r>
          </a:p>
          <a:p>
            <a:r>
              <a:rPr lang="de-DE" altLang="de-DE"/>
              <a:t>20. Oktober 2006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168692B0-CDC5-F04B-B8E5-E83719A082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CB-EAA7-0A45-9F5D-A5D7CE3507C1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EFB3278-34D3-EB45-B4E4-A04EBB9E2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88EF132F-EEC9-2643-8757-34B4BC5B3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Nationale Anstrengung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27B83DE8-E72F-B34B-A525-36493660E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268413"/>
            <a:ext cx="3887788" cy="16573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 b="1">
                <a:solidFill>
                  <a:schemeClr val="bg1"/>
                </a:solidFill>
              </a:rPr>
              <a:t>innerdeutsche Mobilität</a:t>
            </a:r>
          </a:p>
          <a:p>
            <a:pPr algn="ctr" eaLnBrk="0" hangingPunct="0"/>
            <a:r>
              <a:rPr lang="de-DE" altLang="de-DE" sz="2400" b="1">
                <a:solidFill>
                  <a:schemeClr val="bg1"/>
                </a:solidFill>
              </a:rPr>
              <a:t>+</a:t>
            </a:r>
          </a:p>
          <a:p>
            <a:pPr algn="ctr" eaLnBrk="0" hangingPunct="0"/>
            <a:r>
              <a:rPr lang="de-DE" altLang="de-DE" sz="2400" b="1">
                <a:solidFill>
                  <a:schemeClr val="bg1"/>
                </a:solidFill>
              </a:rPr>
              <a:t>GefoS</a:t>
            </a:r>
          </a:p>
        </p:txBody>
      </p:sp>
      <p:sp>
        <p:nvSpPr>
          <p:cNvPr id="108548" name="Rectangle 4">
            <a:extLst>
              <a:ext uri="{FF2B5EF4-FFF2-40B4-BE49-F238E27FC236}">
                <a16:creationId xmlns:a16="http://schemas.microsoft.com/office/drawing/2014/main" id="{D54C9772-A696-3C45-B974-A72F7A3DD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068638"/>
            <a:ext cx="3887788" cy="16573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 b="1">
                <a:solidFill>
                  <a:schemeClr val="bg1"/>
                </a:solidFill>
              </a:rPr>
              <a:t>Flexibilisierung u. Ausbau</a:t>
            </a:r>
          </a:p>
        </p:txBody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000F35F6-B7E1-C74C-B972-63BC08DFF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868863"/>
            <a:ext cx="3887788" cy="16573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 b="1">
                <a:solidFill>
                  <a:schemeClr val="bg1"/>
                </a:solidFill>
              </a:rPr>
              <a:t>Studieren weltweit</a:t>
            </a:r>
          </a:p>
          <a:p>
            <a:pPr algn="ctr" eaLnBrk="0" hangingPunct="0"/>
            <a:r>
              <a:rPr lang="de-DE" altLang="de-DE" sz="2400" b="1">
                <a:solidFill>
                  <a:schemeClr val="bg1"/>
                </a:solidFill>
              </a:rPr>
              <a:t>finanzieren</a:t>
            </a:r>
          </a:p>
        </p:txBody>
      </p:sp>
      <p:sp>
        <p:nvSpPr>
          <p:cNvPr id="108550" name="Text Box 6">
            <a:extLst>
              <a:ext uri="{FF2B5EF4-FFF2-40B4-BE49-F238E27FC236}">
                <a16:creationId xmlns:a16="http://schemas.microsoft.com/office/drawing/2014/main" id="{21320134-6F8E-9843-8A61-FCF73A290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341438"/>
            <a:ext cx="2338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de-DE" altLang="de-DE" sz="2400"/>
          </a:p>
          <a:p>
            <a:pPr eaLnBrk="0" hangingPunct="0"/>
            <a:endParaRPr lang="de-DE" altLang="de-DE" sz="2400"/>
          </a:p>
        </p:txBody>
      </p:sp>
      <p:sp>
        <p:nvSpPr>
          <p:cNvPr id="108551" name="Rectangle 7">
            <a:extLst>
              <a:ext uri="{FF2B5EF4-FFF2-40B4-BE49-F238E27FC236}">
                <a16:creationId xmlns:a16="http://schemas.microsoft.com/office/drawing/2014/main" id="{140D7C8B-8BD1-0E46-9944-A5E8D616B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41438"/>
            <a:ext cx="2881312" cy="5183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/>
              <a:t>kein</a:t>
            </a:r>
            <a:br>
              <a:rPr lang="de-DE" altLang="de-DE" sz="2800" b="1"/>
            </a:br>
            <a:r>
              <a:rPr lang="de-DE" altLang="de-DE" sz="2800" b="1"/>
              <a:t>Königsweg, </a:t>
            </a:r>
          </a:p>
          <a:p>
            <a:pPr algn="ctr" eaLnBrk="0" hangingPunct="0"/>
            <a:r>
              <a:rPr lang="de-DE" altLang="de-DE" sz="2800" b="1"/>
              <a:t>sondern</a:t>
            </a:r>
          </a:p>
          <a:p>
            <a:pPr algn="ctr" eaLnBrk="0" hangingPunct="0"/>
            <a:r>
              <a:rPr lang="de-DE" altLang="de-DE" sz="2800" b="1"/>
              <a:t>3-Paket-Lösung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nimBg="1"/>
      <p:bldP spid="108548" grpId="0" animBg="1"/>
      <p:bldP spid="108549" grpId="0" animBg="1"/>
      <p:bldP spid="1085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2A4655FE-96EE-9145-8C15-911E494135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4D832-E11B-274B-A94C-A73117A71970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AF25EC0F-3DD3-5442-8EF6-4498CFCF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908F22D4-B0F3-E747-8AAE-A27BEEB5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7BF76124-D9AD-1142-BABD-39EA2DB95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188913"/>
            <a:ext cx="723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3200" b="1"/>
              <a:t>Reform 2: Mittelverteilung</a:t>
            </a:r>
            <a:endParaRPr lang="de-DE" altLang="de-DE" sz="3200">
              <a:latin typeface="Times New Roman" panose="02020603050405020304" pitchFamily="18" charset="0"/>
            </a:endParaRP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20CA4EE5-192A-5347-AD7E-8F1D7560A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63" y="2286000"/>
            <a:ext cx="6275387" cy="11414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 b="1">
                <a:solidFill>
                  <a:schemeClr val="bg1"/>
                </a:solidFill>
              </a:rPr>
              <a:t>Anzahl der Studierenden</a:t>
            </a:r>
          </a:p>
          <a:p>
            <a:pPr algn="ctr" eaLnBrk="0" hangingPunct="0"/>
            <a:r>
              <a:rPr lang="de-DE" altLang="de-DE" sz="2400" b="1">
                <a:solidFill>
                  <a:schemeClr val="bg1"/>
                </a:solidFill>
              </a:rPr>
              <a:t>(Herkunftslandprinzip)</a:t>
            </a:r>
            <a:endParaRPr lang="de-DE" altLang="de-DE" sz="2800" b="1">
              <a:solidFill>
                <a:schemeClr val="bg1"/>
              </a:solidFill>
            </a:endParaRP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5E8CFE61-BD74-9845-9343-F4AA9763D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63" y="3429000"/>
            <a:ext cx="6275387" cy="1141413"/>
          </a:xfrm>
          <a:prstGeom prst="rect">
            <a:avLst/>
          </a:prstGeom>
          <a:solidFill>
            <a:srgbClr val="00E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 b="1">
                <a:solidFill>
                  <a:schemeClr val="bg1"/>
                </a:solidFill>
              </a:rPr>
              <a:t>Studienbeiträge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BF17CCEC-DC9F-E347-83C7-3259B6733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63" y="4572000"/>
            <a:ext cx="6275387" cy="1141413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 b="1">
                <a:solidFill>
                  <a:schemeClr val="bg1"/>
                </a:solidFill>
              </a:rPr>
              <a:t>Sockelfinanzierung</a:t>
            </a:r>
          </a:p>
          <a:p>
            <a:pPr algn="ctr" eaLnBrk="0" hangingPunct="0"/>
            <a:r>
              <a:rPr lang="de-DE" altLang="de-DE" sz="2400" b="1">
                <a:solidFill>
                  <a:schemeClr val="bg1"/>
                </a:solidFill>
              </a:rPr>
              <a:t>(Sitzlandprinzip)</a:t>
            </a:r>
            <a:endParaRPr lang="de-DE" altLang="de-DE" sz="2800" b="1">
              <a:solidFill>
                <a:schemeClr val="bg1"/>
              </a:solidFill>
            </a:endParaRPr>
          </a:p>
        </p:txBody>
      </p:sp>
      <p:sp>
        <p:nvSpPr>
          <p:cNvPr id="30728" name="Oval 8">
            <a:extLst>
              <a:ext uri="{FF2B5EF4-FFF2-40B4-BE49-F238E27FC236}">
                <a16:creationId xmlns:a16="http://schemas.microsoft.com/office/drawing/2014/main" id="{AD444F3A-219E-6B46-8BC9-93E3A2418A98}"/>
              </a:ext>
            </a:extLst>
          </p:cNvPr>
          <p:cNvSpPr>
            <a:spLocks noChangeArrowheads="1"/>
          </p:cNvSpPr>
          <p:nvPr/>
        </p:nvSpPr>
        <p:spPr bwMode="auto">
          <a:xfrm rot="14371887">
            <a:off x="7097713" y="682625"/>
            <a:ext cx="1524000" cy="2409825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r>
              <a:rPr lang="de-DE" altLang="de-DE" sz="3600" b="1"/>
              <a:t>GefoS</a:t>
            </a:r>
            <a:endParaRPr lang="de-DE" altLang="de-DE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 autoUpdateAnimBg="0"/>
      <p:bldP spid="30725" grpId="0" animBg="1" autoUpdateAnimBg="0"/>
      <p:bldP spid="30726" grpId="0" animBg="1" autoUpdateAnimBg="0"/>
      <p:bldP spid="3072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2">
            <a:extLst>
              <a:ext uri="{FF2B5EF4-FFF2-40B4-BE49-F238E27FC236}">
                <a16:creationId xmlns:a16="http://schemas.microsoft.com/office/drawing/2014/main" id="{ACC0D0AB-081E-3B4D-9DDB-D91635A033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0BDF3-9A3C-3943-B76E-9BD2756CABA5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7DB8AD18-65F1-5644-8370-39C7AAF7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7FA0D93A-D9F5-D14D-93F5-20F48954C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371975"/>
            <a:ext cx="2195513" cy="1800225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institutionelle</a:t>
            </a:r>
          </a:p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Kosten</a:t>
            </a:r>
          </a:p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der Lehre</a:t>
            </a:r>
          </a:p>
        </p:txBody>
      </p:sp>
      <p:sp>
        <p:nvSpPr>
          <p:cNvPr id="115715" name="Text Box 3">
            <a:extLst>
              <a:ext uri="{FF2B5EF4-FFF2-40B4-BE49-F238E27FC236}">
                <a16:creationId xmlns:a16="http://schemas.microsoft.com/office/drawing/2014/main" id="{B4ECE8F2-C576-6549-9441-940385310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115716" name="Text Box 4">
            <a:extLst>
              <a:ext uri="{FF2B5EF4-FFF2-40B4-BE49-F238E27FC236}">
                <a16:creationId xmlns:a16="http://schemas.microsoft.com/office/drawing/2014/main" id="{634C8522-7E37-4341-A4A0-4A216A73E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85738"/>
            <a:ext cx="7370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3200" b="1"/>
              <a:t>Finanzierungsströme und Reformen</a:t>
            </a:r>
            <a:endParaRPr lang="de-DE" altLang="de-DE" sz="3200" b="1">
              <a:solidFill>
                <a:srgbClr val="000000"/>
              </a:solidFill>
            </a:endParaRPr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FD08EDB5-1F17-DF45-A7CA-179DDEA09E08}"/>
              </a:ext>
            </a:extLst>
          </p:cNvPr>
          <p:cNvSpPr>
            <a:spLocks noChangeArrowheads="1"/>
          </p:cNvSpPr>
          <p:nvPr/>
        </p:nvSpPr>
        <p:spPr bwMode="auto">
          <a:xfrm rot="-10800000">
            <a:off x="304800" y="1752600"/>
            <a:ext cx="762000" cy="1828800"/>
          </a:xfrm>
          <a:prstGeom prst="rect">
            <a:avLst/>
          </a:prstGeom>
          <a:solidFill>
            <a:srgbClr val="00E0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MITTEL-</a:t>
            </a:r>
          </a:p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HERKUNFT</a:t>
            </a:r>
            <a:endParaRPr lang="de-DE" altLang="de-DE" sz="2400">
              <a:solidFill>
                <a:srgbClr val="000000"/>
              </a:solidFill>
            </a:endParaRPr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3DC877B4-FE2B-E545-880B-89F373C45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752600"/>
            <a:ext cx="2195513" cy="1800225"/>
          </a:xfrm>
          <a:prstGeom prst="rect">
            <a:avLst/>
          </a:prstGeom>
          <a:solidFill>
            <a:srgbClr val="00E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privates</a:t>
            </a:r>
          </a:p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Einkommen</a:t>
            </a:r>
          </a:p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(Studierende</a:t>
            </a:r>
          </a:p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/Eltern</a:t>
            </a:r>
            <a:r>
              <a:rPr lang="de-DE" altLang="de-DE" sz="2000">
                <a:solidFill>
                  <a:srgbClr val="000000"/>
                </a:solidFill>
              </a:rPr>
              <a:t>)</a:t>
            </a:r>
            <a:endParaRPr lang="de-DE" altLang="de-DE" sz="2400">
              <a:solidFill>
                <a:srgbClr val="000000"/>
              </a:solidFill>
            </a:endParaRPr>
          </a:p>
        </p:txBody>
      </p:sp>
      <p:sp>
        <p:nvSpPr>
          <p:cNvPr id="115719" name="Rectangle 7">
            <a:extLst>
              <a:ext uri="{FF2B5EF4-FFF2-40B4-BE49-F238E27FC236}">
                <a16:creationId xmlns:a16="http://schemas.microsoft.com/office/drawing/2014/main" id="{43FDA07F-36F0-854B-B337-852BB2533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752600"/>
            <a:ext cx="2195513" cy="1800225"/>
          </a:xfrm>
          <a:prstGeom prst="rect">
            <a:avLst/>
          </a:prstGeom>
          <a:solidFill>
            <a:srgbClr val="00E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öffentliche</a:t>
            </a:r>
          </a:p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Mittel</a:t>
            </a:r>
            <a:endParaRPr lang="de-DE" altLang="de-DE" sz="2000">
              <a:solidFill>
                <a:srgbClr val="000000"/>
              </a:solidFill>
            </a:endParaRPr>
          </a:p>
        </p:txBody>
      </p:sp>
      <p:sp>
        <p:nvSpPr>
          <p:cNvPr id="115720" name="Rectangle 8">
            <a:extLst>
              <a:ext uri="{FF2B5EF4-FFF2-40B4-BE49-F238E27FC236}">
                <a16:creationId xmlns:a16="http://schemas.microsoft.com/office/drawing/2014/main" id="{96339F45-62F2-204F-97F0-AAC3BC518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371975"/>
            <a:ext cx="2195513" cy="1800225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individuelle</a:t>
            </a:r>
          </a:p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Kosten</a:t>
            </a:r>
          </a:p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des Studiums</a:t>
            </a:r>
            <a:endParaRPr lang="de-DE" altLang="de-DE" sz="2400">
              <a:solidFill>
                <a:schemeClr val="bg1"/>
              </a:solidFill>
            </a:endParaRPr>
          </a:p>
        </p:txBody>
      </p:sp>
      <p:sp>
        <p:nvSpPr>
          <p:cNvPr id="115721" name="Rectangle 9">
            <a:extLst>
              <a:ext uri="{FF2B5EF4-FFF2-40B4-BE49-F238E27FC236}">
                <a16:creationId xmlns:a16="http://schemas.microsoft.com/office/drawing/2014/main" id="{3A046C5E-DFCC-8442-A854-BFD27937F371}"/>
              </a:ext>
            </a:extLst>
          </p:cNvPr>
          <p:cNvSpPr>
            <a:spLocks noChangeArrowheads="1"/>
          </p:cNvSpPr>
          <p:nvPr/>
        </p:nvSpPr>
        <p:spPr bwMode="auto">
          <a:xfrm rot="-10800000">
            <a:off x="304800" y="4191000"/>
            <a:ext cx="838200" cy="19812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MITTEL-</a:t>
            </a:r>
          </a:p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VERWENDUNG</a:t>
            </a:r>
          </a:p>
        </p:txBody>
      </p:sp>
      <p:sp>
        <p:nvSpPr>
          <p:cNvPr id="115722" name="AutoShape 10">
            <a:extLst>
              <a:ext uri="{FF2B5EF4-FFF2-40B4-BE49-F238E27FC236}">
                <a16:creationId xmlns:a16="http://schemas.microsoft.com/office/drawing/2014/main" id="{588013A7-4FC8-E940-909F-4C9962B1B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219200"/>
            <a:ext cx="1447800" cy="609600"/>
          </a:xfrm>
          <a:prstGeom prst="wedgeRectCallout">
            <a:avLst>
              <a:gd name="adj1" fmla="val -40792"/>
              <a:gd name="adj2" fmla="val 17344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/>
              <a:t>Reform 1:</a:t>
            </a:r>
          </a:p>
          <a:p>
            <a:pPr algn="ctr" eaLnBrk="0" hangingPunct="0"/>
            <a:r>
              <a:rPr lang="de-DE" altLang="de-DE" sz="2000"/>
              <a:t>Bafög</a:t>
            </a:r>
          </a:p>
        </p:txBody>
      </p:sp>
      <p:sp>
        <p:nvSpPr>
          <p:cNvPr id="115723" name="AutoShape 11">
            <a:extLst>
              <a:ext uri="{FF2B5EF4-FFF2-40B4-BE49-F238E27FC236}">
                <a16:creationId xmlns:a16="http://schemas.microsoft.com/office/drawing/2014/main" id="{E0E45C18-E21F-594A-AF5C-3E4C36BF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352800"/>
            <a:ext cx="1828800" cy="1066800"/>
          </a:xfrm>
          <a:prstGeom prst="wedgeRectCallout">
            <a:avLst>
              <a:gd name="adj1" fmla="val 129514"/>
              <a:gd name="adj2" fmla="val -193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/>
              <a:t>Reform 2:</a:t>
            </a:r>
          </a:p>
          <a:p>
            <a:pPr algn="ctr" eaLnBrk="0" hangingPunct="0"/>
            <a:r>
              <a:rPr lang="de-DE" altLang="de-DE" sz="2000"/>
              <a:t>Mittelverteilung</a:t>
            </a:r>
          </a:p>
        </p:txBody>
      </p:sp>
      <p:sp>
        <p:nvSpPr>
          <p:cNvPr id="115724" name="AutoShape 12">
            <a:extLst>
              <a:ext uri="{FF2B5EF4-FFF2-40B4-BE49-F238E27FC236}">
                <a16:creationId xmlns:a16="http://schemas.microsoft.com/office/drawing/2014/main" id="{1F9ADE2F-3106-6E49-9BE8-BA13ABB2E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943600"/>
            <a:ext cx="1905000" cy="609600"/>
          </a:xfrm>
          <a:prstGeom prst="wedgeRectCallout">
            <a:avLst>
              <a:gd name="adj1" fmla="val -16833"/>
              <a:gd name="adj2" fmla="val -1513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/>
              <a:t>Reform 3:</a:t>
            </a:r>
          </a:p>
          <a:p>
            <a:pPr algn="ctr" eaLnBrk="0" hangingPunct="0"/>
            <a:r>
              <a:rPr lang="de-DE" altLang="de-DE" sz="2000"/>
              <a:t>Studienbeiträge</a:t>
            </a:r>
          </a:p>
        </p:txBody>
      </p:sp>
      <p:cxnSp>
        <p:nvCxnSpPr>
          <p:cNvPr id="115725" name="AutoShape 13">
            <a:extLst>
              <a:ext uri="{FF2B5EF4-FFF2-40B4-BE49-F238E27FC236}">
                <a16:creationId xmlns:a16="http://schemas.microsoft.com/office/drawing/2014/main" id="{3585B755-8C66-3A44-8730-E641C850C837}"/>
              </a:ext>
            </a:extLst>
          </p:cNvPr>
          <p:cNvCxnSpPr>
            <a:cxnSpLocks noChangeShapeType="1"/>
            <a:stCxn id="115718" idx="2"/>
            <a:endCxn id="115720" idx="0"/>
          </p:cNvCxnSpPr>
          <p:nvPr/>
        </p:nvCxnSpPr>
        <p:spPr bwMode="auto">
          <a:xfrm>
            <a:off x="2851150" y="3552825"/>
            <a:ext cx="0" cy="819150"/>
          </a:xfrm>
          <a:prstGeom prst="straightConnector1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26" name="AutoShape 14">
            <a:extLst>
              <a:ext uri="{FF2B5EF4-FFF2-40B4-BE49-F238E27FC236}">
                <a16:creationId xmlns:a16="http://schemas.microsoft.com/office/drawing/2014/main" id="{E3B798AA-03EE-8241-9789-8EB5801F2997}"/>
              </a:ext>
            </a:extLst>
          </p:cNvPr>
          <p:cNvCxnSpPr>
            <a:cxnSpLocks noChangeShapeType="1"/>
            <a:stCxn id="115720" idx="3"/>
            <a:endCxn id="115714" idx="1"/>
          </p:cNvCxnSpPr>
          <p:nvPr/>
        </p:nvCxnSpPr>
        <p:spPr bwMode="auto">
          <a:xfrm>
            <a:off x="3948113" y="5272088"/>
            <a:ext cx="2452687" cy="0"/>
          </a:xfrm>
          <a:prstGeom prst="straightConnector1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27" name="AutoShape 15">
            <a:extLst>
              <a:ext uri="{FF2B5EF4-FFF2-40B4-BE49-F238E27FC236}">
                <a16:creationId xmlns:a16="http://schemas.microsoft.com/office/drawing/2014/main" id="{5BD40AEC-D643-AA47-BF06-0622F7A1295E}"/>
              </a:ext>
            </a:extLst>
          </p:cNvPr>
          <p:cNvCxnSpPr>
            <a:cxnSpLocks noChangeShapeType="1"/>
            <a:stCxn id="115719" idx="1"/>
            <a:endCxn id="115718" idx="3"/>
          </p:cNvCxnSpPr>
          <p:nvPr/>
        </p:nvCxnSpPr>
        <p:spPr bwMode="auto">
          <a:xfrm flipH="1">
            <a:off x="3948113" y="2652713"/>
            <a:ext cx="2452687" cy="0"/>
          </a:xfrm>
          <a:prstGeom prst="straightConnector1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728" name="AutoShape 16">
            <a:extLst>
              <a:ext uri="{FF2B5EF4-FFF2-40B4-BE49-F238E27FC236}">
                <a16:creationId xmlns:a16="http://schemas.microsoft.com/office/drawing/2014/main" id="{3C127A93-635C-F542-9B48-BED3381774F3}"/>
              </a:ext>
            </a:extLst>
          </p:cNvPr>
          <p:cNvCxnSpPr>
            <a:cxnSpLocks noChangeShapeType="1"/>
            <a:stCxn id="115719" idx="2"/>
            <a:endCxn id="115714" idx="0"/>
          </p:cNvCxnSpPr>
          <p:nvPr/>
        </p:nvCxnSpPr>
        <p:spPr bwMode="auto">
          <a:xfrm>
            <a:off x="7499350" y="3552825"/>
            <a:ext cx="0" cy="819150"/>
          </a:xfrm>
          <a:prstGeom prst="straightConnector1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729" name="Oval 17">
            <a:extLst>
              <a:ext uri="{FF2B5EF4-FFF2-40B4-BE49-F238E27FC236}">
                <a16:creationId xmlns:a16="http://schemas.microsoft.com/office/drawing/2014/main" id="{DF7A4DFE-E7E0-D743-9DE2-2032FB864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5661025"/>
            <a:ext cx="2233613" cy="115252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7558E11A-F06D-FA4B-9E76-483C31FB3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12B05-6F52-FB42-BF4E-CA7A54031927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F412578B-60FE-3C44-8A2A-4907418D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9F07C7B9-2B86-3947-9E22-319560764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E91C4844-1ACC-D54F-A3DE-72E786240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3200" b="1"/>
              <a:t>Ziele bei Reform 3: Drei G</a:t>
            </a:r>
            <a:endParaRPr lang="de-DE" altLang="de-DE" sz="3200" b="1">
              <a:solidFill>
                <a:schemeClr val="hlink"/>
              </a:solidFill>
            </a:endParaRPr>
          </a:p>
        </p:txBody>
      </p:sp>
      <p:sp>
        <p:nvSpPr>
          <p:cNvPr id="49156" name="Oval 4">
            <a:extLst>
              <a:ext uri="{FF2B5EF4-FFF2-40B4-BE49-F238E27FC236}">
                <a16:creationId xmlns:a16="http://schemas.microsoft.com/office/drawing/2014/main" id="{0739DA8C-28B5-6444-92E3-E7453DB7F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0"/>
            <a:ext cx="2339975" cy="23399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>
                <a:solidFill>
                  <a:schemeClr val="bg1"/>
                </a:solidFill>
              </a:rPr>
              <a:t> </a:t>
            </a:r>
            <a:r>
              <a:rPr lang="de-DE" altLang="de-DE" sz="2400" b="1">
                <a:solidFill>
                  <a:schemeClr val="bg1"/>
                </a:solidFill>
              </a:rPr>
              <a:t>Verteilungs-</a:t>
            </a:r>
          </a:p>
          <a:p>
            <a:pPr algn="ctr" eaLnBrk="0" hangingPunct="0"/>
            <a:r>
              <a:rPr lang="de-DE" altLang="de-DE" sz="3200" b="1" i="1" u="sng">
                <a:solidFill>
                  <a:schemeClr val="bg1"/>
                </a:solidFill>
              </a:rPr>
              <a:t>G</a:t>
            </a:r>
            <a:r>
              <a:rPr lang="de-DE" altLang="de-DE" sz="2400" b="1">
                <a:solidFill>
                  <a:schemeClr val="bg1"/>
                </a:solidFill>
              </a:rPr>
              <a:t>erechtigkeit</a:t>
            </a:r>
            <a:endParaRPr lang="de-DE" altLang="de-DE" sz="2800" b="1">
              <a:solidFill>
                <a:schemeClr val="bg1"/>
              </a:solidFill>
            </a:endParaRPr>
          </a:p>
        </p:txBody>
      </p:sp>
      <p:sp>
        <p:nvSpPr>
          <p:cNvPr id="49157" name="Oval 5">
            <a:extLst>
              <a:ext uri="{FF2B5EF4-FFF2-40B4-BE49-F238E27FC236}">
                <a16:creationId xmlns:a16="http://schemas.microsoft.com/office/drawing/2014/main" id="{1B1E4DAE-2DBF-A547-B9D1-2724DD8E0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524000"/>
            <a:ext cx="2339975" cy="23399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3200" b="1" i="1" u="sng">
                <a:solidFill>
                  <a:schemeClr val="bg1"/>
                </a:solidFill>
              </a:rPr>
              <a:t>G</a:t>
            </a:r>
            <a:r>
              <a:rPr lang="de-DE" altLang="de-DE" sz="2400" b="1">
                <a:solidFill>
                  <a:schemeClr val="bg1"/>
                </a:solidFill>
              </a:rPr>
              <a:t>emeinsinn</a:t>
            </a:r>
          </a:p>
          <a:p>
            <a:pPr algn="ctr" eaLnBrk="0" hangingPunct="0"/>
            <a:r>
              <a:rPr lang="de-DE" altLang="de-DE" sz="2400" b="1">
                <a:solidFill>
                  <a:schemeClr val="bg1"/>
                </a:solidFill>
              </a:rPr>
              <a:t>neues Verhältnis</a:t>
            </a:r>
          </a:p>
          <a:p>
            <a:pPr algn="ctr" eaLnBrk="0" hangingPunct="0"/>
            <a:r>
              <a:rPr lang="de-DE" altLang="de-DE" sz="2400" b="1">
                <a:solidFill>
                  <a:schemeClr val="bg1"/>
                </a:solidFill>
              </a:rPr>
              <a:t>Stud. </a:t>
            </a:r>
            <a:r>
              <a:rPr lang="de-DE" altLang="de-DE" sz="2400" b="1">
                <a:solidFill>
                  <a:schemeClr val="bg1"/>
                </a:solidFill>
                <a:sym typeface="Symbol" pitchFamily="2" charset="2"/>
              </a:rPr>
              <a:t> HS</a:t>
            </a:r>
            <a:endParaRPr lang="de-DE" altLang="de-DE" sz="2800" b="1">
              <a:solidFill>
                <a:schemeClr val="bg1"/>
              </a:solidFill>
            </a:endParaRPr>
          </a:p>
        </p:txBody>
      </p:sp>
      <p:sp>
        <p:nvSpPr>
          <p:cNvPr id="49158" name="Oval 6">
            <a:extLst>
              <a:ext uri="{FF2B5EF4-FFF2-40B4-BE49-F238E27FC236}">
                <a16:creationId xmlns:a16="http://schemas.microsoft.com/office/drawing/2014/main" id="{339A5969-9B05-764F-B1B9-5E93B3B7A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524000"/>
            <a:ext cx="2339975" cy="23399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 b="1">
                <a:solidFill>
                  <a:schemeClr val="bg1"/>
                </a:solidFill>
              </a:rPr>
              <a:t>mehr</a:t>
            </a:r>
          </a:p>
          <a:p>
            <a:pPr algn="ctr" eaLnBrk="0" hangingPunct="0"/>
            <a:r>
              <a:rPr lang="de-DE" altLang="de-DE" sz="3200" b="1" i="1" u="sng">
                <a:solidFill>
                  <a:schemeClr val="bg1"/>
                </a:solidFill>
              </a:rPr>
              <a:t>G</a:t>
            </a:r>
            <a:r>
              <a:rPr lang="de-DE" altLang="de-DE" sz="2400" b="1">
                <a:solidFill>
                  <a:schemeClr val="bg1"/>
                </a:solidFill>
              </a:rPr>
              <a:t>eld für die</a:t>
            </a:r>
          </a:p>
          <a:p>
            <a:pPr algn="ctr" eaLnBrk="0" hangingPunct="0"/>
            <a:r>
              <a:rPr lang="de-DE" altLang="de-DE" sz="2400" b="1">
                <a:solidFill>
                  <a:schemeClr val="bg1"/>
                </a:solidFill>
              </a:rPr>
              <a:t>Hochschulen</a:t>
            </a:r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046C989E-997F-C64A-BCC7-2A4F3C280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67200"/>
            <a:ext cx="2438400" cy="1676400"/>
          </a:xfrm>
          <a:prstGeom prst="rect">
            <a:avLst/>
          </a:prstGeom>
          <a:solidFill>
            <a:srgbClr val="00E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 b="1"/>
              <a:t>Privilegien </a:t>
            </a:r>
          </a:p>
          <a:p>
            <a:pPr algn="ctr" eaLnBrk="0" hangingPunct="0"/>
            <a:r>
              <a:rPr lang="de-DE" altLang="de-DE" sz="2000" b="1"/>
              <a:t>werden </a:t>
            </a:r>
            <a:br>
              <a:rPr lang="de-DE" altLang="de-DE" sz="2000" b="1"/>
            </a:br>
            <a:r>
              <a:rPr lang="de-DE" altLang="de-DE" sz="2000" b="1"/>
              <a:t>abgebaut</a:t>
            </a:r>
            <a:endParaRPr lang="de-DE" altLang="de-DE" sz="2600" b="1"/>
          </a:p>
        </p:txBody>
      </p:sp>
      <p:sp>
        <p:nvSpPr>
          <p:cNvPr id="49160" name="Rectangle 8">
            <a:extLst>
              <a:ext uri="{FF2B5EF4-FFF2-40B4-BE49-F238E27FC236}">
                <a16:creationId xmlns:a16="http://schemas.microsoft.com/office/drawing/2014/main" id="{3B15544D-1C0A-3A48-B2F0-8AF228E96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267200"/>
            <a:ext cx="2438400" cy="1676400"/>
          </a:xfrm>
          <a:prstGeom prst="rect">
            <a:avLst/>
          </a:prstGeom>
          <a:solidFill>
            <a:srgbClr val="00E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 b="1"/>
              <a:t>Studierenden-</a:t>
            </a:r>
          </a:p>
          <a:p>
            <a:pPr algn="ctr" eaLnBrk="0" hangingPunct="0"/>
            <a:r>
              <a:rPr lang="de-DE" altLang="de-DE" sz="2000" b="1"/>
              <a:t>Interessen </a:t>
            </a:r>
          </a:p>
          <a:p>
            <a:pPr algn="ctr" eaLnBrk="0" hangingPunct="0"/>
            <a:r>
              <a:rPr lang="de-DE" altLang="de-DE" sz="2000" b="1"/>
              <a:t>besser</a:t>
            </a:r>
          </a:p>
          <a:p>
            <a:pPr algn="ctr" eaLnBrk="0" hangingPunct="0"/>
            <a:r>
              <a:rPr lang="de-DE" altLang="de-DE" sz="2000" b="1"/>
              <a:t>durchsetzen</a:t>
            </a:r>
            <a:endParaRPr lang="de-DE" altLang="de-DE" sz="2600" b="1"/>
          </a:p>
        </p:txBody>
      </p:sp>
      <p:sp>
        <p:nvSpPr>
          <p:cNvPr id="49161" name="Rectangle 9">
            <a:extLst>
              <a:ext uri="{FF2B5EF4-FFF2-40B4-BE49-F238E27FC236}">
                <a16:creationId xmlns:a16="http://schemas.microsoft.com/office/drawing/2014/main" id="{C5C6ED77-55EC-8743-83F0-D192B69D0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267200"/>
            <a:ext cx="2438400" cy="1676400"/>
          </a:xfrm>
          <a:prstGeom prst="rect">
            <a:avLst/>
          </a:prstGeom>
          <a:solidFill>
            <a:srgbClr val="00E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 b="1"/>
              <a:t>Unterfinanzierung </a:t>
            </a:r>
            <a:br>
              <a:rPr lang="de-DE" altLang="de-DE" sz="2000" b="1"/>
            </a:br>
            <a:r>
              <a:rPr lang="de-DE" altLang="de-DE" sz="2000" b="1"/>
              <a:t>im weltweiten </a:t>
            </a:r>
          </a:p>
          <a:p>
            <a:pPr algn="ctr" eaLnBrk="0" hangingPunct="0"/>
            <a:r>
              <a:rPr lang="de-DE" altLang="de-DE" sz="2000" b="1"/>
              <a:t>Vergleich </a:t>
            </a:r>
          </a:p>
          <a:p>
            <a:pPr algn="ctr" eaLnBrk="0" hangingPunct="0"/>
            <a:r>
              <a:rPr lang="de-DE" altLang="de-DE" sz="2000" b="1"/>
              <a:t>verringern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 autoUpdateAnimBg="0"/>
      <p:bldP spid="49157" grpId="0" animBg="1" autoUpdateAnimBg="0"/>
      <p:bldP spid="49158" grpId="0" animBg="1" autoUpdateAnimBg="0"/>
      <p:bldP spid="49159" grpId="0" animBg="1" autoUpdateAnimBg="0"/>
      <p:bldP spid="49160" grpId="0" animBg="1" autoUpdateAnimBg="0"/>
      <p:bldP spid="4916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2">
            <a:extLst>
              <a:ext uri="{FF2B5EF4-FFF2-40B4-BE49-F238E27FC236}">
                <a16:creationId xmlns:a16="http://schemas.microsoft.com/office/drawing/2014/main" id="{7F34B2F2-B221-9C4F-9E3F-E33A40D84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239AD-0695-EE48-9346-FE33BA1240AC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2BD84B24-A819-284A-81AA-F39F5893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30F2021D-11C9-884B-BD74-69B5A723A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2F8FB1FC-7FB7-D241-82C8-CCDFB41BD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3200" b="1"/>
              <a:t>Reform 3: Studienbeiträge</a:t>
            </a:r>
          </a:p>
        </p:txBody>
      </p:sp>
      <p:sp>
        <p:nvSpPr>
          <p:cNvPr id="51204" name="Oval 4">
            <a:extLst>
              <a:ext uri="{FF2B5EF4-FFF2-40B4-BE49-F238E27FC236}">
                <a16:creationId xmlns:a16="http://schemas.microsoft.com/office/drawing/2014/main" id="{F4CA736F-A45F-0349-A9AE-D72E20C89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088" y="1916113"/>
            <a:ext cx="2952750" cy="539750"/>
          </a:xfrm>
          <a:prstGeom prst="ellipse">
            <a:avLst/>
          </a:prstGeom>
          <a:solidFill>
            <a:srgbClr val="00E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E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/>
              <a:t>HE  7 %</a:t>
            </a:r>
          </a:p>
        </p:txBody>
      </p:sp>
      <p:sp>
        <p:nvSpPr>
          <p:cNvPr id="51211" name="Oval 11">
            <a:extLst>
              <a:ext uri="{FF2B5EF4-FFF2-40B4-BE49-F238E27FC236}">
                <a16:creationId xmlns:a16="http://schemas.microsoft.com/office/drawing/2014/main" id="{31F4E18F-6387-DE43-99E9-3DEC5A3A6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213100"/>
            <a:ext cx="2952750" cy="215900"/>
          </a:xfrm>
          <a:prstGeom prst="ellipse">
            <a:avLst/>
          </a:prstGeom>
          <a:solidFill>
            <a:srgbClr val="00E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E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/>
              <a:t>TH 3 %</a:t>
            </a:r>
          </a:p>
        </p:txBody>
      </p:sp>
      <p:sp>
        <p:nvSpPr>
          <p:cNvPr id="51212" name="Oval 12">
            <a:extLst>
              <a:ext uri="{FF2B5EF4-FFF2-40B4-BE49-F238E27FC236}">
                <a16:creationId xmlns:a16="http://schemas.microsoft.com/office/drawing/2014/main" id="{8F906738-BE20-D942-B4D6-64BB68712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636838"/>
            <a:ext cx="2952750" cy="17272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/>
              <a:t>NRW</a:t>
            </a:r>
          </a:p>
          <a:p>
            <a:pPr algn="ctr" eaLnBrk="0" hangingPunct="0"/>
            <a:r>
              <a:rPr lang="de-DE" altLang="de-DE" sz="2800" b="1"/>
              <a:t>26 %</a:t>
            </a:r>
          </a:p>
        </p:txBody>
      </p:sp>
      <p:sp>
        <p:nvSpPr>
          <p:cNvPr id="51213" name="Oval 13">
            <a:extLst>
              <a:ext uri="{FF2B5EF4-FFF2-40B4-BE49-F238E27FC236}">
                <a16:creationId xmlns:a16="http://schemas.microsoft.com/office/drawing/2014/main" id="{8FDA976F-9132-D442-B4C4-5EDF2F66B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652963"/>
            <a:ext cx="2952750" cy="7143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/>
              <a:t>SL 1 %</a:t>
            </a:r>
          </a:p>
        </p:txBody>
      </p:sp>
      <p:sp>
        <p:nvSpPr>
          <p:cNvPr id="51214" name="Oval 14">
            <a:extLst>
              <a:ext uri="{FF2B5EF4-FFF2-40B4-BE49-F238E27FC236}">
                <a16:creationId xmlns:a16="http://schemas.microsoft.com/office/drawing/2014/main" id="{836AD646-96EA-3E4E-97F2-A20073D89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508500"/>
            <a:ext cx="2952750" cy="8636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/>
              <a:t>BW 13 %</a:t>
            </a:r>
          </a:p>
        </p:txBody>
      </p:sp>
      <p:sp>
        <p:nvSpPr>
          <p:cNvPr id="51215" name="Oval 15">
            <a:extLst>
              <a:ext uri="{FF2B5EF4-FFF2-40B4-BE49-F238E27FC236}">
                <a16:creationId xmlns:a16="http://schemas.microsoft.com/office/drawing/2014/main" id="{CEC4FAFA-BC7E-7F43-9D0D-7D19344E6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052513"/>
            <a:ext cx="2952750" cy="14446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/>
              <a:t>HH 2 %</a:t>
            </a:r>
          </a:p>
        </p:txBody>
      </p:sp>
      <p:sp>
        <p:nvSpPr>
          <p:cNvPr id="51216" name="Oval 16">
            <a:extLst>
              <a:ext uri="{FF2B5EF4-FFF2-40B4-BE49-F238E27FC236}">
                <a16:creationId xmlns:a16="http://schemas.microsoft.com/office/drawing/2014/main" id="{64A5CB4E-500C-924C-89D6-BFB570E2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557338"/>
            <a:ext cx="2952750" cy="6477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/>
              <a:t>NI 10 %</a:t>
            </a:r>
          </a:p>
        </p:txBody>
      </p:sp>
      <p:sp>
        <p:nvSpPr>
          <p:cNvPr id="51217" name="Oval 17">
            <a:extLst>
              <a:ext uri="{FF2B5EF4-FFF2-40B4-BE49-F238E27FC236}">
                <a16:creationId xmlns:a16="http://schemas.microsoft.com/office/drawing/2014/main" id="{45B9A38D-B40F-5B45-834A-DD3AF84A3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5516563"/>
            <a:ext cx="2952750" cy="79216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/>
              <a:t>BA 12 %</a:t>
            </a:r>
          </a:p>
        </p:txBody>
      </p:sp>
      <p:sp>
        <p:nvSpPr>
          <p:cNvPr id="51221" name="AutoShape 21">
            <a:extLst>
              <a:ext uri="{FF2B5EF4-FFF2-40B4-BE49-F238E27FC236}">
                <a16:creationId xmlns:a16="http://schemas.microsoft.com/office/drawing/2014/main" id="{579576CB-F369-B943-9668-F3AF40F6ACFD}"/>
              </a:ext>
            </a:extLst>
          </p:cNvPr>
          <p:cNvSpPr>
            <a:spLocks noChangeArrowheads="1"/>
          </p:cNvSpPr>
          <p:nvPr/>
        </p:nvSpPr>
        <p:spPr bwMode="auto">
          <a:xfrm rot="-3592571">
            <a:off x="1471612" y="-104774"/>
            <a:ext cx="4632325" cy="8909050"/>
          </a:xfrm>
          <a:prstGeom prst="moon">
            <a:avLst>
              <a:gd name="adj" fmla="val 87500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de-DE" altLang="de-DE" sz="9600"/>
              <a:t>6 Länder</a:t>
            </a:r>
          </a:p>
          <a:p>
            <a:pPr algn="ctr"/>
            <a:r>
              <a:rPr lang="de-DE" altLang="de-DE" sz="9600"/>
              <a:t>64 % Studis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11" grpId="0" animBg="1"/>
      <p:bldP spid="51212" grpId="0" animBg="1"/>
      <p:bldP spid="51213" grpId="0" animBg="1"/>
      <p:bldP spid="51214" grpId="0" animBg="1"/>
      <p:bldP spid="51215" grpId="0" animBg="1"/>
      <p:bldP spid="51216" grpId="0" animBg="1"/>
      <p:bldP spid="51217" grpId="0" animBg="1"/>
      <p:bldP spid="512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227E591A-821A-F248-B92E-773EEF716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36630-8DB5-4A43-BE1C-C5EB3EE333CB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D538BF2-B60D-2B45-8397-CC203826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BDBEDDE7-F299-DE41-B704-EFB451989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Reform 3: Studienbeiträge</a:t>
            </a:r>
          </a:p>
        </p:txBody>
      </p:sp>
      <p:pic>
        <p:nvPicPr>
          <p:cNvPr id="120836" name="Picture 4">
            <a:extLst>
              <a:ext uri="{FF2B5EF4-FFF2-40B4-BE49-F238E27FC236}">
                <a16:creationId xmlns:a16="http://schemas.microsoft.com/office/drawing/2014/main" id="{5E8A1C44-F9C5-4241-851B-246FC0066ED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196975"/>
            <a:ext cx="3559175" cy="5327650"/>
          </a:xfrm>
          <a:noFill/>
          <a:ln/>
        </p:spPr>
      </p:pic>
      <p:sp>
        <p:nvSpPr>
          <p:cNvPr id="120837" name="WordArt 5">
            <a:extLst>
              <a:ext uri="{FF2B5EF4-FFF2-40B4-BE49-F238E27FC236}">
                <a16:creationId xmlns:a16="http://schemas.microsoft.com/office/drawing/2014/main" id="{EF4BF878-D106-144F-B751-5D9CC6F5A9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259238">
            <a:off x="1182688" y="3308350"/>
            <a:ext cx="5657850" cy="8413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www.che.de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E6485E58-214A-6E4A-A937-7684937A76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8A8BB-36C1-F043-8AA4-B47EA8DEE893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B687D86C-097C-8546-9542-0D988533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0BDA5618-AA06-984E-A2E4-AFCAED711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B70457C5-8468-6642-996C-57FF059FC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188913"/>
            <a:ext cx="723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3200" b="1"/>
              <a:t>Reform 3: Bewertung</a:t>
            </a:r>
            <a:endParaRPr lang="de-DE" altLang="de-DE" sz="320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2668E510-FEC5-6645-AAB2-3E38ADD18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981075"/>
            <a:ext cx="6478587" cy="9001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/>
              <a:t>Studierendenorientierung</a:t>
            </a:r>
            <a:endParaRPr lang="de-DE" altLang="de-DE" sz="2400" b="1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40AB36D3-3BEA-3548-AA7A-655900CD2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132013"/>
            <a:ext cx="6478587" cy="900112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/>
              <a:t>Finanzielle Effekte</a:t>
            </a:r>
            <a:endParaRPr lang="de-DE" altLang="de-DE" sz="2400" b="1"/>
          </a:p>
        </p:txBody>
      </p:sp>
      <p:sp>
        <p:nvSpPr>
          <p:cNvPr id="61450" name="Rectangle 10">
            <a:extLst>
              <a:ext uri="{FF2B5EF4-FFF2-40B4-BE49-F238E27FC236}">
                <a16:creationId xmlns:a16="http://schemas.microsoft.com/office/drawing/2014/main" id="{9B2F81CB-CAC1-694F-9EC5-116505D29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284538"/>
            <a:ext cx="6478587" cy="900112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/>
              <a:t>Autonomie und Wettbewerb</a:t>
            </a:r>
            <a:endParaRPr lang="de-DE" altLang="de-DE" sz="2400" b="1"/>
          </a:p>
        </p:txBody>
      </p:sp>
      <p:sp>
        <p:nvSpPr>
          <p:cNvPr id="61454" name="Rectangle 14">
            <a:extLst>
              <a:ext uri="{FF2B5EF4-FFF2-40B4-BE49-F238E27FC236}">
                <a16:creationId xmlns:a16="http://schemas.microsoft.com/office/drawing/2014/main" id="{FDF1F529-2A0E-5A42-A004-3AEBF5BF1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437063"/>
            <a:ext cx="6478587" cy="900112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/>
              <a:t>Sozialverträglichkeit</a:t>
            </a:r>
            <a:endParaRPr lang="de-DE" altLang="de-DE" sz="2400" b="1"/>
          </a:p>
        </p:txBody>
      </p:sp>
      <p:sp>
        <p:nvSpPr>
          <p:cNvPr id="61455" name="Rectangle 15">
            <a:extLst>
              <a:ext uri="{FF2B5EF4-FFF2-40B4-BE49-F238E27FC236}">
                <a16:creationId xmlns:a16="http://schemas.microsoft.com/office/drawing/2014/main" id="{DE1BB883-42CB-9441-81CF-485DAE5E8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589588"/>
            <a:ext cx="6478587" cy="900112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/>
              <a:t>Konsistenz und Kalkulierbarkeit</a:t>
            </a:r>
            <a:endParaRPr lang="de-DE" altLang="de-DE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 autoUpdateAnimBg="0"/>
      <p:bldP spid="61446" grpId="0" animBg="1" autoUpdateAnimBg="0"/>
      <p:bldP spid="61450" grpId="0" animBg="1" autoUpdateAnimBg="0"/>
      <p:bldP spid="61454" grpId="0" animBg="1" autoUpdateAnimBg="0"/>
      <p:bldP spid="61455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6747A0-B7AB-D944-B5B6-E0E3CCC8B8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EAD1-9A0B-9840-95EB-9CFBDB19F2AC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936E7A-4C95-7748-94A2-D57F558E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pic>
        <p:nvPicPr>
          <p:cNvPr id="121860" name="Picture 4">
            <a:extLst>
              <a:ext uri="{FF2B5EF4-FFF2-40B4-BE49-F238E27FC236}">
                <a16:creationId xmlns:a16="http://schemas.microsoft.com/office/drawing/2014/main" id="{0F77E5E8-460F-154C-BB0B-203AE4CA428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388" y="2206625"/>
            <a:ext cx="7515225" cy="3308350"/>
          </a:xfrm>
          <a:noFill/>
          <a:ln/>
        </p:spPr>
      </p:pic>
      <p:sp>
        <p:nvSpPr>
          <p:cNvPr id="121861" name="Rectangle 5">
            <a:extLst>
              <a:ext uri="{FF2B5EF4-FFF2-40B4-BE49-F238E27FC236}">
                <a16:creationId xmlns:a16="http://schemas.microsoft.com/office/drawing/2014/main" id="{B458FFD3-4D14-4D45-A4B9-28158474954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solidFill>
            <a:srgbClr val="B2B2B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altLang="de-DE" sz="2800"/>
              <a:t>Studierendenorientierung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CA6FA34D-5B4F-3F41-9BFB-59E6D86C81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6801-B4B1-6F44-A2C7-748FFC91C60F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D41B9873-9FA8-0240-BDE9-26AE3C46F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sp>
        <p:nvSpPr>
          <p:cNvPr id="75778" name="Text Box 2">
            <a:extLst>
              <a:ext uri="{FF2B5EF4-FFF2-40B4-BE49-F238E27FC236}">
                <a16:creationId xmlns:a16="http://schemas.microsoft.com/office/drawing/2014/main" id="{BE798B37-752E-4C45-8D5E-1D60843CE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3491207D-F732-2048-93EC-F2622DEEF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4000" b="1"/>
              <a:t>Nichts zu sagen?</a:t>
            </a:r>
            <a:endParaRPr lang="de-DE" altLang="de-DE" sz="3600" b="1">
              <a:solidFill>
                <a:schemeClr val="hlink"/>
              </a:solidFill>
            </a:endParaRPr>
          </a:p>
        </p:txBody>
      </p:sp>
      <p:graphicFrame>
        <p:nvGraphicFramePr>
          <p:cNvPr id="75780" name="Object 4">
            <a:extLst>
              <a:ext uri="{FF2B5EF4-FFF2-40B4-BE49-F238E27FC236}">
                <a16:creationId xmlns:a16="http://schemas.microsoft.com/office/drawing/2014/main" id="{7BF1B2CD-4AF6-A94F-8283-698EF2B954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908050"/>
          <a:ext cx="73152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name="Photo Editor Photo" r:id="rId4" imgW="3435350" imgH="3467100" progId="MSPhotoEd.3">
                  <p:embed/>
                </p:oleObj>
              </mc:Choice>
              <mc:Fallback>
                <p:oleObj name="Photo Editor Photo" r:id="rId4" imgW="3435350" imgH="34671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08050"/>
                        <a:ext cx="73152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CD0F29B8-D00A-A440-B0D0-8C0AFD289D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D39F4-4EFF-7C46-B174-21DE4C71F4FD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7716C7F-B203-8B43-895A-98630183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pic>
        <p:nvPicPr>
          <p:cNvPr id="122884" name="Picture 4">
            <a:extLst>
              <a:ext uri="{FF2B5EF4-FFF2-40B4-BE49-F238E27FC236}">
                <a16:creationId xmlns:a16="http://schemas.microsoft.com/office/drawing/2014/main" id="{403E1FED-E427-6E4F-8463-356E0EBC52F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28750"/>
            <a:ext cx="8785225" cy="4864100"/>
          </a:xfrm>
          <a:noFill/>
          <a:ln/>
        </p:spPr>
      </p:pic>
      <p:sp>
        <p:nvSpPr>
          <p:cNvPr id="122885" name="Rectangle 5">
            <a:extLst>
              <a:ext uri="{FF2B5EF4-FFF2-40B4-BE49-F238E27FC236}">
                <a16:creationId xmlns:a16="http://schemas.microsoft.com/office/drawing/2014/main" id="{563E3FB8-6D91-B94B-9AAE-CE11D1DEEC7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solidFill>
            <a:srgbClr val="B2B2B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altLang="de-DE" sz="2800"/>
              <a:t>Finanzielle Effekte</a:t>
            </a:r>
          </a:p>
        </p:txBody>
      </p:sp>
      <p:sp>
        <p:nvSpPr>
          <p:cNvPr id="122886" name="Rectangle 6">
            <a:extLst>
              <a:ext uri="{FF2B5EF4-FFF2-40B4-BE49-F238E27FC236}">
                <a16:creationId xmlns:a16="http://schemas.microsoft.com/office/drawing/2014/main" id="{A53FBD92-4326-484C-8058-367B6A83F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429000"/>
            <a:ext cx="8642350" cy="576263"/>
          </a:xfrm>
          <a:prstGeom prst="rect">
            <a:avLst/>
          </a:prstGeom>
          <a:solidFill>
            <a:srgbClr val="00E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887" name="Rectangle 7">
            <a:extLst>
              <a:ext uri="{FF2B5EF4-FFF2-40B4-BE49-F238E27FC236}">
                <a16:creationId xmlns:a16="http://schemas.microsoft.com/office/drawing/2014/main" id="{837D8664-5085-334D-B115-EFDDF2CA8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37063"/>
            <a:ext cx="8642350" cy="431800"/>
          </a:xfrm>
          <a:prstGeom prst="rect">
            <a:avLst/>
          </a:prstGeom>
          <a:solidFill>
            <a:srgbClr val="00E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2888" name="Rectangle 8">
            <a:extLst>
              <a:ext uri="{FF2B5EF4-FFF2-40B4-BE49-F238E27FC236}">
                <a16:creationId xmlns:a16="http://schemas.microsoft.com/office/drawing/2014/main" id="{AE706CE7-EA9E-5946-9FC5-F3BF45725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45125"/>
            <a:ext cx="8642350" cy="792163"/>
          </a:xfrm>
          <a:prstGeom prst="rect">
            <a:avLst/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2">
            <a:extLst>
              <a:ext uri="{FF2B5EF4-FFF2-40B4-BE49-F238E27FC236}">
                <a16:creationId xmlns:a16="http://schemas.microsoft.com/office/drawing/2014/main" id="{71769FE8-D570-7646-8FD5-6401102145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58A5-CAE7-EE41-996D-CB011AC90190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69C2E703-A14C-0644-9373-E942A9DC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B9F550B-BB10-6047-B199-D8AE071C5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371975"/>
            <a:ext cx="2195513" cy="1800225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institutionelle</a:t>
            </a:r>
          </a:p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Kosten</a:t>
            </a:r>
          </a:p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der Lehre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BDF4ED20-0AD9-E64C-99A2-9EFD4474B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909D7307-7EFB-4D46-8F25-F2A685BB8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85738"/>
            <a:ext cx="7370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3200" b="1"/>
              <a:t>Finanzierungsströme und Reformen</a:t>
            </a:r>
            <a:endParaRPr lang="de-DE" altLang="de-DE" sz="3200" b="1">
              <a:solidFill>
                <a:srgbClr val="000000"/>
              </a:solidFill>
            </a:endParaRP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725B34DE-1DAD-C041-A322-0F624973A825}"/>
              </a:ext>
            </a:extLst>
          </p:cNvPr>
          <p:cNvSpPr>
            <a:spLocks noChangeArrowheads="1"/>
          </p:cNvSpPr>
          <p:nvPr/>
        </p:nvSpPr>
        <p:spPr bwMode="auto">
          <a:xfrm rot="-10800000">
            <a:off x="304800" y="1752600"/>
            <a:ext cx="762000" cy="1828800"/>
          </a:xfrm>
          <a:prstGeom prst="rect">
            <a:avLst/>
          </a:prstGeom>
          <a:solidFill>
            <a:srgbClr val="00E0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MITTEL-</a:t>
            </a:r>
          </a:p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HERKUNFT</a:t>
            </a:r>
            <a:endParaRPr lang="de-DE" altLang="de-DE" sz="2400">
              <a:solidFill>
                <a:srgbClr val="000000"/>
              </a:solidFill>
            </a:endParaRP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84126FCE-3C89-9B45-93D0-788EDB5B6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752600"/>
            <a:ext cx="2195513" cy="1800225"/>
          </a:xfrm>
          <a:prstGeom prst="rect">
            <a:avLst/>
          </a:prstGeom>
          <a:solidFill>
            <a:srgbClr val="00E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privates</a:t>
            </a:r>
          </a:p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Einkommen</a:t>
            </a:r>
          </a:p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(Studierende</a:t>
            </a:r>
          </a:p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/Eltern</a:t>
            </a:r>
            <a:r>
              <a:rPr lang="de-DE" altLang="de-DE" sz="2000">
                <a:solidFill>
                  <a:srgbClr val="000000"/>
                </a:solidFill>
              </a:rPr>
              <a:t>)</a:t>
            </a:r>
            <a:endParaRPr lang="de-DE" altLang="de-DE" sz="2400">
              <a:solidFill>
                <a:srgbClr val="000000"/>
              </a:solidFill>
            </a:endParaRP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1DD791B4-ECBE-6546-AFCA-54E9616EF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752600"/>
            <a:ext cx="2195513" cy="1800225"/>
          </a:xfrm>
          <a:prstGeom prst="rect">
            <a:avLst/>
          </a:prstGeom>
          <a:solidFill>
            <a:srgbClr val="00E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öffentliche</a:t>
            </a:r>
          </a:p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Mittel</a:t>
            </a:r>
            <a:endParaRPr lang="de-DE" altLang="de-DE" sz="2000">
              <a:solidFill>
                <a:srgbClr val="000000"/>
              </a:solidFill>
            </a:endParaRPr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A12976F4-30E7-7943-A26F-A6B71E517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371975"/>
            <a:ext cx="2195513" cy="1800225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individuelle</a:t>
            </a:r>
          </a:p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Kosten</a:t>
            </a:r>
          </a:p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des Studiums</a:t>
            </a:r>
            <a:endParaRPr lang="de-DE" altLang="de-DE" sz="2400">
              <a:solidFill>
                <a:schemeClr val="bg1"/>
              </a:solidFill>
            </a:endParaRPr>
          </a:p>
        </p:txBody>
      </p:sp>
      <p:sp>
        <p:nvSpPr>
          <p:cNvPr id="26633" name="Rectangle 9">
            <a:extLst>
              <a:ext uri="{FF2B5EF4-FFF2-40B4-BE49-F238E27FC236}">
                <a16:creationId xmlns:a16="http://schemas.microsoft.com/office/drawing/2014/main" id="{EBE791BB-1C49-9A47-81CF-0D8620E156F9}"/>
              </a:ext>
            </a:extLst>
          </p:cNvPr>
          <p:cNvSpPr>
            <a:spLocks noChangeArrowheads="1"/>
          </p:cNvSpPr>
          <p:nvPr/>
        </p:nvSpPr>
        <p:spPr bwMode="auto">
          <a:xfrm rot="-10800000">
            <a:off x="304800" y="4191000"/>
            <a:ext cx="838200" cy="19812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MITTEL-</a:t>
            </a:r>
          </a:p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VERWENDUNG</a:t>
            </a:r>
          </a:p>
        </p:txBody>
      </p:sp>
      <p:sp>
        <p:nvSpPr>
          <p:cNvPr id="26634" name="AutoShape 10">
            <a:extLst>
              <a:ext uri="{FF2B5EF4-FFF2-40B4-BE49-F238E27FC236}">
                <a16:creationId xmlns:a16="http://schemas.microsoft.com/office/drawing/2014/main" id="{AEBDBFE9-6F68-B545-B8FB-E4155D5AD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219200"/>
            <a:ext cx="1447800" cy="609600"/>
          </a:xfrm>
          <a:prstGeom prst="wedgeRectCallout">
            <a:avLst>
              <a:gd name="adj1" fmla="val -40792"/>
              <a:gd name="adj2" fmla="val 17344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/>
              <a:t>Reform 1:</a:t>
            </a:r>
          </a:p>
          <a:p>
            <a:pPr algn="ctr" eaLnBrk="0" hangingPunct="0"/>
            <a:r>
              <a:rPr lang="de-DE" altLang="de-DE" sz="2000"/>
              <a:t>Bafög</a:t>
            </a:r>
          </a:p>
        </p:txBody>
      </p:sp>
      <p:sp>
        <p:nvSpPr>
          <p:cNvPr id="26635" name="AutoShape 11">
            <a:extLst>
              <a:ext uri="{FF2B5EF4-FFF2-40B4-BE49-F238E27FC236}">
                <a16:creationId xmlns:a16="http://schemas.microsoft.com/office/drawing/2014/main" id="{FF07E97D-2D9E-5444-937E-B7DFFF0FB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352800"/>
            <a:ext cx="1828800" cy="1066800"/>
          </a:xfrm>
          <a:prstGeom prst="wedgeRectCallout">
            <a:avLst>
              <a:gd name="adj1" fmla="val 129514"/>
              <a:gd name="adj2" fmla="val -193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/>
              <a:t>Reform 2:</a:t>
            </a:r>
          </a:p>
          <a:p>
            <a:pPr algn="ctr" eaLnBrk="0" hangingPunct="0"/>
            <a:r>
              <a:rPr lang="de-DE" altLang="de-DE" sz="2000"/>
              <a:t>Mittelverteilung</a:t>
            </a:r>
          </a:p>
        </p:txBody>
      </p:sp>
      <p:sp>
        <p:nvSpPr>
          <p:cNvPr id="26636" name="AutoShape 12">
            <a:extLst>
              <a:ext uri="{FF2B5EF4-FFF2-40B4-BE49-F238E27FC236}">
                <a16:creationId xmlns:a16="http://schemas.microsoft.com/office/drawing/2014/main" id="{A19ED02D-C26A-0946-956B-E561633C7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943600"/>
            <a:ext cx="1905000" cy="609600"/>
          </a:xfrm>
          <a:prstGeom prst="wedgeRectCallout">
            <a:avLst>
              <a:gd name="adj1" fmla="val -16833"/>
              <a:gd name="adj2" fmla="val -1513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/>
              <a:t>Reform 3:</a:t>
            </a:r>
          </a:p>
          <a:p>
            <a:pPr algn="ctr" eaLnBrk="0" hangingPunct="0"/>
            <a:r>
              <a:rPr lang="de-DE" altLang="de-DE" sz="2000"/>
              <a:t>Studienbeiträge</a:t>
            </a:r>
          </a:p>
        </p:txBody>
      </p:sp>
      <p:cxnSp>
        <p:nvCxnSpPr>
          <p:cNvPr id="26637" name="AutoShape 13">
            <a:extLst>
              <a:ext uri="{FF2B5EF4-FFF2-40B4-BE49-F238E27FC236}">
                <a16:creationId xmlns:a16="http://schemas.microsoft.com/office/drawing/2014/main" id="{5AAF1D35-C167-B74E-9B31-C8FED00FDACF}"/>
              </a:ext>
            </a:extLst>
          </p:cNvPr>
          <p:cNvCxnSpPr>
            <a:cxnSpLocks noChangeShapeType="1"/>
            <a:stCxn id="26630" idx="2"/>
            <a:endCxn id="26632" idx="0"/>
          </p:cNvCxnSpPr>
          <p:nvPr/>
        </p:nvCxnSpPr>
        <p:spPr bwMode="auto">
          <a:xfrm>
            <a:off x="2851150" y="3552825"/>
            <a:ext cx="0" cy="819150"/>
          </a:xfrm>
          <a:prstGeom prst="straightConnector1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8" name="AutoShape 14">
            <a:extLst>
              <a:ext uri="{FF2B5EF4-FFF2-40B4-BE49-F238E27FC236}">
                <a16:creationId xmlns:a16="http://schemas.microsoft.com/office/drawing/2014/main" id="{C1E08BF7-204A-784D-AD20-16DD7EC9733E}"/>
              </a:ext>
            </a:extLst>
          </p:cNvPr>
          <p:cNvCxnSpPr>
            <a:cxnSpLocks noChangeShapeType="1"/>
            <a:stCxn id="26632" idx="3"/>
            <a:endCxn id="26626" idx="1"/>
          </p:cNvCxnSpPr>
          <p:nvPr/>
        </p:nvCxnSpPr>
        <p:spPr bwMode="auto">
          <a:xfrm>
            <a:off x="3948113" y="5272088"/>
            <a:ext cx="2452687" cy="0"/>
          </a:xfrm>
          <a:prstGeom prst="straightConnector1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9" name="AutoShape 15">
            <a:extLst>
              <a:ext uri="{FF2B5EF4-FFF2-40B4-BE49-F238E27FC236}">
                <a16:creationId xmlns:a16="http://schemas.microsoft.com/office/drawing/2014/main" id="{988E1467-BBAA-6D4E-99C5-E9B4818053A3}"/>
              </a:ext>
            </a:extLst>
          </p:cNvPr>
          <p:cNvCxnSpPr>
            <a:cxnSpLocks noChangeShapeType="1"/>
            <a:stCxn id="26631" idx="1"/>
            <a:endCxn id="26630" idx="3"/>
          </p:cNvCxnSpPr>
          <p:nvPr/>
        </p:nvCxnSpPr>
        <p:spPr bwMode="auto">
          <a:xfrm flipH="1">
            <a:off x="3948113" y="2652713"/>
            <a:ext cx="2452687" cy="0"/>
          </a:xfrm>
          <a:prstGeom prst="straightConnector1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40" name="AutoShape 16">
            <a:extLst>
              <a:ext uri="{FF2B5EF4-FFF2-40B4-BE49-F238E27FC236}">
                <a16:creationId xmlns:a16="http://schemas.microsoft.com/office/drawing/2014/main" id="{E971714F-D339-2C4B-B614-6C7882159C49}"/>
              </a:ext>
            </a:extLst>
          </p:cNvPr>
          <p:cNvCxnSpPr>
            <a:cxnSpLocks noChangeShapeType="1"/>
            <a:stCxn id="26631" idx="2"/>
            <a:endCxn id="26626" idx="0"/>
          </p:cNvCxnSpPr>
          <p:nvPr/>
        </p:nvCxnSpPr>
        <p:spPr bwMode="auto">
          <a:xfrm>
            <a:off x="7499350" y="3552825"/>
            <a:ext cx="0" cy="819150"/>
          </a:xfrm>
          <a:prstGeom prst="straightConnector1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41" name="Oval 17">
            <a:extLst>
              <a:ext uri="{FF2B5EF4-FFF2-40B4-BE49-F238E27FC236}">
                <a16:creationId xmlns:a16="http://schemas.microsoft.com/office/drawing/2014/main" id="{79DD045C-6699-FE4C-9B17-737FB7A81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908050"/>
            <a:ext cx="1944687" cy="1346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 autoUpdateAnimBg="0"/>
      <p:bldP spid="26629" grpId="0" animBg="1" autoUpdateAnimBg="0"/>
      <p:bldP spid="26630" grpId="0" animBg="1" autoUpdateAnimBg="0"/>
      <p:bldP spid="26631" grpId="0" animBg="1" autoUpdateAnimBg="0"/>
      <p:bldP spid="26632" grpId="0" animBg="1" autoUpdateAnimBg="0"/>
      <p:bldP spid="26633" grpId="0" animBg="1" autoUpdateAnimBg="0"/>
      <p:bldP spid="26634" grpId="0" animBg="1" autoUpdateAnimBg="0"/>
      <p:bldP spid="26635" grpId="0" animBg="1" autoUpdateAnimBg="0"/>
      <p:bldP spid="2663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31CB6F1C-0664-954F-86E2-D82DC1BBE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B8AAC-7388-5B4A-860D-16303DAAFBA7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002550F-749A-3942-8823-0E84FE98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pic>
        <p:nvPicPr>
          <p:cNvPr id="123908" name="Picture 4">
            <a:extLst>
              <a:ext uri="{FF2B5EF4-FFF2-40B4-BE49-F238E27FC236}">
                <a16:creationId xmlns:a16="http://schemas.microsoft.com/office/drawing/2014/main" id="{1EF53EB9-51D6-AF4D-A97F-DADE9D2F913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113" y="1196975"/>
            <a:ext cx="7851775" cy="5327650"/>
          </a:xfrm>
          <a:noFill/>
          <a:ln/>
        </p:spPr>
      </p:pic>
      <p:sp>
        <p:nvSpPr>
          <p:cNvPr id="123909" name="Rectangle 5">
            <a:extLst>
              <a:ext uri="{FF2B5EF4-FFF2-40B4-BE49-F238E27FC236}">
                <a16:creationId xmlns:a16="http://schemas.microsoft.com/office/drawing/2014/main" id="{E17665F2-1822-4D41-AB0C-8D1A820EF5B9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solidFill>
            <a:srgbClr val="B2B2B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altLang="de-DE" sz="2800"/>
              <a:t>Autonomie und Wettbewerb</a:t>
            </a:r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756AA2F5-4BA0-874E-BC2C-CE53259CD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708275"/>
            <a:ext cx="792163" cy="1873250"/>
          </a:xfrm>
          <a:prstGeom prst="rect">
            <a:avLst/>
          </a:prstGeom>
          <a:solidFill>
            <a:srgbClr val="00E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911" name="Rectangle 7">
            <a:extLst>
              <a:ext uri="{FF2B5EF4-FFF2-40B4-BE49-F238E27FC236}">
                <a16:creationId xmlns:a16="http://schemas.microsoft.com/office/drawing/2014/main" id="{AA35473C-6779-C84B-9333-D7CF15C94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652963"/>
            <a:ext cx="7632700" cy="647700"/>
          </a:xfrm>
          <a:prstGeom prst="rect">
            <a:avLst/>
          </a:prstGeom>
          <a:solidFill>
            <a:srgbClr val="00E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3912" name="Rectangle 8">
            <a:extLst>
              <a:ext uri="{FF2B5EF4-FFF2-40B4-BE49-F238E27FC236}">
                <a16:creationId xmlns:a16="http://schemas.microsoft.com/office/drawing/2014/main" id="{361173D7-448D-E148-A2E1-36F7A11EC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708275"/>
            <a:ext cx="5111750" cy="1873250"/>
          </a:xfrm>
          <a:prstGeom prst="rect">
            <a:avLst/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C794BAC8-A77D-0B4C-86CC-359CA2079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0E774-678C-1F43-BEE1-BB24C6849392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B8A0BDA3-9ABA-7F42-AC34-9FE48E54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pic>
        <p:nvPicPr>
          <p:cNvPr id="124932" name="Picture 4">
            <a:extLst>
              <a:ext uri="{FF2B5EF4-FFF2-40B4-BE49-F238E27FC236}">
                <a16:creationId xmlns:a16="http://schemas.microsoft.com/office/drawing/2014/main" id="{234892A4-C1FF-D44D-878D-D614C721435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314450"/>
            <a:ext cx="8785225" cy="5092700"/>
          </a:xfrm>
          <a:noFill/>
          <a:ln/>
        </p:spPr>
      </p:pic>
      <p:sp>
        <p:nvSpPr>
          <p:cNvPr id="124933" name="Rectangle 5">
            <a:extLst>
              <a:ext uri="{FF2B5EF4-FFF2-40B4-BE49-F238E27FC236}">
                <a16:creationId xmlns:a16="http://schemas.microsoft.com/office/drawing/2014/main" id="{18932263-DCC9-544F-B492-2249458A68E3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solidFill>
            <a:srgbClr val="B2B2B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altLang="de-DE" sz="2800"/>
              <a:t>Sozialverträglichkeit</a:t>
            </a:r>
          </a:p>
        </p:txBody>
      </p:sp>
      <p:sp>
        <p:nvSpPr>
          <p:cNvPr id="124934" name="Rectangle 6">
            <a:extLst>
              <a:ext uri="{FF2B5EF4-FFF2-40B4-BE49-F238E27FC236}">
                <a16:creationId xmlns:a16="http://schemas.microsoft.com/office/drawing/2014/main" id="{0197A5CA-B2A4-604C-999A-0E43E7D11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997200"/>
            <a:ext cx="8642350" cy="1800225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935" name="Rectangle 7">
            <a:extLst>
              <a:ext uri="{FF2B5EF4-FFF2-40B4-BE49-F238E27FC236}">
                <a16:creationId xmlns:a16="http://schemas.microsoft.com/office/drawing/2014/main" id="{43C2AC0F-5F79-8746-A6E5-25BBA8300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868863"/>
            <a:ext cx="8642350" cy="288925"/>
          </a:xfrm>
          <a:prstGeom prst="rect">
            <a:avLst/>
          </a:prstGeom>
          <a:solidFill>
            <a:srgbClr val="00E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936" name="Rectangle 8">
            <a:extLst>
              <a:ext uri="{FF2B5EF4-FFF2-40B4-BE49-F238E27FC236}">
                <a16:creationId xmlns:a16="http://schemas.microsoft.com/office/drawing/2014/main" id="{B4D1DAAA-6C55-2241-98C7-FEE5441C7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516563"/>
            <a:ext cx="8642350" cy="288925"/>
          </a:xfrm>
          <a:prstGeom prst="rect">
            <a:avLst/>
          </a:prstGeom>
          <a:solidFill>
            <a:srgbClr val="00E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937" name="Rectangle 9">
            <a:extLst>
              <a:ext uri="{FF2B5EF4-FFF2-40B4-BE49-F238E27FC236}">
                <a16:creationId xmlns:a16="http://schemas.microsoft.com/office/drawing/2014/main" id="{A8D5DA9C-B537-7B49-94C0-7266E7C4C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021388"/>
            <a:ext cx="8713787" cy="287337"/>
          </a:xfrm>
          <a:prstGeom prst="rect">
            <a:avLst/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9DD406-54A2-D142-B741-1D2B9999DF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C773F-8EA4-4D46-82EF-B1E72EE02A1B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3D2E6D-6200-FF49-AA4A-820A4686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pic>
        <p:nvPicPr>
          <p:cNvPr id="125956" name="Picture 4">
            <a:extLst>
              <a:ext uri="{FF2B5EF4-FFF2-40B4-BE49-F238E27FC236}">
                <a16:creationId xmlns:a16="http://schemas.microsoft.com/office/drawing/2014/main" id="{08DC13BF-F5D5-564D-A5A6-809959683B98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950" y="1879600"/>
            <a:ext cx="7910513" cy="3960813"/>
          </a:xfrm>
          <a:noFill/>
          <a:ln/>
        </p:spPr>
      </p:pic>
      <p:sp>
        <p:nvSpPr>
          <p:cNvPr id="125957" name="Rectangle 5">
            <a:extLst>
              <a:ext uri="{FF2B5EF4-FFF2-40B4-BE49-F238E27FC236}">
                <a16:creationId xmlns:a16="http://schemas.microsoft.com/office/drawing/2014/main" id="{5CBC0F3E-5187-314D-B1EF-A1BB6BF24087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solidFill>
            <a:srgbClr val="B2B2B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altLang="de-DE" sz="2800"/>
              <a:t>Konsistenz und Kalkulierbarkeit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D56E9F-8EC3-2D47-9AAA-5AA90D2B44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3E1F9-E799-3A48-B81D-9F11F404B2A8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DC21B-5743-D74C-8B94-25D2AA55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341EEC91-BE94-BC4C-926E-397CFB6F9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Gesetzesvergleich</a:t>
            </a:r>
          </a:p>
        </p:txBody>
      </p:sp>
      <p:pic>
        <p:nvPicPr>
          <p:cNvPr id="88067" name="Picture 3">
            <a:extLst>
              <a:ext uri="{FF2B5EF4-FFF2-40B4-BE49-F238E27FC236}">
                <a16:creationId xmlns:a16="http://schemas.microsoft.com/office/drawing/2014/main" id="{89A30DB7-4158-4847-AC78-3AFEE425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90600"/>
            <a:ext cx="8208962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2">
            <a:extLst>
              <a:ext uri="{FF2B5EF4-FFF2-40B4-BE49-F238E27FC236}">
                <a16:creationId xmlns:a16="http://schemas.microsoft.com/office/drawing/2014/main" id="{2E273809-CAC2-B04B-9C56-8B14E3663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DC37-70CB-E84E-9659-99B8DE0139F9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28" name="Fußzeilenplatzhalter 3">
            <a:extLst>
              <a:ext uri="{FF2B5EF4-FFF2-40B4-BE49-F238E27FC236}">
                <a16:creationId xmlns:a16="http://schemas.microsoft.com/office/drawing/2014/main" id="{6BB6A433-FC63-854A-ADD3-A43E0F04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381A4844-D188-8D40-95EA-C01DFCB79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371975"/>
            <a:ext cx="2195513" cy="1800225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institutionelle</a:t>
            </a:r>
          </a:p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Kosten</a:t>
            </a:r>
          </a:p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der Lehre</a:t>
            </a:r>
          </a:p>
        </p:txBody>
      </p:sp>
      <p:sp>
        <p:nvSpPr>
          <p:cNvPr id="133123" name="Text Box 3">
            <a:extLst>
              <a:ext uri="{FF2B5EF4-FFF2-40B4-BE49-F238E27FC236}">
                <a16:creationId xmlns:a16="http://schemas.microsoft.com/office/drawing/2014/main" id="{9E94D0C7-D98F-D549-BEDC-8986C0DF3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133124" name="Text Box 4">
            <a:extLst>
              <a:ext uri="{FF2B5EF4-FFF2-40B4-BE49-F238E27FC236}">
                <a16:creationId xmlns:a16="http://schemas.microsoft.com/office/drawing/2014/main" id="{63AA9EA7-4261-9847-B918-C7C2BE3E3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85738"/>
            <a:ext cx="7370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3200" b="1"/>
              <a:t>Finanzierungsströme und Reformen</a:t>
            </a:r>
            <a:endParaRPr lang="de-DE" altLang="de-DE" sz="3200" b="1">
              <a:solidFill>
                <a:srgbClr val="000000"/>
              </a:solidFill>
            </a:endParaRPr>
          </a:p>
        </p:txBody>
      </p:sp>
      <p:sp>
        <p:nvSpPr>
          <p:cNvPr id="133125" name="Rectangle 5">
            <a:extLst>
              <a:ext uri="{FF2B5EF4-FFF2-40B4-BE49-F238E27FC236}">
                <a16:creationId xmlns:a16="http://schemas.microsoft.com/office/drawing/2014/main" id="{252F820F-F518-824F-96DD-8FA38F178B02}"/>
              </a:ext>
            </a:extLst>
          </p:cNvPr>
          <p:cNvSpPr>
            <a:spLocks noChangeArrowheads="1"/>
          </p:cNvSpPr>
          <p:nvPr/>
        </p:nvSpPr>
        <p:spPr bwMode="auto">
          <a:xfrm rot="-10800000">
            <a:off x="304800" y="1752600"/>
            <a:ext cx="762000" cy="1828800"/>
          </a:xfrm>
          <a:prstGeom prst="rect">
            <a:avLst/>
          </a:prstGeom>
          <a:solidFill>
            <a:srgbClr val="00E0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MITTEL-</a:t>
            </a:r>
          </a:p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HERKUNFT</a:t>
            </a:r>
            <a:endParaRPr lang="de-DE" altLang="de-DE" sz="2400">
              <a:solidFill>
                <a:srgbClr val="000000"/>
              </a:solidFill>
            </a:endParaRPr>
          </a:p>
        </p:txBody>
      </p:sp>
      <p:sp>
        <p:nvSpPr>
          <p:cNvPr id="133126" name="Rectangle 6">
            <a:extLst>
              <a:ext uri="{FF2B5EF4-FFF2-40B4-BE49-F238E27FC236}">
                <a16:creationId xmlns:a16="http://schemas.microsoft.com/office/drawing/2014/main" id="{2BB2E7FE-B7B5-574D-936F-3CFC145E3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752600"/>
            <a:ext cx="2195513" cy="1800225"/>
          </a:xfrm>
          <a:prstGeom prst="rect">
            <a:avLst/>
          </a:prstGeom>
          <a:solidFill>
            <a:srgbClr val="00E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privates</a:t>
            </a:r>
          </a:p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Einkommen</a:t>
            </a:r>
          </a:p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(Studierende</a:t>
            </a:r>
          </a:p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/Eltern</a:t>
            </a:r>
            <a:r>
              <a:rPr lang="de-DE" altLang="de-DE" sz="2000">
                <a:solidFill>
                  <a:srgbClr val="000000"/>
                </a:solidFill>
              </a:rPr>
              <a:t>)</a:t>
            </a:r>
            <a:endParaRPr lang="de-DE" altLang="de-DE" sz="2400">
              <a:solidFill>
                <a:srgbClr val="000000"/>
              </a:solidFill>
            </a:endParaRPr>
          </a:p>
        </p:txBody>
      </p:sp>
      <p:sp>
        <p:nvSpPr>
          <p:cNvPr id="133127" name="Rectangle 7">
            <a:extLst>
              <a:ext uri="{FF2B5EF4-FFF2-40B4-BE49-F238E27FC236}">
                <a16:creationId xmlns:a16="http://schemas.microsoft.com/office/drawing/2014/main" id="{7DEF7DEE-12E6-3E47-AAE7-3A3769F53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752600"/>
            <a:ext cx="2195513" cy="1800225"/>
          </a:xfrm>
          <a:prstGeom prst="rect">
            <a:avLst/>
          </a:prstGeom>
          <a:solidFill>
            <a:srgbClr val="00E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öffentliche</a:t>
            </a:r>
          </a:p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Mittel</a:t>
            </a:r>
            <a:endParaRPr lang="de-DE" altLang="de-DE" sz="2000">
              <a:solidFill>
                <a:srgbClr val="000000"/>
              </a:solidFill>
            </a:endParaRPr>
          </a:p>
        </p:txBody>
      </p:sp>
      <p:sp>
        <p:nvSpPr>
          <p:cNvPr id="133128" name="Rectangle 8">
            <a:extLst>
              <a:ext uri="{FF2B5EF4-FFF2-40B4-BE49-F238E27FC236}">
                <a16:creationId xmlns:a16="http://schemas.microsoft.com/office/drawing/2014/main" id="{BFCA50BE-2F16-A443-BEF9-B2B60F163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371975"/>
            <a:ext cx="2195513" cy="1800225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individuelle</a:t>
            </a:r>
          </a:p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Kosten</a:t>
            </a:r>
          </a:p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des Studiums</a:t>
            </a:r>
            <a:endParaRPr lang="de-DE" altLang="de-DE" sz="2400">
              <a:solidFill>
                <a:schemeClr val="bg1"/>
              </a:solidFill>
            </a:endParaRPr>
          </a:p>
        </p:txBody>
      </p:sp>
      <p:sp>
        <p:nvSpPr>
          <p:cNvPr id="133129" name="Rectangle 9">
            <a:extLst>
              <a:ext uri="{FF2B5EF4-FFF2-40B4-BE49-F238E27FC236}">
                <a16:creationId xmlns:a16="http://schemas.microsoft.com/office/drawing/2014/main" id="{FF8C10E2-948A-5D43-BAE6-D17545C6F5CA}"/>
              </a:ext>
            </a:extLst>
          </p:cNvPr>
          <p:cNvSpPr>
            <a:spLocks noChangeArrowheads="1"/>
          </p:cNvSpPr>
          <p:nvPr/>
        </p:nvSpPr>
        <p:spPr bwMode="auto">
          <a:xfrm rot="-10800000">
            <a:off x="304800" y="4191000"/>
            <a:ext cx="838200" cy="19812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MITTEL-</a:t>
            </a:r>
          </a:p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VERWENDUNG</a:t>
            </a:r>
          </a:p>
        </p:txBody>
      </p:sp>
      <p:sp>
        <p:nvSpPr>
          <p:cNvPr id="133130" name="AutoShape 10">
            <a:extLst>
              <a:ext uri="{FF2B5EF4-FFF2-40B4-BE49-F238E27FC236}">
                <a16:creationId xmlns:a16="http://schemas.microsoft.com/office/drawing/2014/main" id="{13463F83-58B0-7842-AADE-7A5D8E9F5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219200"/>
            <a:ext cx="1447800" cy="609600"/>
          </a:xfrm>
          <a:prstGeom prst="wedgeRectCallout">
            <a:avLst>
              <a:gd name="adj1" fmla="val -40792"/>
              <a:gd name="adj2" fmla="val 17344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/>
              <a:t>Reform 1:</a:t>
            </a:r>
          </a:p>
          <a:p>
            <a:pPr algn="ctr" eaLnBrk="0" hangingPunct="0"/>
            <a:r>
              <a:rPr lang="de-DE" altLang="de-DE" sz="2000"/>
              <a:t>Bafög</a:t>
            </a:r>
          </a:p>
        </p:txBody>
      </p:sp>
      <p:sp>
        <p:nvSpPr>
          <p:cNvPr id="133131" name="AutoShape 11">
            <a:extLst>
              <a:ext uri="{FF2B5EF4-FFF2-40B4-BE49-F238E27FC236}">
                <a16:creationId xmlns:a16="http://schemas.microsoft.com/office/drawing/2014/main" id="{4E26DC09-7725-134D-A3FC-4CC586027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352800"/>
            <a:ext cx="1828800" cy="1066800"/>
          </a:xfrm>
          <a:prstGeom prst="wedgeRectCallout">
            <a:avLst>
              <a:gd name="adj1" fmla="val 129514"/>
              <a:gd name="adj2" fmla="val -193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/>
              <a:t>Reform 2:</a:t>
            </a:r>
          </a:p>
          <a:p>
            <a:pPr algn="ctr" eaLnBrk="0" hangingPunct="0"/>
            <a:r>
              <a:rPr lang="de-DE" altLang="de-DE" sz="2000"/>
              <a:t>Mittelverteilung</a:t>
            </a:r>
          </a:p>
        </p:txBody>
      </p:sp>
      <p:sp>
        <p:nvSpPr>
          <p:cNvPr id="133132" name="AutoShape 12">
            <a:extLst>
              <a:ext uri="{FF2B5EF4-FFF2-40B4-BE49-F238E27FC236}">
                <a16:creationId xmlns:a16="http://schemas.microsoft.com/office/drawing/2014/main" id="{B7248700-9E0E-4F41-AA4E-0612C9283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943600"/>
            <a:ext cx="1905000" cy="609600"/>
          </a:xfrm>
          <a:prstGeom prst="wedgeRectCallout">
            <a:avLst>
              <a:gd name="adj1" fmla="val -16833"/>
              <a:gd name="adj2" fmla="val -1513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/>
              <a:t>Reform 3:</a:t>
            </a:r>
          </a:p>
          <a:p>
            <a:pPr algn="ctr" eaLnBrk="0" hangingPunct="0"/>
            <a:r>
              <a:rPr lang="de-DE" altLang="de-DE" sz="2000"/>
              <a:t>Studienbeiträge</a:t>
            </a:r>
          </a:p>
        </p:txBody>
      </p:sp>
      <p:cxnSp>
        <p:nvCxnSpPr>
          <p:cNvPr id="133133" name="AutoShape 13">
            <a:extLst>
              <a:ext uri="{FF2B5EF4-FFF2-40B4-BE49-F238E27FC236}">
                <a16:creationId xmlns:a16="http://schemas.microsoft.com/office/drawing/2014/main" id="{C3502B06-6411-6047-A778-EFBEE0BCC818}"/>
              </a:ext>
            </a:extLst>
          </p:cNvPr>
          <p:cNvCxnSpPr>
            <a:cxnSpLocks noChangeShapeType="1"/>
            <a:stCxn id="133126" idx="2"/>
            <a:endCxn id="133128" idx="0"/>
          </p:cNvCxnSpPr>
          <p:nvPr/>
        </p:nvCxnSpPr>
        <p:spPr bwMode="auto">
          <a:xfrm>
            <a:off x="2851150" y="3552825"/>
            <a:ext cx="0" cy="819150"/>
          </a:xfrm>
          <a:prstGeom prst="straightConnector1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34" name="AutoShape 14">
            <a:extLst>
              <a:ext uri="{FF2B5EF4-FFF2-40B4-BE49-F238E27FC236}">
                <a16:creationId xmlns:a16="http://schemas.microsoft.com/office/drawing/2014/main" id="{4CB9EF09-4F61-FE4D-89E7-828083F26FB9}"/>
              </a:ext>
            </a:extLst>
          </p:cNvPr>
          <p:cNvCxnSpPr>
            <a:cxnSpLocks noChangeShapeType="1"/>
            <a:stCxn id="133128" idx="3"/>
            <a:endCxn id="133122" idx="1"/>
          </p:cNvCxnSpPr>
          <p:nvPr/>
        </p:nvCxnSpPr>
        <p:spPr bwMode="auto">
          <a:xfrm>
            <a:off x="3948113" y="5272088"/>
            <a:ext cx="2452687" cy="0"/>
          </a:xfrm>
          <a:prstGeom prst="straightConnector1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35" name="AutoShape 15">
            <a:extLst>
              <a:ext uri="{FF2B5EF4-FFF2-40B4-BE49-F238E27FC236}">
                <a16:creationId xmlns:a16="http://schemas.microsoft.com/office/drawing/2014/main" id="{01563CC9-7E1C-314F-AAB3-387B3EE56EF5}"/>
              </a:ext>
            </a:extLst>
          </p:cNvPr>
          <p:cNvCxnSpPr>
            <a:cxnSpLocks noChangeShapeType="1"/>
            <a:stCxn id="133127" idx="1"/>
            <a:endCxn id="133126" idx="3"/>
          </p:cNvCxnSpPr>
          <p:nvPr/>
        </p:nvCxnSpPr>
        <p:spPr bwMode="auto">
          <a:xfrm flipH="1">
            <a:off x="3948113" y="2652713"/>
            <a:ext cx="2452687" cy="0"/>
          </a:xfrm>
          <a:prstGeom prst="straightConnector1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36" name="AutoShape 16">
            <a:extLst>
              <a:ext uri="{FF2B5EF4-FFF2-40B4-BE49-F238E27FC236}">
                <a16:creationId xmlns:a16="http://schemas.microsoft.com/office/drawing/2014/main" id="{3E9EFD3A-BDC1-A140-8D2B-00D22D2C82CF}"/>
              </a:ext>
            </a:extLst>
          </p:cNvPr>
          <p:cNvCxnSpPr>
            <a:cxnSpLocks noChangeShapeType="1"/>
            <a:stCxn id="133127" idx="2"/>
            <a:endCxn id="133122" idx="0"/>
          </p:cNvCxnSpPr>
          <p:nvPr/>
        </p:nvCxnSpPr>
        <p:spPr bwMode="auto">
          <a:xfrm>
            <a:off x="7499350" y="3552825"/>
            <a:ext cx="0" cy="819150"/>
          </a:xfrm>
          <a:prstGeom prst="straightConnector1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39" name="Rectangle 19">
            <a:extLst>
              <a:ext uri="{FF2B5EF4-FFF2-40B4-BE49-F238E27FC236}">
                <a16:creationId xmlns:a16="http://schemas.microsoft.com/office/drawing/2014/main" id="{0BE3F54B-75E2-A74F-9390-BD0F0A27D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02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3600" b="1">
                <a:solidFill>
                  <a:schemeClr val="bg1"/>
                </a:solidFill>
              </a:rPr>
              <a:t>Bachelor + Master</a:t>
            </a:r>
          </a:p>
        </p:txBody>
      </p:sp>
      <p:sp>
        <p:nvSpPr>
          <p:cNvPr id="133140" name="Rectangle 20">
            <a:extLst>
              <a:ext uri="{FF2B5EF4-FFF2-40B4-BE49-F238E27FC236}">
                <a16:creationId xmlns:a16="http://schemas.microsoft.com/office/drawing/2014/main" id="{AF9CCEB0-D53B-AC41-886B-0A8F96910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290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3600" b="1">
                <a:solidFill>
                  <a:schemeClr val="bg1"/>
                </a:solidFill>
              </a:rPr>
              <a:t>Globalhaushalte</a:t>
            </a:r>
          </a:p>
        </p:txBody>
      </p:sp>
      <p:sp>
        <p:nvSpPr>
          <p:cNvPr id="133141" name="Rectangle 21">
            <a:extLst>
              <a:ext uri="{FF2B5EF4-FFF2-40B4-BE49-F238E27FC236}">
                <a16:creationId xmlns:a16="http://schemas.microsoft.com/office/drawing/2014/main" id="{9C1CB22C-2ED5-8F4D-A099-529848A3E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6482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3600" b="1">
                <a:solidFill>
                  <a:schemeClr val="bg1"/>
                </a:solidFill>
              </a:rPr>
              <a:t>Entstaatlichung</a:t>
            </a:r>
          </a:p>
        </p:txBody>
      </p:sp>
      <p:sp>
        <p:nvSpPr>
          <p:cNvPr id="133142" name="Rectangle 22">
            <a:extLst>
              <a:ext uri="{FF2B5EF4-FFF2-40B4-BE49-F238E27FC236}">
                <a16:creationId xmlns:a16="http://schemas.microsoft.com/office/drawing/2014/main" id="{32343B39-1E4A-7142-B740-C3FC72CA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860800"/>
            <a:ext cx="8583612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3600" b="1">
                <a:solidFill>
                  <a:schemeClr val="bg1"/>
                </a:solidFill>
              </a:rPr>
              <a:t>Leistungstransparenz durch Rankings</a:t>
            </a:r>
          </a:p>
        </p:txBody>
      </p:sp>
      <p:sp>
        <p:nvSpPr>
          <p:cNvPr id="133144" name="Rectangle 24">
            <a:extLst>
              <a:ext uri="{FF2B5EF4-FFF2-40B4-BE49-F238E27FC236}">
                <a16:creationId xmlns:a16="http://schemas.microsoft.com/office/drawing/2014/main" id="{6FCAEBE0-9C48-A74F-9527-FC6F46B99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1336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3600" b="1">
                <a:solidFill>
                  <a:schemeClr val="bg1"/>
                </a:solidFill>
              </a:rPr>
              <a:t>Evaluationen</a:t>
            </a:r>
          </a:p>
        </p:txBody>
      </p:sp>
      <p:sp>
        <p:nvSpPr>
          <p:cNvPr id="133145" name="Rectangle 25">
            <a:extLst>
              <a:ext uri="{FF2B5EF4-FFF2-40B4-BE49-F238E27FC236}">
                <a16:creationId xmlns:a16="http://schemas.microsoft.com/office/drawing/2014/main" id="{A04E9EFB-71F5-654E-834F-49F7E0C84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97425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3600" b="1">
                <a:solidFill>
                  <a:schemeClr val="bg1"/>
                </a:solidFill>
              </a:rPr>
              <a:t>Professorenbesoldung</a:t>
            </a:r>
          </a:p>
        </p:txBody>
      </p:sp>
      <p:sp>
        <p:nvSpPr>
          <p:cNvPr id="133146" name="Rectangle 26">
            <a:extLst>
              <a:ext uri="{FF2B5EF4-FFF2-40B4-BE49-F238E27FC236}">
                <a16:creationId xmlns:a16="http://schemas.microsoft.com/office/drawing/2014/main" id="{A1481D41-2F38-6A4F-8DEE-BE7B8C58D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148138"/>
            <a:ext cx="6297613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3600" b="1">
                <a:solidFill>
                  <a:schemeClr val="bg1"/>
                </a:solidFill>
              </a:rPr>
              <a:t>Juniorprofessur</a:t>
            </a:r>
          </a:p>
        </p:txBody>
      </p:sp>
      <p:sp>
        <p:nvSpPr>
          <p:cNvPr id="133147" name="Rectangle 27">
            <a:extLst>
              <a:ext uri="{FF2B5EF4-FFF2-40B4-BE49-F238E27FC236}">
                <a16:creationId xmlns:a16="http://schemas.microsoft.com/office/drawing/2014/main" id="{AFC57ED2-2C46-7941-A1D6-DF0A637FA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9972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3600" b="1">
                <a:solidFill>
                  <a:schemeClr val="bg1"/>
                </a:solidFill>
              </a:rPr>
              <a:t>Exzellenzwettbewerb</a:t>
            </a:r>
          </a:p>
        </p:txBody>
      </p:sp>
      <p:sp>
        <p:nvSpPr>
          <p:cNvPr id="133149" name="Rectangle 29">
            <a:extLst>
              <a:ext uri="{FF2B5EF4-FFF2-40B4-BE49-F238E27FC236}">
                <a16:creationId xmlns:a16="http://schemas.microsoft.com/office/drawing/2014/main" id="{41D32B0A-4F93-7E44-BBF9-93EF972B3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125538"/>
            <a:ext cx="6297612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3600" b="1">
                <a:solidFill>
                  <a:schemeClr val="bg1"/>
                </a:solidFill>
              </a:rPr>
              <a:t>Hochschulräte</a:t>
            </a:r>
          </a:p>
        </p:txBody>
      </p:sp>
      <p:sp>
        <p:nvSpPr>
          <p:cNvPr id="133148" name="AutoShape 28">
            <a:extLst>
              <a:ext uri="{FF2B5EF4-FFF2-40B4-BE49-F238E27FC236}">
                <a16:creationId xmlns:a16="http://schemas.microsoft.com/office/drawing/2014/main" id="{0F1CF50A-AC05-B440-A40D-6F2FCD60D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125538"/>
            <a:ext cx="6735763" cy="4835525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/>
              <a:t>Hochschulsystem</a:t>
            </a:r>
          </a:p>
          <a:p>
            <a:pPr algn="ctr" eaLnBrk="0" hangingPunct="0"/>
            <a:endParaRPr lang="de-DE" altLang="de-DE" sz="2800" b="1"/>
          </a:p>
          <a:p>
            <a:pPr algn="ctr" eaLnBrk="0" hangingPunct="0"/>
            <a:r>
              <a:rPr lang="de-DE" altLang="de-DE" sz="2800" b="1"/>
              <a:t>wirkliches</a:t>
            </a:r>
          </a:p>
          <a:p>
            <a:pPr algn="ctr" eaLnBrk="0" hangingPunct="0"/>
            <a:r>
              <a:rPr lang="de-DE" altLang="de-DE" sz="3600" b="1"/>
              <a:t>Reformfeld</a:t>
            </a:r>
          </a:p>
          <a:p>
            <a:pPr algn="ctr" eaLnBrk="0" hangingPunct="0"/>
            <a:r>
              <a:rPr lang="de-DE" altLang="de-DE" sz="2800" b="1"/>
              <a:t>in</a:t>
            </a:r>
          </a:p>
          <a:p>
            <a:pPr algn="ctr" eaLnBrk="0" hangingPunct="0"/>
            <a:r>
              <a:rPr lang="de-DE" altLang="de-DE" sz="2800" b="1"/>
              <a:t>Deutschland</a:t>
            </a:r>
          </a:p>
          <a:p>
            <a:pPr algn="ctr" eaLnBrk="0" hangingPunct="0"/>
            <a:endParaRPr lang="de-DE" altLang="de-DE" sz="2800" b="1"/>
          </a:p>
          <a:p>
            <a:pPr algn="ctr" eaLnBrk="0" hangingPunct="0"/>
            <a:endParaRPr lang="de-DE" altLang="de-DE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2000"/>
                                        <p:tgtEl>
                                          <p:spTgt spid="13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9" grpId="0" animBg="1" autoUpdateAnimBg="0"/>
      <p:bldP spid="133140" grpId="0" animBg="1" autoUpdateAnimBg="0"/>
      <p:bldP spid="133141" grpId="0" animBg="1" autoUpdateAnimBg="0"/>
      <p:bldP spid="133142" grpId="0" animBg="1" autoUpdateAnimBg="0"/>
      <p:bldP spid="133144" grpId="0" animBg="1" autoUpdateAnimBg="0"/>
      <p:bldP spid="133145" grpId="0" animBg="1" autoUpdateAnimBg="0"/>
      <p:bldP spid="133146" grpId="0" animBg="1" autoUpdateAnimBg="0"/>
      <p:bldP spid="133147" grpId="0" animBg="1" autoUpdateAnimBg="0"/>
      <p:bldP spid="133149" grpId="0" animBg="1" autoUpdateAnimBg="0"/>
      <p:bldP spid="13314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14B80F2C-B1E1-F348-A8D7-82926A9369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D6B29-EF77-174C-9D26-574352BC72B3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7B8C6AA-DC83-6042-B2D4-9115FD969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C831F10D-F3B2-634E-8599-AA2E5B761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Reform 1: neues „Bafög“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DDF8E868-3DFF-5D40-A95C-81DF7056C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8208963" cy="4537075"/>
          </a:xfrm>
        </p:spPr>
        <p:txBody>
          <a:bodyPr/>
          <a:lstStyle/>
          <a:p>
            <a:r>
              <a:rPr lang="de-DE" altLang="de-DE" sz="3200"/>
              <a:t>nur noch 16 % aller Studis erhalten Förderung</a:t>
            </a:r>
          </a:p>
          <a:p>
            <a:r>
              <a:rPr lang="de-DE" altLang="de-DE" sz="3200"/>
              <a:t>Studienbeiträge werden gefördert</a:t>
            </a:r>
          </a:p>
          <a:p>
            <a:r>
              <a:rPr lang="de-DE" altLang="de-DE" sz="3200"/>
              <a:t>Lebenshaltung wird gefördert</a:t>
            </a:r>
          </a:p>
        </p:txBody>
      </p:sp>
      <p:sp>
        <p:nvSpPr>
          <p:cNvPr id="110596" name="AutoShape 4">
            <a:extLst>
              <a:ext uri="{FF2B5EF4-FFF2-40B4-BE49-F238E27FC236}">
                <a16:creationId xmlns:a16="http://schemas.microsoft.com/office/drawing/2014/main" id="{58A109A2-9D41-B449-B678-7A6804647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65296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597" name="Text Box 5">
            <a:extLst>
              <a:ext uri="{FF2B5EF4-FFF2-40B4-BE49-F238E27FC236}">
                <a16:creationId xmlns:a16="http://schemas.microsoft.com/office/drawing/2014/main" id="{6A956E42-DD4B-F943-9B2F-A5F9B8810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4578350"/>
            <a:ext cx="54848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/>
              <a:t>sinnvollerweise: kombinieren!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uiExpand="1" build="p"/>
      <p:bldP spid="1105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C213618E-8DE4-3448-8E93-D3A7C98583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C03CA-63F7-D34D-AB3D-3EA796FF2918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3DB043D5-5F4A-6644-94F4-DFE0DFE1E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D260D88D-C1D6-E745-BB58-FECB86F4E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1184BF8C-A788-3E48-99B6-67C98C77F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304800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3200" b="1"/>
              <a:t>Reform 1: InvestiF-Modell</a:t>
            </a:r>
            <a:endParaRPr lang="de-DE" altLang="de-DE" sz="3200">
              <a:latin typeface="Times New Roman" panose="02020603050405020304" pitchFamily="18" charset="0"/>
            </a:endParaRP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52B217F8-CF5E-A040-A1F6-AFA0CA1DD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728788"/>
            <a:ext cx="5410200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>
                <a:solidFill>
                  <a:schemeClr val="bg1"/>
                </a:solidFill>
              </a:rPr>
              <a:t>Bildungsdarlehen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5DD66DE6-BB1C-7848-B84C-C8126B13C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71788"/>
            <a:ext cx="5410200" cy="1143000"/>
          </a:xfrm>
          <a:prstGeom prst="rect">
            <a:avLst/>
          </a:prstGeom>
          <a:solidFill>
            <a:srgbClr val="00E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>
                <a:solidFill>
                  <a:schemeClr val="bg1"/>
                </a:solidFill>
              </a:rPr>
              <a:t>Bildungssparguthaben</a:t>
            </a:r>
            <a:endParaRPr lang="de-DE" altLang="de-DE" sz="2400">
              <a:solidFill>
                <a:schemeClr val="bg1"/>
              </a:solidFill>
            </a:endParaRP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787C2FAE-4BE6-AB44-9F48-9993BD3D9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014788"/>
            <a:ext cx="5410200" cy="1143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800" b="1">
                <a:solidFill>
                  <a:schemeClr val="bg1"/>
                </a:solidFill>
              </a:rPr>
              <a:t>Pauschale Sockelfinanzierung</a:t>
            </a:r>
          </a:p>
          <a:p>
            <a:pPr algn="ctr" eaLnBrk="0" hangingPunct="0"/>
            <a:r>
              <a:rPr lang="de-DE" altLang="de-DE" sz="2800" b="1">
                <a:solidFill>
                  <a:schemeClr val="bg1"/>
                </a:solidFill>
              </a:rPr>
              <a:t>(Studierenden“gehalt“)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 autoUpdateAnimBg="0"/>
      <p:bldP spid="28677" grpId="0" animBg="1" autoUpdateAnimBg="0"/>
      <p:bldP spid="2867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2">
            <a:extLst>
              <a:ext uri="{FF2B5EF4-FFF2-40B4-BE49-F238E27FC236}">
                <a16:creationId xmlns:a16="http://schemas.microsoft.com/office/drawing/2014/main" id="{6E33171C-6710-D148-B298-86EEA0E439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18A4-F522-ED41-B84C-7391F49853A4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D35766BE-A6F5-A54C-BE5B-AC0A2EFF5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47355D5E-7C1D-484C-98BC-5F53A7C65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371975"/>
            <a:ext cx="2195513" cy="1800225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institutionelle</a:t>
            </a:r>
          </a:p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Kosten</a:t>
            </a:r>
          </a:p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der Lehre</a:t>
            </a:r>
          </a:p>
        </p:txBody>
      </p:sp>
      <p:sp>
        <p:nvSpPr>
          <p:cNvPr id="111619" name="Text Box 3">
            <a:extLst>
              <a:ext uri="{FF2B5EF4-FFF2-40B4-BE49-F238E27FC236}">
                <a16:creationId xmlns:a16="http://schemas.microsoft.com/office/drawing/2014/main" id="{C4808918-E2DC-0444-B169-F17EC9E7A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111620" name="Text Box 4">
            <a:extLst>
              <a:ext uri="{FF2B5EF4-FFF2-40B4-BE49-F238E27FC236}">
                <a16:creationId xmlns:a16="http://schemas.microsoft.com/office/drawing/2014/main" id="{FF47198E-40CF-984E-BC52-C48909688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85738"/>
            <a:ext cx="7370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3200" b="1"/>
              <a:t>Finanzierungsströme und Reformen</a:t>
            </a:r>
            <a:endParaRPr lang="de-DE" altLang="de-DE" sz="3200" b="1">
              <a:solidFill>
                <a:srgbClr val="000000"/>
              </a:solidFill>
            </a:endParaRPr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D52DEC00-8233-6F46-A2D5-C0978D0C44B6}"/>
              </a:ext>
            </a:extLst>
          </p:cNvPr>
          <p:cNvSpPr>
            <a:spLocks noChangeArrowheads="1"/>
          </p:cNvSpPr>
          <p:nvPr/>
        </p:nvSpPr>
        <p:spPr bwMode="auto">
          <a:xfrm rot="-10800000">
            <a:off x="304800" y="1752600"/>
            <a:ext cx="762000" cy="1828800"/>
          </a:xfrm>
          <a:prstGeom prst="rect">
            <a:avLst/>
          </a:prstGeom>
          <a:solidFill>
            <a:srgbClr val="00E0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MITTEL-</a:t>
            </a:r>
          </a:p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HERKUNFT</a:t>
            </a:r>
            <a:endParaRPr lang="de-DE" altLang="de-DE" sz="2400">
              <a:solidFill>
                <a:srgbClr val="000000"/>
              </a:solidFill>
            </a:endParaRPr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24762DED-0DC9-F24C-86F7-0AFAF4D0E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752600"/>
            <a:ext cx="2195513" cy="1800225"/>
          </a:xfrm>
          <a:prstGeom prst="rect">
            <a:avLst/>
          </a:prstGeom>
          <a:solidFill>
            <a:srgbClr val="00E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privates</a:t>
            </a:r>
          </a:p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Einkommen</a:t>
            </a:r>
          </a:p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(Studierende</a:t>
            </a:r>
          </a:p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/Eltern</a:t>
            </a:r>
            <a:r>
              <a:rPr lang="de-DE" altLang="de-DE" sz="2000">
                <a:solidFill>
                  <a:srgbClr val="000000"/>
                </a:solidFill>
              </a:rPr>
              <a:t>)</a:t>
            </a:r>
            <a:endParaRPr lang="de-DE" altLang="de-DE" sz="2400">
              <a:solidFill>
                <a:srgbClr val="000000"/>
              </a:solidFill>
            </a:endParaRPr>
          </a:p>
        </p:txBody>
      </p:sp>
      <p:sp>
        <p:nvSpPr>
          <p:cNvPr id="111623" name="Rectangle 7">
            <a:extLst>
              <a:ext uri="{FF2B5EF4-FFF2-40B4-BE49-F238E27FC236}">
                <a16:creationId xmlns:a16="http://schemas.microsoft.com/office/drawing/2014/main" id="{69F4AB7C-511A-5542-8943-D0283E7FA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752600"/>
            <a:ext cx="2195513" cy="1800225"/>
          </a:xfrm>
          <a:prstGeom prst="rect">
            <a:avLst/>
          </a:prstGeom>
          <a:solidFill>
            <a:srgbClr val="00E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öffentliche</a:t>
            </a:r>
          </a:p>
          <a:p>
            <a:pPr algn="ctr" eaLnBrk="0" hangingPunct="0"/>
            <a:r>
              <a:rPr lang="de-DE" altLang="de-DE" sz="2000" b="1">
                <a:solidFill>
                  <a:srgbClr val="000000"/>
                </a:solidFill>
              </a:rPr>
              <a:t>Mittel</a:t>
            </a:r>
            <a:endParaRPr lang="de-DE" altLang="de-DE" sz="2000">
              <a:solidFill>
                <a:srgbClr val="000000"/>
              </a:solidFill>
            </a:endParaRPr>
          </a:p>
        </p:txBody>
      </p:sp>
      <p:sp>
        <p:nvSpPr>
          <p:cNvPr id="111624" name="Rectangle 8">
            <a:extLst>
              <a:ext uri="{FF2B5EF4-FFF2-40B4-BE49-F238E27FC236}">
                <a16:creationId xmlns:a16="http://schemas.microsoft.com/office/drawing/2014/main" id="{148F7ECF-63D4-E74A-848F-362F31017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371975"/>
            <a:ext cx="2195513" cy="1800225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individuelle</a:t>
            </a:r>
          </a:p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Kosten</a:t>
            </a:r>
          </a:p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des Studiums</a:t>
            </a:r>
            <a:endParaRPr lang="de-DE" altLang="de-DE" sz="2400">
              <a:solidFill>
                <a:schemeClr val="bg1"/>
              </a:solidFill>
            </a:endParaRPr>
          </a:p>
        </p:txBody>
      </p:sp>
      <p:sp>
        <p:nvSpPr>
          <p:cNvPr id="111625" name="Rectangle 9">
            <a:extLst>
              <a:ext uri="{FF2B5EF4-FFF2-40B4-BE49-F238E27FC236}">
                <a16:creationId xmlns:a16="http://schemas.microsoft.com/office/drawing/2014/main" id="{00CDB379-12C4-1B47-8F28-6387868C297D}"/>
              </a:ext>
            </a:extLst>
          </p:cNvPr>
          <p:cNvSpPr>
            <a:spLocks noChangeArrowheads="1"/>
          </p:cNvSpPr>
          <p:nvPr/>
        </p:nvSpPr>
        <p:spPr bwMode="auto">
          <a:xfrm rot="-10800000">
            <a:off x="304800" y="4191000"/>
            <a:ext cx="838200" cy="19812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MITTEL-</a:t>
            </a:r>
          </a:p>
          <a:p>
            <a:pPr algn="ctr" eaLnBrk="0" hangingPunct="0"/>
            <a:r>
              <a:rPr lang="de-DE" altLang="de-DE" sz="2000" b="1">
                <a:solidFill>
                  <a:schemeClr val="bg1"/>
                </a:solidFill>
              </a:rPr>
              <a:t>VERWENDUNG</a:t>
            </a:r>
          </a:p>
        </p:txBody>
      </p:sp>
      <p:sp>
        <p:nvSpPr>
          <p:cNvPr id="111626" name="AutoShape 10">
            <a:extLst>
              <a:ext uri="{FF2B5EF4-FFF2-40B4-BE49-F238E27FC236}">
                <a16:creationId xmlns:a16="http://schemas.microsoft.com/office/drawing/2014/main" id="{99BA9B34-967C-1B45-A445-8685B23B1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219200"/>
            <a:ext cx="1447800" cy="609600"/>
          </a:xfrm>
          <a:prstGeom prst="wedgeRectCallout">
            <a:avLst>
              <a:gd name="adj1" fmla="val -40792"/>
              <a:gd name="adj2" fmla="val 17344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/>
              <a:t>Reform 1:</a:t>
            </a:r>
          </a:p>
          <a:p>
            <a:pPr algn="ctr" eaLnBrk="0" hangingPunct="0"/>
            <a:r>
              <a:rPr lang="de-DE" altLang="de-DE" sz="2000"/>
              <a:t>Bafög</a:t>
            </a:r>
          </a:p>
        </p:txBody>
      </p:sp>
      <p:sp>
        <p:nvSpPr>
          <p:cNvPr id="111627" name="AutoShape 11">
            <a:extLst>
              <a:ext uri="{FF2B5EF4-FFF2-40B4-BE49-F238E27FC236}">
                <a16:creationId xmlns:a16="http://schemas.microsoft.com/office/drawing/2014/main" id="{7BE54E7C-1B53-9544-9A45-D2E628689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352800"/>
            <a:ext cx="1828800" cy="1066800"/>
          </a:xfrm>
          <a:prstGeom prst="wedgeRectCallout">
            <a:avLst>
              <a:gd name="adj1" fmla="val 129514"/>
              <a:gd name="adj2" fmla="val -193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/>
              <a:t>Reform 2:</a:t>
            </a:r>
          </a:p>
          <a:p>
            <a:pPr algn="ctr" eaLnBrk="0" hangingPunct="0"/>
            <a:r>
              <a:rPr lang="de-DE" altLang="de-DE" sz="2000"/>
              <a:t>Mittelverteilung</a:t>
            </a:r>
          </a:p>
        </p:txBody>
      </p:sp>
      <p:sp>
        <p:nvSpPr>
          <p:cNvPr id="111628" name="AutoShape 12">
            <a:extLst>
              <a:ext uri="{FF2B5EF4-FFF2-40B4-BE49-F238E27FC236}">
                <a16:creationId xmlns:a16="http://schemas.microsoft.com/office/drawing/2014/main" id="{CAB2B742-80A9-2A48-A1D1-6DC6413A1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943600"/>
            <a:ext cx="1905000" cy="609600"/>
          </a:xfrm>
          <a:prstGeom prst="wedgeRectCallout">
            <a:avLst>
              <a:gd name="adj1" fmla="val -16833"/>
              <a:gd name="adj2" fmla="val -1513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000"/>
              <a:t>Reform 3:</a:t>
            </a:r>
          </a:p>
          <a:p>
            <a:pPr algn="ctr" eaLnBrk="0" hangingPunct="0"/>
            <a:r>
              <a:rPr lang="de-DE" altLang="de-DE" sz="2000"/>
              <a:t>Studienbeiträge</a:t>
            </a:r>
          </a:p>
        </p:txBody>
      </p:sp>
      <p:cxnSp>
        <p:nvCxnSpPr>
          <p:cNvPr id="111629" name="AutoShape 13">
            <a:extLst>
              <a:ext uri="{FF2B5EF4-FFF2-40B4-BE49-F238E27FC236}">
                <a16:creationId xmlns:a16="http://schemas.microsoft.com/office/drawing/2014/main" id="{76026CEF-A071-7A4C-B03B-C18D521FD36C}"/>
              </a:ext>
            </a:extLst>
          </p:cNvPr>
          <p:cNvCxnSpPr>
            <a:cxnSpLocks noChangeShapeType="1"/>
            <a:stCxn id="111622" idx="2"/>
            <a:endCxn id="111624" idx="0"/>
          </p:cNvCxnSpPr>
          <p:nvPr/>
        </p:nvCxnSpPr>
        <p:spPr bwMode="auto">
          <a:xfrm>
            <a:off x="2851150" y="3552825"/>
            <a:ext cx="0" cy="819150"/>
          </a:xfrm>
          <a:prstGeom prst="straightConnector1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630" name="AutoShape 14">
            <a:extLst>
              <a:ext uri="{FF2B5EF4-FFF2-40B4-BE49-F238E27FC236}">
                <a16:creationId xmlns:a16="http://schemas.microsoft.com/office/drawing/2014/main" id="{50A4868E-33EE-9240-8E84-E1148CF421BA}"/>
              </a:ext>
            </a:extLst>
          </p:cNvPr>
          <p:cNvCxnSpPr>
            <a:cxnSpLocks noChangeShapeType="1"/>
            <a:stCxn id="111624" idx="3"/>
            <a:endCxn id="111618" idx="1"/>
          </p:cNvCxnSpPr>
          <p:nvPr/>
        </p:nvCxnSpPr>
        <p:spPr bwMode="auto">
          <a:xfrm>
            <a:off x="3948113" y="5272088"/>
            <a:ext cx="2452687" cy="0"/>
          </a:xfrm>
          <a:prstGeom prst="straightConnector1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631" name="AutoShape 15">
            <a:extLst>
              <a:ext uri="{FF2B5EF4-FFF2-40B4-BE49-F238E27FC236}">
                <a16:creationId xmlns:a16="http://schemas.microsoft.com/office/drawing/2014/main" id="{EDE32792-F41B-BA47-9045-249EA624FFBE}"/>
              </a:ext>
            </a:extLst>
          </p:cNvPr>
          <p:cNvCxnSpPr>
            <a:cxnSpLocks noChangeShapeType="1"/>
            <a:stCxn id="111623" idx="1"/>
            <a:endCxn id="111622" idx="3"/>
          </p:cNvCxnSpPr>
          <p:nvPr/>
        </p:nvCxnSpPr>
        <p:spPr bwMode="auto">
          <a:xfrm flipH="1">
            <a:off x="3948113" y="2652713"/>
            <a:ext cx="2452687" cy="0"/>
          </a:xfrm>
          <a:prstGeom prst="straightConnector1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632" name="AutoShape 16">
            <a:extLst>
              <a:ext uri="{FF2B5EF4-FFF2-40B4-BE49-F238E27FC236}">
                <a16:creationId xmlns:a16="http://schemas.microsoft.com/office/drawing/2014/main" id="{2A46EC2F-8227-9A46-91AA-06B7A91FBAE3}"/>
              </a:ext>
            </a:extLst>
          </p:cNvPr>
          <p:cNvCxnSpPr>
            <a:cxnSpLocks noChangeShapeType="1"/>
            <a:stCxn id="111623" idx="2"/>
            <a:endCxn id="111618" idx="0"/>
          </p:cNvCxnSpPr>
          <p:nvPr/>
        </p:nvCxnSpPr>
        <p:spPr bwMode="auto">
          <a:xfrm>
            <a:off x="7499350" y="3552825"/>
            <a:ext cx="0" cy="819150"/>
          </a:xfrm>
          <a:prstGeom prst="straightConnector1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633" name="Oval 17">
            <a:extLst>
              <a:ext uri="{FF2B5EF4-FFF2-40B4-BE49-F238E27FC236}">
                <a16:creationId xmlns:a16="http://schemas.microsoft.com/office/drawing/2014/main" id="{6AD4F69F-B662-F949-B611-83F2B9384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213100"/>
            <a:ext cx="2233613" cy="1439863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846B45E4-343F-8743-BA31-575F20E9B7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4EDDC-C6CE-8D45-B56B-440EC88ED816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E78A427-0019-7D42-988C-E1059F0A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04ADF490-A51B-EE4F-A7F4-6B45C2E67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Chance und Herausforderung</a:t>
            </a:r>
          </a:p>
        </p:txBody>
      </p:sp>
      <p:pic>
        <p:nvPicPr>
          <p:cNvPr id="118789" name="Picture 5">
            <a:extLst>
              <a:ext uri="{FF2B5EF4-FFF2-40B4-BE49-F238E27FC236}">
                <a16:creationId xmlns:a16="http://schemas.microsoft.com/office/drawing/2014/main" id="{256DD8A3-B2D4-9946-AD91-1ED1437C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12875"/>
            <a:ext cx="5256213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1" name="WordArt 7">
            <a:extLst>
              <a:ext uri="{FF2B5EF4-FFF2-40B4-BE49-F238E27FC236}">
                <a16:creationId xmlns:a16="http://schemas.microsoft.com/office/drawing/2014/main" id="{EE602DB8-0C4A-7B4D-8AAF-67C4AA7EFB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2781300"/>
            <a:ext cx="8280400" cy="172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Studierendenhoch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oliennummernplatzhalter 3">
            <a:extLst>
              <a:ext uri="{FF2B5EF4-FFF2-40B4-BE49-F238E27FC236}">
                <a16:creationId xmlns:a16="http://schemas.microsoft.com/office/drawing/2014/main" id="{05000093-280D-2E40-8EEA-83902DC27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73821-F337-C14F-9AAA-5A1DD0E5A19C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206" name="Fußzeilenplatzhalter 4">
            <a:extLst>
              <a:ext uri="{FF2B5EF4-FFF2-40B4-BE49-F238E27FC236}">
                <a16:creationId xmlns:a16="http://schemas.microsoft.com/office/drawing/2014/main" id="{8A5FEA4A-88D9-0F42-8DE7-F2C98C61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123596A0-FD19-E043-9B24-003C6CA87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Länder mit Studienplatzdefizit</a:t>
            </a:r>
          </a:p>
        </p:txBody>
      </p:sp>
      <p:graphicFrame>
        <p:nvGraphicFramePr>
          <p:cNvPr id="102403" name="Group 3">
            <a:extLst>
              <a:ext uri="{FF2B5EF4-FFF2-40B4-BE49-F238E27FC236}">
                <a16:creationId xmlns:a16="http://schemas.microsoft.com/office/drawing/2014/main" id="{C396110A-D155-F347-B278-9249E68BB82E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50825" y="1052513"/>
          <a:ext cx="8642350" cy="5472112"/>
        </p:xfrm>
        <a:graphic>
          <a:graphicData uri="http://schemas.openxmlformats.org/drawingml/2006/table">
            <a:tbl>
              <a:tblPr/>
              <a:tblGrid>
                <a:gridCol w="876300">
                  <a:extLst>
                    <a:ext uri="{9D8B030D-6E8A-4147-A177-3AD203B41FA5}">
                      <a16:colId xmlns:a16="http://schemas.microsoft.com/office/drawing/2014/main" val="702697166"/>
                    </a:ext>
                  </a:extLst>
                </a:gridCol>
                <a:gridCol w="633413">
                  <a:extLst>
                    <a:ext uri="{9D8B030D-6E8A-4147-A177-3AD203B41FA5}">
                      <a16:colId xmlns:a16="http://schemas.microsoft.com/office/drawing/2014/main" val="640871055"/>
                    </a:ext>
                  </a:extLst>
                </a:gridCol>
                <a:gridCol w="773112">
                  <a:extLst>
                    <a:ext uri="{9D8B030D-6E8A-4147-A177-3AD203B41FA5}">
                      <a16:colId xmlns:a16="http://schemas.microsoft.com/office/drawing/2014/main" val="314540101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895650388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414034119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888001083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187275805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3749975682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257607398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427783566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3584547430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764636895"/>
                    </a:ext>
                  </a:extLst>
                </a:gridCol>
              </a:tblGrid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Jahr </a:t>
                      </a:r>
                      <a:r>
                        <a:rPr kumimoji="0" lang="de-DE" altLang="de-DE" sz="1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BW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BY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HB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NW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Summe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132320"/>
                  </a:ext>
                </a:extLst>
              </a:tr>
              <a:tr h="30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2006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-5.310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-5.188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-495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269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-3.765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-597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-7.767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-2.375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-215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-198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-25.642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91266"/>
                  </a:ext>
                </a:extLst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2007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-6.850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-6.386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-649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-156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-4.490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-1.984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-10.042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-2.924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-247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-614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-34.340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209487"/>
                  </a:ext>
                </a:extLst>
              </a:tr>
              <a:tr h="30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2008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-8.059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-7.252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-724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-436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-4.817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-2.139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-10.937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-3.267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-299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-931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-38.861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660626"/>
                  </a:ext>
                </a:extLst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2009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-8.896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-8.007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-796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-356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-4.841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-2.196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-11.178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-4.041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-1.337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-760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-42.406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731718"/>
                  </a:ext>
                </a:extLst>
              </a:tr>
              <a:tr h="30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2010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-9.646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-8.366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-857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-2.437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-4.908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-3.018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-11.790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-3.840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-401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-1.005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-46.268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2527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2011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-10.949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-29.067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-1.994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-1.200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-5.413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-11.928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-13.098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-3.939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-350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-1.110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-79.048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386564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2012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-20.832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-9.611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-1.776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-112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-5.105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-2.060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-9.702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-3.873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-313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-547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-53.932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491190"/>
                  </a:ext>
                </a:extLst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-10.609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-7.569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-897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-129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-9.114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-2.831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-32.169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-4.302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-169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-500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-68.291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072076"/>
                  </a:ext>
                </a:extLst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-7.284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-6.434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-731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111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-7.855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-1.844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-7.045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-3.254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-109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-342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-34.787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228018"/>
                  </a:ext>
                </a:extLst>
              </a:tr>
              <a:tr h="30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-6.753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-6.975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-762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-3.286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-2.075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-7.843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-2.673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-142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-364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-30.771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60122"/>
                  </a:ext>
                </a:extLst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-6.667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-6.510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-770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-3.796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-2.134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-7.905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-2.966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-79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-415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-31.218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508985"/>
                  </a:ext>
                </a:extLst>
              </a:tr>
              <a:tr h="30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-7.134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-6.618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-723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-3.555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-1.698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-7.077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-2.696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-33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-366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-29.843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53186"/>
                  </a:ext>
                </a:extLst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-7.147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-6.486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-670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258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-3.195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-1.313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-5.636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-2.309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-143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-26.579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493233"/>
                  </a:ext>
                </a:extLst>
              </a:tr>
              <a:tr h="30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-6.470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-5.607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-558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403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-2.650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-792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-4.021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-1.937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-22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-21.534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823674"/>
                  </a:ext>
                </a:extLst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-4.560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-4.656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-478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539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-2.146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-162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-2.444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-1.507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219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-15.054 </a:t>
                      </a:r>
                      <a:endParaRPr kumimoji="0" lang="de-DE" altLang="de-DE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867763"/>
                  </a:ext>
                </a:extLst>
              </a:tr>
            </a:tbl>
          </a:graphicData>
        </a:graphic>
      </p:graphicFrame>
      <p:sp>
        <p:nvSpPr>
          <p:cNvPr id="102600" name="Oval 200">
            <a:extLst>
              <a:ext uri="{FF2B5EF4-FFF2-40B4-BE49-F238E27FC236}">
                <a16:creationId xmlns:a16="http://schemas.microsoft.com/office/drawing/2014/main" id="{09AED1EE-F09B-2A47-B384-E1A7FC4AF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500438"/>
            <a:ext cx="720725" cy="5032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01" name="Oval 201">
            <a:extLst>
              <a:ext uri="{FF2B5EF4-FFF2-40B4-BE49-F238E27FC236}">
                <a16:creationId xmlns:a16="http://schemas.microsoft.com/office/drawing/2014/main" id="{D401CE35-CC1F-044C-A49A-F5A32D0F8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997200"/>
            <a:ext cx="720725" cy="5032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02" name="Oval 202">
            <a:extLst>
              <a:ext uri="{FF2B5EF4-FFF2-40B4-BE49-F238E27FC236}">
                <a16:creationId xmlns:a16="http://schemas.microsoft.com/office/drawing/2014/main" id="{8315C528-A5FF-274F-B903-AB484D1E5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005263"/>
            <a:ext cx="720725" cy="5032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04" name="Rectangle 204">
            <a:extLst>
              <a:ext uri="{FF2B5EF4-FFF2-40B4-BE49-F238E27FC236}">
                <a16:creationId xmlns:a16="http://schemas.microsoft.com/office/drawing/2014/main" id="{08E7C261-A920-2840-9455-50945B440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1341438"/>
            <a:ext cx="792162" cy="5183187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06" name="Oval 206">
            <a:extLst>
              <a:ext uri="{FF2B5EF4-FFF2-40B4-BE49-F238E27FC236}">
                <a16:creationId xmlns:a16="http://schemas.microsoft.com/office/drawing/2014/main" id="{370ACDEB-BA94-DF41-AD91-7942C1A84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2997200"/>
            <a:ext cx="720725" cy="503238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oliennummernplatzhalter 3">
            <a:extLst>
              <a:ext uri="{FF2B5EF4-FFF2-40B4-BE49-F238E27FC236}">
                <a16:creationId xmlns:a16="http://schemas.microsoft.com/office/drawing/2014/main" id="{BBFAD53B-AEC7-C545-9F14-D68D602DB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7A9B-C167-514F-8802-03A000867634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37" name="Fußzeilenplatzhalter 4">
            <a:extLst>
              <a:ext uri="{FF2B5EF4-FFF2-40B4-BE49-F238E27FC236}">
                <a16:creationId xmlns:a16="http://schemas.microsoft.com/office/drawing/2014/main" id="{97771996-84CC-E745-9CCB-0CB50C70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C22B5067-F593-784F-975D-0E575DD37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Länder mit Studienplatzüberschuss</a:t>
            </a:r>
          </a:p>
        </p:txBody>
      </p:sp>
      <p:graphicFrame>
        <p:nvGraphicFramePr>
          <p:cNvPr id="104451" name="Group 3">
            <a:extLst>
              <a:ext uri="{FF2B5EF4-FFF2-40B4-BE49-F238E27FC236}">
                <a16:creationId xmlns:a16="http://schemas.microsoft.com/office/drawing/2014/main" id="{E817B1C4-03D0-C847-BCCF-1264E271C7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825" y="1196975"/>
          <a:ext cx="8785225" cy="5327650"/>
        </p:xfrm>
        <a:graphic>
          <a:graphicData uri="http://schemas.openxmlformats.org/drawingml/2006/table">
            <a:tbl>
              <a:tblPr/>
              <a:tblGrid>
                <a:gridCol w="1339850">
                  <a:extLst>
                    <a:ext uri="{9D8B030D-6E8A-4147-A177-3AD203B41FA5}">
                      <a16:colId xmlns:a16="http://schemas.microsoft.com/office/drawing/2014/main" val="3902880919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685722136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2232090299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3139467421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3074466783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313599619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312186837"/>
                    </a:ext>
                  </a:extLst>
                </a:gridCol>
                <a:gridCol w="1147762">
                  <a:extLst>
                    <a:ext uri="{9D8B030D-6E8A-4147-A177-3AD203B41FA5}">
                      <a16:colId xmlns:a16="http://schemas.microsoft.com/office/drawing/2014/main" val="1600367132"/>
                    </a:ext>
                  </a:extLst>
                </a:gridCol>
              </a:tblGrid>
              <a:tr h="3333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Jahr </a:t>
                      </a:r>
                      <a:r>
                        <a:rPr kumimoji="0" lang="de-DE" altLang="de-DE" sz="11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BB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MV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Summe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801009"/>
                  </a:ext>
                </a:extLst>
              </a:tr>
              <a:tr h="3333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2006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1.006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-51 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-205 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877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-109 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514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2.033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416776"/>
                  </a:ext>
                </a:extLst>
              </a:tr>
              <a:tr h="3317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2007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516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-160 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-313 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546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-3.018 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479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-1.950 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626656"/>
                  </a:ext>
                </a:extLst>
              </a:tr>
              <a:tr h="3333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2008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662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-43 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-2.396 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1.444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211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952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830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949867"/>
                  </a:ext>
                </a:extLst>
              </a:tr>
              <a:tr h="3333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2009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1.173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331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360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3.432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1.169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1.790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8.254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008446"/>
                  </a:ext>
                </a:extLst>
              </a:tr>
              <a:tr h="3333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2010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2.284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792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1.196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5.769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2.228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2.803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15.072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17168"/>
                  </a:ext>
                </a:extLst>
              </a:tr>
              <a:tr h="3317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2011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2.913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1.261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1.407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6.696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2.352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3.050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17.679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601461"/>
                  </a:ext>
                </a:extLst>
              </a:tr>
              <a:tr h="3333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2012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1.048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1.634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7.503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2.974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3.453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16.862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817083"/>
                  </a:ext>
                </a:extLst>
              </a:tr>
              <a:tr h="3333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4.127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1.945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1.892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7.941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3.240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3.679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22.824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334511"/>
                  </a:ext>
                </a:extLst>
              </a:tr>
              <a:tr h="3333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4.461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1.983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1.891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7.960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3.289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3.571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23.155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081609"/>
                  </a:ext>
                </a:extLst>
              </a:tr>
              <a:tr h="3317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4.345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1.935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1.711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7.713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3.142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3.439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22.285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85616"/>
                  </a:ext>
                </a:extLst>
              </a:tr>
              <a:tr h="3333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4.091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1.783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1.690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7.397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3.033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3.288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21.283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830633"/>
                  </a:ext>
                </a:extLst>
              </a:tr>
              <a:tr h="3333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2.934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1.535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1.623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7.171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2.911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3.310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19.485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137355"/>
                  </a:ext>
                </a:extLst>
              </a:tr>
              <a:tr h="3333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3.703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1.632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1.634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7.041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2.911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3.281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20.202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004215"/>
                  </a:ext>
                </a:extLst>
              </a:tr>
              <a:tr h="3317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4.170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1.712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1.636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6.946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2.968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3.269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20.701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73766"/>
                  </a:ext>
                </a:extLst>
              </a:tr>
              <a:tr h="3333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-Narrow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kumimoji="0" lang="de-DE" altLang="de-D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4.416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1.765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1.708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7.040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2.941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3.304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defRPr sz="24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0000"/>
                        </a:buClr>
                        <a:defRPr sz="2000"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defRPr>
                          <a:solidFill>
                            <a:srgbClr val="41414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21.174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9171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oliennummernplatzhalter 3">
            <a:extLst>
              <a:ext uri="{FF2B5EF4-FFF2-40B4-BE49-F238E27FC236}">
                <a16:creationId xmlns:a16="http://schemas.microsoft.com/office/drawing/2014/main" id="{040B3E9D-B33B-9F4E-949B-946772598E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D02B-87B9-B343-9778-17786B6A3F87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34" name="Fußzeilenplatzhalter 4">
            <a:extLst>
              <a:ext uri="{FF2B5EF4-FFF2-40B4-BE49-F238E27FC236}">
                <a16:creationId xmlns:a16="http://schemas.microsoft.com/office/drawing/2014/main" id="{456E8A92-8654-2F41-A187-37E09D48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Konrad-Adenauer-Stiftung, 20.10.06</a:t>
            </a:r>
          </a:p>
          <a:p>
            <a:endParaRPr lang="de-DE" altLang="de-DE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D53C213D-890F-C441-9F4C-3FB2C90D7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Entwicklung Studienanfängerplätze </a:t>
            </a:r>
          </a:p>
        </p:txBody>
      </p:sp>
      <p:grpSp>
        <p:nvGrpSpPr>
          <p:cNvPr id="106499" name="Group 3">
            <a:extLst>
              <a:ext uri="{FF2B5EF4-FFF2-40B4-BE49-F238E27FC236}">
                <a16:creationId xmlns:a16="http://schemas.microsoft.com/office/drawing/2014/main" id="{54575746-8EDF-7C44-A252-9D93506BF4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-1108075"/>
            <a:ext cx="9144000" cy="7597775"/>
            <a:chOff x="0" y="-2263"/>
            <a:chExt cx="9062" cy="8146"/>
          </a:xfrm>
        </p:grpSpPr>
        <p:sp>
          <p:nvSpPr>
            <p:cNvPr id="106500" name="AutoShape 4">
              <a:extLst>
                <a:ext uri="{FF2B5EF4-FFF2-40B4-BE49-F238E27FC236}">
                  <a16:creationId xmlns:a16="http://schemas.microsoft.com/office/drawing/2014/main" id="{BB0B6F32-0983-444D-8DDC-4DE810384BF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9062" cy="5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01" name="Rectangle 5">
              <a:extLst>
                <a:ext uri="{FF2B5EF4-FFF2-40B4-BE49-F238E27FC236}">
                  <a16:creationId xmlns:a16="http://schemas.microsoft.com/office/drawing/2014/main" id="{68CB9074-4742-C64C-99E4-1F7F3A814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" y="53"/>
              <a:ext cx="8948" cy="577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02" name="Rectangle 6">
              <a:extLst>
                <a:ext uri="{FF2B5EF4-FFF2-40B4-BE49-F238E27FC236}">
                  <a16:creationId xmlns:a16="http://schemas.microsoft.com/office/drawing/2014/main" id="{8E0F1D6D-ABCD-7040-8D5B-BF59D0E7F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" y="1492"/>
              <a:ext cx="6829" cy="389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03" name="Line 7">
              <a:extLst>
                <a:ext uri="{FF2B5EF4-FFF2-40B4-BE49-F238E27FC236}">
                  <a16:creationId xmlns:a16="http://schemas.microsoft.com/office/drawing/2014/main" id="{825E68F9-390E-724D-AE6F-BC7E10276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5391"/>
              <a:ext cx="68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04" name="Line 8">
              <a:extLst>
                <a:ext uri="{FF2B5EF4-FFF2-40B4-BE49-F238E27FC236}">
                  <a16:creationId xmlns:a16="http://schemas.microsoft.com/office/drawing/2014/main" id="{B331D8D5-63C7-2B47-82C6-375B6EEF0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4831"/>
              <a:ext cx="68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05" name="Line 9">
              <a:extLst>
                <a:ext uri="{FF2B5EF4-FFF2-40B4-BE49-F238E27FC236}">
                  <a16:creationId xmlns:a16="http://schemas.microsoft.com/office/drawing/2014/main" id="{B97EEC28-D883-384E-AC41-AE497C77B6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4278"/>
              <a:ext cx="68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06" name="Line 10">
              <a:extLst>
                <a:ext uri="{FF2B5EF4-FFF2-40B4-BE49-F238E27FC236}">
                  <a16:creationId xmlns:a16="http://schemas.microsoft.com/office/drawing/2014/main" id="{EF63DDE2-92E0-7240-A573-32334975D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3718"/>
              <a:ext cx="68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07" name="Line 11">
              <a:extLst>
                <a:ext uri="{FF2B5EF4-FFF2-40B4-BE49-F238E27FC236}">
                  <a16:creationId xmlns:a16="http://schemas.microsoft.com/office/drawing/2014/main" id="{95F2ECF0-E5C0-8C47-A74F-A7E4DF75C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3165"/>
              <a:ext cx="68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08" name="Line 12">
              <a:extLst>
                <a:ext uri="{FF2B5EF4-FFF2-40B4-BE49-F238E27FC236}">
                  <a16:creationId xmlns:a16="http://schemas.microsoft.com/office/drawing/2014/main" id="{1C52A505-F452-154A-9D31-8D158FAC3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2605"/>
              <a:ext cx="68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09" name="Line 13">
              <a:extLst>
                <a:ext uri="{FF2B5EF4-FFF2-40B4-BE49-F238E27FC236}">
                  <a16:creationId xmlns:a16="http://schemas.microsoft.com/office/drawing/2014/main" id="{8FD630B1-055F-4B40-AABF-C28AEB5C0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2052"/>
              <a:ext cx="68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10" name="Line 14">
              <a:extLst>
                <a:ext uri="{FF2B5EF4-FFF2-40B4-BE49-F238E27FC236}">
                  <a16:creationId xmlns:a16="http://schemas.microsoft.com/office/drawing/2014/main" id="{77FBE07D-7B5D-A74C-8EE9-581A4CFB7C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1492"/>
              <a:ext cx="68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11" name="Line 15">
              <a:extLst>
                <a:ext uri="{FF2B5EF4-FFF2-40B4-BE49-F238E27FC236}">
                  <a16:creationId xmlns:a16="http://schemas.microsoft.com/office/drawing/2014/main" id="{8B98837D-7CBB-4440-8F33-9FB449467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12" name="Line 16">
              <a:extLst>
                <a:ext uri="{FF2B5EF4-FFF2-40B4-BE49-F238E27FC236}">
                  <a16:creationId xmlns:a16="http://schemas.microsoft.com/office/drawing/2014/main" id="{9D6042BE-CFBD-5040-9F42-82283463E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4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13" name="Line 17">
              <a:extLst>
                <a:ext uri="{FF2B5EF4-FFF2-40B4-BE49-F238E27FC236}">
                  <a16:creationId xmlns:a16="http://schemas.microsoft.com/office/drawing/2014/main" id="{CFF4808C-693C-E34A-970B-843293963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8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14" name="Line 18">
              <a:extLst>
                <a:ext uri="{FF2B5EF4-FFF2-40B4-BE49-F238E27FC236}">
                  <a16:creationId xmlns:a16="http://schemas.microsoft.com/office/drawing/2014/main" id="{00D286A9-EA30-DC4F-93F0-0729F689A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15" name="Line 19">
              <a:extLst>
                <a:ext uri="{FF2B5EF4-FFF2-40B4-BE49-F238E27FC236}">
                  <a16:creationId xmlns:a16="http://schemas.microsoft.com/office/drawing/2014/main" id="{57857220-83DF-4644-85D8-034FCB695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16" name="Line 20">
              <a:extLst>
                <a:ext uri="{FF2B5EF4-FFF2-40B4-BE49-F238E27FC236}">
                  <a16:creationId xmlns:a16="http://schemas.microsoft.com/office/drawing/2014/main" id="{CA654C8A-B6C2-2B45-9D39-F55940EA9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17" name="Line 21">
              <a:extLst>
                <a:ext uri="{FF2B5EF4-FFF2-40B4-BE49-F238E27FC236}">
                  <a16:creationId xmlns:a16="http://schemas.microsoft.com/office/drawing/2014/main" id="{D408E80B-1259-5A4B-B7F0-F373E43FD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3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18" name="Line 22">
              <a:extLst>
                <a:ext uri="{FF2B5EF4-FFF2-40B4-BE49-F238E27FC236}">
                  <a16:creationId xmlns:a16="http://schemas.microsoft.com/office/drawing/2014/main" id="{D1055AB8-EF7E-5742-8613-25910E593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7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19" name="Line 23">
              <a:extLst>
                <a:ext uri="{FF2B5EF4-FFF2-40B4-BE49-F238E27FC236}">
                  <a16:creationId xmlns:a16="http://schemas.microsoft.com/office/drawing/2014/main" id="{582FF6D0-8D2E-B14F-88A7-FB4E1331EA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1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20" name="Line 24">
              <a:extLst>
                <a:ext uri="{FF2B5EF4-FFF2-40B4-BE49-F238E27FC236}">
                  <a16:creationId xmlns:a16="http://schemas.microsoft.com/office/drawing/2014/main" id="{F8D36B6D-964F-5544-B6F0-29C4DE0E6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5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21" name="Line 25">
              <a:extLst>
                <a:ext uri="{FF2B5EF4-FFF2-40B4-BE49-F238E27FC236}">
                  <a16:creationId xmlns:a16="http://schemas.microsoft.com/office/drawing/2014/main" id="{3D441302-1571-1C41-8F1C-C81BE361E8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9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22" name="Line 26">
              <a:extLst>
                <a:ext uri="{FF2B5EF4-FFF2-40B4-BE49-F238E27FC236}">
                  <a16:creationId xmlns:a16="http://schemas.microsoft.com/office/drawing/2014/main" id="{5764879A-A63C-744E-A9A1-6A42AF974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1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23" name="Line 27">
              <a:extLst>
                <a:ext uri="{FF2B5EF4-FFF2-40B4-BE49-F238E27FC236}">
                  <a16:creationId xmlns:a16="http://schemas.microsoft.com/office/drawing/2014/main" id="{F439E1D5-D60F-FA45-91F1-AED2033E2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6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24" name="Line 28">
              <a:extLst>
                <a:ext uri="{FF2B5EF4-FFF2-40B4-BE49-F238E27FC236}">
                  <a16:creationId xmlns:a16="http://schemas.microsoft.com/office/drawing/2014/main" id="{3DBE64B8-E254-4948-AE37-72D2620CB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0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25" name="Line 29">
              <a:extLst>
                <a:ext uri="{FF2B5EF4-FFF2-40B4-BE49-F238E27FC236}">
                  <a16:creationId xmlns:a16="http://schemas.microsoft.com/office/drawing/2014/main" id="{C22D6872-3AB1-4B4A-B732-7DADEB804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4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26" name="Rectangle 30">
              <a:extLst>
                <a:ext uri="{FF2B5EF4-FFF2-40B4-BE49-F238E27FC236}">
                  <a16:creationId xmlns:a16="http://schemas.microsoft.com/office/drawing/2014/main" id="{2A6364D3-88AE-D64B-B1EF-9552D99F0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" y="1492"/>
              <a:ext cx="6829" cy="3899"/>
            </a:xfrm>
            <a:prstGeom prst="rect">
              <a:avLst/>
            </a:prstGeom>
            <a:noFill/>
            <a:ln w="508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27" name="Rectangle 31">
              <a:extLst>
                <a:ext uri="{FF2B5EF4-FFF2-40B4-BE49-F238E27FC236}">
                  <a16:creationId xmlns:a16="http://schemas.microsoft.com/office/drawing/2014/main" id="{68C0F77F-494B-A841-AFB1-DECC61E43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2552"/>
              <a:ext cx="128" cy="53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8" name="Rectangle 32">
              <a:extLst>
                <a:ext uri="{FF2B5EF4-FFF2-40B4-BE49-F238E27FC236}">
                  <a16:creationId xmlns:a16="http://schemas.microsoft.com/office/drawing/2014/main" id="{D9DBF78C-9148-B04A-8DD9-21B4C484C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8" y="2605"/>
              <a:ext cx="129" cy="53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29" name="Rectangle 33">
              <a:extLst>
                <a:ext uri="{FF2B5EF4-FFF2-40B4-BE49-F238E27FC236}">
                  <a16:creationId xmlns:a16="http://schemas.microsoft.com/office/drawing/2014/main" id="{7F6E80B4-8184-C04E-A789-DCF6ADE95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582"/>
              <a:ext cx="129" cy="23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0" name="Rectangle 34">
              <a:extLst>
                <a:ext uri="{FF2B5EF4-FFF2-40B4-BE49-F238E27FC236}">
                  <a16:creationId xmlns:a16="http://schemas.microsoft.com/office/drawing/2014/main" id="{F7EC8E27-60A0-2846-8C1F-B3D3DFF50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" y="2377"/>
              <a:ext cx="137" cy="228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1" name="Rectangle 35">
              <a:extLst>
                <a:ext uri="{FF2B5EF4-FFF2-40B4-BE49-F238E27FC236}">
                  <a16:creationId xmlns:a16="http://schemas.microsoft.com/office/drawing/2014/main" id="{7ABA7741-0909-9D45-8B2E-523C0979C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2188"/>
              <a:ext cx="129" cy="417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2" name="Rectangle 36">
              <a:extLst>
                <a:ext uri="{FF2B5EF4-FFF2-40B4-BE49-F238E27FC236}">
                  <a16:creationId xmlns:a16="http://schemas.microsoft.com/office/drawing/2014/main" id="{FE205920-F88A-B64B-BA43-BA42EB3B5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" y="2112"/>
              <a:ext cx="129" cy="493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3" name="Rectangle 37">
              <a:extLst>
                <a:ext uri="{FF2B5EF4-FFF2-40B4-BE49-F238E27FC236}">
                  <a16:creationId xmlns:a16="http://schemas.microsoft.com/office/drawing/2014/main" id="{6E2955CD-E8A2-2A40-8C75-8C27DFC52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" y="2135"/>
              <a:ext cx="128" cy="470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4" name="Rectangle 38">
              <a:extLst>
                <a:ext uri="{FF2B5EF4-FFF2-40B4-BE49-F238E27FC236}">
                  <a16:creationId xmlns:a16="http://schemas.microsoft.com/office/drawing/2014/main" id="{8693B310-386F-DB49-B21B-3253F5B75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969"/>
              <a:ext cx="129" cy="636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5" name="Rectangle 39">
              <a:extLst>
                <a:ext uri="{FF2B5EF4-FFF2-40B4-BE49-F238E27FC236}">
                  <a16:creationId xmlns:a16="http://schemas.microsoft.com/office/drawing/2014/main" id="{AD655494-2217-7E4F-B992-C4740E665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1961"/>
              <a:ext cx="129" cy="644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6" name="Rectangle 40">
              <a:extLst>
                <a:ext uri="{FF2B5EF4-FFF2-40B4-BE49-F238E27FC236}">
                  <a16:creationId xmlns:a16="http://schemas.microsoft.com/office/drawing/2014/main" id="{0D1533C2-FB39-6242-BCC0-92967DABE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9" y="1984"/>
              <a:ext cx="129" cy="621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7" name="Rectangle 41">
              <a:extLst>
                <a:ext uri="{FF2B5EF4-FFF2-40B4-BE49-F238E27FC236}">
                  <a16:creationId xmlns:a16="http://schemas.microsoft.com/office/drawing/2014/main" id="{29F7B3E3-FFDF-3042-8F18-AB5B7CC54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4" y="2014"/>
              <a:ext cx="128" cy="591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8" name="Rectangle 42">
              <a:extLst>
                <a:ext uri="{FF2B5EF4-FFF2-40B4-BE49-F238E27FC236}">
                  <a16:creationId xmlns:a16="http://schemas.microsoft.com/office/drawing/2014/main" id="{EFC57413-D6FB-9746-938C-4FB9526B1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" y="2059"/>
              <a:ext cx="136" cy="546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39" name="Rectangle 43">
              <a:extLst>
                <a:ext uri="{FF2B5EF4-FFF2-40B4-BE49-F238E27FC236}">
                  <a16:creationId xmlns:a16="http://schemas.microsoft.com/office/drawing/2014/main" id="{623EE3DE-2A40-0240-B629-518A2F114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0" y="2044"/>
              <a:ext cx="128" cy="561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0" name="Rectangle 44">
              <a:extLst>
                <a:ext uri="{FF2B5EF4-FFF2-40B4-BE49-F238E27FC236}">
                  <a16:creationId xmlns:a16="http://schemas.microsoft.com/office/drawing/2014/main" id="{1385343A-BB9E-4040-98A0-E23A0366B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4" y="2029"/>
              <a:ext cx="129" cy="576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1" name="Rectangle 45">
              <a:extLst>
                <a:ext uri="{FF2B5EF4-FFF2-40B4-BE49-F238E27FC236}">
                  <a16:creationId xmlns:a16="http://schemas.microsoft.com/office/drawing/2014/main" id="{771FE5D5-8AB5-B548-B9C7-57BE7665E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8" y="2014"/>
              <a:ext cx="129" cy="591"/>
            </a:xfrm>
            <a:prstGeom prst="rect">
              <a:avLst/>
            </a:prstGeom>
            <a:solidFill>
              <a:srgbClr val="993366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2" name="Rectangle 46">
              <a:extLst>
                <a:ext uri="{FF2B5EF4-FFF2-40B4-BE49-F238E27FC236}">
                  <a16:creationId xmlns:a16="http://schemas.microsoft.com/office/drawing/2014/main" id="{1E19F75A-560F-E74B-9FDE-0E72DB215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2" y="2605"/>
              <a:ext cx="129" cy="711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3" name="Rectangle 47">
              <a:extLst>
                <a:ext uri="{FF2B5EF4-FFF2-40B4-BE49-F238E27FC236}">
                  <a16:creationId xmlns:a16="http://schemas.microsoft.com/office/drawing/2014/main" id="{7CF8F161-4265-D94E-8EBD-008A99995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605"/>
              <a:ext cx="128" cy="954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4" name="Rectangle 48">
              <a:extLst>
                <a:ext uri="{FF2B5EF4-FFF2-40B4-BE49-F238E27FC236}">
                  <a16:creationId xmlns:a16="http://schemas.microsoft.com/office/drawing/2014/main" id="{73A1AC17-3910-384B-BFCF-48F023193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2605"/>
              <a:ext cx="129" cy="1082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5" name="Rectangle 49">
              <a:extLst>
                <a:ext uri="{FF2B5EF4-FFF2-40B4-BE49-F238E27FC236}">
                  <a16:creationId xmlns:a16="http://schemas.microsoft.com/office/drawing/2014/main" id="{894DFD61-0CC5-A741-ACD5-522DA670C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" y="2605"/>
              <a:ext cx="128" cy="1181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6" name="Rectangle 50">
              <a:extLst>
                <a:ext uri="{FF2B5EF4-FFF2-40B4-BE49-F238E27FC236}">
                  <a16:creationId xmlns:a16="http://schemas.microsoft.com/office/drawing/2014/main" id="{34DCB6A7-E065-2741-B502-F7F0C5F48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" y="2605"/>
              <a:ext cx="129" cy="1287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7" name="Rectangle 51">
              <a:extLst>
                <a:ext uri="{FF2B5EF4-FFF2-40B4-BE49-F238E27FC236}">
                  <a16:creationId xmlns:a16="http://schemas.microsoft.com/office/drawing/2014/main" id="{830276D7-8C49-554F-8095-7AD59B9B4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" y="2605"/>
              <a:ext cx="129" cy="2203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8" name="Rectangle 52">
              <a:extLst>
                <a:ext uri="{FF2B5EF4-FFF2-40B4-BE49-F238E27FC236}">
                  <a16:creationId xmlns:a16="http://schemas.microsoft.com/office/drawing/2014/main" id="{4E7681FC-0207-F24B-B776-340253B71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5" y="2605"/>
              <a:ext cx="129" cy="1506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49" name="Rectangle 53">
              <a:extLst>
                <a:ext uri="{FF2B5EF4-FFF2-40B4-BE49-F238E27FC236}">
                  <a16:creationId xmlns:a16="http://schemas.microsoft.com/office/drawing/2014/main" id="{3A5FA34C-F676-0649-A342-2E795E4AE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" y="2605"/>
              <a:ext cx="128" cy="1900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0" name="Rectangle 54">
              <a:extLst>
                <a:ext uri="{FF2B5EF4-FFF2-40B4-BE49-F238E27FC236}">
                  <a16:creationId xmlns:a16="http://schemas.microsoft.com/office/drawing/2014/main" id="{7E1BC7A8-56AD-0442-AB37-87FB70354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4" y="2605"/>
              <a:ext cx="129" cy="969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1" name="Rectangle 55">
              <a:extLst>
                <a:ext uri="{FF2B5EF4-FFF2-40B4-BE49-F238E27FC236}">
                  <a16:creationId xmlns:a16="http://schemas.microsoft.com/office/drawing/2014/main" id="{DDEC169F-A915-2444-AEBA-82BBE4788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8" y="2605"/>
              <a:ext cx="129" cy="855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2" name="Rectangle 56">
              <a:extLst>
                <a:ext uri="{FF2B5EF4-FFF2-40B4-BE49-F238E27FC236}">
                  <a16:creationId xmlns:a16="http://schemas.microsoft.com/office/drawing/2014/main" id="{FCEDF5DA-37BE-7E47-929D-B00BD542E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2" y="2605"/>
              <a:ext cx="129" cy="870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3" name="Rectangle 57">
              <a:extLst>
                <a:ext uri="{FF2B5EF4-FFF2-40B4-BE49-F238E27FC236}">
                  <a16:creationId xmlns:a16="http://schemas.microsoft.com/office/drawing/2014/main" id="{4F70CC4D-5694-E042-A399-D718B896D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4" y="2605"/>
              <a:ext cx="129" cy="832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4" name="Rectangle 58">
              <a:extLst>
                <a:ext uri="{FF2B5EF4-FFF2-40B4-BE49-F238E27FC236}">
                  <a16:creationId xmlns:a16="http://schemas.microsoft.com/office/drawing/2014/main" id="{BCA67689-1F72-8245-A23A-00F4D9418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8" y="2605"/>
              <a:ext cx="129" cy="742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5" name="Rectangle 59">
              <a:extLst>
                <a:ext uri="{FF2B5EF4-FFF2-40B4-BE49-F238E27FC236}">
                  <a16:creationId xmlns:a16="http://schemas.microsoft.com/office/drawing/2014/main" id="{DAC03484-3EC0-404D-9752-12710E86B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3" y="2605"/>
              <a:ext cx="128" cy="598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6" name="Rectangle 60">
              <a:extLst>
                <a:ext uri="{FF2B5EF4-FFF2-40B4-BE49-F238E27FC236}">
                  <a16:creationId xmlns:a16="http://schemas.microsoft.com/office/drawing/2014/main" id="{E69E3B64-01B6-294F-8779-A1C6601F6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" y="2605"/>
              <a:ext cx="129" cy="424"/>
            </a:xfrm>
            <a:prstGeom prst="rect">
              <a:avLst/>
            </a:prstGeom>
            <a:solidFill>
              <a:srgbClr val="9999FF"/>
            </a:solidFill>
            <a:ln w="5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7" name="Line 61">
              <a:extLst>
                <a:ext uri="{FF2B5EF4-FFF2-40B4-BE49-F238E27FC236}">
                  <a16:creationId xmlns:a16="http://schemas.microsoft.com/office/drawing/2014/main" id="{A36F9AEE-2C8A-0148-B531-E69985FEF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1492"/>
              <a:ext cx="1" cy="38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58" name="Line 62">
              <a:extLst>
                <a:ext uri="{FF2B5EF4-FFF2-40B4-BE49-F238E27FC236}">
                  <a16:creationId xmlns:a16="http://schemas.microsoft.com/office/drawing/2014/main" id="{AF81503E-D4D9-024F-B003-51A1D9A27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" y="5391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59" name="Line 63">
              <a:extLst>
                <a:ext uri="{FF2B5EF4-FFF2-40B4-BE49-F238E27FC236}">
                  <a16:creationId xmlns:a16="http://schemas.microsoft.com/office/drawing/2014/main" id="{BF205F3A-3DC5-1D49-BF66-02BF67FC9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" y="4831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60" name="Line 64">
              <a:extLst>
                <a:ext uri="{FF2B5EF4-FFF2-40B4-BE49-F238E27FC236}">
                  <a16:creationId xmlns:a16="http://schemas.microsoft.com/office/drawing/2014/main" id="{81B03C13-C1AB-974E-B128-C336BC55B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" y="4278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61" name="Line 65">
              <a:extLst>
                <a:ext uri="{FF2B5EF4-FFF2-40B4-BE49-F238E27FC236}">
                  <a16:creationId xmlns:a16="http://schemas.microsoft.com/office/drawing/2014/main" id="{07E2B665-97FA-D648-82C9-DD5B184F7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" y="3718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62" name="Line 66">
              <a:extLst>
                <a:ext uri="{FF2B5EF4-FFF2-40B4-BE49-F238E27FC236}">
                  <a16:creationId xmlns:a16="http://schemas.microsoft.com/office/drawing/2014/main" id="{4CB15D4F-C6AA-D843-B12A-EB2D9EB7B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" y="3165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63" name="Line 67">
              <a:extLst>
                <a:ext uri="{FF2B5EF4-FFF2-40B4-BE49-F238E27FC236}">
                  <a16:creationId xmlns:a16="http://schemas.microsoft.com/office/drawing/2014/main" id="{9BE37431-102A-AB40-949E-865454365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" y="2605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64" name="Line 68">
              <a:extLst>
                <a:ext uri="{FF2B5EF4-FFF2-40B4-BE49-F238E27FC236}">
                  <a16:creationId xmlns:a16="http://schemas.microsoft.com/office/drawing/2014/main" id="{A62725B4-2335-5845-A599-6CD08C883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" y="2052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65" name="Line 69">
              <a:extLst>
                <a:ext uri="{FF2B5EF4-FFF2-40B4-BE49-F238E27FC236}">
                  <a16:creationId xmlns:a16="http://schemas.microsoft.com/office/drawing/2014/main" id="{7CB5A9B6-12CC-C848-AB30-9F772C74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" y="1492"/>
              <a:ext cx="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66" name="Line 70">
              <a:extLst>
                <a:ext uri="{FF2B5EF4-FFF2-40B4-BE49-F238E27FC236}">
                  <a16:creationId xmlns:a16="http://schemas.microsoft.com/office/drawing/2014/main" id="{7DF25C36-F715-5B4B-BEDF-ED9E8C61C9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1492"/>
              <a:ext cx="68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67" name="Line 71">
              <a:extLst>
                <a:ext uri="{FF2B5EF4-FFF2-40B4-BE49-F238E27FC236}">
                  <a16:creationId xmlns:a16="http://schemas.microsoft.com/office/drawing/2014/main" id="{72388E23-97B5-8D44-A6A1-41B306DC17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5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68" name="Line 72">
              <a:extLst>
                <a:ext uri="{FF2B5EF4-FFF2-40B4-BE49-F238E27FC236}">
                  <a16:creationId xmlns:a16="http://schemas.microsoft.com/office/drawing/2014/main" id="{AFA7BFE9-07B0-AD41-8B5D-A3DFD2AB17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60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69" name="Line 73">
              <a:extLst>
                <a:ext uri="{FF2B5EF4-FFF2-40B4-BE49-F238E27FC236}">
                  <a16:creationId xmlns:a16="http://schemas.microsoft.com/office/drawing/2014/main" id="{A2DF556C-F147-214E-853C-445BF4273B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4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70" name="Line 74">
              <a:extLst>
                <a:ext uri="{FF2B5EF4-FFF2-40B4-BE49-F238E27FC236}">
                  <a16:creationId xmlns:a16="http://schemas.microsoft.com/office/drawing/2014/main" id="{7F9F64E8-D061-0645-BFD9-29871B75A1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8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71" name="Line 75">
              <a:extLst>
                <a:ext uri="{FF2B5EF4-FFF2-40B4-BE49-F238E27FC236}">
                  <a16:creationId xmlns:a16="http://schemas.microsoft.com/office/drawing/2014/main" id="{E6FDF227-DB2C-7542-A3FA-37FE05DEA8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0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72" name="Line 76">
              <a:extLst>
                <a:ext uri="{FF2B5EF4-FFF2-40B4-BE49-F238E27FC236}">
                  <a16:creationId xmlns:a16="http://schemas.microsoft.com/office/drawing/2014/main" id="{A99DE72F-E667-A840-BAFE-0F2F47554B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4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73" name="Line 77">
              <a:extLst>
                <a:ext uri="{FF2B5EF4-FFF2-40B4-BE49-F238E27FC236}">
                  <a16:creationId xmlns:a16="http://schemas.microsoft.com/office/drawing/2014/main" id="{8C84139B-399E-C040-A579-735E877D2A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8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74" name="Line 78">
              <a:extLst>
                <a:ext uri="{FF2B5EF4-FFF2-40B4-BE49-F238E27FC236}">
                  <a16:creationId xmlns:a16="http://schemas.microsoft.com/office/drawing/2014/main" id="{AEE0E399-065D-2D4E-B3C3-6108DE005D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3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75" name="Line 79">
              <a:extLst>
                <a:ext uri="{FF2B5EF4-FFF2-40B4-BE49-F238E27FC236}">
                  <a16:creationId xmlns:a16="http://schemas.microsoft.com/office/drawing/2014/main" id="{CDA3E897-E9B6-674D-AA18-E3D5D4BBBF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7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76" name="Line 80">
              <a:extLst>
                <a:ext uri="{FF2B5EF4-FFF2-40B4-BE49-F238E27FC236}">
                  <a16:creationId xmlns:a16="http://schemas.microsoft.com/office/drawing/2014/main" id="{68737148-40B4-D24E-95EF-8225CB166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1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77" name="Line 81">
              <a:extLst>
                <a:ext uri="{FF2B5EF4-FFF2-40B4-BE49-F238E27FC236}">
                  <a16:creationId xmlns:a16="http://schemas.microsoft.com/office/drawing/2014/main" id="{A6FCC01E-924D-4D4E-B2D5-99842C8066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5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78" name="Line 82">
              <a:extLst>
                <a:ext uri="{FF2B5EF4-FFF2-40B4-BE49-F238E27FC236}">
                  <a16:creationId xmlns:a16="http://schemas.microsoft.com/office/drawing/2014/main" id="{F8CEECA5-E038-F24E-A65B-A54DE3B1A0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09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79" name="Line 83">
              <a:extLst>
                <a:ext uri="{FF2B5EF4-FFF2-40B4-BE49-F238E27FC236}">
                  <a16:creationId xmlns:a16="http://schemas.microsoft.com/office/drawing/2014/main" id="{86C08531-0925-1449-9860-01DE9C0775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71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80" name="Line 84">
              <a:extLst>
                <a:ext uri="{FF2B5EF4-FFF2-40B4-BE49-F238E27FC236}">
                  <a16:creationId xmlns:a16="http://schemas.microsoft.com/office/drawing/2014/main" id="{A048E1D7-B540-5548-8B88-845B561617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26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81" name="Line 85">
              <a:extLst>
                <a:ext uri="{FF2B5EF4-FFF2-40B4-BE49-F238E27FC236}">
                  <a16:creationId xmlns:a16="http://schemas.microsoft.com/office/drawing/2014/main" id="{05041047-1382-2341-80B2-D8A79E4B4A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80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82" name="Line 86">
              <a:extLst>
                <a:ext uri="{FF2B5EF4-FFF2-40B4-BE49-F238E27FC236}">
                  <a16:creationId xmlns:a16="http://schemas.microsoft.com/office/drawing/2014/main" id="{6355E236-E143-6443-B455-BBDC1D9AFA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34" y="1454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83" name="Freeform 87">
              <a:extLst>
                <a:ext uri="{FF2B5EF4-FFF2-40B4-BE49-F238E27FC236}">
                  <a16:creationId xmlns:a16="http://schemas.microsoft.com/office/drawing/2014/main" id="{D64CEFA3-2CE2-AA4F-9D87-3F05F695E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2438"/>
              <a:ext cx="6375" cy="1878"/>
            </a:xfrm>
            <a:custGeom>
              <a:avLst/>
              <a:gdLst>
                <a:gd name="T0" fmla="*/ 0 w 842"/>
                <a:gd name="T1" fmla="*/ 109 h 248"/>
                <a:gd name="T2" fmla="*/ 60 w 842"/>
                <a:gd name="T3" fmla="*/ 156 h 248"/>
                <a:gd name="T4" fmla="*/ 120 w 842"/>
                <a:gd name="T5" fmla="*/ 162 h 248"/>
                <a:gd name="T6" fmla="*/ 180 w 842"/>
                <a:gd name="T7" fmla="*/ 148 h 248"/>
                <a:gd name="T8" fmla="*/ 241 w 842"/>
                <a:gd name="T9" fmla="*/ 137 h 248"/>
                <a:gd name="T10" fmla="*/ 301 w 842"/>
                <a:gd name="T11" fmla="*/ 248 h 248"/>
                <a:gd name="T12" fmla="*/ 361 w 842"/>
                <a:gd name="T13" fmla="*/ 159 h 248"/>
                <a:gd name="T14" fmla="*/ 421 w 842"/>
                <a:gd name="T15" fmla="*/ 189 h 248"/>
                <a:gd name="T16" fmla="*/ 481 w 842"/>
                <a:gd name="T17" fmla="*/ 65 h 248"/>
                <a:gd name="T18" fmla="*/ 541 w 842"/>
                <a:gd name="T19" fmla="*/ 53 h 248"/>
                <a:gd name="T20" fmla="*/ 601 w 842"/>
                <a:gd name="T21" fmla="*/ 59 h 248"/>
                <a:gd name="T22" fmla="*/ 662 w 842"/>
                <a:gd name="T23" fmla="*/ 60 h 248"/>
                <a:gd name="T24" fmla="*/ 722 w 842"/>
                <a:gd name="T25" fmla="*/ 46 h 248"/>
                <a:gd name="T26" fmla="*/ 782 w 842"/>
                <a:gd name="T27" fmla="*/ 25 h 248"/>
                <a:gd name="T28" fmla="*/ 842 w 842"/>
                <a:gd name="T2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2" h="248">
                  <a:moveTo>
                    <a:pt x="0" y="109"/>
                  </a:moveTo>
                  <a:lnTo>
                    <a:pt x="60" y="156"/>
                  </a:lnTo>
                  <a:lnTo>
                    <a:pt x="120" y="162"/>
                  </a:lnTo>
                  <a:lnTo>
                    <a:pt x="180" y="148"/>
                  </a:lnTo>
                  <a:lnTo>
                    <a:pt x="241" y="137"/>
                  </a:lnTo>
                  <a:lnTo>
                    <a:pt x="301" y="248"/>
                  </a:lnTo>
                  <a:lnTo>
                    <a:pt x="361" y="159"/>
                  </a:lnTo>
                  <a:lnTo>
                    <a:pt x="421" y="189"/>
                  </a:lnTo>
                  <a:lnTo>
                    <a:pt x="481" y="65"/>
                  </a:lnTo>
                  <a:lnTo>
                    <a:pt x="541" y="53"/>
                  </a:lnTo>
                  <a:lnTo>
                    <a:pt x="601" y="59"/>
                  </a:lnTo>
                  <a:lnTo>
                    <a:pt x="662" y="60"/>
                  </a:lnTo>
                  <a:lnTo>
                    <a:pt x="722" y="46"/>
                  </a:lnTo>
                  <a:lnTo>
                    <a:pt x="782" y="25"/>
                  </a:lnTo>
                  <a:lnTo>
                    <a:pt x="842" y="0"/>
                  </a:lnTo>
                </a:path>
              </a:pathLst>
            </a:custGeom>
            <a:noFill/>
            <a:ln w="508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84" name="Freeform 88">
              <a:extLst>
                <a:ext uri="{FF2B5EF4-FFF2-40B4-BE49-F238E27FC236}">
                  <a16:creationId xmlns:a16="http://schemas.microsoft.com/office/drawing/2014/main" id="{6C236660-AAE6-FC4D-8AE1-606AC9963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3233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61 w 61"/>
                <a:gd name="T3" fmla="*/ 61 h 61"/>
                <a:gd name="T4" fmla="*/ 0 w 61"/>
                <a:gd name="T5" fmla="*/ 61 h 61"/>
                <a:gd name="T6" fmla="*/ 30 w 61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61" y="61"/>
                  </a:lnTo>
                  <a:lnTo>
                    <a:pt x="0" y="6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5" name="Freeform 89">
              <a:extLst>
                <a:ext uri="{FF2B5EF4-FFF2-40B4-BE49-F238E27FC236}">
                  <a16:creationId xmlns:a16="http://schemas.microsoft.com/office/drawing/2014/main" id="{6E27EADE-B169-C94C-A5E8-57FC33DC6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3589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61 w 61"/>
                <a:gd name="T3" fmla="*/ 60 h 60"/>
                <a:gd name="T4" fmla="*/ 0 w 61"/>
                <a:gd name="T5" fmla="*/ 60 h 60"/>
                <a:gd name="T6" fmla="*/ 31 w 61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61" y="60"/>
                  </a:lnTo>
                  <a:lnTo>
                    <a:pt x="0" y="6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6" name="Freeform 90">
              <a:extLst>
                <a:ext uri="{FF2B5EF4-FFF2-40B4-BE49-F238E27FC236}">
                  <a16:creationId xmlns:a16="http://schemas.microsoft.com/office/drawing/2014/main" id="{AD749686-F04A-D14F-82C6-81835D242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" y="3634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60 w 60"/>
                <a:gd name="T3" fmla="*/ 61 h 61"/>
                <a:gd name="T4" fmla="*/ 0 w 60"/>
                <a:gd name="T5" fmla="*/ 61 h 61"/>
                <a:gd name="T6" fmla="*/ 30 w 6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60" y="61"/>
                  </a:lnTo>
                  <a:lnTo>
                    <a:pt x="0" y="6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7" name="Freeform 91">
              <a:extLst>
                <a:ext uri="{FF2B5EF4-FFF2-40B4-BE49-F238E27FC236}">
                  <a16:creationId xmlns:a16="http://schemas.microsoft.com/office/drawing/2014/main" id="{00F2CE47-7276-9440-B185-8146E5974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3528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60 w 60"/>
                <a:gd name="T3" fmla="*/ 61 h 61"/>
                <a:gd name="T4" fmla="*/ 0 w 60"/>
                <a:gd name="T5" fmla="*/ 61 h 61"/>
                <a:gd name="T6" fmla="*/ 30 w 6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60" y="61"/>
                  </a:lnTo>
                  <a:lnTo>
                    <a:pt x="0" y="6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8" name="Freeform 92">
              <a:extLst>
                <a:ext uri="{FF2B5EF4-FFF2-40B4-BE49-F238E27FC236}">
                  <a16:creationId xmlns:a16="http://schemas.microsoft.com/office/drawing/2014/main" id="{48CCE1DF-C611-2346-942D-66E430F76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" y="3445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60 w 60"/>
                <a:gd name="T3" fmla="*/ 61 h 61"/>
                <a:gd name="T4" fmla="*/ 0 w 60"/>
                <a:gd name="T5" fmla="*/ 61 h 61"/>
                <a:gd name="T6" fmla="*/ 30 w 6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60" y="61"/>
                  </a:lnTo>
                  <a:lnTo>
                    <a:pt x="0" y="6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89" name="Freeform 93">
              <a:extLst>
                <a:ext uri="{FF2B5EF4-FFF2-40B4-BE49-F238E27FC236}">
                  <a16:creationId xmlns:a16="http://schemas.microsoft.com/office/drawing/2014/main" id="{60758D7A-93D3-574A-A43C-FC2D6A457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4285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60 w 60"/>
                <a:gd name="T3" fmla="*/ 61 h 61"/>
                <a:gd name="T4" fmla="*/ 0 w 60"/>
                <a:gd name="T5" fmla="*/ 61 h 61"/>
                <a:gd name="T6" fmla="*/ 30 w 6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60" y="61"/>
                  </a:lnTo>
                  <a:lnTo>
                    <a:pt x="0" y="6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0" name="Freeform 94">
              <a:extLst>
                <a:ext uri="{FF2B5EF4-FFF2-40B4-BE49-F238E27FC236}">
                  <a16:creationId xmlns:a16="http://schemas.microsoft.com/office/drawing/2014/main" id="{A0E6FC82-B64F-D74B-BAB2-C3C3CF4A9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3612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61 w 61"/>
                <a:gd name="T3" fmla="*/ 60 h 60"/>
                <a:gd name="T4" fmla="*/ 0 w 61"/>
                <a:gd name="T5" fmla="*/ 60 h 60"/>
                <a:gd name="T6" fmla="*/ 30 w 61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61" y="60"/>
                  </a:lnTo>
                  <a:lnTo>
                    <a:pt x="0" y="6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1" name="Freeform 95">
              <a:extLst>
                <a:ext uri="{FF2B5EF4-FFF2-40B4-BE49-F238E27FC236}">
                  <a16:creationId xmlns:a16="http://schemas.microsoft.com/office/drawing/2014/main" id="{67F37ECF-6B57-F84E-AE77-262069E97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3839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61 w 61"/>
                <a:gd name="T3" fmla="*/ 60 h 60"/>
                <a:gd name="T4" fmla="*/ 0 w 61"/>
                <a:gd name="T5" fmla="*/ 60 h 60"/>
                <a:gd name="T6" fmla="*/ 31 w 61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lnTo>
                    <a:pt x="61" y="60"/>
                  </a:lnTo>
                  <a:lnTo>
                    <a:pt x="0" y="6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2" name="Freeform 96">
              <a:extLst>
                <a:ext uri="{FF2B5EF4-FFF2-40B4-BE49-F238E27FC236}">
                  <a16:creationId xmlns:a16="http://schemas.microsoft.com/office/drawing/2014/main" id="{8A32A86E-0F78-D740-8BDA-4BF179941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2900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60 w 60"/>
                <a:gd name="T3" fmla="*/ 60 h 60"/>
                <a:gd name="T4" fmla="*/ 0 w 60"/>
                <a:gd name="T5" fmla="*/ 60 h 60"/>
                <a:gd name="T6" fmla="*/ 3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60" y="60"/>
                  </a:lnTo>
                  <a:lnTo>
                    <a:pt x="0" y="6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3" name="Freeform 97">
              <a:extLst>
                <a:ext uri="{FF2B5EF4-FFF2-40B4-BE49-F238E27FC236}">
                  <a16:creationId xmlns:a16="http://schemas.microsoft.com/office/drawing/2014/main" id="{952F887F-7496-C146-9B7C-DED621CEC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8" y="2809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60 w 60"/>
                <a:gd name="T3" fmla="*/ 61 h 61"/>
                <a:gd name="T4" fmla="*/ 0 w 60"/>
                <a:gd name="T5" fmla="*/ 61 h 61"/>
                <a:gd name="T6" fmla="*/ 30 w 6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60" y="61"/>
                  </a:lnTo>
                  <a:lnTo>
                    <a:pt x="0" y="6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4" name="Freeform 98">
              <a:extLst>
                <a:ext uri="{FF2B5EF4-FFF2-40B4-BE49-F238E27FC236}">
                  <a16:creationId xmlns:a16="http://schemas.microsoft.com/office/drawing/2014/main" id="{D1B9616C-5407-CC46-9327-CC61E1078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2" y="2854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61 w 61"/>
                <a:gd name="T3" fmla="*/ 61 h 61"/>
                <a:gd name="T4" fmla="*/ 0 w 61"/>
                <a:gd name="T5" fmla="*/ 61 h 61"/>
                <a:gd name="T6" fmla="*/ 30 w 61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61" y="61"/>
                  </a:lnTo>
                  <a:lnTo>
                    <a:pt x="0" y="6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5" name="Freeform 99">
              <a:extLst>
                <a:ext uri="{FF2B5EF4-FFF2-40B4-BE49-F238E27FC236}">
                  <a16:creationId xmlns:a16="http://schemas.microsoft.com/office/drawing/2014/main" id="{3266D787-A187-8643-A41C-CF954C8F8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4" y="2862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60 w 60"/>
                <a:gd name="T3" fmla="*/ 61 h 61"/>
                <a:gd name="T4" fmla="*/ 0 w 60"/>
                <a:gd name="T5" fmla="*/ 61 h 61"/>
                <a:gd name="T6" fmla="*/ 30 w 6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lnTo>
                    <a:pt x="60" y="61"/>
                  </a:lnTo>
                  <a:lnTo>
                    <a:pt x="0" y="6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6" name="Freeform 100">
              <a:extLst>
                <a:ext uri="{FF2B5EF4-FFF2-40B4-BE49-F238E27FC236}">
                  <a16:creationId xmlns:a16="http://schemas.microsoft.com/office/drawing/2014/main" id="{0ECE9263-3EFB-C746-9403-4A9824AA0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" y="2756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61 w 61"/>
                <a:gd name="T3" fmla="*/ 61 h 61"/>
                <a:gd name="T4" fmla="*/ 0 w 61"/>
                <a:gd name="T5" fmla="*/ 61 h 61"/>
                <a:gd name="T6" fmla="*/ 30 w 61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61" y="61"/>
                  </a:lnTo>
                  <a:lnTo>
                    <a:pt x="0" y="6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7" name="Freeform 101">
              <a:extLst>
                <a:ext uri="{FF2B5EF4-FFF2-40B4-BE49-F238E27FC236}">
                  <a16:creationId xmlns:a16="http://schemas.microsoft.com/office/drawing/2014/main" id="{12996FE4-DED2-0C4C-8E3F-63ACB49CD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2" y="2597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61 w 61"/>
                <a:gd name="T3" fmla="*/ 61 h 61"/>
                <a:gd name="T4" fmla="*/ 0 w 61"/>
                <a:gd name="T5" fmla="*/ 61 h 61"/>
                <a:gd name="T6" fmla="*/ 31 w 61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lnTo>
                    <a:pt x="61" y="61"/>
                  </a:lnTo>
                  <a:lnTo>
                    <a:pt x="0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8" name="Freeform 102">
              <a:extLst>
                <a:ext uri="{FF2B5EF4-FFF2-40B4-BE49-F238E27FC236}">
                  <a16:creationId xmlns:a16="http://schemas.microsoft.com/office/drawing/2014/main" id="{7190F22E-1B2C-6D4E-8C00-6534A7022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" y="2408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60 w 60"/>
                <a:gd name="T3" fmla="*/ 60 h 60"/>
                <a:gd name="T4" fmla="*/ 0 w 60"/>
                <a:gd name="T5" fmla="*/ 60 h 60"/>
                <a:gd name="T6" fmla="*/ 3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60" y="60"/>
                  </a:lnTo>
                  <a:lnTo>
                    <a:pt x="0" y="6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508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99" name="Rectangle 103">
              <a:extLst>
                <a:ext uri="{FF2B5EF4-FFF2-40B4-BE49-F238E27FC236}">
                  <a16:creationId xmlns:a16="http://schemas.microsoft.com/office/drawing/2014/main" id="{9CC9A384-403F-1346-B14B-8FB031D72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" y="208"/>
              <a:ext cx="173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800" b="1">
                  <a:solidFill>
                    <a:srgbClr val="000000"/>
                  </a:solidFill>
                </a:rPr>
                <a:t>Entwicklung Studienanfängerplätze </a:t>
              </a:r>
              <a:endParaRPr lang="de-DE" altLang="de-DE"/>
            </a:p>
          </p:txBody>
        </p:sp>
        <p:sp>
          <p:nvSpPr>
            <p:cNvPr id="106600" name="Rectangle 104">
              <a:extLst>
                <a:ext uri="{FF2B5EF4-FFF2-40B4-BE49-F238E27FC236}">
                  <a16:creationId xmlns:a16="http://schemas.microsoft.com/office/drawing/2014/main" id="{62F2E786-BA22-754F-B1E3-CA0B17DBE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" y="408"/>
              <a:ext cx="172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800" b="1">
                  <a:solidFill>
                    <a:srgbClr val="000000"/>
                  </a:solidFill>
                </a:rPr>
                <a:t>(relativ zu Durchschnitt 2000 - 2004)</a:t>
              </a:r>
              <a:endParaRPr lang="de-DE" altLang="de-DE"/>
            </a:p>
          </p:txBody>
        </p:sp>
        <p:sp>
          <p:nvSpPr>
            <p:cNvPr id="106601" name="Rectangle 105">
              <a:extLst>
                <a:ext uri="{FF2B5EF4-FFF2-40B4-BE49-F238E27FC236}">
                  <a16:creationId xmlns:a16="http://schemas.microsoft.com/office/drawing/2014/main" id="{C1D48F4D-4462-9A48-AADE-76F78AFC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" y="603"/>
              <a:ext cx="101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800" b="1">
                  <a:solidFill>
                    <a:srgbClr val="000000"/>
                  </a:solidFill>
                </a:rPr>
                <a:t>nur Bildungsinländer</a:t>
              </a:r>
              <a:endParaRPr lang="de-DE" altLang="de-DE"/>
            </a:p>
          </p:txBody>
        </p:sp>
        <p:sp>
          <p:nvSpPr>
            <p:cNvPr id="106602" name="Rectangle 106">
              <a:extLst>
                <a:ext uri="{FF2B5EF4-FFF2-40B4-BE49-F238E27FC236}">
                  <a16:creationId xmlns:a16="http://schemas.microsoft.com/office/drawing/2014/main" id="{18913AC9-F9D4-FD4F-8C92-2464BB7E9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" y="5323"/>
              <a:ext cx="27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FF0000"/>
                  </a:solidFill>
                </a:rPr>
                <a:t>100.000</a:t>
              </a:r>
              <a:endParaRPr lang="de-DE" altLang="de-DE"/>
            </a:p>
          </p:txBody>
        </p:sp>
        <p:sp>
          <p:nvSpPr>
            <p:cNvPr id="106603" name="Rectangle 107">
              <a:extLst>
                <a:ext uri="{FF2B5EF4-FFF2-40B4-BE49-F238E27FC236}">
                  <a16:creationId xmlns:a16="http://schemas.microsoft.com/office/drawing/2014/main" id="{7B5E0DC6-1E92-2247-8679-7840AECE9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" y="4763"/>
              <a:ext cx="23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FF0000"/>
                  </a:solidFill>
                </a:rPr>
                <a:t>80.000</a:t>
              </a:r>
              <a:endParaRPr lang="de-DE" altLang="de-DE"/>
            </a:p>
          </p:txBody>
        </p:sp>
        <p:sp>
          <p:nvSpPr>
            <p:cNvPr id="106604" name="Rectangle 108">
              <a:extLst>
                <a:ext uri="{FF2B5EF4-FFF2-40B4-BE49-F238E27FC236}">
                  <a16:creationId xmlns:a16="http://schemas.microsoft.com/office/drawing/2014/main" id="{B0B7339F-18DD-1946-B121-D42C402B3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" y="4208"/>
              <a:ext cx="23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FF0000"/>
                  </a:solidFill>
                </a:rPr>
                <a:t>60.000</a:t>
              </a:r>
              <a:endParaRPr lang="de-DE" altLang="de-DE"/>
            </a:p>
          </p:txBody>
        </p:sp>
        <p:sp>
          <p:nvSpPr>
            <p:cNvPr id="106605" name="Rectangle 109">
              <a:extLst>
                <a:ext uri="{FF2B5EF4-FFF2-40B4-BE49-F238E27FC236}">
                  <a16:creationId xmlns:a16="http://schemas.microsoft.com/office/drawing/2014/main" id="{9872F66B-1E52-D142-9EBF-42576B466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" y="3648"/>
              <a:ext cx="23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FF0000"/>
                  </a:solidFill>
                </a:rPr>
                <a:t>40.000</a:t>
              </a:r>
              <a:endParaRPr lang="de-DE" altLang="de-DE"/>
            </a:p>
          </p:txBody>
        </p:sp>
        <p:sp>
          <p:nvSpPr>
            <p:cNvPr id="106606" name="Rectangle 110">
              <a:extLst>
                <a:ext uri="{FF2B5EF4-FFF2-40B4-BE49-F238E27FC236}">
                  <a16:creationId xmlns:a16="http://schemas.microsoft.com/office/drawing/2014/main" id="{043E9670-075E-574A-AF8A-7A980E5A9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" y="3097"/>
              <a:ext cx="23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FF0000"/>
                  </a:solidFill>
                </a:rPr>
                <a:t>20.000</a:t>
              </a:r>
              <a:endParaRPr lang="de-DE" altLang="de-DE"/>
            </a:p>
          </p:txBody>
        </p:sp>
        <p:sp>
          <p:nvSpPr>
            <p:cNvPr id="106607" name="Rectangle 111">
              <a:extLst>
                <a:ext uri="{FF2B5EF4-FFF2-40B4-BE49-F238E27FC236}">
                  <a16:creationId xmlns:a16="http://schemas.microsoft.com/office/drawing/2014/main" id="{407793B0-E873-7E42-93AC-A4F9E5FDB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" y="2533"/>
              <a:ext cx="4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0</a:t>
              </a:r>
              <a:endParaRPr lang="de-DE" altLang="de-DE"/>
            </a:p>
          </p:txBody>
        </p:sp>
        <p:sp>
          <p:nvSpPr>
            <p:cNvPr id="106608" name="Rectangle 112">
              <a:extLst>
                <a:ext uri="{FF2B5EF4-FFF2-40B4-BE49-F238E27FC236}">
                  <a16:creationId xmlns:a16="http://schemas.microsoft.com/office/drawing/2014/main" id="{942C8AED-B9D5-0648-A60E-F129B9D26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" y="1985"/>
              <a:ext cx="233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20.000</a:t>
              </a:r>
              <a:endParaRPr lang="de-DE" altLang="de-DE"/>
            </a:p>
          </p:txBody>
        </p:sp>
        <p:sp>
          <p:nvSpPr>
            <p:cNvPr id="106609" name="Rectangle 113">
              <a:extLst>
                <a:ext uri="{FF2B5EF4-FFF2-40B4-BE49-F238E27FC236}">
                  <a16:creationId xmlns:a16="http://schemas.microsoft.com/office/drawing/2014/main" id="{35140145-4E50-2D4F-A86B-016CB5C2D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" y="1424"/>
              <a:ext cx="23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40.000</a:t>
              </a:r>
              <a:endParaRPr lang="de-DE" altLang="de-DE"/>
            </a:p>
          </p:txBody>
        </p:sp>
        <p:sp>
          <p:nvSpPr>
            <p:cNvPr id="106610" name="Rectangle 114">
              <a:extLst>
                <a:ext uri="{FF2B5EF4-FFF2-40B4-BE49-F238E27FC236}">
                  <a16:creationId xmlns:a16="http://schemas.microsoft.com/office/drawing/2014/main" id="{714CDF57-0ED9-AF4D-8891-6F227D540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" y="5549"/>
              <a:ext cx="16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 b="1">
                  <a:solidFill>
                    <a:srgbClr val="000000"/>
                  </a:solidFill>
                </a:rPr>
                <a:t>Jahr</a:t>
              </a:r>
              <a:endParaRPr lang="de-DE" altLang="de-DE"/>
            </a:p>
          </p:txBody>
        </p:sp>
        <p:sp>
          <p:nvSpPr>
            <p:cNvPr id="106611" name="Rectangle 115">
              <a:extLst>
                <a:ext uri="{FF2B5EF4-FFF2-40B4-BE49-F238E27FC236}">
                  <a16:creationId xmlns:a16="http://schemas.microsoft.com/office/drawing/2014/main" id="{B4CFE2BB-FD98-7643-9857-B6E61CCE14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06" y="-2275"/>
              <a:ext cx="294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>
              <a:spAutoFit/>
            </a:bodyPr>
            <a:lstStyle/>
            <a:p>
              <a:endParaRPr lang="de-DE" altLang="de-DE"/>
            </a:p>
          </p:txBody>
        </p:sp>
        <p:sp>
          <p:nvSpPr>
            <p:cNvPr id="106612" name="Rectangle 116">
              <a:extLst>
                <a:ext uri="{FF2B5EF4-FFF2-40B4-BE49-F238E27FC236}">
                  <a16:creationId xmlns:a16="http://schemas.microsoft.com/office/drawing/2014/main" id="{086E56B4-D84F-0246-9B3B-2D273501F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1235"/>
              <a:ext cx="17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2006</a:t>
              </a:r>
              <a:endParaRPr lang="de-DE" altLang="de-DE"/>
            </a:p>
          </p:txBody>
        </p:sp>
        <p:sp>
          <p:nvSpPr>
            <p:cNvPr id="106613" name="Rectangle 117">
              <a:extLst>
                <a:ext uri="{FF2B5EF4-FFF2-40B4-BE49-F238E27FC236}">
                  <a16:creationId xmlns:a16="http://schemas.microsoft.com/office/drawing/2014/main" id="{46ABC170-F4A0-154D-9E5A-3E062E198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" y="1235"/>
              <a:ext cx="17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2007</a:t>
              </a:r>
              <a:endParaRPr lang="de-DE" altLang="de-DE"/>
            </a:p>
          </p:txBody>
        </p:sp>
        <p:sp>
          <p:nvSpPr>
            <p:cNvPr id="106614" name="Rectangle 118">
              <a:extLst>
                <a:ext uri="{FF2B5EF4-FFF2-40B4-BE49-F238E27FC236}">
                  <a16:creationId xmlns:a16="http://schemas.microsoft.com/office/drawing/2014/main" id="{BF099565-D392-7A40-BAAA-11BC73724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1235"/>
              <a:ext cx="17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2008</a:t>
              </a:r>
              <a:endParaRPr lang="de-DE" altLang="de-DE"/>
            </a:p>
          </p:txBody>
        </p:sp>
        <p:sp>
          <p:nvSpPr>
            <p:cNvPr id="106615" name="Rectangle 119">
              <a:extLst>
                <a:ext uri="{FF2B5EF4-FFF2-40B4-BE49-F238E27FC236}">
                  <a16:creationId xmlns:a16="http://schemas.microsoft.com/office/drawing/2014/main" id="{1163A193-2FB0-EE4B-9A35-1C0A15CC7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1235"/>
              <a:ext cx="17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2009</a:t>
              </a:r>
              <a:endParaRPr lang="de-DE" altLang="de-DE"/>
            </a:p>
          </p:txBody>
        </p:sp>
        <p:sp>
          <p:nvSpPr>
            <p:cNvPr id="106616" name="Rectangle 120">
              <a:extLst>
                <a:ext uri="{FF2B5EF4-FFF2-40B4-BE49-F238E27FC236}">
                  <a16:creationId xmlns:a16="http://schemas.microsoft.com/office/drawing/2014/main" id="{35ECE918-B408-3143-929C-39E5FDE0A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2" y="1235"/>
              <a:ext cx="17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2010</a:t>
              </a:r>
              <a:endParaRPr lang="de-DE" altLang="de-DE"/>
            </a:p>
          </p:txBody>
        </p:sp>
        <p:sp>
          <p:nvSpPr>
            <p:cNvPr id="106617" name="Rectangle 121">
              <a:extLst>
                <a:ext uri="{FF2B5EF4-FFF2-40B4-BE49-F238E27FC236}">
                  <a16:creationId xmlns:a16="http://schemas.microsoft.com/office/drawing/2014/main" id="{BE0C1EB1-9539-1A48-8F88-6EBC921E2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" y="1235"/>
              <a:ext cx="17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2011</a:t>
              </a:r>
              <a:endParaRPr lang="de-DE" altLang="de-DE"/>
            </a:p>
          </p:txBody>
        </p:sp>
        <p:sp>
          <p:nvSpPr>
            <p:cNvPr id="106618" name="Rectangle 122">
              <a:extLst>
                <a:ext uri="{FF2B5EF4-FFF2-40B4-BE49-F238E27FC236}">
                  <a16:creationId xmlns:a16="http://schemas.microsoft.com/office/drawing/2014/main" id="{54D269AF-1B3A-4944-87C9-1C53B27C5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" y="1235"/>
              <a:ext cx="17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2012</a:t>
              </a:r>
              <a:endParaRPr lang="de-DE" altLang="de-DE"/>
            </a:p>
          </p:txBody>
        </p:sp>
        <p:sp>
          <p:nvSpPr>
            <p:cNvPr id="106619" name="Rectangle 123">
              <a:extLst>
                <a:ext uri="{FF2B5EF4-FFF2-40B4-BE49-F238E27FC236}">
                  <a16:creationId xmlns:a16="http://schemas.microsoft.com/office/drawing/2014/main" id="{81209723-A69D-714C-9957-BDBF5214D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" y="1235"/>
              <a:ext cx="169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2013</a:t>
              </a:r>
              <a:endParaRPr lang="de-DE" altLang="de-DE"/>
            </a:p>
          </p:txBody>
        </p:sp>
        <p:sp>
          <p:nvSpPr>
            <p:cNvPr id="106620" name="Rectangle 124">
              <a:extLst>
                <a:ext uri="{FF2B5EF4-FFF2-40B4-BE49-F238E27FC236}">
                  <a16:creationId xmlns:a16="http://schemas.microsoft.com/office/drawing/2014/main" id="{E077A6D8-3CA1-BF4A-9A9B-920D4A427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9" y="1235"/>
              <a:ext cx="17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2014</a:t>
              </a:r>
              <a:endParaRPr lang="de-DE" altLang="de-DE"/>
            </a:p>
          </p:txBody>
        </p:sp>
        <p:sp>
          <p:nvSpPr>
            <p:cNvPr id="106621" name="Rectangle 125">
              <a:extLst>
                <a:ext uri="{FF2B5EF4-FFF2-40B4-BE49-F238E27FC236}">
                  <a16:creationId xmlns:a16="http://schemas.microsoft.com/office/drawing/2014/main" id="{A8F266E7-9462-6947-AAEE-A2CD00867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" y="1235"/>
              <a:ext cx="17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2015</a:t>
              </a:r>
              <a:endParaRPr lang="de-DE" altLang="de-DE"/>
            </a:p>
          </p:txBody>
        </p:sp>
        <p:sp>
          <p:nvSpPr>
            <p:cNvPr id="106622" name="Rectangle 126">
              <a:extLst>
                <a:ext uri="{FF2B5EF4-FFF2-40B4-BE49-F238E27FC236}">
                  <a16:creationId xmlns:a16="http://schemas.microsoft.com/office/drawing/2014/main" id="{64ED1AE8-8C6E-F943-B11E-583712330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1235"/>
              <a:ext cx="17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2016</a:t>
              </a:r>
              <a:endParaRPr lang="de-DE" altLang="de-DE"/>
            </a:p>
          </p:txBody>
        </p:sp>
        <p:sp>
          <p:nvSpPr>
            <p:cNvPr id="106623" name="Rectangle 127">
              <a:extLst>
                <a:ext uri="{FF2B5EF4-FFF2-40B4-BE49-F238E27FC236}">
                  <a16:creationId xmlns:a16="http://schemas.microsoft.com/office/drawing/2014/main" id="{77C4C976-09DA-4049-98C8-21F72FEB9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" y="1235"/>
              <a:ext cx="17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2017</a:t>
              </a:r>
              <a:endParaRPr lang="de-DE" altLang="de-DE"/>
            </a:p>
          </p:txBody>
        </p:sp>
        <p:sp>
          <p:nvSpPr>
            <p:cNvPr id="106624" name="Rectangle 128">
              <a:extLst>
                <a:ext uri="{FF2B5EF4-FFF2-40B4-BE49-F238E27FC236}">
                  <a16:creationId xmlns:a16="http://schemas.microsoft.com/office/drawing/2014/main" id="{B45D0966-04B3-B048-89AC-450D85FD5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3" y="1235"/>
              <a:ext cx="17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2018</a:t>
              </a:r>
              <a:endParaRPr lang="de-DE" altLang="de-DE"/>
            </a:p>
          </p:txBody>
        </p:sp>
        <p:sp>
          <p:nvSpPr>
            <p:cNvPr id="106625" name="Rectangle 129">
              <a:extLst>
                <a:ext uri="{FF2B5EF4-FFF2-40B4-BE49-F238E27FC236}">
                  <a16:creationId xmlns:a16="http://schemas.microsoft.com/office/drawing/2014/main" id="{04C4612E-78C8-9C42-9505-26EEEE0B5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7" y="1235"/>
              <a:ext cx="17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2019</a:t>
              </a:r>
              <a:endParaRPr lang="de-DE" altLang="de-DE"/>
            </a:p>
          </p:txBody>
        </p:sp>
        <p:sp>
          <p:nvSpPr>
            <p:cNvPr id="106626" name="Rectangle 130">
              <a:extLst>
                <a:ext uri="{FF2B5EF4-FFF2-40B4-BE49-F238E27FC236}">
                  <a16:creationId xmlns:a16="http://schemas.microsoft.com/office/drawing/2014/main" id="{1A6E1E91-E3AB-0D4D-93E5-E892F1091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1" y="1235"/>
              <a:ext cx="169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600">
                  <a:solidFill>
                    <a:srgbClr val="000000"/>
                  </a:solidFill>
                </a:rPr>
                <a:t>2020</a:t>
              </a:r>
              <a:endParaRPr lang="de-DE" altLang="de-DE"/>
            </a:p>
          </p:txBody>
        </p:sp>
        <p:sp>
          <p:nvSpPr>
            <p:cNvPr id="106627" name="Rectangle 131">
              <a:extLst>
                <a:ext uri="{FF2B5EF4-FFF2-40B4-BE49-F238E27FC236}">
                  <a16:creationId xmlns:a16="http://schemas.microsoft.com/office/drawing/2014/main" id="{51145605-9135-2744-A72E-DEDABC227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" y="53"/>
              <a:ext cx="8948" cy="577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6628" name="AutoShape 132">
            <a:extLst>
              <a:ext uri="{FF2B5EF4-FFF2-40B4-BE49-F238E27FC236}">
                <a16:creationId xmlns:a16="http://schemas.microsoft.com/office/drawing/2014/main" id="{F5AD021D-4EE6-994C-9A48-4ED322FAD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300663"/>
            <a:ext cx="3671887" cy="433387"/>
          </a:xfrm>
          <a:prstGeom prst="leftArrow">
            <a:avLst>
              <a:gd name="adj1" fmla="val 50000"/>
              <a:gd name="adj2" fmla="val 21181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2400"/>
              <a:t>80.000</a:t>
            </a:r>
            <a:r>
              <a:rPr lang="de-DE" altLang="de-DE" sz="2400">
                <a:latin typeface="Times New Roman" panose="02020603050405020304" pitchFamily="18" charset="0"/>
              </a:rPr>
              <a:t>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628" grpId="0" animBg="1"/>
    </p:bldLst>
  </p:timing>
</p:sld>
</file>

<file path=ppt/theme/theme1.xml><?xml version="1.0" encoding="utf-8"?>
<a:theme xmlns:a="http://schemas.openxmlformats.org/drawingml/2006/main" name="Versuch 2">
  <a:themeElements>
    <a:clrScheme name="Versuch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su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ersuch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1004</Words>
  <Application>Microsoft Macintosh PowerPoint</Application>
  <PresentationFormat>Bildschirmpräsentation (4:3)</PresentationFormat>
  <Paragraphs>606</Paragraphs>
  <Slides>24</Slides>
  <Notes>24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Wingdings</vt:lpstr>
      <vt:lpstr>Times New Roman</vt:lpstr>
      <vt:lpstr>Helvetica-Narrow</vt:lpstr>
      <vt:lpstr>Symbol</vt:lpstr>
      <vt:lpstr>Versuch 2</vt:lpstr>
      <vt:lpstr>Microsoft Photo Editor 3.0 Photo</vt:lpstr>
      <vt:lpstr>Hochschul- und Studienfinanzierung</vt:lpstr>
      <vt:lpstr>PowerPoint-Präsentation</vt:lpstr>
      <vt:lpstr>Reform 1: neues „Bafög“</vt:lpstr>
      <vt:lpstr>PowerPoint-Präsentation</vt:lpstr>
      <vt:lpstr>PowerPoint-Präsentation</vt:lpstr>
      <vt:lpstr>Chance und Herausforderung</vt:lpstr>
      <vt:lpstr>Länder mit Studienplatzdefizit</vt:lpstr>
      <vt:lpstr>Länder mit Studienplatzüberschuss</vt:lpstr>
      <vt:lpstr>Entwicklung Studienanfängerplätze </vt:lpstr>
      <vt:lpstr>Nationale Anstrengung</vt:lpstr>
      <vt:lpstr>PowerPoint-Präsentation</vt:lpstr>
      <vt:lpstr>PowerPoint-Präsentation</vt:lpstr>
      <vt:lpstr>PowerPoint-Präsentation</vt:lpstr>
      <vt:lpstr>PowerPoint-Präsentation</vt:lpstr>
      <vt:lpstr>Reform 3: Studienbeiträge</vt:lpstr>
      <vt:lpstr>PowerPoint-Präsentation</vt:lpstr>
      <vt:lpstr>Studierendenorientierung</vt:lpstr>
      <vt:lpstr>PowerPoint-Präsentation</vt:lpstr>
      <vt:lpstr>Finanzielle Effekte</vt:lpstr>
      <vt:lpstr>Autonomie und Wettbewerb</vt:lpstr>
      <vt:lpstr>Sozialverträglichkeit</vt:lpstr>
      <vt:lpstr>Konsistenz und Kalkulierbarkeit</vt:lpstr>
      <vt:lpstr>Gesetzesvergleich</vt:lpstr>
      <vt:lpstr>PowerPoint-Präsentation</vt:lpstr>
    </vt:vector>
  </TitlesOfParts>
  <Company>CHE - Centrum für Hochschulentwicklung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Lars Hüning</dc:creator>
  <cp:lastModifiedBy>Detlef Müller-Böling</cp:lastModifiedBy>
  <cp:revision>35</cp:revision>
  <dcterms:created xsi:type="dcterms:W3CDTF">2006-03-31T13:57:11Z</dcterms:created>
  <dcterms:modified xsi:type="dcterms:W3CDTF">2022-02-05T15:35:48Z</dcterms:modified>
</cp:coreProperties>
</file>