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63" r:id="rId3"/>
    <p:sldId id="266" r:id="rId4"/>
    <p:sldId id="270" r:id="rId5"/>
    <p:sldId id="268" r:id="rId6"/>
    <p:sldId id="269" r:id="rId7"/>
    <p:sldId id="265" r:id="rId8"/>
    <p:sldId id="264" r:id="rId9"/>
    <p:sldId id="267" r:id="rId10"/>
    <p:sldId id="272" r:id="rId11"/>
    <p:sldId id="271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2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12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8C0E94C-EEB6-044A-8526-95F99873AB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CD8770C-64D9-8D40-BE15-D4831CD4921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34165DD-1203-584C-B1AB-BB426B8009D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E343051-4D61-A14E-A126-242207F4DC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9673757-0AE5-B44D-BB05-8C9C5842F8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8B8F73CC-AF8D-4D4E-8F16-22A744FC8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BBA7CF-EFC3-864C-9372-8CADF2626DA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77FFAF-FB0F-5249-875D-E77057047F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3E185-461F-F34A-84DD-EA94DD052CAA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EE0F715B-3BA2-3344-A8A6-3E0250580A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FEB1785-4A33-3C4E-A536-3C6D119D4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1B3AE2-C092-1E46-B19E-AF5431269A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79D44-1040-4E4C-9154-3E46D79ABB4B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29FD7EC-D05E-6A43-8D66-262F1413E9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25171D1-71A0-044A-BE26-8AC7E63E7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9A2EE7-D25F-6142-90AF-13834DDF6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D6BD8-378E-3343-B75D-DC3E0F72EE43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7B971FB-DA1C-4243-BF25-7D5E831553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A41ECCB-BB95-5941-8442-96FDAFF6F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EAED9A-AF25-8F48-9542-B5C45BD13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9660C-5003-C44D-BA9D-916B7E2AED87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8C62F892-B967-2246-B31A-7B010BD61E1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F0101B9-B2ED-0944-8D96-AA48857D6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143283-6D73-6B40-85CF-9611AF6AB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E8452-A544-4445-8330-401D0E42708F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9C1B4DB-22FD-D745-8CC7-04613F9D41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5E93EA5-31F7-1947-B5D1-31BA5AC31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 b="1"/>
              <a:t>Um Wissenschaftler</a:t>
            </a:r>
            <a:r>
              <a:rPr lang="de-DE" altLang="de-DE"/>
              <a:t>: nur soviel: wenn Frau Bulmahn sich darum sorgt, deutsche Spitzenwissenschaftler wieder nach Deutschland zu holen, dann ist der Ansatz bereits provinziell: wir müßten die Weltspitzenwissenschaftler nach Deutschland holen.</a:t>
            </a:r>
          </a:p>
          <a:p>
            <a:r>
              <a:rPr lang="de-DE" altLang="de-DE"/>
              <a:t>Es mag sein, dass darunter auch einige Deutsche sind. </a:t>
            </a:r>
          </a:p>
          <a:p>
            <a:endParaRPr lang="de-DE" altLang="de-DE"/>
          </a:p>
          <a:p>
            <a:r>
              <a:rPr lang="de-DE" altLang="de-DE" b="1"/>
              <a:t>Um Forschungsgelder</a:t>
            </a:r>
            <a:r>
              <a:rPr lang="de-DE" altLang="de-DE"/>
              <a:t>: System DFG grundsätzlich gut. Frage, ob genug Geld und Frage, ob zuviel in außeruniversitäre Forschungseinrichtungen</a:t>
            </a:r>
          </a:p>
          <a:p>
            <a:endParaRPr lang="de-DE" altLang="de-DE"/>
          </a:p>
          <a:p>
            <a:r>
              <a:rPr lang="de-DE" altLang="de-DE" b="1"/>
              <a:t>Um Studenten</a:t>
            </a:r>
            <a:r>
              <a:rPr lang="de-DE" altLang="de-DE"/>
              <a:t>:nächste Folie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45B80B-23EB-244A-A5E4-2637A44E6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C5E7A-A7A2-914A-84B1-0FE3182B5709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6161E32-DDB1-DB40-B34F-90A68F1321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DA426F7-FDD8-5646-B05C-A6D6F92F7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 b="1"/>
              <a:t>diversifiziert</a:t>
            </a:r>
            <a:r>
              <a:rPr lang="de-DE" altLang="de-DE"/>
              <a:t>:90 % staatliche Einkünfte</a:t>
            </a:r>
          </a:p>
          <a:p>
            <a:endParaRPr lang="de-DE" altLang="de-DE"/>
          </a:p>
          <a:p>
            <a:r>
              <a:rPr lang="de-DE" altLang="de-DE" b="1"/>
              <a:t>einnahmenaktiv</a:t>
            </a:r>
            <a:r>
              <a:rPr lang="de-DE" altLang="de-DE"/>
              <a:t>: Forschungsmittel aktiv, in der Lehre verboten Studiengebühren!</a:t>
            </a:r>
          </a:p>
          <a:p>
            <a:endParaRPr lang="de-DE" altLang="de-DE"/>
          </a:p>
          <a:p>
            <a:r>
              <a:rPr lang="de-DE" altLang="de-DE" b="1"/>
              <a:t>global zugewiesen</a:t>
            </a:r>
            <a:r>
              <a:rPr lang="de-DE" altLang="de-DE"/>
              <a:t>: zunehmend, aber sehr zögerlich (Bayern!), eingebunden in Personalrecht des Staates</a:t>
            </a:r>
          </a:p>
          <a:p>
            <a:endParaRPr lang="de-DE" altLang="de-DE" b="1"/>
          </a:p>
          <a:p>
            <a:r>
              <a:rPr lang="de-DE" altLang="de-DE" b="1"/>
              <a:t>leistungsbezogen</a:t>
            </a:r>
            <a:r>
              <a:rPr lang="de-DE" altLang="de-DE"/>
              <a:t>: begonnen, aber in erster Linie auf Sachmittel bezogen, nur vereinzelt auf Personalmittel = 80 % des Budgets </a:t>
            </a:r>
          </a:p>
          <a:p>
            <a:r>
              <a:rPr lang="de-DE" altLang="de-DE"/>
              <a:t>keine Studiengebühren!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108DCE-9AB2-A241-96C3-B988A39FE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6A0AD-FE7E-3B4C-85D5-A028A8DF0AD0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7C4757C-5FB9-C947-8173-C8DC7B810C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860F696-60DF-E041-926E-EB03C5A6A1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/>
              <a:t>Über die internationale Wettbewerbsfähigkeit deutscher Hochschulen ist in letzter Zeit viel geredet worden.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F9AADB-FA5C-2149-B0BE-2B1834EF7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944C6-25BE-AB41-A86A-BE418432164B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F94A79E-652A-6E48-BA20-89593A15C6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727C6E2-87AE-6E46-BE11-447D02ACE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55756B-9617-DA43-96C5-53C55E4507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85ADA-E620-9C40-8805-B05D6A1FE3AE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0F95454-7249-4C4D-9ED9-301B5FF54C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C06EC0A-1F9E-5342-AA29-513078937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/>
              <a:t>Unter "profiliert" könnte man auch darauf eingehen, was das</a:t>
            </a:r>
          </a:p>
          <a:p>
            <a:r>
              <a:rPr lang="de-DE" altLang="de-DE"/>
              <a:t>spezielle Profil deutscher Unis im internationalen Vergleich ist</a:t>
            </a:r>
          </a:p>
          <a:p>
            <a:r>
              <a:rPr lang="de-DE" altLang="de-DE"/>
              <a:t>(wissenschaftliche Ausrichtung und Betonung der methodischen Grundlagen von</a:t>
            </a:r>
          </a:p>
          <a:p>
            <a:r>
              <a:rPr lang="de-DE" altLang="de-DE"/>
              <a:t>Anfang an (Grundstudium), grosser Detaillierungsgrad und exemplarische</a:t>
            </a:r>
          </a:p>
          <a:p>
            <a:r>
              <a:rPr lang="de-DE" altLang="de-DE"/>
              <a:t>Betrachtungsweise statt Überblick in den Geisteswissenschaften...)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5728E2-DEE7-5342-AFCF-C0BE638B65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EB98D6-87FF-554A-B8AD-EFCA62AB52D1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EE7A221-4116-D64B-AE41-2FC8EFED55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FC565FF-004C-AB48-87BD-4365D760A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/>
              <a:t>Wie kommen die Entscheidungen zustande.</a:t>
            </a:r>
          </a:p>
          <a:p>
            <a:r>
              <a:rPr lang="de-DE" altLang="de-DE"/>
              <a:t>Das Individuum darf nicht allein,</a:t>
            </a:r>
          </a:p>
          <a:p>
            <a:r>
              <a:rPr lang="de-DE" altLang="de-DE"/>
              <a:t>aber stark eingebunden sein.</a:t>
            </a:r>
          </a:p>
          <a:p>
            <a:endParaRPr lang="de-DE" altLang="de-DE"/>
          </a:p>
          <a:p>
            <a:r>
              <a:rPr lang="de-DE" altLang="de-DE"/>
              <a:t>Derzeitiger Grundkonflikt zwischen s.og. Deutschen Fakultätentag und HRK</a:t>
            </a:r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3706AF-E50B-3B46-88D2-11F57A826C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86320-E593-FB4E-8C98-B6C97D740801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A31519B-22BF-324A-B94B-CB8BB74AE1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CE06DF6-03E1-4444-87F2-3BD953BAC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de-DE" altLang="de-DE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2A7473A-6476-2C4D-82FB-0B85E50781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E408BAE-DEF0-7D49-A9C4-B45F09D2B15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4124325"/>
            <a:ext cx="8640763" cy="1320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C09F86C-058D-4D46-8F1C-F4377BF578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41414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4F2EC67-5CB3-184F-BBB3-B9E6C76311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/>
            </a:lvl1pPr>
          </a:lstStyle>
          <a:p>
            <a:r>
              <a:rPr lang="de-DE" altLang="de-DE"/>
              <a:t>Future of Education, 14.11.2006, Berlin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E5E9BC3-2AD8-BC4E-A0CA-2216B542F9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88125" y="6165850"/>
            <a:ext cx="2133600" cy="476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698E5FA4-764B-C446-9D1D-498A829EC06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DD0C0FE9-A6D5-594F-B4B1-2E21E30117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93175" y="6632575"/>
            <a:ext cx="252413" cy="2524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96C82C01-DB3A-FA4C-A268-4ED972F762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27663" y="6580188"/>
            <a:ext cx="3465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FF0000"/>
                </a:solidFill>
              </a:rPr>
              <a:t>C</a:t>
            </a:r>
            <a:r>
              <a:rPr lang="de-DE" altLang="de-DE" sz="1400">
                <a:solidFill>
                  <a:srgbClr val="414141"/>
                </a:solidFill>
              </a:rPr>
              <a:t>HE - independent, creative and practical</a:t>
            </a:r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32D1F2DA-FDBD-C44F-B979-F1B52CA8598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id="{F05B2B94-9C95-A54F-8AAC-A136DD372BA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5734050"/>
            <a:ext cx="918051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95" name="Picture 23">
            <a:extLst>
              <a:ext uri="{FF2B5EF4-FFF2-40B4-BE49-F238E27FC236}">
                <a16:creationId xmlns:a16="http://schemas.microsoft.com/office/drawing/2014/main" id="{7C8662E0-8664-D048-9526-2CDC95D7A3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33375"/>
            <a:ext cx="3095625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14999"/>
                  </a:schemeClr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2D812-7D93-0B45-8B2C-C484F54D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5E3547-4696-0B46-ADAB-7FB3AEEE1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D53F8C-0C90-A24F-BBC2-36C2D73185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9D1672-7E7A-4E48-B6E2-170623FAE29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67C4FD-74DC-C940-99DB-F38A59AE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Future of Education, 14.11.2006, Berlin</a:t>
            </a:r>
          </a:p>
        </p:txBody>
      </p:sp>
    </p:spTree>
    <p:extLst>
      <p:ext uri="{BB962C8B-B14F-4D97-AF65-F5344CB8AC3E}">
        <p14:creationId xmlns:p14="http://schemas.microsoft.com/office/powerpoint/2010/main" val="220081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3DB7F70-8C7C-284D-80E3-52A599174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33571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38912FA-66A5-9E42-A83D-C2FC0AC4A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335712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3DEAE4-C287-A94C-987A-F091CC194F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270865-241E-B943-BCD8-0669884B139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87AEA5-9797-2543-A09B-B28EA6E6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Future of Education, 14.11.2006, Berlin</a:t>
            </a:r>
          </a:p>
        </p:txBody>
      </p:sp>
    </p:spTree>
    <p:extLst>
      <p:ext uri="{BB962C8B-B14F-4D97-AF65-F5344CB8AC3E}">
        <p14:creationId xmlns:p14="http://schemas.microsoft.com/office/powerpoint/2010/main" val="260113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DE4EA-B7DE-8B46-AC8F-9CC0EC11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E9D98-E138-C740-AF2E-F1496BC57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2A3D4F-C43F-534F-B2A4-E2DB631F3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23285D-B270-6842-86C6-2CB2AECB84F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A7F96E-BDDF-9249-AADF-9EA2C632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Future of Education, 14.11.2006, Berlin</a:t>
            </a:r>
          </a:p>
        </p:txBody>
      </p:sp>
    </p:spTree>
    <p:extLst>
      <p:ext uri="{BB962C8B-B14F-4D97-AF65-F5344CB8AC3E}">
        <p14:creationId xmlns:p14="http://schemas.microsoft.com/office/powerpoint/2010/main" val="92486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E2B2E-2EEF-3245-A467-38D73973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750485-1DAA-D449-80AC-04D9F4CD4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7E196-70CA-2E42-9277-8F3EEAA9B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4048E3-557B-5C42-B591-B6AB13E14BB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254D1A-E962-A74A-82FE-9AEC079F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Future of Education, 14.11.2006, Berlin</a:t>
            </a:r>
          </a:p>
        </p:txBody>
      </p:sp>
    </p:spTree>
    <p:extLst>
      <p:ext uri="{BB962C8B-B14F-4D97-AF65-F5344CB8AC3E}">
        <p14:creationId xmlns:p14="http://schemas.microsoft.com/office/powerpoint/2010/main" val="66368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6FE93-4565-6F40-AC13-03BA0BF7F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BB6021-193F-B14C-8115-66D9E2982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316412" cy="5327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351EC9-FAEE-6F4D-AC3D-E4336876D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316413" cy="5327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AC7487-65EA-384F-A2A7-A6006BB97B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54559A-EFC5-1543-B8A5-813B42C11EC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5DEF28-7758-F943-933F-B2E4A540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Future of Education, 14.11.2006, Berlin</a:t>
            </a:r>
          </a:p>
        </p:txBody>
      </p:sp>
    </p:spTree>
    <p:extLst>
      <p:ext uri="{BB962C8B-B14F-4D97-AF65-F5344CB8AC3E}">
        <p14:creationId xmlns:p14="http://schemas.microsoft.com/office/powerpoint/2010/main" val="423937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97480-22A6-A048-BAAE-1C036DCA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0F5D7C-A4EE-9441-AAD8-474D0CB0F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32B55C-E27C-434B-A97C-1A089D91B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D5BF35-D9A4-8544-8E19-62B9A193C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FB54C5-8F7B-4347-B882-98D6B5E27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E64A02-B372-1744-9360-B4621358DA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A23ED1-1AE7-134C-A6C6-0F86F52EC7A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882977-73A2-2B44-8823-45CC5B968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Future of Education, 14.11.2006, Berlin</a:t>
            </a:r>
          </a:p>
        </p:txBody>
      </p:sp>
    </p:spTree>
    <p:extLst>
      <p:ext uri="{BB962C8B-B14F-4D97-AF65-F5344CB8AC3E}">
        <p14:creationId xmlns:p14="http://schemas.microsoft.com/office/powerpoint/2010/main" val="337209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BCFDB-A04A-874D-BB50-8A2D5253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BFECD03-3926-BC47-87CA-2C1CBA422F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4AB087-B1A7-E149-9397-7B0DBF4AD1C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F7CE0C-81DE-514F-8C5A-48DC1974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Future of Education, 14.11.2006, Berlin</a:t>
            </a:r>
          </a:p>
        </p:txBody>
      </p:sp>
    </p:spTree>
    <p:extLst>
      <p:ext uri="{BB962C8B-B14F-4D97-AF65-F5344CB8AC3E}">
        <p14:creationId xmlns:p14="http://schemas.microsoft.com/office/powerpoint/2010/main" val="150820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4DD0ED1-9DEC-5E4E-9DC1-467823F09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1501C0-1DFF-C74E-BA7E-F4C9F4517A8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773A00-BB4E-D94F-A885-86DF98AB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Future of Education, 14.11.2006, Berlin</a:t>
            </a:r>
          </a:p>
        </p:txBody>
      </p:sp>
    </p:spTree>
    <p:extLst>
      <p:ext uri="{BB962C8B-B14F-4D97-AF65-F5344CB8AC3E}">
        <p14:creationId xmlns:p14="http://schemas.microsoft.com/office/powerpoint/2010/main" val="91503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6881B-4977-6249-B409-8D1B1B40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2E6308-B30F-3644-ACF5-4C1AE77CB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424428-A25E-704F-90B6-E4B5B94A2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94DA85-6AAE-1746-A610-B294FC7FD3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55F1C9-4F5F-E44F-8198-94971E2F8A8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447EEF-CA33-0248-B5F9-0566A340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Future of Education, 14.11.2006, Berlin</a:t>
            </a:r>
          </a:p>
        </p:txBody>
      </p:sp>
    </p:spTree>
    <p:extLst>
      <p:ext uri="{BB962C8B-B14F-4D97-AF65-F5344CB8AC3E}">
        <p14:creationId xmlns:p14="http://schemas.microsoft.com/office/powerpoint/2010/main" val="96599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D5711-AD04-6A42-AD62-C5EC9E16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9330FD-365D-054D-9E11-8014B542A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7F7E10-7623-CD49-A2E2-2192217DD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6380AD-9D54-1C46-B6C7-535311C36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685E5A-6B19-BE42-97B5-01682CA78270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FB0075-2158-BA4A-8165-C8945350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Future of Education, 14.11.2006, Berlin</a:t>
            </a:r>
          </a:p>
        </p:txBody>
      </p:sp>
    </p:spTree>
    <p:extLst>
      <p:ext uri="{BB962C8B-B14F-4D97-AF65-F5344CB8AC3E}">
        <p14:creationId xmlns:p14="http://schemas.microsoft.com/office/powerpoint/2010/main" val="30692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>
            <a:extLst>
              <a:ext uri="{FF2B5EF4-FFF2-40B4-BE49-F238E27FC236}">
                <a16:creationId xmlns:a16="http://schemas.microsoft.com/office/drawing/2014/main" id="{EF362173-8C92-0B4A-8401-3ADFB4BDAD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97650"/>
            <a:ext cx="8928100" cy="25241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7E32833F-83F2-AC4A-8DE3-323E68C5F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70056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C549A2E-C495-7842-A334-E17E28F721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8522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8" name="Line 14">
            <a:extLst>
              <a:ext uri="{FF2B5EF4-FFF2-40B4-BE49-F238E27FC236}">
                <a16:creationId xmlns:a16="http://schemas.microsoft.com/office/drawing/2014/main" id="{42160A8A-D787-7E4C-B955-99E8567E23A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79388" y="908050"/>
            <a:ext cx="86407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4" name="Rectangle 20">
            <a:extLst>
              <a:ext uri="{FF2B5EF4-FFF2-40B4-BE49-F238E27FC236}">
                <a16:creationId xmlns:a16="http://schemas.microsoft.com/office/drawing/2014/main" id="{CB17ECD6-9CC1-1A4C-A41B-B40F29A3AB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93175" y="6597650"/>
            <a:ext cx="269875" cy="269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5" name="Rectangle 21">
            <a:extLst>
              <a:ext uri="{FF2B5EF4-FFF2-40B4-BE49-F238E27FC236}">
                <a16:creationId xmlns:a16="http://schemas.microsoft.com/office/drawing/2014/main" id="{85461EEE-60CF-544A-ACB3-6DB76BC797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80188"/>
            <a:ext cx="792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solidFill>
                  <a:srgbClr val="414141"/>
                </a:solidFill>
              </a:defRPr>
            </a:lvl1pPr>
          </a:lstStyle>
          <a:p>
            <a:fld id="{A164A4FD-41BD-EE40-BA56-24B3A1BB7FC3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E70342C5-2A9C-2D4F-92A4-F6126FBDCC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" y="6580188"/>
            <a:ext cx="8101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>
                <a:solidFill>
                  <a:srgbClr val="414141"/>
                </a:solidFill>
              </a:defRPr>
            </a:lvl1pPr>
          </a:lstStyle>
          <a:p>
            <a:r>
              <a:rPr lang="de-DE" altLang="de-DE"/>
              <a:t>Future of Education, 14.11.2006, Berlin</a:t>
            </a:r>
          </a:p>
        </p:txBody>
      </p:sp>
      <p:pic>
        <p:nvPicPr>
          <p:cNvPr id="1051" name="Picture 27">
            <a:extLst>
              <a:ext uri="{FF2B5EF4-FFF2-40B4-BE49-F238E27FC236}">
                <a16:creationId xmlns:a16="http://schemas.microsoft.com/office/drawing/2014/main" id="{8F07BAAF-AE76-AD4C-B1F0-BDF40DCCF9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88913"/>
            <a:ext cx="9969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14999"/>
                  </a:schemeClr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41414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414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kern="1200">
          <a:solidFill>
            <a:srgbClr val="41414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400" kern="1200">
          <a:solidFill>
            <a:srgbClr val="41414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000" kern="1200">
          <a:solidFill>
            <a:srgbClr val="41414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–"/>
        <a:defRPr sz="2000" kern="1200">
          <a:solidFill>
            <a:srgbClr val="41414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 kern="1200">
          <a:solidFill>
            <a:srgbClr val="4141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4.e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EB00662-8412-F54D-B145-76A0A41592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51138"/>
            <a:ext cx="7918450" cy="1470025"/>
          </a:xfrm>
        </p:spPr>
        <p:txBody>
          <a:bodyPr/>
          <a:lstStyle/>
          <a:p>
            <a:r>
              <a:rPr lang="de-DE" altLang="de-DE"/>
              <a:t>What are the key factors for being a reform catalyst in higher education?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AF41F89-AC29-C745-BFA4-4D5E1D56F6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4230688"/>
            <a:ext cx="8640763" cy="1014412"/>
          </a:xfrm>
        </p:spPr>
        <p:txBody>
          <a:bodyPr/>
          <a:lstStyle/>
          <a:p>
            <a:r>
              <a:rPr lang="de-DE" altLang="de-DE"/>
              <a:t>Detlef Müller-Böling</a:t>
            </a:r>
          </a:p>
          <a:p>
            <a:r>
              <a:rPr lang="de-DE" altLang="de-DE"/>
              <a:t>14. November 2006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165562-3DBD-6747-B044-49BADC7F0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451B2-4036-A944-B7C6-432C1A061D6B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60707E-33C5-AF47-A3AB-4C6D6189B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Future of Education, 14.11.2006, Berlin</a:t>
            </a: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3794140-B8F7-D64C-803A-2B5A14AAD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/>
              <a:t>New Challenges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9008558-1A0F-AD40-88A8-9B8239D4E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630363"/>
            <a:ext cx="7705725" cy="5327650"/>
          </a:xfrm>
        </p:spPr>
        <p:txBody>
          <a:bodyPr/>
          <a:lstStyle/>
          <a:p>
            <a:r>
              <a:rPr lang="de-DE" altLang="de-DE" sz="3200"/>
              <a:t>Trancending disciplinary boundaries</a:t>
            </a:r>
          </a:p>
          <a:p>
            <a:r>
              <a:rPr lang="de-DE" altLang="de-DE" sz="3200"/>
              <a:t>Organising lifelong learning</a:t>
            </a:r>
          </a:p>
          <a:p>
            <a:r>
              <a:rPr lang="en-GB" altLang="de-DE" sz="3200"/>
              <a:t>Supporting penetrability of the education system</a:t>
            </a:r>
            <a:r>
              <a:rPr lang="de-DE" altLang="de-DE" sz="3200"/>
              <a:t> </a:t>
            </a:r>
          </a:p>
          <a:p>
            <a:r>
              <a:rPr lang="en-GB" altLang="de-DE" sz="3200"/>
              <a:t>Regarding Europe as single university area</a:t>
            </a:r>
            <a:r>
              <a:rPr lang="de-DE" altLang="de-DE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9297BA-D7F0-624A-8DDD-9F9428F57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25944-49BF-524B-A550-B398DB7BA687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3EB16F-8538-9F49-9953-9C4B720F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Future of Education, 14.11.2006, Berlin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5BEE139-1B9B-854A-A620-48A937C60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/>
              <a:t>Success factors, again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BAFC133-F349-374F-94E4-B6BE58B0F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1700213"/>
            <a:ext cx="7921625" cy="3384550"/>
          </a:xfrm>
        </p:spPr>
        <p:txBody>
          <a:bodyPr/>
          <a:lstStyle/>
          <a:p>
            <a:r>
              <a:rPr lang="de-DE" altLang="de-DE" sz="3600"/>
              <a:t>Have a Vision</a:t>
            </a:r>
          </a:p>
          <a:p>
            <a:r>
              <a:rPr lang="de-DE" altLang="de-DE" sz="3600"/>
              <a:t>Realise Pilotprojects</a:t>
            </a:r>
          </a:p>
          <a:p>
            <a:r>
              <a:rPr lang="de-DE" altLang="de-DE" sz="3600"/>
              <a:t>Communicate with Community</a:t>
            </a:r>
          </a:p>
          <a:p>
            <a:r>
              <a:rPr lang="de-DE" altLang="de-DE" sz="3600"/>
              <a:t>Act according to the vision</a:t>
            </a:r>
          </a:p>
          <a:p>
            <a:r>
              <a:rPr lang="de-DE" altLang="de-DE" sz="3600"/>
              <a:t>Follow windows of opportunities</a:t>
            </a:r>
          </a:p>
          <a:p>
            <a:pPr>
              <a:buFont typeface="Wingdings" pitchFamily="2" charset="2"/>
              <a:buNone/>
            </a:pPr>
            <a:endParaRPr lang="de-DE" altLang="de-DE" sz="3600"/>
          </a:p>
          <a:p>
            <a:endParaRPr lang="de-DE" altLang="de-DE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8A835FC0-4A55-6B47-BAE4-B623AE51D4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52625-103C-A548-B25E-C3BD55EFBA4C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C845AAD9-8EEC-BA48-B1B6-5779B7A7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Future of Education, 14.11.2006, Berlin</a:t>
            </a: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BC5C71E3-32DD-464F-A8AC-6B8043B4A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F688459-0A0F-6D4D-BFAF-CCF7EFBEC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62975" cy="685800"/>
          </a:xfrm>
        </p:spPr>
        <p:txBody>
          <a:bodyPr/>
          <a:lstStyle/>
          <a:p>
            <a:r>
              <a:rPr lang="de-DE" altLang="de-DE"/>
              <a:t>Vision of CHE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1B38B618-EF2F-2644-A1B1-EE006900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605" name="Object 5">
            <a:extLst>
              <a:ext uri="{FF2B5EF4-FFF2-40B4-BE49-F238E27FC236}">
                <a16:creationId xmlns:a16="http://schemas.microsoft.com/office/drawing/2014/main" id="{E8DD9CCE-29FA-8A4C-9E66-692744F35E2C}"/>
              </a:ext>
            </a:extLst>
          </p:cNvPr>
          <p:cNvGraphicFramePr>
            <a:graphicFrameLocks/>
          </p:cNvGraphicFramePr>
          <p:nvPr/>
        </p:nvGraphicFramePr>
        <p:xfrm>
          <a:off x="24892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>
            <a:extLst>
              <a:ext uri="{FF2B5EF4-FFF2-40B4-BE49-F238E27FC236}">
                <a16:creationId xmlns:a16="http://schemas.microsoft.com/office/drawing/2014/main" id="{C645812E-7CAC-4E48-986A-A96BA0A4E16E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>
            <a:extLst>
              <a:ext uri="{FF2B5EF4-FFF2-40B4-BE49-F238E27FC236}">
                <a16:creationId xmlns:a16="http://schemas.microsoft.com/office/drawing/2014/main" id="{5493D297-2740-C34C-9A2C-1C2817964091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>
            <a:extLst>
              <a:ext uri="{FF2B5EF4-FFF2-40B4-BE49-F238E27FC236}">
                <a16:creationId xmlns:a16="http://schemas.microsoft.com/office/drawing/2014/main" id="{AE6F6902-72E0-3747-BBE0-6375520E2025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>
            <a:extLst>
              <a:ext uri="{FF2B5EF4-FFF2-40B4-BE49-F238E27FC236}">
                <a16:creationId xmlns:a16="http://schemas.microsoft.com/office/drawing/2014/main" id="{FBCD651B-1DF4-1347-BEBF-B2E9EB27F6A3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>
            <a:extLst>
              <a:ext uri="{FF2B5EF4-FFF2-40B4-BE49-F238E27FC236}">
                <a16:creationId xmlns:a16="http://schemas.microsoft.com/office/drawing/2014/main" id="{D9426644-1863-B049-A795-1D3E08852FE1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1">
            <a:extLst>
              <a:ext uri="{FF2B5EF4-FFF2-40B4-BE49-F238E27FC236}">
                <a16:creationId xmlns:a16="http://schemas.microsoft.com/office/drawing/2014/main" id="{B1E61C02-472B-A642-A1AA-5495C02E9167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86F2939D-28BD-4745-A469-F32A120F86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1C7B-40F4-7546-8C77-08F261B40BAE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290B6DAF-E039-5B4F-A7D3-2828D530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Future of Education, 14.11.2006, Berlin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7A701355-DD10-604E-AB15-E6476FCA6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87AFE72-EF4B-5647-99BE-C9D762941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 sz="3600">
                <a:solidFill>
                  <a:srgbClr val="000000"/>
                </a:solidFill>
              </a:rPr>
              <a:t>Competition</a:t>
            </a:r>
          </a:p>
        </p:txBody>
      </p:sp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B6AE85EE-5CFA-0E44-9932-C58ED061388E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5" name="Rectangle 11">
            <a:extLst>
              <a:ext uri="{FF2B5EF4-FFF2-40B4-BE49-F238E27FC236}">
                <a16:creationId xmlns:a16="http://schemas.microsoft.com/office/drawing/2014/main" id="{EB21644B-1202-CD49-8BF7-6E0782D5A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Fiction of equality dissolved</a:t>
            </a:r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935181BA-6D0E-544D-837F-9D51A8B73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47988"/>
            <a:ext cx="5757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Elite research university are identified</a:t>
            </a:r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7E93315B-1227-8F46-B590-3F495978D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052888"/>
            <a:ext cx="5757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Access has been changed</a:t>
            </a:r>
          </a:p>
        </p:txBody>
      </p:sp>
      <p:sp>
        <p:nvSpPr>
          <p:cNvPr id="31758" name="Rectangle 14">
            <a:extLst>
              <a:ext uri="{FF2B5EF4-FFF2-40B4-BE49-F238E27FC236}">
                <a16:creationId xmlns:a16="http://schemas.microsoft.com/office/drawing/2014/main" id="{951828B3-5C47-D942-A9EF-2D22FA28D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57788"/>
            <a:ext cx="5757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Transparency by CHE-Ranking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/>
      <p:bldP spid="31756" grpId="0"/>
      <p:bldP spid="31757" grpId="0"/>
      <p:bldP spid="317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6BF111F9-6686-354F-B6FD-95BC835AA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4F79B-24C1-7D41-B203-DD65CD535D23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C38A9D73-D651-D04B-B7F3-07355817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Future of Education, 14.11.2006, Berlin</a:t>
            </a:r>
          </a:p>
        </p:txBody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6534DAB0-CE99-CE4D-919A-129E00820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A23211B-323B-D247-A61C-C7DF8958B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 sz="3600">
                <a:solidFill>
                  <a:srgbClr val="000000"/>
                </a:solidFill>
              </a:rPr>
              <a:t>Cost effectiveness</a:t>
            </a:r>
          </a:p>
        </p:txBody>
      </p:sp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8AA10A0B-19C5-BE42-A968-7D619CFBB76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9" name="Rectangle 13">
            <a:extLst>
              <a:ext uri="{FF2B5EF4-FFF2-40B4-BE49-F238E27FC236}">
                <a16:creationId xmlns:a16="http://schemas.microsoft.com/office/drawing/2014/main" id="{4FA2DBC9-873C-E74B-AC1D-3094CE723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27647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Performance oriented funding</a:t>
            </a:r>
          </a:p>
        </p:txBody>
      </p:sp>
      <p:sp>
        <p:nvSpPr>
          <p:cNvPr id="39950" name="Rectangle 14">
            <a:extLst>
              <a:ext uri="{FF2B5EF4-FFF2-40B4-BE49-F238E27FC236}">
                <a16:creationId xmlns:a16="http://schemas.microsoft.com/office/drawing/2014/main" id="{6E045F5C-4B68-5D4C-A5AA-9F8775B47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716338"/>
            <a:ext cx="57578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Lump sum budgets</a:t>
            </a:r>
          </a:p>
        </p:txBody>
      </p:sp>
      <p:sp>
        <p:nvSpPr>
          <p:cNvPr id="39952" name="Rectangle 16">
            <a:extLst>
              <a:ext uri="{FF2B5EF4-FFF2-40B4-BE49-F238E27FC236}">
                <a16:creationId xmlns:a16="http://schemas.microsoft.com/office/drawing/2014/main" id="{3557B856-2A90-4540-98DE-037E9FE7F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5157788"/>
            <a:ext cx="575786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Introduction of tuition fees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/>
      <p:bldP spid="39950" grpId="0"/>
      <p:bldP spid="399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D1771A11-7B6E-BE48-B454-7DE080158E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CBFB4-0378-6B48-B9A7-7C204887B655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16FCF1AF-8F5C-0F4D-98BA-9DF069C17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Future of Education, 14.11.2006, Berlin</a:t>
            </a:r>
          </a:p>
        </p:txBody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113E564B-75DA-FE49-86FC-1A404DA51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16D548C-77F1-0C49-83AC-117E38964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sz="3600">
                <a:solidFill>
                  <a:srgbClr val="000000"/>
                </a:solidFill>
              </a:rPr>
              <a:t>Internationality</a:t>
            </a:r>
          </a:p>
        </p:txBody>
      </p:sp>
      <p:graphicFrame>
        <p:nvGraphicFramePr>
          <p:cNvPr id="35844" name="Object 4">
            <a:extLst>
              <a:ext uri="{FF2B5EF4-FFF2-40B4-BE49-F238E27FC236}">
                <a16:creationId xmlns:a16="http://schemas.microsoft.com/office/drawing/2014/main" id="{4CF7F809-170F-EB43-84C4-B93C74FAA7C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Rectangle 11">
            <a:extLst>
              <a:ext uri="{FF2B5EF4-FFF2-40B4-BE49-F238E27FC236}">
                <a16:creationId xmlns:a16="http://schemas.microsoft.com/office/drawing/2014/main" id="{FB7F46F6-ED38-8344-9EE1-FBB068B54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Implementing Bachelor / Master System</a:t>
            </a:r>
          </a:p>
        </p:txBody>
      </p:sp>
      <p:sp>
        <p:nvSpPr>
          <p:cNvPr id="35852" name="Rectangle 12">
            <a:extLst>
              <a:ext uri="{FF2B5EF4-FFF2-40B4-BE49-F238E27FC236}">
                <a16:creationId xmlns:a16="http://schemas.microsoft.com/office/drawing/2014/main" id="{72B63D1E-1520-1749-9C3E-9D5345916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1332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International Benchmarks in Teaching</a:t>
            </a:r>
          </a:p>
        </p:txBody>
      </p:sp>
      <p:sp>
        <p:nvSpPr>
          <p:cNvPr id="35854" name="Rectangle 14">
            <a:extLst>
              <a:ext uri="{FF2B5EF4-FFF2-40B4-BE49-F238E27FC236}">
                <a16:creationId xmlns:a16="http://schemas.microsoft.com/office/drawing/2014/main" id="{C69E7EBF-D5E3-ED4E-8183-1061C53F9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Increasing number of foreign students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35852" grpId="0"/>
      <p:bldP spid="358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3CA3DAF6-47CB-0A44-A54F-CCBE7ABCBC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BB6B8-8B25-924F-947C-4FE6F9CE8145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E2F2A968-A695-9945-9CB0-14EB2089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Future of Education, 14.11.2006, Berlin</a:t>
            </a:r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FE4BDAA5-F4C7-654B-AD55-D96BD9344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E1755F4-E152-E541-9A1B-0E0D05A9C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5191125" cy="685800"/>
          </a:xfrm>
        </p:spPr>
        <p:txBody>
          <a:bodyPr/>
          <a:lstStyle/>
          <a:p>
            <a:r>
              <a:rPr lang="de-DE" altLang="de-DE" sz="3600">
                <a:solidFill>
                  <a:srgbClr val="000000"/>
                </a:solidFill>
              </a:rPr>
              <a:t>Virtuality</a:t>
            </a:r>
          </a:p>
        </p:txBody>
      </p:sp>
      <p:graphicFrame>
        <p:nvGraphicFramePr>
          <p:cNvPr id="37892" name="Object 4">
            <a:extLst>
              <a:ext uri="{FF2B5EF4-FFF2-40B4-BE49-F238E27FC236}">
                <a16:creationId xmlns:a16="http://schemas.microsoft.com/office/drawing/2014/main" id="{56CB6CFF-2A85-E941-B1B1-B93F6D228D7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 Box 9">
            <a:extLst>
              <a:ext uri="{FF2B5EF4-FFF2-40B4-BE49-F238E27FC236}">
                <a16:creationId xmlns:a16="http://schemas.microsoft.com/office/drawing/2014/main" id="{D7F50FBD-D5F5-9F44-90D6-36975B811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9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 b="1">
              <a:latin typeface="Times New Roman" panose="02020603050405020304" pitchFamily="18" charset="0"/>
            </a:endParaRPr>
          </a:p>
        </p:txBody>
      </p:sp>
      <p:sp>
        <p:nvSpPr>
          <p:cNvPr id="37898" name="Text Box 10">
            <a:extLst>
              <a:ext uri="{FF2B5EF4-FFF2-40B4-BE49-F238E27FC236}">
                <a16:creationId xmlns:a16="http://schemas.microsoft.com/office/drawing/2014/main" id="{23E8A522-1C59-6A4C-BEDE-935B3F5F2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241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 b="1">
              <a:latin typeface="Times New Roman" panose="02020603050405020304" pitchFamily="18" charset="0"/>
            </a:endParaRPr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2DE3519A-4E5F-4340-9C36-4C4171BD1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037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7900" name="Text Box 12">
            <a:extLst>
              <a:ext uri="{FF2B5EF4-FFF2-40B4-BE49-F238E27FC236}">
                <a16:creationId xmlns:a16="http://schemas.microsoft.com/office/drawing/2014/main" id="{733814B6-08B4-DA45-9348-B0FE327DF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43538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7902" name="Rectangle 14">
            <a:extLst>
              <a:ext uri="{FF2B5EF4-FFF2-40B4-BE49-F238E27FC236}">
                <a16:creationId xmlns:a16="http://schemas.microsoft.com/office/drawing/2014/main" id="{3CF0B56C-F0CE-F14B-B2D9-51F1757E8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86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Has been pushed by programmes</a:t>
            </a:r>
          </a:p>
        </p:txBody>
      </p:sp>
      <p:sp>
        <p:nvSpPr>
          <p:cNvPr id="37903" name="Rectangle 15">
            <a:extLst>
              <a:ext uri="{FF2B5EF4-FFF2-40B4-BE49-F238E27FC236}">
                <a16:creationId xmlns:a16="http://schemas.microsoft.com/office/drawing/2014/main" id="{564B3E5B-7932-EF4E-A8E5-E5DDE353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4290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Is part of regular curricula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utoUpdateAnimBg="0"/>
      <p:bldP spid="37898" grpId="0" autoUpdateAnimBg="0"/>
      <p:bldP spid="37899" grpId="0" autoUpdateAnimBg="0"/>
      <p:bldP spid="37900" grpId="0" autoUpdateAnimBg="0"/>
      <p:bldP spid="37902" grpId="0"/>
      <p:bldP spid="379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58F64820-E448-884B-B55A-9802B49E8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19492-4F59-0542-A874-38C5416C6384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2AE97B79-B0BF-574E-91EA-7D5D8BB7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Future of Education, 14.11.2006, Berlin</a:t>
            </a:r>
          </a:p>
        </p:txBody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D24A8F73-1628-B441-971A-D9C9186D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00646F8-01F2-2B4C-9264-F9DDD98C1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sz="3600">
                <a:solidFill>
                  <a:srgbClr val="000000"/>
                </a:solidFill>
              </a:rPr>
              <a:t>Profile Building</a:t>
            </a:r>
          </a:p>
        </p:txBody>
      </p:sp>
      <p:graphicFrame>
        <p:nvGraphicFramePr>
          <p:cNvPr id="29700" name="Object 4">
            <a:extLst>
              <a:ext uri="{FF2B5EF4-FFF2-40B4-BE49-F238E27FC236}">
                <a16:creationId xmlns:a16="http://schemas.microsoft.com/office/drawing/2014/main" id="{A8737D1F-F3CC-0E42-BEDA-BE51D7609DB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Rectangle 11">
            <a:extLst>
              <a:ext uri="{FF2B5EF4-FFF2-40B4-BE49-F238E27FC236}">
                <a16:creationId xmlns:a16="http://schemas.microsoft.com/office/drawing/2014/main" id="{18224E72-2626-4C4E-B763-705D2EC80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Accepted aim</a:t>
            </a:r>
          </a:p>
        </p:txBody>
      </p: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F1DF55E5-3869-D74C-B812-FD3A11501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00363"/>
            <a:ext cx="5757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Strengths and weaknesses</a:t>
            </a:r>
          </a:p>
        </p:txBody>
      </p:sp>
      <p:sp>
        <p:nvSpPr>
          <p:cNvPr id="29709" name="Rectangle 13">
            <a:extLst>
              <a:ext uri="{FF2B5EF4-FFF2-40B4-BE49-F238E27FC236}">
                <a16:creationId xmlns:a16="http://schemas.microsoft.com/office/drawing/2014/main" id="{62C46D09-1A62-4049-91FA-6578ABDF8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956050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Mission statements</a:t>
            </a:r>
          </a:p>
        </p:txBody>
      </p:sp>
      <p:sp>
        <p:nvSpPr>
          <p:cNvPr id="29710" name="Rectangle 14">
            <a:extLst>
              <a:ext uri="{FF2B5EF4-FFF2-40B4-BE49-F238E27FC236}">
                <a16:creationId xmlns:a16="http://schemas.microsoft.com/office/drawing/2014/main" id="{9A5EAC6E-4262-3148-9927-DBF2E49A2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01332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Members work together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  <p:bldP spid="29708" grpId="0"/>
      <p:bldP spid="29709" grpId="0"/>
      <p:bldP spid="297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FE862430-2384-E24F-A5B4-80BBD86E3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BC5E-EF52-734A-B4ED-8431849AF210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2EB580C3-9638-0D45-B226-51E9F88B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Future of Education, 14.11.2006, Berlin</a:t>
            </a: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DBA12055-29F9-0442-9652-BA7C91446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FB358D4-A98C-EB41-B232-D53DEE61C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 sz="3600">
                <a:solidFill>
                  <a:srgbClr val="000000"/>
                </a:solidFill>
              </a:rPr>
              <a:t>Autonomy</a:t>
            </a:r>
          </a:p>
        </p:txBody>
      </p:sp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25DA2870-34A7-9542-A067-6B803FF1FD79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Rectangle 15">
            <a:extLst>
              <a:ext uri="{FF2B5EF4-FFF2-40B4-BE49-F238E27FC236}">
                <a16:creationId xmlns:a16="http://schemas.microsoft.com/office/drawing/2014/main" id="{797CB5A3-EB63-574D-A184-17F0D88BA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Dominant idea of HE politics</a:t>
            </a:r>
          </a:p>
        </p:txBody>
      </p:sp>
      <p:sp>
        <p:nvSpPr>
          <p:cNvPr id="27664" name="Rectangle 16">
            <a:extLst>
              <a:ext uri="{FF2B5EF4-FFF2-40B4-BE49-F238E27FC236}">
                <a16:creationId xmlns:a16="http://schemas.microsoft.com/office/drawing/2014/main" id="{E2A90897-FB8C-B446-93A6-78CDC9229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71800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New governance structures</a:t>
            </a:r>
          </a:p>
        </p:txBody>
      </p:sp>
      <p:sp>
        <p:nvSpPr>
          <p:cNvPr id="27665" name="Rectangle 17">
            <a:extLst>
              <a:ext uri="{FF2B5EF4-FFF2-40B4-BE49-F238E27FC236}">
                <a16:creationId xmlns:a16="http://schemas.microsoft.com/office/drawing/2014/main" id="{59A6C22B-61D0-2A4F-A709-45F682CF7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100513"/>
            <a:ext cx="57578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Contract management</a:t>
            </a:r>
          </a:p>
        </p:txBody>
      </p:sp>
      <p:sp>
        <p:nvSpPr>
          <p:cNvPr id="27666" name="Rectangle 18">
            <a:extLst>
              <a:ext uri="{FF2B5EF4-FFF2-40B4-BE49-F238E27FC236}">
                <a16:creationId xmlns:a16="http://schemas.microsoft.com/office/drawing/2014/main" id="{28C7AB7B-9EAD-684E-8132-E5D39E1DB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22922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New forms of personnel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/>
      <p:bldP spid="27664" grpId="0"/>
      <p:bldP spid="27665" grpId="0"/>
      <p:bldP spid="276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DD6C70B3-1E2F-9641-9558-12470A747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78F8-1D39-774A-8017-2FCA1E765046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7D7B0417-6231-8A4D-AC12-C40CB364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/>
              <a:t>Future of Education, 14.11.2006, Berlin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22BF0B2F-26C6-1C4C-8113-6487569C5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de-DE" sz="2400">
              <a:latin typeface="Times New Roman" panose="02020603050405020304" pitchFamily="18" charset="0"/>
            </a:endParaRPr>
          </a:p>
        </p:txBody>
      </p:sp>
      <p:sp>
        <p:nvSpPr>
          <p:cNvPr id="33817" name="Rectangle 25">
            <a:extLst>
              <a:ext uri="{FF2B5EF4-FFF2-40B4-BE49-F238E27FC236}">
                <a16:creationId xmlns:a16="http://schemas.microsoft.com/office/drawing/2014/main" id="{240A961C-BA51-634D-B9CD-20E812A56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  <a:noFill/>
          <a:ln/>
        </p:spPr>
        <p:txBody>
          <a:bodyPr/>
          <a:lstStyle/>
          <a:p>
            <a:r>
              <a:rPr lang="de-DE" altLang="de-DE" sz="3600">
                <a:solidFill>
                  <a:srgbClr val="000000"/>
                </a:solidFill>
              </a:rPr>
              <a:t>Scientific Focus</a:t>
            </a:r>
          </a:p>
        </p:txBody>
      </p:sp>
      <p:graphicFrame>
        <p:nvGraphicFramePr>
          <p:cNvPr id="33818" name="Object 26">
            <a:extLst>
              <a:ext uri="{FF2B5EF4-FFF2-40B4-BE49-F238E27FC236}">
                <a16:creationId xmlns:a16="http://schemas.microsoft.com/office/drawing/2014/main" id="{61EE9138-8980-F44C-B1FC-FA4553D41FC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2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2" name="Rectangle 30">
            <a:extLst>
              <a:ext uri="{FF2B5EF4-FFF2-40B4-BE49-F238E27FC236}">
                <a16:creationId xmlns:a16="http://schemas.microsoft.com/office/drawing/2014/main" id="{B2062685-15BD-6448-A1D6-49F1A83C3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844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Approved paradigm</a:t>
            </a:r>
          </a:p>
        </p:txBody>
      </p:sp>
      <p:sp>
        <p:nvSpPr>
          <p:cNvPr id="33823" name="Rectangle 31">
            <a:extLst>
              <a:ext uri="{FF2B5EF4-FFF2-40B4-BE49-F238E27FC236}">
                <a16:creationId xmlns:a16="http://schemas.microsoft.com/office/drawing/2014/main" id="{D576962C-4083-B840-886B-0BBFD3842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987675"/>
            <a:ext cx="5757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Performance, excellence, quality</a:t>
            </a:r>
          </a:p>
        </p:txBody>
      </p:sp>
      <p:sp>
        <p:nvSpPr>
          <p:cNvPr id="33824" name="Rectangle 32">
            <a:extLst>
              <a:ext uri="{FF2B5EF4-FFF2-40B4-BE49-F238E27FC236}">
                <a16:creationId xmlns:a16="http://schemas.microsoft.com/office/drawing/2014/main" id="{47044416-9DCE-3440-9C13-940B897EA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4302125"/>
            <a:ext cx="57578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de-DE" altLang="de-DE" sz="3200" b="1"/>
              <a:t>Quality management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2" grpId="0"/>
      <p:bldP spid="33823" grpId="0"/>
      <p:bldP spid="33824" grpId="0"/>
    </p:bldLst>
  </p:timing>
</p:sld>
</file>

<file path=ppt/theme/theme1.xml><?xml version="1.0" encoding="utf-8"?>
<a:theme xmlns:a="http://schemas.openxmlformats.org/drawingml/2006/main" name="Versuch 2">
  <a:themeElements>
    <a:clrScheme name="Versuch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su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ersuch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such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such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Microsoft Macintosh PowerPoint</Application>
  <PresentationFormat>Bildschirmpräsentation (4:3)</PresentationFormat>
  <Paragraphs>102</Paragraphs>
  <Slides>11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Wingdings</vt:lpstr>
      <vt:lpstr>Times New Roman</vt:lpstr>
      <vt:lpstr>Versuch 2</vt:lpstr>
      <vt:lpstr>Microsoft Clip Gallery</vt:lpstr>
      <vt:lpstr>What are the key factors for being a reform catalyst in higher education?</vt:lpstr>
      <vt:lpstr>Vision of CHE</vt:lpstr>
      <vt:lpstr>Competition</vt:lpstr>
      <vt:lpstr>Cost effectiveness</vt:lpstr>
      <vt:lpstr>Internationality</vt:lpstr>
      <vt:lpstr>Virtuality</vt:lpstr>
      <vt:lpstr>Profile Building</vt:lpstr>
      <vt:lpstr>Autonomy</vt:lpstr>
      <vt:lpstr>Scientific Focus</vt:lpstr>
      <vt:lpstr>New Challenges</vt:lpstr>
      <vt:lpstr>Success factors, again</vt:lpstr>
    </vt:vector>
  </TitlesOfParts>
  <Company>CHE - Centrum für Hochschulentwicklung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Lars Hüning</dc:creator>
  <cp:lastModifiedBy>Detlef Müller-Böling</cp:lastModifiedBy>
  <cp:revision>39</cp:revision>
  <dcterms:created xsi:type="dcterms:W3CDTF">2006-03-31T13:57:11Z</dcterms:created>
  <dcterms:modified xsi:type="dcterms:W3CDTF">2022-02-05T11:23:44Z</dcterms:modified>
</cp:coreProperties>
</file>