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 autoCompressPictures="0">
  <p:sldMasterIdLst>
    <p:sldMasterId id="2147483648" r:id="rId1"/>
  </p:sldMasterIdLst>
  <p:notesMasterIdLst>
    <p:notesMasterId r:id="rId18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9" r:id="rId9"/>
    <p:sldId id="268" r:id="rId10"/>
    <p:sldId id="270" r:id="rId11"/>
    <p:sldId id="272" r:id="rId12"/>
    <p:sldId id="274" r:id="rId13"/>
    <p:sldId id="275" r:id="rId14"/>
    <p:sldId id="276" r:id="rId15"/>
    <p:sldId id="277" r:id="rId16"/>
    <p:sldId id="280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2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12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637FDD0-45AF-D047-A34B-A3546E527D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DAEE02E-E59A-7341-A4F6-78DFCFE9BD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E3F3B1B-6766-184F-B8D9-9275E5F59F3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10BF126-1249-934C-A2BE-C29D3B41C4E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9302720E-5262-E64C-8D20-3BCC1E5CF6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520171DB-C757-2C48-BC8C-25B8A6F058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FCA188-90BE-D14E-AFC0-8F3D10C4AA29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DE188A-4FC3-2E4C-8E65-763E3D2A70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405AD-18C2-F048-9D59-BD33D5149741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343EA151-0CCA-BD43-86F7-8542FA5BE24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7CF3A95-80E2-784E-8427-E37072586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92293D-DC21-7744-B5FB-0294846C1E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851C2-808F-504C-B551-76A2312E391B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DE259F9E-44F5-CB43-AC3E-BF7011D8F4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0D87B19-6139-E546-8362-BEE299348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28B77C-C574-B04F-9858-36452DA4DB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94F05-A04B-3E4A-9DF5-6A23F99A06DB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59C2E484-6345-DC40-AB6B-5DD55B68B20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863D732-3698-5649-A6FD-DA963E5D3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CD23DF-D370-C845-AC89-725B6A97C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538F8-4F62-4C49-9611-CFBCCEF13827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1C955175-6A98-3346-B79C-1E063283F69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C6B7288-B6D7-0548-A5E2-2C62712B7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6C847D-C573-7B45-975E-535ACF18A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CD0C9-D8A4-D44C-9AC7-4F372ACACD41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8E43E59C-0084-3543-A78D-2B85C29A0F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E9F103A-E1D3-4C41-BE9C-6C8DE40D7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012B1B-7B84-DA4E-A39F-F1066902DF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9978D-8A5D-3F41-9055-C6433EEF703F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D93F2F81-BE39-6144-81B9-C870F45C34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53AFAFF-20CB-154A-9158-A5B55ABA3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000BD5-3582-3744-9467-B1011F2B7A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F7EA7-7EAA-D443-9DC6-ED25BBBD65EA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78041A05-D75B-BA47-9D81-87F01461B0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34BEA9A2-35E1-9C44-9A99-70D88A4B89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00A240-77FD-DC4F-B841-FBA09ACFE9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4A0D1-8415-B14E-A759-117D4661D1A2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79CF59D7-AC52-4B4F-B72F-1120289D14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3EAACC5-34FA-2A47-AFF3-ECF31381A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D3773E-5FD9-D841-AD30-BA20A5D910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04253-EF6C-9E4D-A670-AF0C43E60740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4F9D7C0-2AC1-D04E-80BE-697904AC5BD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2649519-ACF2-9743-AAAB-4EB47A848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2BBF27-3964-9241-8BA7-23EA287B0B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99D7D-8262-6B4C-B423-C679A52FC06A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75E45AC-CEFA-7446-99B4-3C829257A16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1B2F7CA-F46E-CC49-AAE7-87BA6714C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de-DE" altLang="de-DE" b="1"/>
              <a:t>Um Wissenschaftler</a:t>
            </a:r>
            <a:r>
              <a:rPr lang="de-DE" altLang="de-DE"/>
              <a:t>: nur soviel: wenn Frau Bulmahn sich darum sorgt, deutsche Spitzenwissenschaftler wieder nach Deutschland zu holen, dann ist der Ansatz bereits provinziell: wir müßten die Weltspitzenwissenschaftler nach Deutschland holen.</a:t>
            </a:r>
          </a:p>
          <a:p>
            <a:r>
              <a:rPr lang="de-DE" altLang="de-DE"/>
              <a:t>Es mag sein, dass darunter auch einige Deutsche sind. </a:t>
            </a:r>
          </a:p>
          <a:p>
            <a:endParaRPr lang="de-DE" altLang="de-DE"/>
          </a:p>
          <a:p>
            <a:r>
              <a:rPr lang="de-DE" altLang="de-DE" b="1"/>
              <a:t>Um Forschungsgelder</a:t>
            </a:r>
            <a:r>
              <a:rPr lang="de-DE" altLang="de-DE"/>
              <a:t>: System DFG grundsätzlich gut. Frage, ob genug Geld und Frage, ob zuviel in außeruniversitäre Forschungseinrichtungen</a:t>
            </a:r>
          </a:p>
          <a:p>
            <a:endParaRPr lang="de-DE" altLang="de-DE"/>
          </a:p>
          <a:p>
            <a:r>
              <a:rPr lang="de-DE" altLang="de-DE" b="1"/>
              <a:t>Um Studenten</a:t>
            </a:r>
            <a:r>
              <a:rPr lang="de-DE" altLang="de-DE"/>
              <a:t>:nächste Folie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5B305D-4AB7-1B47-ABE9-3F4E4FA9CD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FC666-CE96-F145-B6D8-030797A5DBB4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76C383F5-58E8-1A4B-9164-E895CE79DF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A93B0BF-8A73-6746-9F0A-F529530AC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de-DE" altLang="de-DE" b="1"/>
              <a:t>diversifiziert</a:t>
            </a:r>
            <a:r>
              <a:rPr lang="de-DE" altLang="de-DE"/>
              <a:t>:90 % staatliche Einkünfte</a:t>
            </a:r>
          </a:p>
          <a:p>
            <a:endParaRPr lang="de-DE" altLang="de-DE"/>
          </a:p>
          <a:p>
            <a:r>
              <a:rPr lang="de-DE" altLang="de-DE" b="1"/>
              <a:t>einnahmenaktiv</a:t>
            </a:r>
            <a:r>
              <a:rPr lang="de-DE" altLang="de-DE"/>
              <a:t>: Forschungsmittel aktiv, in der Lehre verboten Studiengebühren!</a:t>
            </a:r>
          </a:p>
          <a:p>
            <a:endParaRPr lang="de-DE" altLang="de-DE"/>
          </a:p>
          <a:p>
            <a:r>
              <a:rPr lang="de-DE" altLang="de-DE" b="1"/>
              <a:t>global zugewiesen</a:t>
            </a:r>
            <a:r>
              <a:rPr lang="de-DE" altLang="de-DE"/>
              <a:t>: zunehmend, aber sehr zögerlich (Bayern!), eingebunden in Personalrecht des Staates</a:t>
            </a:r>
          </a:p>
          <a:p>
            <a:endParaRPr lang="de-DE" altLang="de-DE" b="1"/>
          </a:p>
          <a:p>
            <a:r>
              <a:rPr lang="de-DE" altLang="de-DE" b="1"/>
              <a:t>leistungsbezogen</a:t>
            </a:r>
            <a:r>
              <a:rPr lang="de-DE" altLang="de-DE"/>
              <a:t>: begonnen, aber in erster Linie auf Sachmittel bezogen, nur vereinzelt auf Personalmittel = 80 % des Budgets </a:t>
            </a:r>
          </a:p>
          <a:p>
            <a:r>
              <a:rPr lang="de-DE" altLang="de-DE"/>
              <a:t>keine Studiengebühren!</a:t>
            </a:r>
          </a:p>
          <a:p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645C03-9F78-A547-995C-2645B7A33E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82931-5838-014E-A527-4FC5E4443350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D5C1BFF-1382-8740-B3C5-3BD8D605F1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F0ECE9F-CE06-2A4A-B10F-FD35E76F2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de-DE" altLang="de-DE"/>
              <a:t>Über die internationale Wettbewerbsfähigkeit deutscher Hochschulen ist in letzter Zeit viel geredet worden.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C6D827-A12A-3A40-AACD-DA2442B293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F1E5D-13A5-EF4E-948D-7392E6976A86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86D5C9F-0FCB-1841-B940-B419D8E4D21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D253EDF-7771-8442-801F-5335270CC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C763AB-C89A-E042-96A0-9FF2401383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686FB-EE5F-CF4E-811C-A2880E01F6DD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29B2DAF-2ACA-1949-AD89-B586756966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2E67A43-9B86-AC4C-83CA-263CECD71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de-DE" altLang="de-DE"/>
              <a:t>Unter "profiliert" könnte man auch darauf eingehen, was das</a:t>
            </a:r>
          </a:p>
          <a:p>
            <a:r>
              <a:rPr lang="de-DE" altLang="de-DE"/>
              <a:t>spezielle Profil deutscher Unis im internationalen Vergleich ist</a:t>
            </a:r>
          </a:p>
          <a:p>
            <a:r>
              <a:rPr lang="de-DE" altLang="de-DE"/>
              <a:t>(wissenschaftliche Ausrichtung und Betonung der methodischen Grundlagen von</a:t>
            </a:r>
          </a:p>
          <a:p>
            <a:r>
              <a:rPr lang="de-DE" altLang="de-DE"/>
              <a:t>Anfang an (Grundstudium), grosser Detaillierungsgrad und exemplarische</a:t>
            </a:r>
          </a:p>
          <a:p>
            <a:r>
              <a:rPr lang="de-DE" altLang="de-DE"/>
              <a:t>Betrachtungsweise statt Überblick in den Geisteswissenschaften...)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6F88BE-CDE0-9746-8255-156DEABC3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0A7CF-175B-6B49-B41F-0C11DA65D5B0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7FD59B5-FB23-264B-B393-AD1F15B66F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4A02DD5-014F-A248-8D44-4EF1DF78A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de-DE" altLang="de-DE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B6729A-C4A9-F141-8A03-6FCE493FF7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02544-F8B9-A74B-9886-8B856D3453A9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30835608-FAF3-214D-9F93-F7355CFEC8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75F3144-D059-6445-B056-8C72D53C1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de-DE" altLang="de-DE"/>
              <a:t>Wie kommen die Entscheidungen zustande.</a:t>
            </a:r>
          </a:p>
          <a:p>
            <a:r>
              <a:rPr lang="de-DE" altLang="de-DE"/>
              <a:t>Das Individuum darf nicht allein,</a:t>
            </a:r>
          </a:p>
          <a:p>
            <a:r>
              <a:rPr lang="de-DE" altLang="de-DE"/>
              <a:t>aber stark eingebunden sein.</a:t>
            </a:r>
          </a:p>
          <a:p>
            <a:endParaRPr lang="de-DE" altLang="de-DE"/>
          </a:p>
          <a:p>
            <a:r>
              <a:rPr lang="de-DE" altLang="de-DE"/>
              <a:t>Derzeitiger Grundkonflikt zwischen s.og. Deutschen Fakultätentag und HRK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CE6A571-78EC-B84C-8C9F-E34861B747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53523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DFD446F-B97E-DC4E-9F99-B6BF4FB6B3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4124325"/>
            <a:ext cx="8640763" cy="1320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402C8B0-CFC7-3341-956F-5680047A3E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14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B68A5C6-B6C2-E447-A455-5F12E26609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/>
            </a:lvl1pPr>
          </a:lstStyle>
          <a:p>
            <a:r>
              <a:rPr lang="de-DE" altLang="de-DE"/>
              <a:t>Masterfolien CHE | 3. August 2006 | mit Änderungen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98EAE0B-B91A-5543-98F2-02556A7FA1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88125" y="6165850"/>
            <a:ext cx="2133600" cy="4762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E7DB4EF0-4A2A-A149-B05F-0F4217500AE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6891F3E4-E303-AE4B-9461-A0FF37586C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93175" y="6632575"/>
            <a:ext cx="252413" cy="2524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88" name="Picture 16">
            <a:extLst>
              <a:ext uri="{FF2B5EF4-FFF2-40B4-BE49-F238E27FC236}">
                <a16:creationId xmlns:a16="http://schemas.microsoft.com/office/drawing/2014/main" id="{0AE7BB57-5A4C-9148-A0AA-D47450A161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4963"/>
            <a:ext cx="3022600" cy="17986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3089" name="Text Box 17">
            <a:extLst>
              <a:ext uri="{FF2B5EF4-FFF2-40B4-BE49-F238E27FC236}">
                <a16:creationId xmlns:a16="http://schemas.microsoft.com/office/drawing/2014/main" id="{8BEBA8C1-3857-8E4D-9C29-09BA49D878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0" y="6580188"/>
            <a:ext cx="4302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solidFill>
                  <a:srgbClr val="FF0000"/>
                </a:solidFill>
              </a:rPr>
              <a:t>C</a:t>
            </a:r>
            <a:r>
              <a:rPr lang="de-DE" altLang="de-DE" sz="1400">
                <a:solidFill>
                  <a:srgbClr val="414141"/>
                </a:solidFill>
              </a:rPr>
              <a:t>HE - unabhängig, kreativ und umsetzungsorientiert</a:t>
            </a:r>
          </a:p>
        </p:txBody>
      </p:sp>
      <p:sp>
        <p:nvSpPr>
          <p:cNvPr id="3091" name="Line 19">
            <a:extLst>
              <a:ext uri="{FF2B5EF4-FFF2-40B4-BE49-F238E27FC236}">
                <a16:creationId xmlns:a16="http://schemas.microsoft.com/office/drawing/2014/main" id="{6F28C7F5-6651-6644-A5CB-D8B2C1419CD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420938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FD68D970-B8D3-7241-8310-D2DDFEEA99D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734050"/>
            <a:ext cx="918051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141CA1-1979-AB4C-8AED-26E66612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A14FD91-D627-F74C-9600-A8BFFAFAA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2F61E9-C97E-C94F-AB3D-89CAD39375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31FAE1-BD65-9C4A-8B3A-F8B0A33F21A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1A3EEE-DCFE-1D4C-884E-47DAD150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Fakultätsmanager, Berlin 27.11.2006</a:t>
            </a:r>
          </a:p>
        </p:txBody>
      </p:sp>
    </p:spTree>
    <p:extLst>
      <p:ext uri="{BB962C8B-B14F-4D97-AF65-F5344CB8AC3E}">
        <p14:creationId xmlns:p14="http://schemas.microsoft.com/office/powerpoint/2010/main" val="182667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FC97D4E-EE3E-014E-8C70-8D8B0EBFD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335712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BC53878-6B63-5046-A93E-F8323693A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33571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A9C7F1-6087-6A4D-987B-9DD9248445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5F79DB-F4E5-FF46-9503-BA053A3AE46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727972-5FF4-2D40-833A-286035E75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Fakultätsmanager, Berlin 27.11.2006</a:t>
            </a:r>
          </a:p>
        </p:txBody>
      </p:sp>
    </p:spTree>
    <p:extLst>
      <p:ext uri="{BB962C8B-B14F-4D97-AF65-F5344CB8AC3E}">
        <p14:creationId xmlns:p14="http://schemas.microsoft.com/office/powerpoint/2010/main" val="41839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C1E3F-778B-DB4A-B885-2DD8F097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E6AF0A-7FC0-F544-A302-58DDC08DE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81C198-1412-6143-9977-4E6AB7558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B27017-F33C-9F4F-A690-1014C122B14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0236C7-E1EE-0F4D-9BF5-8DC85F2A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Fakultätsmanager, Berlin 27.11.2006</a:t>
            </a:r>
          </a:p>
        </p:txBody>
      </p:sp>
    </p:spTree>
    <p:extLst>
      <p:ext uri="{BB962C8B-B14F-4D97-AF65-F5344CB8AC3E}">
        <p14:creationId xmlns:p14="http://schemas.microsoft.com/office/powerpoint/2010/main" val="80437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CF3CC-3EFF-8145-BAEB-8612B264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83C52C-2217-7149-BC92-350CA6B4F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A27A4-2D98-6C45-A815-7F0C827702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A3281E-1B9D-D042-9009-82196C7AF24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1B1F14-5F9D-1F49-A74E-1242DC0F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Fakultätsmanager, Berlin 27.11.2006</a:t>
            </a:r>
          </a:p>
        </p:txBody>
      </p:sp>
    </p:spTree>
    <p:extLst>
      <p:ext uri="{BB962C8B-B14F-4D97-AF65-F5344CB8AC3E}">
        <p14:creationId xmlns:p14="http://schemas.microsoft.com/office/powerpoint/2010/main" val="167844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A2CD9-E41A-734C-9036-FE0E822C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531ABF-C5BB-0C4E-A17B-B5E019DFD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316412" cy="5327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5974DD-FEF0-B74F-95CC-6B54F6257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316413" cy="5327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EAA419-0FAD-1549-810F-B9239ABD77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0B2DAD-102B-8C45-802A-FD8021BCE83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2EAEBE-5314-E54F-9946-132F6AC2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Fakultätsmanager, Berlin 27.11.2006</a:t>
            </a:r>
          </a:p>
        </p:txBody>
      </p:sp>
    </p:spTree>
    <p:extLst>
      <p:ext uri="{BB962C8B-B14F-4D97-AF65-F5344CB8AC3E}">
        <p14:creationId xmlns:p14="http://schemas.microsoft.com/office/powerpoint/2010/main" val="351794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B7DFC-62AE-7048-A3A9-1E228EB0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0123F2-06B2-5244-A9CF-E2D40C2CD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94DCF3-252F-DD41-B7EC-206E4F904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104C84A-D0C7-344F-8F35-6E98737C5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432C8-EF69-2540-BE87-A9336445F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56837C-E3DD-0F47-9C0E-8C74C37524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0029A0-0A97-5F44-AC82-26D019FD123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E7C49BF-0B9D-0248-B21B-281BC50E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Fakultätsmanager, Berlin 27.11.2006</a:t>
            </a:r>
          </a:p>
        </p:txBody>
      </p:sp>
    </p:spTree>
    <p:extLst>
      <p:ext uri="{BB962C8B-B14F-4D97-AF65-F5344CB8AC3E}">
        <p14:creationId xmlns:p14="http://schemas.microsoft.com/office/powerpoint/2010/main" val="377004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B66D4-9A2E-3048-94AD-5A4AA261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E81CAB5-BE0B-AD44-B371-4A896CBFCF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055EE5-1218-4440-9C60-7BA6FD610E8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E97694B-ECC8-A442-922F-4E311EB4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Fakultätsmanager, Berlin 27.11.2006</a:t>
            </a:r>
          </a:p>
        </p:txBody>
      </p:sp>
    </p:spTree>
    <p:extLst>
      <p:ext uri="{BB962C8B-B14F-4D97-AF65-F5344CB8AC3E}">
        <p14:creationId xmlns:p14="http://schemas.microsoft.com/office/powerpoint/2010/main" val="136813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CE06749-708B-0E43-AD80-D6B3D27788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66C757-0D07-264D-871E-BA122D2C2D1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37BC6A-14D0-5946-A873-ED758184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Fakultätsmanager, Berlin 27.11.2006</a:t>
            </a:r>
          </a:p>
        </p:txBody>
      </p:sp>
    </p:spTree>
    <p:extLst>
      <p:ext uri="{BB962C8B-B14F-4D97-AF65-F5344CB8AC3E}">
        <p14:creationId xmlns:p14="http://schemas.microsoft.com/office/powerpoint/2010/main" val="290004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2BFEB-EBCC-0145-991D-FC1DE39B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6E588B-4DE6-334E-AAAA-4A4F4041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D15DC4-AF5A-DD4C-9300-A3004EC5E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F13B17-1A2F-1147-9D48-FF180B85A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71BA9B-5BEA-5545-B3F8-A05F3A6863A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763F09-CCE9-3E41-9E51-C1B78A73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Fakultätsmanager, Berlin 27.11.2006</a:t>
            </a:r>
          </a:p>
        </p:txBody>
      </p:sp>
    </p:spTree>
    <p:extLst>
      <p:ext uri="{BB962C8B-B14F-4D97-AF65-F5344CB8AC3E}">
        <p14:creationId xmlns:p14="http://schemas.microsoft.com/office/powerpoint/2010/main" val="361852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B80D66-4476-5D45-8B7E-48DBEE23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4EF4DB8-338B-7041-A75C-FA2C5453D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CA5960-E808-2E46-ADA9-CC2F80034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12644E-8F2E-674D-998B-32C2281CF6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94D428-E994-AD4C-9116-CA28BC7C3CE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13B722-7C12-E14F-A4A0-387D383D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Fakultätsmanager, Berlin 27.11.2006</a:t>
            </a:r>
          </a:p>
        </p:txBody>
      </p:sp>
    </p:spTree>
    <p:extLst>
      <p:ext uri="{BB962C8B-B14F-4D97-AF65-F5344CB8AC3E}">
        <p14:creationId xmlns:p14="http://schemas.microsoft.com/office/powerpoint/2010/main" val="23614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>
            <a:extLst>
              <a:ext uri="{FF2B5EF4-FFF2-40B4-BE49-F238E27FC236}">
                <a16:creationId xmlns:a16="http://schemas.microsoft.com/office/drawing/2014/main" id="{79F8AF91-AD88-9245-A5B7-D542400F54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97650"/>
            <a:ext cx="8928100" cy="25241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CF6BB639-F438-B848-AD6B-3AABE9286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70056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C5D1C0-C443-4647-AF30-7E0246262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6975"/>
            <a:ext cx="878522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8" name="Line 14">
            <a:extLst>
              <a:ext uri="{FF2B5EF4-FFF2-40B4-BE49-F238E27FC236}">
                <a16:creationId xmlns:a16="http://schemas.microsoft.com/office/drawing/2014/main" id="{E8C177D0-7841-C944-95CB-563E56101A9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79388" y="908050"/>
            <a:ext cx="864076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7C8DD529-114C-8747-BD35-87415810A5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0906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" name="Rectangle 20">
            <a:extLst>
              <a:ext uri="{FF2B5EF4-FFF2-40B4-BE49-F238E27FC236}">
                <a16:creationId xmlns:a16="http://schemas.microsoft.com/office/drawing/2014/main" id="{BF32EBA5-048B-7B44-8121-48823DD494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93175" y="6597650"/>
            <a:ext cx="269875" cy="269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5" name="Rectangle 21">
            <a:extLst>
              <a:ext uri="{FF2B5EF4-FFF2-40B4-BE49-F238E27FC236}">
                <a16:creationId xmlns:a16="http://schemas.microsoft.com/office/drawing/2014/main" id="{AA019728-C254-0E4A-98E0-336F660855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801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rgbClr val="414141"/>
                </a:solidFill>
              </a:defRPr>
            </a:lvl1pPr>
          </a:lstStyle>
          <a:p>
            <a:fld id="{21C10C24-5AC1-5B46-9C5F-4EA4952C23E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47" name="Rectangle 23">
            <a:extLst>
              <a:ext uri="{FF2B5EF4-FFF2-40B4-BE49-F238E27FC236}">
                <a16:creationId xmlns:a16="http://schemas.microsoft.com/office/drawing/2014/main" id="{A2416E8C-B7CA-1C4B-B92B-92B61C962E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" y="6580188"/>
            <a:ext cx="8101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solidFill>
                  <a:srgbClr val="414141"/>
                </a:solidFill>
              </a:defRPr>
            </a:lvl1pPr>
          </a:lstStyle>
          <a:p>
            <a:r>
              <a:rPr lang="de-DE" altLang="de-DE"/>
              <a:t>Fakultätsmanager, Berlin 27.11.2006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41414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kern="1200">
          <a:solidFill>
            <a:srgbClr val="41414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400" kern="1200">
          <a:solidFill>
            <a:srgbClr val="41414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000" kern="1200">
          <a:solidFill>
            <a:srgbClr val="41414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000" kern="1200">
          <a:solidFill>
            <a:srgbClr val="41414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 kern="1200">
          <a:solidFill>
            <a:srgbClr val="4141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5.emf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C2C5D5E-8178-944E-A596-6D07DE215D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492375"/>
            <a:ext cx="7918450" cy="1728788"/>
          </a:xfrm>
        </p:spPr>
        <p:txBody>
          <a:bodyPr/>
          <a:lstStyle/>
          <a:p>
            <a:r>
              <a:rPr lang="de-DE" altLang="de-DE"/>
              <a:t>Professionalisierung des Fakultätsmanagements</a:t>
            </a:r>
            <a:br>
              <a:rPr lang="de-DE" altLang="de-DE"/>
            </a:br>
            <a:r>
              <a:rPr lang="de-DE" altLang="de-DE"/>
              <a:t>Vision 2012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088D72F-7DB4-5046-B0AB-0BA315BFDD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4230688"/>
            <a:ext cx="8640763" cy="1014412"/>
          </a:xfrm>
        </p:spPr>
        <p:txBody>
          <a:bodyPr/>
          <a:lstStyle/>
          <a:p>
            <a:r>
              <a:rPr lang="de-DE" altLang="de-DE"/>
              <a:t>Detlef Müller-Böling</a:t>
            </a:r>
          </a:p>
          <a:p>
            <a:r>
              <a:rPr lang="de-DE" altLang="de-DE"/>
              <a:t>27. November 2006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8481E5AE-9024-AA4B-838E-DEAEA47A68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772-94C5-3D47-ACC3-BBA319EF231C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3347507-9013-C047-B6A1-6E002DB0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Fakultätsmanager, Berlin 27.11.2006</a:t>
            </a: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E1282C1-7285-3442-A1A0-64B812BA4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488238" cy="561975"/>
          </a:xfrm>
        </p:spPr>
        <p:txBody>
          <a:bodyPr/>
          <a:lstStyle/>
          <a:p>
            <a:r>
              <a:rPr lang="de-DE" altLang="de-DE" sz="3600"/>
              <a:t>Bedeutung für Fakultätsmanager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6F58E34-0CDF-C34C-BE4C-A804E1835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1630363"/>
            <a:ext cx="7705725" cy="2303462"/>
          </a:xfrm>
        </p:spPr>
        <p:txBody>
          <a:bodyPr/>
          <a:lstStyle/>
          <a:p>
            <a:r>
              <a:rPr lang="de-DE" altLang="de-DE" sz="3200"/>
              <a:t>Staat – Hochschulleitung</a:t>
            </a:r>
          </a:p>
          <a:p>
            <a:r>
              <a:rPr lang="de-DE" altLang="de-DE" sz="3200"/>
              <a:t>Was ist Hochschule?</a:t>
            </a:r>
          </a:p>
        </p:txBody>
      </p:sp>
      <p:sp>
        <p:nvSpPr>
          <p:cNvPr id="40964" name="AutoShape 4">
            <a:extLst>
              <a:ext uri="{FF2B5EF4-FFF2-40B4-BE49-F238E27FC236}">
                <a16:creationId xmlns:a16="http://schemas.microsoft.com/office/drawing/2014/main" id="{62CEF4AC-4C87-414F-A0DD-E41585EFB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997200"/>
            <a:ext cx="4465637" cy="1295400"/>
          </a:xfrm>
          <a:prstGeom prst="cloudCallout">
            <a:avLst>
              <a:gd name="adj1" fmla="val -30093"/>
              <a:gd name="adj2" fmla="val -8480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sz="3200"/>
              <a:t>„My chair is my castle!“</a:t>
            </a:r>
          </a:p>
        </p:txBody>
      </p:sp>
      <p:sp>
        <p:nvSpPr>
          <p:cNvPr id="40965" name="AutoShape 5">
            <a:extLst>
              <a:ext uri="{FF2B5EF4-FFF2-40B4-BE49-F238E27FC236}">
                <a16:creationId xmlns:a16="http://schemas.microsoft.com/office/drawing/2014/main" id="{E26188E5-8245-D64F-A436-B3EB844DF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284538"/>
            <a:ext cx="8208962" cy="2592387"/>
          </a:xfrm>
          <a:prstGeom prst="cloudCallout">
            <a:avLst>
              <a:gd name="adj1" fmla="val 1111"/>
              <a:gd name="adj2" fmla="val -7131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sz="3200"/>
              <a:t>„Hochschule muss mehr sein als Ansammlung der Benutzer einer zentralen Heizungsanlage!“</a:t>
            </a:r>
          </a:p>
        </p:txBody>
      </p:sp>
      <p:sp>
        <p:nvSpPr>
          <p:cNvPr id="40966" name="AutoShape 6">
            <a:extLst>
              <a:ext uri="{FF2B5EF4-FFF2-40B4-BE49-F238E27FC236}">
                <a16:creationId xmlns:a16="http://schemas.microsoft.com/office/drawing/2014/main" id="{69C8E9CE-6ECB-F648-9300-EB6959B1D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7563"/>
            <a:ext cx="8964613" cy="26638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200">
                <a:solidFill>
                  <a:schemeClr val="bg1"/>
                </a:solidFill>
              </a:rPr>
              <a:t>gemeinsames Handeln tut 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  <p:bldP spid="40964" grpId="0" animBg="1"/>
      <p:bldP spid="40965" grpId="0" animBg="1"/>
      <p:bldP spid="409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3DEF66-6816-9844-916D-13C17092F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EF9C-936A-8146-A71D-CD0BC2E8D3A4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2424F-9DF1-4044-9358-0BFC65008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Fakultätsmanager, Berlin 27.11.2006</a:t>
            </a: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F2EEA0FA-90F5-2843-8959-7B234153D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/>
              <a:t>gemeinsames Handeln ...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C7B74BF-B807-2540-B12B-1408A5C60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1268413"/>
            <a:ext cx="7535863" cy="4198937"/>
          </a:xfrm>
          <a:noFill/>
        </p:spPr>
        <p:txBody>
          <a:bodyPr>
            <a:spAutoFit/>
          </a:bodyPr>
          <a:lstStyle/>
          <a:p>
            <a:r>
              <a:rPr lang="de-DE" altLang="de-DE" sz="3600"/>
              <a:t>inhaltlich akademisch: Curriculum</a:t>
            </a:r>
          </a:p>
          <a:p>
            <a:r>
              <a:rPr lang="de-DE" altLang="de-DE" sz="3600"/>
              <a:t>Mittelverwaltung nach Leistung</a:t>
            </a:r>
          </a:p>
          <a:p>
            <a:r>
              <a:rPr lang="de-DE" altLang="de-DE" sz="3600"/>
              <a:t>Strategie</a:t>
            </a:r>
          </a:p>
          <a:p>
            <a:pPr lvl="1"/>
            <a:r>
              <a:rPr lang="de-DE" altLang="de-DE" sz="3200"/>
              <a:t>Welche Studiengänge bieten wir an?</a:t>
            </a:r>
          </a:p>
          <a:p>
            <a:pPr lvl="1"/>
            <a:r>
              <a:rPr lang="de-DE" altLang="de-DE" sz="3200"/>
              <a:t>Wo sind unsere Zielgruppen?</a:t>
            </a:r>
          </a:p>
          <a:p>
            <a:pPr lvl="1"/>
            <a:r>
              <a:rPr lang="de-DE" altLang="de-DE" sz="3200"/>
              <a:t>Welche Forschungsschwerpunkte</a:t>
            </a:r>
            <a:br>
              <a:rPr lang="de-DE" altLang="de-DE" sz="3200"/>
            </a:br>
            <a:r>
              <a:rPr lang="de-DE" altLang="de-DE" sz="3200"/>
              <a:t>haben wir?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49955500-1DD6-A542-BE24-B65D045A0B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2DD4-120B-0640-AEAC-B93A842E4AA8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A28DF8B-D5E4-6C44-9C27-54B6C96A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Fakultätsmanager, Berlin 27.11.2006</a:t>
            </a: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012626F8-23CE-914A-BBF0-99809C41B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/>
              <a:t>Aufgaben des FM</a:t>
            </a:r>
          </a:p>
        </p:txBody>
      </p:sp>
      <p:sp>
        <p:nvSpPr>
          <p:cNvPr id="48132" name="Line 4">
            <a:extLst>
              <a:ext uri="{FF2B5EF4-FFF2-40B4-BE49-F238E27FC236}">
                <a16:creationId xmlns:a16="http://schemas.microsoft.com/office/drawing/2014/main" id="{B09D30CF-08F0-7B4B-8EA7-007FC450EB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1700213"/>
            <a:ext cx="62642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3A22EBB5-A637-0D4E-8156-89544B72D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2079625"/>
            <a:ext cx="127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/>
              <a:t>operativ</a:t>
            </a:r>
          </a:p>
        </p:txBody>
      </p:sp>
      <p:sp>
        <p:nvSpPr>
          <p:cNvPr id="48134" name="Text Box 6">
            <a:extLst>
              <a:ext uri="{FF2B5EF4-FFF2-40B4-BE49-F238E27FC236}">
                <a16:creationId xmlns:a16="http://schemas.microsoft.com/office/drawing/2014/main" id="{6A68F771-8CC7-864F-B4D5-C7BFB9EB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151063"/>
            <a:ext cx="1658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/>
              <a:t>strategisch</a:t>
            </a:r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BBD8E5A3-41C2-C44F-BA4B-5067A149D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3213100"/>
            <a:ext cx="7632700" cy="3311525"/>
          </a:xfrm>
        </p:spPr>
        <p:txBody>
          <a:bodyPr/>
          <a:lstStyle/>
          <a:p>
            <a:r>
              <a:rPr lang="de-DE" altLang="de-DE"/>
              <a:t>Sitzungsvorbereitung</a:t>
            </a:r>
          </a:p>
          <a:p>
            <a:r>
              <a:rPr lang="de-DE" altLang="de-DE"/>
              <a:t>Daten aufbereiten / liefern</a:t>
            </a:r>
          </a:p>
          <a:p>
            <a:r>
              <a:rPr lang="de-DE" altLang="de-DE"/>
              <a:t>Entscheidungsvorbereitung / -nachbereitung</a:t>
            </a:r>
          </a:p>
          <a:p>
            <a:r>
              <a:rPr lang="de-DE" altLang="de-DE"/>
              <a:t>Umsetzung von Entscheidungen</a:t>
            </a:r>
          </a:p>
          <a:p>
            <a:r>
              <a:rPr lang="de-DE" altLang="de-DE"/>
              <a:t>Controlling</a:t>
            </a:r>
          </a:p>
          <a:p>
            <a:r>
              <a:rPr lang="de-DE" altLang="de-DE"/>
              <a:t>PR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8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8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8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/>
      <p:bldP spid="481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435B7BCE-74B0-1649-8659-477BF7892A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69C9B-1E3B-6F4E-BB15-1E548FCDF327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69656A46-9C2C-C74C-A750-56C722D5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Fakultätsmanager, Berlin 27.11.2006</a:t>
            </a: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C6A59EF7-1EF3-F642-9E65-30215B6EA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/>
              <a:t>Aufgaben des FM</a:t>
            </a:r>
          </a:p>
        </p:txBody>
      </p:sp>
      <p:sp>
        <p:nvSpPr>
          <p:cNvPr id="52227" name="Line 3">
            <a:extLst>
              <a:ext uri="{FF2B5EF4-FFF2-40B4-BE49-F238E27FC236}">
                <a16:creationId xmlns:a16="http://schemas.microsoft.com/office/drawing/2014/main" id="{3A338293-1EEC-E248-9B67-D1313BBF2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1700213"/>
            <a:ext cx="62642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A12CB362-D147-C049-9FA0-2D986EAB2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2079625"/>
            <a:ext cx="127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/>
              <a:t>operativ</a:t>
            </a: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944694C6-C8F8-4344-8D60-611352B33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151063"/>
            <a:ext cx="1658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/>
              <a:t>strategisch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EA1BF5A2-DF4F-AA40-AAB0-F119AE5B9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3213100"/>
            <a:ext cx="7632700" cy="3311525"/>
          </a:xfrm>
        </p:spPr>
        <p:txBody>
          <a:bodyPr/>
          <a:lstStyle/>
          <a:p>
            <a:r>
              <a:rPr lang="de-DE" altLang="de-DE"/>
              <a:t>Wie führe ich meinen Dekan?</a:t>
            </a:r>
          </a:p>
          <a:p>
            <a:r>
              <a:rPr lang="de-DE" altLang="de-DE"/>
              <a:t>Kommunikation, Kommunikation, 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6F3B17-75C5-774D-9FCE-5A5A54D439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1DE20-7BC3-7D48-9458-51FAD77C0C1B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8CD840-A923-0F46-B757-43C49136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Fakultätsmanager, Berlin 27.11.2006</a:t>
            </a: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D73E08FE-738C-9046-98A3-780552268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/>
              <a:t>Professionalisierung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425CF55-FF5A-DB4E-A9B6-9F2700BAD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1268413"/>
            <a:ext cx="7535863" cy="4221162"/>
          </a:xfrm>
          <a:noFill/>
        </p:spPr>
        <p:txBody>
          <a:bodyPr>
            <a:spAutoFit/>
          </a:bodyPr>
          <a:lstStyle/>
          <a:p>
            <a:r>
              <a:rPr lang="de-DE" altLang="de-DE" sz="3600"/>
              <a:t>Ausbildungswege</a:t>
            </a:r>
          </a:p>
          <a:p>
            <a:pPr lvl="1"/>
            <a:r>
              <a:rPr lang="de-DE" altLang="de-DE" sz="3200"/>
              <a:t>on the job</a:t>
            </a:r>
          </a:p>
          <a:p>
            <a:pPr lvl="1"/>
            <a:r>
              <a:rPr lang="de-DE" altLang="de-DE" sz="3200"/>
              <a:t>Weiterbildungsangebote</a:t>
            </a:r>
          </a:p>
          <a:p>
            <a:pPr lvl="1"/>
            <a:r>
              <a:rPr lang="de-DE" altLang="de-DE" sz="3200"/>
              <a:t>Master in Hochschulmanagement</a:t>
            </a:r>
          </a:p>
          <a:p>
            <a:pPr lvl="1"/>
            <a:endParaRPr lang="de-DE" altLang="de-DE" sz="3200"/>
          </a:p>
          <a:p>
            <a:pPr lvl="1"/>
            <a:endParaRPr lang="de-DE" altLang="de-DE" sz="3200"/>
          </a:p>
          <a:p>
            <a:endParaRPr lang="de-DE" altLang="de-DE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A1BB987-7245-5F4C-B265-964CFEBEDE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6C639-73ED-604A-A466-6F6ADCD5BAEA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0713708-08C0-1C4C-ADAE-37CC5D20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Fakultätsmanager, Berlin 27.11.2006</a:t>
            </a: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CC76E7FC-A4BE-4849-B8F3-2D10BA32B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/>
              <a:t>Professionalisierung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971D903-49DB-604B-9AEF-F7EFA143CC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1268413"/>
            <a:ext cx="7535863" cy="4708525"/>
          </a:xfrm>
          <a:noFill/>
        </p:spPr>
        <p:txBody>
          <a:bodyPr>
            <a:spAutoFit/>
          </a:bodyPr>
          <a:lstStyle/>
          <a:p>
            <a:r>
              <a:rPr lang="de-DE" altLang="de-DE" sz="3600"/>
              <a:t>Karrierewege</a:t>
            </a:r>
          </a:p>
          <a:p>
            <a:pPr lvl="1"/>
            <a:r>
              <a:rPr lang="de-DE" altLang="de-DE" sz="3200"/>
              <a:t>andere / größere / reputiertere Fakultät</a:t>
            </a:r>
          </a:p>
          <a:p>
            <a:pPr lvl="1"/>
            <a:r>
              <a:rPr lang="de-DE" altLang="de-DE" sz="3200"/>
              <a:t>Zentralverwaltung / -management</a:t>
            </a:r>
          </a:p>
          <a:p>
            <a:pPr lvl="1"/>
            <a:r>
              <a:rPr lang="de-DE" altLang="de-DE" sz="3200"/>
              <a:t>Vizepräsident</a:t>
            </a:r>
          </a:p>
          <a:p>
            <a:pPr lvl="1"/>
            <a:endParaRPr lang="de-DE" altLang="de-DE" sz="3200"/>
          </a:p>
          <a:p>
            <a:pPr lvl="1"/>
            <a:endParaRPr lang="de-DE" altLang="de-DE" sz="3200"/>
          </a:p>
          <a:p>
            <a:endParaRPr lang="de-DE" altLang="de-DE" sz="3600"/>
          </a:p>
        </p:txBody>
      </p:sp>
      <p:sp>
        <p:nvSpPr>
          <p:cNvPr id="56324" name="AutoShape 4">
            <a:extLst>
              <a:ext uri="{FF2B5EF4-FFF2-40B4-BE49-F238E27FC236}">
                <a16:creationId xmlns:a16="http://schemas.microsoft.com/office/drawing/2014/main" id="{7ED65EB9-6D18-A440-BA32-521A9072B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49275"/>
            <a:ext cx="5399088" cy="5399088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200" b="1"/>
              <a:t>Präsident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/>
      <p:bldP spid="563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897119-78A7-B34D-B1F3-43B0FC05EB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A061-AD59-9C4F-93A1-2FF8A55F0445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C42B23-7DEC-7243-AA74-A9FD188B9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Fakultätsmanager, Berlin 27.11.2006</a:t>
            </a:r>
          </a:p>
        </p:txBody>
      </p:sp>
      <p:pic>
        <p:nvPicPr>
          <p:cNvPr id="60421" name="Picture 5" descr="2004_02_22_016">
            <a:extLst>
              <a:ext uri="{FF2B5EF4-FFF2-40B4-BE49-F238E27FC236}">
                <a16:creationId xmlns:a16="http://schemas.microsoft.com/office/drawing/2014/main" id="{79D14D64-B204-7849-9C6C-999F6F75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052513"/>
            <a:ext cx="7224713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Rectangle 2">
            <a:extLst>
              <a:ext uri="{FF2B5EF4-FFF2-40B4-BE49-F238E27FC236}">
                <a16:creationId xmlns:a16="http://schemas.microsoft.com/office/drawing/2014/main" id="{BEF2B454-A52F-EF46-BA39-5D2D801C2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2350" y="1268413"/>
            <a:ext cx="7005638" cy="647700"/>
          </a:xfrm>
        </p:spPr>
        <p:txBody>
          <a:bodyPr/>
          <a:lstStyle/>
          <a:p>
            <a:pPr algn="ctr"/>
            <a:r>
              <a:rPr lang="de-DE" altLang="de-DE" sz="4400">
                <a:solidFill>
                  <a:schemeClr val="bg1"/>
                </a:solidFill>
              </a:rPr>
              <a:t>We want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104901AA-0689-8E43-BDD8-F46BDCA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9F874-50E0-584C-ACA4-9F8557DA2FBB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E6AF19B9-B365-2C46-98A0-4FA7A631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Fakultätsmanager, Berlin 27.11.2006</a:t>
            </a: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F9A1ED0E-F9D1-4740-A301-EF7B209C7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328F7-8941-9E46-8152-7F631C8F49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62975" cy="685800"/>
          </a:xfrm>
        </p:spPr>
        <p:txBody>
          <a:bodyPr/>
          <a:lstStyle/>
          <a:p>
            <a:r>
              <a:rPr lang="de-DE" altLang="de-DE"/>
              <a:t>Vision des CHE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C213D0C6-E07D-CB4D-AE8D-B430ABAC6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581" name="Object 5">
            <a:extLst>
              <a:ext uri="{FF2B5EF4-FFF2-40B4-BE49-F238E27FC236}">
                <a16:creationId xmlns:a16="http://schemas.microsoft.com/office/drawing/2014/main" id="{9634E929-DEA5-174B-8222-7159AA748E33}"/>
              </a:ext>
            </a:extLst>
          </p:cNvPr>
          <p:cNvGraphicFramePr>
            <a:graphicFrameLocks/>
          </p:cNvGraphicFramePr>
          <p:nvPr/>
        </p:nvGraphicFramePr>
        <p:xfrm>
          <a:off x="24892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>
            <a:extLst>
              <a:ext uri="{FF2B5EF4-FFF2-40B4-BE49-F238E27FC236}">
                <a16:creationId xmlns:a16="http://schemas.microsoft.com/office/drawing/2014/main" id="{486FB439-B1AC-EF46-BD96-C258434AC01A}"/>
              </a:ext>
            </a:extLst>
          </p:cNvPr>
          <p:cNvGraphicFramePr>
            <a:graphicFrameLocks/>
          </p:cNvGraphicFramePr>
          <p:nvPr/>
        </p:nvGraphicFramePr>
        <p:xfrm>
          <a:off x="3683000" y="228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28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>
            <a:extLst>
              <a:ext uri="{FF2B5EF4-FFF2-40B4-BE49-F238E27FC236}">
                <a16:creationId xmlns:a16="http://schemas.microsoft.com/office/drawing/2014/main" id="{15D3FFFE-4D02-E349-B150-7F8C5F897258}"/>
              </a:ext>
            </a:extLst>
          </p:cNvPr>
          <p:cNvGraphicFramePr>
            <a:graphicFrameLocks/>
          </p:cNvGraphicFramePr>
          <p:nvPr/>
        </p:nvGraphicFramePr>
        <p:xfrm>
          <a:off x="53594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>
            <a:extLst>
              <a:ext uri="{FF2B5EF4-FFF2-40B4-BE49-F238E27FC236}">
                <a16:creationId xmlns:a16="http://schemas.microsoft.com/office/drawing/2014/main" id="{059994AF-1FA9-994D-A4A5-25C1D5433607}"/>
              </a:ext>
            </a:extLst>
          </p:cNvPr>
          <p:cNvGraphicFramePr>
            <a:graphicFrameLocks/>
          </p:cNvGraphicFramePr>
          <p:nvPr/>
        </p:nvGraphicFramePr>
        <p:xfrm>
          <a:off x="6561138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>
            <a:extLst>
              <a:ext uri="{FF2B5EF4-FFF2-40B4-BE49-F238E27FC236}">
                <a16:creationId xmlns:a16="http://schemas.microsoft.com/office/drawing/2014/main" id="{9A2633F0-C520-8C46-8DF4-3894FC41F257}"/>
              </a:ext>
            </a:extLst>
          </p:cNvPr>
          <p:cNvGraphicFramePr>
            <a:graphicFrameLocks/>
          </p:cNvGraphicFramePr>
          <p:nvPr/>
        </p:nvGraphicFramePr>
        <p:xfrm>
          <a:off x="6256338" y="5715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715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10">
            <a:extLst>
              <a:ext uri="{FF2B5EF4-FFF2-40B4-BE49-F238E27FC236}">
                <a16:creationId xmlns:a16="http://schemas.microsoft.com/office/drawing/2014/main" id="{42E97474-93CE-F74A-B6A3-372769A0D1EE}"/>
              </a:ext>
            </a:extLst>
          </p:cNvPr>
          <p:cNvGraphicFramePr>
            <a:graphicFrameLocks/>
          </p:cNvGraphicFramePr>
          <p:nvPr/>
        </p:nvGraphicFramePr>
        <p:xfrm>
          <a:off x="1041400" y="609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609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7" name="Object 11">
            <a:extLst>
              <a:ext uri="{FF2B5EF4-FFF2-40B4-BE49-F238E27FC236}">
                <a16:creationId xmlns:a16="http://schemas.microsoft.com/office/drawing/2014/main" id="{AD45A5EC-97ED-AE4F-99DD-98538597C4EF}"/>
              </a:ext>
            </a:extLst>
          </p:cNvPr>
          <p:cNvGraphicFramePr>
            <a:graphicFrameLocks/>
          </p:cNvGraphicFramePr>
          <p:nvPr/>
        </p:nvGraphicFramePr>
        <p:xfrm>
          <a:off x="771525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74574956-3C8C-DC46-86F0-B4428D954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F5A27-786E-FB47-AB2B-56BF26961F62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EF73728D-9A68-E249-A461-562D0133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Fakultätsmanager, Berlin 27.11.2006</a:t>
            </a:r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A52B7D65-D6DF-2240-812B-D6EF0C102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1C285F8-68E7-8644-946E-97488EE06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228600"/>
            <a:ext cx="5280025" cy="685800"/>
          </a:xfrm>
        </p:spPr>
        <p:txBody>
          <a:bodyPr/>
          <a:lstStyle/>
          <a:p>
            <a:r>
              <a:rPr lang="de-DE" altLang="de-DE" sz="3600">
                <a:solidFill>
                  <a:srgbClr val="000000"/>
                </a:solidFill>
              </a:rPr>
              <a:t>wettbewerblich</a:t>
            </a:r>
          </a:p>
        </p:txBody>
      </p:sp>
      <p:graphicFrame>
        <p:nvGraphicFramePr>
          <p:cNvPr id="26628" name="Object 4">
            <a:extLst>
              <a:ext uri="{FF2B5EF4-FFF2-40B4-BE49-F238E27FC236}">
                <a16:creationId xmlns:a16="http://schemas.microsoft.com/office/drawing/2014/main" id="{A680A711-5824-DB49-8A3D-D279F94F95F7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Rectangle 5">
            <a:extLst>
              <a:ext uri="{FF2B5EF4-FFF2-40B4-BE49-F238E27FC236}">
                <a16:creationId xmlns:a16="http://schemas.microsoft.com/office/drawing/2014/main" id="{4FBCD0EC-2DD3-AA49-99C7-D195DDB5F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Fiktion der Gleichheit abgelöst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AB56A0BE-71D4-8F4F-9F6F-54776B945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76588"/>
            <a:ext cx="57578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Elite-Forschungs-Unis sind benannt</a:t>
            </a:r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B1E74530-5D8C-914F-B025-0208CF1A7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508500"/>
            <a:ext cx="6248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Transparenz durch Evaluation und [CHE-]Ranking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F9459888-AF65-6041-9DAE-A467053C3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F2608-5F82-0F4A-9F35-465840FBEEC3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2B3509D6-887A-A449-8176-7C99FAF6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Fakultätsmanager, Berlin 27.11.2006</a:t>
            </a:r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B126DDE4-5332-894D-BF60-64B05761A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F0C04D8-7853-1C4D-8BBD-602433411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</p:spPr>
        <p:txBody>
          <a:bodyPr/>
          <a:lstStyle/>
          <a:p>
            <a:r>
              <a:rPr lang="de-DE" altLang="de-DE" sz="3600">
                <a:solidFill>
                  <a:srgbClr val="000000"/>
                </a:solidFill>
              </a:rPr>
              <a:t>wirtschaftlich</a:t>
            </a:r>
          </a:p>
        </p:txBody>
      </p:sp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3316E9FF-C71A-AF42-931E-C183B4D25849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Rectangle 5">
            <a:extLst>
              <a:ext uri="{FF2B5EF4-FFF2-40B4-BE49-F238E27FC236}">
                <a16:creationId xmlns:a16="http://schemas.microsoft.com/office/drawing/2014/main" id="{8AAA475E-0C77-394E-BDF0-2A73750CF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276475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Leistungsfinanzierung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2CA8AB33-C4B5-EB4E-A3D2-8AC6E953F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716338"/>
            <a:ext cx="57578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Globalbudgets</a:t>
            </a:r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3A4509D9-3BC2-F248-BEC8-E40EF2C5D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5157788"/>
            <a:ext cx="57578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Studienbeiträge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  <p:bldP spid="286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28F38D05-2EF0-2242-A93C-FCF581ECBD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121E8-4D55-084F-8CEE-7E4D14F2C6C6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80EA9E31-FF5F-D14E-90BE-5706AA5F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Fakultätsmanager, Berlin 27.11.2006</a:t>
            </a:r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492AE1B2-17EB-8D47-8F35-CDEB265DB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53238B5-374A-4549-A41E-C0380A511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5229225" cy="685800"/>
          </a:xfrm>
        </p:spPr>
        <p:txBody>
          <a:bodyPr/>
          <a:lstStyle/>
          <a:p>
            <a:r>
              <a:rPr lang="de-DE" altLang="de-DE" sz="3600">
                <a:solidFill>
                  <a:srgbClr val="000000"/>
                </a:solidFill>
              </a:rPr>
              <a:t>international</a:t>
            </a:r>
          </a:p>
        </p:txBody>
      </p:sp>
      <p:graphicFrame>
        <p:nvGraphicFramePr>
          <p:cNvPr id="30724" name="Object 4">
            <a:extLst>
              <a:ext uri="{FF2B5EF4-FFF2-40B4-BE49-F238E27FC236}">
                <a16:creationId xmlns:a16="http://schemas.microsoft.com/office/drawing/2014/main" id="{134FC32D-C4AA-614F-9D06-6229B86BB14D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Rectangle 5">
            <a:extLst>
              <a:ext uri="{FF2B5EF4-FFF2-40B4-BE49-F238E27FC236}">
                <a16:creationId xmlns:a16="http://schemas.microsoft.com/office/drawing/2014/main" id="{34A220F4-3C42-7E42-826B-A8BBE8D95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Bachelor / Master System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92862BF1-F5B7-1C4F-AE56-86256D81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01332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internationale Benchmarks in der Lehre</a:t>
            </a: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D064E98B-4CDE-8946-A9B3-61F614D6D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hohe Zahl ausl. Studierender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  <p:bldP spid="307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4431DC30-91FB-0C4D-8333-AE5FCE4107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2AD0-6680-2A46-9435-1712207539FD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A07E3582-71B6-A84D-B7EC-3EC303F2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Fakultätsmanager, Berlin 27.11.2006</a:t>
            </a:r>
          </a:p>
        </p:txBody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14BCB057-2771-BD40-941F-2FCD317CB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FA55744-7114-DB4F-8107-5C628AD5D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5191125" cy="685800"/>
          </a:xfrm>
        </p:spPr>
        <p:txBody>
          <a:bodyPr/>
          <a:lstStyle/>
          <a:p>
            <a:r>
              <a:rPr lang="de-DE" altLang="de-DE" sz="3600">
                <a:solidFill>
                  <a:srgbClr val="000000"/>
                </a:solidFill>
              </a:rPr>
              <a:t>virtuell</a:t>
            </a:r>
          </a:p>
        </p:txBody>
      </p:sp>
      <p:graphicFrame>
        <p:nvGraphicFramePr>
          <p:cNvPr id="32772" name="Object 4">
            <a:extLst>
              <a:ext uri="{FF2B5EF4-FFF2-40B4-BE49-F238E27FC236}">
                <a16:creationId xmlns:a16="http://schemas.microsoft.com/office/drawing/2014/main" id="{78D30122-7B04-5341-A39D-F37A885A7E08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5">
            <a:extLst>
              <a:ext uri="{FF2B5EF4-FFF2-40B4-BE49-F238E27FC236}">
                <a16:creationId xmlns:a16="http://schemas.microsoft.com/office/drawing/2014/main" id="{40B96549-7B84-4E4E-AA74-121BB475B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39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de-DE" altLang="de-DE" sz="2400" b="1">
              <a:latin typeface="Times New Roman" panose="02020603050405020304" pitchFamily="18" charset="0"/>
            </a:endParaRP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4EFECF59-6350-4441-8D46-B47313E7F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41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de-DE" altLang="de-DE" sz="2400" b="1">
              <a:latin typeface="Times New Roman" panose="02020603050405020304" pitchFamily="18" charset="0"/>
            </a:endParaRP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C62B03BC-C766-664B-954C-CFCDAF589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37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B3DDCB13-6132-7B47-803E-FF43BDA51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35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0B412FCC-77B8-7748-B7C0-DD5214906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860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E-learning durch Programme gefördert</a:t>
            </a:r>
          </a:p>
        </p:txBody>
      </p:sp>
      <p:sp>
        <p:nvSpPr>
          <p:cNvPr id="32778" name="Rectangle 10">
            <a:extLst>
              <a:ext uri="{FF2B5EF4-FFF2-40B4-BE49-F238E27FC236}">
                <a16:creationId xmlns:a16="http://schemas.microsoft.com/office/drawing/2014/main" id="{94EED61A-5365-AA46-8AE7-C5DF7643C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regulärer Teil der Curricula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utoUpdateAnimBg="0"/>
      <p:bldP spid="32774" grpId="0" autoUpdateAnimBg="0"/>
      <p:bldP spid="32775" grpId="0" autoUpdateAnimBg="0"/>
      <p:bldP spid="32776" grpId="0" autoUpdateAnimBg="0"/>
      <p:bldP spid="32777" grpId="0"/>
      <p:bldP spid="327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E25B28DD-7075-D94A-AA72-4138355D4A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C507A-D2E4-7344-9668-985103E9ADD3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E29205C3-8404-A24B-AD3E-124F6333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Fakultätsmanager, Berlin 27.11.2006</a:t>
            </a:r>
          </a:p>
        </p:txBody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796E855E-4617-9948-9718-F3A032D45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D54E14D-9C45-8748-A951-6078A18E6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228600"/>
            <a:ext cx="5254625" cy="685800"/>
          </a:xfrm>
        </p:spPr>
        <p:txBody>
          <a:bodyPr/>
          <a:lstStyle/>
          <a:p>
            <a:r>
              <a:rPr lang="de-DE" altLang="de-DE" sz="3600">
                <a:solidFill>
                  <a:srgbClr val="000000"/>
                </a:solidFill>
              </a:rPr>
              <a:t>profiliert</a:t>
            </a:r>
          </a:p>
        </p:txBody>
      </p:sp>
      <p:graphicFrame>
        <p:nvGraphicFramePr>
          <p:cNvPr id="34820" name="Object 4">
            <a:extLst>
              <a:ext uri="{FF2B5EF4-FFF2-40B4-BE49-F238E27FC236}">
                <a16:creationId xmlns:a16="http://schemas.microsoft.com/office/drawing/2014/main" id="{EB78BBCB-6B3C-7D4C-928F-FBEB1B8A8D81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Rectangle 5">
            <a:extLst>
              <a:ext uri="{FF2B5EF4-FFF2-40B4-BE49-F238E27FC236}">
                <a16:creationId xmlns:a16="http://schemas.microsoft.com/office/drawing/2014/main" id="{F33F2F83-F5C9-F249-B633-7819330B6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allgemein akzeptiertes Ziel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A91E6A32-5332-FC48-BC24-BDDD6728A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900363"/>
            <a:ext cx="6248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Stärken-/Schwächenanalysen</a:t>
            </a: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62903B08-28BD-314F-A930-503472FAD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956050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Mission statements</a:t>
            </a:r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E131ABA1-1F7C-8947-A9B7-6A6C4E5BF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013325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Dreiteilung des Hochschulsystems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  <p:bldP spid="34823" grpId="0"/>
      <p:bldP spid="348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4AE8FAEB-B307-6143-BEA7-92B28C950B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690D0-1B76-DC4E-BA94-2D46DFBBCB3E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E308D05-E710-F541-9CB5-6920B7E3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Fakultätsmanager, Berlin 27.11.2006</a:t>
            </a:r>
          </a:p>
        </p:txBody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07463094-C586-B743-860C-38B2645A0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FC0DFB8-08C2-1A46-B816-A0C154BDF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  <a:noFill/>
          <a:ln/>
        </p:spPr>
        <p:txBody>
          <a:bodyPr/>
          <a:lstStyle/>
          <a:p>
            <a:r>
              <a:rPr lang="de-DE" altLang="de-DE" sz="3600">
                <a:solidFill>
                  <a:srgbClr val="000000"/>
                </a:solidFill>
              </a:rPr>
              <a:t>wissenschaftlich</a:t>
            </a:r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73BDC699-65FC-B847-A703-F4B7E8805EBD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Rectangle 5">
            <a:extLst>
              <a:ext uri="{FF2B5EF4-FFF2-40B4-BE49-F238E27FC236}">
                <a16:creationId xmlns:a16="http://schemas.microsoft.com/office/drawing/2014/main" id="{D08CBFDC-24AC-5C4F-83CD-3B412FC4B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anerkanntes Paradigma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96FDF00A-1844-6C4C-979E-2CD3B9D3C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987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Leistung, Exzellenz, Qualität</a:t>
            </a:r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6E0045F9-DAAA-8848-8A48-403893DED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302125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Qualitäts-Management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/>
      <p:bldP spid="389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A58A38E6-3FD8-E143-8A95-71C80D65F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2120-BD83-2145-A45D-D5DA883EB9B5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7335426F-38A6-C142-A38C-3C0B04FB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Fakultätsmanager, Berlin 27.11.2006</a:t>
            </a:r>
          </a:p>
        </p:txBody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E72D67A6-ECC4-FD4B-86DF-DD318BC38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339CAAC-E712-EE4C-9F64-39C63F775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7600" y="228600"/>
            <a:ext cx="5241925" cy="685800"/>
          </a:xfrm>
        </p:spPr>
        <p:txBody>
          <a:bodyPr/>
          <a:lstStyle/>
          <a:p>
            <a:r>
              <a:rPr lang="de-DE" altLang="de-DE" sz="3600">
                <a:solidFill>
                  <a:srgbClr val="000000"/>
                </a:solidFill>
              </a:rPr>
              <a:t>autonom</a:t>
            </a:r>
          </a:p>
        </p:txBody>
      </p:sp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1800C2C4-A93A-D348-9811-11A29DE87122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Rectangle 5">
            <a:extLst>
              <a:ext uri="{FF2B5EF4-FFF2-40B4-BE49-F238E27FC236}">
                <a16:creationId xmlns:a16="http://schemas.microsoft.com/office/drawing/2014/main" id="{16F84A0D-1BFF-C646-A116-4B6D8436A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anerkannter Leitgedanke der Politik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F0820119-2B6A-2D44-9CAF-F111B1797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9718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neue Leitungsstrukturen</a:t>
            </a: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00060087-80FD-B641-9F99-CABE3BDA0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100513"/>
            <a:ext cx="57578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Ziel- und Leistungsvereinbarungen</a:t>
            </a: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C16AFF82-17E7-3C4A-BEF4-50740C857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22922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neue Formen Personalmanagement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/>
      <p:bldP spid="36871" grpId="0"/>
      <p:bldP spid="36872" grpId="0"/>
    </p:bldLst>
  </p:timing>
</p:sld>
</file>

<file path=ppt/theme/theme1.xml><?xml version="1.0" encoding="utf-8"?>
<a:theme xmlns:a="http://schemas.openxmlformats.org/drawingml/2006/main" name="Versuch 2">
  <a:themeElements>
    <a:clrScheme name="Versuch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su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ersuch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Macintosh PowerPoint</Application>
  <PresentationFormat>Bildschirmpräsentation (4:3)</PresentationFormat>
  <Paragraphs>146</Paragraphs>
  <Slides>16</Slides>
  <Notes>16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Wingdings</vt:lpstr>
      <vt:lpstr>Times New Roman</vt:lpstr>
      <vt:lpstr>Versuch 2</vt:lpstr>
      <vt:lpstr>Microsoft Clip Gallery</vt:lpstr>
      <vt:lpstr>Professionalisierung des Fakultätsmanagements Vision 2012</vt:lpstr>
      <vt:lpstr>Vision des CHE</vt:lpstr>
      <vt:lpstr>wettbewerblich</vt:lpstr>
      <vt:lpstr>wirtschaftlich</vt:lpstr>
      <vt:lpstr>international</vt:lpstr>
      <vt:lpstr>virtuell</vt:lpstr>
      <vt:lpstr>profiliert</vt:lpstr>
      <vt:lpstr>wissenschaftlich</vt:lpstr>
      <vt:lpstr>autonom</vt:lpstr>
      <vt:lpstr>Bedeutung für Fakultätsmanager</vt:lpstr>
      <vt:lpstr>gemeinsames Handeln ...</vt:lpstr>
      <vt:lpstr>Aufgaben des FM</vt:lpstr>
      <vt:lpstr>Aufgaben des FM</vt:lpstr>
      <vt:lpstr>Professionalisierung</vt:lpstr>
      <vt:lpstr>Professionalisierung</vt:lpstr>
      <vt:lpstr>We want You!</vt:lpstr>
    </vt:vector>
  </TitlesOfParts>
  <Company>CHE - Centrum für Hochschulentwicklung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Lars Hüning</dc:creator>
  <cp:lastModifiedBy>Detlef Müller-Böling</cp:lastModifiedBy>
  <cp:revision>34</cp:revision>
  <dcterms:created xsi:type="dcterms:W3CDTF">2006-03-31T13:57:11Z</dcterms:created>
  <dcterms:modified xsi:type="dcterms:W3CDTF">2022-02-05T15:36:20Z</dcterms:modified>
</cp:coreProperties>
</file>