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60" r:id="rId3"/>
    <p:sldId id="275" r:id="rId4"/>
    <p:sldId id="276" r:id="rId5"/>
    <p:sldId id="277" r:id="rId6"/>
    <p:sldId id="280" r:id="rId7"/>
    <p:sldId id="281" r:id="rId8"/>
    <p:sldId id="263" r:id="rId9"/>
    <p:sldId id="264" r:id="rId10"/>
    <p:sldId id="266" r:id="rId11"/>
    <p:sldId id="267" r:id="rId12"/>
    <p:sldId id="271" r:id="rId13"/>
    <p:sldId id="278" r:id="rId14"/>
    <p:sldId id="279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158772-B703-7241-BD4A-6F05B91E46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116CB7D-754A-BB48-988F-290532975C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4FBC262-66F6-934F-B831-A3533A257D3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99C193C-F673-4746-BA4F-59D40F4D7B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9D3A710-E9D3-EA41-A04D-42B54E4C87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67717EE-66DD-674C-8E59-25D2B306B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CED8C9-6F32-2E49-A000-C38AE02A50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C263F9-E041-F54F-AAA7-E4BE869BD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1F4CC-A1BF-B54B-BD80-ADDAE8D0DE9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0DD8DCF-599C-DD49-A02D-E38B82FE31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012802-F7E0-F643-9E58-C02F45C09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B9E04B-62D6-CA4E-8D2D-F3C43976E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35E0F-16E0-3941-83B9-521AC52547B2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1BD130D-DD5F-3247-A9E5-C07A9D3A03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07CA6AA-9E84-7C4D-9699-5B3BCD5DA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790B47-3DCC-C34C-9A8E-F7446EDEE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074CD-079B-164D-911C-124DEDC942AF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AE85C8D-0020-264B-B828-E54BF16F1A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31C57EC-45E5-6945-B5C5-AD83284C6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B33C02-27CA-B441-9626-0C86D55ED4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88515-EA3F-754D-86E5-5E77F0861549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F70E3555-291A-F043-9788-D55D8A851A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FAA8E1C-94F9-2C43-A534-9FA8FDDF5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806A22-0F01-2348-B5D4-6E189134B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B4A1A-7007-F145-8E8F-15D6E783D913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D071586A-3CA7-8B4C-BEE1-591E61B627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47B9DCE-6A28-5646-8446-A02109CEF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B96B65-D76D-5C45-9ECE-3205228C84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DF230-34F2-3840-A7A1-5C719FEA2A0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D283389-3606-1640-A098-77644F7B40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532FD28-7A9A-0841-9086-6D4E49DA0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138436-48E2-FE4F-A4FD-41D7FF004C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EB38B-DDC9-1648-B7A7-070BDA07C093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E6736D8-8734-A14E-BB0A-1E6521836B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979EEC8-DC5F-CB45-9AEF-BF5A0F9F9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AA950D-403A-6946-9773-281802338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7955A-78C0-8749-AD50-D2F9D2E064D2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8EAD0E5E-CAF1-6740-A843-FB9692DB11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A2B18BD-BD1F-364F-A1C0-6D94A186B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9B14C0-B2DC-A249-BAE3-50D89ADD37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99C35-6128-9F46-A1C3-D7ACF17B053D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67D1DDC3-ED96-5544-841E-BB8623DEB2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C2D9DF5-E4D6-1F4E-B913-9389E9A38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3EF879-2AE9-6441-BA21-66EA424F1E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4F8D1-8357-964E-9AE2-5F7FF997E78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7F2C4F0C-73B5-3F40-8137-0B9AA335F5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C5D3537-54D8-FF4D-A9C5-F5C2E9C3B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CAF26D-E8E9-7442-8E49-BE2FCDB63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ADA35-939C-E342-9CD6-20854E3AEC53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739C9D47-7F53-0045-8B5A-0AA9B26FCD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B5F6B20-2EB6-EA46-9AE8-08AA418D8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4A1F3A-DBED-2F44-AD3C-4185BFCFF9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0922E-DDA2-0C41-BAB2-C6A992655CAF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AE32347A-EEF8-0744-A17F-78351E0384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70B140C5-35AE-114F-A301-8000E3D93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0654A9-2E99-A147-9919-D5313080A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2C234-09E3-AD4C-8E94-B5997ABDE485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4E042A8-0489-C640-AB1F-CDF11A6ED2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04011E7-60F2-244E-AAFB-721182EB5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ED0F6D-3AE7-0141-B24A-30F7D53B3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A7004-22D7-3648-9E90-1F821A0761D6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110E79F-479C-B145-9CF5-49E02D79A4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8D295FA-A9B9-954E-A04C-CE06F8F83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A0A7553-D943-F443-8EDE-564C1EC60F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BD02979-CF97-8E4C-98ED-4818C95A88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F8AA28D-F5D9-EB40-B533-596351144E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3CDD206-87D2-E64C-BE9C-45FEEDF905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Titel Veranstaltung/Vortrag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DFB7995-218C-774F-B95C-1FAFF3223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9F0158-C03A-7147-A5C2-ACE5D162FFF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3C0290EE-96D7-EA43-9740-C83437B267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CD4FF511-7A3C-2D43-A32C-E4B5C80CDA9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97575" y="65801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>
                <a:solidFill>
                  <a:srgbClr val="5F5F5F"/>
                </a:solidFill>
              </a:rPr>
              <a:t>HE-Ranking fair informative valid</a:t>
            </a:r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8DB820EF-E418-2C4D-BFA1-341DDA59AF5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61BBDC7A-02C2-3F45-B855-41CA180E91E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94" name="Picture 22">
            <a:extLst>
              <a:ext uri="{FF2B5EF4-FFF2-40B4-BE49-F238E27FC236}">
                <a16:creationId xmlns:a16="http://schemas.microsoft.com/office/drawing/2014/main" id="{3AC92254-BD69-4143-A87A-8E9E2F8620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2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A81BC-E130-4949-A94B-887B72605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AC9DC7-DA92-464B-A27E-83063029C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D7DEC6-499E-E848-AD34-E64D175070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D866F0-B7ED-1044-8AF3-1FFDD87C045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485FA7-9434-194F-9325-6A0E8D7F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22233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7E454E5-561D-0D41-8BE7-C503DB6DC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188913"/>
            <a:ext cx="2239963" cy="63357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42A959-1743-FB48-88CA-0879549AC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188913"/>
            <a:ext cx="6572250" cy="63357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05A0B1-09E3-834A-A6E9-B5AAE05F23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D4774-CBC8-5A42-933F-6691926F231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FD068F-8B19-2E49-AB61-3B59DAABF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57862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DEC21-060D-B142-875D-6616E622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A3584C-3F3E-6D4B-AAFE-E16ED535B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F850F7-9EA3-9F43-BE17-FD28FEE697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F65DC7-1CD4-1D4C-9520-7141E767119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24FD51-FC9A-074C-9E7E-4AC4E8A9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237754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CB0CE-EB5B-3A4A-93D2-95C901FAB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3FEDC1-9260-2B4C-86F9-13BFD6065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AA606B-0BC8-7446-A523-606B9C9A1D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57C2CE-DF45-0748-BAC7-4A9DFE33259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307C23-3377-D846-98C9-35C692FA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316153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86C10-79C5-B848-813B-D4FAB2221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CFBC75-DB17-8043-92A7-C1FAE50D0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62EC33-F8C8-914B-9C91-CCA8DA297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18C9BC-B787-8E4E-AFD6-BB15435F3B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CA0789-97D6-FF42-9762-60CFD883473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E61951-F8C8-1B41-A5C4-30F5381E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230905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09CA4-CEDD-8A4E-97EF-E76460DA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D6C089-B619-A145-92B3-0FF4685B3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963CC9-3B65-DA4B-9327-6AC6DE267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8745821-A976-0E4E-ADFA-EF0A41AF0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39C6DF-CB65-134F-A62A-EB6350553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28BC94-447E-AD4C-9302-FE6BDCE1F9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756A01-B168-FA48-9BEA-D3EB073CE6E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DD9E90C-2E4B-E04E-B3CD-81CA94466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20939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058C9-7D90-4C47-95E9-AA4DFB1B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B931D74-A961-1F42-9C04-AB5DB5D9D4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698DC-4095-D24A-8EE8-F6C1D2D17D7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BF0847-8BC7-364D-A699-E09F1CC6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425897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86682A3-BFD0-A64C-852D-D0343717A0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DEE242-997C-F842-B582-110F3A75273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EF2D85-AFDB-2647-9884-371467D4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39548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75C3B-2F9F-A640-B774-B0F3B15D4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AC6161-A67D-1943-96C8-FB5C43F4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4A78C1-1597-F749-962D-BC628C965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8AA072-39EF-8E48-8323-4AC2AA84A2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C6BAE8-A2F2-8C46-91CB-335B97CBF4F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6C7A0-D554-8A44-AF4B-03FF9542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80942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EB5D8-813B-DB4E-AAE7-79B59AB2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A868E29-29CF-1D45-9E58-6D619DBC4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C3E7C8-83D7-2345-856D-B85F9C80E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1E75D3-65F1-EB4F-B490-60654D022D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530F56-65D7-8A4F-8A8A-20806B8FFDE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D09041-2077-6C40-A718-FD887509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EUSID! Meeting 21.11.2006</a:t>
            </a:r>
          </a:p>
        </p:txBody>
      </p:sp>
    </p:spTree>
    <p:extLst>
      <p:ext uri="{BB962C8B-B14F-4D97-AF65-F5344CB8AC3E}">
        <p14:creationId xmlns:p14="http://schemas.microsoft.com/office/powerpoint/2010/main" val="395658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>
            <a:extLst>
              <a:ext uri="{FF2B5EF4-FFF2-40B4-BE49-F238E27FC236}">
                <a16:creationId xmlns:a16="http://schemas.microsoft.com/office/drawing/2014/main" id="{0CAB52A3-6FEB-344B-B2E4-F540C23CFB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559BEF5-0ECE-C448-9BA2-7F21110A6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8913"/>
            <a:ext cx="669766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F1A7A4-2960-2844-B0CE-32F4F5CC7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8" name="Line 14">
            <a:extLst>
              <a:ext uri="{FF2B5EF4-FFF2-40B4-BE49-F238E27FC236}">
                <a16:creationId xmlns:a16="http://schemas.microsoft.com/office/drawing/2014/main" id="{F0EDF5BE-5284-8E47-8ADD-5A7D2CAFA0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1C9714C5-80E3-E74D-A772-4365CA8BC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0ACB1900-73BC-AA49-8B63-C7B5DBD70C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5F5F5F"/>
                </a:solidFill>
              </a:defRPr>
            </a:lvl1pPr>
          </a:lstStyle>
          <a:p>
            <a:fld id="{D6A49351-6855-0445-8DC7-692EB6433A2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83A14996-85C0-FD41-B29A-3563B6D03A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r>
              <a:rPr lang="de-DE" altLang="de-DE"/>
              <a:t>EUSID! Meeting 21.11.2006</a:t>
            </a: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E1314099-7986-5A43-9EA0-BFEAA6700F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0"/>
            <a:ext cx="1979612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3CA684-D386-484B-9F6B-0203A12204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r>
              <a:rPr lang="en-GB" altLang="zh-CN">
                <a:ea typeface="宋体" panose="02010600030101010101" pitchFamily="2" charset="-122"/>
              </a:rPr>
              <a:t>Introduction to the </a:t>
            </a:r>
            <a:br>
              <a:rPr lang="en-GB" altLang="zh-CN">
                <a:ea typeface="宋体" panose="02010600030101010101" pitchFamily="2" charset="-122"/>
              </a:rPr>
            </a:br>
            <a:r>
              <a:rPr lang="en-GB" altLang="zh-CN">
                <a:ea typeface="宋体" panose="02010600030101010101" pitchFamily="2" charset="-122"/>
              </a:rPr>
              <a:t>CHE University Ranking System </a:t>
            </a:r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3B2B35-ABF2-9E45-9770-A262A9C01A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230688"/>
            <a:ext cx="8640763" cy="1014412"/>
          </a:xfrm>
        </p:spPr>
        <p:txBody>
          <a:bodyPr/>
          <a:lstStyle/>
          <a:p>
            <a:r>
              <a:rPr lang="de-DE" altLang="de-DE"/>
              <a:t>Detlef Müller-Böling</a:t>
            </a:r>
          </a:p>
          <a:p>
            <a:r>
              <a:rPr lang="de-DE" altLang="de-DE"/>
              <a:t>Bern, 28.11.2006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490D02B4-70E0-F440-A2B6-01D8504B59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9B26F-8633-0045-91BA-B03935D550AD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942FB786-BC64-E248-9A06-7E81EFC90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E0DBE080-DE8B-164C-8C7C-B85B903A3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6263841-C6FD-C54B-8994-7A66804C066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0525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2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league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table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groups</a:t>
            </a:r>
            <a:endParaRPr lang="de-DE" altLang="de-DE" sz="2800" b="1" i="1">
              <a:solidFill>
                <a:srgbClr val="000000"/>
              </a:solidFill>
            </a:endParaRP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8FFF49A-DBE3-F149-A260-99736FA92382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052513"/>
            <a:ext cx="1835150" cy="1296987"/>
            <a:chOff x="0" y="800"/>
            <a:chExt cx="1156" cy="746"/>
          </a:xfrm>
        </p:grpSpPr>
        <p:sp>
          <p:nvSpPr>
            <p:cNvPr id="31749" name="AutoShape 5">
              <a:extLst>
                <a:ext uri="{FF2B5EF4-FFF2-40B4-BE49-F238E27FC236}">
                  <a16:creationId xmlns:a16="http://schemas.microsoft.com/office/drawing/2014/main" id="{578B1108-F7E4-B041-9A5B-3196816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top 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medium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bottom</a:t>
              </a:r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B0ECD0AB-1403-BA4E-A04F-DE0635E462E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1" name="Rectangle 7">
              <a:extLst>
                <a:ext uri="{FF2B5EF4-FFF2-40B4-BE49-F238E27FC236}">
                  <a16:creationId xmlns:a16="http://schemas.microsoft.com/office/drawing/2014/main" id="{5F646554-F0DF-154B-97B6-4BD35B2EC16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2" name="Rectangle 8">
              <a:extLst>
                <a:ext uri="{FF2B5EF4-FFF2-40B4-BE49-F238E27FC236}">
                  <a16:creationId xmlns:a16="http://schemas.microsoft.com/office/drawing/2014/main" id="{D4AAD6B9-DBFF-844E-9E96-7FCCBCDFFA5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31753" name="Picture 9">
            <a:extLst>
              <a:ext uri="{FF2B5EF4-FFF2-40B4-BE49-F238E27FC236}">
                <a16:creationId xmlns:a16="http://schemas.microsoft.com/office/drawing/2014/main" id="{776B2CD4-0717-4748-8D79-388DB03D3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2" t="17496" r="34489" b="10371"/>
          <a:stretch>
            <a:fillRect/>
          </a:stretch>
        </p:blipFill>
        <p:spPr bwMode="auto">
          <a:xfrm>
            <a:off x="1989138" y="1125538"/>
            <a:ext cx="5030787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4" name="Rectangle 10">
            <a:extLst>
              <a:ext uri="{FF2B5EF4-FFF2-40B4-BE49-F238E27FC236}">
                <a16:creationId xmlns:a16="http://schemas.microsoft.com/office/drawing/2014/main" id="{6D286EBF-816A-A042-8D09-739509BC8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E7FF4ADB-06BC-9544-981D-52746697A4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0574-7D89-314A-8A9B-72B99B8C2562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EACA95B8-EA0B-624D-A846-1AA00B37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6F193802-9DC7-9A4F-8BB3-46F21A46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5E50F33-0E4B-CC4F-94B8-EA052E48574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125538"/>
            <a:ext cx="2305050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3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overall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score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multi-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dimensional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ranking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83D747C3-4D07-9C4E-9921-0167FC46A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t="24348" r="32228" b="6522"/>
          <a:stretch>
            <a:fillRect/>
          </a:stretch>
        </p:blipFill>
        <p:spPr bwMode="auto">
          <a:xfrm>
            <a:off x="2627313" y="1125538"/>
            <a:ext cx="576103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Rectangle 5">
            <a:extLst>
              <a:ext uri="{FF2B5EF4-FFF2-40B4-BE49-F238E27FC236}">
                <a16:creationId xmlns:a16="http://schemas.microsoft.com/office/drawing/2014/main" id="{DC95EDD6-36D9-D149-876E-11EB06F3F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482EF818-CE5E-4447-9E60-4B020DA8D2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C65B5-DCBB-3E42-879F-727D0A72D849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D0F00EB9-CDE6-8747-8EB0-71BA6285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41987" name="WordArt 3">
            <a:extLst>
              <a:ext uri="{FF2B5EF4-FFF2-40B4-BE49-F238E27FC236}">
                <a16:creationId xmlns:a16="http://schemas.microsoft.com/office/drawing/2014/main" id="{F411D01E-5C03-F345-9D25-A7BC479816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3188" y="1362075"/>
            <a:ext cx="5483225" cy="1562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EUSID!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BBB0CE72-F0AF-BC44-BDD8-3E06A8798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36838"/>
            <a:ext cx="636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de-DE" altLang="de-DE" sz="2400">
                <a:solidFill>
                  <a:srgbClr val="FF0000"/>
                </a:solidFill>
              </a:rPr>
              <a:t>Eu</a:t>
            </a:r>
            <a:r>
              <a:rPr lang="de-DE" altLang="de-DE" sz="2400">
                <a:solidFill>
                  <a:schemeClr val="accent2"/>
                </a:solidFill>
              </a:rPr>
              <a:t>ropean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rgbClr val="FF0000"/>
                </a:solidFill>
              </a:rPr>
              <a:t>S</a:t>
            </a:r>
            <a:r>
              <a:rPr lang="de-DE" altLang="de-DE" sz="2400">
                <a:solidFill>
                  <a:schemeClr val="accent2"/>
                </a:solidFill>
              </a:rPr>
              <a:t>tudy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chemeClr val="accent2"/>
                </a:solidFill>
              </a:rPr>
              <a:t>Gu</a:t>
            </a:r>
            <a:r>
              <a:rPr lang="de-DE" altLang="de-DE" sz="2400">
                <a:solidFill>
                  <a:srgbClr val="FF0000"/>
                </a:solidFill>
              </a:rPr>
              <a:t>id</a:t>
            </a:r>
            <a:r>
              <a:rPr lang="de-DE" altLang="de-DE" sz="2400">
                <a:solidFill>
                  <a:schemeClr val="accent2"/>
                </a:solidFill>
              </a:rPr>
              <a:t>e</a:t>
            </a:r>
            <a:r>
              <a:rPr lang="de-DE" altLang="de-DE" sz="2400"/>
              <a:t> </a:t>
            </a:r>
          </a:p>
          <a:p>
            <a:pPr algn="r" eaLnBrk="0" hangingPunct="0"/>
            <a:r>
              <a:rPr lang="de-DE" altLang="de-DE" sz="2400">
                <a:solidFill>
                  <a:schemeClr val="accent2"/>
                </a:solidFill>
              </a:rPr>
              <a:t>for High Potential Students in Sciences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146499FB-52CA-8E44-A7BE-C85FD9198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149725"/>
            <a:ext cx="85693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400">
                <a:solidFill>
                  <a:schemeClr val="accent2"/>
                </a:solidFill>
              </a:rPr>
              <a:t>Aims</a:t>
            </a:r>
          </a:p>
          <a:p>
            <a:pPr eaLnBrk="0" hangingPunct="0">
              <a:buFontTx/>
              <a:buBlip>
                <a:blip r:embed="rId4"/>
              </a:buBlip>
            </a:pPr>
            <a:r>
              <a:rPr lang="de-DE" altLang="de-DE" sz="2400"/>
              <a:t>Contribute to European Higher Education Area</a:t>
            </a:r>
          </a:p>
          <a:p>
            <a:pPr eaLnBrk="0" hangingPunct="0">
              <a:buFontTx/>
              <a:buBlip>
                <a:blip r:embed="rId4"/>
              </a:buBlip>
            </a:pPr>
            <a:r>
              <a:rPr lang="de-DE" altLang="de-DE" sz="2400"/>
              <a:t>Provide substantial information for Postgraduate Students</a:t>
            </a:r>
          </a:p>
          <a:p>
            <a:pPr eaLnBrk="0" hangingPunct="0">
              <a:buFontTx/>
              <a:buBlip>
                <a:blip r:embed="rId4"/>
              </a:buBlip>
            </a:pPr>
            <a:r>
              <a:rPr lang="de-DE" altLang="de-DE" sz="2400"/>
              <a:t>Show the internationally competitive strength of European  science departments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6CAEA6BD-04CB-F845-82FD-CE903DFD9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561975"/>
          </a:xfrm>
          <a:noFill/>
          <a:ln/>
        </p:spPr>
        <p:txBody>
          <a:bodyPr/>
          <a:lstStyle/>
          <a:p>
            <a:r>
              <a:rPr lang="de-DE" altLang="de-DE"/>
              <a:t>IV. Approach 2: EUSID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9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67FB9323-AF48-7A42-A58A-655715B32C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D42AC-02F4-764C-B1C5-88B23E45690F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65D3818E-7664-8C4E-BF3C-5B698AE0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8C6F05E6-C5C0-A843-B573-0ECCF248A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8137525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400">
                <a:solidFill>
                  <a:schemeClr val="accent2"/>
                </a:solidFill>
              </a:rPr>
              <a:t>Method</a:t>
            </a:r>
          </a:p>
          <a:p>
            <a:pPr eaLnBrk="0" hangingPunct="0"/>
            <a:endParaRPr lang="de-DE" altLang="de-DE" sz="2400">
              <a:solidFill>
                <a:schemeClr val="accent2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basic approach dervied from CHE-ranking (subject ranking, multi-dimensional, rank groups)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selection of European top departments in sciences (physics, chemistry, biology, mathematics)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/>
              <a:t> based on research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/>
              <a:t>participation in international programs</a:t>
            </a:r>
          </a:p>
          <a:p>
            <a:pPr lvl="1"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20 - 25 departments per discipline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no representation of all countries</a:t>
            </a:r>
          </a:p>
          <a:p>
            <a:pPr lvl="1" eaLnBrk="0" hangingPunct="0"/>
            <a:r>
              <a:rPr lang="de-DE" altLang="de-DE" sz="2400"/>
              <a:t> </a:t>
            </a:r>
          </a:p>
          <a:p>
            <a:pPr lvl="1" eaLnBrk="0" hangingPunct="0"/>
            <a:endParaRPr lang="de-DE" altLang="de-DE" sz="2400"/>
          </a:p>
          <a:p>
            <a:pPr eaLnBrk="0" hangingPunct="0"/>
            <a:endParaRPr lang="de-DE" altLang="de-DE" sz="2400"/>
          </a:p>
          <a:p>
            <a:pPr eaLnBrk="0" hangingPunct="0"/>
            <a:endParaRPr lang="de-DE" altLang="de-DE" sz="2400" b="1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38ACC69B-82E3-D24E-907D-11FCF908A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IV. Approach 2: EUSID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7F6FD35A-5522-CA41-9713-E807AB501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1-3D31-A74F-8E18-738F44E63E56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C9B5E93E-2F91-E743-A836-F57F7FC0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48336750-8D4C-ED4B-B3FD-D5770B056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8137525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endParaRPr lang="de-DE" altLang="de-DE" sz="2400">
              <a:solidFill>
                <a:schemeClr val="accent2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</a:t>
            </a:r>
            <a:r>
              <a:rPr lang="de-DE" altLang="de-DE" sz="2800"/>
              <a:t>discuss results of pretests</a:t>
            </a:r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8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/>
              <a:t>questionnare departments</a:t>
            </a:r>
            <a:r>
              <a:rPr lang="de-DE" altLang="de-DE" sz="2400"/>
              <a:t> 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/>
              <a:t>questionnaire students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/>
              <a:t>Internet analysis</a:t>
            </a:r>
          </a:p>
          <a:p>
            <a:pPr eaLnBrk="0" hangingPunct="0"/>
            <a:endParaRPr lang="de-DE" altLang="de-DE" sz="2800"/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3600"/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3600"/>
          </a:p>
          <a:p>
            <a:pPr eaLnBrk="0" hangingPunct="0"/>
            <a:r>
              <a:rPr lang="de-DE" altLang="de-DE" sz="2400" b="1"/>
              <a:t>	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2BCB2D2-1A21-3E4E-9721-C82659A26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092950" cy="561975"/>
          </a:xfrm>
          <a:noFill/>
          <a:ln/>
        </p:spPr>
        <p:txBody>
          <a:bodyPr/>
          <a:lstStyle/>
          <a:p>
            <a:r>
              <a:rPr lang="de-DE" altLang="de-DE" sz="3000"/>
              <a:t>IV. Aim today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2CEAE4BC-2BA6-864A-B125-77FE88200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508500"/>
            <a:ext cx="7273925" cy="120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3200"/>
              <a:t>scientifically based ranking, </a:t>
            </a:r>
          </a:p>
          <a:p>
            <a:pPr algn="ctr"/>
            <a:r>
              <a:rPr lang="en-GB" altLang="de-DE" sz="3200"/>
              <a:t>focusing on academic values in Europe</a:t>
            </a:r>
            <a:endParaRPr lang="de-DE" altLang="de-DE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id="{2B0AA0A9-D55F-614D-B9C8-438B8EA7D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5D5DE-9B61-8E41-ABCE-672C890F70A8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B21F051B-D003-D54B-815E-FFBB6E06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6D287D18-169B-6440-A684-9FAE47AF0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CBC27E28-35A9-EC43-9DD3-920A85E15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87463"/>
            <a:ext cx="8447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de-DE" altLang="de-DE" sz="2400"/>
              <a:t> Initiated by German Rectors‘ Conference in early 90</a:t>
            </a:r>
          </a:p>
          <a:p>
            <a:endParaRPr lang="de-DE" altLang="de-DE" sz="2400"/>
          </a:p>
          <a:p>
            <a:pPr>
              <a:buFontTx/>
              <a:buBlip>
                <a:blip r:embed="rId3"/>
              </a:buBlip>
            </a:pPr>
            <a:r>
              <a:rPr lang="de-DE" altLang="de-DE" sz="2400"/>
              <a:t> Founding task of CHE</a:t>
            </a:r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D711653F-4EF2-DE44-83AD-38B22D0B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2889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 b="1"/>
              <a:t>I. Background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BC4D5A3D-4D7F-5843-963C-D1616557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84470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de-DE" altLang="de-DE" sz="2400"/>
              <a:t>First ranking published in 1998</a:t>
            </a:r>
          </a:p>
          <a:p>
            <a:endParaRPr lang="de-DE" altLang="de-DE" sz="2400"/>
          </a:p>
          <a:p>
            <a:pPr>
              <a:buFontTx/>
              <a:buBlip>
                <a:blip r:embed="rId3"/>
              </a:buBlip>
            </a:pPr>
            <a:r>
              <a:rPr lang="de-DE" altLang="de-DE" sz="2400"/>
              <a:t> Since then: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extension of number of disciplines/subjects included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since 2002: „Research ranking of German universities“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since 2004: internationalisation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since 2004: Austria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2005/06: Switzerland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2007: pilot project Netherlands /Flanders</a:t>
            </a:r>
          </a:p>
          <a:p>
            <a:r>
              <a:rPr lang="de-DE" altLang="de-DE" sz="24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C7D6A2C0-2D56-064D-A77F-A5BAED7289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27831-1476-BB42-AA01-876F128B88C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1" name="Fußzeilenplatzhalter 4">
            <a:extLst>
              <a:ext uri="{FF2B5EF4-FFF2-40B4-BE49-F238E27FC236}">
                <a16:creationId xmlns:a16="http://schemas.microsoft.com/office/drawing/2014/main" id="{420958C6-48BD-014F-ADA7-A4AEF40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A8F1DD7C-F221-1C49-919D-5D1E8B582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0350"/>
            <a:ext cx="845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de-DE" altLang="de-DE" sz="3200" b="1"/>
              <a:t>II. Internationalisation: Approach 1</a:t>
            </a:r>
          </a:p>
        </p:txBody>
      </p:sp>
      <p:grpSp>
        <p:nvGrpSpPr>
          <p:cNvPr id="50220" name="Group 44">
            <a:extLst>
              <a:ext uri="{FF2B5EF4-FFF2-40B4-BE49-F238E27FC236}">
                <a16:creationId xmlns:a16="http://schemas.microsoft.com/office/drawing/2014/main" id="{24FF6803-DDD8-FD4F-9BB4-F7C1310EFB2F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265238"/>
            <a:ext cx="7466013" cy="5592762"/>
            <a:chOff x="930" y="845"/>
            <a:chExt cx="4703" cy="3523"/>
          </a:xfrm>
        </p:grpSpPr>
        <p:sp>
          <p:nvSpPr>
            <p:cNvPr id="50179" name="Oval 3">
              <a:extLst>
                <a:ext uri="{FF2B5EF4-FFF2-40B4-BE49-F238E27FC236}">
                  <a16:creationId xmlns:a16="http://schemas.microsoft.com/office/drawing/2014/main" id="{D748A9B6-0308-CE4B-98D0-9CAFA0093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1117"/>
              <a:ext cx="1336" cy="1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D</a:t>
              </a:r>
            </a:p>
          </p:txBody>
        </p:sp>
        <p:grpSp>
          <p:nvGrpSpPr>
            <p:cNvPr id="50180" name="Group 4">
              <a:extLst>
                <a:ext uri="{FF2B5EF4-FFF2-40B4-BE49-F238E27FC236}">
                  <a16:creationId xmlns:a16="http://schemas.microsoft.com/office/drawing/2014/main" id="{0E8C286D-FD05-7447-B1CD-DE206DFA8E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7" y="2568"/>
              <a:ext cx="1745" cy="768"/>
              <a:chOff x="1927" y="2568"/>
              <a:chExt cx="1745" cy="768"/>
            </a:xfrm>
          </p:grpSpPr>
          <p:sp>
            <p:nvSpPr>
              <p:cNvPr id="50181" name="Oval 5">
                <a:extLst>
                  <a:ext uri="{FF2B5EF4-FFF2-40B4-BE49-F238E27FC236}">
                    <a16:creationId xmlns:a16="http://schemas.microsoft.com/office/drawing/2014/main" id="{B6E1E006-2545-3643-B42D-12D19BB03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568"/>
                <a:ext cx="792" cy="7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de-DE" altLang="de-DE" sz="2400"/>
                  <a:t>A</a:t>
                </a:r>
              </a:p>
            </p:txBody>
          </p:sp>
          <p:sp>
            <p:nvSpPr>
              <p:cNvPr id="50182" name="Oval 6">
                <a:extLst>
                  <a:ext uri="{FF2B5EF4-FFF2-40B4-BE49-F238E27FC236}">
                    <a16:creationId xmlns:a16="http://schemas.microsoft.com/office/drawing/2014/main" id="{38A4B1BF-7443-DF41-B2C7-C7E36172A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" y="2750"/>
                <a:ext cx="856" cy="5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de-DE" altLang="de-DE" sz="2400"/>
                  <a:t>CH</a:t>
                </a:r>
              </a:p>
            </p:txBody>
          </p:sp>
        </p:grpSp>
        <p:sp>
          <p:nvSpPr>
            <p:cNvPr id="50185" name="Oval 9">
              <a:extLst>
                <a:ext uri="{FF2B5EF4-FFF2-40B4-BE49-F238E27FC236}">
                  <a16:creationId xmlns:a16="http://schemas.microsoft.com/office/drawing/2014/main" id="{8E383B33-3415-F64A-931C-C4A060067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1344"/>
              <a:ext cx="856" cy="50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NL</a:t>
              </a:r>
            </a:p>
          </p:txBody>
        </p:sp>
        <p:sp>
          <p:nvSpPr>
            <p:cNvPr id="50186" name="Oval 10">
              <a:extLst>
                <a:ext uri="{FF2B5EF4-FFF2-40B4-BE49-F238E27FC236}">
                  <a16:creationId xmlns:a16="http://schemas.microsoft.com/office/drawing/2014/main" id="{5C93B628-3753-E445-AC90-9E100E2F7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1888"/>
              <a:ext cx="856" cy="50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FL</a:t>
              </a:r>
            </a:p>
          </p:txBody>
        </p:sp>
        <p:sp>
          <p:nvSpPr>
            <p:cNvPr id="50187" name="Text Box 11">
              <a:extLst>
                <a:ext uri="{FF2B5EF4-FFF2-40B4-BE49-F238E27FC236}">
                  <a16:creationId xmlns:a16="http://schemas.microsoft.com/office/drawing/2014/main" id="{2D3378EE-EF31-A746-A62D-75B453056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5" y="4156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600"/>
                <a:t>16</a:t>
              </a:r>
            </a:p>
          </p:txBody>
        </p:sp>
        <p:sp>
          <p:nvSpPr>
            <p:cNvPr id="50188" name="Oval 12">
              <a:extLst>
                <a:ext uri="{FF2B5EF4-FFF2-40B4-BE49-F238E27FC236}">
                  <a16:creationId xmlns:a16="http://schemas.microsoft.com/office/drawing/2014/main" id="{F3317C31-F61E-7843-9054-8B872A745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845"/>
              <a:ext cx="3096" cy="28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0" name="Oval 14">
              <a:extLst>
                <a:ext uri="{FF2B5EF4-FFF2-40B4-BE49-F238E27FC236}">
                  <a16:creationId xmlns:a16="http://schemas.microsoft.com/office/drawing/2014/main" id="{B7FB06C0-C743-D84B-9474-9C6E471F2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2840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1" name="Text Box 15">
              <a:extLst>
                <a:ext uri="{FF2B5EF4-FFF2-40B4-BE49-F238E27FC236}">
                  <a16:creationId xmlns:a16="http://schemas.microsoft.com/office/drawing/2014/main" id="{819CB6F9-A381-1747-9A29-C4A79417C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2659"/>
              <a:ext cx="7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A</a:t>
              </a:r>
            </a:p>
          </p:txBody>
        </p:sp>
        <p:sp>
          <p:nvSpPr>
            <p:cNvPr id="50192" name="Oval 16">
              <a:extLst>
                <a:ext uri="{FF2B5EF4-FFF2-40B4-BE49-F238E27FC236}">
                  <a16:creationId xmlns:a16="http://schemas.microsoft.com/office/drawing/2014/main" id="{924FFF79-EBF8-C449-8ED2-2A28D4E12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3294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3" name="Oval 17">
              <a:extLst>
                <a:ext uri="{FF2B5EF4-FFF2-40B4-BE49-F238E27FC236}">
                  <a16:creationId xmlns:a16="http://schemas.microsoft.com/office/drawing/2014/main" id="{6DF6CE74-E46D-A048-A278-1C88A52B7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117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4" name="Oval 18">
              <a:extLst>
                <a:ext uri="{FF2B5EF4-FFF2-40B4-BE49-F238E27FC236}">
                  <a16:creationId xmlns:a16="http://schemas.microsoft.com/office/drawing/2014/main" id="{88A9F6BF-311F-F743-8118-FDE7A7CF4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2568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5" name="Text Box 39">
              <a:extLst>
                <a:ext uri="{FF2B5EF4-FFF2-40B4-BE49-F238E27FC236}">
                  <a16:creationId xmlns:a16="http://schemas.microsoft.com/office/drawing/2014/main" id="{D32FCE80-FED1-4647-8042-1BF4992CF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385"/>
              <a:ext cx="7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B</a:t>
              </a:r>
            </a:p>
          </p:txBody>
        </p:sp>
        <p:sp>
          <p:nvSpPr>
            <p:cNvPr id="50219" name="Text Box 43">
              <a:extLst>
                <a:ext uri="{FF2B5EF4-FFF2-40B4-BE49-F238E27FC236}">
                  <a16:creationId xmlns:a16="http://schemas.microsoft.com/office/drawing/2014/main" id="{1DE63F8D-658A-0D48-BB86-4A70628272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2341"/>
              <a:ext cx="71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C</a:t>
              </a:r>
            </a:p>
          </p:txBody>
        </p:sp>
      </p:grpSp>
      <p:sp>
        <p:nvSpPr>
          <p:cNvPr id="50221" name="Text Box 45">
            <a:extLst>
              <a:ext uri="{FF2B5EF4-FFF2-40B4-BE49-F238E27FC236}">
                <a16:creationId xmlns:a16="http://schemas.microsoft.com/office/drawing/2014/main" id="{EED011FF-ED55-EA4B-803A-8812E7F7D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076700"/>
            <a:ext cx="33115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000" b="1"/>
              <a:t>CHE-Ranking:</a:t>
            </a:r>
          </a:p>
          <a:p>
            <a:pPr eaLnBrk="0" hangingPunct="0"/>
            <a:endParaRPr lang="de-DE" altLang="de-DE" sz="2000" b="1"/>
          </a:p>
          <a:p>
            <a:pPr eaLnBrk="0" hangingPunct="0">
              <a:buFontTx/>
              <a:buChar char="•"/>
            </a:pPr>
            <a:r>
              <a:rPr lang="de-DE" altLang="de-DE" sz="2000" b="1"/>
              <a:t>all universities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(almost) all subjects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all study programmes</a:t>
            </a:r>
          </a:p>
          <a:p>
            <a:pPr eaLnBrk="0" hangingPunct="0">
              <a:buFontTx/>
              <a:buChar char="•"/>
            </a:pPr>
            <a:endParaRPr lang="de-DE" altLang="de-DE" sz="2000" b="1"/>
          </a:p>
          <a:p>
            <a:pPr eaLnBrk="0" hangingPunct="0"/>
            <a:r>
              <a:rPr lang="de-DE" altLang="de-DE" sz="2000" b="1">
                <a:solidFill>
                  <a:srgbClr val="FF0000"/>
                </a:solidFill>
              </a:rPr>
              <a:t>Only for some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23168969-0FC0-6244-84C2-C38A97F38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098C-0744-B647-9F48-94AEF8E81E31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8883C95E-14EE-BD4A-AAC9-73AD0F92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63BB874-8EB1-BF4F-BB84-3CB7434C9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6697663" cy="527050"/>
          </a:xfrm>
          <a:noFill/>
          <a:ln/>
        </p:spPr>
        <p:txBody>
          <a:bodyPr/>
          <a:lstStyle/>
          <a:p>
            <a:r>
              <a:rPr lang="de-DE" altLang="de-DE"/>
              <a:t>II. Internationalisation:</a:t>
            </a:r>
            <a:br>
              <a:rPr lang="de-DE" altLang="de-DE"/>
            </a:br>
            <a:r>
              <a:rPr lang="de-DE" altLang="de-DE"/>
              <a:t>Approach 1: Perspectives</a:t>
            </a:r>
          </a:p>
        </p:txBody>
      </p:sp>
      <p:pic>
        <p:nvPicPr>
          <p:cNvPr id="51203" name="Picture 3">
            <a:extLst>
              <a:ext uri="{FF2B5EF4-FFF2-40B4-BE49-F238E27FC236}">
                <a16:creationId xmlns:a16="http://schemas.microsoft.com/office/drawing/2014/main" id="{429BFD93-CDE7-3F4A-A1CA-7660017D0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3529013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4" name="Text Box 4">
            <a:extLst>
              <a:ext uri="{FF2B5EF4-FFF2-40B4-BE49-F238E27FC236}">
                <a16:creationId xmlns:a16="http://schemas.microsoft.com/office/drawing/2014/main" id="{17D43701-226B-D44F-9B55-2725E5FE8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70993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Blip>
                <a:blip r:embed="rId4"/>
              </a:buBlip>
            </a:pPr>
            <a:r>
              <a:rPr lang="de-DE" altLang="de-DE" sz="2400"/>
              <a:t> Ranking by types of institutions: European 	Classification of Higher Education Institutions??</a:t>
            </a:r>
          </a:p>
          <a:p>
            <a:pPr>
              <a:buFontTx/>
              <a:buBlip>
                <a:blip r:embed="rId4"/>
              </a:buBlip>
            </a:pPr>
            <a:r>
              <a:rPr lang="de-DE" altLang="de-DE" sz="2400"/>
              <a:t> Consortium of regional rankings with comparable 	methodolgy : EU Commission: „European 	Alternative to Shanghai Ranking“</a:t>
            </a:r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7266D484-F45F-B246-8ADF-1A4FE7BEB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500438"/>
            <a:ext cx="1512887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6" name="Oval 6">
            <a:extLst>
              <a:ext uri="{FF2B5EF4-FFF2-40B4-BE49-F238E27FC236}">
                <a16:creationId xmlns:a16="http://schemas.microsoft.com/office/drawing/2014/main" id="{F3F2F6D5-A5E2-A64D-901E-47975995C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268413"/>
            <a:ext cx="1296988" cy="15827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Oval 7">
            <a:extLst>
              <a:ext uri="{FF2B5EF4-FFF2-40B4-BE49-F238E27FC236}">
                <a16:creationId xmlns:a16="http://schemas.microsoft.com/office/drawing/2014/main" id="{B2C67C94-7123-F342-8466-8CF5059B8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565400"/>
            <a:ext cx="863600" cy="1223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437A8879-641A-B14B-AF6D-4EC88E849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492375"/>
            <a:ext cx="863600" cy="1223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9" name="Oval 9">
            <a:extLst>
              <a:ext uri="{FF2B5EF4-FFF2-40B4-BE49-F238E27FC236}">
                <a16:creationId xmlns:a16="http://schemas.microsoft.com/office/drawing/2014/main" id="{3364BABB-43FA-7C42-B4EE-CE680C73B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276475"/>
            <a:ext cx="863600" cy="792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3">
            <a:extLst>
              <a:ext uri="{FF2B5EF4-FFF2-40B4-BE49-F238E27FC236}">
                <a16:creationId xmlns:a16="http://schemas.microsoft.com/office/drawing/2014/main" id="{09CCF80F-5101-A14D-ADBA-800FC09BDD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3FF3-7DEE-8646-822B-15464EAC5300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6" name="Fußzeilenplatzhalter 4">
            <a:extLst>
              <a:ext uri="{FF2B5EF4-FFF2-40B4-BE49-F238E27FC236}">
                <a16:creationId xmlns:a16="http://schemas.microsoft.com/office/drawing/2014/main" id="{59DA48E0-1758-814A-917E-722D0FC0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pic>
        <p:nvPicPr>
          <p:cNvPr id="52226" name="Picture 2">
            <a:extLst>
              <a:ext uri="{FF2B5EF4-FFF2-40B4-BE49-F238E27FC236}">
                <a16:creationId xmlns:a16="http://schemas.microsoft.com/office/drawing/2014/main" id="{F0A194E2-9639-8440-B62E-F1839DFE8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4321175" cy="34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Text Box 3">
            <a:extLst>
              <a:ext uri="{FF2B5EF4-FFF2-40B4-BE49-F238E27FC236}">
                <a16:creationId xmlns:a16="http://schemas.microsoft.com/office/drawing/2014/main" id="{5C83E1B0-0292-CB45-870F-270B04140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828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/>
              <a:t>Special Rankings, e.g.</a:t>
            </a:r>
          </a:p>
          <a:p>
            <a:pPr>
              <a:buFontTx/>
              <a:buChar char="•"/>
            </a:pPr>
            <a:r>
              <a:rPr lang="de-DE" altLang="de-DE" sz="2400"/>
              <a:t> Top European Research Universities in Sciences (EUSID)</a:t>
            </a:r>
          </a:p>
          <a:p>
            <a:pPr>
              <a:buFontTx/>
              <a:buChar char="•"/>
            </a:pPr>
            <a:r>
              <a:rPr lang="de-DE" altLang="de-DE" sz="2400">
                <a:solidFill>
                  <a:srgbClr val="FF0000"/>
                </a:solidFill>
              </a:rPr>
              <a:t>selective, not each country included !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F387F46F-C8CD-2746-9CC1-5015869B4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2050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B926CA4C-4DAC-0344-B8EB-4FAACDF18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DAD512B3-822A-8B48-B160-70EC8FC87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5004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ED3600F0-3FE8-804F-A99E-A3A715BDF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9338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2" name="Text Box 8">
            <a:extLst>
              <a:ext uri="{FF2B5EF4-FFF2-40B4-BE49-F238E27FC236}">
                <a16:creationId xmlns:a16="http://schemas.microsoft.com/office/drawing/2014/main" id="{6B0407C2-F96B-354F-8E51-9DC2E3AA5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7082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B71A50C1-E018-6441-ABEF-B1BD0461D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35004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21C2F6ED-0862-C44E-A066-2CE6BF37B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5" name="Text Box 11">
            <a:extLst>
              <a:ext uri="{FF2B5EF4-FFF2-40B4-BE49-F238E27FC236}">
                <a16:creationId xmlns:a16="http://schemas.microsoft.com/office/drawing/2014/main" id="{D313E142-10C6-7747-A72B-D1D71F2C2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4290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A37857E4-07B4-544F-A70D-75B294AEC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7" name="Text Box 13">
            <a:extLst>
              <a:ext uri="{FF2B5EF4-FFF2-40B4-BE49-F238E27FC236}">
                <a16:creationId xmlns:a16="http://schemas.microsoft.com/office/drawing/2014/main" id="{036273CC-C522-7144-9D9D-8E439E6C9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8" name="Text Box 14">
            <a:extLst>
              <a:ext uri="{FF2B5EF4-FFF2-40B4-BE49-F238E27FC236}">
                <a16:creationId xmlns:a16="http://schemas.microsoft.com/office/drawing/2014/main" id="{CAFD524E-DF70-F147-9B02-4CDB364F2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9972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E9D59073-1AC5-F94D-B74E-76012BD8D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0" name="Text Box 16">
            <a:extLst>
              <a:ext uri="{FF2B5EF4-FFF2-40B4-BE49-F238E27FC236}">
                <a16:creationId xmlns:a16="http://schemas.microsoft.com/office/drawing/2014/main" id="{E889D841-7AA7-6249-9617-BBD364FE6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1" name="Text Box 17">
            <a:extLst>
              <a:ext uri="{FF2B5EF4-FFF2-40B4-BE49-F238E27FC236}">
                <a16:creationId xmlns:a16="http://schemas.microsoft.com/office/drawing/2014/main" id="{D12E9763-BB71-A84E-A845-39D536C55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4290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2" name="Text Box 18">
            <a:extLst>
              <a:ext uri="{FF2B5EF4-FFF2-40B4-BE49-F238E27FC236}">
                <a16:creationId xmlns:a16="http://schemas.microsoft.com/office/drawing/2014/main" id="{077AB99A-D8E0-6E43-B004-F049127AD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3" name="Text Box 19">
            <a:extLst>
              <a:ext uri="{FF2B5EF4-FFF2-40B4-BE49-F238E27FC236}">
                <a16:creationId xmlns:a16="http://schemas.microsoft.com/office/drawing/2014/main" id="{EEE78D78-D0EE-AF4D-A668-D44553007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4" name="Text Box 20">
            <a:extLst>
              <a:ext uri="{FF2B5EF4-FFF2-40B4-BE49-F238E27FC236}">
                <a16:creationId xmlns:a16="http://schemas.microsoft.com/office/drawing/2014/main" id="{17395CDD-E5A7-C140-90B3-1E7A76A47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24209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5" name="Text Box 21">
            <a:extLst>
              <a:ext uri="{FF2B5EF4-FFF2-40B4-BE49-F238E27FC236}">
                <a16:creationId xmlns:a16="http://schemas.microsoft.com/office/drawing/2014/main" id="{83640E40-FE5A-1840-8C1C-F6A99B28E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35734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6" name="Text Box 22">
            <a:extLst>
              <a:ext uri="{FF2B5EF4-FFF2-40B4-BE49-F238E27FC236}">
                <a16:creationId xmlns:a16="http://schemas.microsoft.com/office/drawing/2014/main" id="{349BDCE8-5EC4-F44F-A7D4-242066BED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2845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7" name="Text Box 23">
            <a:extLst>
              <a:ext uri="{FF2B5EF4-FFF2-40B4-BE49-F238E27FC236}">
                <a16:creationId xmlns:a16="http://schemas.microsoft.com/office/drawing/2014/main" id="{4D15BC15-96AD-B54A-A544-ED9C414A2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8" name="Text Box 24">
            <a:extLst>
              <a:ext uri="{FF2B5EF4-FFF2-40B4-BE49-F238E27FC236}">
                <a16:creationId xmlns:a16="http://schemas.microsoft.com/office/drawing/2014/main" id="{8285B242-8EE1-A64B-BC22-664F0D06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1138"/>
            <a:ext cx="685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3200" b="1"/>
              <a:t>II. Internationalisation: Approach 2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D2D2A171-492B-374E-9E06-9B99E5E80A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592C1-D253-4D42-90A4-F309496170A0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7A55608B-2704-AA42-B06D-03EAE059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0E83A993-62AA-E344-BD60-3E8FAA536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E7909AEC-1097-F141-9300-AF4A22648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8802AF3B-49CE-6A44-99AF-EED92BBF2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EA481796-C830-BB47-925A-6A8F6CDBD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Prof. Dr. Francois Tavenas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Rector Emeritus of Université Laval (Quebec)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Founding Rector of Université de Luxembourg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Quality Assurance: A Reference System for Indicators and Evaluation Procedures, Brüssel April 2004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FDAC51B7-E5D3-8D4A-BFDA-31003A44B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Meta - Ranking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2CF2598-F00C-FB48-9EDC-46A5F26ADB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8B683-FFFA-4544-9236-10005D5551E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43A0155B-9040-3240-96C7-A81AF26A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9EFD9192-9279-AC41-83A0-A86662187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3FD41327-A8E1-364C-93E3-E3B355054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3E4678BF-5B6A-ED45-AB9D-B49A7DF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5538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 The German system of institutional ranking is nothing short of brilliant.“ </a:t>
            </a: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0347679A-BF94-B147-8E6C-1F5049437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085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Alex Usher, Vice-President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of the Educational Policy Institute, Canada,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1D82D3D9-EAC6-9444-A36D-67394EBE1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Meta - Ranking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4810EDE8-D3E0-D341-885D-FAA5C9A7B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3A2BC-1594-D947-A9E0-E68F025ECA4B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5DB0EDE2-9AE1-7045-B641-FAEE454D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8E4F7DD2-E398-8B40-A40C-49E1A0191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0375ADE-2BA3-5B4E-B5C4-DF6A0E01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80400" cy="990600"/>
          </a:xfrm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63BA849-E61C-734C-9E5B-53695A22BFE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1438" y="1095375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No 1</a:t>
            </a:r>
          </a:p>
          <a:p>
            <a:pPr algn="ctr" eaLnBrk="0" hangingPunct="0"/>
            <a:endParaRPr lang="de-DE" altLang="de-DE" sz="24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comparison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of 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disciplines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F8F5A0DD-67BD-C547-83E2-4DD57D6EA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538" r="18262"/>
          <a:stretch>
            <a:fillRect/>
          </a:stretch>
        </p:blipFill>
        <p:spPr bwMode="auto">
          <a:xfrm>
            <a:off x="1979613" y="1052513"/>
            <a:ext cx="5905500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A71982B8-D3A5-8F46-85C3-68F3F52429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E1317-E447-D04F-BE09-FB6E3D04C616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9" name="Fußzeilenplatzhalter 4">
            <a:extLst>
              <a:ext uri="{FF2B5EF4-FFF2-40B4-BE49-F238E27FC236}">
                <a16:creationId xmlns:a16="http://schemas.microsoft.com/office/drawing/2014/main" id="{0FE0C59A-C6A1-074C-B61E-572CD0B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EUSID! Meeting 21.11.2006</a:t>
            </a:r>
          </a:p>
        </p:txBody>
      </p:sp>
      <p:sp>
        <p:nvSpPr>
          <p:cNvPr id="27650" name="AutoShape 2">
            <a:extLst>
              <a:ext uri="{FF2B5EF4-FFF2-40B4-BE49-F238E27FC236}">
                <a16:creationId xmlns:a16="http://schemas.microsoft.com/office/drawing/2014/main" id="{9758F3AA-D615-D049-B661-4D61A9FE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522413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1998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7617F9FB-867E-1E43-979A-E79930726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28289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1999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law, 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sciences.</a:t>
            </a:r>
          </a:p>
        </p:txBody>
      </p:sp>
      <p:sp>
        <p:nvSpPr>
          <p:cNvPr id="27652" name="AutoShape 4">
            <a:extLst>
              <a:ext uri="{FF2B5EF4-FFF2-40B4-BE49-F238E27FC236}">
                <a16:creationId xmlns:a16="http://schemas.microsoft.com/office/drawing/2014/main" id="{204EF693-058C-6C40-88A6-99965A1FC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41370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2000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engineering.</a:t>
            </a:r>
          </a:p>
        </p:txBody>
      </p:sp>
      <p:sp>
        <p:nvSpPr>
          <p:cNvPr id="27653" name="AutoShape 5">
            <a:extLst>
              <a:ext uri="{FF2B5EF4-FFF2-40B4-BE49-F238E27FC236}">
                <a16:creationId xmlns:a16="http://schemas.microsoft.com/office/drawing/2014/main" id="{0F971255-5AF6-3E48-8395-5E496F7A4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4451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2001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4" name="AutoShape 6">
            <a:extLst>
              <a:ext uri="{FF2B5EF4-FFF2-40B4-BE49-F238E27FC236}">
                <a16:creationId xmlns:a16="http://schemas.microsoft.com/office/drawing/2014/main" id="{DE98039D-E307-5A41-B803-72DB36331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1522413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2002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55" name="AutoShape 7">
            <a:extLst>
              <a:ext uri="{FF2B5EF4-FFF2-40B4-BE49-F238E27FC236}">
                <a16:creationId xmlns:a16="http://schemas.microsoft.com/office/drawing/2014/main" id="{B404AB1B-5CBE-B849-B8CC-9C854073D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2828925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2003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6BEA72A0-68F6-3444-84C4-C5293323D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4137025"/>
            <a:ext cx="2160587" cy="23161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2004</a:t>
            </a:r>
          </a:p>
          <a:p>
            <a:pPr algn="ctr" eaLnBrk="0" hangingPunct="0"/>
            <a:endParaRPr lang="de-DE" altLang="de-DE" sz="2400">
              <a:solidFill>
                <a:schemeClr val="bg1"/>
              </a:solidFill>
            </a:endParaRP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8C0B4178-5EA2-B04E-B4AD-A2634F77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981075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1st cycle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F7AC85A3-EE9B-8249-AFE9-BB8D2D2BC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981075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2nd cycle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1E661BF5-C08E-4A45-B898-CF7A900D0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981075"/>
            <a:ext cx="1404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3rd cycle</a:t>
            </a:r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id="{60BFCAD1-0362-014A-828E-E9AC81D0F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1522413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2005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326A5850-77F6-6345-943F-937531BFF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2828925"/>
            <a:ext cx="2233613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27662" name="AutoShape 14">
            <a:extLst>
              <a:ext uri="{FF2B5EF4-FFF2-40B4-BE49-F238E27FC236}">
                <a16:creationId xmlns:a16="http://schemas.microsoft.com/office/drawing/2014/main" id="{58BEABBE-04F0-7248-AE97-77037D89F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137025"/>
            <a:ext cx="2232025" cy="2316163"/>
          </a:xfrm>
          <a:prstGeom prst="roundRect">
            <a:avLst>
              <a:gd name="adj" fmla="val 16667"/>
            </a:avLst>
          </a:prstGeom>
          <a:solidFill>
            <a:srgbClr val="3366FF">
              <a:alpha val="24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2007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63" name="Rectangle 15">
            <a:extLst>
              <a:ext uri="{FF2B5EF4-FFF2-40B4-BE49-F238E27FC236}">
                <a16:creationId xmlns:a16="http://schemas.microsoft.com/office/drawing/2014/main" id="{D9EBD0CD-5051-0943-8BDD-2AAB75519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420938"/>
            <a:ext cx="7558087" cy="9001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35 disciplines</a:t>
            </a:r>
          </a:p>
        </p:txBody>
      </p: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4FEAD71D-7ECA-F54C-932F-7E84E5E4A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860800"/>
            <a:ext cx="7558087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more than 75 % of all students</a:t>
            </a:r>
          </a:p>
        </p:txBody>
      </p:sp>
      <p:sp>
        <p:nvSpPr>
          <p:cNvPr id="27665" name="Oval 17">
            <a:extLst>
              <a:ext uri="{FF2B5EF4-FFF2-40B4-BE49-F238E27FC236}">
                <a16:creationId xmlns:a16="http://schemas.microsoft.com/office/drawing/2014/main" id="{4B64CBB5-FFFE-5945-9240-E3C895781E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96850" y="1292225"/>
            <a:ext cx="8839200" cy="4800600"/>
          </a:xfrm>
          <a:prstGeom prst="ellipse">
            <a:avLst/>
          </a:prstGeom>
          <a:solidFill>
            <a:srgbClr val="FF00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b="1">
                <a:solidFill>
                  <a:schemeClr val="tx1"/>
                </a:solidFill>
              </a:rPr>
              <a:t>260 universities</a:t>
            </a:r>
          </a:p>
          <a:p>
            <a:pPr algn="ctr"/>
            <a:endParaRPr lang="de-DE" altLang="de-DE" b="1">
              <a:solidFill>
                <a:schemeClr val="tx1"/>
              </a:solidFill>
            </a:endParaRPr>
          </a:p>
          <a:p>
            <a:pPr algn="ctr"/>
            <a:r>
              <a:rPr lang="de-DE" altLang="de-DE" b="1">
                <a:solidFill>
                  <a:schemeClr val="tx1"/>
                </a:solidFill>
              </a:rPr>
              <a:t>4.000 degree programs</a:t>
            </a:r>
          </a:p>
          <a:p>
            <a:pPr algn="ctr"/>
            <a:endParaRPr lang="de-DE" altLang="de-DE" b="1">
              <a:solidFill>
                <a:schemeClr val="tx1"/>
              </a:solidFill>
            </a:endParaRPr>
          </a:p>
          <a:p>
            <a:pPr algn="ctr"/>
            <a:r>
              <a:rPr lang="de-DE" altLang="de-DE" b="1">
                <a:solidFill>
                  <a:schemeClr val="tx1"/>
                </a:solidFill>
              </a:rPr>
              <a:t>200.000 single data units</a:t>
            </a:r>
          </a:p>
          <a:p>
            <a:pPr algn="ctr">
              <a:buFont typeface="Wingdings" pitchFamily="2" charset="2"/>
              <a:buNone/>
            </a:pPr>
            <a:endParaRPr lang="de-DE" altLang="de-DE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animBg="1"/>
      <p:bldP spid="27653" grpId="0" animBg="1"/>
      <p:bldP spid="27654" grpId="0" animBg="1"/>
      <p:bldP spid="27657" grpId="0"/>
      <p:bldP spid="27658" grpId="0"/>
      <p:bldP spid="27659" grpId="0"/>
      <p:bldP spid="27660" grpId="0" animBg="1"/>
      <p:bldP spid="27661" grpId="0" animBg="1"/>
      <p:bldP spid="27662" grpId="0" animBg="1"/>
      <p:bldP spid="27663" grpId="0" animBg="1" autoUpdateAnimBg="0"/>
      <p:bldP spid="27664" grpId="0" animBg="1" autoUpdateAnimBg="0"/>
      <p:bldP spid="27665" grpId="0" animBg="1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Macintosh PowerPoint</Application>
  <PresentationFormat>Bildschirmpräsentation (4:3)</PresentationFormat>
  <Paragraphs>217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Wingdings</vt:lpstr>
      <vt:lpstr>宋体</vt:lpstr>
      <vt:lpstr>Times New Roman</vt:lpstr>
      <vt:lpstr>Wingdings 2</vt:lpstr>
      <vt:lpstr>Versuch 2</vt:lpstr>
      <vt:lpstr>Introduction to the  CHE University Ranking System </vt:lpstr>
      <vt:lpstr>PowerPoint-Präsentation</vt:lpstr>
      <vt:lpstr>PowerPoint-Präsentation</vt:lpstr>
      <vt:lpstr>II. Internationalisation: Approach 1: Perspectives</vt:lpstr>
      <vt:lpstr>PowerPoint-Präsentation</vt:lpstr>
      <vt:lpstr>Meta - Ranking 1</vt:lpstr>
      <vt:lpstr>Meta - Ranking 2</vt:lpstr>
      <vt:lpstr>III. CHE-Ranking Principles</vt:lpstr>
      <vt:lpstr>PowerPoint-Präsentation</vt:lpstr>
      <vt:lpstr>III. CHE-Ranking Principles</vt:lpstr>
      <vt:lpstr>III. CHE-Ranking Principles</vt:lpstr>
      <vt:lpstr>IV. Approach 2: EUSID </vt:lpstr>
      <vt:lpstr>IV. Approach 2: EUSID </vt:lpstr>
      <vt:lpstr>IV. Aim today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51</cp:revision>
  <dcterms:created xsi:type="dcterms:W3CDTF">2006-03-31T13:57:11Z</dcterms:created>
  <dcterms:modified xsi:type="dcterms:W3CDTF">2022-02-05T15:36:59Z</dcterms:modified>
</cp:coreProperties>
</file>