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8" r:id="rId1"/>
  </p:sldMasterIdLst>
  <p:notesMasterIdLst>
    <p:notesMasterId r:id="rId17"/>
  </p:notesMasterIdLst>
  <p:sldIdLst>
    <p:sldId id="258" r:id="rId2"/>
    <p:sldId id="280" r:id="rId3"/>
    <p:sldId id="275" r:id="rId4"/>
    <p:sldId id="276" r:id="rId5"/>
    <p:sldId id="277" r:id="rId6"/>
    <p:sldId id="282" r:id="rId7"/>
    <p:sldId id="281" r:id="rId8"/>
    <p:sldId id="263" r:id="rId9"/>
    <p:sldId id="264" r:id="rId10"/>
    <p:sldId id="266" r:id="rId11"/>
    <p:sldId id="267" r:id="rId12"/>
    <p:sldId id="271" r:id="rId13"/>
    <p:sldId id="278" r:id="rId14"/>
    <p:sldId id="279" r:id="rId15"/>
    <p:sldId id="283" r:id="rId1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2B960EE-FE50-274F-8599-5492EEE98B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835619A-205E-7245-A4CC-075BB0DA909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6C31EA0-3DD0-BE45-AAC3-5B37882E3C3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F649BC8-853D-9341-8A3B-D155C4843EC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2229F82-82DF-2748-9062-BEA5E02075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2B856B39-79D0-C946-AE42-E6DEDC6529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879C6B-477C-CA45-947B-A07F892F358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2D38D1-CE25-B543-B564-788C21C390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3218A8-9315-3943-BD2F-E96B7B10935D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10EFCB8D-15B2-3D46-8873-111E693EB30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1A598A6-B045-2248-B758-9318C1D58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57872E-BF8E-5340-9859-0A064CEDC3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C81B71-F108-1A49-891A-C8ABE95C0268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0CEF4CAC-A039-6046-B5BA-F99C8B0ACF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4245222-43DB-3340-AC66-B3B81A29A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2AFDEC-8F11-AB4E-AE58-3B4AE21786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F029FF-8577-024C-9213-1DF4BFAEC620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A5DBB34A-77C9-AD46-8672-C3B049F0092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86DE16D-B292-9C4F-9C37-0EE83F3E62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7D23DE-499C-4148-81B7-416E0C5C2B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ABD93-4888-E442-A2D2-764A8886F1F8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ACD9F2CA-34F1-4B41-9D96-8676A95603E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521D678-D582-814A-8D88-47643EEA4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102CFA-F3D8-7D46-98AA-D2A5BEB90A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A1BEE1-8D81-3A49-9259-6CBCF40D191E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B23C8130-BD1C-6C4F-B245-021408FE8C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E4C90D9-A301-0343-9C2B-B4DC0A63A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D44BA1-AFB0-7C4F-BF15-630F7CF91B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851079-72E5-E643-9B40-B4834770F449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9B26DFC4-DFA2-FD46-B439-B529DF6A2A6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523671BF-2F2B-7A4B-95A9-DF604D77E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CD3164-63AC-B642-B1F5-3939817AC7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89A12-C8C4-9646-87D0-2EDEBDAA2C4C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FB7FF457-8430-3F4D-B2BF-E4325B35895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F147394C-9EA8-B747-9B40-7E22314D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6DF80F-48DA-9547-946A-9FC7168D80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3BC2B4-F53C-864D-962D-09177C5AF505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63368940-592C-E544-8C63-4EE568139D0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52F8E6B4-A345-C046-A639-2DEA48964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7A98D2-CE20-034A-9160-0266AD03A4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3FF9C6-04C6-2B4E-998B-6D69183D3688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EA750CF9-5524-B048-A402-8830DDF1E6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07A4AC46-9C9F-A745-9086-5362678FF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A77417-C910-A341-BDC0-1929F186D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18BA56-FF5F-8043-9E23-A7C10C35CF41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17C429BB-58FF-2D42-98E1-1A1B076018F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0077D2BE-8480-4F44-BF08-E39E51B05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36B92A-8856-C444-8FD0-5084DD0A6C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4D0CD8-B5C1-2B45-84D6-404A785D98A1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A41767BF-8560-5A49-80A3-C9D76E13B50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7F2C3EB7-2FF6-E141-90B5-A308F282A7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998097-CD64-CB4C-8F7D-3446A9AE78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813BA1-6DC7-FB48-B2C8-B917833E03B2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BE179F74-4ED8-EE4D-99A7-9A44D543475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B01CE28-C043-924A-A242-3E8287308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2287A2-0193-7145-B1D3-D152C2ABEA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F12D1-519E-FD42-A0B1-C76DF30C983A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F2BD0427-88A6-C143-B4D0-62389DBF9BD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5B6244C3-1DD6-4641-9B55-4D3C84AB8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47B537-8DEC-F449-B1F1-1FE6AE4A3D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D657A5-0DFB-5C46-8A48-F2AE69C592FC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8B4B5702-A6CB-A844-A4A8-EFC35A7EB41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DAB950D-AC78-4044-8253-2A5F082F8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83E7D5-12AF-564F-8928-FAA9E6BCEB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C9028-65D2-404B-95B4-0AA4D4805D4A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44DA8AD9-D9CB-9A4F-BCEA-23CA0449CC8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4F5351A-90A9-5D41-83D0-5FE9BD953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E52CBA3-05DB-9F49-AC54-4351A301D3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42A045F-E4C1-084C-9C5B-0C18CF46D0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124325"/>
            <a:ext cx="8640763" cy="1320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AFB3DD9-0BF3-654F-BAD1-549674CD29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E898172-9A58-1240-A1AD-6CE6489AC5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Titel Veranstaltung/Vortrag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0AB8D8C-EF31-7645-B616-9B03563CA0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78DF9C9-5A47-4A47-8A30-D90D2E4F2BF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3C39D871-F2E7-B24A-B6BB-92B52E3629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55FB87E8-F3D4-4B4D-B1C8-AEA5A1C3909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97575" y="65801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>
                <a:solidFill>
                  <a:srgbClr val="FF0000"/>
                </a:solidFill>
              </a:rPr>
              <a:t>C</a:t>
            </a:r>
            <a:r>
              <a:rPr lang="de-DE" altLang="de-DE" sz="1400">
                <a:solidFill>
                  <a:srgbClr val="5F5F5F"/>
                </a:solidFill>
              </a:rPr>
              <a:t>HE-Ranking fair informative valid</a:t>
            </a:r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34110472-F532-B041-9F41-879937BC13D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" name="Line 20">
            <a:extLst>
              <a:ext uri="{FF2B5EF4-FFF2-40B4-BE49-F238E27FC236}">
                <a16:creationId xmlns:a16="http://schemas.microsoft.com/office/drawing/2014/main" id="{D7051E39-A9EC-0A42-9412-0AEA29788DE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3094" name="Picture 22">
            <a:extLst>
              <a:ext uri="{FF2B5EF4-FFF2-40B4-BE49-F238E27FC236}">
                <a16:creationId xmlns:a16="http://schemas.microsoft.com/office/drawing/2014/main" id="{F0413C35-E4F0-C846-8BB7-4B9C5B5413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0"/>
            <a:ext cx="4787900" cy="232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06033F-1074-3043-A9EC-E89692B6D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2201553-DDB2-0C43-BE9C-4A6E87603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55E43B-3A69-A34A-82BD-B37A64762D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DEC97F-5771-7146-8990-4C7E7213199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CB8858-B0DF-FE46-AECF-16898845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</p:spTree>
    <p:extLst>
      <p:ext uri="{BB962C8B-B14F-4D97-AF65-F5344CB8AC3E}">
        <p14:creationId xmlns:p14="http://schemas.microsoft.com/office/powerpoint/2010/main" val="416750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AD9E9E4-6E5A-FF44-97F2-C5253C3574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24650" y="188913"/>
            <a:ext cx="2239963" cy="63357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FE59FD6-64AC-3F45-B477-4434009AB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188913"/>
            <a:ext cx="6572250" cy="63357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C88D2B8-88DB-E144-9E73-038B425059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0B863E-D2F7-BA43-87F7-5CC44ED0A36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3D8E3C-EB6C-E847-9E66-104CF551D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</p:spTree>
    <p:extLst>
      <p:ext uri="{BB962C8B-B14F-4D97-AF65-F5344CB8AC3E}">
        <p14:creationId xmlns:p14="http://schemas.microsoft.com/office/powerpoint/2010/main" val="428774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2E8062-62C7-404E-8B4C-A5D708C3A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2A23EA-66A2-BF47-A89C-EFCBE0006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7BC474-6EF3-A647-BCBE-99E8ADC808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057400-A402-9C4B-ADBB-314E419FFA9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C6628-0547-EC43-B8E9-90FF09116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</p:spTree>
    <p:extLst>
      <p:ext uri="{BB962C8B-B14F-4D97-AF65-F5344CB8AC3E}">
        <p14:creationId xmlns:p14="http://schemas.microsoft.com/office/powerpoint/2010/main" val="15593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9ACE26-4727-784A-868F-9B02F7EF9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AD198F-CDB7-4740-89D4-9F8453C63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898EB6-6625-5F46-BC22-F90BB1D268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DB68AE-BC33-EE43-B25C-19CD5347640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C127FB-6E51-0B4D-BA53-74A5725E5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</p:spTree>
    <p:extLst>
      <p:ext uri="{BB962C8B-B14F-4D97-AF65-F5344CB8AC3E}">
        <p14:creationId xmlns:p14="http://schemas.microsoft.com/office/powerpoint/2010/main" val="54783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A2DC6B-B43C-694F-A7A7-359DC1968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EBC086-1B3B-5646-8E6A-F4B76AA80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196975"/>
            <a:ext cx="4316412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9F6B306-03B9-994B-BE4C-DCE8B1D5A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316413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353F171-B06A-0741-B3E3-84019737FD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54B569-E11E-3247-840E-79279A1F939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718F87-2264-3642-B198-280ECAF5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</p:spTree>
    <p:extLst>
      <p:ext uri="{BB962C8B-B14F-4D97-AF65-F5344CB8AC3E}">
        <p14:creationId xmlns:p14="http://schemas.microsoft.com/office/powerpoint/2010/main" val="224113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A2C47-4986-7D43-A6B3-567E1B2F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806E64A-FE02-3445-B6C5-0343457D9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FDF4D9-FCDD-9F4F-8D8F-0CD299A79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9AE8FE-05ED-1341-85CC-A7AF0A80C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AA99CC3-60E6-8543-9946-F620412B7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67E27B-2845-864C-99B2-5C5032CB9B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2892E6-FD1F-304D-84D6-104F0570F1B4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F3960CC-84CE-EC41-92B0-3781454FD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</p:spTree>
    <p:extLst>
      <p:ext uri="{BB962C8B-B14F-4D97-AF65-F5344CB8AC3E}">
        <p14:creationId xmlns:p14="http://schemas.microsoft.com/office/powerpoint/2010/main" val="209874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8401C-CA04-6540-B3E3-C371EA4F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02EDA66-D702-7341-B7ED-88591EB6CE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7F94E2-BE84-A74F-8D3D-C619E178018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515A16-59B4-964A-A22D-273741796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</p:spTree>
    <p:extLst>
      <p:ext uri="{BB962C8B-B14F-4D97-AF65-F5344CB8AC3E}">
        <p14:creationId xmlns:p14="http://schemas.microsoft.com/office/powerpoint/2010/main" val="426725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D26050E-2627-594D-962D-7011BBFC5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16DBE7-2EBA-5C4B-B3A3-1B20F4CD8E2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6C6AF4D-B6D4-E546-8398-711C12551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</p:spTree>
    <p:extLst>
      <p:ext uri="{BB962C8B-B14F-4D97-AF65-F5344CB8AC3E}">
        <p14:creationId xmlns:p14="http://schemas.microsoft.com/office/powerpoint/2010/main" val="97226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853A4-6122-EC49-AB98-2F4DC0AA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C9D09D-A42B-414D-971A-E8A920AAC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EEA697-CEE1-AF41-A3C7-52D7E4994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9597EB3-0B5F-D341-A949-9D84F97623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ED03FB-6EDE-F745-83EF-0F317D1E1149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74DC51-9C80-C14D-B96A-6E753923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</p:spTree>
    <p:extLst>
      <p:ext uri="{BB962C8B-B14F-4D97-AF65-F5344CB8AC3E}">
        <p14:creationId xmlns:p14="http://schemas.microsoft.com/office/powerpoint/2010/main" val="135280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C418B4-3E76-6D43-9171-0E51CD3C1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E812424-E2C2-9D43-856A-A613AB90E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6ED1EA-00B8-3549-8E66-1E733ACF5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EAADDA7-0357-5543-B037-056B4A8AB9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DF6BDC-68C5-E74E-99A0-8BCA0F80945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3DBF2F-5518-8943-92F0-31290C4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</p:spTree>
    <p:extLst>
      <p:ext uri="{BB962C8B-B14F-4D97-AF65-F5344CB8AC3E}">
        <p14:creationId xmlns:p14="http://schemas.microsoft.com/office/powerpoint/2010/main" val="74956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19">
            <a:extLst>
              <a:ext uri="{FF2B5EF4-FFF2-40B4-BE49-F238E27FC236}">
                <a16:creationId xmlns:a16="http://schemas.microsoft.com/office/drawing/2014/main" id="{B7CD89AE-6C1D-A34B-8BA5-B7FA6C1E1D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8928100" cy="2524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9E52FB93-1A8F-D046-A30A-99838EF160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8913"/>
            <a:ext cx="6697663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6C6B91E-2AB3-9241-AA3F-59C8F1C65C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96975"/>
            <a:ext cx="8785225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38" name="Line 14">
            <a:extLst>
              <a:ext uri="{FF2B5EF4-FFF2-40B4-BE49-F238E27FC236}">
                <a16:creationId xmlns:a16="http://schemas.microsoft.com/office/drawing/2014/main" id="{15C235AE-59AF-1B48-8E08-378D958A114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4" name="Rectangle 20">
            <a:extLst>
              <a:ext uri="{FF2B5EF4-FFF2-40B4-BE49-F238E27FC236}">
                <a16:creationId xmlns:a16="http://schemas.microsoft.com/office/drawing/2014/main" id="{840678E9-F2CC-FD4A-9FC6-D01A52F75ED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45" name="Rectangle 21">
            <a:extLst>
              <a:ext uri="{FF2B5EF4-FFF2-40B4-BE49-F238E27FC236}">
                <a16:creationId xmlns:a16="http://schemas.microsoft.com/office/drawing/2014/main" id="{CE7BA3FA-E878-9B4E-BDF9-D26233D5B3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580188"/>
            <a:ext cx="936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solidFill>
                  <a:srgbClr val="5F5F5F"/>
                </a:solidFill>
              </a:defRPr>
            </a:lvl1pPr>
          </a:lstStyle>
          <a:p>
            <a:fld id="{D7E59CC7-B862-F442-A54B-95F66B7AEA8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48" name="Rectangle 24">
            <a:extLst>
              <a:ext uri="{FF2B5EF4-FFF2-40B4-BE49-F238E27FC236}">
                <a16:creationId xmlns:a16="http://schemas.microsoft.com/office/drawing/2014/main" id="{20B1A9FB-AEB0-BC49-B02F-616BB314D48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0188"/>
            <a:ext cx="7885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400">
                <a:solidFill>
                  <a:srgbClr val="5F5F5F"/>
                </a:solidFill>
              </a:defRPr>
            </a:lvl1pPr>
          </a:lstStyle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pic>
        <p:nvPicPr>
          <p:cNvPr id="1050" name="Picture 26">
            <a:extLst>
              <a:ext uri="{FF2B5EF4-FFF2-40B4-BE49-F238E27FC236}">
                <a16:creationId xmlns:a16="http://schemas.microsoft.com/office/drawing/2014/main" id="{5B5FCFBA-8DEC-BF4B-9F93-ACAFB9F4F5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0"/>
            <a:ext cx="1979612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4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0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12845FF-96CE-8848-BD2C-F1896FC0D6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751138"/>
            <a:ext cx="7918450" cy="1470025"/>
          </a:xfrm>
        </p:spPr>
        <p:txBody>
          <a:bodyPr/>
          <a:lstStyle/>
          <a:p>
            <a:r>
              <a:rPr lang="en-GB" altLang="zh-CN">
                <a:ea typeface="宋体" panose="02010600030101010101" pitchFamily="2" charset="-122"/>
              </a:rPr>
              <a:t>Introduction to the </a:t>
            </a:r>
            <a:br>
              <a:rPr lang="en-GB" altLang="zh-CN">
                <a:ea typeface="宋体" panose="02010600030101010101" pitchFamily="2" charset="-122"/>
              </a:rPr>
            </a:br>
            <a:r>
              <a:rPr lang="en-GB" altLang="zh-CN">
                <a:ea typeface="宋体" panose="02010600030101010101" pitchFamily="2" charset="-122"/>
              </a:rPr>
              <a:t>CHE University Ranking System </a:t>
            </a:r>
            <a:endParaRPr lang="de-DE" alt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4622AD2-6C18-9443-BDB2-588B8B17BC8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230688"/>
            <a:ext cx="8640763" cy="1014412"/>
          </a:xfrm>
        </p:spPr>
        <p:txBody>
          <a:bodyPr/>
          <a:lstStyle/>
          <a:p>
            <a:r>
              <a:rPr lang="de-DE" altLang="de-DE"/>
              <a:t>Detlef Müller-Böling</a:t>
            </a:r>
          </a:p>
          <a:p>
            <a:r>
              <a:rPr lang="de-DE" altLang="de-DE"/>
              <a:t>Bern, 28.11.2006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BCFAF498-FA67-1642-993D-6AE5B81868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18AE5-FDCA-1E4B-BDB2-9F2F3B6A56C5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D8D84EFF-8D21-B046-B02B-5DF70F3C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0F33F544-490B-8843-AF5B-EFF6BC98D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37A2644-FBA8-9B4D-B1F6-21B884A0474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9388" y="1052513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2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league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table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but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rank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groups</a:t>
            </a:r>
            <a:endParaRPr lang="de-DE" altLang="de-DE" sz="2800" b="1" i="1">
              <a:solidFill>
                <a:srgbClr val="000000"/>
              </a:solidFill>
            </a:endParaRPr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0FDB11F0-BD90-6347-9A95-E5F959747D3C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1052513"/>
            <a:ext cx="1835150" cy="1296987"/>
            <a:chOff x="0" y="800"/>
            <a:chExt cx="1156" cy="746"/>
          </a:xfrm>
        </p:grpSpPr>
        <p:sp>
          <p:nvSpPr>
            <p:cNvPr id="31749" name="AutoShape 5">
              <a:extLst>
                <a:ext uri="{FF2B5EF4-FFF2-40B4-BE49-F238E27FC236}">
                  <a16:creationId xmlns:a16="http://schemas.microsoft.com/office/drawing/2014/main" id="{3C2EFF4A-9C82-A54B-85E8-541470E6B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00"/>
              <a:ext cx="1156" cy="746"/>
            </a:xfrm>
            <a:prstGeom prst="wedgeRectCallout">
              <a:avLst>
                <a:gd name="adj1" fmla="val 1125"/>
                <a:gd name="adj2" fmla="val 194639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top </a:t>
              </a:r>
            </a:p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medium</a:t>
              </a:r>
            </a:p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bottom</a:t>
              </a:r>
            </a:p>
          </p:txBody>
        </p:sp>
        <p:sp>
          <p:nvSpPr>
            <p:cNvPr id="31750" name="Rectangle 6">
              <a:extLst>
                <a:ext uri="{FF2B5EF4-FFF2-40B4-BE49-F238E27FC236}">
                  <a16:creationId xmlns:a16="http://schemas.microsoft.com/office/drawing/2014/main" id="{DB36C886-9141-8A4E-87BE-BE4A03CD883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845"/>
              <a:ext cx="166" cy="152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51" name="Rectangle 7">
              <a:extLst>
                <a:ext uri="{FF2B5EF4-FFF2-40B4-BE49-F238E27FC236}">
                  <a16:creationId xmlns:a16="http://schemas.microsoft.com/office/drawing/2014/main" id="{825AEEDD-CCFD-CE41-813F-19668522FAF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094"/>
              <a:ext cx="166" cy="1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52" name="Rectangle 8">
              <a:extLst>
                <a:ext uri="{FF2B5EF4-FFF2-40B4-BE49-F238E27FC236}">
                  <a16:creationId xmlns:a16="http://schemas.microsoft.com/office/drawing/2014/main" id="{92568164-BCFB-9B4A-AB77-D1AD464BF4D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344"/>
              <a:ext cx="166" cy="1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</p:grpSp>
      <p:pic>
        <p:nvPicPr>
          <p:cNvPr id="31753" name="Picture 9">
            <a:extLst>
              <a:ext uri="{FF2B5EF4-FFF2-40B4-BE49-F238E27FC236}">
                <a16:creationId xmlns:a16="http://schemas.microsoft.com/office/drawing/2014/main" id="{188F5069-2879-6040-BB80-1385B79E8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2" t="17496" r="34489" b="10371"/>
          <a:stretch>
            <a:fillRect/>
          </a:stretch>
        </p:blipFill>
        <p:spPr bwMode="auto">
          <a:xfrm>
            <a:off x="1989138" y="1125538"/>
            <a:ext cx="5030787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54" name="Rectangle 10">
            <a:extLst>
              <a:ext uri="{FF2B5EF4-FFF2-40B4-BE49-F238E27FC236}">
                <a16:creationId xmlns:a16="http://schemas.microsoft.com/office/drawing/2014/main" id="{7DEF7BF1-7B96-254C-B7F7-28F7DB20B0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III. CHE-Ranking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909F43F0-782E-7D4E-9178-661B57287B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8C986-65F2-3142-922A-22B76E80162F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D5245E38-44E0-F94A-9CA4-17AF2A7E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AEAD6AB4-EB14-4C4A-8958-2630B63E6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D06E180-E60F-5644-A7E6-00FE6A99790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9388" y="1125538"/>
            <a:ext cx="2305050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3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overall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score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but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multi-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dimensional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ranking</a:t>
            </a: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F6A524AD-3811-A74F-91EB-20E03D51C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0" t="24348" r="32228" b="6522"/>
          <a:stretch>
            <a:fillRect/>
          </a:stretch>
        </p:blipFill>
        <p:spPr bwMode="auto">
          <a:xfrm>
            <a:off x="2627313" y="1125538"/>
            <a:ext cx="5761037" cy="544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7" name="Rectangle 5">
            <a:extLst>
              <a:ext uri="{FF2B5EF4-FFF2-40B4-BE49-F238E27FC236}">
                <a16:creationId xmlns:a16="http://schemas.microsoft.com/office/drawing/2014/main" id="{0D0EBDA9-4691-8144-A427-6C3626094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III. CHE-Ranking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1352C656-A01A-734B-B69C-DD2CE62046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16A59-DDE1-0B45-A391-4D4190459625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7C5442B2-F57D-594B-B852-51706958E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41987" name="WordArt 3">
            <a:extLst>
              <a:ext uri="{FF2B5EF4-FFF2-40B4-BE49-F238E27FC236}">
                <a16:creationId xmlns:a16="http://schemas.microsoft.com/office/drawing/2014/main" id="{6C4F25B0-4CF1-8C4E-BC82-723A19CFD8F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73188" y="1362075"/>
            <a:ext cx="5483225" cy="15621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de-DE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EUSID!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4791D1F0-183A-694E-AC7D-CF5494D17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636838"/>
            <a:ext cx="636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de-DE" altLang="de-DE" sz="2400">
                <a:solidFill>
                  <a:srgbClr val="FF0000"/>
                </a:solidFill>
              </a:rPr>
              <a:t>Eu</a:t>
            </a:r>
            <a:r>
              <a:rPr lang="de-DE" altLang="de-DE" sz="2400">
                <a:solidFill>
                  <a:schemeClr val="accent2"/>
                </a:solidFill>
              </a:rPr>
              <a:t>ropean</a:t>
            </a:r>
            <a:r>
              <a:rPr lang="de-DE" altLang="de-DE" sz="2400"/>
              <a:t> </a:t>
            </a:r>
            <a:r>
              <a:rPr lang="de-DE" altLang="de-DE" sz="2400">
                <a:solidFill>
                  <a:srgbClr val="FF0000"/>
                </a:solidFill>
              </a:rPr>
              <a:t>S</a:t>
            </a:r>
            <a:r>
              <a:rPr lang="de-DE" altLang="de-DE" sz="2400">
                <a:solidFill>
                  <a:schemeClr val="accent2"/>
                </a:solidFill>
              </a:rPr>
              <a:t>tudy</a:t>
            </a:r>
            <a:r>
              <a:rPr lang="de-DE" altLang="de-DE" sz="2400"/>
              <a:t> </a:t>
            </a:r>
            <a:r>
              <a:rPr lang="de-DE" altLang="de-DE" sz="2400">
                <a:solidFill>
                  <a:schemeClr val="accent2"/>
                </a:solidFill>
              </a:rPr>
              <a:t>Gu</a:t>
            </a:r>
            <a:r>
              <a:rPr lang="de-DE" altLang="de-DE" sz="2400">
                <a:solidFill>
                  <a:srgbClr val="FF0000"/>
                </a:solidFill>
              </a:rPr>
              <a:t>id</a:t>
            </a:r>
            <a:r>
              <a:rPr lang="de-DE" altLang="de-DE" sz="2400">
                <a:solidFill>
                  <a:schemeClr val="accent2"/>
                </a:solidFill>
              </a:rPr>
              <a:t>e</a:t>
            </a:r>
            <a:r>
              <a:rPr lang="de-DE" altLang="de-DE" sz="2400"/>
              <a:t> </a:t>
            </a:r>
          </a:p>
          <a:p>
            <a:pPr algn="r" eaLnBrk="0" hangingPunct="0"/>
            <a:r>
              <a:rPr lang="de-DE" altLang="de-DE" sz="2400">
                <a:solidFill>
                  <a:schemeClr val="accent2"/>
                </a:solidFill>
              </a:rPr>
              <a:t>for High Potential Students in Sciences</a:t>
            </a: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94C42A3C-5348-6243-A747-493FFE9EE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149725"/>
            <a:ext cx="85693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0363" indent="-360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de-DE" altLang="de-DE" sz="2400">
                <a:solidFill>
                  <a:schemeClr val="accent2"/>
                </a:solidFill>
              </a:rPr>
              <a:t>Aims</a:t>
            </a: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Contribute to European Higher Education Area</a:t>
            </a: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Provide substantial information for Postgraduate Students</a:t>
            </a: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Show the internationally competitive strength of European  science departments</a:t>
            </a:r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9D4F0B00-2655-3F4D-91C7-8BE461EBE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893175" cy="561975"/>
          </a:xfrm>
          <a:noFill/>
          <a:ln/>
        </p:spPr>
        <p:txBody>
          <a:bodyPr/>
          <a:lstStyle/>
          <a:p>
            <a:r>
              <a:rPr lang="de-DE" altLang="de-DE"/>
              <a:t>IV. Approach 2: EUSID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90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2C1BE941-2D0A-4944-B462-F56CE14250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E15B5-AA8C-0A4B-B755-ECF338CEC3DC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53BD674E-E0DE-D94F-A9CE-52349E90E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53254" name="Text Box 6">
            <a:extLst>
              <a:ext uri="{FF2B5EF4-FFF2-40B4-BE49-F238E27FC236}">
                <a16:creationId xmlns:a16="http://schemas.microsoft.com/office/drawing/2014/main" id="{C383CEB7-E288-2640-9236-41785417A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268413"/>
            <a:ext cx="8137525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de-DE" altLang="de-DE" sz="2400">
                <a:solidFill>
                  <a:schemeClr val="accent2"/>
                </a:solidFill>
              </a:rPr>
              <a:t>Method</a:t>
            </a:r>
          </a:p>
          <a:p>
            <a:pPr eaLnBrk="0" hangingPunct="0"/>
            <a:endParaRPr lang="de-DE" altLang="de-DE" sz="2400">
              <a:solidFill>
                <a:schemeClr val="accent2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basic approach dervied from CHE-ranking (subject ranking, multi-dimensional, rank groups)</a:t>
            </a:r>
          </a:p>
          <a:p>
            <a:pPr eaLnBrk="0" hangingPunct="0"/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selection of European top departments in sciences (physics, chemistry, biology, mathematics)</a:t>
            </a:r>
          </a:p>
          <a:p>
            <a:pPr lvl="1" eaLnBrk="0" hangingPunct="0">
              <a:buFontTx/>
              <a:buBlip>
                <a:blip r:embed="rId3"/>
              </a:buBlip>
            </a:pPr>
            <a:r>
              <a:rPr lang="de-DE" altLang="de-DE" sz="2400"/>
              <a:t> based on research</a:t>
            </a:r>
          </a:p>
          <a:p>
            <a:pPr lvl="1" eaLnBrk="0" hangingPunct="0"/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20 - 25 departments per discipline</a:t>
            </a:r>
          </a:p>
          <a:p>
            <a:pPr eaLnBrk="0" hangingPunct="0"/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no representation of all countries</a:t>
            </a:r>
          </a:p>
          <a:p>
            <a:pPr lvl="1" eaLnBrk="0" hangingPunct="0"/>
            <a:r>
              <a:rPr lang="de-DE" altLang="de-DE" sz="2400"/>
              <a:t> </a:t>
            </a:r>
          </a:p>
          <a:p>
            <a:pPr lvl="1" eaLnBrk="0" hangingPunct="0"/>
            <a:endParaRPr lang="de-DE" altLang="de-DE" sz="2400"/>
          </a:p>
          <a:p>
            <a:pPr eaLnBrk="0" hangingPunct="0"/>
            <a:endParaRPr lang="de-DE" altLang="de-DE" sz="2400"/>
          </a:p>
          <a:p>
            <a:pPr eaLnBrk="0" hangingPunct="0"/>
            <a:endParaRPr lang="de-DE" altLang="de-DE" sz="2400" b="1"/>
          </a:p>
        </p:txBody>
      </p:sp>
      <p:sp>
        <p:nvSpPr>
          <p:cNvPr id="53256" name="Rectangle 8">
            <a:extLst>
              <a:ext uri="{FF2B5EF4-FFF2-40B4-BE49-F238E27FC236}">
                <a16:creationId xmlns:a16="http://schemas.microsoft.com/office/drawing/2014/main" id="{10C757C3-CF1A-354C-A724-88D2082857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IV. Approach 2: EUSID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2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2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2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2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32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329DC4FA-301D-1D49-B65A-6E34DA1960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283DA-DD6E-D74E-A130-EC617BA6868A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E6F3F8E3-6B85-7B43-B649-67F1ABA45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id="{A8AB10C8-D835-5442-AD30-432B81848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268413"/>
            <a:ext cx="813752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3525" indent="-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endParaRPr lang="de-DE" altLang="de-DE" sz="2400">
              <a:solidFill>
                <a:schemeClr val="accent2"/>
              </a:solidFill>
            </a:endParaRPr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 AACSB: Valid European MBA-ranking </a:t>
            </a:r>
            <a:br>
              <a:rPr lang="de-DE" altLang="de-DE" sz="2400"/>
            </a:br>
            <a:r>
              <a:rPr lang="de-DE" altLang="de-DE" sz="2400"/>
              <a:t>(alternative to newspaper rankings)</a:t>
            </a:r>
          </a:p>
          <a:p>
            <a:pPr eaLnBrk="0" hangingPunct="0">
              <a:buFontTx/>
              <a:buBlip>
                <a:blip r:embed="rId3"/>
              </a:buBlip>
            </a:pPr>
            <a:endParaRPr lang="de-DE" altLang="de-DE" sz="24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400"/>
              <a:t>European Association of Law Departments</a:t>
            </a:r>
          </a:p>
          <a:p>
            <a:pPr eaLnBrk="0" hangingPunct="0"/>
            <a:r>
              <a:rPr lang="de-DE" altLang="de-DE" sz="2400" b="1"/>
              <a:t>	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7C3B09A7-459B-4F41-AA92-33DBB157B2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7092950" cy="561975"/>
          </a:xfrm>
          <a:noFill/>
          <a:ln/>
        </p:spPr>
        <p:txBody>
          <a:bodyPr/>
          <a:lstStyle/>
          <a:p>
            <a:r>
              <a:rPr lang="de-DE" altLang="de-DE" sz="3000"/>
              <a:t>IV. Approach 2: possible 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37CD69F5-FD80-E345-95C0-238ED92317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53045-7066-F744-8F49-2CFD6054222D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0CE10067-1AEF-814F-BD22-6177A3481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67586" name="Text Box 2">
            <a:extLst>
              <a:ext uri="{FF2B5EF4-FFF2-40B4-BE49-F238E27FC236}">
                <a16:creationId xmlns:a16="http://schemas.microsoft.com/office/drawing/2014/main" id="{0BCB445C-DB32-9540-B00D-46128DABF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582863"/>
            <a:ext cx="8137525" cy="250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3525" indent="-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endParaRPr lang="de-DE" altLang="de-DE" sz="2800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800" b="1"/>
              <a:t> we will continue the CHE University Ranking</a:t>
            </a:r>
            <a:br>
              <a:rPr lang="de-DE" altLang="de-DE" sz="2800" b="1"/>
            </a:br>
            <a:endParaRPr lang="de-DE" altLang="de-DE" sz="2800" b="1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800"/>
              <a:t> </a:t>
            </a:r>
            <a:r>
              <a:rPr lang="de-DE" altLang="de-DE" sz="2800" b="1"/>
              <a:t>as well as the CHE Research Ranking</a:t>
            </a:r>
            <a:br>
              <a:rPr lang="de-DE" altLang="de-DE" sz="2800" b="1"/>
            </a:br>
            <a:endParaRPr lang="de-DE" altLang="de-DE"/>
          </a:p>
          <a:p>
            <a:pPr eaLnBrk="0" hangingPunct="0">
              <a:buFontTx/>
              <a:buBlip>
                <a:blip r:embed="rId3"/>
              </a:buBlip>
            </a:pPr>
            <a:r>
              <a:rPr lang="de-DE" altLang="de-DE" sz="2800" b="1"/>
              <a:t> we are establishing EUSID!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BC908D8A-3A35-EA4A-BBEE-C88FCEF0E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7092950" cy="561975"/>
          </a:xfrm>
          <a:noFill/>
          <a:ln/>
        </p:spPr>
        <p:txBody>
          <a:bodyPr/>
          <a:lstStyle/>
          <a:p>
            <a:r>
              <a:rPr lang="de-DE" altLang="de-DE" sz="3000"/>
              <a:t>To sum it up ...</a:t>
            </a:r>
          </a:p>
        </p:txBody>
      </p:sp>
      <p:sp>
        <p:nvSpPr>
          <p:cNvPr id="67588" name="Text Box 4">
            <a:extLst>
              <a:ext uri="{FF2B5EF4-FFF2-40B4-BE49-F238E27FC236}">
                <a16:creationId xmlns:a16="http://schemas.microsoft.com/office/drawing/2014/main" id="{F1740208-BEEE-084B-B48E-E71062D10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6913" y="3829050"/>
            <a:ext cx="1841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de-DE" altLang="de-DE" sz="2800">
              <a:solidFill>
                <a:schemeClr val="accent2"/>
              </a:solidFill>
            </a:endParaRPr>
          </a:p>
          <a:p>
            <a:pPr algn="ctr"/>
            <a:endParaRPr lang="de-DE" altLang="de-DE" sz="2800">
              <a:solidFill>
                <a:schemeClr val="accent2"/>
              </a:solidFill>
            </a:endParaRPr>
          </a:p>
        </p:txBody>
      </p:sp>
      <p:sp>
        <p:nvSpPr>
          <p:cNvPr id="67589" name="Oval 5">
            <a:extLst>
              <a:ext uri="{FF2B5EF4-FFF2-40B4-BE49-F238E27FC236}">
                <a16:creationId xmlns:a16="http://schemas.microsoft.com/office/drawing/2014/main" id="{7DFE6DDC-34BA-C744-941B-A9B3F1485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196975"/>
            <a:ext cx="8353425" cy="52562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000">
                <a:solidFill>
                  <a:schemeClr val="accent2"/>
                </a:solidFill>
              </a:rPr>
              <a:t>following a strong bottom up approach</a:t>
            </a:r>
          </a:p>
          <a:p>
            <a:pPr algn="ctr"/>
            <a:r>
              <a:rPr lang="de-DE" altLang="de-DE" sz="3000">
                <a:solidFill>
                  <a:schemeClr val="accent2"/>
                </a:solidFill>
              </a:rPr>
              <a:t>focusing on subjects </a:t>
            </a:r>
          </a:p>
          <a:p>
            <a:pPr algn="ctr"/>
            <a:r>
              <a:rPr lang="de-DE" altLang="de-DE" sz="3000">
                <a:solidFill>
                  <a:schemeClr val="accent2"/>
                </a:solidFill>
              </a:rPr>
              <a:t>with a lot of different indicators</a:t>
            </a:r>
          </a:p>
          <a:p>
            <a:pPr algn="ctr"/>
            <a:r>
              <a:rPr lang="de-DE" altLang="de-DE" sz="3000">
                <a:solidFill>
                  <a:schemeClr val="accent2"/>
                </a:solidFill>
              </a:rPr>
              <a:t>which are not weighted</a:t>
            </a:r>
          </a:p>
          <a:p>
            <a:pPr algn="ctr"/>
            <a:r>
              <a:rPr lang="de-DE" altLang="de-DE" sz="3000">
                <a:solidFill>
                  <a:schemeClr val="accent2"/>
                </a:solidFill>
              </a:rPr>
              <a:t>but given as information</a:t>
            </a:r>
          </a:p>
          <a:p>
            <a:pPr algn="ctr"/>
            <a:r>
              <a:rPr lang="de-DE" altLang="de-DE" sz="3000">
                <a:solidFill>
                  <a:schemeClr val="accent2"/>
                </a:solidFill>
              </a:rPr>
              <a:t>for autonomous individuals </a:t>
            </a:r>
          </a:p>
          <a:p>
            <a:pPr algn="ctr"/>
            <a:r>
              <a:rPr lang="de-DE" altLang="de-DE" sz="3000">
                <a:solidFill>
                  <a:schemeClr val="accent2"/>
                </a:solidFill>
              </a:rPr>
              <a:t>to produce their own ranking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1">
            <a:extLst>
              <a:ext uri="{FF2B5EF4-FFF2-40B4-BE49-F238E27FC236}">
                <a16:creationId xmlns:a16="http://schemas.microsoft.com/office/drawing/2014/main" id="{8ABA8425-D7B6-2445-A6AE-9B7639110D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76642-D121-8A4F-B2D3-93E81CFAC860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610599D5-7AB2-464B-AA74-E150C2280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61442" name="Text Box 2">
            <a:extLst>
              <a:ext uri="{FF2B5EF4-FFF2-40B4-BE49-F238E27FC236}">
                <a16:creationId xmlns:a16="http://schemas.microsoft.com/office/drawing/2014/main" id="{221C2C7F-87F2-0741-9112-77CFD6EB2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5" y="26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de-DE" sz="2400">
              <a:latin typeface="Times New Roman" panose="02020603050405020304" pitchFamily="18" charset="0"/>
            </a:endParaRP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B6E6FF47-9123-0D48-996C-798B4DF1F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87463"/>
            <a:ext cx="84470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de-DE" altLang="de-DE" sz="2400"/>
              <a:t> Initiated by German Rectors‘ Conference in early 90</a:t>
            </a:r>
          </a:p>
          <a:p>
            <a:endParaRPr lang="de-DE" altLang="de-DE" sz="2400"/>
          </a:p>
          <a:p>
            <a:pPr>
              <a:buFontTx/>
              <a:buBlip>
                <a:blip r:embed="rId3"/>
              </a:buBlip>
            </a:pPr>
            <a:r>
              <a:rPr lang="de-DE" altLang="de-DE" sz="2400"/>
              <a:t> Founding task of CHE</a:t>
            </a:r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F2CD3E2F-96A4-F042-9052-3C65A681B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60350"/>
            <a:ext cx="2889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200" b="1"/>
              <a:t>I. Background</a:t>
            </a:r>
          </a:p>
        </p:txBody>
      </p:sp>
      <p:sp>
        <p:nvSpPr>
          <p:cNvPr id="61445" name="Text Box 5">
            <a:extLst>
              <a:ext uri="{FF2B5EF4-FFF2-40B4-BE49-F238E27FC236}">
                <a16:creationId xmlns:a16="http://schemas.microsoft.com/office/drawing/2014/main" id="{450331F3-F870-AA49-A909-A0A219935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781300"/>
            <a:ext cx="8447088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de-DE" altLang="de-DE" sz="2400"/>
              <a:t>First ranking published in 1998</a:t>
            </a:r>
          </a:p>
          <a:p>
            <a:endParaRPr lang="de-DE" altLang="de-DE" sz="2400"/>
          </a:p>
          <a:p>
            <a:pPr>
              <a:buFontTx/>
              <a:buBlip>
                <a:blip r:embed="rId3"/>
              </a:buBlip>
            </a:pPr>
            <a:r>
              <a:rPr lang="de-DE" altLang="de-DE" sz="2400"/>
              <a:t> Since then:</a:t>
            </a:r>
          </a:p>
          <a:p>
            <a:pPr lvl="1">
              <a:buFontTx/>
              <a:buBlip>
                <a:blip r:embed="rId3"/>
              </a:buBlip>
            </a:pPr>
            <a:r>
              <a:rPr lang="de-DE" altLang="de-DE" sz="2400"/>
              <a:t> extension of number of disciplines/subjects included</a:t>
            </a:r>
          </a:p>
          <a:p>
            <a:pPr lvl="1">
              <a:buFontTx/>
              <a:buBlip>
                <a:blip r:embed="rId3"/>
              </a:buBlip>
            </a:pPr>
            <a:r>
              <a:rPr lang="de-DE" altLang="de-DE" sz="2400"/>
              <a:t> since 2002: „Research ranking of German universities“</a:t>
            </a:r>
          </a:p>
          <a:p>
            <a:pPr lvl="1">
              <a:buFontTx/>
              <a:buBlip>
                <a:blip r:embed="rId3"/>
              </a:buBlip>
            </a:pPr>
            <a:r>
              <a:rPr lang="de-DE" altLang="de-DE" sz="2400"/>
              <a:t> since 2004: internationalisation</a:t>
            </a:r>
          </a:p>
          <a:p>
            <a:pPr lvl="2">
              <a:buFontTx/>
              <a:buBlip>
                <a:blip r:embed="rId3"/>
              </a:buBlip>
            </a:pPr>
            <a:r>
              <a:rPr lang="de-DE" altLang="de-DE" sz="2400"/>
              <a:t> since 2004: Austria</a:t>
            </a:r>
          </a:p>
          <a:p>
            <a:pPr lvl="2">
              <a:buFontTx/>
              <a:buBlip>
                <a:blip r:embed="rId3"/>
              </a:buBlip>
            </a:pPr>
            <a:r>
              <a:rPr lang="de-DE" altLang="de-DE" sz="2400"/>
              <a:t> 2005/06: Switzerland</a:t>
            </a:r>
          </a:p>
          <a:p>
            <a:pPr lvl="2">
              <a:buFontTx/>
              <a:buBlip>
                <a:blip r:embed="rId3"/>
              </a:buBlip>
            </a:pPr>
            <a:r>
              <a:rPr lang="de-DE" altLang="de-DE" sz="2400"/>
              <a:t> 2007: pilot project Netherlands /Flanders</a:t>
            </a:r>
          </a:p>
          <a:p>
            <a:r>
              <a:rPr lang="de-DE" altLang="de-DE" sz="240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7C8FF75C-0990-4241-A97A-48A74F640D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D06C5-D276-3148-947F-E266030FF6C3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1" name="Fußzeilenplatzhalter 4">
            <a:extLst>
              <a:ext uri="{FF2B5EF4-FFF2-40B4-BE49-F238E27FC236}">
                <a16:creationId xmlns:a16="http://schemas.microsoft.com/office/drawing/2014/main" id="{DEE8903C-E593-C441-9EB4-CFEA7F842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4F60CD4D-033F-9647-8CC9-61F2A049D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60350"/>
            <a:ext cx="8451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de-DE" altLang="de-DE" sz="3200" b="1"/>
              <a:t>II. Internationalisation: Approach 1</a:t>
            </a:r>
          </a:p>
        </p:txBody>
      </p:sp>
      <p:grpSp>
        <p:nvGrpSpPr>
          <p:cNvPr id="50220" name="Group 44">
            <a:extLst>
              <a:ext uri="{FF2B5EF4-FFF2-40B4-BE49-F238E27FC236}">
                <a16:creationId xmlns:a16="http://schemas.microsoft.com/office/drawing/2014/main" id="{52C47CE5-F923-F145-80DF-49C6206F15B6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265238"/>
            <a:ext cx="7466013" cy="5592762"/>
            <a:chOff x="930" y="845"/>
            <a:chExt cx="4703" cy="3523"/>
          </a:xfrm>
        </p:grpSpPr>
        <p:sp>
          <p:nvSpPr>
            <p:cNvPr id="50179" name="Oval 3">
              <a:extLst>
                <a:ext uri="{FF2B5EF4-FFF2-40B4-BE49-F238E27FC236}">
                  <a16:creationId xmlns:a16="http://schemas.microsoft.com/office/drawing/2014/main" id="{DC800962-241C-7F4A-BCFD-49706771E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1117"/>
              <a:ext cx="1336" cy="1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de-DE" altLang="de-DE" sz="2400"/>
                <a:t>D</a:t>
              </a:r>
            </a:p>
          </p:txBody>
        </p:sp>
        <p:grpSp>
          <p:nvGrpSpPr>
            <p:cNvPr id="50180" name="Group 4">
              <a:extLst>
                <a:ext uri="{FF2B5EF4-FFF2-40B4-BE49-F238E27FC236}">
                  <a16:creationId xmlns:a16="http://schemas.microsoft.com/office/drawing/2014/main" id="{9B4D8C71-F27E-DA43-81FD-42D6F1F379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7" y="2568"/>
              <a:ext cx="1745" cy="768"/>
              <a:chOff x="1927" y="2568"/>
              <a:chExt cx="1745" cy="768"/>
            </a:xfrm>
          </p:grpSpPr>
          <p:sp>
            <p:nvSpPr>
              <p:cNvPr id="50181" name="Oval 5">
                <a:extLst>
                  <a:ext uri="{FF2B5EF4-FFF2-40B4-BE49-F238E27FC236}">
                    <a16:creationId xmlns:a16="http://schemas.microsoft.com/office/drawing/2014/main" id="{63C38AA5-C08A-C94C-B0F6-608EB06C6A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2568"/>
                <a:ext cx="792" cy="7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de-DE" altLang="de-DE" sz="2400"/>
                  <a:t>A</a:t>
                </a:r>
              </a:p>
            </p:txBody>
          </p:sp>
          <p:sp>
            <p:nvSpPr>
              <p:cNvPr id="50182" name="Oval 6">
                <a:extLst>
                  <a:ext uri="{FF2B5EF4-FFF2-40B4-BE49-F238E27FC236}">
                    <a16:creationId xmlns:a16="http://schemas.microsoft.com/office/drawing/2014/main" id="{2604E14B-9E0B-6A48-93DD-7E57321CC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7" y="2750"/>
                <a:ext cx="856" cy="50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de-DE" altLang="de-DE" sz="2400"/>
                  <a:t>CH</a:t>
                </a:r>
              </a:p>
            </p:txBody>
          </p:sp>
        </p:grpSp>
        <p:sp>
          <p:nvSpPr>
            <p:cNvPr id="50185" name="Oval 9">
              <a:extLst>
                <a:ext uri="{FF2B5EF4-FFF2-40B4-BE49-F238E27FC236}">
                  <a16:creationId xmlns:a16="http://schemas.microsoft.com/office/drawing/2014/main" id="{2FC56F87-099F-D94D-8246-4043DCEC0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2" y="1344"/>
              <a:ext cx="856" cy="50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de-DE" altLang="de-DE" sz="2400"/>
                <a:t>NL</a:t>
              </a:r>
            </a:p>
          </p:txBody>
        </p:sp>
        <p:sp>
          <p:nvSpPr>
            <p:cNvPr id="50186" name="Oval 10">
              <a:extLst>
                <a:ext uri="{FF2B5EF4-FFF2-40B4-BE49-F238E27FC236}">
                  <a16:creationId xmlns:a16="http://schemas.microsoft.com/office/drawing/2014/main" id="{07C0967F-6F74-184C-A91A-4E4A967F3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1888"/>
              <a:ext cx="856" cy="50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de-DE" altLang="de-DE" sz="2400"/>
                <a:t>FL</a:t>
              </a:r>
            </a:p>
          </p:txBody>
        </p:sp>
        <p:sp>
          <p:nvSpPr>
            <p:cNvPr id="50187" name="Text Box 11">
              <a:extLst>
                <a:ext uri="{FF2B5EF4-FFF2-40B4-BE49-F238E27FC236}">
                  <a16:creationId xmlns:a16="http://schemas.microsoft.com/office/drawing/2014/main" id="{37FE60AB-9FF1-5042-89B3-919BD1042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5" y="4156"/>
              <a:ext cx="2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600"/>
                <a:t>16</a:t>
              </a:r>
            </a:p>
          </p:txBody>
        </p:sp>
        <p:sp>
          <p:nvSpPr>
            <p:cNvPr id="50188" name="Oval 12">
              <a:extLst>
                <a:ext uri="{FF2B5EF4-FFF2-40B4-BE49-F238E27FC236}">
                  <a16:creationId xmlns:a16="http://schemas.microsoft.com/office/drawing/2014/main" id="{34D5EE5B-52BA-224E-A0A9-36E507C8E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845"/>
              <a:ext cx="3096" cy="28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90" name="Oval 14">
              <a:extLst>
                <a:ext uri="{FF2B5EF4-FFF2-40B4-BE49-F238E27FC236}">
                  <a16:creationId xmlns:a16="http://schemas.microsoft.com/office/drawing/2014/main" id="{8B106544-B38E-EB40-9CD4-DE0133055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" y="2840"/>
              <a:ext cx="90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91" name="Text Box 15">
              <a:extLst>
                <a:ext uri="{FF2B5EF4-FFF2-40B4-BE49-F238E27FC236}">
                  <a16:creationId xmlns:a16="http://schemas.microsoft.com/office/drawing/2014/main" id="{DCF5D2B2-FF66-1F45-AE2D-15BDF5CA65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2659"/>
              <a:ext cx="7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400"/>
                <a:t>University A</a:t>
              </a:r>
            </a:p>
          </p:txBody>
        </p:sp>
        <p:sp>
          <p:nvSpPr>
            <p:cNvPr id="50192" name="Oval 16">
              <a:extLst>
                <a:ext uri="{FF2B5EF4-FFF2-40B4-BE49-F238E27FC236}">
                  <a16:creationId xmlns:a16="http://schemas.microsoft.com/office/drawing/2014/main" id="{84167968-4E38-DB43-8955-7A9A82653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3294"/>
              <a:ext cx="90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93" name="Oval 17">
              <a:extLst>
                <a:ext uri="{FF2B5EF4-FFF2-40B4-BE49-F238E27FC236}">
                  <a16:creationId xmlns:a16="http://schemas.microsoft.com/office/drawing/2014/main" id="{088A5B65-B8A3-8B42-B7FB-0A2273675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1117"/>
              <a:ext cx="90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194" name="Oval 18">
              <a:extLst>
                <a:ext uri="{FF2B5EF4-FFF2-40B4-BE49-F238E27FC236}">
                  <a16:creationId xmlns:a16="http://schemas.microsoft.com/office/drawing/2014/main" id="{F9CB52CA-DCC7-0F4F-8BE6-3930B979A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2" y="2568"/>
              <a:ext cx="90" cy="9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215" name="Text Box 39">
              <a:extLst>
                <a:ext uri="{FF2B5EF4-FFF2-40B4-BE49-F238E27FC236}">
                  <a16:creationId xmlns:a16="http://schemas.microsoft.com/office/drawing/2014/main" id="{F19BD947-BBCF-C949-9384-D7081DBA14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385"/>
              <a:ext cx="7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400"/>
                <a:t>University B</a:t>
              </a:r>
            </a:p>
          </p:txBody>
        </p:sp>
        <p:sp>
          <p:nvSpPr>
            <p:cNvPr id="50219" name="Text Box 43">
              <a:extLst>
                <a:ext uri="{FF2B5EF4-FFF2-40B4-BE49-F238E27FC236}">
                  <a16:creationId xmlns:a16="http://schemas.microsoft.com/office/drawing/2014/main" id="{ECBEFCD0-D685-6947-A940-3DCA053C17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2341"/>
              <a:ext cx="71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400"/>
                <a:t>University C</a:t>
              </a:r>
            </a:p>
          </p:txBody>
        </p:sp>
      </p:grpSp>
      <p:sp>
        <p:nvSpPr>
          <p:cNvPr id="50221" name="Text Box 45">
            <a:extLst>
              <a:ext uri="{FF2B5EF4-FFF2-40B4-BE49-F238E27FC236}">
                <a16:creationId xmlns:a16="http://schemas.microsoft.com/office/drawing/2014/main" id="{D7C04BB0-D0B6-6D4F-9FE4-215EFEFB0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4076700"/>
            <a:ext cx="33115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de-DE" altLang="de-DE" sz="2000" b="1"/>
              <a:t>CHE-Ranking:</a:t>
            </a:r>
          </a:p>
          <a:p>
            <a:pPr eaLnBrk="0" hangingPunct="0"/>
            <a:endParaRPr lang="de-DE" altLang="de-DE" sz="2000" b="1"/>
          </a:p>
          <a:p>
            <a:pPr eaLnBrk="0" hangingPunct="0">
              <a:buFontTx/>
              <a:buChar char="•"/>
            </a:pPr>
            <a:r>
              <a:rPr lang="de-DE" altLang="de-DE" sz="2000" b="1"/>
              <a:t>all universities</a:t>
            </a:r>
          </a:p>
          <a:p>
            <a:pPr eaLnBrk="0" hangingPunct="0">
              <a:buFontTx/>
              <a:buChar char="•"/>
            </a:pPr>
            <a:r>
              <a:rPr lang="de-DE" altLang="de-DE" sz="2000" b="1"/>
              <a:t>(almost) all subjects</a:t>
            </a:r>
          </a:p>
          <a:p>
            <a:pPr eaLnBrk="0" hangingPunct="0">
              <a:buFontTx/>
              <a:buChar char="•"/>
            </a:pPr>
            <a:r>
              <a:rPr lang="de-DE" altLang="de-DE" sz="2000" b="1"/>
              <a:t>all study programmes</a:t>
            </a:r>
          </a:p>
          <a:p>
            <a:pPr eaLnBrk="0" hangingPunct="0">
              <a:buFontTx/>
              <a:buChar char="•"/>
            </a:pPr>
            <a:endParaRPr lang="de-DE" altLang="de-DE" sz="2000" b="1"/>
          </a:p>
          <a:p>
            <a:pPr eaLnBrk="0" hangingPunct="0"/>
            <a:r>
              <a:rPr lang="de-DE" altLang="de-DE" sz="2000" b="1">
                <a:solidFill>
                  <a:srgbClr val="FF0000"/>
                </a:solidFill>
              </a:rPr>
              <a:t>Only for some countries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2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8B4AF1E0-88C2-434F-862A-F926A1C486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4653C-D19E-FF4A-8C58-6BB06D770995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ACEDBD7B-B061-7548-BE0A-C3994A08C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63C14397-9603-CD40-8678-E7E14F341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6697663" cy="527050"/>
          </a:xfrm>
          <a:noFill/>
          <a:ln/>
        </p:spPr>
        <p:txBody>
          <a:bodyPr/>
          <a:lstStyle/>
          <a:p>
            <a:r>
              <a:rPr lang="de-DE" altLang="de-DE"/>
              <a:t>II. Internationalisation:</a:t>
            </a:r>
            <a:br>
              <a:rPr lang="de-DE" altLang="de-DE"/>
            </a:br>
            <a:r>
              <a:rPr lang="de-DE" altLang="de-DE"/>
              <a:t>Approach 1: Perspectives</a:t>
            </a:r>
          </a:p>
        </p:txBody>
      </p:sp>
      <p:pic>
        <p:nvPicPr>
          <p:cNvPr id="51203" name="Picture 3">
            <a:extLst>
              <a:ext uri="{FF2B5EF4-FFF2-40B4-BE49-F238E27FC236}">
                <a16:creationId xmlns:a16="http://schemas.microsoft.com/office/drawing/2014/main" id="{4B1C77C0-F8CD-4744-BBE7-AF21E4796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268413"/>
            <a:ext cx="3529013" cy="280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4" name="Text Box 4">
            <a:extLst>
              <a:ext uri="{FF2B5EF4-FFF2-40B4-BE49-F238E27FC236}">
                <a16:creationId xmlns:a16="http://schemas.microsoft.com/office/drawing/2014/main" id="{84F3E622-6EA9-DE44-A686-A77F168F0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835342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Blip>
                <a:blip r:embed="rId4"/>
              </a:buBlip>
            </a:pPr>
            <a:r>
              <a:rPr lang="de-DE" altLang="de-DE" sz="2400"/>
              <a:t> Ranking by types of institutions: European 	Classification of Higher Education Institutions??</a:t>
            </a:r>
          </a:p>
          <a:p>
            <a:pPr>
              <a:buFontTx/>
              <a:buBlip>
                <a:blip r:embed="rId4"/>
              </a:buBlip>
            </a:pPr>
            <a:r>
              <a:rPr lang="de-DE" altLang="de-DE" sz="2400"/>
              <a:t> Consortium of regional rankings with comparable 	methodolgy : </a:t>
            </a:r>
          </a:p>
          <a:p>
            <a:pPr>
              <a:buFontTx/>
              <a:buBlip>
                <a:blip r:embed="rId4"/>
              </a:buBlip>
            </a:pPr>
            <a:r>
              <a:rPr lang="de-DE" altLang="de-DE" sz="2400"/>
              <a:t> EU Commission: „European Alternative to Shanghai </a:t>
            </a:r>
          </a:p>
          <a:p>
            <a:r>
              <a:rPr lang="de-DE" altLang="de-DE" sz="2400"/>
              <a:t>   Ranking“</a:t>
            </a:r>
          </a:p>
        </p:txBody>
      </p:sp>
      <p:sp>
        <p:nvSpPr>
          <p:cNvPr id="51205" name="Oval 5">
            <a:extLst>
              <a:ext uri="{FF2B5EF4-FFF2-40B4-BE49-F238E27FC236}">
                <a16:creationId xmlns:a16="http://schemas.microsoft.com/office/drawing/2014/main" id="{36406191-16E2-714A-84C4-928B4CA64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500438"/>
            <a:ext cx="1512887" cy="792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6" name="Oval 6">
            <a:extLst>
              <a:ext uri="{FF2B5EF4-FFF2-40B4-BE49-F238E27FC236}">
                <a16:creationId xmlns:a16="http://schemas.microsoft.com/office/drawing/2014/main" id="{331E6B1C-FF1A-FD45-9D26-B8961CB83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268413"/>
            <a:ext cx="1296988" cy="15827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7" name="Oval 7">
            <a:extLst>
              <a:ext uri="{FF2B5EF4-FFF2-40B4-BE49-F238E27FC236}">
                <a16:creationId xmlns:a16="http://schemas.microsoft.com/office/drawing/2014/main" id="{5F82847E-1720-374E-91FE-8C62B2E16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565400"/>
            <a:ext cx="863600" cy="1223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8" name="Oval 8">
            <a:extLst>
              <a:ext uri="{FF2B5EF4-FFF2-40B4-BE49-F238E27FC236}">
                <a16:creationId xmlns:a16="http://schemas.microsoft.com/office/drawing/2014/main" id="{876669CA-A23C-C94D-A7EA-A8943995F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2492375"/>
            <a:ext cx="863600" cy="1223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9" name="Oval 9">
            <a:extLst>
              <a:ext uri="{FF2B5EF4-FFF2-40B4-BE49-F238E27FC236}">
                <a16:creationId xmlns:a16="http://schemas.microsoft.com/office/drawing/2014/main" id="{96D0A481-AB88-5243-ABFE-108EC4416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276475"/>
            <a:ext cx="863600" cy="792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3">
            <a:extLst>
              <a:ext uri="{FF2B5EF4-FFF2-40B4-BE49-F238E27FC236}">
                <a16:creationId xmlns:a16="http://schemas.microsoft.com/office/drawing/2014/main" id="{BC63DA77-6F00-484E-8240-A792950E65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5E592-3D4B-AC42-A7EC-01659F1D12CA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6" name="Fußzeilenplatzhalter 4">
            <a:extLst>
              <a:ext uri="{FF2B5EF4-FFF2-40B4-BE49-F238E27FC236}">
                <a16:creationId xmlns:a16="http://schemas.microsoft.com/office/drawing/2014/main" id="{59F66510-8AD0-0E44-94DB-539F6D60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pic>
        <p:nvPicPr>
          <p:cNvPr id="52226" name="Picture 2">
            <a:extLst>
              <a:ext uri="{FF2B5EF4-FFF2-40B4-BE49-F238E27FC236}">
                <a16:creationId xmlns:a16="http://schemas.microsoft.com/office/drawing/2014/main" id="{B2AD60E0-589C-DD41-990D-274C13AC4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268413"/>
            <a:ext cx="4321175" cy="34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7" name="Text Box 3">
            <a:extLst>
              <a:ext uri="{FF2B5EF4-FFF2-40B4-BE49-F238E27FC236}">
                <a16:creationId xmlns:a16="http://schemas.microsoft.com/office/drawing/2014/main" id="{9E34E1A1-BA59-9D45-A06E-9DBD56164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68863"/>
            <a:ext cx="8280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 b="1"/>
              <a:t>Special Rankings, e.g.</a:t>
            </a:r>
          </a:p>
          <a:p>
            <a:pPr>
              <a:buFontTx/>
              <a:buChar char="•"/>
            </a:pPr>
            <a:r>
              <a:rPr lang="de-DE" altLang="de-DE" sz="2400"/>
              <a:t> Top European Research Universities in Sciences (EUSID)</a:t>
            </a:r>
          </a:p>
          <a:p>
            <a:pPr>
              <a:buFontTx/>
              <a:buChar char="•"/>
            </a:pPr>
            <a:r>
              <a:rPr lang="de-DE" altLang="de-DE" sz="2400"/>
              <a:t> European MBA Ranking</a:t>
            </a:r>
          </a:p>
          <a:p>
            <a:pPr>
              <a:buFontTx/>
              <a:buChar char="•"/>
            </a:pPr>
            <a:r>
              <a:rPr lang="de-DE" altLang="de-DE" sz="2400">
                <a:solidFill>
                  <a:srgbClr val="FF0000"/>
                </a:solidFill>
              </a:rPr>
              <a:t> selective, not each country included !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ACAFF6CC-EF30-B44B-9C86-01466780E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22050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7B13F22B-F286-0344-940C-C5DD6927D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8608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0" name="Text Box 6">
            <a:extLst>
              <a:ext uri="{FF2B5EF4-FFF2-40B4-BE49-F238E27FC236}">
                <a16:creationId xmlns:a16="http://schemas.microsoft.com/office/drawing/2014/main" id="{781A0B2B-3548-AB49-8A42-9608AB229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35004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1" name="Text Box 7">
            <a:extLst>
              <a:ext uri="{FF2B5EF4-FFF2-40B4-BE49-F238E27FC236}">
                <a16:creationId xmlns:a16="http://schemas.microsoft.com/office/drawing/2014/main" id="{EB039CF0-58A3-2742-9CE6-C4B6B20E0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93382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2" name="Text Box 8">
            <a:extLst>
              <a:ext uri="{FF2B5EF4-FFF2-40B4-BE49-F238E27FC236}">
                <a16:creationId xmlns:a16="http://schemas.microsoft.com/office/drawing/2014/main" id="{A3FE20F7-F0FA-6C4C-A3CD-CB913FCB0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7082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3" name="Text Box 9">
            <a:extLst>
              <a:ext uri="{FF2B5EF4-FFF2-40B4-BE49-F238E27FC236}">
                <a16:creationId xmlns:a16="http://schemas.microsoft.com/office/drawing/2014/main" id="{BDCCBE7B-B7AF-254E-B29F-F9496164F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35004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4" name="Text Box 10">
            <a:extLst>
              <a:ext uri="{FF2B5EF4-FFF2-40B4-BE49-F238E27FC236}">
                <a16:creationId xmlns:a16="http://schemas.microsoft.com/office/drawing/2014/main" id="{1C4050A2-044E-CC43-96D3-F4A803965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5" name="Text Box 11">
            <a:extLst>
              <a:ext uri="{FF2B5EF4-FFF2-40B4-BE49-F238E27FC236}">
                <a16:creationId xmlns:a16="http://schemas.microsoft.com/office/drawing/2014/main" id="{64AC200C-1E42-5D49-ADFC-BB3629C45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34290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6" name="Text Box 12">
            <a:extLst>
              <a:ext uri="{FF2B5EF4-FFF2-40B4-BE49-F238E27FC236}">
                <a16:creationId xmlns:a16="http://schemas.microsoft.com/office/drawing/2014/main" id="{6ED4392E-8FB9-074B-8F0C-4FD753D22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7" name="Text Box 13">
            <a:extLst>
              <a:ext uri="{FF2B5EF4-FFF2-40B4-BE49-F238E27FC236}">
                <a16:creationId xmlns:a16="http://schemas.microsoft.com/office/drawing/2014/main" id="{A88E14E6-779A-F74A-9467-D2A6DA6B9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31416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8" name="Text Box 14">
            <a:extLst>
              <a:ext uri="{FF2B5EF4-FFF2-40B4-BE49-F238E27FC236}">
                <a16:creationId xmlns:a16="http://schemas.microsoft.com/office/drawing/2014/main" id="{6485B6F3-1242-ED4D-860D-C1797DA77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9972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39" name="Text Box 15">
            <a:extLst>
              <a:ext uri="{FF2B5EF4-FFF2-40B4-BE49-F238E27FC236}">
                <a16:creationId xmlns:a16="http://schemas.microsoft.com/office/drawing/2014/main" id="{24C0AB7F-0EDA-2848-B322-6BAD8E6B4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1416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0" name="Text Box 16">
            <a:extLst>
              <a:ext uri="{FF2B5EF4-FFF2-40B4-BE49-F238E27FC236}">
                <a16:creationId xmlns:a16="http://schemas.microsoft.com/office/drawing/2014/main" id="{0F76F94E-5C6B-2B4F-BAF2-9C16BF937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1" name="Text Box 17">
            <a:extLst>
              <a:ext uri="{FF2B5EF4-FFF2-40B4-BE49-F238E27FC236}">
                <a16:creationId xmlns:a16="http://schemas.microsoft.com/office/drawing/2014/main" id="{460B3281-15F0-2444-A08D-5264485C9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4290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2" name="Text Box 18">
            <a:extLst>
              <a:ext uri="{FF2B5EF4-FFF2-40B4-BE49-F238E27FC236}">
                <a16:creationId xmlns:a16="http://schemas.microsoft.com/office/drawing/2014/main" id="{8F8237F1-34E9-FF48-A2E2-B0ED04D34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3068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3" name="Text Box 19">
            <a:extLst>
              <a:ext uri="{FF2B5EF4-FFF2-40B4-BE49-F238E27FC236}">
                <a16:creationId xmlns:a16="http://schemas.microsoft.com/office/drawing/2014/main" id="{F420EFD9-8F99-9842-A464-400BE4693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31416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4" name="Text Box 20">
            <a:extLst>
              <a:ext uri="{FF2B5EF4-FFF2-40B4-BE49-F238E27FC236}">
                <a16:creationId xmlns:a16="http://schemas.microsoft.com/office/drawing/2014/main" id="{052F92C3-21F2-6144-89BD-45A8E9FF4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24209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5" name="Text Box 21">
            <a:extLst>
              <a:ext uri="{FF2B5EF4-FFF2-40B4-BE49-F238E27FC236}">
                <a16:creationId xmlns:a16="http://schemas.microsoft.com/office/drawing/2014/main" id="{892ADDC2-3CF3-404F-86F7-1431358BA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35734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6" name="Text Box 22">
            <a:extLst>
              <a:ext uri="{FF2B5EF4-FFF2-40B4-BE49-F238E27FC236}">
                <a16:creationId xmlns:a16="http://schemas.microsoft.com/office/drawing/2014/main" id="{65CE22EC-D542-4C43-9276-935907898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2845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7" name="Text Box 23">
            <a:extLst>
              <a:ext uri="{FF2B5EF4-FFF2-40B4-BE49-F238E27FC236}">
                <a16:creationId xmlns:a16="http://schemas.microsoft.com/office/drawing/2014/main" id="{DDBE82AB-E2A4-1C48-925B-FF7E00D69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3068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sym typeface="Wingdings 2" pitchFamily="2" charset="2"/>
              </a:rPr>
              <a:t></a:t>
            </a:r>
          </a:p>
        </p:txBody>
      </p:sp>
      <p:sp>
        <p:nvSpPr>
          <p:cNvPr id="52248" name="Text Box 24">
            <a:extLst>
              <a:ext uri="{FF2B5EF4-FFF2-40B4-BE49-F238E27FC236}">
                <a16:creationId xmlns:a16="http://schemas.microsoft.com/office/drawing/2014/main" id="{BA4E0B75-A3F4-3B45-9367-2B53C186E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11138"/>
            <a:ext cx="6854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altLang="de-DE" sz="3200" b="1"/>
              <a:t>II. Internationalisation: Approach 2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F65FA8B1-3FCF-EC4F-ACF3-3BB848229F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6073B-E910-584D-A235-C3A22AF549C7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08E00086-F7D1-5648-BC7E-6074ED99F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65538" name="Text Box 2">
            <a:extLst>
              <a:ext uri="{FF2B5EF4-FFF2-40B4-BE49-F238E27FC236}">
                <a16:creationId xmlns:a16="http://schemas.microsoft.com/office/drawing/2014/main" id="{B0D94629-B611-3445-B1AF-752B0DDCB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6F05DABF-4543-234E-BF75-453EB071B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AF8A7C63-89F3-264A-8F7D-5AC8EE24D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229600" cy="32861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3200" b="1"/>
              <a:t>„The system used by CHE  to evaluate universities is probably the best model available today in the world of higher education.“ </a:t>
            </a:r>
          </a:p>
        </p:txBody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EEDCDCFF-51B1-8140-9F24-47AEFA8FB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24400"/>
            <a:ext cx="8153400" cy="20605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Prof. Dr. Francois Tavenas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Rector Emeritus of Université Laval (Quebec)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Founding Rector of Université de Luxembourg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Quality Assurance: A Reference System for Indicators and Evaluation Procedures, Brüssel April 2004</a:t>
            </a:r>
          </a:p>
        </p:txBody>
      </p:sp>
      <p:sp>
        <p:nvSpPr>
          <p:cNvPr id="65542" name="Rectangle 6">
            <a:extLst>
              <a:ext uri="{FF2B5EF4-FFF2-40B4-BE49-F238E27FC236}">
                <a16:creationId xmlns:a16="http://schemas.microsoft.com/office/drawing/2014/main" id="{D2BE53F0-9DE7-5B43-B6F0-A789ABB9E8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Meta - Ranking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nimBg="1"/>
      <p:bldP spid="655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31441BE6-734A-5F4F-8383-CF8DDA82F9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B5BB8-BC3E-8248-A80C-AEEB50D9B85C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AF3D682C-E537-674E-96DF-20EAA99E5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63490" name="Text Box 2">
            <a:extLst>
              <a:ext uri="{FF2B5EF4-FFF2-40B4-BE49-F238E27FC236}">
                <a16:creationId xmlns:a16="http://schemas.microsoft.com/office/drawing/2014/main" id="{5138A781-0FB9-E54D-8D89-C1C3594D0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AE497F29-7956-0749-89BD-8158CE5A2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8CA6582D-CA07-C44D-9CC4-6265EACF6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25538"/>
            <a:ext cx="8229600" cy="32861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3200" b="1"/>
              <a:t>„ The German system of institutional ranking is nothing short of brilliant.“ </a:t>
            </a:r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B3750F3A-8507-3A48-B1F0-08D99C0F4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08500"/>
            <a:ext cx="8153400" cy="20605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Alex Usher, Vice-President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of the Educational Policy Institute, Canada,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2006</a:t>
            </a:r>
          </a:p>
        </p:txBody>
      </p:sp>
      <p:sp>
        <p:nvSpPr>
          <p:cNvPr id="63494" name="Rectangle 6">
            <a:extLst>
              <a:ext uri="{FF2B5EF4-FFF2-40B4-BE49-F238E27FC236}">
                <a16:creationId xmlns:a16="http://schemas.microsoft.com/office/drawing/2014/main" id="{D1268DFA-AA8C-A741-B595-6990897615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Meta - Ranking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4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BBCAE0B1-8299-8746-98D9-D3AB04BC7C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B7C49-32AC-704E-B017-C4DEBEF55A89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3089CD63-9863-CC4B-85DC-504F738E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E5D97AB5-32E1-5448-BEDA-4D26A01FA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B356E10-6C8C-5645-8000-BCBCE94CA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280400" cy="990600"/>
          </a:xfrm>
        </p:spPr>
        <p:txBody>
          <a:bodyPr/>
          <a:lstStyle/>
          <a:p>
            <a:r>
              <a:rPr lang="de-DE" altLang="de-DE"/>
              <a:t>III. CHE-Ranking Principles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1B8691BB-15FD-5343-ADEB-84CBDC865E6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71438" y="1095375"/>
            <a:ext cx="1800225" cy="53990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No 1</a:t>
            </a:r>
          </a:p>
          <a:p>
            <a:pPr algn="ctr" eaLnBrk="0" hangingPunct="0"/>
            <a:endParaRPr lang="de-DE" altLang="de-DE" sz="24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comparison</a:t>
            </a: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of </a:t>
            </a: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disciplines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</p:txBody>
      </p:sp>
      <p:pic>
        <p:nvPicPr>
          <p:cNvPr id="25605" name="Picture 5">
            <a:extLst>
              <a:ext uri="{FF2B5EF4-FFF2-40B4-BE49-F238E27FC236}">
                <a16:creationId xmlns:a16="http://schemas.microsoft.com/office/drawing/2014/main" id="{868D4BDD-BC9C-8349-BE5A-14FECEE09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0" t="15538" r="18262"/>
          <a:stretch>
            <a:fillRect/>
          </a:stretch>
        </p:blipFill>
        <p:spPr bwMode="auto">
          <a:xfrm>
            <a:off x="1979613" y="1052513"/>
            <a:ext cx="5905500" cy="563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25F571F3-C6B1-204D-8D10-FB4D20F77F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EC123-03C9-9941-818B-DD8EC20973A7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19" name="Fußzeilenplatzhalter 4">
            <a:extLst>
              <a:ext uri="{FF2B5EF4-FFF2-40B4-BE49-F238E27FC236}">
                <a16:creationId xmlns:a16="http://schemas.microsoft.com/office/drawing/2014/main" id="{9A1E58B2-1FE5-5F45-8BBD-2D9160FB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Workshop Ranking </a:t>
            </a:r>
            <a:r>
              <a:rPr lang="en-US" altLang="de-DE">
                <a:cs typeface="Arial" panose="020B0604020202020204" pitchFamily="34" charset="0"/>
              </a:rPr>
              <a:t>| Bern l</a:t>
            </a:r>
            <a:r>
              <a:rPr lang="de-DE" altLang="de-DE"/>
              <a:t> 28.11.2006</a:t>
            </a:r>
          </a:p>
        </p:txBody>
      </p:sp>
      <p:sp>
        <p:nvSpPr>
          <p:cNvPr id="27650" name="AutoShape 2">
            <a:extLst>
              <a:ext uri="{FF2B5EF4-FFF2-40B4-BE49-F238E27FC236}">
                <a16:creationId xmlns:a16="http://schemas.microsoft.com/office/drawing/2014/main" id="{C9930FFA-59CF-B140-8D5D-D4663D4EB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1522413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1998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business,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chemistry</a:t>
            </a:r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4FCF7317-084F-7844-A23A-B6FE31F4D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282892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1999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law, 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sciences.</a:t>
            </a:r>
          </a:p>
        </p:txBody>
      </p:sp>
      <p:sp>
        <p:nvSpPr>
          <p:cNvPr id="27652" name="AutoShape 4">
            <a:extLst>
              <a:ext uri="{FF2B5EF4-FFF2-40B4-BE49-F238E27FC236}">
                <a16:creationId xmlns:a16="http://schemas.microsoft.com/office/drawing/2014/main" id="{4F623833-9892-D143-AE7C-0156D45F9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413702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2000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engineering.</a:t>
            </a:r>
          </a:p>
        </p:txBody>
      </p:sp>
      <p:sp>
        <p:nvSpPr>
          <p:cNvPr id="27653" name="AutoShape 5">
            <a:extLst>
              <a:ext uri="{FF2B5EF4-FFF2-40B4-BE49-F238E27FC236}">
                <a16:creationId xmlns:a16="http://schemas.microsoft.com/office/drawing/2014/main" id="{77627280-1FDB-464B-9FC0-69FD32123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544512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2001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humanities</a:t>
            </a:r>
          </a:p>
        </p:txBody>
      </p:sp>
      <p:sp>
        <p:nvSpPr>
          <p:cNvPr id="27654" name="AutoShape 6">
            <a:extLst>
              <a:ext uri="{FF2B5EF4-FFF2-40B4-BE49-F238E27FC236}">
                <a16:creationId xmlns:a16="http://schemas.microsoft.com/office/drawing/2014/main" id="{642FFFE2-25E9-2F4E-95B4-9174B9373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1522413"/>
            <a:ext cx="217487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2002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business, law,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soc. sciences</a:t>
            </a:r>
          </a:p>
        </p:txBody>
      </p:sp>
      <p:sp>
        <p:nvSpPr>
          <p:cNvPr id="27655" name="AutoShape 7">
            <a:extLst>
              <a:ext uri="{FF2B5EF4-FFF2-40B4-BE49-F238E27FC236}">
                <a16:creationId xmlns:a16="http://schemas.microsoft.com/office/drawing/2014/main" id="{5DCD4C20-F562-ED4B-97CD-A28E5E360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2828925"/>
            <a:ext cx="2160587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2003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 sciences,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medicine</a:t>
            </a:r>
          </a:p>
        </p:txBody>
      </p:sp>
      <p:sp>
        <p:nvSpPr>
          <p:cNvPr id="27656" name="AutoShape 8">
            <a:extLst>
              <a:ext uri="{FF2B5EF4-FFF2-40B4-BE49-F238E27FC236}">
                <a16:creationId xmlns:a16="http://schemas.microsoft.com/office/drawing/2014/main" id="{90CDB93C-A3E6-2346-8DD3-E3F36E4F7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4137025"/>
            <a:ext cx="2160587" cy="23161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2004</a:t>
            </a:r>
          </a:p>
          <a:p>
            <a:pPr algn="ctr" eaLnBrk="0" hangingPunct="0"/>
            <a:endParaRPr lang="de-DE" altLang="de-DE" sz="2400">
              <a:solidFill>
                <a:schemeClr val="bg1"/>
              </a:solidFill>
            </a:endParaRP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engineering,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humanities</a:t>
            </a: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CAE1E57C-1CBF-A144-8704-618191A69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981075"/>
            <a:ext cx="137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altLang="de-DE" sz="2400"/>
              <a:t>1st cycle</a:t>
            </a:r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2A931D47-3B7B-E645-B416-C49F1113A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863" y="981075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altLang="de-DE" sz="2400"/>
              <a:t>2nd cycle</a:t>
            </a:r>
          </a:p>
        </p:txBody>
      </p:sp>
      <p:sp>
        <p:nvSpPr>
          <p:cNvPr id="27659" name="Text Box 11">
            <a:extLst>
              <a:ext uri="{FF2B5EF4-FFF2-40B4-BE49-F238E27FC236}">
                <a16:creationId xmlns:a16="http://schemas.microsoft.com/office/drawing/2014/main" id="{61CF2C84-161D-EB47-869A-9384FD60A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0" y="981075"/>
            <a:ext cx="1404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altLang="de-DE" sz="2400"/>
              <a:t>3rd cycle</a:t>
            </a:r>
          </a:p>
        </p:txBody>
      </p:sp>
      <p:sp>
        <p:nvSpPr>
          <p:cNvPr id="27660" name="AutoShape 12">
            <a:extLst>
              <a:ext uri="{FF2B5EF4-FFF2-40B4-BE49-F238E27FC236}">
                <a16:creationId xmlns:a16="http://schemas.microsoft.com/office/drawing/2014/main" id="{09C7E5EB-D1CD-234B-A124-9D51B98E3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1522413"/>
            <a:ext cx="2247900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2005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business, law,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soc. sciences</a:t>
            </a:r>
          </a:p>
        </p:txBody>
      </p:sp>
      <p:sp>
        <p:nvSpPr>
          <p:cNvPr id="27661" name="AutoShape 13">
            <a:extLst>
              <a:ext uri="{FF2B5EF4-FFF2-40B4-BE49-F238E27FC236}">
                <a16:creationId xmlns:a16="http://schemas.microsoft.com/office/drawing/2014/main" id="{E0735E87-D628-0D4D-ABAF-981AC94CE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2828925"/>
            <a:ext cx="2233613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2006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 sciences,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medicine</a:t>
            </a:r>
          </a:p>
        </p:txBody>
      </p:sp>
      <p:sp>
        <p:nvSpPr>
          <p:cNvPr id="27662" name="AutoShape 14">
            <a:extLst>
              <a:ext uri="{FF2B5EF4-FFF2-40B4-BE49-F238E27FC236}">
                <a16:creationId xmlns:a16="http://schemas.microsoft.com/office/drawing/2014/main" id="{649EEEC4-DB6A-4744-B54B-7D2F2CFD6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4137025"/>
            <a:ext cx="2232025" cy="2316163"/>
          </a:xfrm>
          <a:prstGeom prst="roundRect">
            <a:avLst>
              <a:gd name="adj" fmla="val 16667"/>
            </a:avLst>
          </a:prstGeom>
          <a:solidFill>
            <a:srgbClr val="3366FF">
              <a:alpha val="24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2007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engineering,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humanities</a:t>
            </a:r>
          </a:p>
        </p:txBody>
      </p:sp>
      <p:sp>
        <p:nvSpPr>
          <p:cNvPr id="27663" name="Rectangle 15">
            <a:extLst>
              <a:ext uri="{FF2B5EF4-FFF2-40B4-BE49-F238E27FC236}">
                <a16:creationId xmlns:a16="http://schemas.microsoft.com/office/drawing/2014/main" id="{07F4D9E9-9F3F-9A4B-804D-C43049C6E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420938"/>
            <a:ext cx="7558087" cy="9001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3000" b="1">
                <a:solidFill>
                  <a:schemeClr val="bg1"/>
                </a:solidFill>
              </a:rPr>
              <a:t> 35 disciplines</a:t>
            </a:r>
          </a:p>
        </p:txBody>
      </p:sp>
      <p:sp>
        <p:nvSpPr>
          <p:cNvPr id="27664" name="Rectangle 16">
            <a:extLst>
              <a:ext uri="{FF2B5EF4-FFF2-40B4-BE49-F238E27FC236}">
                <a16:creationId xmlns:a16="http://schemas.microsoft.com/office/drawing/2014/main" id="{C50EA80D-F6AB-FD4C-837A-6C7B4B5D4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860800"/>
            <a:ext cx="7558087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3000" b="1">
                <a:solidFill>
                  <a:schemeClr val="bg1"/>
                </a:solidFill>
              </a:rPr>
              <a:t> more than 75 % of all students</a:t>
            </a:r>
          </a:p>
        </p:txBody>
      </p:sp>
      <p:sp>
        <p:nvSpPr>
          <p:cNvPr id="27665" name="Oval 17">
            <a:extLst>
              <a:ext uri="{FF2B5EF4-FFF2-40B4-BE49-F238E27FC236}">
                <a16:creationId xmlns:a16="http://schemas.microsoft.com/office/drawing/2014/main" id="{3BD39B59-9284-0C48-BE14-DBFF97A75C4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96850" y="1292225"/>
            <a:ext cx="8839200" cy="4800600"/>
          </a:xfrm>
          <a:prstGeom prst="ellipse">
            <a:avLst/>
          </a:prstGeom>
          <a:solidFill>
            <a:srgbClr val="FF0000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de-DE" altLang="de-DE" b="1">
                <a:solidFill>
                  <a:schemeClr val="tx1"/>
                </a:solidFill>
              </a:rPr>
              <a:t>260 universities</a:t>
            </a:r>
          </a:p>
          <a:p>
            <a:pPr algn="ctr"/>
            <a:endParaRPr lang="de-DE" altLang="de-DE" b="1">
              <a:solidFill>
                <a:schemeClr val="tx1"/>
              </a:solidFill>
            </a:endParaRPr>
          </a:p>
          <a:p>
            <a:pPr algn="ctr"/>
            <a:r>
              <a:rPr lang="de-DE" altLang="de-DE" b="1">
                <a:solidFill>
                  <a:schemeClr val="tx1"/>
                </a:solidFill>
              </a:rPr>
              <a:t>4.000 degree programs</a:t>
            </a:r>
          </a:p>
          <a:p>
            <a:pPr algn="ctr"/>
            <a:endParaRPr lang="de-DE" altLang="de-DE" b="1">
              <a:solidFill>
                <a:schemeClr val="tx1"/>
              </a:solidFill>
            </a:endParaRPr>
          </a:p>
          <a:p>
            <a:pPr algn="ctr"/>
            <a:r>
              <a:rPr lang="de-DE" altLang="de-DE" b="1">
                <a:solidFill>
                  <a:schemeClr val="tx1"/>
                </a:solidFill>
              </a:rPr>
              <a:t>200.000 single data units</a:t>
            </a:r>
          </a:p>
          <a:p>
            <a:pPr algn="ctr">
              <a:buFont typeface="Wingdings" pitchFamily="2" charset="2"/>
              <a:buNone/>
            </a:pPr>
            <a:endParaRPr lang="de-DE" altLang="de-DE" b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 animBg="1"/>
      <p:bldP spid="27652" grpId="0" animBg="1"/>
      <p:bldP spid="27653" grpId="0" animBg="1"/>
      <p:bldP spid="27654" grpId="0" animBg="1"/>
      <p:bldP spid="27657" grpId="0"/>
      <p:bldP spid="27658" grpId="0"/>
      <p:bldP spid="27659" grpId="0"/>
      <p:bldP spid="27660" grpId="0" animBg="1"/>
      <p:bldP spid="27661" grpId="0" animBg="1"/>
      <p:bldP spid="27662" grpId="0" animBg="1"/>
      <p:bldP spid="27663" grpId="0" animBg="1" autoUpdateAnimBg="0"/>
      <p:bldP spid="27664" grpId="0" animBg="1" autoUpdateAnimBg="0"/>
      <p:bldP spid="27665" grpId="0" animBg="1"/>
    </p:bldLst>
  </p:timing>
</p:sld>
</file>

<file path=ppt/theme/theme1.xml><?xml version="1.0" encoding="utf-8"?>
<a:theme xmlns:a="http://schemas.openxmlformats.org/drawingml/2006/main" name="Versuch 2">
  <a:themeElements>
    <a:clrScheme name="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715</Words>
  <Application>Microsoft Macintosh PowerPoint</Application>
  <PresentationFormat>Bildschirmpräsentation (4:3)</PresentationFormat>
  <Paragraphs>225</Paragraphs>
  <Slides>15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Wingdings</vt:lpstr>
      <vt:lpstr>宋体</vt:lpstr>
      <vt:lpstr>Times New Roman</vt:lpstr>
      <vt:lpstr>Wingdings 2</vt:lpstr>
      <vt:lpstr>Versuch 2</vt:lpstr>
      <vt:lpstr>Introduction to the  CHE University Ranking System </vt:lpstr>
      <vt:lpstr>PowerPoint-Präsentation</vt:lpstr>
      <vt:lpstr>PowerPoint-Präsentation</vt:lpstr>
      <vt:lpstr>II. Internationalisation: Approach 1: Perspectives</vt:lpstr>
      <vt:lpstr>PowerPoint-Präsentation</vt:lpstr>
      <vt:lpstr>Meta - Ranking 1</vt:lpstr>
      <vt:lpstr>Meta - Ranking 2</vt:lpstr>
      <vt:lpstr>III. CHE-Ranking Principles</vt:lpstr>
      <vt:lpstr>PowerPoint-Präsentation</vt:lpstr>
      <vt:lpstr>III. CHE-Ranking Principles</vt:lpstr>
      <vt:lpstr>III. CHE-Ranking Principles</vt:lpstr>
      <vt:lpstr>IV. Approach 2: EUSID </vt:lpstr>
      <vt:lpstr>IV. Approach 2: EUSID </vt:lpstr>
      <vt:lpstr>IV. Approach 2: possible perspectives</vt:lpstr>
      <vt:lpstr>To sum it up ...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49</cp:revision>
  <dcterms:created xsi:type="dcterms:W3CDTF">2006-03-31T13:57:11Z</dcterms:created>
  <dcterms:modified xsi:type="dcterms:W3CDTF">2022-02-18T16:22:22Z</dcterms:modified>
</cp:coreProperties>
</file>