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compatMode="1" saveSubsetFonts="1" autoCompressPictures="0">
  <p:sldMasterIdLst>
    <p:sldMasterId id="2147483648" r:id="rId1"/>
  </p:sldMasterIdLst>
  <p:notesMasterIdLst>
    <p:notesMasterId r:id="rId29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6" r:id="rId11"/>
    <p:sldId id="277" r:id="rId12"/>
    <p:sldId id="278" r:id="rId13"/>
    <p:sldId id="273" r:id="rId14"/>
    <p:sldId id="314" r:id="rId15"/>
    <p:sldId id="316" r:id="rId16"/>
    <p:sldId id="318" r:id="rId17"/>
    <p:sldId id="327" r:id="rId18"/>
    <p:sldId id="320" r:id="rId19"/>
    <p:sldId id="321" r:id="rId20"/>
    <p:sldId id="322" r:id="rId21"/>
    <p:sldId id="325" r:id="rId22"/>
    <p:sldId id="326" r:id="rId23"/>
    <p:sldId id="323" r:id="rId24"/>
    <p:sldId id="272" r:id="rId25"/>
    <p:sldId id="324" r:id="rId26"/>
    <p:sldId id="279" r:id="rId27"/>
    <p:sldId id="328" r:id="rId2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>
          <p15:clr>
            <a:srgbClr val="A4A3A4"/>
          </p15:clr>
        </p15:guide>
        <p15:guide id="2" pos="33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2" autoAdjust="0"/>
    <p:restoredTop sz="94709" autoAdjust="0"/>
  </p:normalViewPr>
  <p:slideViewPr>
    <p:cSldViewPr>
      <p:cViewPr varScale="1">
        <p:scale>
          <a:sx n="106" d="100"/>
          <a:sy n="106" d="100"/>
        </p:scale>
        <p:origin x="1576" y="192"/>
      </p:cViewPr>
      <p:guideLst>
        <p:guide orient="horz" pos="1253"/>
        <p:guide pos="33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2D22A1A-8A72-F940-B320-2951D3D6518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de-DE" altLang="de-DE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EEA1A97-759A-0D44-A974-C6560AA513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de-DE" altLang="de-DE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A3C5A60A-404D-7C46-851E-7CEF954D433D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159D6247-6B20-5942-8F00-37192EFB0C1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BAA9E777-CA37-CE4D-B7D9-D981A77F1D6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de-DE" altLang="de-DE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6327F8A0-C2BB-5648-BF30-F720729DD6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8EEDCEDF-C716-194B-AF24-7820FFFD2C9C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0766F2E-3726-834B-842C-E62C13E0AA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F9303B-5715-4445-A4ED-7442E1AC1C26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AA6A5F10-78B8-674D-98F8-668E8D5373E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974456D-2945-DD4A-B08F-DB7416F40A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440AAA5-EE3B-0D48-9F0E-61A4334239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F99590-40AD-D945-BF68-10FAA45F5DFA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3C73C9B7-D2D6-F349-9C6D-DC95CA6E09D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1C9260E8-F6D4-7B49-8CAC-F872EBC276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BD7D52C-ED75-6A41-9465-E688B30446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F2B4E6-4912-BE41-87C7-E498D4FEF30D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2F253ED2-B43E-5244-85E2-5E15D0124EE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1463DDAE-99E2-D148-AB56-618871E117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605FF02-7091-5148-B151-3B62861A9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96510E-A58D-7247-B216-FC416B20416B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FB9DD325-36B3-1B4A-B879-C746B052CE4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01C25EAF-D05A-FB41-B632-CADBE74CE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D783271-53A7-2D48-86B5-7F30871CC5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84E078-8DE7-2741-90D0-96100D79A59F}" type="slidenum">
              <a:rPr lang="de-DE" altLang="de-DE"/>
              <a:pPr/>
              <a:t>13</a:t>
            </a:fld>
            <a:endParaRPr lang="de-DE" altLang="de-DE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4EB14B66-A4D3-854F-8279-B5EE692E4DA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D54B3CEE-12D4-B841-AEDF-1EDB4F18CE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92294AD-ECF6-3F4A-B9B4-B661EB6DF7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193F57-4169-A449-914F-4FF42EE09F58}" type="slidenum">
              <a:rPr lang="de-DE" altLang="de-DE"/>
              <a:pPr/>
              <a:t>14</a:t>
            </a:fld>
            <a:endParaRPr lang="de-DE" altLang="de-DE"/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E62C498E-5FFB-C745-8109-E497F54F75A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61EB8887-46FB-7A4F-BB69-DC7FDD8F4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F32C670-EBCC-D843-9C08-177F25A5A5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D9EDB8-8FC0-7F4C-9149-EA59FBCBDB72}" type="slidenum">
              <a:rPr lang="de-DE" altLang="de-DE"/>
              <a:pPr/>
              <a:t>15</a:t>
            </a:fld>
            <a:endParaRPr lang="de-DE" altLang="de-DE"/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138ACDEC-1DAC-0242-B697-10592011020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01EF6211-9700-A94F-BB34-1E042310AE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Die Fakten</a:t>
            </a:r>
          </a:p>
          <a:p>
            <a:pPr lvl="1"/>
            <a:r>
              <a:rPr lang="de-DE" altLang="de-DE"/>
              <a:t>Studierendhoch in Zahlen: Bund, Ländersituation, inkl. Zeitbezug 2010/2020</a:t>
            </a:r>
          </a:p>
          <a:p>
            <a:r>
              <a:rPr lang="de-DE" altLang="de-DE"/>
              <a:t>Unsere Chance</a:t>
            </a:r>
          </a:p>
          <a:p>
            <a:pPr lvl="1"/>
            <a:r>
              <a:rPr lang="de-DE" altLang="de-DE"/>
              <a:t>Warum beantworten (WR, BLK Studie)</a:t>
            </a:r>
          </a:p>
          <a:p>
            <a:pPr lvl="1"/>
            <a:r>
              <a:rPr lang="de-DE" altLang="de-DE"/>
              <a:t>Das „wie“ nutzen um Hochschulen und Hochschulsystem für die Zukunft aufzustellen, schon ansatzweise auf wie eingehen (Überschneidung Impulse). Jetzt die richtigen Dinge tun</a:t>
            </a:r>
          </a:p>
          <a:p>
            <a:r>
              <a:rPr lang="de-DE" altLang="de-DE"/>
              <a:t>Maßnahmen auf 3 Ebenen</a:t>
            </a:r>
          </a:p>
          <a:p>
            <a:pPr lvl="1"/>
            <a:r>
              <a:rPr lang="de-DE" altLang="de-DE"/>
              <a:t>Hochschulpakt darstellen und bewerten (positives, Zusatzbedarfe)</a:t>
            </a:r>
            <a:br>
              <a:rPr lang="de-DE" altLang="de-DE"/>
            </a:br>
            <a:r>
              <a:rPr lang="de-DE" altLang="de-DE"/>
              <a:t>weitere Beispiel: WR(Finanzbedarf, langfristigkeit, BW, Meckpom erwähnen??)</a:t>
            </a:r>
          </a:p>
          <a:p>
            <a:pPr lvl="1"/>
            <a:r>
              <a:rPr lang="de-DE" altLang="de-DE"/>
              <a:t>Demographieprojekt, Partner für Pilotprojekte ködern</a:t>
            </a:r>
          </a:p>
          <a:p>
            <a:pPr lvl="1"/>
            <a:r>
              <a:rPr lang="de-DE" altLang="de-DE"/>
              <a:t>Überleitung zum Symposium</a:t>
            </a:r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64E382C-6E6D-774D-9652-67517BE457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FEAB99-769A-654E-89E8-03D9A0A0400C}" type="slidenum">
              <a:rPr lang="de-DE" altLang="de-DE"/>
              <a:pPr/>
              <a:t>16</a:t>
            </a:fld>
            <a:endParaRPr lang="de-DE" altLang="de-DE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1E174537-8834-5842-A774-44917B1A11B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BE255463-F5CB-1548-A568-83395A03E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C4D81E7-2E5D-484C-BC79-B06B7D7E97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94C7E-842A-9741-8DC0-607F7CFD54C5}" type="slidenum">
              <a:rPr lang="de-DE" altLang="de-DE"/>
              <a:pPr/>
              <a:t>17</a:t>
            </a:fld>
            <a:endParaRPr lang="de-DE" altLang="de-DE"/>
          </a:p>
        </p:txBody>
      </p:sp>
      <p:sp>
        <p:nvSpPr>
          <p:cNvPr id="157698" name="Rectangle 2">
            <a:extLst>
              <a:ext uri="{FF2B5EF4-FFF2-40B4-BE49-F238E27FC236}">
                <a16:creationId xmlns:a16="http://schemas.microsoft.com/office/drawing/2014/main" id="{76009076-7563-E448-9BB4-D123C9560AD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CCC776FC-F9B5-9146-8E60-2A273A65A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D52EC51-7C9C-8441-8968-B4D9B1560E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49C6C9-1FC8-2149-9992-86F4499C4B2E}" type="slidenum">
              <a:rPr lang="de-DE" altLang="de-DE"/>
              <a:pPr/>
              <a:t>18</a:t>
            </a:fld>
            <a:endParaRPr lang="de-DE" altLang="de-DE"/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6AB562A5-DA77-8640-A0B8-F1A4E6B105F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3EB26E15-504A-DB43-A3BA-BF26175A64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5221A04-763B-2740-97E8-A7D098DC32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B48D36-7796-1A4E-95A8-B5AD5146A3ED}" type="slidenum">
              <a:rPr lang="de-DE" altLang="de-DE"/>
              <a:pPr/>
              <a:t>19</a:t>
            </a:fld>
            <a:endParaRPr lang="de-DE" altLang="de-DE"/>
          </a:p>
        </p:txBody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4B4D23E0-745C-E44C-8044-BCCD0DF1135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BE933F02-B1A3-E749-8F6B-9C3DE7316B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Können wir hier nicht eine Grafik als Grundlage machen?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6400D7-250E-1C4E-9693-0CF97BEA06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18782-A495-984C-9930-D35435D07965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D7BC6F33-3027-C24F-8F2B-D2B834FA122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2B7C5D1-2268-234C-A430-13E3527AA2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199E3A8-8FC8-2B41-A383-B7015FEC5D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E69ADB-3360-444E-9CCC-54CD77B0F9B3}" type="slidenum">
              <a:rPr lang="de-DE" altLang="de-DE"/>
              <a:pPr/>
              <a:t>20</a:t>
            </a:fld>
            <a:endParaRPr lang="de-DE" altLang="de-DE"/>
          </a:p>
        </p:txBody>
      </p:sp>
      <p:sp>
        <p:nvSpPr>
          <p:cNvPr id="147458" name="Rectangle 2">
            <a:extLst>
              <a:ext uri="{FF2B5EF4-FFF2-40B4-BE49-F238E27FC236}">
                <a16:creationId xmlns:a16="http://schemas.microsoft.com/office/drawing/2014/main" id="{60A0CEF3-A680-D545-8557-D9ABAB3020B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22925CCC-4DE9-BA40-BF59-8C4443FFE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C8CA0E3-A6ED-A941-9DB5-757B6D885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0C44F2-8E81-814F-AE95-54E3B581557D}" type="slidenum">
              <a:rPr lang="de-DE" altLang="de-DE"/>
              <a:pPr/>
              <a:t>21</a:t>
            </a:fld>
            <a:endParaRPr lang="de-DE" altLang="de-DE"/>
          </a:p>
        </p:txBody>
      </p:sp>
      <p:sp>
        <p:nvSpPr>
          <p:cNvPr id="153602" name="Rectangle 2">
            <a:extLst>
              <a:ext uri="{FF2B5EF4-FFF2-40B4-BE49-F238E27FC236}">
                <a16:creationId xmlns:a16="http://schemas.microsoft.com/office/drawing/2014/main" id="{807078F9-DE31-1346-88E3-D81F782F63A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92F835A5-BE82-DA4C-946F-589355782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AAD9CA2-3918-B04B-801F-1851BAE737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9DD04-BA71-1D4E-87C1-9F4B370EF446}" type="slidenum">
              <a:rPr lang="de-DE" altLang="de-DE"/>
              <a:pPr/>
              <a:t>22</a:t>
            </a:fld>
            <a:endParaRPr lang="de-DE" altLang="de-DE"/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42660D09-65C2-E14B-9365-5B417C222D6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6935EDD5-1B1F-6740-83D7-DCBC83AA1C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4AEE869-B8B0-0247-8352-983D2C8B8E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1D0396-900E-ED4B-ABCD-C642F2CFB8B3}" type="slidenum">
              <a:rPr lang="de-DE" altLang="de-DE"/>
              <a:pPr/>
              <a:t>23</a:t>
            </a:fld>
            <a:endParaRPr lang="de-DE" altLang="de-DE"/>
          </a:p>
        </p:txBody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624F8B01-1A12-CE41-B4E0-1D9CA929644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EB979011-88A0-B941-9140-A6277A9F53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0E35F15-3E30-7443-AEA9-BB3679134B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A9D543-8AFA-AA4F-843C-9B59383202BD}" type="slidenum">
              <a:rPr lang="de-DE" altLang="de-DE"/>
              <a:pPr/>
              <a:t>24</a:t>
            </a:fld>
            <a:endParaRPr lang="de-DE" altLang="de-DE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5A29589E-9A29-CE45-8DB1-80B4BFDE5A7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65A0D67B-8E35-5C45-990A-F3EF92978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80C7F83-AE38-A540-975F-D2D2C92459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41D24D-DC3E-5A44-8736-8413EA55B412}" type="slidenum">
              <a:rPr lang="de-DE" altLang="de-DE"/>
              <a:pPr/>
              <a:t>25</a:t>
            </a:fld>
            <a:endParaRPr lang="de-DE" altLang="de-DE"/>
          </a:p>
        </p:txBody>
      </p:sp>
      <p:sp>
        <p:nvSpPr>
          <p:cNvPr id="151554" name="Rectangle 2">
            <a:extLst>
              <a:ext uri="{FF2B5EF4-FFF2-40B4-BE49-F238E27FC236}">
                <a16:creationId xmlns:a16="http://schemas.microsoft.com/office/drawing/2014/main" id="{3989F7DD-6B8A-4749-B57E-BF19188F07D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99FAEB4D-76C6-B24E-84B0-2E7B52D562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758CC64-9E8A-6145-8934-EE5C3E478F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76C704-8D69-0E48-BFC4-E5A1698C5B54}" type="slidenum">
              <a:rPr lang="de-DE" altLang="de-DE"/>
              <a:pPr/>
              <a:t>26</a:t>
            </a:fld>
            <a:endParaRPr lang="de-DE" altLang="de-DE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4E6D2AD9-0677-254B-BAAA-C70E792F84C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3161E037-B1DF-4B47-BBAA-C7D8E771AC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D57FEDD-5533-964A-B016-B314D3594A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BE5AA8-57F3-6848-BCB3-ACCA458BB93E}" type="slidenum">
              <a:rPr lang="de-DE" altLang="de-DE"/>
              <a:pPr/>
              <a:t>27</a:t>
            </a:fld>
            <a:endParaRPr lang="de-DE" altLang="de-DE"/>
          </a:p>
        </p:txBody>
      </p:sp>
      <p:sp>
        <p:nvSpPr>
          <p:cNvPr id="159746" name="Rectangle 2">
            <a:extLst>
              <a:ext uri="{FF2B5EF4-FFF2-40B4-BE49-F238E27FC236}">
                <a16:creationId xmlns:a16="http://schemas.microsoft.com/office/drawing/2014/main" id="{A7EFF400-EC6D-C349-B135-17DE14A0DDA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80B25EF1-F84C-3A45-9D39-8F45688035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45F397B-64FB-C442-9886-AA3B390D75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5D73A1-3034-5148-B899-277A0661FA6B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C24F558E-D81C-6E4F-8CFF-037956AF406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C554625-58FA-4345-9098-F2672B2AD5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2EF9F62-2688-3C4E-ABB5-75BA74F23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58A613-EEF2-DB4B-8BB7-8B89E073E8FA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9B4AE4CC-C0A4-C34B-897E-A43F04B6408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D4F80147-CEB2-284E-9FE1-1540926361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FFA7244-8DFC-A541-BD88-94E3261158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C90DC8-8490-4E44-AA0A-E7B2E5421E20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37393CA0-4472-4A45-818F-321826BC377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A871DC8E-BFE4-394D-BDD3-69A2B5E65E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DDC3BE-14D5-8545-9AD6-756666C757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7495C4-12C2-F14E-AB2A-8DE5C0C40C7F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C464FC2F-53B5-D243-A694-068D770C7CF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7E17132-B3B9-7547-A1AE-4FC48E5213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D515EE4-2FA3-804E-9275-BB479F4D9B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995685-015B-1342-8482-24C6850EBF64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6D28AE5C-C8EB-E34F-925C-D3AC71851E5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700E679-83DB-7347-B651-CD4956AF10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de-DE" altLang="de-DE"/>
              <a:t>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596BF3F-95D8-3346-A275-AAB9331381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CBF181-DCA3-524E-B310-1B0790A57C2C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9AD4A899-DE25-9A49-8BF7-696D04373A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9C688230-8EED-6349-B08F-1709A41FF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3717931-8EA4-4F4C-A7F9-9E199FB8E1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864FC-1348-404B-928C-C3AE3D9F648F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49518F15-BDBA-7E46-ABA4-17717DB4DED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FE2A5D1E-0ACA-3846-B642-C5ACDFA85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54E395C-E4EF-A641-943D-9009E45FF5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19250" y="2535238"/>
            <a:ext cx="683895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BD137DD-70D7-1048-A718-919901275A5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411413" y="4124325"/>
            <a:ext cx="65532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388D68A-DBC8-E342-B271-F6CB80D4E2C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414141"/>
                </a:solidFill>
              </a:defRPr>
            </a:lvl1pPr>
          </a:lstStyle>
          <a:p>
            <a:endParaRPr lang="de-DE" altLang="de-DE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CA827441-C07A-B544-9512-64D8F89FC8B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/>
            </a:lvl1pPr>
          </a:lstStyle>
          <a:p>
            <a:r>
              <a:rPr lang="de-DE" altLang="de-DE"/>
              <a:t>Saarbrücken | 31. Januar 2007 | Detlef Müller-Böling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CC236AB3-8752-BC41-BF09-E0308E77648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88125" y="6165850"/>
            <a:ext cx="2133600" cy="4762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14C5A979-1017-F049-926A-DEC1C46344B2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096" name="Oval 24">
            <a:extLst>
              <a:ext uri="{FF2B5EF4-FFF2-40B4-BE49-F238E27FC236}">
                <a16:creationId xmlns:a16="http://schemas.microsoft.com/office/drawing/2014/main" id="{CAAE9E80-9402-D04D-8869-76286C3A2AD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7378700"/>
            <a:ext cx="14755813" cy="1475581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7" name="Text Box 25">
            <a:extLst>
              <a:ext uri="{FF2B5EF4-FFF2-40B4-BE49-F238E27FC236}">
                <a16:creationId xmlns:a16="http://schemas.microsoft.com/office/drawing/2014/main" id="{49AF1844-AF16-6A48-AF1D-11D77708A0B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2263" y="6086475"/>
            <a:ext cx="26654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chemeClr val="bg1"/>
                </a:solidFill>
              </a:rPr>
              <a:t>www.che.de</a:t>
            </a:r>
          </a:p>
        </p:txBody>
      </p:sp>
      <p:pic>
        <p:nvPicPr>
          <p:cNvPr id="3102" name="Picture 30">
            <a:extLst>
              <a:ext uri="{FF2B5EF4-FFF2-40B4-BE49-F238E27FC236}">
                <a16:creationId xmlns:a16="http://schemas.microsoft.com/office/drawing/2014/main" id="{FDCF5A28-FB73-5848-8289-DA2A60755C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8" y="549275"/>
            <a:ext cx="2314575" cy="10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36165-AA91-5E4C-BE9E-6A94E3084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84224F2-27BB-9E44-A647-F8805128A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1BDF9D-389D-D940-860E-4C984C9565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8CE98B-9749-C44B-9D86-586C99196C29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B3A9BC-1CA8-F74C-BA32-97285D007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Saarbrücken | 31. Januar 2007 | Detlef Müller-Böling</a:t>
            </a:r>
          </a:p>
        </p:txBody>
      </p:sp>
    </p:spTree>
    <p:extLst>
      <p:ext uri="{BB962C8B-B14F-4D97-AF65-F5344CB8AC3E}">
        <p14:creationId xmlns:p14="http://schemas.microsoft.com/office/powerpoint/2010/main" val="2154728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EC99651-AE93-D242-BDC8-7BB31D15BA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32550" y="115888"/>
            <a:ext cx="2082800" cy="606107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30B968E-15CD-8D40-B044-7B4764554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100762" cy="6061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1568095-055E-7F4E-9CDB-CC0825B3C8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03B8C8-321F-0946-9B55-2E3DD3C4715F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948817-D240-F349-AB9D-C6585B2C5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Saarbrücken | 31. Januar 2007 | Detlef Müller-Böling</a:t>
            </a:r>
          </a:p>
        </p:txBody>
      </p:sp>
    </p:spTree>
    <p:extLst>
      <p:ext uri="{BB962C8B-B14F-4D97-AF65-F5344CB8AC3E}">
        <p14:creationId xmlns:p14="http://schemas.microsoft.com/office/powerpoint/2010/main" val="120065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630850-35DF-344A-8802-E23C72951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8C805A-5675-6847-B14B-781DCB287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1A4BB5-97F7-1147-A67A-EF2F9559D2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BF828A-AB9B-5B44-9684-3502A8AC0ED5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531707-AA78-3241-8D8C-E1E98760F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Saarbrücken | 31. Januar 2007 | Detlef Müller-Böling</a:t>
            </a:r>
          </a:p>
        </p:txBody>
      </p:sp>
    </p:spTree>
    <p:extLst>
      <p:ext uri="{BB962C8B-B14F-4D97-AF65-F5344CB8AC3E}">
        <p14:creationId xmlns:p14="http://schemas.microsoft.com/office/powerpoint/2010/main" val="1887338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678D5-12E0-D14D-9834-7DCC3EA3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33FFC3-151E-F64F-9336-1E3BB4321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8513EE-3041-1741-AE09-6F415DABFD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F46BED-0060-E140-B64F-4B34150EA9B9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D04026-D623-BF44-83D6-466E1DECE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Saarbrücken | 31. Januar 2007 | Detlef Müller-Böling</a:t>
            </a:r>
          </a:p>
        </p:txBody>
      </p:sp>
    </p:spTree>
    <p:extLst>
      <p:ext uri="{BB962C8B-B14F-4D97-AF65-F5344CB8AC3E}">
        <p14:creationId xmlns:p14="http://schemas.microsoft.com/office/powerpoint/2010/main" val="809572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239C1-EACF-2C4F-AF87-DF71A6A9F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017E7B-C38B-B245-AC0D-715BCBDB4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43A46E4-9B64-5B4D-BAE0-205A40E99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9552D97-447A-A941-9F92-0A751CB325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465189-7FF4-9841-A0BE-037732D22AAF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84E25C7-8405-BD4B-89C0-5B9E4A4B2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Saarbrücken | 31. Januar 2007 | Detlef Müller-Böling</a:t>
            </a:r>
          </a:p>
        </p:txBody>
      </p:sp>
    </p:spTree>
    <p:extLst>
      <p:ext uri="{BB962C8B-B14F-4D97-AF65-F5344CB8AC3E}">
        <p14:creationId xmlns:p14="http://schemas.microsoft.com/office/powerpoint/2010/main" val="227984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B3DCEA-A39C-B74F-B994-631511327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D770B5-AC5B-7642-B3C0-75CD8C25D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0583E1D-BC12-374C-BB2E-168CC04B0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0093A73-4EF4-8945-A494-1AF982916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6F832D8-FB5A-CB4C-979D-A0A12C64EF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4930604-9497-7243-B7F7-E3E469E5F2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DA6B5E-3D4D-0244-BBE1-C97C43FF62FB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BC83B2E-1BA8-C046-B83A-1E3536CA3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Saarbrücken | 31. Januar 2007 | Detlef Müller-Böling</a:t>
            </a:r>
          </a:p>
        </p:txBody>
      </p:sp>
    </p:spTree>
    <p:extLst>
      <p:ext uri="{BB962C8B-B14F-4D97-AF65-F5344CB8AC3E}">
        <p14:creationId xmlns:p14="http://schemas.microsoft.com/office/powerpoint/2010/main" val="407810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5A4A0C-9D1C-BB4F-B38B-98D02EACF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BCA663F-FBC8-C241-AF11-94AD67BFDD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58BE01-4253-1949-9992-FEAAB6A4C72E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6AF7976-105D-D04F-8397-63E5FC2DB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Saarbrücken | 31. Januar 2007 | Detlef Müller-Böling</a:t>
            </a:r>
          </a:p>
        </p:txBody>
      </p:sp>
    </p:spTree>
    <p:extLst>
      <p:ext uri="{BB962C8B-B14F-4D97-AF65-F5344CB8AC3E}">
        <p14:creationId xmlns:p14="http://schemas.microsoft.com/office/powerpoint/2010/main" val="1721820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BF537AA-0CF7-1C4B-89FA-6EBAE03E61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FF8D6D-9165-0F48-8275-C628CCA1DCB3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E96F8E9-1106-A942-A5EF-28A0E40C0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Saarbrücken | 31. Januar 2007 | Detlef Müller-Böling</a:t>
            </a:r>
          </a:p>
        </p:txBody>
      </p:sp>
    </p:spTree>
    <p:extLst>
      <p:ext uri="{BB962C8B-B14F-4D97-AF65-F5344CB8AC3E}">
        <p14:creationId xmlns:p14="http://schemas.microsoft.com/office/powerpoint/2010/main" val="3829112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B1A486-9D7E-4E4F-A9AF-CD25763AC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76004C-3EB6-9F4A-93A4-98DD6D55B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3A6DD6D-1508-DC4A-96A4-D9DADE3AA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A0FEE45-9BA4-234F-9F7A-326E465ADE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B96042-511D-0B4A-8D3A-852942F544A4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5084E0A-91BE-AE47-840D-9FD68CF95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Saarbrücken | 31. Januar 2007 | Detlef Müller-Böling</a:t>
            </a:r>
          </a:p>
        </p:txBody>
      </p:sp>
    </p:spTree>
    <p:extLst>
      <p:ext uri="{BB962C8B-B14F-4D97-AF65-F5344CB8AC3E}">
        <p14:creationId xmlns:p14="http://schemas.microsoft.com/office/powerpoint/2010/main" val="319372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1F17F7-66C2-884E-A860-4886D779E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58625D4-BFB0-A144-A80D-EDFB60E30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B8DE72E-9F90-784E-A27A-F74C9B2B9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EA61D7E-743F-0048-9EEE-DF74D4F0E9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C3C6D2-0CAC-1648-98F8-A8D1E8BA4AA9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0771BE7-F9EF-8845-BD2B-6BE8C9FC9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Saarbrücken | 31. Januar 2007 | Detlef Müller-Böling</a:t>
            </a:r>
          </a:p>
        </p:txBody>
      </p:sp>
    </p:spTree>
    <p:extLst>
      <p:ext uri="{BB962C8B-B14F-4D97-AF65-F5344CB8AC3E}">
        <p14:creationId xmlns:p14="http://schemas.microsoft.com/office/powerpoint/2010/main" val="247791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Rectangle 31">
            <a:extLst>
              <a:ext uri="{FF2B5EF4-FFF2-40B4-BE49-F238E27FC236}">
                <a16:creationId xmlns:a16="http://schemas.microsoft.com/office/drawing/2014/main" id="{1852D7E3-3616-014C-9BFF-8ABBA9A744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53188"/>
            <a:ext cx="9180513" cy="4318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54" name="Rectangle 30">
            <a:extLst>
              <a:ext uri="{FF2B5EF4-FFF2-40B4-BE49-F238E27FC236}">
                <a16:creationId xmlns:a16="http://schemas.microsoft.com/office/drawing/2014/main" id="{12FBF9B8-57FB-1648-A121-F38F18505BF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45" name="Rectangle 21">
            <a:extLst>
              <a:ext uri="{FF2B5EF4-FFF2-40B4-BE49-F238E27FC236}">
                <a16:creationId xmlns:a16="http://schemas.microsoft.com/office/drawing/2014/main" id="{19DE49E8-1538-6F4C-8BE1-99A8F4C992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524625"/>
            <a:ext cx="792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 b="0">
                <a:solidFill>
                  <a:srgbClr val="414141"/>
                </a:solidFill>
              </a:defRPr>
            </a:lvl1pPr>
          </a:lstStyle>
          <a:p>
            <a:fld id="{D7892B29-D5B0-BF4E-979B-14DE3BD84F6C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047" name="Rectangle 23">
            <a:extLst>
              <a:ext uri="{FF2B5EF4-FFF2-40B4-BE49-F238E27FC236}">
                <a16:creationId xmlns:a16="http://schemas.microsoft.com/office/drawing/2014/main" id="{EC9FC637-A872-A041-B208-4F17B986BC8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925" y="6524625"/>
            <a:ext cx="81010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400" b="0">
                <a:solidFill>
                  <a:srgbClr val="414141"/>
                </a:solidFill>
              </a:defRPr>
            </a:lvl1pPr>
          </a:lstStyle>
          <a:p>
            <a:r>
              <a:rPr lang="de-DE" altLang="de-DE"/>
              <a:t>Saarbrücken | 31. Januar 2007 | Detlef Müller-Böling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B2666C4-45C7-0D4F-9BB1-6B912D5904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5888"/>
            <a:ext cx="7005637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</a:t>
            </a:r>
          </a:p>
        </p:txBody>
      </p:sp>
      <p:pic>
        <p:nvPicPr>
          <p:cNvPr id="1058" name="Picture 34">
            <a:extLst>
              <a:ext uri="{FF2B5EF4-FFF2-40B4-BE49-F238E27FC236}">
                <a16:creationId xmlns:a16="http://schemas.microsoft.com/office/drawing/2014/main" id="{DD20C9AC-4E79-B94C-8F4B-B4AB37DD79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0"/>
            <a:ext cx="1387475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41414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41414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41414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41414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41414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41414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41414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41414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41414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800" kern="1200">
          <a:solidFill>
            <a:srgbClr val="41414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0000"/>
        </a:buClr>
        <a:buChar char="–"/>
        <a:defRPr sz="2400" kern="1200">
          <a:solidFill>
            <a:srgbClr val="41414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2000" kern="1200">
          <a:solidFill>
            <a:srgbClr val="41414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–"/>
        <a:defRPr sz="2000" kern="1200">
          <a:solidFill>
            <a:srgbClr val="41414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 kern="1200">
          <a:solidFill>
            <a:srgbClr val="41414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9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.e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5.emf"/><Relationship Id="rId4" Type="http://schemas.openxmlformats.org/officeDocument/2006/relationships/image" Target="../media/image10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6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0897DAE-7678-044B-979F-48217AA5F8A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17600" y="2492375"/>
            <a:ext cx="7918450" cy="1728788"/>
          </a:xfrm>
        </p:spPr>
        <p:txBody>
          <a:bodyPr/>
          <a:lstStyle/>
          <a:p>
            <a:r>
              <a:rPr lang="de-DE" altLang="de-DE"/>
              <a:t>Die entfesselte Hochschule</a:t>
            </a:r>
            <a:br>
              <a:rPr lang="de-DE" altLang="de-DE"/>
            </a:br>
            <a:r>
              <a:rPr lang="de-DE" altLang="de-DE"/>
              <a:t>als Alma Mater Virtualis?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9AFEA7C-BD85-2546-A921-23B205ED2D9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11413" y="4221163"/>
            <a:ext cx="6553200" cy="1014412"/>
          </a:xfrm>
        </p:spPr>
        <p:txBody>
          <a:bodyPr/>
          <a:lstStyle/>
          <a:p>
            <a:r>
              <a:rPr lang="de-DE" altLang="de-DE"/>
              <a:t>Detlef Müller-Böling</a:t>
            </a:r>
          </a:p>
          <a:p>
            <a:r>
              <a:rPr lang="de-DE" altLang="de-DE"/>
              <a:t>31. Januar 2007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2">
            <a:extLst>
              <a:ext uri="{FF2B5EF4-FFF2-40B4-BE49-F238E27FC236}">
                <a16:creationId xmlns:a16="http://schemas.microsoft.com/office/drawing/2014/main" id="{0B0C2D45-9B0C-E248-9A31-36AF2E593D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D7B44-CF65-DC4D-A5A8-00F7B64067BF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85FA2D93-10A5-7B42-8F58-24EBAE30A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Saarbrücken | 31. Januar 2007 | Detlef Müller-Böling</a:t>
            </a:r>
          </a:p>
        </p:txBody>
      </p:sp>
      <p:pic>
        <p:nvPicPr>
          <p:cNvPr id="52226" name="Picture 2">
            <a:extLst>
              <a:ext uri="{FF2B5EF4-FFF2-40B4-BE49-F238E27FC236}">
                <a16:creationId xmlns:a16="http://schemas.microsoft.com/office/drawing/2014/main" id="{8E36155F-E87D-974E-86FA-BE187E447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772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7" name="WordArt 3">
            <a:extLst>
              <a:ext uri="{FF2B5EF4-FFF2-40B4-BE49-F238E27FC236}">
                <a16:creationId xmlns:a16="http://schemas.microsoft.com/office/drawing/2014/main" id="{B567BCB9-448F-1443-A286-BB729CD1F1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" y="44450"/>
            <a:ext cx="45720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Lehre früher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1318BBFE-9962-E646-8A97-3D67F00ECB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B8CA-64F7-3349-91BE-C3458CB947F9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B4AC3793-06BA-2348-B4DD-C74953062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Saarbrücken | 31. Januar 2007 | Detlef Müller-Böling</a:t>
            </a:r>
          </a:p>
        </p:txBody>
      </p:sp>
      <p:pic>
        <p:nvPicPr>
          <p:cNvPr id="54274" name="Picture 2">
            <a:extLst>
              <a:ext uri="{FF2B5EF4-FFF2-40B4-BE49-F238E27FC236}">
                <a16:creationId xmlns:a16="http://schemas.microsoft.com/office/drawing/2014/main" id="{56084D63-8112-5543-92C4-8C174F7BA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5175"/>
            <a:ext cx="44958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5" name="Picture 3">
            <a:extLst>
              <a:ext uri="{FF2B5EF4-FFF2-40B4-BE49-F238E27FC236}">
                <a16:creationId xmlns:a16="http://schemas.microsoft.com/office/drawing/2014/main" id="{D45B756B-1A7B-284C-9AEC-0064F5B3F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5175"/>
            <a:ext cx="4572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6" name="WordArt 4">
            <a:extLst>
              <a:ext uri="{FF2B5EF4-FFF2-40B4-BE49-F238E27FC236}">
                <a16:creationId xmlns:a16="http://schemas.microsoft.com/office/drawing/2014/main" id="{2B064DD8-EB2B-EA46-9DCF-B3624642F54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41275"/>
            <a:ext cx="44196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Lehre heute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2">
            <a:extLst>
              <a:ext uri="{FF2B5EF4-FFF2-40B4-BE49-F238E27FC236}">
                <a16:creationId xmlns:a16="http://schemas.microsoft.com/office/drawing/2014/main" id="{0E5C4754-DCBD-304B-9DC2-1E387D73A7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3139E-83BF-814E-A44C-9D5496ABF7C0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999D7376-306F-3E43-B5B2-CBC7644AD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Saarbrücken | 31. Januar 2007 | Detlef Müller-Böling</a:t>
            </a:r>
          </a:p>
        </p:txBody>
      </p:sp>
      <p:sp>
        <p:nvSpPr>
          <p:cNvPr id="56322" name="WordArt 2">
            <a:extLst>
              <a:ext uri="{FF2B5EF4-FFF2-40B4-BE49-F238E27FC236}">
                <a16:creationId xmlns:a16="http://schemas.microsoft.com/office/drawing/2014/main" id="{D04FDA52-64A7-AE4B-93DF-486F2E5454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44450"/>
            <a:ext cx="44196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Lehre heute</a:t>
            </a:r>
          </a:p>
        </p:txBody>
      </p:sp>
      <p:pic>
        <p:nvPicPr>
          <p:cNvPr id="56323" name="Picture 3">
            <a:extLst>
              <a:ext uri="{FF2B5EF4-FFF2-40B4-BE49-F238E27FC236}">
                <a16:creationId xmlns:a16="http://schemas.microsoft.com/office/drawing/2014/main" id="{296755E3-E04D-3B4B-92B4-73FF94392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268413"/>
            <a:ext cx="7258050" cy="455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liennummernplatzhalter 1">
            <a:extLst>
              <a:ext uri="{FF2B5EF4-FFF2-40B4-BE49-F238E27FC236}">
                <a16:creationId xmlns:a16="http://schemas.microsoft.com/office/drawing/2014/main" id="{FD83EED3-A93E-0E4A-9072-A1817287A1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E9453-E8C0-AA4C-A436-151734361B5B}" type="slidenum">
              <a:rPr lang="de-DE" altLang="de-DE"/>
              <a:pPr/>
              <a:t>13</a:t>
            </a:fld>
            <a:endParaRPr lang="de-DE" altLang="de-DE"/>
          </a:p>
        </p:txBody>
      </p:sp>
      <p:sp>
        <p:nvSpPr>
          <p:cNvPr id="49" name="Fußzeilenplatzhalter 2">
            <a:extLst>
              <a:ext uri="{FF2B5EF4-FFF2-40B4-BE49-F238E27FC236}">
                <a16:creationId xmlns:a16="http://schemas.microsoft.com/office/drawing/2014/main" id="{0CBE554C-7FD6-8A43-A085-9CB48AF4B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Saarbrücken | 31. Januar 2007 | Detlef Müller-Böling</a:t>
            </a:r>
          </a:p>
        </p:txBody>
      </p:sp>
      <p:sp>
        <p:nvSpPr>
          <p:cNvPr id="46082" name="Text Box 2">
            <a:extLst>
              <a:ext uri="{FF2B5EF4-FFF2-40B4-BE49-F238E27FC236}">
                <a16:creationId xmlns:a16="http://schemas.microsoft.com/office/drawing/2014/main" id="{81D11885-2416-6D4F-8B4D-DDD678306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5888"/>
            <a:ext cx="7239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altLang="de-DE" sz="2800"/>
              <a:t>Wertschöpfungskette</a:t>
            </a:r>
          </a:p>
        </p:txBody>
      </p:sp>
      <p:grpSp>
        <p:nvGrpSpPr>
          <p:cNvPr id="46083" name="Group 3">
            <a:extLst>
              <a:ext uri="{FF2B5EF4-FFF2-40B4-BE49-F238E27FC236}">
                <a16:creationId xmlns:a16="http://schemas.microsoft.com/office/drawing/2014/main" id="{0D238FBC-3903-8240-8178-3EA293F2DF39}"/>
              </a:ext>
            </a:extLst>
          </p:cNvPr>
          <p:cNvGrpSpPr>
            <a:grpSpLocks/>
          </p:cNvGrpSpPr>
          <p:nvPr/>
        </p:nvGrpSpPr>
        <p:grpSpPr bwMode="auto">
          <a:xfrm>
            <a:off x="0" y="2276475"/>
            <a:ext cx="9144000" cy="2590800"/>
            <a:chOff x="5558" y="10080"/>
            <a:chExt cx="7259" cy="2105"/>
          </a:xfrm>
        </p:grpSpPr>
        <p:sp>
          <p:nvSpPr>
            <p:cNvPr id="46084" name="Rectangle 4">
              <a:extLst>
                <a:ext uri="{FF2B5EF4-FFF2-40B4-BE49-F238E27FC236}">
                  <a16:creationId xmlns:a16="http://schemas.microsoft.com/office/drawing/2014/main" id="{6B083EB5-1480-AE43-BA1F-579422688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080"/>
              <a:ext cx="7259" cy="65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085" name="Rectangle 5">
              <a:extLst>
                <a:ext uri="{FF2B5EF4-FFF2-40B4-BE49-F238E27FC236}">
                  <a16:creationId xmlns:a16="http://schemas.microsoft.com/office/drawing/2014/main" id="{3FDF9CF9-A75B-4541-BBD5-F70F590D8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145"/>
              <a:ext cx="7259" cy="6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086" name="Rectangle 6">
              <a:extLst>
                <a:ext uri="{FF2B5EF4-FFF2-40B4-BE49-F238E27FC236}">
                  <a16:creationId xmlns:a16="http://schemas.microsoft.com/office/drawing/2014/main" id="{79897CD5-EC9E-C444-A4C2-4DA159C77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212"/>
              <a:ext cx="7259" cy="65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087" name="Rectangle 7">
              <a:extLst>
                <a:ext uri="{FF2B5EF4-FFF2-40B4-BE49-F238E27FC236}">
                  <a16:creationId xmlns:a16="http://schemas.microsoft.com/office/drawing/2014/main" id="{D0E8C650-7D15-F74C-9DBD-A2E1C0E9D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277"/>
              <a:ext cx="7259" cy="6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088" name="Rectangle 8">
              <a:extLst>
                <a:ext uri="{FF2B5EF4-FFF2-40B4-BE49-F238E27FC236}">
                  <a16:creationId xmlns:a16="http://schemas.microsoft.com/office/drawing/2014/main" id="{7CC7E11C-3527-9F45-A68E-5B8BEE54B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343"/>
              <a:ext cx="7259" cy="65"/>
            </a:xfrm>
            <a:prstGeom prst="rect">
              <a:avLst/>
            </a:pr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089" name="Rectangle 9">
              <a:extLst>
                <a:ext uri="{FF2B5EF4-FFF2-40B4-BE49-F238E27FC236}">
                  <a16:creationId xmlns:a16="http://schemas.microsoft.com/office/drawing/2014/main" id="{CCF3FAAD-3588-AC4C-BEF1-0E680B68A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408"/>
              <a:ext cx="7259" cy="67"/>
            </a:xfrm>
            <a:prstGeom prst="rect">
              <a:avLst/>
            </a:pr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090" name="Rectangle 10">
              <a:extLst>
                <a:ext uri="{FF2B5EF4-FFF2-40B4-BE49-F238E27FC236}">
                  <a16:creationId xmlns:a16="http://schemas.microsoft.com/office/drawing/2014/main" id="{83D1AACE-D97E-A846-9ACC-797E20FB2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475"/>
              <a:ext cx="7259" cy="65"/>
            </a:xfrm>
            <a:prstGeom prst="rect">
              <a:avLst/>
            </a:pr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091" name="Rectangle 11">
              <a:extLst>
                <a:ext uri="{FF2B5EF4-FFF2-40B4-BE49-F238E27FC236}">
                  <a16:creationId xmlns:a16="http://schemas.microsoft.com/office/drawing/2014/main" id="{BAD4D8DC-25DC-4C47-82FB-0326E00F3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540"/>
              <a:ext cx="7259" cy="66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092" name="Rectangle 12">
              <a:extLst>
                <a:ext uri="{FF2B5EF4-FFF2-40B4-BE49-F238E27FC236}">
                  <a16:creationId xmlns:a16="http://schemas.microsoft.com/office/drawing/2014/main" id="{6DE0204E-4523-8349-8421-C73EB913A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606"/>
              <a:ext cx="7259" cy="65"/>
            </a:xfrm>
            <a:prstGeom prst="rect">
              <a:avLst/>
            </a:pr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093" name="Rectangle 13">
              <a:extLst>
                <a:ext uri="{FF2B5EF4-FFF2-40B4-BE49-F238E27FC236}">
                  <a16:creationId xmlns:a16="http://schemas.microsoft.com/office/drawing/2014/main" id="{87EBCDF5-52DC-8446-A1AC-AF4DF46EF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671"/>
              <a:ext cx="7259" cy="67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094" name="Rectangle 14">
              <a:extLst>
                <a:ext uri="{FF2B5EF4-FFF2-40B4-BE49-F238E27FC236}">
                  <a16:creationId xmlns:a16="http://schemas.microsoft.com/office/drawing/2014/main" id="{40D1212D-76FB-864F-A443-55985ACEE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738"/>
              <a:ext cx="7259" cy="65"/>
            </a:xfrm>
            <a:prstGeom prst="rect">
              <a:avLst/>
            </a:pr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095" name="Rectangle 15">
              <a:extLst>
                <a:ext uri="{FF2B5EF4-FFF2-40B4-BE49-F238E27FC236}">
                  <a16:creationId xmlns:a16="http://schemas.microsoft.com/office/drawing/2014/main" id="{F7FDA312-A2A2-C246-B6EE-3C096AE98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803"/>
              <a:ext cx="7259" cy="66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096" name="Rectangle 16">
              <a:extLst>
                <a:ext uri="{FF2B5EF4-FFF2-40B4-BE49-F238E27FC236}">
                  <a16:creationId xmlns:a16="http://schemas.microsoft.com/office/drawing/2014/main" id="{895CF5E4-6AED-0E4F-A7D7-417DC7FD4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869"/>
              <a:ext cx="7259" cy="65"/>
            </a:xfrm>
            <a:prstGeom prst="rect">
              <a:avLst/>
            </a:prstGeom>
            <a:solidFill>
              <a:srgbClr val="A7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097" name="Rectangle 17">
              <a:extLst>
                <a:ext uri="{FF2B5EF4-FFF2-40B4-BE49-F238E27FC236}">
                  <a16:creationId xmlns:a16="http://schemas.microsoft.com/office/drawing/2014/main" id="{8FF77239-890C-6241-A940-CC370CB58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0934"/>
              <a:ext cx="7259" cy="67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098" name="Rectangle 18">
              <a:extLst>
                <a:ext uri="{FF2B5EF4-FFF2-40B4-BE49-F238E27FC236}">
                  <a16:creationId xmlns:a16="http://schemas.microsoft.com/office/drawing/2014/main" id="{B05972D3-1C47-2547-AE88-C334BF100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001"/>
              <a:ext cx="7259" cy="65"/>
            </a:xfrm>
            <a:prstGeom prst="rect">
              <a:avLst/>
            </a:pr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099" name="Rectangle 19">
              <a:extLst>
                <a:ext uri="{FF2B5EF4-FFF2-40B4-BE49-F238E27FC236}">
                  <a16:creationId xmlns:a16="http://schemas.microsoft.com/office/drawing/2014/main" id="{E2202107-349D-1647-B2AA-3AD7A5CCD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066"/>
              <a:ext cx="7259" cy="66"/>
            </a:xfrm>
            <a:prstGeom prst="rect">
              <a:avLst/>
            </a:pr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100" name="Rectangle 20">
              <a:extLst>
                <a:ext uri="{FF2B5EF4-FFF2-40B4-BE49-F238E27FC236}">
                  <a16:creationId xmlns:a16="http://schemas.microsoft.com/office/drawing/2014/main" id="{C6965D67-821A-0348-82A1-A0F630BDC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132"/>
              <a:ext cx="7259" cy="65"/>
            </a:xfrm>
            <a:prstGeom prst="rect">
              <a:avLst/>
            </a:pr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101" name="Rectangle 21">
              <a:extLst>
                <a:ext uri="{FF2B5EF4-FFF2-40B4-BE49-F238E27FC236}">
                  <a16:creationId xmlns:a16="http://schemas.microsoft.com/office/drawing/2014/main" id="{1C15447A-3FFC-4840-916D-A854B0833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197"/>
              <a:ext cx="7259" cy="67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102" name="Rectangle 22">
              <a:extLst>
                <a:ext uri="{FF2B5EF4-FFF2-40B4-BE49-F238E27FC236}">
                  <a16:creationId xmlns:a16="http://schemas.microsoft.com/office/drawing/2014/main" id="{51EA4C92-470C-D147-98B5-415B068EB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264"/>
              <a:ext cx="7259" cy="65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103" name="Rectangle 23">
              <a:extLst>
                <a:ext uri="{FF2B5EF4-FFF2-40B4-BE49-F238E27FC236}">
                  <a16:creationId xmlns:a16="http://schemas.microsoft.com/office/drawing/2014/main" id="{574FAE34-4F3D-3543-9112-D0860BEE7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329"/>
              <a:ext cx="7259" cy="66"/>
            </a:xfrm>
            <a:prstGeom prst="rect">
              <a:avLst/>
            </a:pr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104" name="Rectangle 24">
              <a:extLst>
                <a:ext uri="{FF2B5EF4-FFF2-40B4-BE49-F238E27FC236}">
                  <a16:creationId xmlns:a16="http://schemas.microsoft.com/office/drawing/2014/main" id="{8519E95F-A100-4A43-BC76-E56C18F53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395"/>
              <a:ext cx="7259" cy="65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105" name="Rectangle 25">
              <a:extLst>
                <a:ext uri="{FF2B5EF4-FFF2-40B4-BE49-F238E27FC236}">
                  <a16:creationId xmlns:a16="http://schemas.microsoft.com/office/drawing/2014/main" id="{D582B86A-1D76-F04E-942D-920A6606E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460"/>
              <a:ext cx="7259" cy="67"/>
            </a:xfrm>
            <a:prstGeom prst="rect">
              <a:avLst/>
            </a:pr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106" name="Rectangle 26">
              <a:extLst>
                <a:ext uri="{FF2B5EF4-FFF2-40B4-BE49-F238E27FC236}">
                  <a16:creationId xmlns:a16="http://schemas.microsoft.com/office/drawing/2014/main" id="{BBE4BA3F-21A3-4D43-B0D8-6371530F3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527"/>
              <a:ext cx="7259" cy="65"/>
            </a:xfrm>
            <a:prstGeom prst="rect">
              <a:avLst/>
            </a:prstGeom>
            <a:solidFill>
              <a:srgbClr val="929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107" name="Rectangle 27">
              <a:extLst>
                <a:ext uri="{FF2B5EF4-FFF2-40B4-BE49-F238E27FC236}">
                  <a16:creationId xmlns:a16="http://schemas.microsoft.com/office/drawing/2014/main" id="{EFE44BCD-7E6F-CA4B-AAFF-58ACAE2B8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592"/>
              <a:ext cx="7259" cy="67"/>
            </a:xfrm>
            <a:prstGeom prst="rect">
              <a:avLst/>
            </a:prstGeom>
            <a:solidFill>
              <a:srgbClr val="909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108" name="Rectangle 28">
              <a:extLst>
                <a:ext uri="{FF2B5EF4-FFF2-40B4-BE49-F238E27FC236}">
                  <a16:creationId xmlns:a16="http://schemas.microsoft.com/office/drawing/2014/main" id="{C17E3418-B52E-BB47-9E46-893F19F97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659"/>
              <a:ext cx="7259" cy="65"/>
            </a:xfrm>
            <a:prstGeom prst="rect">
              <a:avLst/>
            </a:prstGeom>
            <a:solidFill>
              <a:srgbClr val="8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109" name="Rectangle 29">
              <a:extLst>
                <a:ext uri="{FF2B5EF4-FFF2-40B4-BE49-F238E27FC236}">
                  <a16:creationId xmlns:a16="http://schemas.microsoft.com/office/drawing/2014/main" id="{1145BD5E-1426-0447-A894-05A8DF393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724"/>
              <a:ext cx="7259" cy="66"/>
            </a:xfrm>
            <a:prstGeom prst="rect">
              <a:avLst/>
            </a:prstGeom>
            <a:solidFill>
              <a:srgbClr val="8D8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110" name="Rectangle 30">
              <a:extLst>
                <a:ext uri="{FF2B5EF4-FFF2-40B4-BE49-F238E27FC236}">
                  <a16:creationId xmlns:a16="http://schemas.microsoft.com/office/drawing/2014/main" id="{92A5652A-C079-F94C-A1BE-88372AB76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790"/>
              <a:ext cx="7259" cy="65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111" name="Rectangle 31">
              <a:extLst>
                <a:ext uri="{FF2B5EF4-FFF2-40B4-BE49-F238E27FC236}">
                  <a16:creationId xmlns:a16="http://schemas.microsoft.com/office/drawing/2014/main" id="{866A0A1D-C57E-6648-92EA-700A1C4E8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855"/>
              <a:ext cx="7259" cy="67"/>
            </a:xfrm>
            <a:prstGeom prst="rect">
              <a:avLst/>
            </a:prstGeom>
            <a:solidFill>
              <a:srgbClr val="8B8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112" name="Rectangle 32">
              <a:extLst>
                <a:ext uri="{FF2B5EF4-FFF2-40B4-BE49-F238E27FC236}">
                  <a16:creationId xmlns:a16="http://schemas.microsoft.com/office/drawing/2014/main" id="{D53E01C6-834C-464E-91EA-9A8686B16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922"/>
              <a:ext cx="7259" cy="65"/>
            </a:xfrm>
            <a:prstGeom prst="rect">
              <a:avLst/>
            </a:prstGeom>
            <a:solidFill>
              <a:srgbClr val="8A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113" name="Rectangle 33">
              <a:extLst>
                <a:ext uri="{FF2B5EF4-FFF2-40B4-BE49-F238E27FC236}">
                  <a16:creationId xmlns:a16="http://schemas.microsoft.com/office/drawing/2014/main" id="{3855ED06-408A-374F-B8F1-33E3E7F14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1987"/>
              <a:ext cx="7259" cy="66"/>
            </a:xfrm>
            <a:prstGeom prst="rect">
              <a:avLst/>
            </a:prstGeom>
            <a:solidFill>
              <a:srgbClr val="8A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114" name="Rectangle 34">
              <a:extLst>
                <a:ext uri="{FF2B5EF4-FFF2-40B4-BE49-F238E27FC236}">
                  <a16:creationId xmlns:a16="http://schemas.microsoft.com/office/drawing/2014/main" id="{EF99F08C-9491-E043-81D4-BDF0116D3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2053"/>
              <a:ext cx="7259" cy="65"/>
            </a:xfrm>
            <a:prstGeom prst="rect">
              <a:avLst/>
            </a:pr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115" name="Rectangle 35">
              <a:extLst>
                <a:ext uri="{FF2B5EF4-FFF2-40B4-BE49-F238E27FC236}">
                  <a16:creationId xmlns:a16="http://schemas.microsoft.com/office/drawing/2014/main" id="{C0E9C601-286B-1E46-A2EC-940F6C97F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2118"/>
              <a:ext cx="7259" cy="67"/>
            </a:xfrm>
            <a:prstGeom prst="rect">
              <a:avLst/>
            </a:pr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6116" name="Freeform 36">
            <a:extLst>
              <a:ext uri="{FF2B5EF4-FFF2-40B4-BE49-F238E27FC236}">
                <a16:creationId xmlns:a16="http://schemas.microsoft.com/office/drawing/2014/main" id="{5514BA5D-42D6-3348-AB68-802FEF483329}"/>
              </a:ext>
            </a:extLst>
          </p:cNvPr>
          <p:cNvSpPr>
            <a:spLocks/>
          </p:cNvSpPr>
          <p:nvPr/>
        </p:nvSpPr>
        <p:spPr bwMode="auto">
          <a:xfrm>
            <a:off x="38100" y="2781300"/>
            <a:ext cx="1800225" cy="1619250"/>
          </a:xfrm>
          <a:custGeom>
            <a:avLst/>
            <a:gdLst>
              <a:gd name="T0" fmla="*/ 1288 w 1718"/>
              <a:gd name="T1" fmla="*/ 0 h 857"/>
              <a:gd name="T2" fmla="*/ 0 w 1718"/>
              <a:gd name="T3" fmla="*/ 0 h 857"/>
              <a:gd name="T4" fmla="*/ 430 w 1718"/>
              <a:gd name="T5" fmla="*/ 428 h 857"/>
              <a:gd name="T6" fmla="*/ 0 w 1718"/>
              <a:gd name="T7" fmla="*/ 857 h 857"/>
              <a:gd name="T8" fmla="*/ 1288 w 1718"/>
              <a:gd name="T9" fmla="*/ 857 h 857"/>
              <a:gd name="T10" fmla="*/ 1718 w 1718"/>
              <a:gd name="T11" fmla="*/ 428 h 857"/>
              <a:gd name="T12" fmla="*/ 1288 w 1718"/>
              <a:gd name="T13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8" h="857">
                <a:moveTo>
                  <a:pt x="1288" y="0"/>
                </a:moveTo>
                <a:lnTo>
                  <a:pt x="0" y="0"/>
                </a:lnTo>
                <a:lnTo>
                  <a:pt x="430" y="428"/>
                </a:lnTo>
                <a:lnTo>
                  <a:pt x="0" y="857"/>
                </a:lnTo>
                <a:lnTo>
                  <a:pt x="1288" y="857"/>
                </a:lnTo>
                <a:lnTo>
                  <a:pt x="1718" y="428"/>
                </a:lnTo>
                <a:lnTo>
                  <a:pt x="1288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6117" name="Text Box 37">
            <a:extLst>
              <a:ext uri="{FF2B5EF4-FFF2-40B4-BE49-F238E27FC236}">
                <a16:creationId xmlns:a16="http://schemas.microsoft.com/office/drawing/2014/main" id="{06D21FEA-0CC2-0B45-BFA0-73A5BB355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3086100"/>
            <a:ext cx="1476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altLang="de-DE" sz="2000">
                <a:latin typeface="Times New Roman" panose="02020603050405020304" pitchFamily="18" charset="0"/>
              </a:rPr>
              <a:t>   </a:t>
            </a:r>
            <a:r>
              <a:rPr lang="de-DE" altLang="de-DE" sz="2000">
                <a:latin typeface="Arial Narrow" panose="020B0604020202020204" pitchFamily="34" charset="0"/>
              </a:rPr>
              <a:t>Content</a:t>
            </a:r>
          </a:p>
          <a:p>
            <a:pPr eaLnBrk="0" hangingPunct="0"/>
            <a:r>
              <a:rPr lang="de-DE" altLang="de-DE" sz="2000">
                <a:latin typeface="Arial Narrow" panose="020B0604020202020204" pitchFamily="34" charset="0"/>
              </a:rPr>
              <a:t>    generieren</a:t>
            </a:r>
          </a:p>
          <a:p>
            <a:pPr eaLnBrk="0" hangingPunct="0"/>
            <a:r>
              <a:rPr lang="de-DE" altLang="de-DE" sz="2000">
                <a:latin typeface="Arial Narrow" panose="020B0604020202020204" pitchFamily="34" charset="0"/>
              </a:rPr>
              <a:t> (Forschung)</a:t>
            </a:r>
            <a:endParaRPr lang="de-DE" altLang="de-DE" sz="1200" b="0">
              <a:latin typeface="Times New Roman" panose="02020603050405020304" pitchFamily="18" charset="0"/>
            </a:endParaRPr>
          </a:p>
        </p:txBody>
      </p:sp>
      <p:sp>
        <p:nvSpPr>
          <p:cNvPr id="46118" name="Freeform 38">
            <a:extLst>
              <a:ext uri="{FF2B5EF4-FFF2-40B4-BE49-F238E27FC236}">
                <a16:creationId xmlns:a16="http://schemas.microsoft.com/office/drawing/2014/main" id="{652A6151-97BF-384F-B58D-CD0027E276FB}"/>
              </a:ext>
            </a:extLst>
          </p:cNvPr>
          <p:cNvSpPr>
            <a:spLocks/>
          </p:cNvSpPr>
          <p:nvPr/>
        </p:nvSpPr>
        <p:spPr bwMode="auto">
          <a:xfrm>
            <a:off x="1476375" y="2781300"/>
            <a:ext cx="1800225" cy="1619250"/>
          </a:xfrm>
          <a:custGeom>
            <a:avLst/>
            <a:gdLst>
              <a:gd name="T0" fmla="*/ 1288 w 1718"/>
              <a:gd name="T1" fmla="*/ 0 h 857"/>
              <a:gd name="T2" fmla="*/ 0 w 1718"/>
              <a:gd name="T3" fmla="*/ 0 h 857"/>
              <a:gd name="T4" fmla="*/ 430 w 1718"/>
              <a:gd name="T5" fmla="*/ 428 h 857"/>
              <a:gd name="T6" fmla="*/ 0 w 1718"/>
              <a:gd name="T7" fmla="*/ 857 h 857"/>
              <a:gd name="T8" fmla="*/ 1288 w 1718"/>
              <a:gd name="T9" fmla="*/ 857 h 857"/>
              <a:gd name="T10" fmla="*/ 1718 w 1718"/>
              <a:gd name="T11" fmla="*/ 428 h 857"/>
              <a:gd name="T12" fmla="*/ 1288 w 1718"/>
              <a:gd name="T13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8" h="857">
                <a:moveTo>
                  <a:pt x="1288" y="0"/>
                </a:moveTo>
                <a:lnTo>
                  <a:pt x="0" y="0"/>
                </a:lnTo>
                <a:lnTo>
                  <a:pt x="430" y="428"/>
                </a:lnTo>
                <a:lnTo>
                  <a:pt x="0" y="857"/>
                </a:lnTo>
                <a:lnTo>
                  <a:pt x="1288" y="857"/>
                </a:lnTo>
                <a:lnTo>
                  <a:pt x="1718" y="428"/>
                </a:lnTo>
                <a:lnTo>
                  <a:pt x="1288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6119" name="Freeform 39">
            <a:extLst>
              <a:ext uri="{FF2B5EF4-FFF2-40B4-BE49-F238E27FC236}">
                <a16:creationId xmlns:a16="http://schemas.microsoft.com/office/drawing/2014/main" id="{95447A12-E08E-3540-9E96-F25171D8741F}"/>
              </a:ext>
            </a:extLst>
          </p:cNvPr>
          <p:cNvSpPr>
            <a:spLocks/>
          </p:cNvSpPr>
          <p:nvPr/>
        </p:nvSpPr>
        <p:spPr bwMode="auto">
          <a:xfrm>
            <a:off x="2916238" y="2781300"/>
            <a:ext cx="1800225" cy="1619250"/>
          </a:xfrm>
          <a:custGeom>
            <a:avLst/>
            <a:gdLst>
              <a:gd name="T0" fmla="*/ 1288 w 1718"/>
              <a:gd name="T1" fmla="*/ 0 h 857"/>
              <a:gd name="T2" fmla="*/ 0 w 1718"/>
              <a:gd name="T3" fmla="*/ 0 h 857"/>
              <a:gd name="T4" fmla="*/ 430 w 1718"/>
              <a:gd name="T5" fmla="*/ 428 h 857"/>
              <a:gd name="T6" fmla="*/ 0 w 1718"/>
              <a:gd name="T7" fmla="*/ 857 h 857"/>
              <a:gd name="T8" fmla="*/ 1288 w 1718"/>
              <a:gd name="T9" fmla="*/ 857 h 857"/>
              <a:gd name="T10" fmla="*/ 1718 w 1718"/>
              <a:gd name="T11" fmla="*/ 428 h 857"/>
              <a:gd name="T12" fmla="*/ 1288 w 1718"/>
              <a:gd name="T13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8" h="857">
                <a:moveTo>
                  <a:pt x="1288" y="0"/>
                </a:moveTo>
                <a:lnTo>
                  <a:pt x="0" y="0"/>
                </a:lnTo>
                <a:lnTo>
                  <a:pt x="430" y="428"/>
                </a:lnTo>
                <a:lnTo>
                  <a:pt x="0" y="857"/>
                </a:lnTo>
                <a:lnTo>
                  <a:pt x="1288" y="857"/>
                </a:lnTo>
                <a:lnTo>
                  <a:pt x="1718" y="428"/>
                </a:lnTo>
                <a:lnTo>
                  <a:pt x="1288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6120" name="Freeform 40">
            <a:extLst>
              <a:ext uri="{FF2B5EF4-FFF2-40B4-BE49-F238E27FC236}">
                <a16:creationId xmlns:a16="http://schemas.microsoft.com/office/drawing/2014/main" id="{B658369F-3E5D-CE4F-AB61-0787D9EA9E1B}"/>
              </a:ext>
            </a:extLst>
          </p:cNvPr>
          <p:cNvSpPr>
            <a:spLocks/>
          </p:cNvSpPr>
          <p:nvPr/>
        </p:nvSpPr>
        <p:spPr bwMode="auto">
          <a:xfrm>
            <a:off x="4356100" y="2781300"/>
            <a:ext cx="1800225" cy="1619250"/>
          </a:xfrm>
          <a:custGeom>
            <a:avLst/>
            <a:gdLst>
              <a:gd name="T0" fmla="*/ 1288 w 1718"/>
              <a:gd name="T1" fmla="*/ 0 h 857"/>
              <a:gd name="T2" fmla="*/ 0 w 1718"/>
              <a:gd name="T3" fmla="*/ 0 h 857"/>
              <a:gd name="T4" fmla="*/ 430 w 1718"/>
              <a:gd name="T5" fmla="*/ 428 h 857"/>
              <a:gd name="T6" fmla="*/ 0 w 1718"/>
              <a:gd name="T7" fmla="*/ 857 h 857"/>
              <a:gd name="T8" fmla="*/ 1288 w 1718"/>
              <a:gd name="T9" fmla="*/ 857 h 857"/>
              <a:gd name="T10" fmla="*/ 1718 w 1718"/>
              <a:gd name="T11" fmla="*/ 428 h 857"/>
              <a:gd name="T12" fmla="*/ 1288 w 1718"/>
              <a:gd name="T13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8" h="857">
                <a:moveTo>
                  <a:pt x="1288" y="0"/>
                </a:moveTo>
                <a:lnTo>
                  <a:pt x="0" y="0"/>
                </a:lnTo>
                <a:lnTo>
                  <a:pt x="430" y="428"/>
                </a:lnTo>
                <a:lnTo>
                  <a:pt x="0" y="857"/>
                </a:lnTo>
                <a:lnTo>
                  <a:pt x="1288" y="857"/>
                </a:lnTo>
                <a:lnTo>
                  <a:pt x="1718" y="428"/>
                </a:lnTo>
                <a:lnTo>
                  <a:pt x="1288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6121" name="Freeform 41">
            <a:extLst>
              <a:ext uri="{FF2B5EF4-FFF2-40B4-BE49-F238E27FC236}">
                <a16:creationId xmlns:a16="http://schemas.microsoft.com/office/drawing/2014/main" id="{3ED1C49F-03FF-1A43-A393-45579FD6F0BE}"/>
              </a:ext>
            </a:extLst>
          </p:cNvPr>
          <p:cNvSpPr>
            <a:spLocks/>
          </p:cNvSpPr>
          <p:nvPr/>
        </p:nvSpPr>
        <p:spPr bwMode="auto">
          <a:xfrm>
            <a:off x="5795963" y="2781300"/>
            <a:ext cx="1800225" cy="1619250"/>
          </a:xfrm>
          <a:custGeom>
            <a:avLst/>
            <a:gdLst>
              <a:gd name="T0" fmla="*/ 1288 w 1718"/>
              <a:gd name="T1" fmla="*/ 0 h 857"/>
              <a:gd name="T2" fmla="*/ 0 w 1718"/>
              <a:gd name="T3" fmla="*/ 0 h 857"/>
              <a:gd name="T4" fmla="*/ 430 w 1718"/>
              <a:gd name="T5" fmla="*/ 428 h 857"/>
              <a:gd name="T6" fmla="*/ 0 w 1718"/>
              <a:gd name="T7" fmla="*/ 857 h 857"/>
              <a:gd name="T8" fmla="*/ 1288 w 1718"/>
              <a:gd name="T9" fmla="*/ 857 h 857"/>
              <a:gd name="T10" fmla="*/ 1718 w 1718"/>
              <a:gd name="T11" fmla="*/ 428 h 857"/>
              <a:gd name="T12" fmla="*/ 1288 w 1718"/>
              <a:gd name="T13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8" h="857">
                <a:moveTo>
                  <a:pt x="1288" y="0"/>
                </a:moveTo>
                <a:lnTo>
                  <a:pt x="0" y="0"/>
                </a:lnTo>
                <a:lnTo>
                  <a:pt x="430" y="428"/>
                </a:lnTo>
                <a:lnTo>
                  <a:pt x="0" y="857"/>
                </a:lnTo>
                <a:lnTo>
                  <a:pt x="1288" y="857"/>
                </a:lnTo>
                <a:lnTo>
                  <a:pt x="1718" y="428"/>
                </a:lnTo>
                <a:lnTo>
                  <a:pt x="1288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6122" name="Freeform 42">
            <a:extLst>
              <a:ext uri="{FF2B5EF4-FFF2-40B4-BE49-F238E27FC236}">
                <a16:creationId xmlns:a16="http://schemas.microsoft.com/office/drawing/2014/main" id="{BC38BDC9-87F8-A043-9CA1-89448B0DD1A2}"/>
              </a:ext>
            </a:extLst>
          </p:cNvPr>
          <p:cNvSpPr>
            <a:spLocks/>
          </p:cNvSpPr>
          <p:nvPr/>
        </p:nvSpPr>
        <p:spPr bwMode="auto">
          <a:xfrm>
            <a:off x="7235825" y="2781300"/>
            <a:ext cx="1800225" cy="1619250"/>
          </a:xfrm>
          <a:custGeom>
            <a:avLst/>
            <a:gdLst>
              <a:gd name="T0" fmla="*/ 1288 w 1718"/>
              <a:gd name="T1" fmla="*/ 0 h 857"/>
              <a:gd name="T2" fmla="*/ 0 w 1718"/>
              <a:gd name="T3" fmla="*/ 0 h 857"/>
              <a:gd name="T4" fmla="*/ 430 w 1718"/>
              <a:gd name="T5" fmla="*/ 428 h 857"/>
              <a:gd name="T6" fmla="*/ 0 w 1718"/>
              <a:gd name="T7" fmla="*/ 857 h 857"/>
              <a:gd name="T8" fmla="*/ 1288 w 1718"/>
              <a:gd name="T9" fmla="*/ 857 h 857"/>
              <a:gd name="T10" fmla="*/ 1718 w 1718"/>
              <a:gd name="T11" fmla="*/ 428 h 857"/>
              <a:gd name="T12" fmla="*/ 1288 w 1718"/>
              <a:gd name="T13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8" h="857">
                <a:moveTo>
                  <a:pt x="1288" y="0"/>
                </a:moveTo>
                <a:lnTo>
                  <a:pt x="0" y="0"/>
                </a:lnTo>
                <a:lnTo>
                  <a:pt x="430" y="428"/>
                </a:lnTo>
                <a:lnTo>
                  <a:pt x="0" y="857"/>
                </a:lnTo>
                <a:lnTo>
                  <a:pt x="1288" y="857"/>
                </a:lnTo>
                <a:lnTo>
                  <a:pt x="1718" y="428"/>
                </a:lnTo>
                <a:lnTo>
                  <a:pt x="1288" y="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6123" name="Text Box 43">
            <a:extLst>
              <a:ext uri="{FF2B5EF4-FFF2-40B4-BE49-F238E27FC236}">
                <a16:creationId xmlns:a16="http://schemas.microsoft.com/office/drawing/2014/main" id="{F8D381FE-40A4-854D-B080-09EEB9FD0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3086100"/>
            <a:ext cx="14112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altLang="de-DE" sz="2000">
                <a:latin typeface="Arial Narrow" panose="020B0604020202020204" pitchFamily="34" charset="0"/>
              </a:rPr>
              <a:t>Integration/</a:t>
            </a:r>
          </a:p>
          <a:p>
            <a:pPr eaLnBrk="0" hangingPunct="0"/>
            <a:r>
              <a:rPr lang="de-DE" altLang="de-DE" sz="2000">
                <a:latin typeface="Arial Narrow" panose="020B0604020202020204" pitchFamily="34" charset="0"/>
              </a:rPr>
              <a:t>  Programm-</a:t>
            </a:r>
          </a:p>
          <a:p>
            <a:pPr eaLnBrk="0" hangingPunct="0"/>
            <a:r>
              <a:rPr lang="de-DE" altLang="de-DE" sz="2000">
                <a:latin typeface="Arial Narrow" panose="020B0604020202020204" pitchFamily="34" charset="0"/>
              </a:rPr>
              <a:t>gestaltung</a:t>
            </a:r>
            <a:endParaRPr lang="de-DE" altLang="de-DE" sz="2000">
              <a:latin typeface="Times New Roman" panose="02020603050405020304" pitchFamily="18" charset="0"/>
            </a:endParaRPr>
          </a:p>
        </p:txBody>
      </p:sp>
      <p:sp>
        <p:nvSpPr>
          <p:cNvPr id="46124" name="Text Box 44">
            <a:extLst>
              <a:ext uri="{FF2B5EF4-FFF2-40B4-BE49-F238E27FC236}">
                <a16:creationId xmlns:a16="http://schemas.microsoft.com/office/drawing/2014/main" id="{97F5E367-EB59-8144-B511-7340CF682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293370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altLang="de-DE" sz="2000">
                <a:latin typeface="Arial Narrow" panose="020B0604020202020204" pitchFamily="34" charset="0"/>
              </a:rPr>
              <a:t>Aufberei-</a:t>
            </a:r>
          </a:p>
          <a:p>
            <a:pPr eaLnBrk="0" hangingPunct="0"/>
            <a:r>
              <a:rPr lang="de-DE" altLang="de-DE" sz="2000">
                <a:latin typeface="Arial Narrow" panose="020B0604020202020204" pitchFamily="34" charset="0"/>
              </a:rPr>
              <a:t>     tung/</a:t>
            </a:r>
          </a:p>
          <a:p>
            <a:pPr eaLnBrk="0" hangingPunct="0"/>
            <a:r>
              <a:rPr lang="de-DE" altLang="de-DE" sz="2000">
                <a:latin typeface="Arial Narrow" panose="020B0604020202020204" pitchFamily="34" charset="0"/>
              </a:rPr>
              <a:t>   course </a:t>
            </a:r>
          </a:p>
          <a:p>
            <a:pPr eaLnBrk="0" hangingPunct="0"/>
            <a:r>
              <a:rPr lang="de-DE" altLang="de-DE" sz="2000">
                <a:latin typeface="Arial Narrow" panose="020B0604020202020204" pitchFamily="34" charset="0"/>
              </a:rPr>
              <a:t>  design</a:t>
            </a:r>
            <a:endParaRPr lang="de-DE" altLang="de-DE" sz="2000">
              <a:latin typeface="Times New Roman" panose="02020603050405020304" pitchFamily="18" charset="0"/>
            </a:endParaRPr>
          </a:p>
        </p:txBody>
      </p:sp>
      <p:sp>
        <p:nvSpPr>
          <p:cNvPr id="46125" name="Text Box 45">
            <a:extLst>
              <a:ext uri="{FF2B5EF4-FFF2-40B4-BE49-F238E27FC236}">
                <a16:creationId xmlns:a16="http://schemas.microsoft.com/office/drawing/2014/main" id="{6EC2D206-77F0-344C-89B8-180B40A74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0" y="3006725"/>
            <a:ext cx="12334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altLang="de-DE" sz="2000">
                <a:latin typeface="Arial Narrow" panose="020B0604020202020204" pitchFamily="34" charset="0"/>
              </a:rPr>
              <a:t>Admini-</a:t>
            </a:r>
          </a:p>
          <a:p>
            <a:pPr eaLnBrk="0" hangingPunct="0"/>
            <a:r>
              <a:rPr lang="de-DE" altLang="de-DE" sz="2000">
                <a:latin typeface="Arial Narrow" panose="020B0604020202020204" pitchFamily="34" charset="0"/>
              </a:rPr>
              <a:t>    stration,</a:t>
            </a:r>
          </a:p>
          <a:p>
            <a:pPr eaLnBrk="0" hangingPunct="0"/>
            <a:r>
              <a:rPr lang="de-DE" altLang="de-DE" sz="2000">
                <a:latin typeface="Arial Narrow" panose="020B0604020202020204" pitchFamily="34" charset="0"/>
              </a:rPr>
              <a:t> support</a:t>
            </a:r>
            <a:endParaRPr lang="de-DE" altLang="de-DE" sz="1200" b="0">
              <a:latin typeface="Times New Roman" panose="02020603050405020304" pitchFamily="18" charset="0"/>
            </a:endParaRPr>
          </a:p>
        </p:txBody>
      </p:sp>
      <p:sp>
        <p:nvSpPr>
          <p:cNvPr id="46126" name="Text Box 46">
            <a:extLst>
              <a:ext uri="{FF2B5EF4-FFF2-40B4-BE49-F238E27FC236}">
                <a16:creationId xmlns:a16="http://schemas.microsoft.com/office/drawing/2014/main" id="{3563BAA4-6FB0-8C44-B389-C9EBA9E85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3009900"/>
            <a:ext cx="11414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altLang="de-DE" sz="2000">
                <a:latin typeface="Arial Narrow" panose="020B0604020202020204" pitchFamily="34" charset="0"/>
              </a:rPr>
              <a:t>Content</a:t>
            </a:r>
          </a:p>
          <a:p>
            <a:pPr eaLnBrk="0" hangingPunct="0"/>
            <a:r>
              <a:rPr lang="de-DE" altLang="de-DE" sz="2000">
                <a:latin typeface="Arial Narrow" panose="020B0604020202020204" pitchFamily="34" charset="0"/>
              </a:rPr>
              <a:t>   delivery</a:t>
            </a:r>
          </a:p>
          <a:p>
            <a:pPr eaLnBrk="0" hangingPunct="0"/>
            <a:r>
              <a:rPr lang="de-DE" altLang="de-DE" sz="2000">
                <a:latin typeface="Arial Narrow" panose="020B0604020202020204" pitchFamily="34" charset="0"/>
              </a:rPr>
              <a:t>(Lehre)</a:t>
            </a:r>
          </a:p>
        </p:txBody>
      </p:sp>
      <p:sp>
        <p:nvSpPr>
          <p:cNvPr id="46127" name="Text Box 47">
            <a:extLst>
              <a:ext uri="{FF2B5EF4-FFF2-40B4-BE49-F238E27FC236}">
                <a16:creationId xmlns:a16="http://schemas.microsoft.com/office/drawing/2014/main" id="{7368349A-0DD9-9946-B929-317DFEBBC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900" y="3086100"/>
            <a:ext cx="12668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altLang="de-DE" sz="2000">
                <a:latin typeface="Arial Narrow" panose="020B0604020202020204" pitchFamily="34" charset="0"/>
              </a:rPr>
              <a:t>Zertifi-</a:t>
            </a:r>
          </a:p>
          <a:p>
            <a:pPr eaLnBrk="0" hangingPunct="0"/>
            <a:r>
              <a:rPr lang="de-DE" altLang="de-DE" sz="2000">
                <a:latin typeface="Arial Narrow" panose="020B0604020202020204" pitchFamily="34" charset="0"/>
              </a:rPr>
              <a:t>     zierung,</a:t>
            </a:r>
          </a:p>
          <a:p>
            <a:pPr eaLnBrk="0" hangingPunct="0"/>
            <a:r>
              <a:rPr lang="de-DE" altLang="de-DE" sz="2000">
                <a:latin typeface="Arial Narrow" panose="020B0604020202020204" pitchFamily="34" charset="0"/>
              </a:rPr>
              <a:t>Prüfungen</a:t>
            </a:r>
            <a:endParaRPr lang="de-DE" altLang="de-DE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4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46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4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46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  <p:bldP spid="46117" grpId="0" autoUpdateAnimBg="0"/>
      <p:bldP spid="46123" grpId="0" autoUpdateAnimBg="0"/>
      <p:bldP spid="46124" grpId="0" autoUpdateAnimBg="0"/>
      <p:bldP spid="46125" grpId="0" autoUpdateAnimBg="0"/>
      <p:bldP spid="46126" grpId="0" autoUpdateAnimBg="0"/>
      <p:bldP spid="4612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oliennummernplatzhalter 1">
            <a:extLst>
              <a:ext uri="{FF2B5EF4-FFF2-40B4-BE49-F238E27FC236}">
                <a16:creationId xmlns:a16="http://schemas.microsoft.com/office/drawing/2014/main" id="{80FD49C7-8998-2B48-8665-795A443169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BBE0F-FC15-6F4D-BF4A-480911BFBEAD}" type="slidenum">
              <a:rPr lang="de-DE" altLang="de-DE"/>
              <a:pPr/>
              <a:t>14</a:t>
            </a:fld>
            <a:endParaRPr lang="de-DE" altLang="de-DE"/>
          </a:p>
        </p:txBody>
      </p:sp>
      <p:sp>
        <p:nvSpPr>
          <p:cNvPr id="57" name="Fußzeilenplatzhalter 2">
            <a:extLst>
              <a:ext uri="{FF2B5EF4-FFF2-40B4-BE49-F238E27FC236}">
                <a16:creationId xmlns:a16="http://schemas.microsoft.com/office/drawing/2014/main" id="{42965FF2-3F69-8E4E-8406-E88C5990D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Saarbrücken | 31. Januar 2007 | Detlef Müller-Böling</a:t>
            </a:r>
          </a:p>
        </p:txBody>
      </p:sp>
      <p:grpSp>
        <p:nvGrpSpPr>
          <p:cNvPr id="130096" name="Group 48">
            <a:extLst>
              <a:ext uri="{FF2B5EF4-FFF2-40B4-BE49-F238E27FC236}">
                <a16:creationId xmlns:a16="http://schemas.microsoft.com/office/drawing/2014/main" id="{421F505B-4580-2841-AE2C-88C15FED306B}"/>
              </a:ext>
            </a:extLst>
          </p:cNvPr>
          <p:cNvGrpSpPr>
            <a:grpSpLocks/>
          </p:cNvGrpSpPr>
          <p:nvPr/>
        </p:nvGrpSpPr>
        <p:grpSpPr bwMode="auto">
          <a:xfrm>
            <a:off x="0" y="2276475"/>
            <a:ext cx="9144000" cy="2590800"/>
            <a:chOff x="0" y="1434"/>
            <a:chExt cx="5760" cy="1632"/>
          </a:xfrm>
        </p:grpSpPr>
        <p:grpSp>
          <p:nvGrpSpPr>
            <p:cNvPr id="130051" name="Group 3">
              <a:extLst>
                <a:ext uri="{FF2B5EF4-FFF2-40B4-BE49-F238E27FC236}">
                  <a16:creationId xmlns:a16="http://schemas.microsoft.com/office/drawing/2014/main" id="{4E124B3F-4EB2-D048-BFCE-09B0710047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434"/>
              <a:ext cx="5760" cy="1632"/>
              <a:chOff x="5558" y="10080"/>
              <a:chExt cx="7259" cy="2105"/>
            </a:xfrm>
          </p:grpSpPr>
          <p:sp>
            <p:nvSpPr>
              <p:cNvPr id="130052" name="Rectangle 4">
                <a:extLst>
                  <a:ext uri="{FF2B5EF4-FFF2-40B4-BE49-F238E27FC236}">
                    <a16:creationId xmlns:a16="http://schemas.microsoft.com/office/drawing/2014/main" id="{AABDB1FB-1A39-DD47-A30B-EFEEB659AD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0080"/>
                <a:ext cx="7259" cy="65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053" name="Rectangle 5">
                <a:extLst>
                  <a:ext uri="{FF2B5EF4-FFF2-40B4-BE49-F238E27FC236}">
                    <a16:creationId xmlns:a16="http://schemas.microsoft.com/office/drawing/2014/main" id="{620E5640-0AD6-0C4B-A786-C2995C332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0145"/>
                <a:ext cx="7259" cy="67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054" name="Rectangle 6">
                <a:extLst>
                  <a:ext uri="{FF2B5EF4-FFF2-40B4-BE49-F238E27FC236}">
                    <a16:creationId xmlns:a16="http://schemas.microsoft.com/office/drawing/2014/main" id="{464F86F0-5156-684C-891E-5178560704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0212"/>
                <a:ext cx="7259" cy="65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055" name="Rectangle 7">
                <a:extLst>
                  <a:ext uri="{FF2B5EF4-FFF2-40B4-BE49-F238E27FC236}">
                    <a16:creationId xmlns:a16="http://schemas.microsoft.com/office/drawing/2014/main" id="{7A7FF4FD-4EED-2340-9EA6-CF38F0C73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0277"/>
                <a:ext cx="7259" cy="66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056" name="Rectangle 8">
                <a:extLst>
                  <a:ext uri="{FF2B5EF4-FFF2-40B4-BE49-F238E27FC236}">
                    <a16:creationId xmlns:a16="http://schemas.microsoft.com/office/drawing/2014/main" id="{7A9D8FAB-CCC2-524C-BE24-45FA885C24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0343"/>
                <a:ext cx="7259" cy="65"/>
              </a:xfrm>
              <a:prstGeom prst="rect">
                <a:avLst/>
              </a:pr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057" name="Rectangle 9">
                <a:extLst>
                  <a:ext uri="{FF2B5EF4-FFF2-40B4-BE49-F238E27FC236}">
                    <a16:creationId xmlns:a16="http://schemas.microsoft.com/office/drawing/2014/main" id="{CCA26F36-C2E9-B145-9EFD-BED74574E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0408"/>
                <a:ext cx="7259" cy="67"/>
              </a:xfrm>
              <a:prstGeom prst="rect">
                <a:avLst/>
              </a:pr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058" name="Rectangle 10">
                <a:extLst>
                  <a:ext uri="{FF2B5EF4-FFF2-40B4-BE49-F238E27FC236}">
                    <a16:creationId xmlns:a16="http://schemas.microsoft.com/office/drawing/2014/main" id="{5FD51949-C933-8947-9AEE-FE5A791079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0475"/>
                <a:ext cx="7259" cy="65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059" name="Rectangle 11">
                <a:extLst>
                  <a:ext uri="{FF2B5EF4-FFF2-40B4-BE49-F238E27FC236}">
                    <a16:creationId xmlns:a16="http://schemas.microsoft.com/office/drawing/2014/main" id="{5945673D-0083-9642-8776-F650303BF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0540"/>
                <a:ext cx="7259" cy="66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060" name="Rectangle 12">
                <a:extLst>
                  <a:ext uri="{FF2B5EF4-FFF2-40B4-BE49-F238E27FC236}">
                    <a16:creationId xmlns:a16="http://schemas.microsoft.com/office/drawing/2014/main" id="{1571D453-ADF5-714C-A049-CFF1A7BBA9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0606"/>
                <a:ext cx="7259" cy="65"/>
              </a:xfrm>
              <a:prstGeom prst="rect">
                <a:avLst/>
              </a:pr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061" name="Rectangle 13">
                <a:extLst>
                  <a:ext uri="{FF2B5EF4-FFF2-40B4-BE49-F238E27FC236}">
                    <a16:creationId xmlns:a16="http://schemas.microsoft.com/office/drawing/2014/main" id="{ACF3F67A-F1B9-A44E-AF7B-B05206B7D6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0671"/>
                <a:ext cx="7259" cy="67"/>
              </a:xfrm>
              <a:prstGeom prst="rect">
                <a:avLst/>
              </a:pr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062" name="Rectangle 14">
                <a:extLst>
                  <a:ext uri="{FF2B5EF4-FFF2-40B4-BE49-F238E27FC236}">
                    <a16:creationId xmlns:a16="http://schemas.microsoft.com/office/drawing/2014/main" id="{A258DEA1-F229-7549-8FA6-AC7AFF82D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0738"/>
                <a:ext cx="7259" cy="65"/>
              </a:xfrm>
              <a:prstGeom prst="rect">
                <a:avLst/>
              </a:pr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063" name="Rectangle 15">
                <a:extLst>
                  <a:ext uri="{FF2B5EF4-FFF2-40B4-BE49-F238E27FC236}">
                    <a16:creationId xmlns:a16="http://schemas.microsoft.com/office/drawing/2014/main" id="{80F6F238-484D-BD4F-8341-66878D19E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0803"/>
                <a:ext cx="7259" cy="66"/>
              </a:xfrm>
              <a:prstGeom prst="rect">
                <a:avLst/>
              </a:prstGeom>
              <a:solidFill>
                <a:srgbClr val="A9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064" name="Rectangle 16">
                <a:extLst>
                  <a:ext uri="{FF2B5EF4-FFF2-40B4-BE49-F238E27FC236}">
                    <a16:creationId xmlns:a16="http://schemas.microsoft.com/office/drawing/2014/main" id="{F61FD7F6-B8CD-3543-87C3-1AEC6D72B2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0869"/>
                <a:ext cx="7259" cy="65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065" name="Rectangle 17">
                <a:extLst>
                  <a:ext uri="{FF2B5EF4-FFF2-40B4-BE49-F238E27FC236}">
                    <a16:creationId xmlns:a16="http://schemas.microsoft.com/office/drawing/2014/main" id="{8FC529C2-069A-B74C-8A11-0645650A4A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0934"/>
                <a:ext cx="7259" cy="67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066" name="Rectangle 18">
                <a:extLst>
                  <a:ext uri="{FF2B5EF4-FFF2-40B4-BE49-F238E27FC236}">
                    <a16:creationId xmlns:a16="http://schemas.microsoft.com/office/drawing/2014/main" id="{99C19902-5492-7043-BF97-87C6C6B57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1001"/>
                <a:ext cx="7259" cy="65"/>
              </a:xfrm>
              <a:prstGeom prst="rect">
                <a:avLst/>
              </a:pr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067" name="Rectangle 19">
                <a:extLst>
                  <a:ext uri="{FF2B5EF4-FFF2-40B4-BE49-F238E27FC236}">
                    <a16:creationId xmlns:a16="http://schemas.microsoft.com/office/drawing/2014/main" id="{B2A4BECD-834D-A140-ABE7-7A5634928C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1066"/>
                <a:ext cx="7259" cy="66"/>
              </a:xfrm>
              <a:prstGeom prst="rect">
                <a:avLst/>
              </a:prstGeom>
              <a:solidFill>
                <a:srgbClr val="A1A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068" name="Rectangle 20">
                <a:extLst>
                  <a:ext uri="{FF2B5EF4-FFF2-40B4-BE49-F238E27FC236}">
                    <a16:creationId xmlns:a16="http://schemas.microsoft.com/office/drawing/2014/main" id="{25A4A479-B0AE-7448-81D8-527145E60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1132"/>
                <a:ext cx="7259" cy="65"/>
              </a:xfrm>
              <a:prstGeom prst="rect">
                <a:avLst/>
              </a:pr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069" name="Rectangle 21">
                <a:extLst>
                  <a:ext uri="{FF2B5EF4-FFF2-40B4-BE49-F238E27FC236}">
                    <a16:creationId xmlns:a16="http://schemas.microsoft.com/office/drawing/2014/main" id="{B5289EBA-338C-EA4C-AAB7-0EF6B90227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1197"/>
                <a:ext cx="7259" cy="67"/>
              </a:xfrm>
              <a:prstGeom prst="rect">
                <a:avLst/>
              </a:pr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070" name="Rectangle 22">
                <a:extLst>
                  <a:ext uri="{FF2B5EF4-FFF2-40B4-BE49-F238E27FC236}">
                    <a16:creationId xmlns:a16="http://schemas.microsoft.com/office/drawing/2014/main" id="{0C5A0D44-441B-9640-83DC-C0AF3C1EF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1264"/>
                <a:ext cx="7259" cy="65"/>
              </a:xfrm>
              <a:prstGeom prst="rect">
                <a:avLst/>
              </a:pr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071" name="Rectangle 23">
                <a:extLst>
                  <a:ext uri="{FF2B5EF4-FFF2-40B4-BE49-F238E27FC236}">
                    <a16:creationId xmlns:a16="http://schemas.microsoft.com/office/drawing/2014/main" id="{FDF2CBE1-C046-D946-B730-F3CF51D975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1329"/>
                <a:ext cx="7259" cy="66"/>
              </a:xfrm>
              <a:prstGeom prst="rect">
                <a:avLst/>
              </a:pr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072" name="Rectangle 24">
                <a:extLst>
                  <a:ext uri="{FF2B5EF4-FFF2-40B4-BE49-F238E27FC236}">
                    <a16:creationId xmlns:a16="http://schemas.microsoft.com/office/drawing/2014/main" id="{A15E6393-A6D3-0744-919D-636E7A15B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1395"/>
                <a:ext cx="7259" cy="65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073" name="Rectangle 25">
                <a:extLst>
                  <a:ext uri="{FF2B5EF4-FFF2-40B4-BE49-F238E27FC236}">
                    <a16:creationId xmlns:a16="http://schemas.microsoft.com/office/drawing/2014/main" id="{2A98E596-1D4E-484E-95F8-9CB5DF7979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1460"/>
                <a:ext cx="7259" cy="67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074" name="Rectangle 26">
                <a:extLst>
                  <a:ext uri="{FF2B5EF4-FFF2-40B4-BE49-F238E27FC236}">
                    <a16:creationId xmlns:a16="http://schemas.microsoft.com/office/drawing/2014/main" id="{859C0FFB-F624-A146-8622-FD81CA46C0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1527"/>
                <a:ext cx="7259" cy="65"/>
              </a:xfrm>
              <a:prstGeom prst="rect">
                <a:avLst/>
              </a:pr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075" name="Rectangle 27">
                <a:extLst>
                  <a:ext uri="{FF2B5EF4-FFF2-40B4-BE49-F238E27FC236}">
                    <a16:creationId xmlns:a16="http://schemas.microsoft.com/office/drawing/2014/main" id="{927DAC00-8DBA-E445-8933-9DA5FA4FE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1592"/>
                <a:ext cx="7259" cy="67"/>
              </a:xfrm>
              <a:prstGeom prst="rect">
                <a:avLst/>
              </a:pr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076" name="Rectangle 28">
                <a:extLst>
                  <a:ext uri="{FF2B5EF4-FFF2-40B4-BE49-F238E27FC236}">
                    <a16:creationId xmlns:a16="http://schemas.microsoft.com/office/drawing/2014/main" id="{17ED69B8-2E7D-5045-9BDD-A4AF5762E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1659"/>
                <a:ext cx="7259" cy="65"/>
              </a:xfrm>
              <a:prstGeom prst="rect">
                <a:avLst/>
              </a:prstGeom>
              <a:solidFill>
                <a:srgbClr val="8F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077" name="Rectangle 29">
                <a:extLst>
                  <a:ext uri="{FF2B5EF4-FFF2-40B4-BE49-F238E27FC236}">
                    <a16:creationId xmlns:a16="http://schemas.microsoft.com/office/drawing/2014/main" id="{B1D4FA2B-F9F0-D24F-8AF7-6E448A506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1724"/>
                <a:ext cx="7259" cy="66"/>
              </a:xfrm>
              <a:prstGeom prst="rect">
                <a:avLst/>
              </a:prstGeom>
              <a:solidFill>
                <a:srgbClr val="8D8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078" name="Rectangle 30">
                <a:extLst>
                  <a:ext uri="{FF2B5EF4-FFF2-40B4-BE49-F238E27FC236}">
                    <a16:creationId xmlns:a16="http://schemas.microsoft.com/office/drawing/2014/main" id="{E74CE210-71BB-4C4E-AB54-E1A120089E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1790"/>
                <a:ext cx="7259" cy="65"/>
              </a:xfrm>
              <a:prstGeom prst="rect">
                <a:avLst/>
              </a:pr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079" name="Rectangle 31">
                <a:extLst>
                  <a:ext uri="{FF2B5EF4-FFF2-40B4-BE49-F238E27FC236}">
                    <a16:creationId xmlns:a16="http://schemas.microsoft.com/office/drawing/2014/main" id="{8BADBAC4-C3BE-0C4E-8C3C-3B280028C8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1855"/>
                <a:ext cx="7259" cy="67"/>
              </a:xfrm>
              <a:prstGeom prst="rect">
                <a:avLst/>
              </a:pr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080" name="Rectangle 32">
                <a:extLst>
                  <a:ext uri="{FF2B5EF4-FFF2-40B4-BE49-F238E27FC236}">
                    <a16:creationId xmlns:a16="http://schemas.microsoft.com/office/drawing/2014/main" id="{34083C9A-A27A-5C40-AB79-44879E40B6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1922"/>
                <a:ext cx="7259" cy="65"/>
              </a:xfrm>
              <a:prstGeom prst="rect">
                <a:avLst/>
              </a:pr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081" name="Rectangle 33">
                <a:extLst>
                  <a:ext uri="{FF2B5EF4-FFF2-40B4-BE49-F238E27FC236}">
                    <a16:creationId xmlns:a16="http://schemas.microsoft.com/office/drawing/2014/main" id="{DC3859F3-02F7-9B49-907B-7E023369E7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1987"/>
                <a:ext cx="7259" cy="66"/>
              </a:xfrm>
              <a:prstGeom prst="rect">
                <a:avLst/>
              </a:pr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082" name="Rectangle 34">
                <a:extLst>
                  <a:ext uri="{FF2B5EF4-FFF2-40B4-BE49-F238E27FC236}">
                    <a16:creationId xmlns:a16="http://schemas.microsoft.com/office/drawing/2014/main" id="{66495366-3548-EC46-8270-E9E00CD999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2053"/>
                <a:ext cx="7259" cy="65"/>
              </a:xfrm>
              <a:prstGeom prst="rect">
                <a:avLst/>
              </a:prstGeom>
              <a:solidFill>
                <a:srgbClr val="89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083" name="Rectangle 35">
                <a:extLst>
                  <a:ext uri="{FF2B5EF4-FFF2-40B4-BE49-F238E27FC236}">
                    <a16:creationId xmlns:a16="http://schemas.microsoft.com/office/drawing/2014/main" id="{E21CE3A6-3406-2E43-8B52-EB265A6E0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8" y="12118"/>
                <a:ext cx="7259" cy="67"/>
              </a:xfrm>
              <a:prstGeom prst="rect">
                <a:avLst/>
              </a:prstGeom>
              <a:solidFill>
                <a:srgbClr val="89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30084" name="Freeform 36">
              <a:extLst>
                <a:ext uri="{FF2B5EF4-FFF2-40B4-BE49-F238E27FC236}">
                  <a16:creationId xmlns:a16="http://schemas.microsoft.com/office/drawing/2014/main" id="{A645F463-E643-9A4F-8BC0-DBFC57229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" y="1752"/>
              <a:ext cx="1134" cy="1020"/>
            </a:xfrm>
            <a:custGeom>
              <a:avLst/>
              <a:gdLst>
                <a:gd name="T0" fmla="*/ 1288 w 1718"/>
                <a:gd name="T1" fmla="*/ 0 h 857"/>
                <a:gd name="T2" fmla="*/ 0 w 1718"/>
                <a:gd name="T3" fmla="*/ 0 h 857"/>
                <a:gd name="T4" fmla="*/ 430 w 1718"/>
                <a:gd name="T5" fmla="*/ 428 h 857"/>
                <a:gd name="T6" fmla="*/ 0 w 1718"/>
                <a:gd name="T7" fmla="*/ 857 h 857"/>
                <a:gd name="T8" fmla="*/ 1288 w 1718"/>
                <a:gd name="T9" fmla="*/ 857 h 857"/>
                <a:gd name="T10" fmla="*/ 1718 w 1718"/>
                <a:gd name="T11" fmla="*/ 428 h 857"/>
                <a:gd name="T12" fmla="*/ 1288 w 1718"/>
                <a:gd name="T13" fmla="*/ 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8" h="857">
                  <a:moveTo>
                    <a:pt x="1288" y="0"/>
                  </a:moveTo>
                  <a:lnTo>
                    <a:pt x="0" y="0"/>
                  </a:lnTo>
                  <a:lnTo>
                    <a:pt x="430" y="428"/>
                  </a:lnTo>
                  <a:lnTo>
                    <a:pt x="0" y="857"/>
                  </a:lnTo>
                  <a:lnTo>
                    <a:pt x="1288" y="857"/>
                  </a:lnTo>
                  <a:lnTo>
                    <a:pt x="1718" y="428"/>
                  </a:lnTo>
                  <a:lnTo>
                    <a:pt x="1288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0085" name="Text Box 37">
              <a:extLst>
                <a:ext uri="{FF2B5EF4-FFF2-40B4-BE49-F238E27FC236}">
                  <a16:creationId xmlns:a16="http://schemas.microsoft.com/office/drawing/2014/main" id="{D0B6EC59-8723-3B42-ACAE-74F403A868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" y="1944"/>
              <a:ext cx="93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altLang="de-DE" sz="2000">
                  <a:latin typeface="Times New Roman" panose="02020603050405020304" pitchFamily="18" charset="0"/>
                </a:rPr>
                <a:t>   </a:t>
              </a:r>
              <a:r>
                <a:rPr lang="de-DE" altLang="de-DE" sz="2000">
                  <a:latin typeface="Arial Narrow" panose="020B0604020202020204" pitchFamily="34" charset="0"/>
                </a:rPr>
                <a:t>Content</a:t>
              </a:r>
            </a:p>
            <a:p>
              <a:pPr eaLnBrk="0" hangingPunct="0"/>
              <a:r>
                <a:rPr lang="de-DE" altLang="de-DE" sz="2000">
                  <a:latin typeface="Arial Narrow" panose="020B0604020202020204" pitchFamily="34" charset="0"/>
                </a:rPr>
                <a:t>    generieren</a:t>
              </a:r>
            </a:p>
            <a:p>
              <a:pPr eaLnBrk="0" hangingPunct="0"/>
              <a:r>
                <a:rPr lang="de-DE" altLang="de-DE" sz="2000">
                  <a:latin typeface="Arial Narrow" panose="020B0604020202020204" pitchFamily="34" charset="0"/>
                </a:rPr>
                <a:t> (Forschung)</a:t>
              </a:r>
              <a:endParaRPr lang="de-DE" altLang="de-DE" sz="1200" b="0">
                <a:latin typeface="Times New Roman" panose="02020603050405020304" pitchFamily="18" charset="0"/>
              </a:endParaRPr>
            </a:p>
          </p:txBody>
        </p:sp>
        <p:sp>
          <p:nvSpPr>
            <p:cNvPr id="130086" name="Freeform 38">
              <a:extLst>
                <a:ext uri="{FF2B5EF4-FFF2-40B4-BE49-F238E27FC236}">
                  <a16:creationId xmlns:a16="http://schemas.microsoft.com/office/drawing/2014/main" id="{D902DB60-85E9-2E43-9A6C-49DCF9EFC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" y="1752"/>
              <a:ext cx="1134" cy="1020"/>
            </a:xfrm>
            <a:custGeom>
              <a:avLst/>
              <a:gdLst>
                <a:gd name="T0" fmla="*/ 1288 w 1718"/>
                <a:gd name="T1" fmla="*/ 0 h 857"/>
                <a:gd name="T2" fmla="*/ 0 w 1718"/>
                <a:gd name="T3" fmla="*/ 0 h 857"/>
                <a:gd name="T4" fmla="*/ 430 w 1718"/>
                <a:gd name="T5" fmla="*/ 428 h 857"/>
                <a:gd name="T6" fmla="*/ 0 w 1718"/>
                <a:gd name="T7" fmla="*/ 857 h 857"/>
                <a:gd name="T8" fmla="*/ 1288 w 1718"/>
                <a:gd name="T9" fmla="*/ 857 h 857"/>
                <a:gd name="T10" fmla="*/ 1718 w 1718"/>
                <a:gd name="T11" fmla="*/ 428 h 857"/>
                <a:gd name="T12" fmla="*/ 1288 w 1718"/>
                <a:gd name="T13" fmla="*/ 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8" h="857">
                  <a:moveTo>
                    <a:pt x="1288" y="0"/>
                  </a:moveTo>
                  <a:lnTo>
                    <a:pt x="0" y="0"/>
                  </a:lnTo>
                  <a:lnTo>
                    <a:pt x="430" y="428"/>
                  </a:lnTo>
                  <a:lnTo>
                    <a:pt x="0" y="857"/>
                  </a:lnTo>
                  <a:lnTo>
                    <a:pt x="1288" y="857"/>
                  </a:lnTo>
                  <a:lnTo>
                    <a:pt x="1718" y="428"/>
                  </a:lnTo>
                  <a:lnTo>
                    <a:pt x="1288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0087" name="Freeform 39">
              <a:extLst>
                <a:ext uri="{FF2B5EF4-FFF2-40B4-BE49-F238E27FC236}">
                  <a16:creationId xmlns:a16="http://schemas.microsoft.com/office/drawing/2014/main" id="{84310EE8-F62C-D84C-BC3A-CD81A3181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" y="1752"/>
              <a:ext cx="1134" cy="1020"/>
            </a:xfrm>
            <a:custGeom>
              <a:avLst/>
              <a:gdLst>
                <a:gd name="T0" fmla="*/ 1288 w 1718"/>
                <a:gd name="T1" fmla="*/ 0 h 857"/>
                <a:gd name="T2" fmla="*/ 0 w 1718"/>
                <a:gd name="T3" fmla="*/ 0 h 857"/>
                <a:gd name="T4" fmla="*/ 430 w 1718"/>
                <a:gd name="T5" fmla="*/ 428 h 857"/>
                <a:gd name="T6" fmla="*/ 0 w 1718"/>
                <a:gd name="T7" fmla="*/ 857 h 857"/>
                <a:gd name="T8" fmla="*/ 1288 w 1718"/>
                <a:gd name="T9" fmla="*/ 857 h 857"/>
                <a:gd name="T10" fmla="*/ 1718 w 1718"/>
                <a:gd name="T11" fmla="*/ 428 h 857"/>
                <a:gd name="T12" fmla="*/ 1288 w 1718"/>
                <a:gd name="T13" fmla="*/ 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8" h="857">
                  <a:moveTo>
                    <a:pt x="1288" y="0"/>
                  </a:moveTo>
                  <a:lnTo>
                    <a:pt x="0" y="0"/>
                  </a:lnTo>
                  <a:lnTo>
                    <a:pt x="430" y="428"/>
                  </a:lnTo>
                  <a:lnTo>
                    <a:pt x="0" y="857"/>
                  </a:lnTo>
                  <a:lnTo>
                    <a:pt x="1288" y="857"/>
                  </a:lnTo>
                  <a:lnTo>
                    <a:pt x="1718" y="428"/>
                  </a:lnTo>
                  <a:lnTo>
                    <a:pt x="1288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0088" name="Freeform 40">
              <a:extLst>
                <a:ext uri="{FF2B5EF4-FFF2-40B4-BE49-F238E27FC236}">
                  <a16:creationId xmlns:a16="http://schemas.microsoft.com/office/drawing/2014/main" id="{2665EF9F-B9EE-B14D-BFCC-BD81D400C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1752"/>
              <a:ext cx="1134" cy="1020"/>
            </a:xfrm>
            <a:custGeom>
              <a:avLst/>
              <a:gdLst>
                <a:gd name="T0" fmla="*/ 1288 w 1718"/>
                <a:gd name="T1" fmla="*/ 0 h 857"/>
                <a:gd name="T2" fmla="*/ 0 w 1718"/>
                <a:gd name="T3" fmla="*/ 0 h 857"/>
                <a:gd name="T4" fmla="*/ 430 w 1718"/>
                <a:gd name="T5" fmla="*/ 428 h 857"/>
                <a:gd name="T6" fmla="*/ 0 w 1718"/>
                <a:gd name="T7" fmla="*/ 857 h 857"/>
                <a:gd name="T8" fmla="*/ 1288 w 1718"/>
                <a:gd name="T9" fmla="*/ 857 h 857"/>
                <a:gd name="T10" fmla="*/ 1718 w 1718"/>
                <a:gd name="T11" fmla="*/ 428 h 857"/>
                <a:gd name="T12" fmla="*/ 1288 w 1718"/>
                <a:gd name="T13" fmla="*/ 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8" h="857">
                  <a:moveTo>
                    <a:pt x="1288" y="0"/>
                  </a:moveTo>
                  <a:lnTo>
                    <a:pt x="0" y="0"/>
                  </a:lnTo>
                  <a:lnTo>
                    <a:pt x="430" y="428"/>
                  </a:lnTo>
                  <a:lnTo>
                    <a:pt x="0" y="857"/>
                  </a:lnTo>
                  <a:lnTo>
                    <a:pt x="1288" y="857"/>
                  </a:lnTo>
                  <a:lnTo>
                    <a:pt x="1718" y="428"/>
                  </a:lnTo>
                  <a:lnTo>
                    <a:pt x="1288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0089" name="Freeform 41">
              <a:extLst>
                <a:ext uri="{FF2B5EF4-FFF2-40B4-BE49-F238E27FC236}">
                  <a16:creationId xmlns:a16="http://schemas.microsoft.com/office/drawing/2014/main" id="{D9717096-D362-5E4D-96D5-2B366FC66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" y="1752"/>
              <a:ext cx="1134" cy="1020"/>
            </a:xfrm>
            <a:custGeom>
              <a:avLst/>
              <a:gdLst>
                <a:gd name="T0" fmla="*/ 1288 w 1718"/>
                <a:gd name="T1" fmla="*/ 0 h 857"/>
                <a:gd name="T2" fmla="*/ 0 w 1718"/>
                <a:gd name="T3" fmla="*/ 0 h 857"/>
                <a:gd name="T4" fmla="*/ 430 w 1718"/>
                <a:gd name="T5" fmla="*/ 428 h 857"/>
                <a:gd name="T6" fmla="*/ 0 w 1718"/>
                <a:gd name="T7" fmla="*/ 857 h 857"/>
                <a:gd name="T8" fmla="*/ 1288 w 1718"/>
                <a:gd name="T9" fmla="*/ 857 h 857"/>
                <a:gd name="T10" fmla="*/ 1718 w 1718"/>
                <a:gd name="T11" fmla="*/ 428 h 857"/>
                <a:gd name="T12" fmla="*/ 1288 w 1718"/>
                <a:gd name="T13" fmla="*/ 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8" h="857">
                  <a:moveTo>
                    <a:pt x="1288" y="0"/>
                  </a:moveTo>
                  <a:lnTo>
                    <a:pt x="0" y="0"/>
                  </a:lnTo>
                  <a:lnTo>
                    <a:pt x="430" y="428"/>
                  </a:lnTo>
                  <a:lnTo>
                    <a:pt x="0" y="857"/>
                  </a:lnTo>
                  <a:lnTo>
                    <a:pt x="1288" y="857"/>
                  </a:lnTo>
                  <a:lnTo>
                    <a:pt x="1718" y="428"/>
                  </a:lnTo>
                  <a:lnTo>
                    <a:pt x="1288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0090" name="Freeform 42">
              <a:extLst>
                <a:ext uri="{FF2B5EF4-FFF2-40B4-BE49-F238E27FC236}">
                  <a16:creationId xmlns:a16="http://schemas.microsoft.com/office/drawing/2014/main" id="{AC4239B6-2BF1-A14C-A097-5B3072E72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8" y="1752"/>
              <a:ext cx="1134" cy="1020"/>
            </a:xfrm>
            <a:custGeom>
              <a:avLst/>
              <a:gdLst>
                <a:gd name="T0" fmla="*/ 1288 w 1718"/>
                <a:gd name="T1" fmla="*/ 0 h 857"/>
                <a:gd name="T2" fmla="*/ 0 w 1718"/>
                <a:gd name="T3" fmla="*/ 0 h 857"/>
                <a:gd name="T4" fmla="*/ 430 w 1718"/>
                <a:gd name="T5" fmla="*/ 428 h 857"/>
                <a:gd name="T6" fmla="*/ 0 w 1718"/>
                <a:gd name="T7" fmla="*/ 857 h 857"/>
                <a:gd name="T8" fmla="*/ 1288 w 1718"/>
                <a:gd name="T9" fmla="*/ 857 h 857"/>
                <a:gd name="T10" fmla="*/ 1718 w 1718"/>
                <a:gd name="T11" fmla="*/ 428 h 857"/>
                <a:gd name="T12" fmla="*/ 1288 w 1718"/>
                <a:gd name="T13" fmla="*/ 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8" h="857">
                  <a:moveTo>
                    <a:pt x="1288" y="0"/>
                  </a:moveTo>
                  <a:lnTo>
                    <a:pt x="0" y="0"/>
                  </a:lnTo>
                  <a:lnTo>
                    <a:pt x="430" y="428"/>
                  </a:lnTo>
                  <a:lnTo>
                    <a:pt x="0" y="857"/>
                  </a:lnTo>
                  <a:lnTo>
                    <a:pt x="1288" y="857"/>
                  </a:lnTo>
                  <a:lnTo>
                    <a:pt x="1718" y="428"/>
                  </a:lnTo>
                  <a:lnTo>
                    <a:pt x="1288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0091" name="Text Box 43">
              <a:extLst>
                <a:ext uri="{FF2B5EF4-FFF2-40B4-BE49-F238E27FC236}">
                  <a16:creationId xmlns:a16="http://schemas.microsoft.com/office/drawing/2014/main" id="{6B5DE7ED-7F51-8B46-92D1-025F14565D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8" y="1944"/>
              <a:ext cx="889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altLang="de-DE" sz="2000">
                  <a:latin typeface="Arial Narrow" panose="020B0604020202020204" pitchFamily="34" charset="0"/>
                </a:rPr>
                <a:t>Integration/</a:t>
              </a:r>
            </a:p>
            <a:p>
              <a:pPr eaLnBrk="0" hangingPunct="0"/>
              <a:r>
                <a:rPr lang="de-DE" altLang="de-DE" sz="2000">
                  <a:latin typeface="Arial Narrow" panose="020B0604020202020204" pitchFamily="34" charset="0"/>
                </a:rPr>
                <a:t>  Programm-</a:t>
              </a:r>
            </a:p>
            <a:p>
              <a:pPr eaLnBrk="0" hangingPunct="0"/>
              <a:r>
                <a:rPr lang="de-DE" altLang="de-DE" sz="2000">
                  <a:latin typeface="Arial Narrow" panose="020B0604020202020204" pitchFamily="34" charset="0"/>
                </a:rPr>
                <a:t>gestaltung</a:t>
              </a:r>
              <a:endParaRPr lang="de-DE" altLang="de-DE" sz="2000">
                <a:latin typeface="Times New Roman" panose="02020603050405020304" pitchFamily="18" charset="0"/>
              </a:endParaRPr>
            </a:p>
          </p:txBody>
        </p:sp>
        <p:sp>
          <p:nvSpPr>
            <p:cNvPr id="130092" name="Text Box 44">
              <a:extLst>
                <a:ext uri="{FF2B5EF4-FFF2-40B4-BE49-F238E27FC236}">
                  <a16:creationId xmlns:a16="http://schemas.microsoft.com/office/drawing/2014/main" id="{5F64620E-57C4-0844-9882-260CA12548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2" y="1848"/>
              <a:ext cx="912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de-DE" altLang="de-DE" sz="2000">
                  <a:latin typeface="Arial Narrow" panose="020B0604020202020204" pitchFamily="34" charset="0"/>
                </a:rPr>
                <a:t>Aufberei-</a:t>
              </a:r>
            </a:p>
            <a:p>
              <a:pPr eaLnBrk="0" hangingPunct="0"/>
              <a:r>
                <a:rPr lang="de-DE" altLang="de-DE" sz="2000">
                  <a:latin typeface="Arial Narrow" panose="020B0604020202020204" pitchFamily="34" charset="0"/>
                </a:rPr>
                <a:t>     tung/</a:t>
              </a:r>
            </a:p>
            <a:p>
              <a:pPr eaLnBrk="0" hangingPunct="0"/>
              <a:r>
                <a:rPr lang="de-DE" altLang="de-DE" sz="2000">
                  <a:latin typeface="Arial Narrow" panose="020B0604020202020204" pitchFamily="34" charset="0"/>
                </a:rPr>
                <a:t>   course </a:t>
              </a:r>
            </a:p>
            <a:p>
              <a:pPr eaLnBrk="0" hangingPunct="0"/>
              <a:r>
                <a:rPr lang="de-DE" altLang="de-DE" sz="2000">
                  <a:latin typeface="Arial Narrow" panose="020B0604020202020204" pitchFamily="34" charset="0"/>
                </a:rPr>
                <a:t>  design</a:t>
              </a:r>
              <a:endParaRPr lang="de-DE" altLang="de-DE" sz="2000">
                <a:latin typeface="Times New Roman" panose="02020603050405020304" pitchFamily="18" charset="0"/>
              </a:endParaRPr>
            </a:p>
          </p:txBody>
        </p:sp>
        <p:sp>
          <p:nvSpPr>
            <p:cNvPr id="130093" name="Text Box 45">
              <a:extLst>
                <a:ext uri="{FF2B5EF4-FFF2-40B4-BE49-F238E27FC236}">
                  <a16:creationId xmlns:a16="http://schemas.microsoft.com/office/drawing/2014/main" id="{BA535901-AA45-7944-A260-C2D15342D4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0" y="1894"/>
              <a:ext cx="777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altLang="de-DE" sz="2000">
                  <a:latin typeface="Arial Narrow" panose="020B0604020202020204" pitchFamily="34" charset="0"/>
                </a:rPr>
                <a:t>Admini-</a:t>
              </a:r>
            </a:p>
            <a:p>
              <a:pPr eaLnBrk="0" hangingPunct="0"/>
              <a:r>
                <a:rPr lang="de-DE" altLang="de-DE" sz="2000">
                  <a:latin typeface="Arial Narrow" panose="020B0604020202020204" pitchFamily="34" charset="0"/>
                </a:rPr>
                <a:t>    stration,</a:t>
              </a:r>
            </a:p>
            <a:p>
              <a:pPr eaLnBrk="0" hangingPunct="0"/>
              <a:r>
                <a:rPr lang="de-DE" altLang="de-DE" sz="2000">
                  <a:latin typeface="Arial Narrow" panose="020B0604020202020204" pitchFamily="34" charset="0"/>
                </a:rPr>
                <a:t> support</a:t>
              </a:r>
              <a:endParaRPr lang="de-DE" altLang="de-DE" sz="1200" b="0">
                <a:latin typeface="Times New Roman" panose="02020603050405020304" pitchFamily="18" charset="0"/>
              </a:endParaRPr>
            </a:p>
          </p:txBody>
        </p:sp>
        <p:sp>
          <p:nvSpPr>
            <p:cNvPr id="130094" name="Text Box 46">
              <a:extLst>
                <a:ext uri="{FF2B5EF4-FFF2-40B4-BE49-F238E27FC236}">
                  <a16:creationId xmlns:a16="http://schemas.microsoft.com/office/drawing/2014/main" id="{EE589887-EC57-9C43-92B5-3D2C0AD5F1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0" y="1896"/>
              <a:ext cx="719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altLang="de-DE" sz="2000">
                  <a:latin typeface="Arial Narrow" panose="020B0604020202020204" pitchFamily="34" charset="0"/>
                </a:rPr>
                <a:t>Content</a:t>
              </a:r>
            </a:p>
            <a:p>
              <a:pPr eaLnBrk="0" hangingPunct="0"/>
              <a:r>
                <a:rPr lang="de-DE" altLang="de-DE" sz="2000">
                  <a:latin typeface="Arial Narrow" panose="020B0604020202020204" pitchFamily="34" charset="0"/>
                </a:rPr>
                <a:t>   delivery</a:t>
              </a:r>
            </a:p>
            <a:p>
              <a:pPr eaLnBrk="0" hangingPunct="0"/>
              <a:r>
                <a:rPr lang="de-DE" altLang="de-DE" sz="2000">
                  <a:latin typeface="Arial Narrow" panose="020B0604020202020204" pitchFamily="34" charset="0"/>
                </a:rPr>
                <a:t>(Lehre)</a:t>
              </a:r>
            </a:p>
          </p:txBody>
        </p:sp>
        <p:sp>
          <p:nvSpPr>
            <p:cNvPr id="130095" name="Text Box 47">
              <a:extLst>
                <a:ext uri="{FF2B5EF4-FFF2-40B4-BE49-F238E27FC236}">
                  <a16:creationId xmlns:a16="http://schemas.microsoft.com/office/drawing/2014/main" id="{DBC876E3-9AC3-6545-A6EF-1A08AEBC3E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6" y="1944"/>
              <a:ext cx="798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altLang="de-DE" sz="2000">
                  <a:latin typeface="Arial Narrow" panose="020B0604020202020204" pitchFamily="34" charset="0"/>
                </a:rPr>
                <a:t>Zertifi-</a:t>
              </a:r>
            </a:p>
            <a:p>
              <a:pPr eaLnBrk="0" hangingPunct="0"/>
              <a:r>
                <a:rPr lang="de-DE" altLang="de-DE" sz="2000">
                  <a:latin typeface="Arial Narrow" panose="020B0604020202020204" pitchFamily="34" charset="0"/>
                </a:rPr>
                <a:t>     zierung,</a:t>
              </a:r>
            </a:p>
            <a:p>
              <a:pPr eaLnBrk="0" hangingPunct="0"/>
              <a:r>
                <a:rPr lang="de-DE" altLang="de-DE" sz="2000">
                  <a:latin typeface="Arial Narrow" panose="020B0604020202020204" pitchFamily="34" charset="0"/>
                </a:rPr>
                <a:t>Prüfungen</a:t>
              </a:r>
              <a:endParaRPr lang="de-DE" altLang="de-DE" sz="1200" b="0">
                <a:latin typeface="Times New Roman" panose="02020603050405020304" pitchFamily="18" charset="0"/>
              </a:endParaRPr>
            </a:p>
          </p:txBody>
        </p:sp>
      </p:grpSp>
      <p:sp>
        <p:nvSpPr>
          <p:cNvPr id="130097" name="Rectangle 49">
            <a:extLst>
              <a:ext uri="{FF2B5EF4-FFF2-40B4-BE49-F238E27FC236}">
                <a16:creationId xmlns:a16="http://schemas.microsoft.com/office/drawing/2014/main" id="{4C515D4E-F192-1447-9A17-B62995613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5175"/>
            <a:ext cx="9144000" cy="611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Virtuelle Hochschule Bayern</a:t>
            </a:r>
          </a:p>
        </p:txBody>
      </p:sp>
      <p:sp>
        <p:nvSpPr>
          <p:cNvPr id="130098" name="Rectangle 50">
            <a:extLst>
              <a:ext uri="{FF2B5EF4-FFF2-40B4-BE49-F238E27FC236}">
                <a16:creationId xmlns:a16="http://schemas.microsoft.com/office/drawing/2014/main" id="{C1BAF44B-C59C-DC46-9A9C-B39804799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42000"/>
            <a:ext cx="9144000" cy="611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Hochschule</a:t>
            </a:r>
          </a:p>
        </p:txBody>
      </p:sp>
      <p:sp>
        <p:nvSpPr>
          <p:cNvPr id="130101" name="AutoShape 53">
            <a:extLst>
              <a:ext uri="{FF2B5EF4-FFF2-40B4-BE49-F238E27FC236}">
                <a16:creationId xmlns:a16="http://schemas.microsoft.com/office/drawing/2014/main" id="{CA80D21C-EECC-4E4D-B7EC-6CD4CE6A8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628775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0102" name="AutoShape 54">
            <a:extLst>
              <a:ext uri="{FF2B5EF4-FFF2-40B4-BE49-F238E27FC236}">
                <a16:creationId xmlns:a16="http://schemas.microsoft.com/office/drawing/2014/main" id="{5B870485-C30D-9741-9654-5DC51AB83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1628775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0103" name="AutoShape 55">
            <a:extLst>
              <a:ext uri="{FF2B5EF4-FFF2-40B4-BE49-F238E27FC236}">
                <a16:creationId xmlns:a16="http://schemas.microsoft.com/office/drawing/2014/main" id="{71F52E09-5BFD-124B-A547-AD1D0D79B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4652963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0104" name="AutoShape 56">
            <a:extLst>
              <a:ext uri="{FF2B5EF4-FFF2-40B4-BE49-F238E27FC236}">
                <a16:creationId xmlns:a16="http://schemas.microsoft.com/office/drawing/2014/main" id="{D730D4A2-BDCA-7A45-8421-DAB15DDBE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1628775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0105" name="AutoShape 57">
            <a:extLst>
              <a:ext uri="{FF2B5EF4-FFF2-40B4-BE49-F238E27FC236}">
                <a16:creationId xmlns:a16="http://schemas.microsoft.com/office/drawing/2014/main" id="{9C88970A-E39B-EC4A-8A94-2A65EA94E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1628775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0106" name="AutoShape 58">
            <a:extLst>
              <a:ext uri="{FF2B5EF4-FFF2-40B4-BE49-F238E27FC236}">
                <a16:creationId xmlns:a16="http://schemas.microsoft.com/office/drawing/2014/main" id="{E8C8A149-568A-9F48-9788-1EB8847A6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675" y="4652963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0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0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0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0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0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0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0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0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0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0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0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0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0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0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0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0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0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0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0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0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0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0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0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0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0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0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0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97" grpId="0" animBg="1"/>
      <p:bldP spid="13009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6F8AB52B-E956-314B-85F6-55E07503FF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4368C-9DBB-4E42-8221-DDF3174E5852}" type="slidenum">
              <a:rPr lang="de-DE" altLang="de-DE"/>
              <a:pPr/>
              <a:t>15</a:t>
            </a:fld>
            <a:endParaRPr lang="de-DE" alt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69876FF7-D445-7B48-9660-F73B17351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Saarbrücken | 31. Januar 2007 | Detlef Müller-Böling</a:t>
            </a:r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8BC0881E-43D0-1941-9400-D4D7DA8C22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/>
              <a:t>Trend 1: Studierendenhoch</a:t>
            </a:r>
          </a:p>
        </p:txBody>
      </p:sp>
      <p:graphicFrame>
        <p:nvGraphicFramePr>
          <p:cNvPr id="134147" name="Object 3">
            <a:extLst>
              <a:ext uri="{FF2B5EF4-FFF2-40B4-BE49-F238E27FC236}">
                <a16:creationId xmlns:a16="http://schemas.microsoft.com/office/drawing/2014/main" id="{249D58AB-A99A-0C4C-A9CE-88539D514E37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0" y="1052513"/>
          <a:ext cx="9023350" cy="521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2" name="Diagramm" r:id="rId5" imgW="6591300" imgH="3810000" progId="Excel.Chart.8">
                  <p:embed/>
                </p:oleObj>
              </mc:Choice>
              <mc:Fallback>
                <p:oleObj name="Diagramm" r:id="rId5" imgW="6591300" imgH="3810000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52513"/>
                        <a:ext cx="9023350" cy="521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48" name="Oval 4">
            <a:extLst>
              <a:ext uri="{FF2B5EF4-FFF2-40B4-BE49-F238E27FC236}">
                <a16:creationId xmlns:a16="http://schemas.microsoft.com/office/drawing/2014/main" id="{CCCB91C3-3475-CB45-863D-5A70EBE86E20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40200" y="3860800"/>
            <a:ext cx="1584325" cy="1368425"/>
          </a:xfrm>
          <a:prstGeom prst="ellips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5050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151" name="Text Box 7">
            <a:extLst>
              <a:ext uri="{FF2B5EF4-FFF2-40B4-BE49-F238E27FC236}">
                <a16:creationId xmlns:a16="http://schemas.microsoft.com/office/drawing/2014/main" id="{04583250-8BD2-7A4B-AE5E-0F714023A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2888" y="2233613"/>
            <a:ext cx="7019925" cy="31400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de-DE" altLang="de-DE" sz="4000"/>
              <a:t>Trend 1: </a:t>
            </a:r>
            <a:br>
              <a:rPr lang="de-DE" altLang="de-DE" sz="4000"/>
            </a:br>
            <a:r>
              <a:rPr lang="de-DE" altLang="de-DE" sz="4000"/>
              <a:t>Kurzfristig steigen die Studierendenzahlen Deutschland stark an, ehe sie nach 2020 absinken.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  <p:bldOleChart spid="134147" grpId="0"/>
      <p:bldP spid="1341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A71366-6CB3-AD45-A1B9-3571B3378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BB31-7E81-A344-B373-F8B884A48C1C}" type="slidenum">
              <a:rPr lang="de-DE" altLang="de-DE"/>
              <a:pPr/>
              <a:t>16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D54E18-BCAF-C543-AB79-07E3A4CD4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Saarbrücken | 31. Januar 2007 | Detlef Müller-Böling</a:t>
            </a:r>
          </a:p>
        </p:txBody>
      </p:sp>
      <p:sp>
        <p:nvSpPr>
          <p:cNvPr id="138242" name="Rectangle 2">
            <a:extLst>
              <a:ext uri="{FF2B5EF4-FFF2-40B4-BE49-F238E27FC236}">
                <a16:creationId xmlns:a16="http://schemas.microsoft.com/office/drawing/2014/main" id="{1E82879C-E567-1840-9FB3-73573FB24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/>
              <a:t>Trend 1: Studierendenhoch</a:t>
            </a:r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B55B38F4-2F5C-684C-9079-52C2098B62B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822325" y="1773238"/>
            <a:ext cx="7777163" cy="3384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3200"/>
              <a:t>Kapazitäten </a:t>
            </a:r>
            <a:br>
              <a:rPr lang="de-DE" altLang="de-DE" sz="3200"/>
            </a:br>
            <a:r>
              <a:rPr lang="de-DE" altLang="de-DE" sz="3200"/>
              <a:t>(Raum, Sachmittel, Personal, …) </a:t>
            </a:r>
            <a:br>
              <a:rPr lang="de-DE" altLang="de-DE" sz="3200"/>
            </a:br>
            <a:r>
              <a:rPr lang="de-DE" altLang="de-DE" sz="3200"/>
              <a:t>müssen flexibel vorgehalten werden</a:t>
            </a:r>
          </a:p>
          <a:p>
            <a:pPr>
              <a:buFont typeface="Wingdings" pitchFamily="2" charset="2"/>
              <a:buNone/>
            </a:pPr>
            <a:endParaRPr lang="de-DE" altLang="de-DE" sz="3200"/>
          </a:p>
          <a:p>
            <a:pPr>
              <a:buFont typeface="Wingdings" pitchFamily="2" charset="2"/>
              <a:buChar char="à"/>
            </a:pPr>
            <a:r>
              <a:rPr lang="de-DE" altLang="de-DE" sz="3200"/>
              <a:t>e-learning kann diese Flexibilität virtuell schaffen</a:t>
            </a:r>
          </a:p>
          <a:p>
            <a:pPr>
              <a:buFont typeface="Wingdings" pitchFamily="2" charset="2"/>
              <a:buNone/>
            </a:pPr>
            <a:endParaRPr lang="de-DE" altLang="de-DE" sz="3200"/>
          </a:p>
          <a:p>
            <a:endParaRPr lang="de-DE" altLang="de-DE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24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24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82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50803663-D88D-9F48-BFDF-DE18B4684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CAF9A-3E22-EC48-9453-A74F2901690F}" type="slidenum">
              <a:rPr lang="de-DE" altLang="de-DE"/>
              <a:pPr/>
              <a:t>17</a:t>
            </a:fld>
            <a:endParaRPr lang="de-DE" alt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06ED1A23-BF6B-EB45-A238-80F6FCCB3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Saarbrücken | 31. Januar 2007 | Detlef Müller-Böling</a:t>
            </a:r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30BB1519-9D0E-F040-8CBD-BF5EC7FE64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/>
              <a:t>Trend 2: Weiterbildung</a:t>
            </a:r>
          </a:p>
        </p:txBody>
      </p:sp>
      <p:pic>
        <p:nvPicPr>
          <p:cNvPr id="156675" name="Picture 3">
            <a:extLst>
              <a:ext uri="{FF2B5EF4-FFF2-40B4-BE49-F238E27FC236}">
                <a16:creationId xmlns:a16="http://schemas.microsoft.com/office/drawing/2014/main" id="{F3EA8C38-E02A-FA41-8346-51E4C3C6D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3638"/>
            <a:ext cx="8675688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6682" name="Rectangle 10">
            <a:extLst>
              <a:ext uri="{FF2B5EF4-FFF2-40B4-BE49-F238E27FC236}">
                <a16:creationId xmlns:a16="http://schemas.microsoft.com/office/drawing/2014/main" id="{CC675AD1-4CCC-B942-8044-2FB1D2278456}"/>
              </a:ext>
            </a:extLst>
          </p:cNvPr>
          <p:cNvSpPr>
            <a:spLocks noChangeArrowheads="1"/>
          </p:cNvSpPr>
          <p:nvPr/>
        </p:nvSpPr>
        <p:spPr bwMode="auto">
          <a:xfrm rot="-1117187">
            <a:off x="2843213" y="2709863"/>
            <a:ext cx="2089150" cy="431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>
              <a:solidFill>
                <a:srgbClr val="FF0000"/>
              </a:solidFill>
            </a:endParaRPr>
          </a:p>
        </p:txBody>
      </p:sp>
      <p:sp>
        <p:nvSpPr>
          <p:cNvPr id="156683" name="Text Box 11">
            <a:extLst>
              <a:ext uri="{FF2B5EF4-FFF2-40B4-BE49-F238E27FC236}">
                <a16:creationId xmlns:a16="http://schemas.microsoft.com/office/drawing/2014/main" id="{177E3938-D65E-A340-9703-0C621B971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266950"/>
            <a:ext cx="7019925" cy="25304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de-DE" altLang="de-DE" sz="4000"/>
              <a:t>Trend 2: </a:t>
            </a:r>
            <a:br>
              <a:rPr lang="de-DE" altLang="de-DE" sz="4000"/>
            </a:br>
            <a:r>
              <a:rPr lang="de-DE" altLang="de-DE" sz="4000"/>
              <a:t>Die Bedeutung von Lebenslangem Lernen steigt.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5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/>
      <p:bldP spid="156682" grpId="0" animBg="1"/>
      <p:bldP spid="15668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A01D38-A146-504D-A89D-8E87381538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6D90B-40EC-0A4F-A189-2AB34F28F456}" type="slidenum">
              <a:rPr lang="de-DE" altLang="de-DE"/>
              <a:pPr/>
              <a:t>18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E301B4-49D6-8845-8AAC-B69283582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Saarbrücken | 31. Januar 2007 | Detlef Müller-Böling</a:t>
            </a:r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26442DDC-4AB9-FE49-8E2A-41C680740E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/>
              <a:t>Trend 2: Lebenslanges Lernen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C66358C2-E7A4-EF44-931D-8E27E05F9AA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55675" y="1952625"/>
            <a:ext cx="7731125" cy="3409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/>
              <a:t>zeitliche und räumliche Flexibilität  </a:t>
            </a:r>
            <a:br>
              <a:rPr lang="de-DE" altLang="de-DE"/>
            </a:br>
            <a:endParaRPr lang="de-DE" altLang="de-DE"/>
          </a:p>
          <a:p>
            <a:r>
              <a:rPr lang="de-DE" altLang="de-DE"/>
              <a:t>nutzerorientiert</a:t>
            </a:r>
          </a:p>
          <a:p>
            <a:endParaRPr lang="de-DE" altLang="de-DE"/>
          </a:p>
          <a:p>
            <a:pPr>
              <a:buFont typeface="Wingdings" pitchFamily="2" charset="2"/>
              <a:buChar char="à"/>
            </a:pPr>
            <a:r>
              <a:rPr lang="de-DE" altLang="de-DE">
                <a:sym typeface="Wingdings" pitchFamily="2" charset="2"/>
              </a:rPr>
              <a:t>Virtuelle Angebote</a:t>
            </a:r>
          </a:p>
          <a:p>
            <a:pPr>
              <a:buFont typeface="Wingdings" pitchFamily="2" charset="2"/>
              <a:buChar char="à"/>
            </a:pPr>
            <a:r>
              <a:rPr lang="de-DE" altLang="de-DE"/>
              <a:t>leistungsstarke Hard- und Software stärkt Vielfalt der Einsatzmöglichkeiten</a:t>
            </a:r>
            <a:endParaRPr lang="de-DE" altLang="de-DE"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3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23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C43367ED-F1C2-FE4B-AA82-A5C22839F5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915B5-06D1-AA4B-891B-A3EE2BCF2B1F}" type="slidenum">
              <a:rPr lang="de-DE" altLang="de-DE"/>
              <a:pPr/>
              <a:t>19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83E103E-2160-7D41-8A8A-7A7F6F617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Saarbrücken | 31. Januar 2007 | Detlef Müller-Böling</a:t>
            </a:r>
          </a:p>
        </p:txBody>
      </p:sp>
      <p:pic>
        <p:nvPicPr>
          <p:cNvPr id="144386" name="Picture 2">
            <a:extLst>
              <a:ext uri="{FF2B5EF4-FFF2-40B4-BE49-F238E27FC236}">
                <a16:creationId xmlns:a16="http://schemas.microsoft.com/office/drawing/2014/main" id="{369E37DC-F6A5-2C4B-BEDC-24724E048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836613"/>
            <a:ext cx="7129462" cy="558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387" name="Rectangle 3">
            <a:extLst>
              <a:ext uri="{FF2B5EF4-FFF2-40B4-BE49-F238E27FC236}">
                <a16:creationId xmlns:a16="http://schemas.microsoft.com/office/drawing/2014/main" id="{81830D7D-4BF3-7243-B2E6-BA7F504EBE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7200" indent="-457200"/>
            <a:r>
              <a:rPr lang="de-DE" altLang="de-DE"/>
              <a:t>Trend 3: Bologna-Prozess</a:t>
            </a:r>
          </a:p>
        </p:txBody>
      </p:sp>
      <p:sp>
        <p:nvSpPr>
          <p:cNvPr id="144388" name="Text Box 4">
            <a:extLst>
              <a:ext uri="{FF2B5EF4-FFF2-40B4-BE49-F238E27FC236}">
                <a16:creationId xmlns:a16="http://schemas.microsoft.com/office/drawing/2014/main" id="{CE08CE49-4DC6-3344-95FE-D18461B0E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133600"/>
            <a:ext cx="7019925" cy="25304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de-DE" altLang="de-DE" sz="4000"/>
              <a:t>Trend 3: </a:t>
            </a:r>
            <a:br>
              <a:rPr lang="de-DE" altLang="de-DE" sz="4000"/>
            </a:br>
            <a:r>
              <a:rPr lang="de-DE" altLang="de-DE" sz="4000"/>
              <a:t>Die drei Zyklen des Studiums setzen sich durch.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/>
      <p:bldP spid="1443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">
            <a:extLst>
              <a:ext uri="{FF2B5EF4-FFF2-40B4-BE49-F238E27FC236}">
                <a16:creationId xmlns:a16="http://schemas.microsoft.com/office/drawing/2014/main" id="{3995B3FA-36EA-8A4B-8D90-B086A3E07E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5F2E0-B119-0141-817B-C2EC9CF5261C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6A73BF5E-0B7D-0C49-B620-F823FEC1C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Saarbrücken | 31. Januar 2007 | Detlef Müller-Böling</a:t>
            </a:r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EC549174-8DE3-EA4C-985A-E7BE32BD1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65175"/>
            <a:ext cx="3863975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603" name="Object 3">
            <a:extLst>
              <a:ext uri="{FF2B5EF4-FFF2-40B4-BE49-F238E27FC236}">
                <a16:creationId xmlns:a16="http://schemas.microsoft.com/office/drawing/2014/main" id="{B4C7161C-D4BA-8A41-9502-3F3BDE8BE1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9038" y="16383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16383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>
            <a:extLst>
              <a:ext uri="{FF2B5EF4-FFF2-40B4-BE49-F238E27FC236}">
                <a16:creationId xmlns:a16="http://schemas.microsoft.com/office/drawing/2014/main" id="{84696756-C000-D942-A68D-9D34DE5847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41910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Clip" r:id="rId7" imgW="1092200" imgH="1066800" progId="MS_ClipArt_Gallery.2">
                  <p:embed/>
                </p:oleObj>
              </mc:Choice>
              <mc:Fallback>
                <p:oleObj name="Clip" r:id="rId7" imgW="1092200" imgH="10668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1910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>
            <a:extLst>
              <a:ext uri="{FF2B5EF4-FFF2-40B4-BE49-F238E27FC236}">
                <a16:creationId xmlns:a16="http://schemas.microsoft.com/office/drawing/2014/main" id="{A551BED8-24BD-F74F-A272-0CFAA5FD6E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2588" y="17526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Clip" r:id="rId9" imgW="1092200" imgH="1066800" progId="MS_ClipArt_Gallery.2">
                  <p:embed/>
                </p:oleObj>
              </mc:Choice>
              <mc:Fallback>
                <p:oleObj name="Clip" r:id="rId9" imgW="1092200" imgH="106680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17526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>
            <a:extLst>
              <a:ext uri="{FF2B5EF4-FFF2-40B4-BE49-F238E27FC236}">
                <a16:creationId xmlns:a16="http://schemas.microsoft.com/office/drawing/2014/main" id="{E1302C6D-ABD5-C340-BE52-868A114465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981075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Clip" r:id="rId11" imgW="1092200" imgH="1066800" progId="MS_ClipArt_Gallery.2">
                  <p:embed/>
                </p:oleObj>
              </mc:Choice>
              <mc:Fallback>
                <p:oleObj name="Clip" r:id="rId11" imgW="1092200" imgH="106680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981075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>
            <a:extLst>
              <a:ext uri="{FF2B5EF4-FFF2-40B4-BE49-F238E27FC236}">
                <a16:creationId xmlns:a16="http://schemas.microsoft.com/office/drawing/2014/main" id="{465580C8-FA7D-9D42-959A-7045533AEE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5095875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Clip" r:id="rId13" imgW="1092200" imgH="1066800" progId="MS_ClipArt_Gallery.2">
                  <p:embed/>
                </p:oleObj>
              </mc:Choice>
              <mc:Fallback>
                <p:oleObj name="Clip" r:id="rId13" imgW="1092200" imgH="106680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095875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8">
            <a:extLst>
              <a:ext uri="{FF2B5EF4-FFF2-40B4-BE49-F238E27FC236}">
                <a16:creationId xmlns:a16="http://schemas.microsoft.com/office/drawing/2014/main" id="{18C30C02-9124-E74A-9BB3-03C44EF705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9400" y="42672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Clip" r:id="rId15" imgW="1092200" imgH="1066800" progId="MS_ClipArt_Gallery.2">
                  <p:embed/>
                </p:oleObj>
              </mc:Choice>
              <mc:Fallback>
                <p:oleObj name="Clip" r:id="rId15" imgW="1092200" imgH="1066800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2672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9">
            <a:extLst>
              <a:ext uri="{FF2B5EF4-FFF2-40B4-BE49-F238E27FC236}">
                <a16:creationId xmlns:a16="http://schemas.microsoft.com/office/drawing/2014/main" id="{D1E65A4D-A53B-2C42-9E60-E3A195667D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2695575"/>
          <a:ext cx="2133600" cy="209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Clip" r:id="rId17" imgW="1092200" imgH="1066800" progId="MS_ClipArt_Gallery.2">
                  <p:embed/>
                </p:oleObj>
              </mc:Choice>
              <mc:Fallback>
                <p:oleObj name="Clip" r:id="rId17" imgW="1092200" imgH="1066800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695575"/>
                        <a:ext cx="2133600" cy="209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0" name="WordArt 10">
            <a:extLst>
              <a:ext uri="{FF2B5EF4-FFF2-40B4-BE49-F238E27FC236}">
                <a16:creationId xmlns:a16="http://schemas.microsoft.com/office/drawing/2014/main" id="{99C43268-2908-6F45-988C-F13C05F27A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32138" y="1916113"/>
            <a:ext cx="3311525" cy="32400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6983551-8596-D246-87E4-9ACDD946DF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9F281-1686-1841-8BE2-E03461D970D3}" type="slidenum">
              <a:rPr lang="de-DE" altLang="de-DE"/>
              <a:pPr/>
              <a:t>20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7DB21E-B0E8-954B-9B57-8B2045264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Saarbrücken | 31. Januar 2007 | Detlef Müller-Böling</a:t>
            </a:r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7A63088C-6325-A844-89E7-52259B6FD1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Trend 4: Bologna-Prozess</a:t>
            </a: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1A3C7120-7936-B842-A5A5-0D25B4C349E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090613" y="1052513"/>
            <a:ext cx="7596187" cy="48974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/>
              <a:t>fächer- und länderübergreifend</a:t>
            </a:r>
            <a:br>
              <a:rPr lang="de-DE" altLang="de-DE"/>
            </a:br>
            <a:endParaRPr lang="de-DE" altLang="de-DE"/>
          </a:p>
          <a:p>
            <a:r>
              <a:rPr lang="de-DE" altLang="de-DE"/>
              <a:t>Modularisierung </a:t>
            </a:r>
          </a:p>
          <a:p>
            <a:pPr>
              <a:buFont typeface="Wingdings" pitchFamily="2" charset="2"/>
              <a:buNone/>
            </a:pPr>
            <a:endParaRPr lang="de-DE" altLang="de-DE"/>
          </a:p>
          <a:p>
            <a:r>
              <a:rPr lang="de-DE" altLang="de-DE"/>
              <a:t>stringente Planung</a:t>
            </a:r>
          </a:p>
          <a:p>
            <a:endParaRPr lang="de-DE" altLang="de-DE"/>
          </a:p>
          <a:p>
            <a:pPr>
              <a:buFont typeface="Wingdings" pitchFamily="2" charset="2"/>
              <a:buChar char="à"/>
            </a:pPr>
            <a:r>
              <a:rPr lang="de-DE" altLang="de-DE">
                <a:sym typeface="Wingdings" pitchFamily="2" charset="2"/>
              </a:rPr>
              <a:t>e-learning fordert und unterstützt die strukturierte Planung von konsistenten und ergebnisorientierten Studiengängen</a:t>
            </a:r>
          </a:p>
          <a:p>
            <a:pPr>
              <a:buFont typeface="Wingdings" pitchFamily="2" charset="2"/>
              <a:buNone/>
            </a:pPr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643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43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64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874E3BCF-2552-694B-93F1-8875223938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7522C-259E-2242-989E-18751865F453}" type="slidenum">
              <a:rPr lang="de-DE" altLang="de-DE"/>
              <a:pPr/>
              <a:t>21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052B7EC-7526-E34B-AB4B-2660F1EC7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Saarbrücken | 31. Januar 2007 | Detlef Müller-Böling</a:t>
            </a:r>
          </a:p>
        </p:txBody>
      </p:sp>
      <p:pic>
        <p:nvPicPr>
          <p:cNvPr id="152578" name="Picture 2">
            <a:extLst>
              <a:ext uri="{FF2B5EF4-FFF2-40B4-BE49-F238E27FC236}">
                <a16:creationId xmlns:a16="http://schemas.microsoft.com/office/drawing/2014/main" id="{F4FA65F6-DC94-EF47-B029-608AE8AC9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836613"/>
            <a:ext cx="9159875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579" name="Rectangle 3">
            <a:extLst>
              <a:ext uri="{FF2B5EF4-FFF2-40B4-BE49-F238E27FC236}">
                <a16:creationId xmlns:a16="http://schemas.microsoft.com/office/drawing/2014/main" id="{CB474FA8-8D25-A94E-845E-996441816A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/>
              <a:t>Trend 4: Markttransparenz</a:t>
            </a:r>
          </a:p>
        </p:txBody>
      </p:sp>
      <p:sp>
        <p:nvSpPr>
          <p:cNvPr id="152580" name="Text Box 4">
            <a:extLst>
              <a:ext uri="{FF2B5EF4-FFF2-40B4-BE49-F238E27FC236}">
                <a16:creationId xmlns:a16="http://schemas.microsoft.com/office/drawing/2014/main" id="{2C5F5441-E322-C949-A823-33536110E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989138"/>
            <a:ext cx="7019925" cy="25304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de-DE" altLang="de-DE" sz="4000"/>
              <a:t>Trend 4: </a:t>
            </a:r>
            <a:br>
              <a:rPr lang="de-DE" altLang="de-DE" sz="4000"/>
            </a:br>
            <a:r>
              <a:rPr lang="de-DE" altLang="de-DE" sz="4000"/>
              <a:t>Die Hochschulen orientieren sich wieder auf die Studierenden.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/>
      <p:bldP spid="15258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57A4722-51F0-754E-B937-52319C6DC5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B3CBA-EE43-E046-A286-501485E47FAC}" type="slidenum">
              <a:rPr lang="de-DE" altLang="de-DE"/>
              <a:pPr/>
              <a:t>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E2D8F9-D8EE-8440-8205-92E2D209F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Saarbrücken | 31. Januar 2007 | Detlef Müller-Böling</a:t>
            </a:r>
          </a:p>
        </p:txBody>
      </p:sp>
      <p:sp>
        <p:nvSpPr>
          <p:cNvPr id="154626" name="Rectangle 2">
            <a:extLst>
              <a:ext uri="{FF2B5EF4-FFF2-40B4-BE49-F238E27FC236}">
                <a16:creationId xmlns:a16="http://schemas.microsoft.com/office/drawing/2014/main" id="{B29EF666-27F8-C54B-8EB0-E7146BE0EA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/>
              <a:t>Trend 4: Wiederentdeckung der Studis</a:t>
            </a:r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6B755147-C7E3-0C4A-B141-28CA466D9F8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755650" y="1412875"/>
            <a:ext cx="7797800" cy="4098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/>
              <a:t>Qualitätsbewusstsein und Profilierung</a:t>
            </a:r>
            <a:br>
              <a:rPr lang="de-DE" altLang="de-DE"/>
            </a:br>
            <a:endParaRPr lang="de-DE" altLang="de-DE"/>
          </a:p>
          <a:p>
            <a:r>
              <a:rPr lang="de-DE" altLang="de-DE"/>
              <a:t>Markenbildung</a:t>
            </a:r>
            <a:br>
              <a:rPr lang="de-DE" altLang="de-DE"/>
            </a:br>
            <a:endParaRPr lang="de-DE" altLang="de-DE"/>
          </a:p>
          <a:p>
            <a:r>
              <a:rPr lang="de-DE" altLang="de-DE"/>
              <a:t>Serviceorientierung</a:t>
            </a:r>
          </a:p>
          <a:p>
            <a:endParaRPr lang="de-DE" altLang="de-DE"/>
          </a:p>
          <a:p>
            <a:pPr>
              <a:buFont typeface="Wingdings" pitchFamily="2" charset="2"/>
              <a:buChar char="à"/>
            </a:pPr>
            <a:r>
              <a:rPr lang="de-DE" altLang="de-DE">
                <a:sym typeface="Wingdings" pitchFamily="2" charset="2"/>
              </a:rPr>
              <a:t>e-learning, Vernetzung und e-government tragen hierzu bei</a:t>
            </a:r>
          </a:p>
          <a:p>
            <a:pPr>
              <a:buFont typeface="Wingdings" pitchFamily="2" charset="2"/>
              <a:buNone/>
            </a:pPr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462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62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4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9FEBEEB0-3A16-AE4E-9508-5D92A588D3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727FF-0882-FB45-9BC6-BCEDB676FD6B}" type="slidenum">
              <a:rPr lang="de-DE" altLang="de-DE"/>
              <a:pPr/>
              <a:t>23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1DD98EC-6F74-1F4A-9D98-511A90993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Saarbrücken | 31. Januar 2007 | Detlef Müller-Böling</a:t>
            </a:r>
          </a:p>
        </p:txBody>
      </p:sp>
      <p:pic>
        <p:nvPicPr>
          <p:cNvPr id="148482" name="Picture 2">
            <a:extLst>
              <a:ext uri="{FF2B5EF4-FFF2-40B4-BE49-F238E27FC236}">
                <a16:creationId xmlns:a16="http://schemas.microsoft.com/office/drawing/2014/main" id="{2D377456-7BFF-E542-8B38-33BB413D7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93838"/>
            <a:ext cx="8642350" cy="416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483" name="Rectangle 3">
            <a:extLst>
              <a:ext uri="{FF2B5EF4-FFF2-40B4-BE49-F238E27FC236}">
                <a16:creationId xmlns:a16="http://schemas.microsoft.com/office/drawing/2014/main" id="{32A194F7-CC3A-E44C-834A-9A60F314CC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Trend 5: Finanzen</a:t>
            </a:r>
          </a:p>
        </p:txBody>
      </p:sp>
      <p:sp>
        <p:nvSpPr>
          <p:cNvPr id="148484" name="Text Box 4">
            <a:extLst>
              <a:ext uri="{FF2B5EF4-FFF2-40B4-BE49-F238E27FC236}">
                <a16:creationId xmlns:a16="http://schemas.microsoft.com/office/drawing/2014/main" id="{75C6FCFC-3039-1D45-93FD-249098107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989138"/>
            <a:ext cx="7019925" cy="25304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de-DE" altLang="de-DE" sz="4000"/>
              <a:t>Trend 5: </a:t>
            </a:r>
            <a:br>
              <a:rPr lang="de-DE" altLang="de-DE" sz="4000"/>
            </a:br>
            <a:r>
              <a:rPr lang="de-DE" altLang="de-DE" sz="4000"/>
              <a:t>Der wirtschaftliche Umgang mit knappen finanziellen Ressourcen ist zwingend.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/>
      <p:bldP spid="14848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FD7E53C3-660A-DC44-9840-772A6DF4BD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CC821-A778-FC4D-8BF0-CE1E71BF5907}" type="slidenum">
              <a:rPr lang="de-DE" altLang="de-DE"/>
              <a:pPr/>
              <a:t>24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041A7B5-519A-654E-922A-DB597309D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Saarbrücken | 31. Januar 2007 | Detlef Müller-Böling</a:t>
            </a: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D231DA92-3899-EB4D-9C36-78B7CDA7D2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/>
              <a:t>Trend 5: Finanzen Studierendenhoch</a:t>
            </a:r>
          </a:p>
        </p:txBody>
      </p:sp>
      <p:pic>
        <p:nvPicPr>
          <p:cNvPr id="44035" name="Picture 3">
            <a:extLst>
              <a:ext uri="{FF2B5EF4-FFF2-40B4-BE49-F238E27FC236}">
                <a16:creationId xmlns:a16="http://schemas.microsoft.com/office/drawing/2014/main" id="{D7571E4E-E6FE-EE4C-8998-3129792C4F9B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5041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4">
            <a:extLst>
              <a:ext uri="{FF2B5EF4-FFF2-40B4-BE49-F238E27FC236}">
                <a16:creationId xmlns:a16="http://schemas.microsoft.com/office/drawing/2014/main" id="{A2388FEE-B3FA-1E4C-AA92-E28965C36D59}"/>
              </a:ext>
            </a:extLst>
          </p:cNvPr>
          <p:cNvSpPr>
            <a:spLocks noChangeArrowheads="1"/>
          </p:cNvSpPr>
          <p:nvPr/>
        </p:nvSpPr>
        <p:spPr bwMode="auto">
          <a:xfrm rot="-1422187">
            <a:off x="1163638" y="3030538"/>
            <a:ext cx="7672387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u="sng"/>
              <a:t>Ein</a:t>
            </a:r>
            <a:r>
              <a:rPr lang="de-DE" altLang="de-DE"/>
              <a:t> Lösungsansatz: e-learning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72DC973-C6BC-D746-85B6-FD2653A2F6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5B595-8142-694B-A1C1-18F971662705}" type="slidenum">
              <a:rPr lang="de-DE" altLang="de-DE"/>
              <a:pPr/>
              <a:t>25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D1736D-9A59-AA43-9C82-3AB6CEBBF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Saarbrücken | 31. Januar 2007 | Detlef Müller-Böling</a:t>
            </a:r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8C14153C-9554-9B43-B6B2-AC2373ADC1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/>
              <a:t>Trend 5: Finanzen</a:t>
            </a:r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0327B427-2C8F-5343-A313-F0684F8482E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827088" y="1557338"/>
            <a:ext cx="7596187" cy="35861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de-DE" altLang="de-DE"/>
              <a:t>Einnahmen diversifizieren</a:t>
            </a:r>
            <a:br>
              <a:rPr lang="de-DE" altLang="de-DE"/>
            </a:br>
            <a:endParaRPr lang="de-DE" altLang="de-DE"/>
          </a:p>
          <a:p>
            <a:pPr>
              <a:lnSpc>
                <a:spcPct val="90000"/>
              </a:lnSpc>
            </a:pPr>
            <a:r>
              <a:rPr lang="de-DE" altLang="de-DE"/>
              <a:t>Ausgaben besser planen</a:t>
            </a:r>
            <a:br>
              <a:rPr lang="de-DE" altLang="de-DE"/>
            </a:br>
            <a:endParaRPr lang="de-DE" altLang="de-DE"/>
          </a:p>
          <a:p>
            <a:pPr>
              <a:lnSpc>
                <a:spcPct val="90000"/>
              </a:lnSpc>
            </a:pPr>
            <a:r>
              <a:rPr lang="de-DE" altLang="de-DE"/>
              <a:t>Wettbewerb vs. Kooperation</a:t>
            </a:r>
          </a:p>
          <a:p>
            <a:pPr>
              <a:lnSpc>
                <a:spcPct val="90000"/>
              </a:lnSpc>
            </a:pPr>
            <a:endParaRPr lang="de-DE" altLang="de-DE"/>
          </a:p>
          <a:p>
            <a:pPr>
              <a:lnSpc>
                <a:spcPct val="90000"/>
              </a:lnSpc>
              <a:buFont typeface="Wingdings" pitchFamily="2" charset="2"/>
              <a:buChar char="à"/>
            </a:pPr>
            <a:r>
              <a:rPr lang="de-DE" altLang="de-DE">
                <a:sym typeface="Wingdings" pitchFamily="2" charset="2"/>
              </a:rPr>
              <a:t>Kostendegression, aber nicht alles billiger</a:t>
            </a:r>
          </a:p>
          <a:p>
            <a:pPr>
              <a:lnSpc>
                <a:spcPct val="90000"/>
              </a:lnSpc>
              <a:buFont typeface="Wingdings" pitchFamily="2" charset="2"/>
              <a:buChar char="à"/>
            </a:pPr>
            <a:r>
              <a:rPr lang="de-DE" altLang="de-DE"/>
              <a:t>hochschulübergreifende  Kooperation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53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53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05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">
            <a:extLst>
              <a:ext uri="{FF2B5EF4-FFF2-40B4-BE49-F238E27FC236}">
                <a16:creationId xmlns:a16="http://schemas.microsoft.com/office/drawing/2014/main" id="{460E3796-6D07-BA47-ACE7-C0F673BD0E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A7B0-AA80-554C-BF2C-E9F182552F9C}" type="slidenum">
              <a:rPr lang="de-DE" altLang="de-DE"/>
              <a:pPr/>
              <a:t>26</a:t>
            </a:fld>
            <a:endParaRPr lang="de-DE" altLang="de-DE"/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CC3E88AD-1D07-3245-9C20-40582D86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Saarbrücken | 31. Januar 2007 | Detlef Müller-Böling</a:t>
            </a:r>
          </a:p>
        </p:txBody>
      </p:sp>
      <p:graphicFrame>
        <p:nvGraphicFramePr>
          <p:cNvPr id="58370" name="Object 2">
            <a:extLst>
              <a:ext uri="{FF2B5EF4-FFF2-40B4-BE49-F238E27FC236}">
                <a16:creationId xmlns:a16="http://schemas.microsoft.com/office/drawing/2014/main" id="{EDB8E029-FE84-DE4D-83A9-8887D4739B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1600200"/>
          <a:ext cx="6781800" cy="474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2" name="Clip" r:id="rId4" imgW="23037800" imgH="18135600" progId="MS_ClipArt_Gallery.2">
                  <p:embed/>
                </p:oleObj>
              </mc:Choice>
              <mc:Fallback>
                <p:oleObj name="Clip" r:id="rId4" imgW="23037800" imgH="1813560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00200"/>
                        <a:ext cx="6781800" cy="474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1" name="WordArt 3">
            <a:extLst>
              <a:ext uri="{FF2B5EF4-FFF2-40B4-BE49-F238E27FC236}">
                <a16:creationId xmlns:a16="http://schemas.microsoft.com/office/drawing/2014/main" id="{022B092D-A544-2C4C-B8D5-0D1E762E34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" y="152400"/>
            <a:ext cx="50292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Prognosen falsch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7220FE0B-6BDF-C749-A784-AB47991FF0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17600" y="2492375"/>
            <a:ext cx="7918450" cy="1728788"/>
          </a:xfrm>
        </p:spPr>
        <p:txBody>
          <a:bodyPr/>
          <a:lstStyle/>
          <a:p>
            <a:r>
              <a:rPr lang="de-DE" altLang="de-DE"/>
              <a:t>Die entfesselte Hochschule</a:t>
            </a:r>
            <a:br>
              <a:rPr lang="de-DE" altLang="de-DE"/>
            </a:br>
            <a:r>
              <a:rPr lang="de-DE" altLang="de-DE"/>
              <a:t>als Alma Mater Virtualis?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19EC5E62-A5CE-684C-8F43-750E8538720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90800" y="4221163"/>
            <a:ext cx="6553200" cy="1014412"/>
          </a:xfrm>
        </p:spPr>
        <p:txBody>
          <a:bodyPr/>
          <a:lstStyle/>
          <a:p>
            <a:r>
              <a:rPr lang="de-DE" altLang="de-DE"/>
              <a:t>Detlef Müller-Böling</a:t>
            </a:r>
          </a:p>
          <a:p>
            <a:r>
              <a:rPr lang="de-DE" altLang="de-DE"/>
              <a:t>31. Januar 2007</a:t>
            </a:r>
          </a:p>
        </p:txBody>
      </p:sp>
      <p:sp>
        <p:nvSpPr>
          <p:cNvPr id="158725" name="Rectangle 5">
            <a:extLst>
              <a:ext uri="{FF2B5EF4-FFF2-40B4-BE49-F238E27FC236}">
                <a16:creationId xmlns:a16="http://schemas.microsoft.com/office/drawing/2014/main" id="{58E3FDCB-B9F1-3844-A5C0-C373F2BAF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1700213"/>
            <a:ext cx="6335712" cy="3673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600"/>
              <a:t>Herzlichen Glückwunsch!</a:t>
            </a:r>
          </a:p>
          <a:p>
            <a:pPr algn="ctr"/>
            <a:endParaRPr lang="de-DE" altLang="de-DE"/>
          </a:p>
          <a:p>
            <a:pPr algn="ctr"/>
            <a:r>
              <a:rPr lang="de-DE" altLang="de-DE"/>
              <a:t>Professor Dr. Klaus Grupp</a:t>
            </a:r>
          </a:p>
          <a:p>
            <a:pPr algn="ctr"/>
            <a:r>
              <a:rPr lang="de-DE" altLang="de-DE"/>
              <a:t>Priv.-Doz. Dr. Ulrich Stelkens</a:t>
            </a:r>
          </a:p>
          <a:p>
            <a:pPr algn="ctr"/>
            <a:endParaRPr lang="de-DE" altLang="de-DE"/>
          </a:p>
          <a:p>
            <a:pPr algn="ctr"/>
            <a:r>
              <a:rPr lang="de-DE" altLang="de-DE"/>
              <a:t>Professor Dr. Norbert Graf</a:t>
            </a:r>
          </a:p>
          <a:p>
            <a:pPr algn="ctr"/>
            <a:r>
              <a:rPr lang="de-DE" altLang="de-DE"/>
              <a:t>Dr. Gregor Hohenberg</a:t>
            </a:r>
          </a:p>
          <a:p>
            <a:pPr algn="ctr"/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6B66B1DE-7866-6C47-84C6-272149EBBC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9C1CE-C0C7-424A-8BCD-48EC91CF39D1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130C9923-7900-424A-B4D7-8B19B532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Saarbrücken | 31. Januar 2007 | Detlef Müller-Böling</a:t>
            </a:r>
          </a:p>
        </p:txBody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B3EBCB7E-332C-3246-8E85-217591B43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b="0">
              <a:latin typeface="Times New Roman" panose="02020603050405020304" pitchFamily="18" charset="0"/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EA321BC-A41D-3649-A403-AAE65B381C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68538" y="115888"/>
            <a:ext cx="5280025" cy="685800"/>
          </a:xfrm>
        </p:spPr>
        <p:txBody>
          <a:bodyPr/>
          <a:lstStyle/>
          <a:p>
            <a:r>
              <a:rPr lang="de-DE" altLang="de-DE" sz="2800">
                <a:solidFill>
                  <a:srgbClr val="000000"/>
                </a:solidFill>
              </a:rPr>
              <a:t>wettbewerblich</a:t>
            </a:r>
          </a:p>
        </p:txBody>
      </p:sp>
      <p:graphicFrame>
        <p:nvGraphicFramePr>
          <p:cNvPr id="27652" name="Object 4">
            <a:extLst>
              <a:ext uri="{FF2B5EF4-FFF2-40B4-BE49-F238E27FC236}">
                <a16:creationId xmlns:a16="http://schemas.microsoft.com/office/drawing/2014/main" id="{36B3C2D1-6584-6840-A6E9-B3D4EE5A57C8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Rectangle 5">
            <a:extLst>
              <a:ext uri="{FF2B5EF4-FFF2-40B4-BE49-F238E27FC236}">
                <a16:creationId xmlns:a16="http://schemas.microsoft.com/office/drawing/2014/main" id="{73CE4F79-337B-4B4B-A21F-57EF9A127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844675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/>
              <a:t>Fiktion der Gleichheit abgelöst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0F0530E7-6F94-EA4B-866C-960CCCEF3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176588"/>
            <a:ext cx="575786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/>
              <a:t>Elite-Forschungs-Unis sind benannt</a:t>
            </a:r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F9799EE7-1E45-FB41-B02B-932561915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508500"/>
            <a:ext cx="62484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/>
              <a:t>Transparenz durch Evaluation und [CHE-]Ranking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/>
      <p:bldP spid="276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EDCCECD5-D159-4E4C-A755-6CF7169378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949CD-A449-544F-9E19-D23907C5224E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31A3E3C0-6D40-8C48-9367-A29A746EC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Saarbrücken | 31. Januar 2007 | Detlef Müller-Böling</a:t>
            </a:r>
          </a:p>
        </p:txBody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70B52588-836F-EB4D-845D-E41A56BDD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b="0">
              <a:latin typeface="Times New Roman" panose="02020603050405020304" pitchFamily="18" charset="0"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CC9C1D5E-761A-6F41-943E-C5D2DBC1F6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57425" y="115888"/>
            <a:ext cx="5267325" cy="685800"/>
          </a:xfrm>
        </p:spPr>
        <p:txBody>
          <a:bodyPr/>
          <a:lstStyle/>
          <a:p>
            <a:r>
              <a:rPr lang="de-DE" altLang="de-DE" sz="2800">
                <a:solidFill>
                  <a:srgbClr val="000000"/>
                </a:solidFill>
              </a:rPr>
              <a:t>wirtschaftlich</a:t>
            </a:r>
          </a:p>
        </p:txBody>
      </p:sp>
      <p:graphicFrame>
        <p:nvGraphicFramePr>
          <p:cNvPr id="29700" name="Object 4">
            <a:extLst>
              <a:ext uri="{FF2B5EF4-FFF2-40B4-BE49-F238E27FC236}">
                <a16:creationId xmlns:a16="http://schemas.microsoft.com/office/drawing/2014/main" id="{065F2202-C6EA-8349-A58E-2B11FC04539E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Rectangle 5">
            <a:extLst>
              <a:ext uri="{FF2B5EF4-FFF2-40B4-BE49-F238E27FC236}">
                <a16:creationId xmlns:a16="http://schemas.microsoft.com/office/drawing/2014/main" id="{EBCB2A44-E90B-B948-A7DF-A5B0B28C7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2276475"/>
            <a:ext cx="575786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/>
              <a:t>Leistungsfinanzierung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BAC40755-470E-DC44-9395-AEEE0A454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3716338"/>
            <a:ext cx="575786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/>
              <a:t>Globalbudgets</a:t>
            </a:r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076731B3-FDDD-BE46-A85D-EA4B809AD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5157788"/>
            <a:ext cx="575786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/>
              <a:t>Studienbeiträge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2" grpId="0"/>
      <p:bldP spid="297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9F625119-A881-D046-BD9E-7869CE76D9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0C849-1021-3140-BBAC-0FDBFF32A4FD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212AC78F-1EC0-E24B-A579-47FAC257D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Saarbrücken | 31. Januar 2007 | Detlef Müller-Böling</a:t>
            </a: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FA927A48-29B0-1E40-B752-A65566E93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b="0">
              <a:latin typeface="Times New Roman" panose="02020603050405020304" pitchFamily="18" charset="0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96B7825-8C53-EC46-9138-1914F89A88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68538" y="115888"/>
            <a:ext cx="5229225" cy="685800"/>
          </a:xfrm>
        </p:spPr>
        <p:txBody>
          <a:bodyPr/>
          <a:lstStyle/>
          <a:p>
            <a:r>
              <a:rPr lang="de-DE" altLang="de-DE" sz="2800">
                <a:solidFill>
                  <a:srgbClr val="000000"/>
                </a:solidFill>
              </a:rPr>
              <a:t>international</a:t>
            </a:r>
          </a:p>
        </p:txBody>
      </p:sp>
      <p:graphicFrame>
        <p:nvGraphicFramePr>
          <p:cNvPr id="31748" name="Object 4">
            <a:extLst>
              <a:ext uri="{FF2B5EF4-FFF2-40B4-BE49-F238E27FC236}">
                <a16:creationId xmlns:a16="http://schemas.microsoft.com/office/drawing/2014/main" id="{BB657FCF-CE42-9848-9512-1F37B6EA699B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Rectangle 5">
            <a:extLst>
              <a:ext uri="{FF2B5EF4-FFF2-40B4-BE49-F238E27FC236}">
                <a16:creationId xmlns:a16="http://schemas.microsoft.com/office/drawing/2014/main" id="{94EA7C2C-D808-B14A-B5F4-0A8903782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844675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/>
              <a:t>Bachelor / Master System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01EC9691-F2CF-1741-B3A3-F8C68E19F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013325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/>
              <a:t>internationale Benchmarks in der Lehre</a:t>
            </a:r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3A84A27A-C9A4-1E44-A0C2-30BAC4EB1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429000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/>
              <a:t>hohe Zahl ausl. Studierender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50" grpId="0"/>
      <p:bldP spid="317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2">
            <a:extLst>
              <a:ext uri="{FF2B5EF4-FFF2-40B4-BE49-F238E27FC236}">
                <a16:creationId xmlns:a16="http://schemas.microsoft.com/office/drawing/2014/main" id="{12254F71-5ECB-014F-8D20-A6A954AAB5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DA69-E777-CE48-93AB-BC23DEE5FAA7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A442A33B-0FA1-2B45-8F81-D6E49D3AF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Saarbrücken | 31. Januar 2007 | Detlef Müller-Böling</a:t>
            </a:r>
          </a:p>
        </p:txBody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56837877-3362-9047-823C-195AA76C9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b="0">
              <a:latin typeface="Times New Roman" panose="02020603050405020304" pitchFamily="18" charset="0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D4E40A97-930E-244E-AAD5-CC559BD9BD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68538" y="115888"/>
            <a:ext cx="5254625" cy="685800"/>
          </a:xfrm>
        </p:spPr>
        <p:txBody>
          <a:bodyPr/>
          <a:lstStyle/>
          <a:p>
            <a:r>
              <a:rPr lang="de-DE" altLang="de-DE" sz="2800">
                <a:solidFill>
                  <a:srgbClr val="000000"/>
                </a:solidFill>
              </a:rPr>
              <a:t>profiliert</a:t>
            </a:r>
          </a:p>
        </p:txBody>
      </p:sp>
      <p:graphicFrame>
        <p:nvGraphicFramePr>
          <p:cNvPr id="33796" name="Object 4">
            <a:extLst>
              <a:ext uri="{FF2B5EF4-FFF2-40B4-BE49-F238E27FC236}">
                <a16:creationId xmlns:a16="http://schemas.microsoft.com/office/drawing/2014/main" id="{0655EA33-247E-E848-A551-5C1EF31A7C4B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Rectangle 5">
            <a:extLst>
              <a:ext uri="{FF2B5EF4-FFF2-40B4-BE49-F238E27FC236}">
                <a16:creationId xmlns:a16="http://schemas.microsoft.com/office/drawing/2014/main" id="{B85EBC21-27F4-9A4E-8CBC-FC29D7541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844675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/>
              <a:t>allgemein akzeptiertes Ziel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8B54E7E8-3499-4E42-87F5-46126C585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900363"/>
            <a:ext cx="62484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/>
              <a:t>Stärken-/Schwächenanalysen</a:t>
            </a:r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1132214B-C435-3F4E-9627-D6B6DE044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956050"/>
            <a:ext cx="575786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/>
              <a:t>Mission statements</a:t>
            </a:r>
          </a:p>
        </p:txBody>
      </p:sp>
      <p:sp>
        <p:nvSpPr>
          <p:cNvPr id="33800" name="Rectangle 8">
            <a:extLst>
              <a:ext uri="{FF2B5EF4-FFF2-40B4-BE49-F238E27FC236}">
                <a16:creationId xmlns:a16="http://schemas.microsoft.com/office/drawing/2014/main" id="{444E70F0-2C0C-ED4D-B917-B992B5DD4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5013325"/>
            <a:ext cx="575786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/>
              <a:t>Dreiteilung des Hochschulsystems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798" grpId="0"/>
      <p:bldP spid="33799" grpId="0"/>
      <p:bldP spid="338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FE0F0012-4785-F444-9C46-4E1A100863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6BB7-DE25-3747-933F-597EA6C96360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F0B5E321-3455-AF46-8C1E-6B17AEEC9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Saarbrücken | 31. Januar 2007 | Detlef Müller-Böling</a:t>
            </a:r>
          </a:p>
        </p:txBody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A77DF2A7-B2BA-3A4A-8C37-908C0BC39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b="0">
              <a:latin typeface="Times New Roman" panose="02020603050405020304" pitchFamily="18" charset="0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27E6D529-B8A3-234E-8459-D3D35A026B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68538" y="115888"/>
            <a:ext cx="5089525" cy="685800"/>
          </a:xfrm>
          <a:noFill/>
          <a:ln/>
        </p:spPr>
        <p:txBody>
          <a:bodyPr/>
          <a:lstStyle/>
          <a:p>
            <a:r>
              <a:rPr lang="de-DE" altLang="de-DE" sz="2800">
                <a:solidFill>
                  <a:srgbClr val="000000"/>
                </a:solidFill>
              </a:rPr>
              <a:t>wissenschaftlich</a:t>
            </a:r>
          </a:p>
        </p:txBody>
      </p:sp>
      <p:graphicFrame>
        <p:nvGraphicFramePr>
          <p:cNvPr id="35844" name="Object 4">
            <a:extLst>
              <a:ext uri="{FF2B5EF4-FFF2-40B4-BE49-F238E27FC236}">
                <a16:creationId xmlns:a16="http://schemas.microsoft.com/office/drawing/2014/main" id="{48FEDD1F-C19B-1B4B-8DF5-66F2B052D691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5" name="Rectangle 5">
            <a:extLst>
              <a:ext uri="{FF2B5EF4-FFF2-40B4-BE49-F238E27FC236}">
                <a16:creationId xmlns:a16="http://schemas.microsoft.com/office/drawing/2014/main" id="{0FCF2016-E580-4541-B9D0-D904F1A1C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844675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/>
              <a:t>anerkanntes Paradigma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D981A11A-E9FC-D343-9F8B-38F63A80A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987675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/>
              <a:t>Leistung, Exzellenz, Qualität</a:t>
            </a:r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B966B784-1E94-FB48-97FD-1D2F79E58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4302125"/>
            <a:ext cx="575786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/>
              <a:t>Qualitäts-Management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  <p:bldP spid="35846" grpId="0"/>
      <p:bldP spid="358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42883D78-F156-274E-8604-7036256784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B204-D4CA-5346-81BB-D36183A72B77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3CD5E43B-7130-BD45-AF4D-A02E76022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Saarbrücken | 31. Januar 2007 | Detlef Müller-Böling</a:t>
            </a:r>
          </a:p>
        </p:txBody>
      </p:sp>
      <p:sp>
        <p:nvSpPr>
          <p:cNvPr id="37890" name="Text Box 2">
            <a:extLst>
              <a:ext uri="{FF2B5EF4-FFF2-40B4-BE49-F238E27FC236}">
                <a16:creationId xmlns:a16="http://schemas.microsoft.com/office/drawing/2014/main" id="{28AE0B10-980B-0D44-B7B0-B3D137F72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b="0">
              <a:latin typeface="Times New Roman" panose="02020603050405020304" pitchFamily="18" charset="0"/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E2220D3D-334B-6841-A760-EB591C5D0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68538" y="115888"/>
            <a:ext cx="5241925" cy="685800"/>
          </a:xfrm>
        </p:spPr>
        <p:txBody>
          <a:bodyPr/>
          <a:lstStyle/>
          <a:p>
            <a:r>
              <a:rPr lang="de-DE" altLang="de-DE" sz="2800">
                <a:solidFill>
                  <a:srgbClr val="000000"/>
                </a:solidFill>
              </a:rPr>
              <a:t>autonom</a:t>
            </a:r>
          </a:p>
        </p:txBody>
      </p:sp>
      <p:graphicFrame>
        <p:nvGraphicFramePr>
          <p:cNvPr id="37892" name="Object 4">
            <a:extLst>
              <a:ext uri="{FF2B5EF4-FFF2-40B4-BE49-F238E27FC236}">
                <a16:creationId xmlns:a16="http://schemas.microsoft.com/office/drawing/2014/main" id="{18222941-E08E-E54B-9466-2FA603E14B6B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Rectangle 5">
            <a:extLst>
              <a:ext uri="{FF2B5EF4-FFF2-40B4-BE49-F238E27FC236}">
                <a16:creationId xmlns:a16="http://schemas.microsoft.com/office/drawing/2014/main" id="{20B88AE2-14B1-494B-A8D2-2EED84212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844675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/>
              <a:t>anerkannter Leitgedanke der Politik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F6FF82CA-9A65-834A-84CB-55F357281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971800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/>
              <a:t>neue Leitungsstrukturen</a:t>
            </a:r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9FB65561-EA82-4B41-AE5B-1E9D9D809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100513"/>
            <a:ext cx="575786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/>
              <a:t>Ziel- und Leistungsvereinbarungen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894" grpId="0"/>
      <p:bldP spid="378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2">
            <a:extLst>
              <a:ext uri="{FF2B5EF4-FFF2-40B4-BE49-F238E27FC236}">
                <a16:creationId xmlns:a16="http://schemas.microsoft.com/office/drawing/2014/main" id="{E035694D-11CE-8F4F-AEE2-2F0FB803A5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016EB-F19C-9646-8F5B-72FA4E5A2FC5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EC81A857-463D-F949-AB14-28409D98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Saarbrücken | 31. Januar 2007 | Detlef Müller-Böling</a:t>
            </a:r>
          </a:p>
        </p:txBody>
      </p:sp>
      <p:sp>
        <p:nvSpPr>
          <p:cNvPr id="39938" name="Text Box 2">
            <a:extLst>
              <a:ext uri="{FF2B5EF4-FFF2-40B4-BE49-F238E27FC236}">
                <a16:creationId xmlns:a16="http://schemas.microsoft.com/office/drawing/2014/main" id="{E04BD54B-B2BE-8241-B206-8B4CAAFC1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b="0">
              <a:latin typeface="Times New Roman" panose="02020603050405020304" pitchFamily="18" charset="0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F7EE381-FFB3-1547-A549-640D50C680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68538" y="115888"/>
            <a:ext cx="5191125" cy="685800"/>
          </a:xfrm>
        </p:spPr>
        <p:txBody>
          <a:bodyPr/>
          <a:lstStyle/>
          <a:p>
            <a:r>
              <a:rPr lang="de-DE" altLang="de-DE" sz="2800">
                <a:solidFill>
                  <a:srgbClr val="000000"/>
                </a:solidFill>
              </a:rPr>
              <a:t>virtuell</a:t>
            </a:r>
          </a:p>
        </p:txBody>
      </p:sp>
      <p:graphicFrame>
        <p:nvGraphicFramePr>
          <p:cNvPr id="39940" name="Object 4">
            <a:extLst>
              <a:ext uri="{FF2B5EF4-FFF2-40B4-BE49-F238E27FC236}">
                <a16:creationId xmlns:a16="http://schemas.microsoft.com/office/drawing/2014/main" id="{782ABB6B-8CDD-7F48-B4FB-D280C9227B75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8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Text Box 5">
            <a:extLst>
              <a:ext uri="{FF2B5EF4-FFF2-40B4-BE49-F238E27FC236}">
                <a16:creationId xmlns:a16="http://schemas.microsoft.com/office/drawing/2014/main" id="{3FB6ED9C-CC73-C04A-8557-F82AF05BE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639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39942" name="Text Box 6">
            <a:extLst>
              <a:ext uri="{FF2B5EF4-FFF2-40B4-BE49-F238E27FC236}">
                <a16:creationId xmlns:a16="http://schemas.microsoft.com/office/drawing/2014/main" id="{338C4AA5-F1DD-9148-A04B-FE24BAF24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241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39943" name="Text Box 7">
            <a:extLst>
              <a:ext uri="{FF2B5EF4-FFF2-40B4-BE49-F238E27FC236}">
                <a16:creationId xmlns:a16="http://schemas.microsoft.com/office/drawing/2014/main" id="{D1B0CB0E-9BD5-4943-A32D-76D9E217D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037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endParaRPr lang="de-DE" altLang="de-DE" b="0">
              <a:latin typeface="Times New Roman" panose="02020603050405020304" pitchFamily="18" charset="0"/>
            </a:endParaRPr>
          </a:p>
        </p:txBody>
      </p:sp>
      <p:sp>
        <p:nvSpPr>
          <p:cNvPr id="39944" name="Text Box 8">
            <a:extLst>
              <a:ext uri="{FF2B5EF4-FFF2-40B4-BE49-F238E27FC236}">
                <a16:creationId xmlns:a16="http://schemas.microsoft.com/office/drawing/2014/main" id="{CB29D640-171E-204C-B756-08D04BA0E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435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endParaRPr lang="de-DE" altLang="de-DE" b="0">
              <a:latin typeface="Times New Roman" panose="02020603050405020304" pitchFamily="18" charset="0"/>
            </a:endParaRPr>
          </a:p>
        </p:txBody>
      </p:sp>
      <p:sp>
        <p:nvSpPr>
          <p:cNvPr id="39945" name="Rectangle 9">
            <a:extLst>
              <a:ext uri="{FF2B5EF4-FFF2-40B4-BE49-F238E27FC236}">
                <a16:creationId xmlns:a16="http://schemas.microsoft.com/office/drawing/2014/main" id="{3F7B921D-CCB8-6442-819A-F7CE7602C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286000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/>
              <a:t>E-learning durch Programme gefördert</a:t>
            </a:r>
          </a:p>
        </p:txBody>
      </p:sp>
      <p:sp>
        <p:nvSpPr>
          <p:cNvPr id="39946" name="Rectangle 10">
            <a:extLst>
              <a:ext uri="{FF2B5EF4-FFF2-40B4-BE49-F238E27FC236}">
                <a16:creationId xmlns:a16="http://schemas.microsoft.com/office/drawing/2014/main" id="{02E481C5-6A43-1045-9059-FAB3F5116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429000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/>
              <a:t>regulärer Teil der Curricula</a:t>
            </a:r>
          </a:p>
        </p:txBody>
      </p:sp>
      <p:sp>
        <p:nvSpPr>
          <p:cNvPr id="39947" name="WordArt 11">
            <a:extLst>
              <a:ext uri="{FF2B5EF4-FFF2-40B4-BE49-F238E27FC236}">
                <a16:creationId xmlns:a16="http://schemas.microsoft.com/office/drawing/2014/main" id="{159AC71F-401E-E040-AFAF-D0A9648F44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32138" y="1916113"/>
            <a:ext cx="3311525" cy="32400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utoUpdateAnimBg="0"/>
      <p:bldP spid="39942" grpId="0" autoUpdateAnimBg="0"/>
      <p:bldP spid="39943" grpId="0" autoUpdateAnimBg="0"/>
      <p:bldP spid="39944" grpId="0" autoUpdateAnimBg="0"/>
      <p:bldP spid="39945" grpId="0"/>
      <p:bldP spid="399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jYsU.pxnkuNOoh6qc8p0w"/>
</p:tagLst>
</file>

<file path=ppt/theme/theme1.xml><?xml version="1.0" encoding="utf-8"?>
<a:theme xmlns:a="http://schemas.openxmlformats.org/drawingml/2006/main" name="Versuch 2">
  <a:themeElements>
    <a:clrScheme name="Versuch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ersu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Versuch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such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such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such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such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such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such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such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such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such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such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such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809</Words>
  <Application>Microsoft Macintosh PowerPoint</Application>
  <PresentationFormat>Bildschirmpräsentation (4:3)</PresentationFormat>
  <Paragraphs>218</Paragraphs>
  <Slides>27</Slides>
  <Notes>27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27</vt:i4>
      </vt:variant>
    </vt:vector>
  </HeadingPairs>
  <TitlesOfParts>
    <vt:vector size="34" baseType="lpstr">
      <vt:lpstr>Arial</vt:lpstr>
      <vt:lpstr>Wingdings</vt:lpstr>
      <vt:lpstr>Times New Roman</vt:lpstr>
      <vt:lpstr>Arial Narrow</vt:lpstr>
      <vt:lpstr>Versuch 2</vt:lpstr>
      <vt:lpstr>Microsoft Clip Gallery</vt:lpstr>
      <vt:lpstr>Microsoft Office Excel-Diagramm</vt:lpstr>
      <vt:lpstr>Die entfesselte Hochschule als Alma Mater Virtualis?</vt:lpstr>
      <vt:lpstr>PowerPoint-Präsentation</vt:lpstr>
      <vt:lpstr>wettbewerblich</vt:lpstr>
      <vt:lpstr>wirtschaftlich</vt:lpstr>
      <vt:lpstr>international</vt:lpstr>
      <vt:lpstr>profiliert</vt:lpstr>
      <vt:lpstr>wissenschaftlich</vt:lpstr>
      <vt:lpstr>autonom</vt:lpstr>
      <vt:lpstr>virtuell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Trend 1: Studierendenhoch</vt:lpstr>
      <vt:lpstr>Trend 1: Studierendenhoch</vt:lpstr>
      <vt:lpstr>Trend 2: Weiterbildung</vt:lpstr>
      <vt:lpstr>Trend 2: Lebenslanges Lernen</vt:lpstr>
      <vt:lpstr>Trend 3: Bologna-Prozess</vt:lpstr>
      <vt:lpstr>Trend 4: Bologna-Prozess</vt:lpstr>
      <vt:lpstr>Trend 4: Markttransparenz</vt:lpstr>
      <vt:lpstr>Trend 4: Wiederentdeckung der Studis</vt:lpstr>
      <vt:lpstr>Trend 5: Finanzen</vt:lpstr>
      <vt:lpstr>Trend 5: Finanzen Studierendenhoch</vt:lpstr>
      <vt:lpstr>Trend 5: Finanzen</vt:lpstr>
      <vt:lpstr>PowerPoint-Präsentation</vt:lpstr>
      <vt:lpstr>Die entfesselte Hochschule als Alma Mater Virtualis?</vt:lpstr>
    </vt:vector>
  </TitlesOfParts>
  <Company>CHE - Centrum für Hochschulentwicklung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Lars Hüning</dc:creator>
  <cp:lastModifiedBy>Detlef Müller-Böling</cp:lastModifiedBy>
  <cp:revision>43</cp:revision>
  <dcterms:created xsi:type="dcterms:W3CDTF">2006-03-31T13:57:11Z</dcterms:created>
  <dcterms:modified xsi:type="dcterms:W3CDTF">2022-02-16T16:20:08Z</dcterms:modified>
</cp:coreProperties>
</file>