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57" r:id="rId4"/>
    <p:sldId id="262" r:id="rId5"/>
    <p:sldId id="264" r:id="rId6"/>
    <p:sldId id="265" r:id="rId7"/>
    <p:sldId id="260" r:id="rId8"/>
    <p:sldId id="261" r:id="rId9"/>
    <p:sldId id="275" r:id="rId10"/>
    <p:sldId id="274" r:id="rId11"/>
    <p:sldId id="276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3929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9FEC3E8-E55E-3A47-968E-E2E39D9163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990C95-60CF-4B43-BA85-AADE01A8F9C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CBA05C5-4CA8-4F43-96D4-97BFCBFFAA8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6277DDE-3D89-3D49-9EF9-BDF836E016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8A07562-3538-4546-8A11-F4E8EBAB20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2520554-ACF0-6344-A5B8-40CEC63711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38A5E9-21A1-474F-A580-56A0F0F16DD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D164F9-C6BA-CB42-AD90-ADC150CB4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2550D-A4E4-5E44-8616-667C0C9B933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D439846-DF73-7E4B-A5D0-4EA8B198D7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E48DE57-9128-6146-83F8-C2C06F176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01E360-FB90-0F42-8A54-9D4425EBE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06CA7-095B-A646-AC8E-D5BE8F28CEB3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AEB6F82B-ACAE-C341-ABF2-55DA6E54E7D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8C4C627-F8A2-504F-AAE4-60550E26C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3BCAF7-C2FC-FC47-9CC8-A2C0D2A283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76937-3278-F645-807B-D4AD83BAD5A4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1F328B40-0875-8843-8354-4189BECCAB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2449219-18FE-434E-A505-E1C382D6F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BDCCDF-F0A0-2348-BC99-08151667AF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3F150-17F4-8548-B1C8-CE8A0C4EA06A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93A35DA-0DB5-5140-ACC4-3E5430D52D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0E3C6A-679F-E44B-BEA5-78003FDD9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4828EE-8F4E-7E41-8F40-C38867EB7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D27C8-92CD-3E42-B57B-DF85B70DC996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C3346C2-7F9C-4940-8DB1-B0D320CA66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11EDD75-4B8F-0E4F-BD6F-8B94D6D3B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D5CAF8-E16E-AC43-B574-8E5C65BD31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80B8F-35F1-F54D-AD66-5E6E59899BD0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FDD46CB-8723-764D-B5BE-8320C469CC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C8BA371-7C3C-3E42-BBA0-8AA377F95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F4E3B0-9947-A044-BBF5-61D5BEF845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3DED6-318E-9847-B535-BD2B6CE56871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82F9093-715F-4341-A2E3-69ABBFA219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F19A28F-CBC7-0D4A-94FF-533E3FFCF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90C51B-3F1A-5C42-AA92-3177D7B1E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8C88E-E7FC-3445-BD0E-9CCD03468D9A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9C1CE188-DCC7-BD42-BB51-17ECD92A14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EBD852E-F7E3-4C42-93E9-97F0506DD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47F2BC-99E9-FE43-ABF0-98783F0A46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1B67E-A9F0-D748-9A82-F75E92D23B56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7F62AF81-0C40-EB44-B74F-4A882453B5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C9F8514-9638-0A43-86C0-B30CF9A69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E0EB8C-1B6F-C54D-90D2-E152163A85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1B3A8-B213-A743-95CB-52490F694E6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65FD5F83-0556-7A48-A344-77A910AD4A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8CB2866-88FE-614C-90F0-38A5997AE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166C55-7CCC-7B4A-90E8-85DE35D39B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85B2C-2FB4-1445-8D6C-6DD7B723B46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7B42955F-1CDE-9947-9BB6-3C5C7E6985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E873173-11AC-9A49-85D8-833DEC5F6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610941-BD21-B24E-971E-BDEF06783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D7CE0-82A6-AC42-A14C-F088945CDCAB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1C00ACD-8853-EB44-94EA-61F44A45D30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2117C7E-731B-9B4C-A074-53B195B50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4C41CD-7E45-EE4E-99A1-87B870DBC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69A74-9152-5E4F-A2BD-F5562D56A83C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C049A12-EE79-5343-B067-A2844AFA0A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F75B0A1-2533-D643-BB4C-EF3BF281D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C9443E-93F5-CE4D-99A1-36338A372D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6BC7F-27CC-2A4A-92B7-6ED4C579071F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77F78366-749E-C942-BDAF-C51C1A2054A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BB8FEC6-4BD6-4645-B4B5-E1867B020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7098B3-1351-CD4F-8167-96A09E714D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0AC26-2176-3146-BFA9-94B7240DEE4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10E142A-85C1-E54A-92C6-63BE292E9F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37C9737-AA47-1348-B290-A4C9C68CA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293B81-6006-1042-82E6-C4EFD0460E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DEC03E-8BB9-4447-8F40-A9AFF81C0B71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A8D91C1-C959-4A47-ACF7-B6E7EED84D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7ED0974-F99A-504A-807C-D24F4C4D9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FB284A-7BCB-9F43-85B9-B1622C133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9DAA0-C965-0B48-B769-76C878F0E068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5B62A51B-F759-4E4F-8C87-47FA9F3357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B6A50D0-BFB5-F249-9CD0-4C116E908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9" name="Picture 187">
            <a:extLst>
              <a:ext uri="{FF2B5EF4-FFF2-40B4-BE49-F238E27FC236}">
                <a16:creationId xmlns:a16="http://schemas.microsoft.com/office/drawing/2014/main" id="{7640DC25-BAD7-9F4D-9EF9-71C0FE9750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3795713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294187AC-22B8-5D4D-99B3-217E9E85A2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37A2F6-E706-314C-84B6-E2FB1C2846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482B44A-6FB8-0747-A320-A606BCB3F7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71F5E6A-0E6C-AB4D-9B56-D052ECCDF5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6286F12-5465-6F4B-9D69-2F7E3D4B13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D02B12-B2A2-7E4E-8E59-18B74C86182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253" name="Rectangle 181">
            <a:extLst>
              <a:ext uri="{FF2B5EF4-FFF2-40B4-BE49-F238E27FC236}">
                <a16:creationId xmlns:a16="http://schemas.microsoft.com/office/drawing/2014/main" id="{5D5A33DB-1E94-F34D-90B3-9202B94231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58" name="Text Box 186">
            <a:extLst>
              <a:ext uri="{FF2B5EF4-FFF2-40B4-BE49-F238E27FC236}">
                <a16:creationId xmlns:a16="http://schemas.microsoft.com/office/drawing/2014/main" id="{9B716117-AED8-4249-8313-1D72CC5B7E9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30872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solidFill>
                  <a:schemeClr val="bg1"/>
                </a:solidFill>
              </a:rPr>
              <a:t>www.che-ranking.de</a:t>
            </a:r>
          </a:p>
        </p:txBody>
      </p:sp>
      <p:pic>
        <p:nvPicPr>
          <p:cNvPr id="3260" name="Picture 188">
            <a:extLst>
              <a:ext uri="{FF2B5EF4-FFF2-40B4-BE49-F238E27FC236}">
                <a16:creationId xmlns:a16="http://schemas.microsoft.com/office/drawing/2014/main" id="{03D65C4C-1238-3F45-AF9D-548A71C13A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53365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2188C-3AD2-254F-B157-A11D3565C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38EC7B-A540-7D48-ACF5-51D78276C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BF3B0B-58DC-6845-9CDB-D81948F5D3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04F72-D1F5-A043-9E40-999F7E8DF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882B98-0BC0-0147-A62C-CF893396DD4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328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B81358-3FD1-BD48-81E4-4AF920A22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3573CD-AB28-4844-BEC8-E9F697158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C9A18C-D996-F442-A32E-0FE4951548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92733B-E824-BD40-A19F-7A7DD13124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79A635-2CBC-F942-8606-E247942B69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95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81CA00-BA43-ED41-9B5E-2CE0A4589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C401A1-4642-484B-9711-3460A041A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36D47E-E9E4-F24B-9FF1-9B0069A5EE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9C3044-43C6-3940-9F63-189B2ABA4D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5FADAC-41EA-B44B-8671-1C38D89E7A8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225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3C88B-43DC-7E47-A6E4-7C59CD6D2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BD3DF3-2323-514A-974B-51E82D6AA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113B7E-ED37-7949-920C-82DD43D46F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FED9CC-533F-9C47-839D-E8E32FA02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EB5679-B74E-074D-98BF-B3E7E6E5901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878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0DA10-6124-FB49-A9BA-5954906E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617D3B-A424-C343-8C57-CB85DA0B8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532F47A-0A4E-434D-91D3-D6230E57B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42940-5FE6-2D47-A30F-D168DAFF41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B5D689-5F29-6044-A077-950CB2F8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94FEC8-5187-B247-9D18-E9E4B292D5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2205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C099-CE46-1245-B035-E71C4291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60F842-DAFD-3E48-A6E0-B7972A397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834EA0-ECBC-B042-8FBD-5D36F5992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C7A146C-DF1F-A441-945A-D58315AD7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780747-B8B6-E04B-81EA-60E4D3712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72E84A0-B72E-8148-89AE-3689AE8F63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02708D6-EA2D-264D-9457-CFFA04A12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6C2E91-9DE3-8E4B-AB6B-39707B9601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71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1B869-08C9-2E4E-A083-253BF11CE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02EC489-C4B5-294F-803F-B3E8F2B949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D7ED90-C463-4541-A051-D610281DD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617017-42C9-6144-BD2B-0B5C5283E15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467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4469E8E-CB11-8043-9576-8DAA8A978A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68BD813-8632-C14E-97EB-BBADABA161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2A5E2D-C8B5-7445-93F9-0F20474433E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9361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1BA07-F181-284A-AEA4-CE26330C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633661-6682-8B45-9C20-ABC8D7DDC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10C961-05D2-464B-B952-8C9E367FB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2D5954-AAEA-144A-A648-B403150BEC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86D381-FA71-0D44-A8B6-8F4132658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2ED2E-6685-9B4F-9343-8CBE53AFFB8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487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4AB50-CD8C-4845-8BBA-44A9872B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24D5E56-2A9B-5F4F-91BC-A3C514812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67D300E-5DE6-8F45-8284-CB049B5BD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86A228-E41C-D547-B7C2-B991DAAC7F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54E84C-5CFB-B441-82DB-383C2A4D0D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5AA9F9-A675-4B45-92A9-1B73BFE8FEA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659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>
            <a:extLst>
              <a:ext uri="{FF2B5EF4-FFF2-40B4-BE49-F238E27FC236}">
                <a16:creationId xmlns:a16="http://schemas.microsoft.com/office/drawing/2014/main" id="{0B993CF0-DD92-EF40-A7F4-1087729F88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1B8B8BEF-132A-D04F-B763-BDBE03C5D0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76EB718-E921-2843-93AC-FA735C3BE7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8A68047-02AD-E841-BDC7-F325579C2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FA7BFC-8B3D-114B-AB95-F47A8E3C9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594B3AD-FADC-D242-AD72-A88DD67535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24625"/>
            <a:ext cx="62642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14141"/>
                </a:solidFill>
              </a:defRPr>
            </a:lvl1pPr>
          </a:lstStyle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D47D31-D947-E647-902F-ACDA477DA2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553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48CF0B06-C98D-D04E-95B5-797136B12CF1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7" name="Picture 13">
            <a:extLst>
              <a:ext uri="{FF2B5EF4-FFF2-40B4-BE49-F238E27FC236}">
                <a16:creationId xmlns:a16="http://schemas.microsoft.com/office/drawing/2014/main" id="{3AD60D36-E829-9941-8D85-FE5FABF4E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F2C3F2B-FC51-6048-B355-84B474B085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Assessment Exercise in Higher Education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DDB80B0-15BC-1C41-A768-70F692ED5E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de-DE"/>
              <a:t>Detlef  Müller-Böling</a:t>
            </a:r>
          </a:p>
          <a:p>
            <a:r>
              <a:rPr lang="de-DE" altLang="de-DE"/>
              <a:t>OECD Workshop | Washington, D.C.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5E64379E-6D30-2A48-AAEE-5F8F1E363D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A2003B00-72BA-1C49-B03C-08FAA8CD3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923925"/>
            <a:ext cx="8137525" cy="654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3200">
                <a:solidFill>
                  <a:schemeClr val="accent2"/>
                </a:solidFill>
              </a:rPr>
              <a:t>Top-Level-Ranking </a:t>
            </a:r>
            <a:br>
              <a:rPr lang="de-DE" altLang="de-DE" sz="3200">
                <a:solidFill>
                  <a:schemeClr val="accent2"/>
                </a:solidFill>
              </a:rPr>
            </a:br>
            <a:r>
              <a:rPr lang="de-DE" altLang="de-DE" sz="3200">
                <a:solidFill>
                  <a:schemeClr val="accent2"/>
                </a:solidFill>
              </a:rPr>
              <a:t>„CHEmpions-League-Ranking</a:t>
            </a:r>
            <a:r>
              <a:rPr lang="de-DE" altLang="de-DE" sz="2800">
                <a:solidFill>
                  <a:schemeClr val="accent2"/>
                </a:solidFill>
              </a:rPr>
              <a:t>“</a:t>
            </a:r>
          </a:p>
          <a:p>
            <a:pPr eaLnBrk="0" hangingPunct="0"/>
            <a:endParaRPr lang="de-DE" altLang="de-DE" sz="2400">
              <a:solidFill>
                <a:schemeClr val="accent2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basic approach dervied from CHE-ranking (subject ranking, multi-dimensional, rank groups)</a:t>
            </a:r>
          </a:p>
          <a:p>
            <a:pPr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selection of European top departments in sciences (physics, chemistry, biology, mathematics)</a:t>
            </a: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/>
              <a:t> based on research</a:t>
            </a:r>
          </a:p>
          <a:p>
            <a:pPr lvl="1"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20 - 25 departments per discipline</a:t>
            </a:r>
          </a:p>
          <a:p>
            <a:pPr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no representation of all countries</a:t>
            </a:r>
          </a:p>
          <a:p>
            <a:pPr lvl="1" eaLnBrk="0" hangingPunct="0"/>
            <a:r>
              <a:rPr lang="de-DE" altLang="de-DE" sz="2400"/>
              <a:t> </a:t>
            </a:r>
          </a:p>
          <a:p>
            <a:pPr lvl="1" eaLnBrk="0" hangingPunct="0"/>
            <a:endParaRPr lang="de-DE" altLang="de-DE" sz="2400"/>
          </a:p>
          <a:p>
            <a:pPr eaLnBrk="0" hangingPunct="0"/>
            <a:endParaRPr lang="de-DE" altLang="de-DE" sz="2400"/>
          </a:p>
          <a:p>
            <a:pPr eaLnBrk="0" hangingPunct="0"/>
            <a:endParaRPr lang="de-DE" altLang="de-DE" sz="2400" b="1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E7BEDF8-C58D-4648-A844-D7C1DA27C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sz="3600"/>
              <a:t>A University Ranking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468D2A-7A73-8D40-A597-08F8230454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A2CC4403-1FF2-5346-8EE8-E14F43132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00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de-DE" sz="2800" b="1">
                <a:solidFill>
                  <a:srgbClr val="000000"/>
                </a:solidFill>
              </a:rPr>
              <a:t>B Graduate Survey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60F75700-F703-5F4D-827B-577C4DB25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68413"/>
            <a:ext cx="8424863" cy="4495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 b="1">
                <a:solidFill>
                  <a:srgbClr val="000000"/>
                </a:solidFill>
              </a:rPr>
              <a:t> </a:t>
            </a:r>
            <a:r>
              <a:rPr lang="de-DE" altLang="de-DE" sz="2400">
                <a:solidFill>
                  <a:srgbClr val="000000"/>
                </a:solidFill>
              </a:rPr>
              <a:t>graduate competencies</a:t>
            </a:r>
          </a:p>
          <a:p>
            <a:pPr eaLnBrk="0" hangingPunct="0"/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named CHE-Alumni-Ranking</a:t>
            </a:r>
          </a:p>
          <a:p>
            <a:pPr eaLnBrk="0" hangingPunct="0"/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graduates assess </a:t>
            </a:r>
            <a:br>
              <a:rPr lang="de-DE" altLang="de-DE" sz="2400">
                <a:solidFill>
                  <a:srgbClr val="000000"/>
                </a:solidFill>
              </a:rPr>
            </a:br>
            <a:endParaRPr lang="de-DE" altLang="de-DE" sz="2400">
              <a:solidFill>
                <a:srgbClr val="000000"/>
              </a:solidFill>
            </a:endParaRP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the qualifications on the background of </a:t>
            </a:r>
            <a:br>
              <a:rPr lang="de-DE" altLang="de-DE" sz="2400">
                <a:solidFill>
                  <a:srgbClr val="000000"/>
                </a:solidFill>
              </a:rPr>
            </a:br>
            <a:r>
              <a:rPr lang="de-DE" altLang="de-DE" sz="2400">
                <a:solidFill>
                  <a:srgbClr val="000000"/>
                </a:solidFill>
              </a:rPr>
              <a:t>   their work experiences</a:t>
            </a: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the former learning environments</a:t>
            </a: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the labour market careers</a:t>
            </a:r>
          </a:p>
          <a:p>
            <a:pPr lvl="1" eaLnBrk="0" hangingPunct="0">
              <a:buFontTx/>
              <a:buBlip>
                <a:blip r:embed="rId3"/>
              </a:buBlip>
            </a:pPr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Self-Assessment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A4BD90-06BD-AB45-B9BA-CF77DCBB8E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06E4080-488B-1349-8959-258CFA779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667625" cy="720725"/>
          </a:xfrm>
        </p:spPr>
        <p:txBody>
          <a:bodyPr/>
          <a:lstStyle/>
          <a:p>
            <a:r>
              <a:rPr lang="de-DE" altLang="de-DE" sz="3600"/>
              <a:t>C Rating Promotion of Employability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D97BACB-CED9-764F-ABA4-ED55ED9F9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968875"/>
          </a:xfrm>
        </p:spPr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de-DE" altLang="de-DE"/>
              <a:t>Employability is different from actual employment 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de-DE" altLang="de-DE"/>
              <a:t>Employability relates to the capabilities of persons, not to higher education institutions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de-DE" altLang="de-DE"/>
              <a:t>Institutions can provide employability development opportunities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de-DE" altLang="de-DE"/>
              <a:t>they are the focus of the study</a:t>
            </a:r>
          </a:p>
          <a:p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0EA2F88C-FDBA-E244-948D-CA32CEADE6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234A6D9-8F55-D443-B09C-EB88E3A2D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B24A81A2-D284-F74A-982B-CCB31998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916113"/>
            <a:ext cx="4146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Methodological competences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94F4BD1B-9FF5-8C4A-996E-1EC778584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708275"/>
            <a:ext cx="41576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/>
              <a:t>Social competences</a:t>
            </a: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28369577-7D4D-674A-9CCA-57AA2AA4A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500438"/>
            <a:ext cx="41036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/>
              <a:t>Work experience</a:t>
            </a:r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id="{D4EAD20B-E515-0E4B-93D3-CE36DFA3A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4292600"/>
            <a:ext cx="40322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/>
              <a:t>Internationality</a:t>
            </a: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0EA8223E-3C2E-DD41-8E44-B342D566C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268413"/>
            <a:ext cx="5040312" cy="4667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/>
              <a:t>Employability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C051BEFD-0E23-0D4B-BBEE-0C4F0ADC27C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97643" y="2940844"/>
            <a:ext cx="2881312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/>
              <a:t>Disciplinary </a:t>
            </a:r>
          </a:p>
          <a:p>
            <a:pPr algn="ctr"/>
            <a:r>
              <a:rPr lang="de-DE" altLang="de-DE" sz="2400"/>
              <a:t>competences</a:t>
            </a:r>
          </a:p>
        </p:txBody>
      </p:sp>
      <p:sp>
        <p:nvSpPr>
          <p:cNvPr id="33802" name="AutoShape 10">
            <a:extLst>
              <a:ext uri="{FF2B5EF4-FFF2-40B4-BE49-F238E27FC236}">
                <a16:creationId xmlns:a16="http://schemas.microsoft.com/office/drawing/2014/main" id="{A1DA2254-2371-AA45-91A1-1C9C0E1947F4}"/>
              </a:ext>
            </a:extLst>
          </p:cNvPr>
          <p:cNvSpPr>
            <a:spLocks/>
          </p:cNvSpPr>
          <p:nvPr/>
        </p:nvSpPr>
        <p:spPr bwMode="auto">
          <a:xfrm>
            <a:off x="6156325" y="1916113"/>
            <a:ext cx="287338" cy="2808287"/>
          </a:xfrm>
          <a:prstGeom prst="rightBrace">
            <a:avLst>
              <a:gd name="adj1" fmla="val 8144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840B2A0A-2601-A84F-9A8B-C5A75927E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55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800"/>
              <a:t>profile</a:t>
            </a:r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B6AFF2C4-6F53-2A4D-B392-4E0EAEA1E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676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600"/>
              <a:t>C Rating Promotion of Employability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ußzeilenplatzhalter 4">
            <a:extLst>
              <a:ext uri="{FF2B5EF4-FFF2-40B4-BE49-F238E27FC236}">
                <a16:creationId xmlns:a16="http://schemas.microsoft.com/office/drawing/2014/main" id="{9AE587E4-84C2-E14E-9BF2-0B8813ACEC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2E0F5834-883E-774B-9825-C73FF5D01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44450"/>
            <a:ext cx="7273925" cy="720725"/>
          </a:xfrm>
        </p:spPr>
        <p:txBody>
          <a:bodyPr/>
          <a:lstStyle/>
          <a:p>
            <a:pPr marL="533400" indent="-533400">
              <a:tabLst>
                <a:tab pos="444500" algn="l"/>
              </a:tabLst>
            </a:pPr>
            <a:r>
              <a:rPr lang="de-DE" altLang="de-DE" sz="3600"/>
              <a:t>C Rating Employability:  </a:t>
            </a:r>
            <a:r>
              <a:rPr lang="de-DE" altLang="de-DE" sz="3600">
                <a:solidFill>
                  <a:schemeClr val="tx1"/>
                </a:solidFill>
              </a:rPr>
              <a:t>Methodological</a:t>
            </a:r>
            <a:r>
              <a:rPr lang="de-DE" altLang="de-DE" sz="3600"/>
              <a:t> competencies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2741318-C69E-744B-8030-D44AD396B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1CE2888E-1AE1-0F41-9297-DB075839F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8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C4F32628-3A8F-0140-8AE9-D4E2CB2AC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7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graphicFrame>
        <p:nvGraphicFramePr>
          <p:cNvPr id="36870" name="Group 6">
            <a:extLst>
              <a:ext uri="{FF2B5EF4-FFF2-40B4-BE49-F238E27FC236}">
                <a16:creationId xmlns:a16="http://schemas.microsoft.com/office/drawing/2014/main" id="{B5E6B31D-FBD2-DA4A-A7C3-01560656A4B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23850" y="1125538"/>
          <a:ext cx="7848600" cy="5303775"/>
        </p:xfrm>
        <a:graphic>
          <a:graphicData uri="http://schemas.openxmlformats.org/drawingml/2006/table">
            <a:tbl>
              <a:tblPr/>
              <a:tblGrid>
                <a:gridCol w="681038">
                  <a:extLst>
                    <a:ext uri="{9D8B030D-6E8A-4147-A177-3AD203B41FA5}">
                      <a16:colId xmlns:a16="http://schemas.microsoft.com/office/drawing/2014/main" val="865697987"/>
                    </a:ext>
                  </a:extLst>
                </a:gridCol>
                <a:gridCol w="5872162">
                  <a:extLst>
                    <a:ext uri="{9D8B030D-6E8A-4147-A177-3AD203B41FA5}">
                      <a16:colId xmlns:a16="http://schemas.microsoft.com/office/drawing/2014/main" val="19632001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218387258"/>
                    </a:ext>
                  </a:extLst>
                </a:gridCol>
              </a:tblGrid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competences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935859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Obligatory (core) credits for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IT skills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media comepetences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information seeking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project-/time-management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case studies, simulations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679097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More than 6 obligatory credits for those aspects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12370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Additional  credits (electives)  in at least 2 aspects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6935709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Number of credits for presentations &gt; 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Number of credits between 10 - 20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3159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credits Bachelor thesis 10 -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345207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5271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ußzeilenplatzhalter 4">
            <a:extLst>
              <a:ext uri="{FF2B5EF4-FFF2-40B4-BE49-F238E27FC236}">
                <a16:creationId xmlns:a16="http://schemas.microsoft.com/office/drawing/2014/main" id="{C230D3A3-5E16-3840-8C2A-7637D1289E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70DFDCE9-E4EE-F148-99B7-2F710F411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7202488" cy="7207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tabLst>
                <a:tab pos="444500" algn="l"/>
              </a:tabLst>
            </a:pPr>
            <a:r>
              <a:rPr lang="de-DE" altLang="de-DE" sz="3600"/>
              <a:t>C Rating Employability: </a:t>
            </a:r>
            <a:br>
              <a:rPr lang="de-DE" altLang="de-DE" sz="3600"/>
            </a:br>
            <a:r>
              <a:rPr lang="de-DE" altLang="de-DE" sz="3600"/>
              <a:t>Social skills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1A832A5-2446-0849-AABE-6243A15ED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7592B48-1DCF-254C-ADF6-6A5A5E7C3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8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E8E47C58-0C26-AC41-9651-E731358FE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7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graphicFrame>
        <p:nvGraphicFramePr>
          <p:cNvPr id="38918" name="Group 6">
            <a:extLst>
              <a:ext uri="{FF2B5EF4-FFF2-40B4-BE49-F238E27FC236}">
                <a16:creationId xmlns:a16="http://schemas.microsoft.com/office/drawing/2014/main" id="{56D29151-78EA-F64A-A9BD-CA7733EF4F9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23850" y="1125538"/>
          <a:ext cx="7848600" cy="4645407"/>
        </p:xfrm>
        <a:graphic>
          <a:graphicData uri="http://schemas.openxmlformats.org/drawingml/2006/table">
            <a:tbl>
              <a:tblPr/>
              <a:tblGrid>
                <a:gridCol w="681038">
                  <a:extLst>
                    <a:ext uri="{9D8B030D-6E8A-4147-A177-3AD203B41FA5}">
                      <a16:colId xmlns:a16="http://schemas.microsoft.com/office/drawing/2014/main" val="3928217532"/>
                    </a:ext>
                  </a:extLst>
                </a:gridCol>
                <a:gridCol w="5872162">
                  <a:extLst>
                    <a:ext uri="{9D8B030D-6E8A-4147-A177-3AD203B41FA5}">
                      <a16:colId xmlns:a16="http://schemas.microsoft.com/office/drawing/2014/main" val="236379755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1003057"/>
                    </a:ext>
                  </a:extLst>
                </a:gridCol>
              </a:tblGrid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Competences/skills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76326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Obligatory (core) credits for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team 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business plans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 techniques of negociation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50794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More than 6 obligatory credits for those aspects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799691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Additional  credits (electives)  in at least 1 aspect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3035753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Strcutured activities regarding entrepreneurship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889209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Possibility of credits for tutorial activites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804350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5047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ußzeilenplatzhalter 4">
            <a:extLst>
              <a:ext uri="{FF2B5EF4-FFF2-40B4-BE49-F238E27FC236}">
                <a16:creationId xmlns:a16="http://schemas.microsoft.com/office/drawing/2014/main" id="{52F7128D-496C-2B47-90DF-4B5D381D9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  <a:endParaRPr lang="de-DE" altLang="de-DE" dirty="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36DC5C39-81FB-F842-8FC9-E5DFAB31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925" y="115888"/>
            <a:ext cx="6697663" cy="7207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tabLst>
                <a:tab pos="444500" algn="l"/>
              </a:tabLst>
            </a:pPr>
            <a:r>
              <a:rPr lang="de-DE" altLang="de-DE" sz="3600"/>
              <a:t>C Rating Employability:</a:t>
            </a:r>
            <a:br>
              <a:rPr lang="de-DE" altLang="de-DE" sz="3600"/>
            </a:br>
            <a:r>
              <a:rPr lang="de-DE" altLang="de-DE" sz="3600"/>
              <a:t> Work experience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973740C-A902-0640-9B7B-C6F31B9C7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93DBFDBE-B6A7-9A44-9DB7-9AEBDDD0B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8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71A2BBEF-E226-9341-80FE-6BCAE5A96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7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graphicFrame>
        <p:nvGraphicFramePr>
          <p:cNvPr id="40966" name="Group 6">
            <a:extLst>
              <a:ext uri="{FF2B5EF4-FFF2-40B4-BE49-F238E27FC236}">
                <a16:creationId xmlns:a16="http://schemas.microsoft.com/office/drawing/2014/main" id="{746DBBC8-87F7-EA42-BA13-EC5A6F04315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23850" y="1125538"/>
          <a:ext cx="7848600" cy="4319778"/>
        </p:xfrm>
        <a:graphic>
          <a:graphicData uri="http://schemas.openxmlformats.org/drawingml/2006/table">
            <a:tbl>
              <a:tblPr/>
              <a:tblGrid>
                <a:gridCol w="681038">
                  <a:extLst>
                    <a:ext uri="{9D8B030D-6E8A-4147-A177-3AD203B41FA5}">
                      <a16:colId xmlns:a16="http://schemas.microsoft.com/office/drawing/2014/main" val="1676780591"/>
                    </a:ext>
                  </a:extLst>
                </a:gridCol>
                <a:gridCol w="5872162">
                  <a:extLst>
                    <a:ext uri="{9D8B030D-6E8A-4147-A177-3AD203B41FA5}">
                      <a16:colId xmlns:a16="http://schemas.microsoft.com/office/drawing/2014/main" val="192839889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209439587"/>
                    </a:ext>
                  </a:extLst>
                </a:gridCol>
              </a:tblGrid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Competences/skills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620002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compulsory  practice phase(s)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at least 12 weeks or 18 credits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263442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Professors/lecturers with work experience outside HE at least 10 % (universities) resp. 65 % (Fachhochschulen)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269391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Percentage of courses offered by external practioners at least 10 % (universities) resp. 20 % (Fachhochschulen)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951303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Information on labour market, career opportunities: 8 hors per semester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877976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Existence of career center, business advisory board, Praktikumsbörse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90052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8517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ußzeilenplatzhalter 4">
            <a:extLst>
              <a:ext uri="{FF2B5EF4-FFF2-40B4-BE49-F238E27FC236}">
                <a16:creationId xmlns:a16="http://schemas.microsoft.com/office/drawing/2014/main" id="{9D27AD4F-B91D-FF47-BE67-12BF39F14F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FBE66A0-3352-B949-AEE6-CF3ADED24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E9F07DC1-25E0-1F40-BE80-E607C1C05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8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B997C9E0-95D9-0F4F-B1CD-DB40A1D1E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7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  <p:graphicFrame>
        <p:nvGraphicFramePr>
          <p:cNvPr id="43014" name="Group 6">
            <a:extLst>
              <a:ext uri="{FF2B5EF4-FFF2-40B4-BE49-F238E27FC236}">
                <a16:creationId xmlns:a16="http://schemas.microsoft.com/office/drawing/2014/main" id="{E4F208C7-D147-044E-B696-941629926F0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23850" y="1125538"/>
          <a:ext cx="7848600" cy="5189919"/>
        </p:xfrm>
        <a:graphic>
          <a:graphicData uri="http://schemas.openxmlformats.org/drawingml/2006/table">
            <a:tbl>
              <a:tblPr/>
              <a:tblGrid>
                <a:gridCol w="681038">
                  <a:extLst>
                    <a:ext uri="{9D8B030D-6E8A-4147-A177-3AD203B41FA5}">
                      <a16:colId xmlns:a16="http://schemas.microsoft.com/office/drawing/2014/main" val="2882510407"/>
                    </a:ext>
                  </a:extLst>
                </a:gridCol>
                <a:gridCol w="5872162">
                  <a:extLst>
                    <a:ext uri="{9D8B030D-6E8A-4147-A177-3AD203B41FA5}">
                      <a16:colId xmlns:a16="http://schemas.microsoft.com/office/drawing/2014/main" val="32647522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25010636"/>
                    </a:ext>
                  </a:extLst>
                </a:gridCol>
              </a:tblGrid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Aspects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451896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compulsory study phase abroad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If not: 	&gt; 75 % of students with int. exchange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	&gt; 30 % of students with int. exchange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872846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compulsory work experience phase abroad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If not: 	&gt; 75 % of students with int. exchange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	&gt; 30 % of students with int. exchange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(0,5)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825790"/>
                  </a:ext>
                </a:extLst>
              </a:tr>
              <a:tr h="403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foreign students &gt; 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500514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Core credits for foreign languages &gt;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64917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courses in foreign language &gt; 15 %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25017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Bachelor thesis in foreign language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352117"/>
                  </a:ext>
                </a:extLst>
              </a:tr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Professors appointed from abroad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6115378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703359"/>
                  </a:ext>
                </a:extLst>
              </a:tr>
            </a:tbl>
          </a:graphicData>
        </a:graphic>
      </p:graphicFrame>
      <p:sp>
        <p:nvSpPr>
          <p:cNvPr id="43064" name="Rectangle 56">
            <a:extLst>
              <a:ext uri="{FF2B5EF4-FFF2-40B4-BE49-F238E27FC236}">
                <a16:creationId xmlns:a16="http://schemas.microsoft.com/office/drawing/2014/main" id="{4FB1208D-9F80-1642-9AF2-82FFB17C9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450"/>
            <a:ext cx="66976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533400" indent="-533400"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533400" indent="-533400"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533400" indent="-533400"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533400" indent="-533400"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533400" indent="-533400"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990600" indent="-533400"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1447800" indent="-533400"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1905000" indent="-533400"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2362200" indent="-533400"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600"/>
              <a:t>C Rating Employability:</a:t>
            </a:r>
            <a:br>
              <a:rPr lang="de-DE" altLang="de-DE" sz="3600"/>
            </a:br>
            <a:r>
              <a:rPr lang="de-DE" altLang="de-DE" sz="3600"/>
              <a:t> Internationality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7BE9B2-0A0A-524C-8255-9D99C15D1C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ED67EDF7-D9A6-7847-B4A4-F678FA659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00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de-DE" sz="2800" b="1">
                <a:solidFill>
                  <a:srgbClr val="000000"/>
                </a:solidFill>
              </a:rPr>
              <a:t>Background : Centre for Higher Education Development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188B18F1-5FFB-C749-88C9-F6146871B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68413"/>
            <a:ext cx="8424863" cy="4860925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  <a:tab pos="365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 b="1">
                <a:solidFill>
                  <a:srgbClr val="000000"/>
                </a:solidFill>
              </a:rPr>
              <a:t> </a:t>
            </a:r>
            <a:r>
              <a:rPr lang="de-DE" altLang="de-DE" sz="2400">
                <a:solidFill>
                  <a:srgbClr val="000000"/>
                </a:solidFill>
              </a:rPr>
              <a:t>Private non-profit organisation</a:t>
            </a:r>
          </a:p>
          <a:p>
            <a:pPr eaLnBrk="0" hangingPunct="0"/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Founded in 1994 by German Rectors‘ Conference &amp; 	 Bertelsmann Foundation</a:t>
            </a:r>
          </a:p>
          <a:p>
            <a:pPr eaLnBrk="0" hangingPunct="0"/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Think tank: Promoting reforms in higher education sector</a:t>
            </a:r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Consulting projects with HEIs and ministries (e.g. 	 		strategy, governance, budgeting, quality management)</a:t>
            </a:r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Ranking as an instrument of transparency about HE</a:t>
            </a:r>
          </a:p>
          <a:p>
            <a:pPr eaLnBrk="0" hangingPunct="0"/>
            <a:endParaRPr lang="de-DE" altLang="de-DE" sz="2400">
              <a:solidFill>
                <a:srgbClr val="000000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>
                <a:solidFill>
                  <a:srgbClr val="000000"/>
                </a:solidFill>
              </a:rPr>
              <a:t> Staff: 30 persons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D50ABDDE-733D-DF4D-89F1-970B5F884B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B0274AB-CEA2-2741-A0DF-D895B6939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/>
              <a:t>Three</a:t>
            </a:r>
            <a:r>
              <a:rPr lang="de-DE" altLang="de-DE"/>
              <a:t> </a:t>
            </a:r>
            <a:r>
              <a:rPr lang="de-DE" altLang="de-DE" sz="4000"/>
              <a:t>Approaches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CAFB4A9-B214-144C-9C00-0747A9110F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435280" cy="4525962"/>
          </a:xfrm>
        </p:spPr>
        <p:txBody>
          <a:bodyPr/>
          <a:lstStyle/>
          <a:p>
            <a:r>
              <a:rPr lang="de-DE" altLang="de-DE" sz="3600" dirty="0"/>
              <a:t>A University Ranking</a:t>
            </a:r>
          </a:p>
          <a:p>
            <a:r>
              <a:rPr lang="de-DE" altLang="de-DE" sz="3600" dirty="0"/>
              <a:t>B Graduate Survey (Alumni Ranking)</a:t>
            </a:r>
          </a:p>
          <a:p>
            <a:r>
              <a:rPr lang="de-DE" altLang="de-DE" sz="3600" dirty="0"/>
              <a:t>C Rating </a:t>
            </a:r>
            <a:r>
              <a:rPr lang="de-DE" altLang="de-DE" sz="3600" dirty="0" err="1"/>
              <a:t>of</a:t>
            </a:r>
            <a:r>
              <a:rPr lang="de-DE" altLang="de-DE" sz="3600" dirty="0"/>
              <a:t> Promotion </a:t>
            </a:r>
            <a:r>
              <a:rPr lang="de-DE" altLang="de-DE" sz="3600" dirty="0" err="1"/>
              <a:t>of</a:t>
            </a:r>
            <a:r>
              <a:rPr lang="de-DE" altLang="de-DE" sz="3600" dirty="0"/>
              <a:t> </a:t>
            </a:r>
            <a:br>
              <a:rPr lang="de-DE" altLang="de-DE" sz="3600" dirty="0"/>
            </a:br>
            <a:r>
              <a:rPr lang="de-DE" altLang="de-DE" sz="3600" dirty="0"/>
              <a:t>    </a:t>
            </a:r>
            <a:r>
              <a:rPr lang="de-DE" altLang="de-DE" sz="3600" dirty="0" err="1"/>
              <a:t>Employability</a:t>
            </a:r>
            <a:r>
              <a:rPr lang="de-DE" altLang="de-DE" sz="3600" dirty="0"/>
              <a:t> in Bachelor </a:t>
            </a:r>
            <a:r>
              <a:rPr lang="de-DE" altLang="de-DE" sz="3600" dirty="0" err="1"/>
              <a:t>Programs</a:t>
            </a:r>
            <a:endParaRPr lang="de-DE" altLang="de-DE" sz="3600" dirty="0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C1EFC17-2EF9-5C40-A7FB-A4371E245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5664AE7B-325C-7842-BF0A-DE9EE09739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FBBBCC5B-6367-C247-83BE-9EB93A409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4CE243F-086A-0F45-8C5E-3FA9CD786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80400" cy="990600"/>
          </a:xfrm>
        </p:spPr>
        <p:txBody>
          <a:bodyPr/>
          <a:lstStyle/>
          <a:p>
            <a:r>
              <a:rPr lang="de-DE" altLang="de-DE" sz="3600"/>
              <a:t>A University Ranking: 3 Principles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56C2B3BA-EFD6-8840-921D-05CEF1C891C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1438" y="1095375"/>
            <a:ext cx="1800225" cy="53990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No 1</a:t>
            </a:r>
          </a:p>
          <a:p>
            <a:pPr algn="ctr" eaLnBrk="0" hangingPunct="0"/>
            <a:endParaRPr lang="de-DE" altLang="de-DE" sz="24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comparison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of 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disciplines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F1C2FD8E-DF4D-C24A-85C7-788EE6A23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5538" r="18262"/>
          <a:stretch>
            <a:fillRect/>
          </a:stretch>
        </p:blipFill>
        <p:spPr bwMode="auto">
          <a:xfrm>
            <a:off x="1979613" y="1052513"/>
            <a:ext cx="5905500" cy="563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EE147DB8-C297-A848-A235-20A06CA67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006D0AD8-8EDC-6642-87FE-4FF0899DC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91FC17B-21A9-474D-9A95-E77F632922B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052513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2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league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table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groups</a:t>
            </a:r>
            <a:endParaRPr lang="de-DE" altLang="de-DE" sz="2800" b="1" i="1">
              <a:solidFill>
                <a:srgbClr val="000000"/>
              </a:solidFill>
            </a:endParaRPr>
          </a:p>
        </p:txBody>
      </p:sp>
      <p:grpSp>
        <p:nvGrpSpPr>
          <p:cNvPr id="23556" name="Group 4">
            <a:extLst>
              <a:ext uri="{FF2B5EF4-FFF2-40B4-BE49-F238E27FC236}">
                <a16:creationId xmlns:a16="http://schemas.microsoft.com/office/drawing/2014/main" id="{1779F4DD-3FD7-5E49-9697-911AA12F184A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052513"/>
            <a:ext cx="1835150" cy="1296987"/>
            <a:chOff x="0" y="800"/>
            <a:chExt cx="1156" cy="746"/>
          </a:xfrm>
        </p:grpSpPr>
        <p:sp>
          <p:nvSpPr>
            <p:cNvPr id="23557" name="AutoShape 5">
              <a:extLst>
                <a:ext uri="{FF2B5EF4-FFF2-40B4-BE49-F238E27FC236}">
                  <a16:creationId xmlns:a16="http://schemas.microsoft.com/office/drawing/2014/main" id="{BA90C1DF-C4EF-B243-9D21-5324E0729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0"/>
              <a:ext cx="1156" cy="746"/>
            </a:xfrm>
            <a:prstGeom prst="wedgeRectCallout">
              <a:avLst>
                <a:gd name="adj1" fmla="val 1125"/>
                <a:gd name="adj2" fmla="val 19463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top 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medium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bottom</a:t>
              </a:r>
            </a:p>
          </p:txBody>
        </p:sp>
        <p:sp>
          <p:nvSpPr>
            <p:cNvPr id="23558" name="Rectangle 6">
              <a:extLst>
                <a:ext uri="{FF2B5EF4-FFF2-40B4-BE49-F238E27FC236}">
                  <a16:creationId xmlns:a16="http://schemas.microsoft.com/office/drawing/2014/main" id="{81D23608-5ECA-3443-BFA5-1ADEA002E4E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845"/>
              <a:ext cx="16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59" name="Rectangle 7">
              <a:extLst>
                <a:ext uri="{FF2B5EF4-FFF2-40B4-BE49-F238E27FC236}">
                  <a16:creationId xmlns:a16="http://schemas.microsoft.com/office/drawing/2014/main" id="{A199E199-BDFD-084C-9AC8-4DC0FCB6425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094"/>
              <a:ext cx="16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0" name="Rectangle 8">
              <a:extLst>
                <a:ext uri="{FF2B5EF4-FFF2-40B4-BE49-F238E27FC236}">
                  <a16:creationId xmlns:a16="http://schemas.microsoft.com/office/drawing/2014/main" id="{3AF98443-E765-994C-ADD2-58F5FE63B5B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344"/>
              <a:ext cx="16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pic>
        <p:nvPicPr>
          <p:cNvPr id="23561" name="Picture 9">
            <a:extLst>
              <a:ext uri="{FF2B5EF4-FFF2-40B4-BE49-F238E27FC236}">
                <a16:creationId xmlns:a16="http://schemas.microsoft.com/office/drawing/2014/main" id="{8304D470-B1BA-7B49-8D24-A87954CEE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2" t="17496" r="34489" b="10371"/>
          <a:stretch>
            <a:fillRect/>
          </a:stretch>
        </p:blipFill>
        <p:spPr bwMode="auto">
          <a:xfrm>
            <a:off x="1989138" y="1125538"/>
            <a:ext cx="5030787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64" name="Rectangle 12">
            <a:extLst>
              <a:ext uri="{FF2B5EF4-FFF2-40B4-BE49-F238E27FC236}">
                <a16:creationId xmlns:a16="http://schemas.microsoft.com/office/drawing/2014/main" id="{88BA5BE6-FF54-7245-8574-1005AFF98E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44450"/>
            <a:ext cx="7273925" cy="720725"/>
          </a:xfrm>
          <a:noFill/>
          <a:ln/>
        </p:spPr>
        <p:txBody>
          <a:bodyPr/>
          <a:lstStyle/>
          <a:p>
            <a:r>
              <a:rPr lang="de-DE" altLang="de-DE" sz="3600"/>
              <a:t>A University Ranking: 3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ADE1B386-1AF6-DE43-9C5A-73ABBF45E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FAC5E851-210F-1042-8DBD-ECCC63D62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B78FA2F-3902-BC41-866F-F78D63E6DE9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125538"/>
            <a:ext cx="2305050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3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overall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score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multi-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dimensional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ranking</a:t>
            </a: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0AF98CC0-8B60-1241-B3F0-56B9F31FC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0" t="24348" r="32228" b="6522"/>
          <a:stretch>
            <a:fillRect/>
          </a:stretch>
        </p:blipFill>
        <p:spPr bwMode="auto">
          <a:xfrm>
            <a:off x="2627313" y="1125538"/>
            <a:ext cx="5761037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7" name="Rectangle 7">
            <a:extLst>
              <a:ext uri="{FF2B5EF4-FFF2-40B4-BE49-F238E27FC236}">
                <a16:creationId xmlns:a16="http://schemas.microsoft.com/office/drawing/2014/main" id="{E8F58D36-FC94-0B48-B23F-3E95F5172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44450"/>
            <a:ext cx="7273925" cy="720725"/>
          </a:xfrm>
          <a:noFill/>
          <a:ln/>
        </p:spPr>
        <p:txBody>
          <a:bodyPr/>
          <a:lstStyle/>
          <a:p>
            <a:r>
              <a:rPr lang="de-DE" altLang="de-DE" sz="3600"/>
              <a:t>A University Ranking: 3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87BEE0FC-04F4-7A46-98DF-1DEF0EF897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16ED0E13-0C6C-3F4B-9A31-F8DA6D574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B82BE950-DEC0-D244-A067-C1263B44C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300BEC7A-57C2-9942-B1D9-F0349EE4B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„The system used by CHE  to evaluate universities is probably the best model available today in the world of higher education.“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4888F41F-BEC8-A147-997C-8830DE456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Prof. Dr. Francois Tavenas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Rector Emeritus of Université Laval (Quebec)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Founding Rector of Université de Luxembourg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Quality Assurance: A Reference System for Indicators and Evaluation Procedures, Brüssel April 2004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B26DDE1-87B8-1640-B02F-100046665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sz="3600"/>
              <a:t>Meta - Ranking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EE1EA9A5-BD7D-D84D-8883-E83D763250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E92373FE-F0C8-4F43-B1C2-C2A512FFF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7B873C3-F66B-AB4E-B886-A73E54B86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B4BA7E35-7ED2-EB4D-B018-FB93BC609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25538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 The German system of institutional ranking is nothing short of brilliant.“ 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F747BA64-FECA-B144-8C8D-6C9B96896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085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Alex Usher, Vice-President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of the Educational Policy Institute, Canada,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2CA5004C-40C4-6444-A193-D8ECD1CB5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sz="3600"/>
              <a:t>Meta - Ranking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1">
            <a:extLst>
              <a:ext uri="{FF2B5EF4-FFF2-40B4-BE49-F238E27FC236}">
                <a16:creationId xmlns:a16="http://schemas.microsoft.com/office/drawing/2014/main" id="{77DABFDA-65D1-4D44-A379-4BC08F2BC4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Assessment | Detlef Müller-Böling | OECD Expert Meeting - 18.4.2007</a:t>
            </a:r>
          </a:p>
        </p:txBody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EFD48721-8E15-C64F-9DF9-1E18C9400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3AC2E919-1DB2-EC42-9167-0477DC311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6675"/>
            <a:ext cx="442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/>
              <a:t>A University Ranking</a:t>
            </a:r>
          </a:p>
        </p:txBody>
      </p:sp>
      <p:sp>
        <p:nvSpPr>
          <p:cNvPr id="47109" name="Text Box 5">
            <a:extLst>
              <a:ext uri="{FF2B5EF4-FFF2-40B4-BE49-F238E27FC236}">
                <a16:creationId xmlns:a16="http://schemas.microsoft.com/office/drawing/2014/main" id="{EB588A16-0839-CB4F-B459-ECA17F396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25538"/>
            <a:ext cx="8447088" cy="371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3200">
                <a:solidFill>
                  <a:schemeClr val="accent2"/>
                </a:solidFill>
              </a:rPr>
              <a:t>Internationalizing</a:t>
            </a:r>
          </a:p>
          <a:p>
            <a:endParaRPr lang="de-DE" altLang="de-DE">
              <a:solidFill>
                <a:schemeClr val="accent2"/>
              </a:solidFill>
            </a:endParaRPr>
          </a:p>
          <a:p>
            <a:endParaRPr lang="de-DE" altLang="de-DE" sz="2400"/>
          </a:p>
          <a:p>
            <a:pPr>
              <a:buFontTx/>
              <a:buBlip>
                <a:blip r:embed="rId3"/>
              </a:buBlip>
            </a:pPr>
            <a:r>
              <a:rPr lang="de-DE" altLang="de-DE" sz="2800"/>
              <a:t> Universities from other European Countries joined </a:t>
            </a:r>
            <a:br>
              <a:rPr lang="de-DE" altLang="de-DE" sz="2800"/>
            </a:br>
            <a:r>
              <a:rPr lang="de-DE" altLang="de-DE" sz="2800"/>
              <a:t>    CHE-Ranking: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800"/>
              <a:t> 2004: Austria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800"/>
              <a:t> 2005: Switzerland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800"/>
              <a:t> 2007: Netherlands /Flanders</a:t>
            </a:r>
          </a:p>
          <a:p>
            <a:r>
              <a:rPr lang="de-DE" altLang="de-DE" sz="24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978</Words>
  <Application>Microsoft Macintosh PowerPoint</Application>
  <PresentationFormat>Bildschirmpräsentation (4:3)</PresentationFormat>
  <Paragraphs>257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Wingdings</vt:lpstr>
      <vt:lpstr>Times New Roman</vt:lpstr>
      <vt:lpstr>Standarddesign</vt:lpstr>
      <vt:lpstr>Assessment Exercise in Higher Education</vt:lpstr>
      <vt:lpstr>PowerPoint-Präsentation</vt:lpstr>
      <vt:lpstr>Three Approaches</vt:lpstr>
      <vt:lpstr>A University Ranking: 3 Principles</vt:lpstr>
      <vt:lpstr>A University Ranking: 3 Principles</vt:lpstr>
      <vt:lpstr>A University Ranking: 3 Principles</vt:lpstr>
      <vt:lpstr>Meta - Ranking 1</vt:lpstr>
      <vt:lpstr>Meta - Ranking 2</vt:lpstr>
      <vt:lpstr>PowerPoint-Präsentation</vt:lpstr>
      <vt:lpstr>A University Ranking </vt:lpstr>
      <vt:lpstr>PowerPoint-Präsentation</vt:lpstr>
      <vt:lpstr>C Rating Promotion of Employability</vt:lpstr>
      <vt:lpstr>PowerPoint-Präsentation</vt:lpstr>
      <vt:lpstr>C Rating Employability:  Methodological competencies</vt:lpstr>
      <vt:lpstr>C Rating Employability:  Social skills</vt:lpstr>
      <vt:lpstr>C Rating Employability:  Work experience</vt:lpstr>
      <vt:lpstr>PowerPoint-Präsentation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23</cp:revision>
  <dcterms:created xsi:type="dcterms:W3CDTF">2007-03-01T14:35:06Z</dcterms:created>
  <dcterms:modified xsi:type="dcterms:W3CDTF">2022-02-25T14:02:39Z</dcterms:modified>
</cp:coreProperties>
</file>