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392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9597CE7-94CF-8242-860E-A7BCF54F9E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3B35132-D18F-2246-A982-535A38FF1F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8D9B081-BE71-4841-A760-9120E13277D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7E94C1F-414C-1540-9858-FC5EB6319C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8C66470-C767-934C-8D0A-B9EC756044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012F72A-C39F-6146-9A90-0FF527C63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14EE98-CB2C-F948-AE9C-A1065761DA3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CDC5A2-0E87-B34E-A927-9153484E5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1F1B54-C402-AC4F-A1D1-717BF814B538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6649A2E-452D-B34F-A498-B0B5BDDA6A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F448A91-4E75-6E44-B5D9-266FDE229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56085B-7DCB-334F-A122-33E95AABDE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1DC2A-FD0E-554B-B156-E545252F2E69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2B57456-4E81-5449-AC5A-D05E630103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E8CD6E1-441C-8D4C-B1E8-7FCF82EBA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739752-C3C4-2841-931C-FCB8162E1D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592D32-B926-1742-ABD4-AF98EEF09C1F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0106183-8951-5C46-932B-86CC4BE704E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654C8E7-CFFF-8D44-8291-D99A52DFB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2DD15F-FBD2-D14E-A5DD-BFBCE0704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AC4FE-C650-1942-9672-84D6E8D960F4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39AABD5E-A53C-3D4A-B99A-DDC6F9AE26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552B68C-14E7-E94F-A376-F7EAA2EF2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00CB70-147B-3241-89B2-E874822468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96F5A-0C5F-A649-B616-DE1DA35485B4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6B3FAC9F-5CC5-3F41-89AE-7E43514713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6982F7D-C286-D64C-83EC-0900740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5E77E-D3E1-AA4B-AEE1-639450FD48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3CC66A-7212-6E4B-B745-E0D1A5108205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F0D46F4-0641-E840-9B08-F8BE011B1B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E1AF86C-D546-BB48-B712-3843ED856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3D65DF-DD35-0046-8375-3C19D04EF7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AD82F-38EE-334B-A86E-7270EDBAB6E9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EC0DE34B-91D3-954F-9559-074F8293B5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030D679-B754-C44D-9C1C-0763E66881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744E1D-8304-664F-95F8-6411140AF8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40E56-7CD5-FA4F-831D-5F13BA0E363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CE14669-1F15-A148-B1F6-FC9873A3DC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CBD6DA0-1275-8744-B139-D24145B85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46523F-C2A6-FB43-83CA-CD4A39ECAF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0E2EE-27C4-0146-A3D4-DFDF696A9B27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750C25C-E2ED-4145-A1FC-BD8C7188A6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31167C2-1A59-F24C-ADA2-5A3598CAB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1B1A74-469C-EF44-BF98-3AC661A4D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EEF7F-106F-9049-B6DD-7D561C7A816A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49EE1FC0-D3E0-6A42-8B8C-42FB89DC35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8D7EDD9-B68E-5842-8DB7-BD9422803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9" name="Picture 187">
            <a:extLst>
              <a:ext uri="{FF2B5EF4-FFF2-40B4-BE49-F238E27FC236}">
                <a16:creationId xmlns:a16="http://schemas.microsoft.com/office/drawing/2014/main" id="{DAD9EFC6-15EE-8042-B044-2B01D9A6A7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B97E97B9-B7D5-DE48-A20F-0A38683110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56C028E-5165-A041-9803-D7741DC2D7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E4CC825-D5A6-8149-A10F-1B3547F93F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91D8C89-3394-CA4D-9AAE-0B4FB43635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50FCB45-2FCD-3541-8C54-035D007A71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4A3ED6-9DF7-A84A-8A30-1E3C1734D40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253" name="Rectangle 181">
            <a:extLst>
              <a:ext uri="{FF2B5EF4-FFF2-40B4-BE49-F238E27FC236}">
                <a16:creationId xmlns:a16="http://schemas.microsoft.com/office/drawing/2014/main" id="{7431F8FE-4A3A-2740-A97B-81821827C6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58" name="Text Box 186">
            <a:extLst>
              <a:ext uri="{FF2B5EF4-FFF2-40B4-BE49-F238E27FC236}">
                <a16:creationId xmlns:a16="http://schemas.microsoft.com/office/drawing/2014/main" id="{95C4BE63-922F-C44E-A4A2-67BD4062C86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609282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solidFill>
                  <a:schemeClr val="bg1"/>
                </a:solidFill>
              </a:rPr>
              <a:t>www.che.de</a:t>
            </a:r>
          </a:p>
        </p:txBody>
      </p:sp>
      <p:pic>
        <p:nvPicPr>
          <p:cNvPr id="3260" name="Picture 188">
            <a:extLst>
              <a:ext uri="{FF2B5EF4-FFF2-40B4-BE49-F238E27FC236}">
                <a16:creationId xmlns:a16="http://schemas.microsoft.com/office/drawing/2014/main" id="{753B6B23-6E82-CE49-87EB-F5D0A110A7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15888"/>
            <a:ext cx="2206625" cy="142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4D8E77-E5D5-5C4C-A413-B07AFED44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4F6F13-657B-C840-96A4-F7686A5DF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EBA500-EFB2-CC4C-AF50-0A6900E416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74EB3A-81DF-A642-BF3C-1C1E81729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9CA8EF-5145-2A4B-8FFF-0304963178D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181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B469C8-FA15-C644-A1A1-8DFF582F0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7F06083-4D27-F447-8EBF-6FC562BB4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4DDCA7-88E7-EF49-863C-617C4D244D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5F2E05-3195-7A4D-A320-CCA9E95147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8EC89A-1C59-BB43-B48F-1CA6B756DD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087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C1D69-1056-7445-B22A-8B7C69AF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EC0CB0-7428-DF43-A25C-6281B37BB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3F870F6-61AB-9C4B-8628-5C9A181FB9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F0E800-CE9B-8946-8A45-F311D46168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921118-BCCA-E44D-9467-988CA37C0DE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001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9B05DC-FD11-674A-BA8D-7449D7A25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02A987-521F-BF4F-B629-BA0E876F6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EB67C5-708F-4A43-8804-1C25802EA5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B49661-DB57-A541-9E25-76B722457A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136E64-7B23-904E-847E-F5E95B82D3C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7413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9E097-FA6D-524B-AE2B-66E2053C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43E4F4-6DF8-234E-8AC9-B407B5F0F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70F3F4-F5BF-344C-90EB-67864492C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DAEDDD-91C4-7E4E-BF46-F339AFED03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7FB1C-9B56-7349-B7B9-F7C456267C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37CD57-789E-644F-9D00-5EF82881086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546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B4B1E-B67D-244D-83DC-AE1849F35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C1CDB6-C62B-C440-9092-3EB6B45B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DD72B1-B0C1-DD4C-970C-2A3D5CE28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1AB2403-F83E-6D40-9653-6FDDBB31D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674A8A-21D0-1141-ACBD-1E7B5A308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A1296439-1A67-854D-93AC-C9F0E1375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9ED3A6A-CA23-B544-BB87-6329ECF048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FCE97B-373F-014F-846C-ADF2D0784C5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22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FE846-EF95-5E4A-8C0B-2178D624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5E8919-3690-684C-ACE9-A8A00DFC02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5ECF3A-0A1B-5041-B0FC-37307AA915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881ED-AEDF-D241-98FA-F7632E6DD46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214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BCC4372-C05D-5145-8EA8-A13F42F027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D90FCF2-8BA4-1545-B750-2762C97D5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32B8F8-44DE-564B-A0F4-0AD5CFCE030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49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40FC1-317E-5541-BE25-E197AB5D1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ACB87A-2821-6445-9473-4EAC5A90E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9A7D41-90FD-A546-9BD0-89B9BE98B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B83D2D-C8B9-6F44-9842-E8F7B6223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A9ACD2-AD77-BF4D-8B40-536CF7196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A48DFD-A041-B443-BFF9-3F342A46D94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832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6DB59-D54E-9445-BFA0-9526A1907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089A79-A63F-6346-9245-14F60445EF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CB446C-5115-9442-8109-B628F1C39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B6325F-FF63-F842-AB9D-34D390293F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3E1980-DE88-5246-A88D-34AD993727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A1AD6C-4DA5-2843-9974-8FFB6FC02AE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949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>
            <a:extLst>
              <a:ext uri="{FF2B5EF4-FFF2-40B4-BE49-F238E27FC236}">
                <a16:creationId xmlns:a16="http://schemas.microsoft.com/office/drawing/2014/main" id="{AA046B27-44E3-2641-A414-A0FC6A51ED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F6931544-1D5B-CA49-8548-3441BE0741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62D672EE-FECC-4448-8EA1-985CE80505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2552548-DF54-2D4A-8003-29EAE6F07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934580-9FA9-6347-8F77-00A5C139A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CC7CA7-4F08-1C43-A2E9-115D3F9790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24625"/>
            <a:ext cx="62642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14141"/>
                </a:solidFill>
              </a:defRPr>
            </a:lvl1pPr>
          </a:lstStyle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616964-528A-4144-B22C-0CCE592D48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553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C4443455-B1A9-E34F-90CD-7AEB478A95D7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7" name="Picture 13">
            <a:extLst>
              <a:ext uri="{FF2B5EF4-FFF2-40B4-BE49-F238E27FC236}">
                <a16:creationId xmlns:a16="http://schemas.microsoft.com/office/drawing/2014/main" id="{4C1816ED-69B7-FE42-A1C2-4316F278CB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1.e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e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7.emf"/><Relationship Id="rId4" Type="http://schemas.openxmlformats.org/officeDocument/2006/relationships/image" Target="../media/image12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708E712-632D-3E49-994C-A086FB2C41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2346325"/>
            <a:ext cx="7772400" cy="1470025"/>
          </a:xfrm>
        </p:spPr>
        <p:txBody>
          <a:bodyPr/>
          <a:lstStyle/>
          <a:p>
            <a:r>
              <a:rPr lang="de-DE" altLang="de-DE"/>
              <a:t>Das CHE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7B2FF-BE29-AE4D-996C-C08338703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12938" y="4102100"/>
            <a:ext cx="6400800" cy="1703388"/>
          </a:xfrm>
        </p:spPr>
        <p:txBody>
          <a:bodyPr/>
          <a:lstStyle/>
          <a:p>
            <a:r>
              <a:rPr lang="de-DE" altLang="de-DE"/>
              <a:t>Redaktionsbesuch </a:t>
            </a:r>
          </a:p>
          <a:p>
            <a:r>
              <a:rPr lang="de-DE" altLang="de-DE"/>
              <a:t>Financial Times Deutschland</a:t>
            </a:r>
          </a:p>
          <a:p>
            <a:r>
              <a:rPr lang="de-DE" altLang="de-DE"/>
              <a:t>25. April 2007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4A54E2-DB31-A742-8F53-B307C7340C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57957F9-248F-DE40-8E36-E65F1C19F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E99A74-B74B-CA4A-BE32-FF433CC75831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BE1B8799-BBB0-BE42-8BD3-591872CFF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Projektbeispiele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1EE0D85-52F3-B546-BB94-7A0712489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2175" y="1771650"/>
            <a:ext cx="7351713" cy="3241675"/>
          </a:xfrm>
        </p:spPr>
        <p:txBody>
          <a:bodyPr/>
          <a:lstStyle/>
          <a:p>
            <a:r>
              <a:rPr lang="de-DE" altLang="de-DE" sz="2400"/>
              <a:t>CHE-Studienkredit-Test 2007 in Kooperation mit Financial Times Deutschland</a:t>
            </a:r>
          </a:p>
          <a:p>
            <a:r>
              <a:rPr lang="de-DE" altLang="de-DE" sz="2400"/>
              <a:t>Demographie und Hochschulsystem</a:t>
            </a:r>
          </a:p>
          <a:p>
            <a:r>
              <a:rPr lang="de-DE" altLang="de-DE" sz="2400"/>
              <a:t>…</a:t>
            </a:r>
          </a:p>
          <a:p>
            <a:endParaRPr lang="de-DE" altLang="de-DE" sz="2400"/>
          </a:p>
          <a:p>
            <a:endParaRPr lang="de-DE" altLang="de-DE" sz="2400"/>
          </a:p>
          <a:p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24D7E019-FBF4-CA41-91CF-71D0989561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11" name="Foliennummernplatzhalter 4">
            <a:extLst>
              <a:ext uri="{FF2B5EF4-FFF2-40B4-BE49-F238E27FC236}">
                <a16:creationId xmlns:a16="http://schemas.microsoft.com/office/drawing/2014/main" id="{8AB411C1-E785-3B4A-8E90-159CF4E773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01AAE2-1960-2148-A78C-73AEA864CC4F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BED79FCA-A4E4-4F43-8DF8-6CAF81E3E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Entwicklung bis heute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38C1387-6395-F34A-8876-82F8F8CA8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196975"/>
            <a:ext cx="6913562" cy="863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1414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solidFill>
                  <a:srgbClr val="414141"/>
                </a:solidFill>
              </a:rPr>
              <a:t>1994 . Gründung – Gesellschafter BST &amp; HRK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A5F910FD-1372-0941-9BC9-1C86A1FECC2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403350" y="2205038"/>
            <a:ext cx="6265863" cy="2159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A3A4313A-5AEA-694A-B639-276343337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932238"/>
            <a:ext cx="6913562" cy="863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1414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solidFill>
                  <a:srgbClr val="414141"/>
                </a:solidFill>
              </a:rPr>
              <a:t>2001 . Gründung von Consult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60DCE69-0F11-F640-81CD-8DF25BA62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492375"/>
            <a:ext cx="6913562" cy="863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1414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solidFill>
                  <a:srgbClr val="414141"/>
                </a:solidFill>
              </a:rPr>
              <a:t>1998 . erstes CHE-Hochschulranking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4AAD273E-70C7-8D48-A97F-781C66C06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5300663"/>
            <a:ext cx="6913563" cy="863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1414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solidFill>
                  <a:srgbClr val="414141"/>
                </a:solidFill>
              </a:rPr>
              <a:t>2007. Concept | Consult | Ranking</a:t>
            </a:r>
            <a:endParaRPr lang="de-DE" altLang="de-DE"/>
          </a:p>
        </p:txBody>
      </p:sp>
      <p:sp>
        <p:nvSpPr>
          <p:cNvPr id="11272" name="AutoShape 8">
            <a:extLst>
              <a:ext uri="{FF2B5EF4-FFF2-40B4-BE49-F238E27FC236}">
                <a16:creationId xmlns:a16="http://schemas.microsoft.com/office/drawing/2014/main" id="{6C71AC95-DC5F-FB45-A75C-45350168121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438275" y="4940300"/>
            <a:ext cx="6265863" cy="2159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3" name="AutoShape 9">
            <a:extLst>
              <a:ext uri="{FF2B5EF4-FFF2-40B4-BE49-F238E27FC236}">
                <a16:creationId xmlns:a16="http://schemas.microsoft.com/office/drawing/2014/main" id="{DB5A42DF-8C6B-F546-8BF4-569942AC489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403350" y="3571875"/>
            <a:ext cx="6265863" cy="2159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D526C3-1EA0-B84E-B68E-FB90F75330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EDC528-B272-F441-8EE7-02B7433843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474FB9-F129-5946-94FE-BE7DC77E504F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4874E4C8-A24B-4149-837F-0097DD76E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Organisation und Finanzierung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09CAEB9-37BE-A24A-9D37-6F87A89DB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338" y="1484313"/>
            <a:ext cx="7824787" cy="4352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altLang="de-DE" sz="2400" b="1"/>
              <a:t>Organisation</a:t>
            </a:r>
          </a:p>
          <a:p>
            <a:r>
              <a:rPr lang="de-DE" altLang="de-DE" sz="2400"/>
              <a:t>Leitung | Referenten | Assistentinnen</a:t>
            </a:r>
          </a:p>
          <a:p>
            <a:r>
              <a:rPr lang="de-DE" altLang="de-DE" sz="2400"/>
              <a:t>Projektarbeitsweise in der Regel in Zweier-Teams</a:t>
            </a:r>
          </a:p>
          <a:p>
            <a:r>
              <a:rPr lang="de-DE" altLang="de-DE" sz="2400"/>
              <a:t>insgesamt knapp über 30 Mitarbeiter</a:t>
            </a:r>
          </a:p>
          <a:p>
            <a:pPr>
              <a:buFont typeface="Wingdings" pitchFamily="2" charset="2"/>
              <a:buNone/>
            </a:pPr>
            <a:endParaRPr lang="de-DE" altLang="de-DE" sz="2400"/>
          </a:p>
          <a:p>
            <a:pPr>
              <a:buFont typeface="Wingdings" pitchFamily="2" charset="2"/>
              <a:buNone/>
            </a:pPr>
            <a:r>
              <a:rPr lang="de-DE" altLang="de-DE" sz="2400" b="1"/>
              <a:t>Finanzierung</a:t>
            </a:r>
          </a:p>
          <a:p>
            <a:r>
              <a:rPr lang="de-DE" altLang="de-DE" sz="2400"/>
              <a:t>Globalzuschuss Bertelsmann Stiftung</a:t>
            </a:r>
          </a:p>
          <a:p>
            <a:r>
              <a:rPr lang="de-DE" altLang="de-DE" sz="2400"/>
              <a:t>Projektfinanzierung Bertelsmann Stiftung</a:t>
            </a:r>
          </a:p>
          <a:p>
            <a:r>
              <a:rPr lang="de-DE" altLang="de-DE" sz="2400"/>
              <a:t>Projekte finanziert durch Hochschulen, Ministerien, andere</a:t>
            </a:r>
          </a:p>
          <a:p>
            <a:endParaRPr lang="de-DE" altLang="de-DE" sz="2400"/>
          </a:p>
          <a:p>
            <a:endParaRPr lang="de-DE" altLang="de-DE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ußzeilenplatzhalter 3">
            <a:extLst>
              <a:ext uri="{FF2B5EF4-FFF2-40B4-BE49-F238E27FC236}">
                <a16:creationId xmlns:a16="http://schemas.microsoft.com/office/drawing/2014/main" id="{EEC14385-CB59-384E-A03A-7DB24A8C1B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27" name="Foliennummernplatzhalter 4">
            <a:extLst>
              <a:ext uri="{FF2B5EF4-FFF2-40B4-BE49-F238E27FC236}">
                <a16:creationId xmlns:a16="http://schemas.microsoft.com/office/drawing/2014/main" id="{B9F8998C-A3DB-FB46-9489-B6FA46B00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6BFB6-F772-A748-8350-3315D6AB109F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9FEEEB8-BA42-8644-B40D-27BD94464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386138"/>
            <a:ext cx="2736850" cy="1728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F060639-BC1B-474E-A7AC-0A6004AAC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585913"/>
            <a:ext cx="2736850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DAE33C3-609A-D449-A71D-C032D9A1B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585913"/>
            <a:ext cx="2736850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37F81295-AEB2-484D-9A3E-A2347BA66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Organisationsentwicklungs-Portfolio</a:t>
            </a:r>
          </a:p>
        </p:txBody>
      </p:sp>
      <p:sp>
        <p:nvSpPr>
          <p:cNvPr id="13318" name="Line 6">
            <a:extLst>
              <a:ext uri="{FF2B5EF4-FFF2-40B4-BE49-F238E27FC236}">
                <a16:creationId xmlns:a16="http://schemas.microsoft.com/office/drawing/2014/main" id="{4BC5B99C-9565-984A-9420-EC4A8B1AB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114925"/>
            <a:ext cx="5832475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E82AC5BE-88E8-6F43-8E92-F633FE6186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9613" y="1370013"/>
            <a:ext cx="0" cy="4105275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7B1548FC-CDCF-E441-8C81-184742DC7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348288"/>
            <a:ext cx="381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altLang="de-DE" sz="2400" b="1">
                <a:solidFill>
                  <a:srgbClr val="414141"/>
                </a:solidFill>
              </a:rPr>
              <a:t>Umsetzungs-Know how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C2FE35C4-96A0-2242-B9A8-B783DD2ECAE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0325" y="3049588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altLang="de-DE" sz="2400" b="1">
                <a:solidFill>
                  <a:srgbClr val="414141"/>
                </a:solidFill>
              </a:rPr>
              <a:t>Innovationsgehalt</a:t>
            </a: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7A833412-D6D4-1F46-BB93-EC4BF3A56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38" y="3387725"/>
            <a:ext cx="2592387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rgbClr val="414141"/>
                </a:solidFill>
              </a:rPr>
              <a:t>Problem</a:t>
            </a: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BED0E750-DFAB-A84C-AEC6-E66BEFF66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3386138"/>
            <a:ext cx="2592388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rgbClr val="414141"/>
                </a:solidFill>
              </a:rPr>
              <a:t>Standard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7681CC4D-C9CC-754F-A779-4010CC622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1730375"/>
            <a:ext cx="2592388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rgbClr val="414141"/>
                </a:solidFill>
              </a:rPr>
              <a:t>Exemplarität</a:t>
            </a:r>
          </a:p>
        </p:txBody>
      </p:sp>
      <p:sp>
        <p:nvSpPr>
          <p:cNvPr id="13325" name="Rectangle 13">
            <a:extLst>
              <a:ext uri="{FF2B5EF4-FFF2-40B4-BE49-F238E27FC236}">
                <a16:creationId xmlns:a16="http://schemas.microsoft.com/office/drawing/2014/main" id="{C9D4B5E5-275B-024C-9477-FCB67097C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38" y="1730375"/>
            <a:ext cx="2592387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rgbClr val="414141"/>
                </a:solidFill>
              </a:rPr>
              <a:t>Entwicklung</a:t>
            </a:r>
          </a:p>
        </p:txBody>
      </p:sp>
      <p:sp>
        <p:nvSpPr>
          <p:cNvPr id="13326" name="AutoShape 14">
            <a:extLst>
              <a:ext uri="{FF2B5EF4-FFF2-40B4-BE49-F238E27FC236}">
                <a16:creationId xmlns:a16="http://schemas.microsoft.com/office/drawing/2014/main" id="{0D3D372F-8046-D343-8722-9C698EB59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2308225"/>
            <a:ext cx="144463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7" name="AutoShape 15">
            <a:extLst>
              <a:ext uri="{FF2B5EF4-FFF2-40B4-BE49-F238E27FC236}">
                <a16:creationId xmlns:a16="http://schemas.microsoft.com/office/drawing/2014/main" id="{BC8C6071-ECAA-EB43-948B-7F412A39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2163763"/>
            <a:ext cx="144463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8" name="AutoShape 16">
            <a:extLst>
              <a:ext uri="{FF2B5EF4-FFF2-40B4-BE49-F238E27FC236}">
                <a16:creationId xmlns:a16="http://schemas.microsoft.com/office/drawing/2014/main" id="{8CB4BA7B-9C03-8149-ACBB-1CD53D101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1947863"/>
            <a:ext cx="144463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9" name="AutoShape 17">
            <a:extLst>
              <a:ext uri="{FF2B5EF4-FFF2-40B4-BE49-F238E27FC236}">
                <a16:creationId xmlns:a16="http://schemas.microsoft.com/office/drawing/2014/main" id="{AFB60C39-4021-A346-ADD5-E576A24BC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947863"/>
            <a:ext cx="144462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0" name="AutoShape 18">
            <a:extLst>
              <a:ext uri="{FF2B5EF4-FFF2-40B4-BE49-F238E27FC236}">
                <a16:creationId xmlns:a16="http://schemas.microsoft.com/office/drawing/2014/main" id="{F7699888-CA55-9546-AB05-BB679A97D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2811463"/>
            <a:ext cx="144463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1" name="AutoShape 19">
            <a:extLst>
              <a:ext uri="{FF2B5EF4-FFF2-40B4-BE49-F238E27FC236}">
                <a16:creationId xmlns:a16="http://schemas.microsoft.com/office/drawing/2014/main" id="{0609145C-C9EF-6944-9BBD-C99D47F53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3170238"/>
            <a:ext cx="144463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2" name="AutoShape 20">
            <a:extLst>
              <a:ext uri="{FF2B5EF4-FFF2-40B4-BE49-F238E27FC236}">
                <a16:creationId xmlns:a16="http://schemas.microsoft.com/office/drawing/2014/main" id="{6E701ECE-4271-DE40-AC08-84B24D608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667000"/>
            <a:ext cx="215900" cy="2159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3" name="AutoShape 21">
            <a:extLst>
              <a:ext uri="{FF2B5EF4-FFF2-40B4-BE49-F238E27FC236}">
                <a16:creationId xmlns:a16="http://schemas.microsoft.com/office/drawing/2014/main" id="{8567CB66-2C60-C34F-A80F-C961C2999E25}"/>
              </a:ext>
            </a:extLst>
          </p:cNvPr>
          <p:cNvSpPr>
            <a:spLocks noChangeArrowheads="1"/>
          </p:cNvSpPr>
          <p:nvPr/>
        </p:nvSpPr>
        <p:spPr bwMode="auto">
          <a:xfrm rot="-1103761">
            <a:off x="6588125" y="3675063"/>
            <a:ext cx="360363" cy="287337"/>
          </a:xfrm>
          <a:prstGeom prst="flowChartMerg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4" name="AutoShape 22">
            <a:extLst>
              <a:ext uri="{FF2B5EF4-FFF2-40B4-BE49-F238E27FC236}">
                <a16:creationId xmlns:a16="http://schemas.microsoft.com/office/drawing/2014/main" id="{ECE21745-5ED4-5149-8580-A2AF569E2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092325"/>
            <a:ext cx="144463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9C9ABD26-7865-5242-A1C7-6D0160C62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3386138"/>
            <a:ext cx="5473700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5E4B332A-4C59-8540-A2C4-ECE95D8FC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585913"/>
            <a:ext cx="0" cy="3529012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37" name="AutoShape 25">
            <a:extLst>
              <a:ext uri="{FF2B5EF4-FFF2-40B4-BE49-F238E27FC236}">
                <a16:creationId xmlns:a16="http://schemas.microsoft.com/office/drawing/2014/main" id="{9A4D7DD3-B16C-D645-9845-E971B94C9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451100"/>
            <a:ext cx="144462" cy="142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173670A5-5FEA-6A49-A5FA-D590D6E8AA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26BE58B1-15CA-C14E-AE5B-99CF00CC5C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4616-E37E-F44C-A527-735346A5B340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6AC6568B-2790-CF4C-826D-EC0D689F8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Die Vision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BDEDD387-88FE-5C40-AEF6-D3588F816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836613"/>
            <a:ext cx="3763962" cy="55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2126E5D5-9451-4042-B515-D82C96FF9543}"/>
              </a:ext>
            </a:extLst>
          </p:cNvPr>
          <p:cNvGraphicFramePr>
            <a:graphicFrameLocks/>
          </p:cNvGraphicFramePr>
          <p:nvPr/>
        </p:nvGraphicFramePr>
        <p:xfrm>
          <a:off x="3995738" y="692150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Clip" r:id="rId5" imgW="1092200" imgH="1066800" progId="MS_ClipArt_Gallery.2">
                  <p:embed/>
                </p:oleObj>
              </mc:Choice>
              <mc:Fallback>
                <p:oleObj name="Clip" r:id="rId5" imgW="1092200" imgH="1066800" progId="MS_ClipArt_Gallery.2">
                  <p:embed/>
                  <p:pic>
                    <p:nvPicPr>
                      <p:cNvPr id="0" name="Object 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692150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>
            <a:extLst>
              <a:ext uri="{FF2B5EF4-FFF2-40B4-BE49-F238E27FC236}">
                <a16:creationId xmlns:a16="http://schemas.microsoft.com/office/drawing/2014/main" id="{281D84A7-3500-7F43-B8AD-AD55A15EC6F1}"/>
              </a:ext>
            </a:extLst>
          </p:cNvPr>
          <p:cNvGraphicFramePr>
            <a:graphicFrameLocks/>
          </p:cNvGraphicFramePr>
          <p:nvPr/>
        </p:nvGraphicFramePr>
        <p:xfrm>
          <a:off x="6661150" y="1771650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Clip" r:id="rId7" imgW="1092200" imgH="1066800" progId="MS_ClipArt_Gallery.2">
                  <p:embed/>
                </p:oleObj>
              </mc:Choice>
              <mc:Fallback>
                <p:oleObj name="Clip" r:id="rId7" imgW="1092200" imgH="1066800" progId="MS_ClipArt_Gallery.2">
                  <p:embed/>
                  <p:pic>
                    <p:nvPicPr>
                      <p:cNvPr id="0" name="Object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1150" y="1771650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>
            <a:extLst>
              <a:ext uri="{FF2B5EF4-FFF2-40B4-BE49-F238E27FC236}">
                <a16:creationId xmlns:a16="http://schemas.microsoft.com/office/drawing/2014/main" id="{F8424C0C-08B5-B545-B25D-BBD715E190F4}"/>
              </a:ext>
            </a:extLst>
          </p:cNvPr>
          <p:cNvGraphicFramePr>
            <a:graphicFrameLocks/>
          </p:cNvGraphicFramePr>
          <p:nvPr/>
        </p:nvGraphicFramePr>
        <p:xfrm>
          <a:off x="1547813" y="1773238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Clip" r:id="rId9" imgW="1092200" imgH="1066800" progId="MS_ClipArt_Gallery.2">
                  <p:embed/>
                </p:oleObj>
              </mc:Choice>
              <mc:Fallback>
                <p:oleObj name="Clip" r:id="rId9" imgW="1092200" imgH="1066800" progId="MS_ClipArt_Gallery.2">
                  <p:embed/>
                  <p:pic>
                    <p:nvPicPr>
                      <p:cNvPr id="0" name="Object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773238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>
            <a:extLst>
              <a:ext uri="{FF2B5EF4-FFF2-40B4-BE49-F238E27FC236}">
                <a16:creationId xmlns:a16="http://schemas.microsoft.com/office/drawing/2014/main" id="{2F7787FC-3688-AF4A-B3E4-D7DC31AC1FA0}"/>
              </a:ext>
            </a:extLst>
          </p:cNvPr>
          <p:cNvGraphicFramePr>
            <a:graphicFrameLocks/>
          </p:cNvGraphicFramePr>
          <p:nvPr/>
        </p:nvGraphicFramePr>
        <p:xfrm>
          <a:off x="1044575" y="3716338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Clip" r:id="rId11" imgW="1092200" imgH="1066800" progId="MS_ClipArt_Gallery.2">
                  <p:embed/>
                </p:oleObj>
              </mc:Choice>
              <mc:Fallback>
                <p:oleObj name="Clip" r:id="rId11" imgW="1092200" imgH="1066800" progId="MS_ClipArt_Gallery.2">
                  <p:embed/>
                  <p:pic>
                    <p:nvPicPr>
                      <p:cNvPr id="0" name="Object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3716338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>
            <a:extLst>
              <a:ext uri="{FF2B5EF4-FFF2-40B4-BE49-F238E27FC236}">
                <a16:creationId xmlns:a16="http://schemas.microsoft.com/office/drawing/2014/main" id="{37DCA3ED-A684-EC43-8196-44E5B6571B6E}"/>
              </a:ext>
            </a:extLst>
          </p:cNvPr>
          <p:cNvGraphicFramePr>
            <a:graphicFrameLocks/>
          </p:cNvGraphicFramePr>
          <p:nvPr/>
        </p:nvGraphicFramePr>
        <p:xfrm>
          <a:off x="7092950" y="3716338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Clip" r:id="rId13" imgW="1092200" imgH="1066800" progId="MS_ClipArt_Gallery.2">
                  <p:embed/>
                </p:oleObj>
              </mc:Choice>
              <mc:Fallback>
                <p:oleObj name="Clip" r:id="rId13" imgW="1092200" imgH="1066800" progId="MS_ClipArt_Gallery.2">
                  <p:embed/>
                  <p:pic>
                    <p:nvPicPr>
                      <p:cNvPr id="0" name="Object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716338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>
            <a:extLst>
              <a:ext uri="{FF2B5EF4-FFF2-40B4-BE49-F238E27FC236}">
                <a16:creationId xmlns:a16="http://schemas.microsoft.com/office/drawing/2014/main" id="{F447DC26-966A-7E43-A554-FB92B5E43343}"/>
              </a:ext>
            </a:extLst>
          </p:cNvPr>
          <p:cNvGraphicFramePr>
            <a:graphicFrameLocks/>
          </p:cNvGraphicFramePr>
          <p:nvPr/>
        </p:nvGraphicFramePr>
        <p:xfrm>
          <a:off x="5508625" y="5156200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Clip" r:id="rId15" imgW="1092200" imgH="1066800" progId="MS_ClipArt_Gallery.2">
                  <p:embed/>
                </p:oleObj>
              </mc:Choice>
              <mc:Fallback>
                <p:oleObj name="Clip" r:id="rId15" imgW="1092200" imgH="1066800" progId="MS_ClipArt_Gallery.2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5156200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>
            <a:extLst>
              <a:ext uri="{FF2B5EF4-FFF2-40B4-BE49-F238E27FC236}">
                <a16:creationId xmlns:a16="http://schemas.microsoft.com/office/drawing/2014/main" id="{23E165B5-14F9-074E-80F6-EED035AC825D}"/>
              </a:ext>
            </a:extLst>
          </p:cNvPr>
          <p:cNvGraphicFramePr>
            <a:graphicFrameLocks/>
          </p:cNvGraphicFramePr>
          <p:nvPr/>
        </p:nvGraphicFramePr>
        <p:xfrm>
          <a:off x="2628900" y="5156200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Clip" r:id="rId17" imgW="1092200" imgH="1066800" progId="MS_ClipArt_Gallery.2">
                  <p:embed/>
                </p:oleObj>
              </mc:Choice>
              <mc:Fallback>
                <p:oleObj name="Clip" r:id="rId17" imgW="1092200" imgH="1066800" progId="MS_ClipArt_Gallery.2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5156200"/>
                        <a:ext cx="107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4BA73F-31D7-8445-AE39-4A03E05DDD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CBACAE-FD79-C941-88EA-84A67598BD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9CB81A-E109-2F47-9644-3B18FC3FF9F9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ACA35121-D7EC-F94A-AC04-D7A01A921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Concept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47E6ACF-64F6-2E4F-A3B9-1303A0603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54213"/>
            <a:ext cx="8027988" cy="3059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de-DE" altLang="de-DE" sz="2400"/>
          </a:p>
          <a:p>
            <a:pPr>
              <a:buFont typeface="Wingdings" pitchFamily="2" charset="2"/>
              <a:buNone/>
            </a:pPr>
            <a:r>
              <a:rPr lang="de-DE" altLang="de-DE" sz="2400" b="1"/>
              <a:t>Ideen und Konzepte für die „entfesselte Hochschule“</a:t>
            </a:r>
          </a:p>
          <a:p>
            <a:pPr>
              <a:buFont typeface="Wingdings" pitchFamily="2" charset="2"/>
              <a:buNone/>
            </a:pPr>
            <a:endParaRPr lang="de-DE" altLang="de-DE" sz="2400" b="1"/>
          </a:p>
          <a:p>
            <a:r>
              <a:rPr lang="de-DE" altLang="de-DE" sz="2400"/>
              <a:t>Arbeitspapiere, Handreichungen und Stellungnahmen</a:t>
            </a:r>
          </a:p>
          <a:p>
            <a:r>
              <a:rPr lang="de-DE" altLang="de-DE" sz="2400"/>
              <a:t>Pilotprojekte von übergeordneter Bedeutung für die Hochschulentwicklung insgesamt</a:t>
            </a:r>
          </a:p>
          <a:p>
            <a:r>
              <a:rPr lang="de-DE" altLang="de-DE" sz="2400"/>
              <a:t>Symposien | Foren | Weiterbildung | Kommunikation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FADD43-655D-FF47-8219-E8105E9902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46E0C5-238C-024B-AE3D-B34682A75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07F3C1-85C6-0442-AEA7-EB0382B822FE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117C9FD-3092-0A4B-86E9-A86440DC9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Consult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C7B2410-99CE-0D44-9974-0DBDD2F7A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5863" y="1887538"/>
            <a:ext cx="7418387" cy="34861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DE" altLang="de-DE" sz="2400" b="1"/>
              <a:t>Projekte und Beratung für Hochschulen und Ministerien</a:t>
            </a:r>
          </a:p>
          <a:p>
            <a:pPr marL="0" indent="0">
              <a:buFont typeface="Wingdings" pitchFamily="2" charset="2"/>
              <a:buNone/>
            </a:pPr>
            <a:endParaRPr lang="de-DE" altLang="de-DE" sz="2400" b="1"/>
          </a:p>
          <a:p>
            <a:pPr marL="0" indent="0"/>
            <a:r>
              <a:rPr lang="de-DE" altLang="de-DE" sz="2400"/>
              <a:t> Gutachten und Evaluationen</a:t>
            </a:r>
          </a:p>
          <a:p>
            <a:pPr marL="0" indent="0"/>
            <a:r>
              <a:rPr lang="de-DE" altLang="de-DE" sz="2400"/>
              <a:t> Beratungsprojekte und Prozessbegleitung</a:t>
            </a:r>
          </a:p>
          <a:p>
            <a:pPr marL="0" indent="0"/>
            <a:r>
              <a:rPr lang="de-DE" altLang="de-DE" sz="2400"/>
              <a:t> Moderation (Prozesse und Initiativen)</a:t>
            </a:r>
          </a:p>
          <a:p>
            <a:pPr marL="0" indent="0"/>
            <a:r>
              <a:rPr lang="de-DE" altLang="de-DE" sz="2400"/>
              <a:t> Auftragsstudien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BBD420-DFC2-5C43-9D28-ACEE59279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55FB4C-0517-E945-A051-C5C63484A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BE3B12-3CCC-4F42-BEF9-AE2E51621FFA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2C76C2B3-088C-104E-8FFD-CD8A93FB1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Ranking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A7838AB-9341-2C45-8957-0F0092BB7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773238"/>
            <a:ext cx="7272337" cy="3663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altLang="de-DE" sz="2400" b="1"/>
              <a:t>Leistungsdaten und Leistungsvergleiche</a:t>
            </a:r>
            <a:r>
              <a:rPr lang="de-DE" altLang="de-DE" sz="2400"/>
              <a:t> </a:t>
            </a:r>
          </a:p>
          <a:p>
            <a:pPr>
              <a:buFont typeface="Wingdings" pitchFamily="2" charset="2"/>
              <a:buNone/>
            </a:pPr>
            <a:endParaRPr lang="de-DE" altLang="de-DE" sz="2400"/>
          </a:p>
          <a:p>
            <a:r>
              <a:rPr lang="de-DE" altLang="de-DE" sz="2400"/>
              <a:t>Hochschulranking</a:t>
            </a:r>
          </a:p>
          <a:p>
            <a:r>
              <a:rPr lang="de-DE" altLang="de-DE" sz="2400"/>
              <a:t>Forschungsranking</a:t>
            </a:r>
          </a:p>
          <a:p>
            <a:r>
              <a:rPr lang="de-DE" altLang="de-DE" sz="2400"/>
              <a:t>Absolventenstudien</a:t>
            </a:r>
          </a:p>
          <a:p>
            <a:r>
              <a:rPr lang="de-DE" altLang="de-DE" sz="2400"/>
              <a:t>Employability-Rating für Bachelorstudiengänge</a:t>
            </a:r>
          </a:p>
          <a:p>
            <a:r>
              <a:rPr lang="de-DE" altLang="de-DE" sz="2400"/>
              <a:t>Sonderauswertungen</a:t>
            </a:r>
          </a:p>
          <a:p>
            <a:r>
              <a:rPr lang="de-DE" altLang="de-DE" sz="2400"/>
              <a:t>EUSID!</a:t>
            </a:r>
          </a:p>
          <a:p>
            <a:endParaRPr lang="de-DE" altLang="de-DE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06EE19-C253-5845-8CEA-059A7599F7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Das CHE | Redaktionsbesuch FTD | 25.4.2007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383F62-E216-5F4D-A7D3-85B085C72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041AB8-C16F-D74D-8B55-58D30CAA766B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0E0BB25-9B3F-C14C-B03F-939FC1946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Ranking-Prinzipien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60B0CFF-7A33-304A-913F-484C9FD571F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1700" y="1628775"/>
            <a:ext cx="7486650" cy="3960813"/>
          </a:xfrm>
          <a:noFill/>
          <a:ln/>
        </p:spPr>
        <p:txBody>
          <a:bodyPr/>
          <a:lstStyle/>
          <a:p>
            <a:r>
              <a:rPr lang="de-DE" altLang="de-DE"/>
              <a:t>fachbezogene Vergleiche statt Bewertung der gesamten Hochschule</a:t>
            </a:r>
          </a:p>
          <a:p>
            <a:r>
              <a:rPr lang="de-DE" altLang="de-DE"/>
              <a:t>multidimensionales Ranking statt Gesamtwert für ein Fach (damit individuelle Gewichtung der einzelnen Kriterien durch den Nutzer)</a:t>
            </a:r>
          </a:p>
          <a:p>
            <a:r>
              <a:rPr lang="de-DE" altLang="de-DE"/>
              <a:t>Ausweis von Ranggruppen statt Rangplätzen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Macintosh PowerPoint</Application>
  <PresentationFormat>Bildschirmpräsentation (4:3)</PresentationFormat>
  <Paragraphs>87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Wingdings</vt:lpstr>
      <vt:lpstr>Times New Roman</vt:lpstr>
      <vt:lpstr>Standarddesign</vt:lpstr>
      <vt:lpstr>Microsoft Clip Gallery</vt:lpstr>
      <vt:lpstr>Das CHE</vt:lpstr>
      <vt:lpstr>Entwicklung bis heute</vt:lpstr>
      <vt:lpstr>Organisation und Finanzierung</vt:lpstr>
      <vt:lpstr>Organisationsentwicklungs-Portfolio</vt:lpstr>
      <vt:lpstr>Die Vision</vt:lpstr>
      <vt:lpstr>Concept</vt:lpstr>
      <vt:lpstr>Consult</vt:lpstr>
      <vt:lpstr>Ranking</vt:lpstr>
      <vt:lpstr>Ranking-Prinzipien</vt:lpstr>
      <vt:lpstr>Projektbeispiele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16</cp:revision>
  <dcterms:created xsi:type="dcterms:W3CDTF">2007-03-01T14:35:06Z</dcterms:created>
  <dcterms:modified xsi:type="dcterms:W3CDTF">2022-02-05T15:38:01Z</dcterms:modified>
</cp:coreProperties>
</file>