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 autoAdjust="0"/>
    <p:restoredTop sz="94632"/>
  </p:normalViewPr>
  <p:slideViewPr>
    <p:cSldViewPr>
      <p:cViewPr varScale="1">
        <p:scale>
          <a:sx n="106" d="100"/>
          <a:sy n="106" d="100"/>
        </p:scale>
        <p:origin x="1872" y="184"/>
      </p:cViewPr>
      <p:guideLst>
        <p:guide orient="horz" pos="3929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EB1884F-A781-954F-94AC-2E343B0BCA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FB3C552-ED3C-2941-A07C-4ECBCFCD98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AD76496-05CA-0048-B60C-F04AD5F74F4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6A6146A-E829-DA4B-AF88-E6533A3867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25193B3-BBD6-264F-AEBE-9CD19A6146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8A7FA10D-B750-D845-88FA-3AF84F11EA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D35A4A-B419-5F48-92A0-11BAECD5D67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935C42-DB2D-DC4C-9725-C0EB4233A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ABB79-BB7D-694F-BB2F-DE311F37225D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AED0418-E643-C044-BA91-08E295976D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B1B3DA4-C690-1A4C-8220-0D2C26298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B65104-FAF5-4F4E-8E5B-1CE04473B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2E145-9842-3A4A-A92A-C83B708DCC9E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19C1BE8-0AEA-5C44-9BE7-FA8CD607DC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D3C505E-69C0-704B-A488-70ED149B2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5DA17B-8ADC-D645-A9E7-3FF54C036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04472-C89E-414A-91F7-D82D072138FB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8D4E944-3871-7C45-8493-1623099170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961A5E9-4F5C-CF40-8C5A-31E6A5C79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CF626B-0A6F-3B43-87A1-30B5A0B01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D55BF-E753-3548-9AA7-CD2B18A7DBF6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6571453-7F22-2549-9F7F-01F055EFFD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5E65CB3-2125-B144-B1C1-6FA4E8985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B9EA54-17BC-B244-8D74-69FF71FEF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56FC0-2885-5A4F-A1A1-55CDEC43E0AC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A1D3766-F5A2-DA4C-BAEE-18DEAB976A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0323B90-3B2D-8E4B-A9BC-AFD669FB4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AD135D-777C-CA42-9B00-19313F825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C8066-581C-544B-8719-1579F3B7D8F5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22B3063-A956-634D-9555-1714071F28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B45A2D1-EC97-9F4A-98B3-E293EFEB6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EBE7A4-BC3C-1A42-BDC3-67BBA8471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2243D-A269-A946-AF41-168C8799B4E3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143CD6F-8646-D247-B5E0-37D6C3FDD6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4566AE1-E4F4-BA44-B13A-93BD81490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9" name="Picture 187">
            <a:extLst>
              <a:ext uri="{FF2B5EF4-FFF2-40B4-BE49-F238E27FC236}">
                <a16:creationId xmlns:a16="http://schemas.microsoft.com/office/drawing/2014/main" id="{51286711-ECFB-274E-B0B7-CCB22CFF1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38"/>
            <a:ext cx="4060825" cy="58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AA96F430-25D2-B34E-A2C9-462DCEE565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2346325"/>
            <a:ext cx="7772400" cy="1470025"/>
          </a:xfrm>
        </p:spPr>
        <p:txBody>
          <a:bodyPr/>
          <a:lstStyle>
            <a:lvl1pPr algn="r">
              <a:defRPr sz="3200" b="1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9A430E1-F499-7B4A-BF71-3A48D751E0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0275" y="4102100"/>
            <a:ext cx="6400800" cy="11271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723C63E-3692-D644-90BE-B7B06CC53A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CE7FC85-069D-A146-B14C-A41D95E920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1E31786-5B93-B14B-ABA6-8730F22D95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D43734-32C9-134F-BFBF-5044434C3E6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253" name="Rectangle 181">
            <a:extLst>
              <a:ext uri="{FF2B5EF4-FFF2-40B4-BE49-F238E27FC236}">
                <a16:creationId xmlns:a16="http://schemas.microsoft.com/office/drawing/2014/main" id="{73CFA39F-B940-2C4A-A319-FC278EFB9C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58" name="Text Box 186">
            <a:extLst>
              <a:ext uri="{FF2B5EF4-FFF2-40B4-BE49-F238E27FC236}">
                <a16:creationId xmlns:a16="http://schemas.microsoft.com/office/drawing/2014/main" id="{11D8664A-1B11-694E-889B-97A3421995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6092825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bg1"/>
                </a:solidFill>
              </a:rPr>
              <a:t>www.che.de</a:t>
            </a:r>
          </a:p>
        </p:txBody>
      </p:sp>
      <p:pic>
        <p:nvPicPr>
          <p:cNvPr id="3260" name="Picture 188">
            <a:extLst>
              <a:ext uri="{FF2B5EF4-FFF2-40B4-BE49-F238E27FC236}">
                <a16:creationId xmlns:a16="http://schemas.microsoft.com/office/drawing/2014/main" id="{8F5C96C9-5F3A-E94A-BF04-374A0C69E1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115888"/>
            <a:ext cx="2206625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7F29C-0B86-0043-A974-AC388FB8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99261B9-1DAB-2849-98DE-2A3D2802D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873263-13A2-B849-AA02-6EA81CAAD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BFAAC8-D349-B145-95F1-2A7C3C3883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7332D3-4E3E-C341-A7FC-9AD653F3161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95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EC0616C-F57E-1E4A-8952-70738140B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44450"/>
            <a:ext cx="2090737" cy="6121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4BA651-CF81-2D47-B17C-CE660570A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2263" y="44450"/>
            <a:ext cx="6121400" cy="6121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FA61A-7E14-C741-916F-5D2C41011F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E34504-9102-DE40-A429-1F80EF826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417B0B-50C9-7C4F-98AC-7BA4629338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818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1C575-33A4-A84F-A9A1-F30F87CE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CC3603-459B-7B4E-A467-813BE0391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C5A621-829A-524A-B2ED-10A6D55760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47827B-BE93-4249-A09F-85579D423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0F7984-4EDB-6342-830A-9D865CD580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324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C9B9D-4D48-0C49-8F2E-5B9D2CEC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31F6AC-A5EF-3340-A285-B7C98E046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B7ACF0-A895-BA48-A195-A12FCBD835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B0BB23-74B9-5745-B373-E367828F4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539360-34AF-C243-BEEC-063C6E5AB69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604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66BB3-21B7-FD47-8311-B8AD7D2F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34FA8-2173-2E4B-BAA3-DB81EA024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2B17C9-6F92-444F-BD53-D7475A891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398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792AE8-8CA7-1D45-83F3-9D22BEEBF1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96FB96-E0BE-3C4A-B5AC-ED706E314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5E6461-C21E-2C49-BBC5-6F56B5F9C8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817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E80DA-DAD6-9742-A0C3-9871D592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ED628D-F244-A248-AB14-9CDCB05C6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2BA177-693B-0B4D-B74D-98F50D43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5AADD6-937C-4946-B9C9-399D763BB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E37839-E58A-3C4A-9F9F-A4A1935C2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6CF6FE-6FB3-3945-A9F7-5EE5DC5543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F107C2F-B7AE-6D43-A803-998AA93F4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88110F-3531-0A46-9B31-F17FCAB4682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873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210B2-9D46-914A-8CA8-BB640BF0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C1E288-1D8D-9146-911E-329EC1954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FE55EA-D5A4-E445-8CC7-F8AACB8C80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CAA02E-ED7D-3849-9FD3-644151AD2A8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717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7F4DC2F-283F-CC4C-9BC3-A0AC638728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547D0B-ADEC-C84B-893F-06CFCCE0D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0DB4-9E52-1A4D-8D13-F6B409D9D1D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200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B7E10-4CBB-2D47-805E-68F9E859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57671D-9197-8A4F-AC9C-49CDB7F9C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B939DB-1EBF-A34B-96DE-4747B4CD3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02EF4B-6C2D-E64E-8EC3-7EF3A04AF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53122D-D759-5342-9685-897EF94E7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48DCEC-20EA-C749-9D96-5AAD46FEAE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037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95045-29E4-4140-AE19-B5998972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A9C8110-8524-B546-8160-02222C02C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3933AE-655F-6543-8032-5C56864F8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08FC86-1B1A-C941-ACB1-49E874A154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8DAFB0-67ED-3944-9FCD-634527B869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32BE50-93B7-CB44-B5D0-F3266A4AE5D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645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>
            <a:extLst>
              <a:ext uri="{FF2B5EF4-FFF2-40B4-BE49-F238E27FC236}">
                <a16:creationId xmlns:a16="http://schemas.microsoft.com/office/drawing/2014/main" id="{C7F88182-0C39-0D44-AC05-9DFCA7FBA7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75"/>
            <a:ext cx="8016875" cy="58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>
            <a:extLst>
              <a:ext uri="{FF2B5EF4-FFF2-40B4-BE49-F238E27FC236}">
                <a16:creationId xmlns:a16="http://schemas.microsoft.com/office/drawing/2014/main" id="{EF5D34E1-1F81-464C-A4E6-FC6048FFD9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45C6903-07BF-E941-8A2A-04E1FEDBD3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6F33D292-C70F-3F4D-8398-4415F674C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44450"/>
            <a:ext cx="66976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16564F-FC1B-A649-BA0D-668981453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925042-1F1F-D14B-9139-0A7FC07BEB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24625"/>
            <a:ext cx="6264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141"/>
                </a:solidFill>
              </a:defRPr>
            </a:lvl1pPr>
          </a:lstStyle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47B3BB-B3E8-834D-9EF9-00F8297EC0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00"/>
                </a:solidFill>
              </a:defRPr>
            </a:lvl1pPr>
          </a:lstStyle>
          <a:p>
            <a:fld id="{6007945E-46FF-1640-A18B-B7A52969411B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5F562EB9-970F-C34D-83D5-A2D136BA67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2700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41414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–"/>
        <a:defRPr sz="2400" kern="1200">
          <a:solidFill>
            <a:srgbClr val="41414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400" kern="1200">
          <a:solidFill>
            <a:srgbClr val="41414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 kern="1200">
          <a:solidFill>
            <a:srgbClr val="41414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kern="1200">
          <a:solidFill>
            <a:srgbClr val="4141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6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AD04A38-A576-AA46-97B5-101F6B6389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51138"/>
            <a:ext cx="7918450" cy="1470025"/>
          </a:xfrm>
        </p:spPr>
        <p:txBody>
          <a:bodyPr/>
          <a:lstStyle/>
          <a:p>
            <a:r>
              <a:rPr lang="de-DE" altLang="de-DE" sz="2800"/>
              <a:t>Experteninput zum Werkstattgespräch </a:t>
            </a:r>
            <a:br>
              <a:rPr lang="de-DE" altLang="de-DE" sz="2800"/>
            </a:br>
            <a:r>
              <a:rPr lang="de-DE" altLang="de-DE" sz="2800"/>
              <a:t>Demographischer Wandel</a:t>
            </a:r>
            <a:br>
              <a:rPr lang="de-DE" altLang="de-DE" sz="2800"/>
            </a:br>
            <a:r>
              <a:rPr lang="de-DE" altLang="de-DE" sz="2800"/>
              <a:t>2007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FE996F5-2C02-5445-93A7-203B6E7CC0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0275" y="4192588"/>
            <a:ext cx="6400800" cy="865187"/>
          </a:xfrm>
        </p:spPr>
        <p:txBody>
          <a:bodyPr/>
          <a:lstStyle/>
          <a:p>
            <a:r>
              <a:rPr lang="de-DE" altLang="de-DE"/>
              <a:t>Prof. Dr. Detlef Müller Böling</a:t>
            </a:r>
          </a:p>
          <a:p>
            <a:r>
              <a:rPr lang="de-DE" altLang="de-DE"/>
              <a:t>26. April 2007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864DB3ED-0233-CC4E-859F-AD7B7A4581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CAB4F0DA-9032-CD41-844C-6E9D9A07F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F55288-0E8B-CF4C-8BBD-0E72B2C5C526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EABA248-568D-C049-92E3-4A64B16B1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b="1">
                <a:solidFill>
                  <a:schemeClr val="bg2"/>
                </a:solidFill>
              </a:rPr>
              <a:t>Wir werden älter. Das Alter nutzen!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2987B09-EAA5-B246-81EF-F63415971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A4007E6E-3B91-6D44-B917-7A164A027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5472112" cy="39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Oval 5">
            <a:extLst>
              <a:ext uri="{FF2B5EF4-FFF2-40B4-BE49-F238E27FC236}">
                <a16:creationId xmlns:a16="http://schemas.microsoft.com/office/drawing/2014/main" id="{2FDC8BEF-865F-7941-83F3-AFB324ACA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773238"/>
            <a:ext cx="6049963" cy="3816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Bologna für sinnvolle </a:t>
            </a:r>
          </a:p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Studienkonzepte im Alter nutzen! 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48F193FA-A837-9047-B34F-79A7E4C61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6165850"/>
            <a:ext cx="2305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/>
              <a:t>Bild: Kölner Stadtanzeiger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BA7D21-0A7E-0149-A2F5-D1BB44E3F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A611E-7741-C840-9CEF-ED2DFA921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A582DE-E6F1-F844-B340-F4E846943E33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7B4B8D6-941B-544B-B6EB-301C59E2F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b="1">
                <a:solidFill>
                  <a:schemeClr val="bg2"/>
                </a:solidFill>
              </a:rPr>
              <a:t>Zusammenfassung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F656363-6FB8-C14F-A6C1-0A07CAC8F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0" algn="l"/>
              </a:tabLst>
            </a:pPr>
            <a:r>
              <a:rPr lang="de-DE" altLang="de-DE" sz="2400"/>
              <a:t>Wir brauchen ein</a:t>
            </a:r>
          </a:p>
          <a:p>
            <a:pPr>
              <a:tabLst>
                <a:tab pos="0" algn="l"/>
              </a:tabLst>
            </a:pPr>
            <a:r>
              <a:rPr lang="de-DE" altLang="de-DE" sz="2400"/>
              <a:t>differenziertes</a:t>
            </a:r>
          </a:p>
          <a:p>
            <a:pPr>
              <a:tabLst>
                <a:tab pos="0" algn="l"/>
              </a:tabLst>
            </a:pPr>
            <a:r>
              <a:rPr lang="de-DE" altLang="de-DE" sz="2400"/>
              <a:t>durchlässiges</a:t>
            </a:r>
          </a:p>
          <a:p>
            <a:pPr>
              <a:tabLst>
                <a:tab pos="0" algn="l"/>
              </a:tabLst>
            </a:pPr>
            <a:r>
              <a:rPr lang="de-DE" altLang="de-DE" sz="2400"/>
              <a:t>lebensbegleitendes</a:t>
            </a:r>
          </a:p>
          <a:p>
            <a:pPr>
              <a:buFont typeface="Wingdings" pitchFamily="2" charset="2"/>
              <a:buNone/>
              <a:tabLst>
                <a:tab pos="0" algn="l"/>
              </a:tabLst>
            </a:pPr>
            <a:r>
              <a:rPr lang="de-DE" altLang="de-DE" sz="2400"/>
              <a:t>Bildungssystem, </a:t>
            </a:r>
          </a:p>
          <a:p>
            <a:pPr>
              <a:buFont typeface="Wingdings" pitchFamily="2" charset="2"/>
              <a:buNone/>
              <a:tabLst>
                <a:tab pos="0" algn="l"/>
              </a:tabLst>
            </a:pPr>
            <a:r>
              <a:rPr lang="de-DE" altLang="de-DE" sz="2400"/>
              <a:t>das den Menschen</a:t>
            </a:r>
          </a:p>
          <a:p>
            <a:pPr>
              <a:tabLst>
                <a:tab pos="0" algn="l"/>
              </a:tabLst>
            </a:pPr>
            <a:r>
              <a:rPr lang="de-DE" altLang="de-DE" sz="2400"/>
              <a:t>dort abholt, wo er ist,</a:t>
            </a:r>
          </a:p>
          <a:p>
            <a:pPr>
              <a:tabLst>
                <a:tab pos="0" algn="l"/>
              </a:tabLst>
            </a:pPr>
            <a:r>
              <a:rPr lang="de-DE" altLang="de-DE" sz="2400"/>
              <a:t>und unterstützend mitnimmt,</a:t>
            </a:r>
          </a:p>
          <a:p>
            <a:pPr>
              <a:buFont typeface="Wingdings" pitchFamily="2" charset="2"/>
              <a:buNone/>
              <a:tabLst>
                <a:tab pos="0" algn="l"/>
              </a:tabLst>
            </a:pPr>
            <a:r>
              <a:rPr lang="de-DE" altLang="de-DE" sz="2400"/>
              <a:t>und so individuelle Bildungsbiographien ermöglicht.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8F3A2-4943-7C46-B0C1-860F44A30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68ADB4-B2B0-424A-A5CA-93FBA21911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344F27-2295-C141-B99D-96D201BBA9A9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107CB3F-49B5-C54F-9822-85DA626F2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77913" lvl="1" indent="-457200">
              <a:buFont typeface="Wingdings" pitchFamily="2" charset="2"/>
              <a:buAutoNum type="arabicPeriod"/>
            </a:pPr>
            <a:endParaRPr lang="de-DE" altLang="de-DE" sz="3200"/>
          </a:p>
          <a:p>
            <a:pPr marL="1077913" lvl="1" indent="-457200">
              <a:buFont typeface="Wingdings" pitchFamily="2" charset="2"/>
              <a:buAutoNum type="arabicPeriod"/>
            </a:pPr>
            <a:r>
              <a:rPr lang="de-DE" altLang="de-DE" sz="3200"/>
              <a:t>Wir werden weniger. </a:t>
            </a:r>
            <a:r>
              <a:rPr lang="de-DE" altLang="de-DE" sz="3200">
                <a:sym typeface="Wingdings" pitchFamily="2" charset="2"/>
              </a:rPr>
              <a:t> Potentiale nutzen!</a:t>
            </a:r>
            <a:endParaRPr lang="de-DE" altLang="de-DE" sz="3200"/>
          </a:p>
          <a:p>
            <a:pPr marL="1077913" lvl="1" indent="-457200">
              <a:buFont typeface="Wingdings" pitchFamily="2" charset="2"/>
              <a:buAutoNum type="arabicPeriod"/>
            </a:pPr>
            <a:endParaRPr lang="de-DE" altLang="de-DE" sz="3200"/>
          </a:p>
          <a:p>
            <a:pPr marL="1077913" lvl="1" indent="-457200">
              <a:buFont typeface="Wingdings" pitchFamily="2" charset="2"/>
              <a:buAutoNum type="arabicPeriod"/>
            </a:pPr>
            <a:r>
              <a:rPr lang="de-DE" altLang="de-DE" sz="3200"/>
              <a:t>Wir werden älter. </a:t>
            </a:r>
            <a:r>
              <a:rPr lang="de-DE" altLang="de-DE" sz="3200">
                <a:sym typeface="Wingdings" pitchFamily="2" charset="2"/>
              </a:rPr>
              <a:t> Das Alter nutzen!</a:t>
            </a:r>
            <a:endParaRPr lang="de-DE" altLang="de-DE" sz="3200"/>
          </a:p>
          <a:p>
            <a:pPr marL="533400" indent="-533400">
              <a:buFont typeface="Wingdings" pitchFamily="2" charset="2"/>
              <a:buNone/>
            </a:pPr>
            <a:endParaRPr lang="de-DE" altLang="de-DE" sz="3600" b="1">
              <a:solidFill>
                <a:srgbClr val="FF000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CB2987C-3A74-8F45-89E2-197B9A8F9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ußzeilenplatzhalter 3">
            <a:extLst>
              <a:ext uri="{FF2B5EF4-FFF2-40B4-BE49-F238E27FC236}">
                <a16:creationId xmlns:a16="http://schemas.microsoft.com/office/drawing/2014/main" id="{02AA5457-8DAE-0941-A6AB-C61C626C4C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54" name="Foliennummernplatzhalter 4">
            <a:extLst>
              <a:ext uri="{FF2B5EF4-FFF2-40B4-BE49-F238E27FC236}">
                <a16:creationId xmlns:a16="http://schemas.microsoft.com/office/drawing/2014/main" id="{444E9FB7-B49B-0A48-8C03-76E801D5D3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52C820-173E-E447-BA09-1080113C021B}" type="slidenum">
              <a:rPr lang="de-DE" altLang="de-DE"/>
              <a:pPr/>
              <a:t>3</a:t>
            </a:fld>
            <a:endParaRPr lang="de-DE" altLang="de-DE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21EC251-1E4E-E343-8E31-489E22FF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341438"/>
            <a:ext cx="8459788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39" name="Group 3">
            <a:extLst>
              <a:ext uri="{FF2B5EF4-FFF2-40B4-BE49-F238E27FC236}">
                <a16:creationId xmlns:a16="http://schemas.microsoft.com/office/drawing/2014/main" id="{3657AF39-1DC6-BD4F-A23C-04FCAE50B110}"/>
              </a:ext>
            </a:extLst>
          </p:cNvPr>
          <p:cNvGrpSpPr>
            <a:grpSpLocks/>
          </p:cNvGrpSpPr>
          <p:nvPr/>
        </p:nvGrpSpPr>
        <p:grpSpPr bwMode="auto">
          <a:xfrm>
            <a:off x="1395413" y="3429000"/>
            <a:ext cx="1797050" cy="1046163"/>
            <a:chOff x="839" y="2296"/>
            <a:chExt cx="1132" cy="659"/>
          </a:xfrm>
        </p:grpSpPr>
        <p:sp>
          <p:nvSpPr>
            <p:cNvPr id="14340" name="Text Box 4">
              <a:extLst>
                <a:ext uri="{FF2B5EF4-FFF2-40B4-BE49-F238E27FC236}">
                  <a16:creationId xmlns:a16="http://schemas.microsoft.com/office/drawing/2014/main" id="{02C0F9AD-0F01-9B4C-8AC2-827BAB3C7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296"/>
              <a:ext cx="113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ym typeface="Symbol" pitchFamily="2" charset="2"/>
                </a:rPr>
                <a:t> Jahrgangsstärke</a:t>
              </a:r>
              <a:br>
                <a:rPr lang="de-DE" altLang="de-DE" sz="1400" b="1">
                  <a:sym typeface="Symbol" pitchFamily="2" charset="2"/>
                </a:rPr>
              </a:br>
              <a:r>
                <a:rPr lang="de-DE" altLang="de-DE" sz="1400" b="1">
                  <a:sym typeface="Symbol" pitchFamily="2" charset="2"/>
                </a:rPr>
                <a:t>20- &lt;  25-Jährige</a:t>
              </a:r>
            </a:p>
          </p:txBody>
        </p:sp>
        <p:sp>
          <p:nvSpPr>
            <p:cNvPr id="14341" name="Text Box 5">
              <a:extLst>
                <a:ext uri="{FF2B5EF4-FFF2-40B4-BE49-F238E27FC236}">
                  <a16:creationId xmlns:a16="http://schemas.microsoft.com/office/drawing/2014/main" id="{4639239B-243A-BE48-9A43-1B989BE22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629"/>
              <a:ext cx="113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ym typeface="Symbol" pitchFamily="2" charset="2"/>
                </a:rPr>
                <a:t> Jahrgangsstärke</a:t>
              </a:r>
              <a:br>
                <a:rPr lang="de-DE" altLang="de-DE" sz="1400" b="1">
                  <a:sym typeface="Symbol" pitchFamily="2" charset="2"/>
                </a:rPr>
              </a:br>
              <a:r>
                <a:rPr lang="de-DE" altLang="de-DE" sz="1400" b="1">
                  <a:sym typeface="Symbol" pitchFamily="2" charset="2"/>
                </a:rPr>
                <a:t>60- &lt;  65-Jährige</a:t>
              </a:r>
            </a:p>
          </p:txBody>
        </p:sp>
      </p:grpSp>
      <p:grpSp>
        <p:nvGrpSpPr>
          <p:cNvPr id="14342" name="Group 6">
            <a:extLst>
              <a:ext uri="{FF2B5EF4-FFF2-40B4-BE49-F238E27FC236}">
                <a16:creationId xmlns:a16="http://schemas.microsoft.com/office/drawing/2014/main" id="{055D6E57-4DFE-034F-8E8B-94979BE87718}"/>
              </a:ext>
            </a:extLst>
          </p:cNvPr>
          <p:cNvGrpSpPr>
            <a:grpSpLocks/>
          </p:cNvGrpSpPr>
          <p:nvPr/>
        </p:nvGrpSpPr>
        <p:grpSpPr bwMode="auto">
          <a:xfrm>
            <a:off x="747713" y="4581525"/>
            <a:ext cx="692150" cy="654050"/>
            <a:chOff x="431" y="3022"/>
            <a:chExt cx="436" cy="412"/>
          </a:xfrm>
        </p:grpSpPr>
        <p:sp>
          <p:nvSpPr>
            <p:cNvPr id="14343" name="Text Box 7">
              <a:extLst>
                <a:ext uri="{FF2B5EF4-FFF2-40B4-BE49-F238E27FC236}">
                  <a16:creationId xmlns:a16="http://schemas.microsoft.com/office/drawing/2014/main" id="{2BCEA067-40CF-8C4E-8ACB-19B7496E5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2005</a:t>
              </a:r>
            </a:p>
          </p:txBody>
        </p:sp>
        <p:sp>
          <p:nvSpPr>
            <p:cNvPr id="14344" name="Line 8">
              <a:extLst>
                <a:ext uri="{FF2B5EF4-FFF2-40B4-BE49-F238E27FC236}">
                  <a16:creationId xmlns:a16="http://schemas.microsoft.com/office/drawing/2014/main" id="{3C5A1369-8384-1942-9820-5A86433B6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45" name="Group 9">
            <a:extLst>
              <a:ext uri="{FF2B5EF4-FFF2-40B4-BE49-F238E27FC236}">
                <a16:creationId xmlns:a16="http://schemas.microsoft.com/office/drawing/2014/main" id="{393503F9-272C-404F-90CE-D6EA97772A42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4581525"/>
            <a:ext cx="692150" cy="654050"/>
            <a:chOff x="431" y="3022"/>
            <a:chExt cx="436" cy="412"/>
          </a:xfrm>
        </p:grpSpPr>
        <p:sp>
          <p:nvSpPr>
            <p:cNvPr id="14346" name="Text Box 10">
              <a:extLst>
                <a:ext uri="{FF2B5EF4-FFF2-40B4-BE49-F238E27FC236}">
                  <a16:creationId xmlns:a16="http://schemas.microsoft.com/office/drawing/2014/main" id="{7CB46034-F7FC-6A44-AAC9-590A5AE07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2010</a:t>
              </a:r>
            </a:p>
          </p:txBody>
        </p:sp>
        <p:sp>
          <p:nvSpPr>
            <p:cNvPr id="14347" name="Line 11">
              <a:extLst>
                <a:ext uri="{FF2B5EF4-FFF2-40B4-BE49-F238E27FC236}">
                  <a16:creationId xmlns:a16="http://schemas.microsoft.com/office/drawing/2014/main" id="{A87C903F-295D-684F-A9E7-758B1AD14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48" name="Group 12">
            <a:extLst>
              <a:ext uri="{FF2B5EF4-FFF2-40B4-BE49-F238E27FC236}">
                <a16:creationId xmlns:a16="http://schemas.microsoft.com/office/drawing/2014/main" id="{A2BBCF45-9DD8-874B-AA91-3659C37CFD59}"/>
              </a:ext>
            </a:extLst>
          </p:cNvPr>
          <p:cNvGrpSpPr>
            <a:grpSpLocks/>
          </p:cNvGrpSpPr>
          <p:nvPr/>
        </p:nvGrpSpPr>
        <p:grpSpPr bwMode="auto">
          <a:xfrm>
            <a:off x="2474913" y="4581525"/>
            <a:ext cx="692150" cy="654050"/>
            <a:chOff x="431" y="3022"/>
            <a:chExt cx="436" cy="412"/>
          </a:xfrm>
        </p:grpSpPr>
        <p:sp>
          <p:nvSpPr>
            <p:cNvPr id="14349" name="Text Box 13">
              <a:extLst>
                <a:ext uri="{FF2B5EF4-FFF2-40B4-BE49-F238E27FC236}">
                  <a16:creationId xmlns:a16="http://schemas.microsoft.com/office/drawing/2014/main" id="{FCDEED8F-9E55-7948-BD2E-2B4D4CE2B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2015</a:t>
              </a:r>
            </a:p>
          </p:txBody>
        </p:sp>
        <p:sp>
          <p:nvSpPr>
            <p:cNvPr id="14350" name="Line 14">
              <a:extLst>
                <a:ext uri="{FF2B5EF4-FFF2-40B4-BE49-F238E27FC236}">
                  <a16:creationId xmlns:a16="http://schemas.microsoft.com/office/drawing/2014/main" id="{C9BC4B81-40AC-294C-9B52-D7C739633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51" name="Group 15">
            <a:extLst>
              <a:ext uri="{FF2B5EF4-FFF2-40B4-BE49-F238E27FC236}">
                <a16:creationId xmlns:a16="http://schemas.microsoft.com/office/drawing/2014/main" id="{DEDCC75B-FCF3-BD44-9924-B9DFEC16C32C}"/>
              </a:ext>
            </a:extLst>
          </p:cNvPr>
          <p:cNvGrpSpPr>
            <a:grpSpLocks/>
          </p:cNvGrpSpPr>
          <p:nvPr/>
        </p:nvGrpSpPr>
        <p:grpSpPr bwMode="auto">
          <a:xfrm>
            <a:off x="3340100" y="4581525"/>
            <a:ext cx="692150" cy="654050"/>
            <a:chOff x="431" y="3022"/>
            <a:chExt cx="436" cy="412"/>
          </a:xfrm>
        </p:grpSpPr>
        <p:sp>
          <p:nvSpPr>
            <p:cNvPr id="14352" name="Text Box 16">
              <a:extLst>
                <a:ext uri="{FF2B5EF4-FFF2-40B4-BE49-F238E27FC236}">
                  <a16:creationId xmlns:a16="http://schemas.microsoft.com/office/drawing/2014/main" id="{D0E77F9D-CB29-F14F-9233-6BD6B9C73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2020</a:t>
              </a:r>
            </a:p>
          </p:txBody>
        </p:sp>
        <p:sp>
          <p:nvSpPr>
            <p:cNvPr id="14353" name="Line 17">
              <a:extLst>
                <a:ext uri="{FF2B5EF4-FFF2-40B4-BE49-F238E27FC236}">
                  <a16:creationId xmlns:a16="http://schemas.microsoft.com/office/drawing/2014/main" id="{4B1C9855-D4E6-7142-AD48-B251D216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54" name="Group 18">
            <a:extLst>
              <a:ext uri="{FF2B5EF4-FFF2-40B4-BE49-F238E27FC236}">
                <a16:creationId xmlns:a16="http://schemas.microsoft.com/office/drawing/2014/main" id="{C7A537D0-7ABF-3741-A7F0-B12E6942A3E9}"/>
              </a:ext>
            </a:extLst>
          </p:cNvPr>
          <p:cNvGrpSpPr>
            <a:grpSpLocks/>
          </p:cNvGrpSpPr>
          <p:nvPr/>
        </p:nvGrpSpPr>
        <p:grpSpPr bwMode="auto">
          <a:xfrm>
            <a:off x="4159250" y="4581525"/>
            <a:ext cx="692150" cy="654050"/>
            <a:chOff x="431" y="3022"/>
            <a:chExt cx="436" cy="412"/>
          </a:xfrm>
        </p:grpSpPr>
        <p:sp>
          <p:nvSpPr>
            <p:cNvPr id="14355" name="Text Box 19">
              <a:extLst>
                <a:ext uri="{FF2B5EF4-FFF2-40B4-BE49-F238E27FC236}">
                  <a16:creationId xmlns:a16="http://schemas.microsoft.com/office/drawing/2014/main" id="{D9C8E6B8-52EF-D749-8B0D-3575D639D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2025</a:t>
              </a:r>
            </a:p>
          </p:txBody>
        </p:sp>
        <p:sp>
          <p:nvSpPr>
            <p:cNvPr id="14356" name="Line 20">
              <a:extLst>
                <a:ext uri="{FF2B5EF4-FFF2-40B4-BE49-F238E27FC236}">
                  <a16:creationId xmlns:a16="http://schemas.microsoft.com/office/drawing/2014/main" id="{279DE6C1-BE90-D24D-B6BB-CAB8D27C8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57" name="Group 21">
            <a:extLst>
              <a:ext uri="{FF2B5EF4-FFF2-40B4-BE49-F238E27FC236}">
                <a16:creationId xmlns:a16="http://schemas.microsoft.com/office/drawing/2014/main" id="{7E1247E5-B791-7B48-B679-A03FCE7F9D6B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4581525"/>
            <a:ext cx="692150" cy="654050"/>
            <a:chOff x="431" y="3022"/>
            <a:chExt cx="436" cy="412"/>
          </a:xfrm>
        </p:grpSpPr>
        <p:sp>
          <p:nvSpPr>
            <p:cNvPr id="14358" name="Text Box 22">
              <a:extLst>
                <a:ext uri="{FF2B5EF4-FFF2-40B4-BE49-F238E27FC236}">
                  <a16:creationId xmlns:a16="http://schemas.microsoft.com/office/drawing/2014/main" id="{868E8C9D-AB93-1542-BEB5-C745456C3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2030</a:t>
              </a:r>
            </a:p>
          </p:txBody>
        </p:sp>
        <p:sp>
          <p:nvSpPr>
            <p:cNvPr id="14359" name="Line 23">
              <a:extLst>
                <a:ext uri="{FF2B5EF4-FFF2-40B4-BE49-F238E27FC236}">
                  <a16:creationId xmlns:a16="http://schemas.microsoft.com/office/drawing/2014/main" id="{91181272-63E7-D34B-8B6F-4D366C71A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60" name="Group 24">
            <a:extLst>
              <a:ext uri="{FF2B5EF4-FFF2-40B4-BE49-F238E27FC236}">
                <a16:creationId xmlns:a16="http://schemas.microsoft.com/office/drawing/2014/main" id="{E4396D8A-BA58-DC46-93B7-25508D70B31B}"/>
              </a:ext>
            </a:extLst>
          </p:cNvPr>
          <p:cNvGrpSpPr>
            <a:grpSpLocks/>
          </p:cNvGrpSpPr>
          <p:nvPr/>
        </p:nvGrpSpPr>
        <p:grpSpPr bwMode="auto">
          <a:xfrm>
            <a:off x="8451850" y="4581525"/>
            <a:ext cx="692150" cy="654050"/>
            <a:chOff x="431" y="3022"/>
            <a:chExt cx="436" cy="412"/>
          </a:xfrm>
        </p:grpSpPr>
        <p:sp>
          <p:nvSpPr>
            <p:cNvPr id="14361" name="Text Box 25">
              <a:extLst>
                <a:ext uri="{FF2B5EF4-FFF2-40B4-BE49-F238E27FC236}">
                  <a16:creationId xmlns:a16="http://schemas.microsoft.com/office/drawing/2014/main" id="{38517366-D382-544B-935C-D0A99D217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2050</a:t>
              </a:r>
            </a:p>
          </p:txBody>
        </p:sp>
        <p:sp>
          <p:nvSpPr>
            <p:cNvPr id="14362" name="Line 26">
              <a:extLst>
                <a:ext uri="{FF2B5EF4-FFF2-40B4-BE49-F238E27FC236}">
                  <a16:creationId xmlns:a16="http://schemas.microsoft.com/office/drawing/2014/main" id="{C8D86690-DC26-7C44-9113-AAB1821CF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63" name="Group 27">
            <a:extLst>
              <a:ext uri="{FF2B5EF4-FFF2-40B4-BE49-F238E27FC236}">
                <a16:creationId xmlns:a16="http://schemas.microsoft.com/office/drawing/2014/main" id="{93E67A83-EFD9-4543-A205-C62E7DB72229}"/>
              </a:ext>
            </a:extLst>
          </p:cNvPr>
          <p:cNvGrpSpPr>
            <a:grpSpLocks/>
          </p:cNvGrpSpPr>
          <p:nvPr/>
        </p:nvGrpSpPr>
        <p:grpSpPr bwMode="auto">
          <a:xfrm>
            <a:off x="6723063" y="4581525"/>
            <a:ext cx="692150" cy="654050"/>
            <a:chOff x="431" y="3022"/>
            <a:chExt cx="436" cy="412"/>
          </a:xfrm>
        </p:grpSpPr>
        <p:sp>
          <p:nvSpPr>
            <p:cNvPr id="14364" name="Text Box 28">
              <a:extLst>
                <a:ext uri="{FF2B5EF4-FFF2-40B4-BE49-F238E27FC236}">
                  <a16:creationId xmlns:a16="http://schemas.microsoft.com/office/drawing/2014/main" id="{3AB9517B-7F0C-6C4E-9728-18F082C2A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2040</a:t>
              </a:r>
            </a:p>
          </p:txBody>
        </p:sp>
        <p:sp>
          <p:nvSpPr>
            <p:cNvPr id="14365" name="Line 29">
              <a:extLst>
                <a:ext uri="{FF2B5EF4-FFF2-40B4-BE49-F238E27FC236}">
                  <a16:creationId xmlns:a16="http://schemas.microsoft.com/office/drawing/2014/main" id="{393581FA-1545-5049-80B3-3CC65AF78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66" name="Group 30">
            <a:extLst>
              <a:ext uri="{FF2B5EF4-FFF2-40B4-BE49-F238E27FC236}">
                <a16:creationId xmlns:a16="http://schemas.microsoft.com/office/drawing/2014/main" id="{4CA63511-D38A-2B4F-8DE9-D8DE70B77A7E}"/>
              </a:ext>
            </a:extLst>
          </p:cNvPr>
          <p:cNvGrpSpPr>
            <a:grpSpLocks/>
          </p:cNvGrpSpPr>
          <p:nvPr/>
        </p:nvGrpSpPr>
        <p:grpSpPr bwMode="auto">
          <a:xfrm>
            <a:off x="7588250" y="4581525"/>
            <a:ext cx="692150" cy="654050"/>
            <a:chOff x="431" y="3022"/>
            <a:chExt cx="436" cy="412"/>
          </a:xfrm>
        </p:grpSpPr>
        <p:sp>
          <p:nvSpPr>
            <p:cNvPr id="14367" name="Text Box 31">
              <a:extLst>
                <a:ext uri="{FF2B5EF4-FFF2-40B4-BE49-F238E27FC236}">
                  <a16:creationId xmlns:a16="http://schemas.microsoft.com/office/drawing/2014/main" id="{654FC275-ED37-E741-BAB6-48730F59C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2045</a:t>
              </a:r>
            </a:p>
          </p:txBody>
        </p:sp>
        <p:sp>
          <p:nvSpPr>
            <p:cNvPr id="14368" name="Line 32">
              <a:extLst>
                <a:ext uri="{FF2B5EF4-FFF2-40B4-BE49-F238E27FC236}">
                  <a16:creationId xmlns:a16="http://schemas.microsoft.com/office/drawing/2014/main" id="{6B6977D5-D079-7546-BAB1-81BF77CD0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69" name="Group 33">
            <a:extLst>
              <a:ext uri="{FF2B5EF4-FFF2-40B4-BE49-F238E27FC236}">
                <a16:creationId xmlns:a16="http://schemas.microsoft.com/office/drawing/2014/main" id="{77DCAAF5-F906-CB49-9C17-45244246B21F}"/>
              </a:ext>
            </a:extLst>
          </p:cNvPr>
          <p:cNvGrpSpPr>
            <a:grpSpLocks/>
          </p:cNvGrpSpPr>
          <p:nvPr/>
        </p:nvGrpSpPr>
        <p:grpSpPr bwMode="auto">
          <a:xfrm>
            <a:off x="5859463" y="4581525"/>
            <a:ext cx="692150" cy="654050"/>
            <a:chOff x="431" y="3022"/>
            <a:chExt cx="436" cy="412"/>
          </a:xfrm>
        </p:grpSpPr>
        <p:sp>
          <p:nvSpPr>
            <p:cNvPr id="14370" name="Text Box 34">
              <a:extLst>
                <a:ext uri="{FF2B5EF4-FFF2-40B4-BE49-F238E27FC236}">
                  <a16:creationId xmlns:a16="http://schemas.microsoft.com/office/drawing/2014/main" id="{03515872-F054-5442-9B31-82380EC26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2035</a:t>
              </a:r>
            </a:p>
          </p:txBody>
        </p:sp>
        <p:sp>
          <p:nvSpPr>
            <p:cNvPr id="14371" name="Line 35">
              <a:extLst>
                <a:ext uri="{FF2B5EF4-FFF2-40B4-BE49-F238E27FC236}">
                  <a16:creationId xmlns:a16="http://schemas.microsoft.com/office/drawing/2014/main" id="{047E85DC-BB00-AB49-B246-A1C783460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372" name="Text Box 36">
            <a:extLst>
              <a:ext uri="{FF2B5EF4-FFF2-40B4-BE49-F238E27FC236}">
                <a16:creationId xmlns:a16="http://schemas.microsoft.com/office/drawing/2014/main" id="{18CB63A1-B41E-BB42-BD11-C57B38D3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92868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in Mio.</a:t>
            </a:r>
          </a:p>
        </p:txBody>
      </p:sp>
      <p:sp>
        <p:nvSpPr>
          <p:cNvPr id="14373" name="Text Box 37">
            <a:extLst>
              <a:ext uri="{FF2B5EF4-FFF2-40B4-BE49-F238E27FC236}">
                <a16:creationId xmlns:a16="http://schemas.microsoft.com/office/drawing/2014/main" id="{1C1F7348-B43A-0D42-AB53-96632F021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565400"/>
            <a:ext cx="501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1,0</a:t>
            </a: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1E015D89-1C25-474B-895D-74A9B8F2F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16113"/>
            <a:ext cx="6286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1,25</a:t>
            </a:r>
          </a:p>
        </p:txBody>
      </p:sp>
      <p:sp>
        <p:nvSpPr>
          <p:cNvPr id="14375" name="Text Box 39">
            <a:extLst>
              <a:ext uri="{FF2B5EF4-FFF2-40B4-BE49-F238E27FC236}">
                <a16:creationId xmlns:a16="http://schemas.microsoft.com/office/drawing/2014/main" id="{7E37553A-1C3D-0546-BB94-9A8734330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12875"/>
            <a:ext cx="501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1,5</a:t>
            </a:r>
          </a:p>
        </p:txBody>
      </p:sp>
      <p:sp>
        <p:nvSpPr>
          <p:cNvPr id="14376" name="Text Box 40">
            <a:extLst>
              <a:ext uri="{FF2B5EF4-FFF2-40B4-BE49-F238E27FC236}">
                <a16:creationId xmlns:a16="http://schemas.microsoft.com/office/drawing/2014/main" id="{C956AC5E-E186-134D-970E-7EAF41285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16563"/>
            <a:ext cx="833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rgbClr val="808080"/>
                </a:solidFill>
              </a:rPr>
              <a:t>Jahrgangsstärke Junge (20 - 25) und Alte (60 - 65)</a:t>
            </a:r>
          </a:p>
          <a:p>
            <a:r>
              <a:rPr lang="de-DE" altLang="de-DE">
                <a:solidFill>
                  <a:srgbClr val="808080"/>
                </a:solidFill>
              </a:rPr>
              <a:t>Quelle StBA 2004 – 10. koordinierte Bevölkerungsvorausberechnung, Variante 5</a:t>
            </a:r>
          </a:p>
        </p:txBody>
      </p:sp>
      <p:grpSp>
        <p:nvGrpSpPr>
          <p:cNvPr id="14377" name="Group 41">
            <a:extLst>
              <a:ext uri="{FF2B5EF4-FFF2-40B4-BE49-F238E27FC236}">
                <a16:creationId xmlns:a16="http://schemas.microsoft.com/office/drawing/2014/main" id="{8B6AA6E1-B00E-FB4B-A98B-DE69BC5C1647}"/>
              </a:ext>
            </a:extLst>
          </p:cNvPr>
          <p:cNvGrpSpPr>
            <a:grpSpLocks/>
          </p:cNvGrpSpPr>
          <p:nvPr/>
        </p:nvGrpSpPr>
        <p:grpSpPr bwMode="auto">
          <a:xfrm>
            <a:off x="3698875" y="2133600"/>
            <a:ext cx="936625" cy="1008063"/>
            <a:chOff x="2330" y="1344"/>
            <a:chExt cx="590" cy="635"/>
          </a:xfrm>
        </p:grpSpPr>
        <p:sp>
          <p:nvSpPr>
            <p:cNvPr id="14378" name="Line 42">
              <a:extLst>
                <a:ext uri="{FF2B5EF4-FFF2-40B4-BE49-F238E27FC236}">
                  <a16:creationId xmlns:a16="http://schemas.microsoft.com/office/drawing/2014/main" id="{E7A891AE-BA6F-7141-B739-A6C7DC11A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1842"/>
              <a:ext cx="584" cy="13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9" name="Line 43">
              <a:extLst>
                <a:ext uri="{FF2B5EF4-FFF2-40B4-BE49-F238E27FC236}">
                  <a16:creationId xmlns:a16="http://schemas.microsoft.com/office/drawing/2014/main" id="{C623A626-F34F-334D-8C8A-84DEBAF3DE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0" y="1344"/>
              <a:ext cx="545" cy="27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80" name="Group 44">
            <a:extLst>
              <a:ext uri="{FF2B5EF4-FFF2-40B4-BE49-F238E27FC236}">
                <a16:creationId xmlns:a16="http://schemas.microsoft.com/office/drawing/2014/main" id="{ADAC5486-55A7-7C48-A751-54AD97C1C7A8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1628775"/>
            <a:ext cx="1454150" cy="1152525"/>
            <a:chOff x="788" y="1026"/>
            <a:chExt cx="916" cy="726"/>
          </a:xfrm>
        </p:grpSpPr>
        <p:sp>
          <p:nvSpPr>
            <p:cNvPr id="14381" name="Text Box 45">
              <a:extLst>
                <a:ext uri="{FF2B5EF4-FFF2-40B4-BE49-F238E27FC236}">
                  <a16:creationId xmlns:a16="http://schemas.microsoft.com/office/drawing/2014/main" id="{00909CA4-5A4A-3F4C-B303-1A0619C79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1026"/>
              <a:ext cx="9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2007 – 2013</a:t>
              </a:r>
              <a:endParaRPr lang="de-DE" altLang="de-DE" b="1"/>
            </a:p>
          </p:txBody>
        </p:sp>
        <p:sp>
          <p:nvSpPr>
            <p:cNvPr id="14382" name="Line 46">
              <a:extLst>
                <a:ext uri="{FF2B5EF4-FFF2-40B4-BE49-F238E27FC236}">
                  <a16:creationId xmlns:a16="http://schemas.microsoft.com/office/drawing/2014/main" id="{0ACCD794-01DA-B242-BF9C-98E2F8DFF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2" y="1298"/>
              <a:ext cx="0" cy="318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3" name="Line 47">
              <a:extLst>
                <a:ext uri="{FF2B5EF4-FFF2-40B4-BE49-F238E27FC236}">
                  <a16:creationId xmlns:a16="http://schemas.microsoft.com/office/drawing/2014/main" id="{AE187FEA-A57F-BC46-A37B-0318A617A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9" y="1661"/>
              <a:ext cx="317" cy="91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4" name="Line 48">
              <a:extLst>
                <a:ext uri="{FF2B5EF4-FFF2-40B4-BE49-F238E27FC236}">
                  <a16:creationId xmlns:a16="http://schemas.microsoft.com/office/drawing/2014/main" id="{F48446C9-9F52-F84F-990A-CC4651EDD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6" y="1661"/>
              <a:ext cx="136" cy="45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85" name="Group 49">
            <a:extLst>
              <a:ext uri="{FF2B5EF4-FFF2-40B4-BE49-F238E27FC236}">
                <a16:creationId xmlns:a16="http://schemas.microsoft.com/office/drawing/2014/main" id="{3C0F87D8-6BE4-514E-9104-6A9264F7FFB7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196975"/>
            <a:ext cx="1873250" cy="1223963"/>
            <a:chOff x="2245" y="754"/>
            <a:chExt cx="1180" cy="771"/>
          </a:xfrm>
        </p:grpSpPr>
        <p:sp>
          <p:nvSpPr>
            <p:cNvPr id="14386" name="Oval 50">
              <a:extLst>
                <a:ext uri="{FF2B5EF4-FFF2-40B4-BE49-F238E27FC236}">
                  <a16:creationId xmlns:a16="http://schemas.microsoft.com/office/drawing/2014/main" id="{BC9BAF5B-5745-D347-B439-3209C8470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026"/>
              <a:ext cx="1180" cy="499"/>
            </a:xfrm>
            <a:prstGeom prst="ellipse">
              <a:avLst/>
            </a:prstGeom>
            <a:noFill/>
            <a:ln w="28575">
              <a:solidFill>
                <a:srgbClr val="3E35F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87" name="Text Box 51">
              <a:extLst>
                <a:ext uri="{FF2B5EF4-FFF2-40B4-BE49-F238E27FC236}">
                  <a16:creationId xmlns:a16="http://schemas.microsoft.com/office/drawing/2014/main" id="{8F1A1B68-D276-0741-A66C-CF1D63D49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754"/>
              <a:ext cx="99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2020 – 2030</a:t>
              </a:r>
              <a:endParaRPr lang="de-DE" altLang="de-DE" b="1">
                <a:solidFill>
                  <a:srgbClr val="3366FF"/>
                </a:solidFill>
              </a:endParaRPr>
            </a:p>
          </p:txBody>
        </p:sp>
      </p:grpSp>
      <p:sp>
        <p:nvSpPr>
          <p:cNvPr id="14388" name="Rectangle 52">
            <a:extLst>
              <a:ext uri="{FF2B5EF4-FFF2-40B4-BE49-F238E27FC236}">
                <a16:creationId xmlns:a16="http://schemas.microsoft.com/office/drawing/2014/main" id="{9E3B462F-4D44-7B41-BCD4-C406C0282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b="1">
                <a:solidFill>
                  <a:schemeClr val="bg2"/>
                </a:solidFill>
              </a:rPr>
              <a:t>Wir werden weniger. Potentiale nutzen!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ußzeilenplatzhalter 3">
            <a:extLst>
              <a:ext uri="{FF2B5EF4-FFF2-40B4-BE49-F238E27FC236}">
                <a16:creationId xmlns:a16="http://schemas.microsoft.com/office/drawing/2014/main" id="{C2FD8E82-44FA-E549-BD32-82F59CD39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32" name="Foliennummernplatzhalter 4">
            <a:extLst>
              <a:ext uri="{FF2B5EF4-FFF2-40B4-BE49-F238E27FC236}">
                <a16:creationId xmlns:a16="http://schemas.microsoft.com/office/drawing/2014/main" id="{C50C2D14-25FC-1D4D-BCB4-9EA56A605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8398E-C4AB-AF4C-AF46-27316C90B3EF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40EFCC3-FB0A-E347-BE24-2C7A1E257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b="1">
                <a:solidFill>
                  <a:schemeClr val="bg2"/>
                </a:solidFill>
              </a:rPr>
              <a:t>Wir werden weniger. Potentiale nutzen!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733599AB-E524-E246-AEB5-A25B35ADF20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0" y="692150"/>
          <a:ext cx="9023350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Diagramm" r:id="rId6" imgW="6502400" imgH="3352800" progId="Excel.Chart.8">
                  <p:embed/>
                </p:oleObj>
              </mc:Choice>
              <mc:Fallback>
                <p:oleObj name="Diagramm" r:id="rId6" imgW="6502400" imgH="33528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2150"/>
                        <a:ext cx="9023350" cy="554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Oval 4">
            <a:extLst>
              <a:ext uri="{FF2B5EF4-FFF2-40B4-BE49-F238E27FC236}">
                <a16:creationId xmlns:a16="http://schemas.microsoft.com/office/drawing/2014/main" id="{2B06CC88-4AA6-3845-AD70-D81654E7D86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67175" y="3357563"/>
            <a:ext cx="1584325" cy="1368425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sp>
        <p:nvSpPr>
          <p:cNvPr id="16389" name="Oval 5">
            <a:extLst>
              <a:ext uri="{FF2B5EF4-FFF2-40B4-BE49-F238E27FC236}">
                <a16:creationId xmlns:a16="http://schemas.microsoft.com/office/drawing/2014/main" id="{D52D1897-E540-D543-BC32-C31FDD899CE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59113" y="1773238"/>
            <a:ext cx="1657350" cy="1655762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grpSp>
        <p:nvGrpSpPr>
          <p:cNvPr id="16390" name="Group 6">
            <a:extLst>
              <a:ext uri="{FF2B5EF4-FFF2-40B4-BE49-F238E27FC236}">
                <a16:creationId xmlns:a16="http://schemas.microsoft.com/office/drawing/2014/main" id="{E1E7BDCD-44F2-5A4A-9C19-C412929EEB31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2924175"/>
            <a:ext cx="4537075" cy="1193800"/>
            <a:chOff x="2381" y="1842"/>
            <a:chExt cx="2858" cy="752"/>
          </a:xfrm>
        </p:grpSpPr>
        <p:sp>
          <p:nvSpPr>
            <p:cNvPr id="16391" name="Oval 7">
              <a:extLst>
                <a:ext uri="{FF2B5EF4-FFF2-40B4-BE49-F238E27FC236}">
                  <a16:creationId xmlns:a16="http://schemas.microsoft.com/office/drawing/2014/main" id="{3E617F4A-EDD8-5048-BF22-315620094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05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2" name="Oval 8">
              <a:extLst>
                <a:ext uri="{FF2B5EF4-FFF2-40B4-BE49-F238E27FC236}">
                  <a16:creationId xmlns:a16="http://schemas.microsoft.com/office/drawing/2014/main" id="{027E38FF-A4C1-5144-BB8F-3CAAD5F35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" y="1880"/>
              <a:ext cx="134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3" name="Oval 9">
              <a:extLst>
                <a:ext uri="{FF2B5EF4-FFF2-40B4-BE49-F238E27FC236}">
                  <a16:creationId xmlns:a16="http://schemas.microsoft.com/office/drawing/2014/main" id="{BD654F6B-AF93-F549-A54A-C6EC7F052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024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4" name="Oval 10">
              <a:extLst>
                <a:ext uri="{FF2B5EF4-FFF2-40B4-BE49-F238E27FC236}">
                  <a16:creationId xmlns:a16="http://schemas.microsoft.com/office/drawing/2014/main" id="{416341CD-87DF-294D-BAAA-85F953661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341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Oval 11">
              <a:extLst>
                <a:ext uri="{FF2B5EF4-FFF2-40B4-BE49-F238E27FC236}">
                  <a16:creationId xmlns:a16="http://schemas.microsoft.com/office/drawing/2014/main" id="{CD5DD685-675F-6540-BBAC-80B202C3F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251"/>
              <a:ext cx="134" cy="11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6" name="Oval 12">
              <a:extLst>
                <a:ext uri="{FF2B5EF4-FFF2-40B4-BE49-F238E27FC236}">
                  <a16:creationId xmlns:a16="http://schemas.microsoft.com/office/drawing/2014/main" id="{742BC820-9D62-FD44-8BE4-47C43F825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478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Oval 13">
              <a:extLst>
                <a:ext uri="{FF2B5EF4-FFF2-40B4-BE49-F238E27FC236}">
                  <a16:creationId xmlns:a16="http://schemas.microsoft.com/office/drawing/2014/main" id="{EA4B092F-2541-B14A-96BB-4A810503A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1953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Oval 14">
              <a:extLst>
                <a:ext uri="{FF2B5EF4-FFF2-40B4-BE49-F238E27FC236}">
                  <a16:creationId xmlns:a16="http://schemas.microsoft.com/office/drawing/2014/main" id="{D1FD0BEC-2F43-4C43-BC88-DFD867653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1979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Oval 15">
              <a:extLst>
                <a:ext uri="{FF2B5EF4-FFF2-40B4-BE49-F238E27FC236}">
                  <a16:creationId xmlns:a16="http://schemas.microsoft.com/office/drawing/2014/main" id="{492D2599-6EB0-7F40-BA8A-1895EAAB0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" y="1996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0" name="Oval 16">
              <a:extLst>
                <a:ext uri="{FF2B5EF4-FFF2-40B4-BE49-F238E27FC236}">
                  <a16:creationId xmlns:a16="http://schemas.microsoft.com/office/drawing/2014/main" id="{CCC1FA39-0905-0B45-88F9-06D6AD487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1996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1" name="Line 17">
              <a:extLst>
                <a:ext uri="{FF2B5EF4-FFF2-40B4-BE49-F238E27FC236}">
                  <a16:creationId xmlns:a16="http://schemas.microsoft.com/office/drawing/2014/main" id="{CB8871B9-DCFA-2645-ABB5-2992B9BD4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2296"/>
              <a:ext cx="227" cy="22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2" name="Line 18">
              <a:extLst>
                <a:ext uri="{FF2B5EF4-FFF2-40B4-BE49-F238E27FC236}">
                  <a16:creationId xmlns:a16="http://schemas.microsoft.com/office/drawing/2014/main" id="{ACE43230-7A19-6848-A14C-18FC50C23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2341"/>
              <a:ext cx="182" cy="15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Line 19">
              <a:extLst>
                <a:ext uri="{FF2B5EF4-FFF2-40B4-BE49-F238E27FC236}">
                  <a16:creationId xmlns:a16="http://schemas.microsoft.com/office/drawing/2014/main" id="{08EC7E15-2790-264E-A2E1-4B05E1736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296"/>
              <a:ext cx="182" cy="9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4" name="Line 20">
              <a:extLst>
                <a:ext uri="{FF2B5EF4-FFF2-40B4-BE49-F238E27FC236}">
                  <a16:creationId xmlns:a16="http://schemas.microsoft.com/office/drawing/2014/main" id="{CCB6AD23-25A9-BD4E-939B-D9793FDBF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069"/>
              <a:ext cx="272" cy="31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5" name="Line 21">
              <a:extLst>
                <a:ext uri="{FF2B5EF4-FFF2-40B4-BE49-F238E27FC236}">
                  <a16:creationId xmlns:a16="http://schemas.microsoft.com/office/drawing/2014/main" id="{420934D4-944D-B747-968D-CFDAA3AFD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1" y="2037"/>
              <a:ext cx="136" cy="3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Line 22">
              <a:extLst>
                <a:ext uri="{FF2B5EF4-FFF2-40B4-BE49-F238E27FC236}">
                  <a16:creationId xmlns:a16="http://schemas.microsoft.com/office/drawing/2014/main" id="{6B9F4396-258F-1A44-8C4D-6A243717E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024"/>
              <a:ext cx="181" cy="4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7" name="Line 23">
              <a:extLst>
                <a:ext uri="{FF2B5EF4-FFF2-40B4-BE49-F238E27FC236}">
                  <a16:creationId xmlns:a16="http://schemas.microsoft.com/office/drawing/2014/main" id="{43D5A054-F3EA-454E-814E-5A3060F76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7" y="2024"/>
              <a:ext cx="119" cy="1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Line 24">
              <a:extLst>
                <a:ext uri="{FF2B5EF4-FFF2-40B4-BE49-F238E27FC236}">
                  <a16:creationId xmlns:a16="http://schemas.microsoft.com/office/drawing/2014/main" id="{BAAD783F-D9E3-7D49-AB9C-07E382373E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0" y="2024"/>
              <a:ext cx="168" cy="1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9" name="Line 25">
              <a:extLst>
                <a:ext uri="{FF2B5EF4-FFF2-40B4-BE49-F238E27FC236}">
                  <a16:creationId xmlns:a16="http://schemas.microsoft.com/office/drawing/2014/main" id="{16440897-32B1-9D49-9946-D85FAC1F94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9" y="1958"/>
              <a:ext cx="188" cy="6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0" name="Line 26">
              <a:extLst>
                <a:ext uri="{FF2B5EF4-FFF2-40B4-BE49-F238E27FC236}">
                  <a16:creationId xmlns:a16="http://schemas.microsoft.com/office/drawing/2014/main" id="{3C5C4742-B1E6-7948-89DC-2976E1BDC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7" y="1888"/>
              <a:ext cx="178" cy="3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1" name="Oval 27">
              <a:extLst>
                <a:ext uri="{FF2B5EF4-FFF2-40B4-BE49-F238E27FC236}">
                  <a16:creationId xmlns:a16="http://schemas.microsoft.com/office/drawing/2014/main" id="{256D7F28-F889-D74D-8CC7-886B02FDF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842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412" name="Group 28">
            <a:extLst>
              <a:ext uri="{FF2B5EF4-FFF2-40B4-BE49-F238E27FC236}">
                <a16:creationId xmlns:a16="http://schemas.microsoft.com/office/drawing/2014/main" id="{0D752450-AEAF-E748-8A76-CAE2AA73CF86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3789363"/>
            <a:ext cx="1873250" cy="869950"/>
            <a:chOff x="1202" y="2659"/>
            <a:chExt cx="1180" cy="548"/>
          </a:xfrm>
        </p:grpSpPr>
        <p:sp>
          <p:nvSpPr>
            <p:cNvPr id="16413" name="Line 29">
              <a:extLst>
                <a:ext uri="{FF2B5EF4-FFF2-40B4-BE49-F238E27FC236}">
                  <a16:creationId xmlns:a16="http://schemas.microsoft.com/office/drawing/2014/main" id="{FEC5DAB6-C946-1449-8C76-1111A2E940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9" y="2659"/>
              <a:ext cx="272" cy="408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4" name="Text Box 30">
              <a:extLst>
                <a:ext uri="{FF2B5EF4-FFF2-40B4-BE49-F238E27FC236}">
                  <a16:creationId xmlns:a16="http://schemas.microsoft.com/office/drawing/2014/main" id="{DA19E4D4-E513-1E4F-8EAD-EC04F68F4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976"/>
              <a:ext cx="118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September 2007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3">
            <a:extLst>
              <a:ext uri="{FF2B5EF4-FFF2-40B4-BE49-F238E27FC236}">
                <a16:creationId xmlns:a16="http://schemas.microsoft.com/office/drawing/2014/main" id="{E1C7C75D-FE61-504B-AD10-EAA68CFAF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26" name="Foliennummernplatzhalter 4">
            <a:extLst>
              <a:ext uri="{FF2B5EF4-FFF2-40B4-BE49-F238E27FC236}">
                <a16:creationId xmlns:a16="http://schemas.microsoft.com/office/drawing/2014/main" id="{04032BDD-7A4C-F24B-B25B-9C0F18FE5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5FF46D-1FC4-0846-898A-ACAD8E422AEF}" type="slidenum">
              <a:rPr lang="de-DE" altLang="de-DE"/>
              <a:pPr/>
              <a:t>5</a:t>
            </a:fld>
            <a:endParaRPr lang="de-DE" altLang="de-DE"/>
          </a:p>
        </p:txBody>
      </p:sp>
      <p:grpSp>
        <p:nvGrpSpPr>
          <p:cNvPr id="18434" name="Group 2">
            <a:extLst>
              <a:ext uri="{FF2B5EF4-FFF2-40B4-BE49-F238E27FC236}">
                <a16:creationId xmlns:a16="http://schemas.microsoft.com/office/drawing/2014/main" id="{0BB29FBE-FF06-A54F-BEDC-0806C4A126AC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981075"/>
            <a:ext cx="8501063" cy="5260975"/>
            <a:chOff x="204" y="618"/>
            <a:chExt cx="5355" cy="3314"/>
          </a:xfrm>
        </p:grpSpPr>
        <p:graphicFrame>
          <p:nvGraphicFramePr>
            <p:cNvPr id="18435" name="Object 3">
              <a:extLst>
                <a:ext uri="{FF2B5EF4-FFF2-40B4-BE49-F238E27FC236}">
                  <a16:creationId xmlns:a16="http://schemas.microsoft.com/office/drawing/2014/main" id="{EC23E7A5-EB4A-1B48-AD06-E3F8EC008C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4" y="618"/>
            <a:ext cx="5352" cy="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8" name="Diagramm" r:id="rId4" imgW="6235700" imgH="3251200" progId="Excel.Chart.8">
                    <p:embed/>
                  </p:oleObj>
                </mc:Choice>
                <mc:Fallback>
                  <p:oleObj name="Diagramm" r:id="rId4" imgW="6235700" imgH="3251200" progId="Excel.Char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618"/>
                          <a:ext cx="5352" cy="2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436" name="Group 4">
              <a:extLst>
                <a:ext uri="{FF2B5EF4-FFF2-40B4-BE49-F238E27FC236}">
                  <a16:creationId xmlns:a16="http://schemas.microsoft.com/office/drawing/2014/main" id="{BFE3137D-083F-C84B-9AB5-D07AEF28A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3430"/>
              <a:ext cx="5038" cy="172"/>
              <a:chOff x="929" y="3280"/>
              <a:chExt cx="5038" cy="172"/>
            </a:xfrm>
          </p:grpSpPr>
          <p:sp>
            <p:nvSpPr>
              <p:cNvPr id="18437" name="Rectangle 5">
                <a:extLst>
                  <a:ext uri="{FF2B5EF4-FFF2-40B4-BE49-F238E27FC236}">
                    <a16:creationId xmlns:a16="http://schemas.microsoft.com/office/drawing/2014/main" id="{24EBD9CE-E634-B345-AF22-6D5797DB9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3312"/>
                <a:ext cx="91" cy="9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438" name="Rectangle 6">
                <a:extLst>
                  <a:ext uri="{FF2B5EF4-FFF2-40B4-BE49-F238E27FC236}">
                    <a16:creationId xmlns:a16="http://schemas.microsoft.com/office/drawing/2014/main" id="{9E40880A-C1BB-B148-8FD6-E9D334687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3325"/>
                <a:ext cx="91" cy="90"/>
              </a:xfrm>
              <a:prstGeom prst="rect">
                <a:avLst/>
              </a:prstGeom>
              <a:solidFill>
                <a:srgbClr val="3E35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439" name="Rectangle 7">
                <a:extLst>
                  <a:ext uri="{FF2B5EF4-FFF2-40B4-BE49-F238E27FC236}">
                    <a16:creationId xmlns:a16="http://schemas.microsoft.com/office/drawing/2014/main" id="{8D44B7D3-D17E-C240-B790-2F1E96A3A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3325"/>
                <a:ext cx="91" cy="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440" name="Text Box 8">
                <a:extLst>
                  <a:ext uri="{FF2B5EF4-FFF2-40B4-BE49-F238E27FC236}">
                    <a16:creationId xmlns:a16="http://schemas.microsoft.com/office/drawing/2014/main" id="{420D3200-B401-0447-A9EB-6E7556BCC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2" y="3280"/>
                <a:ext cx="1785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 sz="1200"/>
                  <a:t>Bundeszuschuss exklusive Pauschalen</a:t>
                </a:r>
              </a:p>
            </p:txBody>
          </p:sp>
          <p:sp>
            <p:nvSpPr>
              <p:cNvPr id="18441" name="Text Box 9">
                <a:extLst>
                  <a:ext uri="{FF2B5EF4-FFF2-40B4-BE49-F238E27FC236}">
                    <a16:creationId xmlns:a16="http://schemas.microsoft.com/office/drawing/2014/main" id="{C932F742-14D1-9345-AF00-78E297E374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5" y="3280"/>
                <a:ext cx="154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de-DE" altLang="de-DE" sz="1200"/>
                  <a:t>Ausfinanzierung 2007 bis 2013</a:t>
                </a:r>
              </a:p>
            </p:txBody>
          </p:sp>
          <p:sp>
            <p:nvSpPr>
              <p:cNvPr id="18442" name="Text Box 10">
                <a:extLst>
                  <a:ext uri="{FF2B5EF4-FFF2-40B4-BE49-F238E27FC236}">
                    <a16:creationId xmlns:a16="http://schemas.microsoft.com/office/drawing/2014/main" id="{983F375F-19E8-5B49-B6A8-3FC6B2CE7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" y="3280"/>
                <a:ext cx="154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de-DE" altLang="de-DE" sz="1200"/>
                  <a:t>Ausfinanzierung 2007 bis 2023</a:t>
                </a:r>
              </a:p>
            </p:txBody>
          </p:sp>
        </p:grpSp>
        <p:grpSp>
          <p:nvGrpSpPr>
            <p:cNvPr id="18443" name="Group 11">
              <a:extLst>
                <a:ext uri="{FF2B5EF4-FFF2-40B4-BE49-F238E27FC236}">
                  <a16:creationId xmlns:a16="http://schemas.microsoft.com/office/drawing/2014/main" id="{B006DBBD-DFDA-7249-BF8F-F2ADDD0EA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" y="2637"/>
              <a:ext cx="363" cy="315"/>
              <a:chOff x="2199" y="2516"/>
              <a:chExt cx="363" cy="315"/>
            </a:xfrm>
          </p:grpSpPr>
          <p:sp>
            <p:nvSpPr>
              <p:cNvPr id="18444" name="Rectangle 12">
                <a:extLst>
                  <a:ext uri="{FF2B5EF4-FFF2-40B4-BE49-F238E27FC236}">
                    <a16:creationId xmlns:a16="http://schemas.microsoft.com/office/drawing/2014/main" id="{BC76A993-0709-5947-AA2C-4661553E4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516"/>
                <a:ext cx="318" cy="315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445" name="Line 13">
                <a:extLst>
                  <a:ext uri="{FF2B5EF4-FFF2-40B4-BE49-F238E27FC236}">
                    <a16:creationId xmlns:a16="http://schemas.microsoft.com/office/drawing/2014/main" id="{1B239048-C6C1-6740-961D-6C215F965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9" y="2831"/>
                <a:ext cx="363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446" name="Line 14">
              <a:extLst>
                <a:ext uri="{FF2B5EF4-FFF2-40B4-BE49-F238E27FC236}">
                  <a16:creationId xmlns:a16="http://schemas.microsoft.com/office/drawing/2014/main" id="{503890E3-EE7F-6744-8D01-E0667719B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955"/>
              <a:ext cx="318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7" name="Line 15">
              <a:extLst>
                <a:ext uri="{FF2B5EF4-FFF2-40B4-BE49-F238E27FC236}">
                  <a16:creationId xmlns:a16="http://schemas.microsoft.com/office/drawing/2014/main" id="{E34709E1-ED41-8746-BE1B-8F9F8F38A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683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8" name="Line 16">
              <a:extLst>
                <a:ext uri="{FF2B5EF4-FFF2-40B4-BE49-F238E27FC236}">
                  <a16:creationId xmlns:a16="http://schemas.microsoft.com/office/drawing/2014/main" id="{1CE26880-E888-D941-8B92-8B02FD23A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1277"/>
              <a:ext cx="0" cy="1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9" name="Text Box 17">
              <a:extLst>
                <a:ext uri="{FF2B5EF4-FFF2-40B4-BE49-F238E27FC236}">
                  <a16:creationId xmlns:a16="http://schemas.microsoft.com/office/drawing/2014/main" id="{3A7C025D-E998-EF4B-A19E-8DDEFB316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1004"/>
              <a:ext cx="114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/>
                <a:t>Hochschulpakt</a:t>
              </a:r>
            </a:p>
          </p:txBody>
        </p:sp>
        <p:sp>
          <p:nvSpPr>
            <p:cNvPr id="18450" name="Text Box 18">
              <a:extLst>
                <a:ext uri="{FF2B5EF4-FFF2-40B4-BE49-F238E27FC236}">
                  <a16:creationId xmlns:a16="http://schemas.microsoft.com/office/drawing/2014/main" id="{B861B3CC-A261-6244-A3BD-4E20ECC48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683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</a:rPr>
                <a:t>438 Mio. €</a:t>
              </a:r>
            </a:p>
          </p:txBody>
        </p:sp>
        <p:sp>
          <p:nvSpPr>
            <p:cNvPr id="18451" name="Text Box 19">
              <a:extLst>
                <a:ext uri="{FF2B5EF4-FFF2-40B4-BE49-F238E27FC236}">
                  <a16:creationId xmlns:a16="http://schemas.microsoft.com/office/drawing/2014/main" id="{644A9D49-C34E-FA44-8122-5A81D64BC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320"/>
              <a:ext cx="14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</a:rPr>
                <a:t>+ 1.76 Milliarden € </a:t>
              </a:r>
            </a:p>
          </p:txBody>
        </p:sp>
        <p:sp>
          <p:nvSpPr>
            <p:cNvPr id="18452" name="Text Box 20">
              <a:extLst>
                <a:ext uri="{FF2B5EF4-FFF2-40B4-BE49-F238E27FC236}">
                  <a16:creationId xmlns:a16="http://schemas.microsoft.com/office/drawing/2014/main" id="{1DAD7585-FDD2-BF44-8C9A-9A644BAA4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1933"/>
              <a:ext cx="1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 </a:t>
              </a:r>
              <a:r>
                <a:rPr lang="de-DE" altLang="de-DE" b="1">
                  <a:solidFill>
                    <a:schemeClr val="bg1"/>
                  </a:solidFill>
                </a:rPr>
                <a:t>+ 5 Milliarden €</a:t>
              </a:r>
            </a:p>
          </p:txBody>
        </p:sp>
        <p:sp>
          <p:nvSpPr>
            <p:cNvPr id="18453" name="Text Box 21">
              <a:extLst>
                <a:ext uri="{FF2B5EF4-FFF2-40B4-BE49-F238E27FC236}">
                  <a16:creationId xmlns:a16="http://schemas.microsoft.com/office/drawing/2014/main" id="{B8FCE6F8-6841-204C-B4C0-77E00E2F4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644"/>
              <a:ext cx="2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400">
                  <a:solidFill>
                    <a:schemeClr val="bg2"/>
                  </a:solidFill>
                </a:rPr>
                <a:t>Finanzbedarf 2007 - 2023</a:t>
              </a:r>
            </a:p>
          </p:txBody>
        </p:sp>
        <p:sp>
          <p:nvSpPr>
            <p:cNvPr id="18454" name="Text Box 22">
              <a:extLst>
                <a:ext uri="{FF2B5EF4-FFF2-40B4-BE49-F238E27FC236}">
                  <a16:creationId xmlns:a16="http://schemas.microsoft.com/office/drawing/2014/main" id="{184ED630-8094-0442-A8DC-A709B0AFC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754"/>
              <a:ext cx="192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000" b="1"/>
                <a:t> gesamt</a:t>
              </a:r>
              <a:r>
                <a:rPr lang="de-DE" altLang="de-DE" sz="2800" b="1"/>
                <a:t> </a:t>
              </a:r>
              <a:r>
                <a:rPr lang="de-DE" altLang="de-DE" sz="2000" b="1"/>
                <a:t>7,2 Milliarden €</a:t>
              </a:r>
            </a:p>
          </p:txBody>
        </p:sp>
      </p:grpSp>
      <p:sp>
        <p:nvSpPr>
          <p:cNvPr id="18455" name="Rectangle 23">
            <a:extLst>
              <a:ext uri="{FF2B5EF4-FFF2-40B4-BE49-F238E27FC236}">
                <a16:creationId xmlns:a16="http://schemas.microsoft.com/office/drawing/2014/main" id="{B48E9E45-6744-B947-B4CB-A0B6A57A0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b="1">
                <a:solidFill>
                  <a:schemeClr val="bg2"/>
                </a:solidFill>
              </a:rPr>
              <a:t>Wir werden weniger. Potentiale nutzen!</a:t>
            </a:r>
          </a:p>
        </p:txBody>
      </p:sp>
      <p:sp>
        <p:nvSpPr>
          <p:cNvPr id="18456" name="Oval 24">
            <a:extLst>
              <a:ext uri="{FF2B5EF4-FFF2-40B4-BE49-F238E27FC236}">
                <a16:creationId xmlns:a16="http://schemas.microsoft.com/office/drawing/2014/main" id="{3776599E-0F54-AA42-8537-504CE1F24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412875"/>
            <a:ext cx="5329238" cy="403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Das Studierendenhoch nutzen!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ußzeilenplatzhalter 2">
            <a:extLst>
              <a:ext uri="{FF2B5EF4-FFF2-40B4-BE49-F238E27FC236}">
                <a16:creationId xmlns:a16="http://schemas.microsoft.com/office/drawing/2014/main" id="{FDFDC37A-AE7C-E14C-954A-DBCFF2E8C7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158" name="Foliennummernplatzhalter 3">
            <a:extLst>
              <a:ext uri="{FF2B5EF4-FFF2-40B4-BE49-F238E27FC236}">
                <a16:creationId xmlns:a16="http://schemas.microsoft.com/office/drawing/2014/main" id="{3AD6386A-73BD-F84E-BF96-A95183BB2F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AC61B0-0363-584F-9D7F-F69B6C6818C6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DE3596D-A0CC-404C-B0CA-83ECF855C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7772400" cy="1143000"/>
          </a:xfrm>
        </p:spPr>
        <p:txBody>
          <a:bodyPr/>
          <a:lstStyle/>
          <a:p>
            <a:r>
              <a:rPr lang="de-DE" altLang="de-DE" sz="1600" b="1">
                <a:solidFill>
                  <a:schemeClr val="bg2"/>
                </a:solidFill>
              </a:rPr>
              <a:t>Idealtypische Verteilung der Grundschulkinder auf die weiterführen-</a:t>
            </a:r>
            <a:br>
              <a:rPr lang="de-DE" altLang="de-DE" sz="1600" b="1">
                <a:solidFill>
                  <a:schemeClr val="bg2"/>
                </a:solidFill>
              </a:rPr>
            </a:br>
            <a:r>
              <a:rPr lang="de-DE" altLang="de-DE" sz="1600" b="1">
                <a:solidFill>
                  <a:schemeClr val="bg2"/>
                </a:solidFill>
              </a:rPr>
              <a:t>den Schulformen nach Leseleistung in Prozent</a:t>
            </a:r>
            <a:r>
              <a:rPr lang="de-DE" altLang="de-DE" sz="16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0483" name="Freeform 3">
            <a:extLst>
              <a:ext uri="{FF2B5EF4-FFF2-40B4-BE49-F238E27FC236}">
                <a16:creationId xmlns:a16="http://schemas.microsoft.com/office/drawing/2014/main" id="{AAFE39D9-6CFB-2D4A-857A-524E1A769D9D}"/>
              </a:ext>
            </a:extLst>
          </p:cNvPr>
          <p:cNvSpPr>
            <a:spLocks/>
          </p:cNvSpPr>
          <p:nvPr/>
        </p:nvSpPr>
        <p:spPr bwMode="auto">
          <a:xfrm>
            <a:off x="2366963" y="4897438"/>
            <a:ext cx="1587" cy="15875"/>
          </a:xfrm>
          <a:custGeom>
            <a:avLst/>
            <a:gdLst>
              <a:gd name="T0" fmla="*/ 0 w 1"/>
              <a:gd name="T1" fmla="*/ 1 h 10"/>
              <a:gd name="T2" fmla="*/ 1 w 1"/>
              <a:gd name="T3" fmla="*/ 0 h 10"/>
              <a:gd name="T4" fmla="*/ 1 w 1"/>
              <a:gd name="T5" fmla="*/ 9 h 10"/>
              <a:gd name="T6" fmla="*/ 0 w 1"/>
              <a:gd name="T7" fmla="*/ 10 h 10"/>
              <a:gd name="T8" fmla="*/ 0 w 1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0">
                <a:moveTo>
                  <a:pt x="0" y="1"/>
                </a:moveTo>
                <a:lnTo>
                  <a:pt x="1" y="0"/>
                </a:lnTo>
                <a:lnTo>
                  <a:pt x="1" y="9"/>
                </a:lnTo>
                <a:lnTo>
                  <a:pt x="0" y="10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Freeform 4">
            <a:extLst>
              <a:ext uri="{FF2B5EF4-FFF2-40B4-BE49-F238E27FC236}">
                <a16:creationId xmlns:a16="http://schemas.microsoft.com/office/drawing/2014/main" id="{E701E5A5-EB39-E144-93EF-264C47F1876E}"/>
              </a:ext>
            </a:extLst>
          </p:cNvPr>
          <p:cNvSpPr>
            <a:spLocks/>
          </p:cNvSpPr>
          <p:nvPr/>
        </p:nvSpPr>
        <p:spPr bwMode="auto">
          <a:xfrm>
            <a:off x="2420938" y="4867275"/>
            <a:ext cx="4762" cy="14288"/>
          </a:xfrm>
          <a:custGeom>
            <a:avLst/>
            <a:gdLst>
              <a:gd name="T0" fmla="*/ 0 w 3"/>
              <a:gd name="T1" fmla="*/ 1 h 9"/>
              <a:gd name="T2" fmla="*/ 2 w 3"/>
              <a:gd name="T3" fmla="*/ 0 h 9"/>
              <a:gd name="T4" fmla="*/ 3 w 3"/>
              <a:gd name="T5" fmla="*/ 8 h 9"/>
              <a:gd name="T6" fmla="*/ 1 w 3"/>
              <a:gd name="T7" fmla="*/ 9 h 9"/>
              <a:gd name="T8" fmla="*/ 0 w 3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9">
                <a:moveTo>
                  <a:pt x="0" y="1"/>
                </a:moveTo>
                <a:lnTo>
                  <a:pt x="2" y="0"/>
                </a:lnTo>
                <a:lnTo>
                  <a:pt x="3" y="8"/>
                </a:lnTo>
                <a:lnTo>
                  <a:pt x="1" y="9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Freeform 5">
            <a:extLst>
              <a:ext uri="{FF2B5EF4-FFF2-40B4-BE49-F238E27FC236}">
                <a16:creationId xmlns:a16="http://schemas.microsoft.com/office/drawing/2014/main" id="{1E0343B4-0210-4849-B834-0D3E896BC17E}"/>
              </a:ext>
            </a:extLst>
          </p:cNvPr>
          <p:cNvSpPr>
            <a:spLocks/>
          </p:cNvSpPr>
          <p:nvPr/>
        </p:nvSpPr>
        <p:spPr bwMode="auto">
          <a:xfrm>
            <a:off x="2582863" y="4746625"/>
            <a:ext cx="15875" cy="1588"/>
          </a:xfrm>
          <a:custGeom>
            <a:avLst/>
            <a:gdLst>
              <a:gd name="T0" fmla="*/ 0 w 11"/>
              <a:gd name="T1" fmla="*/ 1 h 1"/>
              <a:gd name="T2" fmla="*/ 1 w 11"/>
              <a:gd name="T3" fmla="*/ 0 h 1"/>
              <a:gd name="T4" fmla="*/ 11 w 11"/>
              <a:gd name="T5" fmla="*/ 0 h 1"/>
              <a:gd name="T6" fmla="*/ 10 w 11"/>
              <a:gd name="T7" fmla="*/ 1 h 1"/>
              <a:gd name="T8" fmla="*/ 0 w 1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">
                <a:moveTo>
                  <a:pt x="0" y="1"/>
                </a:moveTo>
                <a:lnTo>
                  <a:pt x="1" y="0"/>
                </a:lnTo>
                <a:lnTo>
                  <a:pt x="11" y="0"/>
                </a:lnTo>
                <a:lnTo>
                  <a:pt x="10" y="1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Freeform 6">
            <a:extLst>
              <a:ext uri="{FF2B5EF4-FFF2-40B4-BE49-F238E27FC236}">
                <a16:creationId xmlns:a16="http://schemas.microsoft.com/office/drawing/2014/main" id="{91E1EFEF-29C2-8644-81F1-4417B71F51F8}"/>
              </a:ext>
            </a:extLst>
          </p:cNvPr>
          <p:cNvSpPr>
            <a:spLocks/>
          </p:cNvSpPr>
          <p:nvPr/>
        </p:nvSpPr>
        <p:spPr bwMode="auto">
          <a:xfrm>
            <a:off x="2733675" y="4603750"/>
            <a:ext cx="4763" cy="15875"/>
          </a:xfrm>
          <a:custGeom>
            <a:avLst/>
            <a:gdLst>
              <a:gd name="T0" fmla="*/ 0 w 3"/>
              <a:gd name="T1" fmla="*/ 1 h 10"/>
              <a:gd name="T2" fmla="*/ 2 w 3"/>
              <a:gd name="T3" fmla="*/ 0 h 10"/>
              <a:gd name="T4" fmla="*/ 3 w 3"/>
              <a:gd name="T5" fmla="*/ 9 h 10"/>
              <a:gd name="T6" fmla="*/ 1 w 3"/>
              <a:gd name="T7" fmla="*/ 10 h 10"/>
              <a:gd name="T8" fmla="*/ 0 w 3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0">
                <a:moveTo>
                  <a:pt x="0" y="1"/>
                </a:moveTo>
                <a:lnTo>
                  <a:pt x="2" y="0"/>
                </a:lnTo>
                <a:lnTo>
                  <a:pt x="3" y="9"/>
                </a:lnTo>
                <a:lnTo>
                  <a:pt x="1" y="10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Freeform 7">
            <a:extLst>
              <a:ext uri="{FF2B5EF4-FFF2-40B4-BE49-F238E27FC236}">
                <a16:creationId xmlns:a16="http://schemas.microsoft.com/office/drawing/2014/main" id="{45A1B936-2965-6741-9243-F4CBAB1F033A}"/>
              </a:ext>
            </a:extLst>
          </p:cNvPr>
          <p:cNvSpPr>
            <a:spLocks/>
          </p:cNvSpPr>
          <p:nvPr/>
        </p:nvSpPr>
        <p:spPr bwMode="auto">
          <a:xfrm>
            <a:off x="2851150" y="4478338"/>
            <a:ext cx="20638" cy="9525"/>
          </a:xfrm>
          <a:custGeom>
            <a:avLst/>
            <a:gdLst>
              <a:gd name="T0" fmla="*/ 0 w 15"/>
              <a:gd name="T1" fmla="*/ 6 h 6"/>
              <a:gd name="T2" fmla="*/ 5 w 15"/>
              <a:gd name="T3" fmla="*/ 0 h 6"/>
              <a:gd name="T4" fmla="*/ 15 w 15"/>
              <a:gd name="T5" fmla="*/ 0 h 6"/>
              <a:gd name="T6" fmla="*/ 10 w 15"/>
              <a:gd name="T7" fmla="*/ 6 h 6"/>
              <a:gd name="T8" fmla="*/ 0 w 15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6">
                <a:moveTo>
                  <a:pt x="0" y="6"/>
                </a:moveTo>
                <a:lnTo>
                  <a:pt x="5" y="0"/>
                </a:lnTo>
                <a:lnTo>
                  <a:pt x="15" y="0"/>
                </a:lnTo>
                <a:lnTo>
                  <a:pt x="10" y="6"/>
                </a:lnTo>
                <a:lnTo>
                  <a:pt x="0" y="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Freeform 8">
            <a:extLst>
              <a:ext uri="{FF2B5EF4-FFF2-40B4-BE49-F238E27FC236}">
                <a16:creationId xmlns:a16="http://schemas.microsoft.com/office/drawing/2014/main" id="{F23D20BC-4D5B-A94D-A0EA-3B4ACB705AB6}"/>
              </a:ext>
            </a:extLst>
          </p:cNvPr>
          <p:cNvSpPr>
            <a:spLocks/>
          </p:cNvSpPr>
          <p:nvPr/>
        </p:nvSpPr>
        <p:spPr bwMode="auto">
          <a:xfrm>
            <a:off x="3228975" y="3911600"/>
            <a:ext cx="14288" cy="4763"/>
          </a:xfrm>
          <a:custGeom>
            <a:avLst/>
            <a:gdLst>
              <a:gd name="T0" fmla="*/ 0 w 10"/>
              <a:gd name="T1" fmla="*/ 3 h 3"/>
              <a:gd name="T2" fmla="*/ 1 w 10"/>
              <a:gd name="T3" fmla="*/ 0 h 3"/>
              <a:gd name="T4" fmla="*/ 10 w 10"/>
              <a:gd name="T5" fmla="*/ 0 h 3"/>
              <a:gd name="T6" fmla="*/ 9 w 10"/>
              <a:gd name="T7" fmla="*/ 3 h 3"/>
              <a:gd name="T8" fmla="*/ 0 w 10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3">
                <a:moveTo>
                  <a:pt x="0" y="3"/>
                </a:moveTo>
                <a:lnTo>
                  <a:pt x="1" y="0"/>
                </a:lnTo>
                <a:lnTo>
                  <a:pt x="10" y="0"/>
                </a:lnTo>
                <a:lnTo>
                  <a:pt x="9" y="3"/>
                </a:lnTo>
                <a:lnTo>
                  <a:pt x="0" y="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Freeform 9">
            <a:extLst>
              <a:ext uri="{FF2B5EF4-FFF2-40B4-BE49-F238E27FC236}">
                <a16:creationId xmlns:a16="http://schemas.microsoft.com/office/drawing/2014/main" id="{4EB17F12-9392-4447-8A74-69158BAC16C8}"/>
              </a:ext>
            </a:extLst>
          </p:cNvPr>
          <p:cNvSpPr>
            <a:spLocks/>
          </p:cNvSpPr>
          <p:nvPr/>
        </p:nvSpPr>
        <p:spPr bwMode="auto">
          <a:xfrm>
            <a:off x="3638550" y="3144838"/>
            <a:ext cx="14288" cy="9525"/>
          </a:xfrm>
          <a:custGeom>
            <a:avLst/>
            <a:gdLst>
              <a:gd name="T0" fmla="*/ 0 w 11"/>
              <a:gd name="T1" fmla="*/ 6 h 6"/>
              <a:gd name="T2" fmla="*/ 2 w 11"/>
              <a:gd name="T3" fmla="*/ 0 h 6"/>
              <a:gd name="T4" fmla="*/ 11 w 11"/>
              <a:gd name="T5" fmla="*/ 0 h 6"/>
              <a:gd name="T6" fmla="*/ 9 w 11"/>
              <a:gd name="T7" fmla="*/ 6 h 6"/>
              <a:gd name="T8" fmla="*/ 0 w 11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6">
                <a:moveTo>
                  <a:pt x="0" y="6"/>
                </a:moveTo>
                <a:lnTo>
                  <a:pt x="2" y="0"/>
                </a:lnTo>
                <a:lnTo>
                  <a:pt x="11" y="0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Freeform 10">
            <a:extLst>
              <a:ext uri="{FF2B5EF4-FFF2-40B4-BE49-F238E27FC236}">
                <a16:creationId xmlns:a16="http://schemas.microsoft.com/office/drawing/2014/main" id="{773F426E-6B22-EC43-87E0-05AA549F7316}"/>
              </a:ext>
            </a:extLst>
          </p:cNvPr>
          <p:cNvSpPr>
            <a:spLocks/>
          </p:cNvSpPr>
          <p:nvPr/>
        </p:nvSpPr>
        <p:spPr bwMode="auto">
          <a:xfrm>
            <a:off x="3749675" y="3013075"/>
            <a:ext cx="14288" cy="1588"/>
          </a:xfrm>
          <a:custGeom>
            <a:avLst/>
            <a:gdLst>
              <a:gd name="T0" fmla="*/ 0 w 11"/>
              <a:gd name="T1" fmla="*/ 1 h 1"/>
              <a:gd name="T2" fmla="*/ 1 w 11"/>
              <a:gd name="T3" fmla="*/ 0 h 1"/>
              <a:gd name="T4" fmla="*/ 11 w 11"/>
              <a:gd name="T5" fmla="*/ 0 h 1"/>
              <a:gd name="T6" fmla="*/ 10 w 11"/>
              <a:gd name="T7" fmla="*/ 1 h 1"/>
              <a:gd name="T8" fmla="*/ 0 w 1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">
                <a:moveTo>
                  <a:pt x="0" y="1"/>
                </a:moveTo>
                <a:lnTo>
                  <a:pt x="1" y="0"/>
                </a:lnTo>
                <a:lnTo>
                  <a:pt x="11" y="0"/>
                </a:lnTo>
                <a:lnTo>
                  <a:pt x="10" y="1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Freeform 11">
            <a:extLst>
              <a:ext uri="{FF2B5EF4-FFF2-40B4-BE49-F238E27FC236}">
                <a16:creationId xmlns:a16="http://schemas.microsoft.com/office/drawing/2014/main" id="{F9F0BB79-DA5F-654B-97F9-3FF73091C99B}"/>
              </a:ext>
            </a:extLst>
          </p:cNvPr>
          <p:cNvSpPr>
            <a:spLocks/>
          </p:cNvSpPr>
          <p:nvPr/>
        </p:nvSpPr>
        <p:spPr bwMode="auto">
          <a:xfrm>
            <a:off x="4318000" y="2987675"/>
            <a:ext cx="1588" cy="14288"/>
          </a:xfrm>
          <a:custGeom>
            <a:avLst/>
            <a:gdLst>
              <a:gd name="T0" fmla="*/ 0 w 1"/>
              <a:gd name="T1" fmla="*/ 1 h 9"/>
              <a:gd name="T2" fmla="*/ 1 w 1"/>
              <a:gd name="T3" fmla="*/ 0 h 9"/>
              <a:gd name="T4" fmla="*/ 1 w 1"/>
              <a:gd name="T5" fmla="*/ 8 h 9"/>
              <a:gd name="T6" fmla="*/ 0 w 1"/>
              <a:gd name="T7" fmla="*/ 9 h 9"/>
              <a:gd name="T8" fmla="*/ 0 w 1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9">
                <a:moveTo>
                  <a:pt x="0" y="1"/>
                </a:moveTo>
                <a:lnTo>
                  <a:pt x="1" y="0"/>
                </a:lnTo>
                <a:lnTo>
                  <a:pt x="1" y="8"/>
                </a:lnTo>
                <a:lnTo>
                  <a:pt x="0" y="9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Freeform 12">
            <a:extLst>
              <a:ext uri="{FF2B5EF4-FFF2-40B4-BE49-F238E27FC236}">
                <a16:creationId xmlns:a16="http://schemas.microsoft.com/office/drawing/2014/main" id="{D5DDB303-6885-9243-B8F4-FA6D34DBDFB9}"/>
              </a:ext>
            </a:extLst>
          </p:cNvPr>
          <p:cNvSpPr>
            <a:spLocks/>
          </p:cNvSpPr>
          <p:nvPr/>
        </p:nvSpPr>
        <p:spPr bwMode="auto">
          <a:xfrm>
            <a:off x="4625975" y="3362325"/>
            <a:ext cx="15875" cy="3175"/>
          </a:xfrm>
          <a:custGeom>
            <a:avLst/>
            <a:gdLst>
              <a:gd name="T0" fmla="*/ 0 w 12"/>
              <a:gd name="T1" fmla="*/ 0 h 2"/>
              <a:gd name="T2" fmla="*/ 2 w 12"/>
              <a:gd name="T3" fmla="*/ 2 h 2"/>
              <a:gd name="T4" fmla="*/ 12 w 12"/>
              <a:gd name="T5" fmla="*/ 2 h 2"/>
              <a:gd name="T6" fmla="*/ 10 w 12"/>
              <a:gd name="T7" fmla="*/ 0 h 2"/>
              <a:gd name="T8" fmla="*/ 0 w 1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">
                <a:moveTo>
                  <a:pt x="0" y="0"/>
                </a:moveTo>
                <a:lnTo>
                  <a:pt x="2" y="2"/>
                </a:lnTo>
                <a:lnTo>
                  <a:pt x="12" y="2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Freeform 13">
            <a:extLst>
              <a:ext uri="{FF2B5EF4-FFF2-40B4-BE49-F238E27FC236}">
                <a16:creationId xmlns:a16="http://schemas.microsoft.com/office/drawing/2014/main" id="{A8E1EF66-0D1B-DA43-94FA-6E026752CA86}"/>
              </a:ext>
            </a:extLst>
          </p:cNvPr>
          <p:cNvSpPr>
            <a:spLocks/>
          </p:cNvSpPr>
          <p:nvPr/>
        </p:nvSpPr>
        <p:spPr bwMode="auto">
          <a:xfrm>
            <a:off x="5032375" y="3906838"/>
            <a:ext cx="17463" cy="6350"/>
          </a:xfrm>
          <a:custGeom>
            <a:avLst/>
            <a:gdLst>
              <a:gd name="T0" fmla="*/ 0 w 13"/>
              <a:gd name="T1" fmla="*/ 0 h 4"/>
              <a:gd name="T2" fmla="*/ 3 w 13"/>
              <a:gd name="T3" fmla="*/ 4 h 4"/>
              <a:gd name="T4" fmla="*/ 13 w 13"/>
              <a:gd name="T5" fmla="*/ 4 h 4"/>
              <a:gd name="T6" fmla="*/ 10 w 13"/>
              <a:gd name="T7" fmla="*/ 0 h 4"/>
              <a:gd name="T8" fmla="*/ 0 w 1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">
                <a:moveTo>
                  <a:pt x="0" y="0"/>
                </a:moveTo>
                <a:lnTo>
                  <a:pt x="3" y="4"/>
                </a:lnTo>
                <a:lnTo>
                  <a:pt x="13" y="4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14">
            <a:extLst>
              <a:ext uri="{FF2B5EF4-FFF2-40B4-BE49-F238E27FC236}">
                <a16:creationId xmlns:a16="http://schemas.microsoft.com/office/drawing/2014/main" id="{AFCDC3C4-7C43-2040-8FD0-2BA57EF7B7F6}"/>
              </a:ext>
            </a:extLst>
          </p:cNvPr>
          <p:cNvSpPr>
            <a:spLocks/>
          </p:cNvSpPr>
          <p:nvPr/>
        </p:nvSpPr>
        <p:spPr bwMode="auto">
          <a:xfrm>
            <a:off x="5567363" y="4505325"/>
            <a:ext cx="4762" cy="19050"/>
          </a:xfrm>
          <a:custGeom>
            <a:avLst/>
            <a:gdLst>
              <a:gd name="T0" fmla="*/ 0 w 4"/>
              <a:gd name="T1" fmla="*/ 10 h 12"/>
              <a:gd name="T2" fmla="*/ 3 w 4"/>
              <a:gd name="T3" fmla="*/ 12 h 12"/>
              <a:gd name="T4" fmla="*/ 4 w 4"/>
              <a:gd name="T5" fmla="*/ 2 h 12"/>
              <a:gd name="T6" fmla="*/ 1 w 4"/>
              <a:gd name="T7" fmla="*/ 0 h 12"/>
              <a:gd name="T8" fmla="*/ 0 w 4"/>
              <a:gd name="T9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0" y="10"/>
                </a:moveTo>
                <a:lnTo>
                  <a:pt x="3" y="12"/>
                </a:lnTo>
                <a:lnTo>
                  <a:pt x="4" y="2"/>
                </a:lnTo>
                <a:lnTo>
                  <a:pt x="1" y="0"/>
                </a:lnTo>
                <a:lnTo>
                  <a:pt x="0" y="1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15">
            <a:extLst>
              <a:ext uri="{FF2B5EF4-FFF2-40B4-BE49-F238E27FC236}">
                <a16:creationId xmlns:a16="http://schemas.microsoft.com/office/drawing/2014/main" id="{0FDA805D-5B50-474D-A206-4BC93CABFECA}"/>
              </a:ext>
            </a:extLst>
          </p:cNvPr>
          <p:cNvSpPr>
            <a:spLocks/>
          </p:cNvSpPr>
          <p:nvPr/>
        </p:nvSpPr>
        <p:spPr bwMode="auto">
          <a:xfrm>
            <a:off x="6499225" y="5021263"/>
            <a:ext cx="6350" cy="15875"/>
          </a:xfrm>
          <a:custGeom>
            <a:avLst/>
            <a:gdLst>
              <a:gd name="T0" fmla="*/ 0 w 5"/>
              <a:gd name="T1" fmla="*/ 1 h 10"/>
              <a:gd name="T2" fmla="*/ 5 w 5"/>
              <a:gd name="T3" fmla="*/ 0 h 10"/>
              <a:gd name="T4" fmla="*/ 5 w 5"/>
              <a:gd name="T5" fmla="*/ 9 h 10"/>
              <a:gd name="T6" fmla="*/ 0 w 5"/>
              <a:gd name="T7" fmla="*/ 10 h 10"/>
              <a:gd name="T8" fmla="*/ 0 w 5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0">
                <a:moveTo>
                  <a:pt x="0" y="1"/>
                </a:moveTo>
                <a:lnTo>
                  <a:pt x="5" y="0"/>
                </a:lnTo>
                <a:lnTo>
                  <a:pt x="5" y="9"/>
                </a:lnTo>
                <a:lnTo>
                  <a:pt x="0" y="10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45A1827B-848E-D748-B2F9-7C1ED283E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682750"/>
            <a:ext cx="72898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57FE80F9-FDFF-8F41-9930-CAFCCE580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695450"/>
            <a:ext cx="72898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9DC2DF8C-36E4-3E4E-B2C6-7DA385BC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1697038"/>
            <a:ext cx="7272337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Rectangle 19">
            <a:extLst>
              <a:ext uri="{FF2B5EF4-FFF2-40B4-BE49-F238E27FC236}">
                <a16:creationId xmlns:a16="http://schemas.microsoft.com/office/drawing/2014/main" id="{18387F04-3683-C844-9489-95CB51EA5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2349500"/>
            <a:ext cx="614838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Rectangle 20">
            <a:extLst>
              <a:ext uri="{FF2B5EF4-FFF2-40B4-BE49-F238E27FC236}">
                <a16:creationId xmlns:a16="http://schemas.microsoft.com/office/drawing/2014/main" id="{75CBD7FA-87D9-1740-8C9B-A3030381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1697038"/>
            <a:ext cx="72802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Rectangle 21">
            <a:extLst>
              <a:ext uri="{FF2B5EF4-FFF2-40B4-BE49-F238E27FC236}">
                <a16:creationId xmlns:a16="http://schemas.microsoft.com/office/drawing/2014/main" id="{CE88DD4A-A067-E046-ADDF-C69295AE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1989138"/>
            <a:ext cx="62039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762B68C4-DA48-E749-94D9-BA1B8605C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3963" y="5203825"/>
            <a:ext cx="62420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Line 23">
            <a:extLst>
              <a:ext uri="{FF2B5EF4-FFF2-40B4-BE49-F238E27FC236}">
                <a16:creationId xmlns:a16="http://schemas.microsoft.com/office/drawing/2014/main" id="{133990B2-7728-5B4F-9BA2-5B4FE0395D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1175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24">
            <a:extLst>
              <a:ext uri="{FF2B5EF4-FFF2-40B4-BE49-F238E27FC236}">
                <a16:creationId xmlns:a16="http://schemas.microsoft.com/office/drawing/2014/main" id="{1B359329-971B-5343-A2CA-05B16EAB10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1875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25">
            <a:extLst>
              <a:ext uri="{FF2B5EF4-FFF2-40B4-BE49-F238E27FC236}">
                <a16:creationId xmlns:a16="http://schemas.microsoft.com/office/drawing/2014/main" id="{D805388B-F3FE-AC43-AF6A-DBED5D074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9875" y="5205413"/>
            <a:ext cx="0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26">
            <a:extLst>
              <a:ext uri="{FF2B5EF4-FFF2-40B4-BE49-F238E27FC236}">
                <a16:creationId xmlns:a16="http://schemas.microsoft.com/office/drawing/2014/main" id="{5A20C080-ABF9-C642-8CDE-430A2D412D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0575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27">
            <a:extLst>
              <a:ext uri="{FF2B5EF4-FFF2-40B4-BE49-F238E27FC236}">
                <a16:creationId xmlns:a16="http://schemas.microsoft.com/office/drawing/2014/main" id="{878C64C3-B14A-A640-BC2D-2E1B96D6C6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1275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Line 28">
            <a:extLst>
              <a:ext uri="{FF2B5EF4-FFF2-40B4-BE49-F238E27FC236}">
                <a16:creationId xmlns:a16="http://schemas.microsoft.com/office/drawing/2014/main" id="{0FBB62BE-744E-2748-AED2-08953131B5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0388" y="5205413"/>
            <a:ext cx="1587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Line 29">
            <a:extLst>
              <a:ext uri="{FF2B5EF4-FFF2-40B4-BE49-F238E27FC236}">
                <a16:creationId xmlns:a16="http://schemas.microsoft.com/office/drawing/2014/main" id="{38DA4540-94C8-5E44-913F-0566A33D68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9975" y="5205413"/>
            <a:ext cx="0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0">
            <a:extLst>
              <a:ext uri="{FF2B5EF4-FFF2-40B4-BE49-F238E27FC236}">
                <a16:creationId xmlns:a16="http://schemas.microsoft.com/office/drawing/2014/main" id="{09A8164C-7176-994B-92BC-38A3D9FEB9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0675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31">
            <a:extLst>
              <a:ext uri="{FF2B5EF4-FFF2-40B4-BE49-F238E27FC236}">
                <a16:creationId xmlns:a16="http://schemas.microsoft.com/office/drawing/2014/main" id="{7F2C5757-E0D9-E342-B163-4044EE6D6A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8200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32">
            <a:extLst>
              <a:ext uri="{FF2B5EF4-FFF2-40B4-BE49-F238E27FC236}">
                <a16:creationId xmlns:a16="http://schemas.microsoft.com/office/drawing/2014/main" id="{37C0A702-73DF-4F48-AABC-41BE5D2827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8900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Line 33">
            <a:extLst>
              <a:ext uri="{FF2B5EF4-FFF2-40B4-BE49-F238E27FC236}">
                <a16:creationId xmlns:a16="http://schemas.microsoft.com/office/drawing/2014/main" id="{993081FB-345F-3042-B23B-9820C0A946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6900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Line 34">
            <a:extLst>
              <a:ext uri="{FF2B5EF4-FFF2-40B4-BE49-F238E27FC236}">
                <a16:creationId xmlns:a16="http://schemas.microsoft.com/office/drawing/2014/main" id="{0A629C01-B8A1-EA4B-A360-C621E62FBC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6013" y="5205413"/>
            <a:ext cx="1587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0515" name="Group 35">
            <a:extLst>
              <a:ext uri="{FF2B5EF4-FFF2-40B4-BE49-F238E27FC236}">
                <a16:creationId xmlns:a16="http://schemas.microsoft.com/office/drawing/2014/main" id="{28F7181C-06B0-4640-BB86-1EDDE8C6B9F4}"/>
              </a:ext>
            </a:extLst>
          </p:cNvPr>
          <p:cNvGrpSpPr>
            <a:grpSpLocks/>
          </p:cNvGrpSpPr>
          <p:nvPr/>
        </p:nvGrpSpPr>
        <p:grpSpPr bwMode="auto">
          <a:xfrm>
            <a:off x="1114425" y="5337175"/>
            <a:ext cx="6456363" cy="212725"/>
            <a:chOff x="823" y="3330"/>
            <a:chExt cx="4773" cy="134"/>
          </a:xfrm>
        </p:grpSpPr>
        <p:sp>
          <p:nvSpPr>
            <p:cNvPr id="20516" name="Rectangle 36">
              <a:extLst>
                <a:ext uri="{FF2B5EF4-FFF2-40B4-BE49-F238E27FC236}">
                  <a16:creationId xmlns:a16="http://schemas.microsoft.com/office/drawing/2014/main" id="{DDB55021-A942-D449-99B1-C35ADB3C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333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</a:rPr>
                <a:t>200</a:t>
              </a:r>
              <a:endParaRPr lang="de-DE" altLang="de-DE" sz="1400"/>
            </a:p>
          </p:txBody>
        </p:sp>
        <p:sp>
          <p:nvSpPr>
            <p:cNvPr id="20517" name="Rectangle 37">
              <a:extLst>
                <a:ext uri="{FF2B5EF4-FFF2-40B4-BE49-F238E27FC236}">
                  <a16:creationId xmlns:a16="http://schemas.microsoft.com/office/drawing/2014/main" id="{6CBE97FA-3CF8-FC45-B451-B4A248B7F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333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</a:rPr>
                <a:t>250</a:t>
              </a:r>
              <a:endParaRPr lang="de-DE" altLang="de-DE" sz="1400"/>
            </a:p>
          </p:txBody>
        </p:sp>
        <p:sp>
          <p:nvSpPr>
            <p:cNvPr id="20518" name="Rectangle 38">
              <a:extLst>
                <a:ext uri="{FF2B5EF4-FFF2-40B4-BE49-F238E27FC236}">
                  <a16:creationId xmlns:a16="http://schemas.microsoft.com/office/drawing/2014/main" id="{245728D2-65B1-784A-B6F2-3425A4C94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333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</a:rPr>
                <a:t>300</a:t>
              </a:r>
              <a:endParaRPr lang="de-DE" altLang="de-DE" sz="1400"/>
            </a:p>
          </p:txBody>
        </p:sp>
        <p:sp>
          <p:nvSpPr>
            <p:cNvPr id="20519" name="Rectangle 39">
              <a:extLst>
                <a:ext uri="{FF2B5EF4-FFF2-40B4-BE49-F238E27FC236}">
                  <a16:creationId xmlns:a16="http://schemas.microsoft.com/office/drawing/2014/main" id="{0F22134B-C0C1-104B-84C1-8FCE4F4F6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333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</a:rPr>
                <a:t>350</a:t>
              </a:r>
              <a:endParaRPr lang="de-DE" altLang="de-DE" sz="1400"/>
            </a:p>
          </p:txBody>
        </p:sp>
        <p:sp>
          <p:nvSpPr>
            <p:cNvPr id="20520" name="Rectangle 40">
              <a:extLst>
                <a:ext uri="{FF2B5EF4-FFF2-40B4-BE49-F238E27FC236}">
                  <a16:creationId xmlns:a16="http://schemas.microsoft.com/office/drawing/2014/main" id="{58807F0D-D38D-2A4C-AA51-162A4B3F4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33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</a:rPr>
                <a:t>400</a:t>
              </a:r>
              <a:endParaRPr lang="de-DE" altLang="de-DE" sz="1400"/>
            </a:p>
          </p:txBody>
        </p:sp>
        <p:sp>
          <p:nvSpPr>
            <p:cNvPr id="20521" name="Rectangle 41">
              <a:extLst>
                <a:ext uri="{FF2B5EF4-FFF2-40B4-BE49-F238E27FC236}">
                  <a16:creationId xmlns:a16="http://schemas.microsoft.com/office/drawing/2014/main" id="{41D9B06C-4F15-1E40-8C19-F1E3E90D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33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</a:rPr>
                <a:t>450</a:t>
              </a:r>
              <a:endParaRPr lang="de-DE" altLang="de-DE" sz="1400"/>
            </a:p>
          </p:txBody>
        </p:sp>
        <p:sp>
          <p:nvSpPr>
            <p:cNvPr id="20522" name="Rectangle 42">
              <a:extLst>
                <a:ext uri="{FF2B5EF4-FFF2-40B4-BE49-F238E27FC236}">
                  <a16:creationId xmlns:a16="http://schemas.microsoft.com/office/drawing/2014/main" id="{3A150F9F-CFE9-CA4D-B46E-76ED5A28F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" y="333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</a:rPr>
                <a:t>500</a:t>
              </a:r>
              <a:endParaRPr lang="de-DE" altLang="de-DE" sz="1400"/>
            </a:p>
          </p:txBody>
        </p:sp>
        <p:sp>
          <p:nvSpPr>
            <p:cNvPr id="20523" name="Rectangle 43">
              <a:extLst>
                <a:ext uri="{FF2B5EF4-FFF2-40B4-BE49-F238E27FC236}">
                  <a16:creationId xmlns:a16="http://schemas.microsoft.com/office/drawing/2014/main" id="{1B908FDB-8B02-4647-8533-1262BD52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333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</a:rPr>
                <a:t>550</a:t>
              </a:r>
              <a:endParaRPr lang="de-DE" altLang="de-DE" sz="1400"/>
            </a:p>
          </p:txBody>
        </p:sp>
        <p:sp>
          <p:nvSpPr>
            <p:cNvPr id="20524" name="Rectangle 44">
              <a:extLst>
                <a:ext uri="{FF2B5EF4-FFF2-40B4-BE49-F238E27FC236}">
                  <a16:creationId xmlns:a16="http://schemas.microsoft.com/office/drawing/2014/main" id="{692B52B7-473E-A749-80C8-0F02D799F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333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</a:rPr>
                <a:t>600</a:t>
              </a:r>
              <a:endParaRPr lang="de-DE" altLang="de-DE" sz="1400"/>
            </a:p>
          </p:txBody>
        </p:sp>
        <p:sp>
          <p:nvSpPr>
            <p:cNvPr id="20525" name="Rectangle 45">
              <a:extLst>
                <a:ext uri="{FF2B5EF4-FFF2-40B4-BE49-F238E27FC236}">
                  <a16:creationId xmlns:a16="http://schemas.microsoft.com/office/drawing/2014/main" id="{010AE35C-508E-7844-AD67-E2B9A0461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333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</a:rPr>
                <a:t>650</a:t>
              </a:r>
              <a:endParaRPr lang="de-DE" altLang="de-DE" sz="1400"/>
            </a:p>
          </p:txBody>
        </p:sp>
        <p:sp>
          <p:nvSpPr>
            <p:cNvPr id="20526" name="Rectangle 46">
              <a:extLst>
                <a:ext uri="{FF2B5EF4-FFF2-40B4-BE49-F238E27FC236}">
                  <a16:creationId xmlns:a16="http://schemas.microsoft.com/office/drawing/2014/main" id="{6BECD891-D073-C542-B542-1A61D5995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333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</a:rPr>
                <a:t>700</a:t>
              </a:r>
              <a:endParaRPr lang="de-DE" altLang="de-DE" sz="1400"/>
            </a:p>
          </p:txBody>
        </p:sp>
        <p:sp>
          <p:nvSpPr>
            <p:cNvPr id="20527" name="Rectangle 47">
              <a:extLst>
                <a:ext uri="{FF2B5EF4-FFF2-40B4-BE49-F238E27FC236}">
                  <a16:creationId xmlns:a16="http://schemas.microsoft.com/office/drawing/2014/main" id="{B796DBE0-AA74-8149-9A7C-9DF944EBB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333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</a:rPr>
                <a:t>750</a:t>
              </a:r>
              <a:endParaRPr lang="de-DE" altLang="de-DE" sz="1400"/>
            </a:p>
          </p:txBody>
        </p:sp>
        <p:sp>
          <p:nvSpPr>
            <p:cNvPr id="20528" name="Rectangle 48">
              <a:extLst>
                <a:ext uri="{FF2B5EF4-FFF2-40B4-BE49-F238E27FC236}">
                  <a16:creationId xmlns:a16="http://schemas.microsoft.com/office/drawing/2014/main" id="{951F5CCF-001E-4B4B-A027-CD1812A1A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" y="333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</a:rPr>
                <a:t>800</a:t>
              </a:r>
              <a:endParaRPr lang="de-DE" altLang="de-DE" sz="1400"/>
            </a:p>
          </p:txBody>
        </p:sp>
      </p:grpSp>
      <p:sp>
        <p:nvSpPr>
          <p:cNvPr id="20529" name="Rectangle 49">
            <a:extLst>
              <a:ext uri="{FF2B5EF4-FFF2-40B4-BE49-F238E27FC236}">
                <a16:creationId xmlns:a16="http://schemas.microsoft.com/office/drawing/2014/main" id="{94F89EAE-1A45-6946-9CB2-EA0F018FA8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5257" y="3413919"/>
            <a:ext cx="15573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Angaben in Prozent</a:t>
            </a:r>
            <a:endParaRPr lang="de-DE" altLang="de-DE" sz="1400"/>
          </a:p>
        </p:txBody>
      </p:sp>
      <p:grpSp>
        <p:nvGrpSpPr>
          <p:cNvPr id="20530" name="Group 50">
            <a:extLst>
              <a:ext uri="{FF2B5EF4-FFF2-40B4-BE49-F238E27FC236}">
                <a16:creationId xmlns:a16="http://schemas.microsoft.com/office/drawing/2014/main" id="{CE01F2ED-81E3-614E-BE4D-D7C5E536DC99}"/>
              </a:ext>
            </a:extLst>
          </p:cNvPr>
          <p:cNvGrpSpPr>
            <a:grpSpLocks/>
          </p:cNvGrpSpPr>
          <p:nvPr/>
        </p:nvGrpSpPr>
        <p:grpSpPr bwMode="auto">
          <a:xfrm>
            <a:off x="3930650" y="2373313"/>
            <a:ext cx="896938" cy="266700"/>
            <a:chOff x="2534" y="1074"/>
            <a:chExt cx="771" cy="202"/>
          </a:xfrm>
        </p:grpSpPr>
        <p:sp>
          <p:nvSpPr>
            <p:cNvPr id="20531" name="Freeform 51">
              <a:extLst>
                <a:ext uri="{FF2B5EF4-FFF2-40B4-BE49-F238E27FC236}">
                  <a16:creationId xmlns:a16="http://schemas.microsoft.com/office/drawing/2014/main" id="{1047035B-66FD-EE42-A1A5-A5F136545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196"/>
              <a:ext cx="87" cy="80"/>
            </a:xfrm>
            <a:custGeom>
              <a:avLst/>
              <a:gdLst>
                <a:gd name="T0" fmla="*/ 0 w 87"/>
                <a:gd name="T1" fmla="*/ 80 h 80"/>
                <a:gd name="T2" fmla="*/ 44 w 87"/>
                <a:gd name="T3" fmla="*/ 37 h 80"/>
                <a:gd name="T4" fmla="*/ 87 w 87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80">
                  <a:moveTo>
                    <a:pt x="0" y="80"/>
                  </a:moveTo>
                  <a:lnTo>
                    <a:pt x="44" y="37"/>
                  </a:lnTo>
                  <a:lnTo>
                    <a:pt x="87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32" name="Freeform 52">
              <a:extLst>
                <a:ext uri="{FF2B5EF4-FFF2-40B4-BE49-F238E27FC236}">
                  <a16:creationId xmlns:a16="http://schemas.microsoft.com/office/drawing/2014/main" id="{AD3713F2-5665-644A-9491-EA21D88FC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131"/>
              <a:ext cx="86" cy="65"/>
            </a:xfrm>
            <a:custGeom>
              <a:avLst/>
              <a:gdLst>
                <a:gd name="T0" fmla="*/ 0 w 86"/>
                <a:gd name="T1" fmla="*/ 65 h 65"/>
                <a:gd name="T2" fmla="*/ 43 w 86"/>
                <a:gd name="T3" fmla="*/ 29 h 65"/>
                <a:gd name="T4" fmla="*/ 86 w 86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65">
                  <a:moveTo>
                    <a:pt x="0" y="65"/>
                  </a:moveTo>
                  <a:lnTo>
                    <a:pt x="43" y="29"/>
                  </a:lnTo>
                  <a:lnTo>
                    <a:pt x="86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33" name="Freeform 53">
              <a:extLst>
                <a:ext uri="{FF2B5EF4-FFF2-40B4-BE49-F238E27FC236}">
                  <a16:creationId xmlns:a16="http://schemas.microsoft.com/office/drawing/2014/main" id="{BD0C0112-1EDB-824E-A019-1F97E331E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088"/>
              <a:ext cx="87" cy="43"/>
            </a:xfrm>
            <a:custGeom>
              <a:avLst/>
              <a:gdLst>
                <a:gd name="T0" fmla="*/ 0 w 87"/>
                <a:gd name="T1" fmla="*/ 43 h 43"/>
                <a:gd name="T2" fmla="*/ 43 w 87"/>
                <a:gd name="T3" fmla="*/ 22 h 43"/>
                <a:gd name="T4" fmla="*/ 87 w 87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43">
                  <a:moveTo>
                    <a:pt x="0" y="43"/>
                  </a:moveTo>
                  <a:lnTo>
                    <a:pt x="43" y="22"/>
                  </a:lnTo>
                  <a:lnTo>
                    <a:pt x="87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34" name="Freeform 54">
              <a:extLst>
                <a:ext uri="{FF2B5EF4-FFF2-40B4-BE49-F238E27FC236}">
                  <a16:creationId xmlns:a16="http://schemas.microsoft.com/office/drawing/2014/main" id="{1278D244-B4A6-0345-AFE2-BEF08BED9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074"/>
              <a:ext cx="86" cy="14"/>
            </a:xfrm>
            <a:custGeom>
              <a:avLst/>
              <a:gdLst>
                <a:gd name="T0" fmla="*/ 0 w 86"/>
                <a:gd name="T1" fmla="*/ 14 h 14"/>
                <a:gd name="T2" fmla="*/ 43 w 86"/>
                <a:gd name="T3" fmla="*/ 7 h 14"/>
                <a:gd name="T4" fmla="*/ 86 w 8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4">
                  <a:moveTo>
                    <a:pt x="0" y="14"/>
                  </a:moveTo>
                  <a:lnTo>
                    <a:pt x="43" y="7"/>
                  </a:lnTo>
                  <a:lnTo>
                    <a:pt x="86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35" name="Line 55">
              <a:extLst>
                <a:ext uri="{FF2B5EF4-FFF2-40B4-BE49-F238E27FC236}">
                  <a16:creationId xmlns:a16="http://schemas.microsoft.com/office/drawing/2014/main" id="{DCDAB4CA-DFDD-3B40-B773-F0C5C437C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074"/>
              <a:ext cx="86" cy="1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36" name="Freeform 56">
              <a:extLst>
                <a:ext uri="{FF2B5EF4-FFF2-40B4-BE49-F238E27FC236}">
                  <a16:creationId xmlns:a16="http://schemas.microsoft.com/office/drawing/2014/main" id="{0C1989E5-C4F8-514C-BCA8-DE86DFBCA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074"/>
              <a:ext cx="80" cy="14"/>
            </a:xfrm>
            <a:custGeom>
              <a:avLst/>
              <a:gdLst>
                <a:gd name="T0" fmla="*/ 0 w 80"/>
                <a:gd name="T1" fmla="*/ 0 h 14"/>
                <a:gd name="T2" fmla="*/ 36 w 80"/>
                <a:gd name="T3" fmla="*/ 7 h 14"/>
                <a:gd name="T4" fmla="*/ 80 w 80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4">
                  <a:moveTo>
                    <a:pt x="0" y="0"/>
                  </a:moveTo>
                  <a:lnTo>
                    <a:pt x="36" y="7"/>
                  </a:lnTo>
                  <a:lnTo>
                    <a:pt x="80" y="14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37" name="Freeform 57">
              <a:extLst>
                <a:ext uri="{FF2B5EF4-FFF2-40B4-BE49-F238E27FC236}">
                  <a16:creationId xmlns:a16="http://schemas.microsoft.com/office/drawing/2014/main" id="{60FDA636-5DF8-4A43-BFB4-3C483AEC7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1088"/>
              <a:ext cx="86" cy="43"/>
            </a:xfrm>
            <a:custGeom>
              <a:avLst/>
              <a:gdLst>
                <a:gd name="T0" fmla="*/ 0 w 86"/>
                <a:gd name="T1" fmla="*/ 0 h 43"/>
                <a:gd name="T2" fmla="*/ 43 w 86"/>
                <a:gd name="T3" fmla="*/ 22 h 43"/>
                <a:gd name="T4" fmla="*/ 86 w 86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3">
                  <a:moveTo>
                    <a:pt x="0" y="0"/>
                  </a:moveTo>
                  <a:lnTo>
                    <a:pt x="43" y="22"/>
                  </a:lnTo>
                  <a:lnTo>
                    <a:pt x="86" y="43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38" name="Freeform 58">
              <a:extLst>
                <a:ext uri="{FF2B5EF4-FFF2-40B4-BE49-F238E27FC236}">
                  <a16:creationId xmlns:a16="http://schemas.microsoft.com/office/drawing/2014/main" id="{B6FE9F67-2F20-0A4B-B66C-F860A7490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131"/>
              <a:ext cx="86" cy="65"/>
            </a:xfrm>
            <a:custGeom>
              <a:avLst/>
              <a:gdLst>
                <a:gd name="T0" fmla="*/ 0 w 86"/>
                <a:gd name="T1" fmla="*/ 0 h 65"/>
                <a:gd name="T2" fmla="*/ 43 w 86"/>
                <a:gd name="T3" fmla="*/ 29 h 65"/>
                <a:gd name="T4" fmla="*/ 86 w 86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65">
                  <a:moveTo>
                    <a:pt x="0" y="0"/>
                  </a:moveTo>
                  <a:lnTo>
                    <a:pt x="43" y="29"/>
                  </a:lnTo>
                  <a:lnTo>
                    <a:pt x="86" y="65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39" name="Freeform 59">
              <a:extLst>
                <a:ext uri="{FF2B5EF4-FFF2-40B4-BE49-F238E27FC236}">
                  <a16:creationId xmlns:a16="http://schemas.microsoft.com/office/drawing/2014/main" id="{2FEDDD0F-4046-1745-876E-490FD678B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196"/>
              <a:ext cx="87" cy="80"/>
            </a:xfrm>
            <a:custGeom>
              <a:avLst/>
              <a:gdLst>
                <a:gd name="T0" fmla="*/ 0 w 87"/>
                <a:gd name="T1" fmla="*/ 0 h 80"/>
                <a:gd name="T2" fmla="*/ 44 w 87"/>
                <a:gd name="T3" fmla="*/ 37 h 80"/>
                <a:gd name="T4" fmla="*/ 87 w 87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80">
                  <a:moveTo>
                    <a:pt x="0" y="0"/>
                  </a:moveTo>
                  <a:lnTo>
                    <a:pt x="44" y="37"/>
                  </a:lnTo>
                  <a:lnTo>
                    <a:pt x="87" y="8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540" name="Group 60">
            <a:extLst>
              <a:ext uri="{FF2B5EF4-FFF2-40B4-BE49-F238E27FC236}">
                <a16:creationId xmlns:a16="http://schemas.microsoft.com/office/drawing/2014/main" id="{0351B6AE-11F6-4245-B51E-CDBBC1AED4B3}"/>
              </a:ext>
            </a:extLst>
          </p:cNvPr>
          <p:cNvGrpSpPr>
            <a:grpSpLocks/>
          </p:cNvGrpSpPr>
          <p:nvPr/>
        </p:nvGrpSpPr>
        <p:grpSpPr bwMode="auto">
          <a:xfrm>
            <a:off x="1343025" y="2640013"/>
            <a:ext cx="2587625" cy="2554287"/>
            <a:chOff x="310" y="1276"/>
            <a:chExt cx="2225" cy="1934"/>
          </a:xfrm>
        </p:grpSpPr>
        <p:sp>
          <p:nvSpPr>
            <p:cNvPr id="20541" name="Line 61">
              <a:extLst>
                <a:ext uri="{FF2B5EF4-FFF2-40B4-BE49-F238E27FC236}">
                  <a16:creationId xmlns:a16="http://schemas.microsoft.com/office/drawing/2014/main" id="{1F0FED8F-C8E0-0743-9365-4924CF651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" y="3181"/>
              <a:ext cx="86" cy="8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2" name="Line 62">
              <a:extLst>
                <a:ext uri="{FF2B5EF4-FFF2-40B4-BE49-F238E27FC236}">
                  <a16:creationId xmlns:a16="http://schemas.microsoft.com/office/drawing/2014/main" id="{6554CFD5-D990-2D4E-9F23-4394849A6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" y="3174"/>
              <a:ext cx="86" cy="7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3" name="Line 63">
              <a:extLst>
                <a:ext uri="{FF2B5EF4-FFF2-40B4-BE49-F238E27FC236}">
                  <a16:creationId xmlns:a16="http://schemas.microsoft.com/office/drawing/2014/main" id="{60C7AEAF-2492-D44E-A1B8-A7FC55E10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" y="3160"/>
              <a:ext cx="87" cy="14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4" name="Line 64">
              <a:extLst>
                <a:ext uri="{FF2B5EF4-FFF2-40B4-BE49-F238E27FC236}">
                  <a16:creationId xmlns:a16="http://schemas.microsoft.com/office/drawing/2014/main" id="{B57742E9-01D7-D642-8ECB-7340E108AB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" y="3145"/>
              <a:ext cx="86" cy="15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5" name="Line 65">
              <a:extLst>
                <a:ext uri="{FF2B5EF4-FFF2-40B4-BE49-F238E27FC236}">
                  <a16:creationId xmlns:a16="http://schemas.microsoft.com/office/drawing/2014/main" id="{ABAA9176-9BFC-0243-9919-DEC3E571D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" y="3124"/>
              <a:ext cx="87" cy="21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6" name="Line 66">
              <a:extLst>
                <a:ext uri="{FF2B5EF4-FFF2-40B4-BE49-F238E27FC236}">
                  <a16:creationId xmlns:a16="http://schemas.microsoft.com/office/drawing/2014/main" id="{898DA2C7-B27F-CD43-9439-D853C9E19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2" y="3102"/>
              <a:ext cx="86" cy="22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7" name="Line 67">
              <a:extLst>
                <a:ext uri="{FF2B5EF4-FFF2-40B4-BE49-F238E27FC236}">
                  <a16:creationId xmlns:a16="http://schemas.microsoft.com/office/drawing/2014/main" id="{B4BFBF01-4370-AE49-B28E-5036C28AE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8" y="3073"/>
              <a:ext cx="79" cy="29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8" name="Line 68">
              <a:extLst>
                <a:ext uri="{FF2B5EF4-FFF2-40B4-BE49-F238E27FC236}">
                  <a16:creationId xmlns:a16="http://schemas.microsoft.com/office/drawing/2014/main" id="{B98E64EE-8AE4-BD41-9B09-0A19BCAE2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" y="3037"/>
              <a:ext cx="87" cy="36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9" name="Freeform 69">
              <a:extLst>
                <a:ext uri="{FF2B5EF4-FFF2-40B4-BE49-F238E27FC236}">
                  <a16:creationId xmlns:a16="http://schemas.microsoft.com/office/drawing/2014/main" id="{218851C0-4528-1845-9E44-9873CE1D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3001"/>
              <a:ext cx="86" cy="36"/>
            </a:xfrm>
            <a:custGeom>
              <a:avLst/>
              <a:gdLst>
                <a:gd name="T0" fmla="*/ 0 w 86"/>
                <a:gd name="T1" fmla="*/ 36 h 36"/>
                <a:gd name="T2" fmla="*/ 43 w 86"/>
                <a:gd name="T3" fmla="*/ 22 h 36"/>
                <a:gd name="T4" fmla="*/ 86 w 8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36">
                  <a:moveTo>
                    <a:pt x="0" y="36"/>
                  </a:moveTo>
                  <a:lnTo>
                    <a:pt x="43" y="22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0" name="Line 70">
              <a:extLst>
                <a:ext uri="{FF2B5EF4-FFF2-40B4-BE49-F238E27FC236}">
                  <a16:creationId xmlns:a16="http://schemas.microsoft.com/office/drawing/2014/main" id="{12302530-7506-DB4A-95D8-2AF99F4FCB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0" y="2950"/>
              <a:ext cx="86" cy="51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1" name="Line 71">
              <a:extLst>
                <a:ext uri="{FF2B5EF4-FFF2-40B4-BE49-F238E27FC236}">
                  <a16:creationId xmlns:a16="http://schemas.microsoft.com/office/drawing/2014/main" id="{3787DAEC-E563-434E-A5ED-48E5DB9F5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6" y="2893"/>
              <a:ext cx="87" cy="57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2" name="Freeform 72">
              <a:extLst>
                <a:ext uri="{FF2B5EF4-FFF2-40B4-BE49-F238E27FC236}">
                  <a16:creationId xmlns:a16="http://schemas.microsoft.com/office/drawing/2014/main" id="{36F2EE17-FC4B-2549-ABD2-0AED55207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2820"/>
              <a:ext cx="86" cy="73"/>
            </a:xfrm>
            <a:custGeom>
              <a:avLst/>
              <a:gdLst>
                <a:gd name="T0" fmla="*/ 0 w 86"/>
                <a:gd name="T1" fmla="*/ 73 h 73"/>
                <a:gd name="T2" fmla="*/ 43 w 86"/>
                <a:gd name="T3" fmla="*/ 36 h 73"/>
                <a:gd name="T4" fmla="*/ 86 w 86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73">
                  <a:moveTo>
                    <a:pt x="0" y="73"/>
                  </a:moveTo>
                  <a:lnTo>
                    <a:pt x="43" y="36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Freeform 73">
              <a:extLst>
                <a:ext uri="{FF2B5EF4-FFF2-40B4-BE49-F238E27FC236}">
                  <a16:creationId xmlns:a16="http://schemas.microsoft.com/office/drawing/2014/main" id="{C0874569-034A-E440-B9DB-B32D4A6C8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" y="2748"/>
              <a:ext cx="87" cy="72"/>
            </a:xfrm>
            <a:custGeom>
              <a:avLst/>
              <a:gdLst>
                <a:gd name="T0" fmla="*/ 0 w 87"/>
                <a:gd name="T1" fmla="*/ 72 h 72"/>
                <a:gd name="T2" fmla="*/ 43 w 87"/>
                <a:gd name="T3" fmla="*/ 36 h 72"/>
                <a:gd name="T4" fmla="*/ 87 w 87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72">
                  <a:moveTo>
                    <a:pt x="0" y="72"/>
                  </a:moveTo>
                  <a:lnTo>
                    <a:pt x="43" y="36"/>
                  </a:lnTo>
                  <a:lnTo>
                    <a:pt x="87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4" name="Freeform 74">
              <a:extLst>
                <a:ext uri="{FF2B5EF4-FFF2-40B4-BE49-F238E27FC236}">
                  <a16:creationId xmlns:a16="http://schemas.microsoft.com/office/drawing/2014/main" id="{73A7097F-E1D1-624C-A769-01C4604FC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662"/>
              <a:ext cx="86" cy="86"/>
            </a:xfrm>
            <a:custGeom>
              <a:avLst/>
              <a:gdLst>
                <a:gd name="T0" fmla="*/ 0 w 86"/>
                <a:gd name="T1" fmla="*/ 86 h 86"/>
                <a:gd name="T2" fmla="*/ 43 w 86"/>
                <a:gd name="T3" fmla="*/ 43 h 86"/>
                <a:gd name="T4" fmla="*/ 86 w 86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lnTo>
                    <a:pt x="43" y="43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Line 75">
              <a:extLst>
                <a:ext uri="{FF2B5EF4-FFF2-40B4-BE49-F238E27FC236}">
                  <a16:creationId xmlns:a16="http://schemas.microsoft.com/office/drawing/2014/main" id="{64486810-DB98-DB40-AF7D-B9DCBA3EC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2" y="2568"/>
              <a:ext cx="79" cy="94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6" name="Freeform 76">
              <a:extLst>
                <a:ext uri="{FF2B5EF4-FFF2-40B4-BE49-F238E27FC236}">
                  <a16:creationId xmlns:a16="http://schemas.microsoft.com/office/drawing/2014/main" id="{5CBEF03E-F7FE-0744-ACAB-54F2FFB47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2460"/>
              <a:ext cx="87" cy="108"/>
            </a:xfrm>
            <a:custGeom>
              <a:avLst/>
              <a:gdLst>
                <a:gd name="T0" fmla="*/ 0 w 87"/>
                <a:gd name="T1" fmla="*/ 108 h 108"/>
                <a:gd name="T2" fmla="*/ 43 w 87"/>
                <a:gd name="T3" fmla="*/ 57 h 108"/>
                <a:gd name="T4" fmla="*/ 87 w 87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08">
                  <a:moveTo>
                    <a:pt x="0" y="108"/>
                  </a:moveTo>
                  <a:lnTo>
                    <a:pt x="43" y="57"/>
                  </a:lnTo>
                  <a:lnTo>
                    <a:pt x="87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7" name="Freeform 77">
              <a:extLst>
                <a:ext uri="{FF2B5EF4-FFF2-40B4-BE49-F238E27FC236}">
                  <a16:creationId xmlns:a16="http://schemas.microsoft.com/office/drawing/2014/main" id="{DECDEB51-4A38-4445-83E8-9342FC8A2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2351"/>
              <a:ext cx="86" cy="109"/>
            </a:xfrm>
            <a:custGeom>
              <a:avLst/>
              <a:gdLst>
                <a:gd name="T0" fmla="*/ 0 w 86"/>
                <a:gd name="T1" fmla="*/ 109 h 109"/>
                <a:gd name="T2" fmla="*/ 43 w 86"/>
                <a:gd name="T3" fmla="*/ 58 h 109"/>
                <a:gd name="T4" fmla="*/ 86 w 86"/>
                <a:gd name="T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9">
                  <a:moveTo>
                    <a:pt x="0" y="109"/>
                  </a:moveTo>
                  <a:lnTo>
                    <a:pt x="43" y="58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8" name="Freeform 78">
              <a:extLst>
                <a:ext uri="{FF2B5EF4-FFF2-40B4-BE49-F238E27FC236}">
                  <a16:creationId xmlns:a16="http://schemas.microsoft.com/office/drawing/2014/main" id="{8D627647-7881-B54D-A78A-0E2070ABB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" y="2229"/>
              <a:ext cx="86" cy="122"/>
            </a:xfrm>
            <a:custGeom>
              <a:avLst/>
              <a:gdLst>
                <a:gd name="T0" fmla="*/ 0 w 86"/>
                <a:gd name="T1" fmla="*/ 122 h 122"/>
                <a:gd name="T2" fmla="*/ 43 w 86"/>
                <a:gd name="T3" fmla="*/ 65 h 122"/>
                <a:gd name="T4" fmla="*/ 86 w 86"/>
                <a:gd name="T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22">
                  <a:moveTo>
                    <a:pt x="0" y="122"/>
                  </a:moveTo>
                  <a:lnTo>
                    <a:pt x="43" y="65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9" name="Line 79">
              <a:extLst>
                <a:ext uri="{FF2B5EF4-FFF2-40B4-BE49-F238E27FC236}">
                  <a16:creationId xmlns:a16="http://schemas.microsoft.com/office/drawing/2014/main" id="{4DB80623-68EE-F540-B364-A9070EA94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0" y="2106"/>
              <a:ext cx="87" cy="123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0" name="Line 80">
              <a:extLst>
                <a:ext uri="{FF2B5EF4-FFF2-40B4-BE49-F238E27FC236}">
                  <a16:creationId xmlns:a16="http://schemas.microsoft.com/office/drawing/2014/main" id="{BDA2F745-1FD8-7642-836F-2B390D6F9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7" y="1976"/>
              <a:ext cx="86" cy="130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1" name="Line 81">
              <a:extLst>
                <a:ext uri="{FF2B5EF4-FFF2-40B4-BE49-F238E27FC236}">
                  <a16:creationId xmlns:a16="http://schemas.microsoft.com/office/drawing/2014/main" id="{53142FDC-531A-A445-B321-0C0EFAA60A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3" y="1846"/>
              <a:ext cx="87" cy="130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2" name="Line 82">
              <a:extLst>
                <a:ext uri="{FF2B5EF4-FFF2-40B4-BE49-F238E27FC236}">
                  <a16:creationId xmlns:a16="http://schemas.microsoft.com/office/drawing/2014/main" id="{AAE6767B-F7E5-7C46-AC22-EB8F6C6CE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0" y="1716"/>
              <a:ext cx="86" cy="130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3" name="Line 83">
              <a:extLst>
                <a:ext uri="{FF2B5EF4-FFF2-40B4-BE49-F238E27FC236}">
                  <a16:creationId xmlns:a16="http://schemas.microsoft.com/office/drawing/2014/main" id="{2B7B466C-93F9-2545-A532-CB9D5C040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593"/>
              <a:ext cx="79" cy="123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4" name="Line 84">
              <a:extLst>
                <a:ext uri="{FF2B5EF4-FFF2-40B4-BE49-F238E27FC236}">
                  <a16:creationId xmlns:a16="http://schemas.microsoft.com/office/drawing/2014/main" id="{1003AB44-373C-1E46-89B9-5D054E2F1E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5" y="1478"/>
              <a:ext cx="87" cy="115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5" name="Freeform 85">
              <a:extLst>
                <a:ext uri="{FF2B5EF4-FFF2-40B4-BE49-F238E27FC236}">
                  <a16:creationId xmlns:a16="http://schemas.microsoft.com/office/drawing/2014/main" id="{C772C4F3-F0A3-FC4B-A95A-4C7657A7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370"/>
              <a:ext cx="86" cy="108"/>
            </a:xfrm>
            <a:custGeom>
              <a:avLst/>
              <a:gdLst>
                <a:gd name="T0" fmla="*/ 0 w 86"/>
                <a:gd name="T1" fmla="*/ 108 h 108"/>
                <a:gd name="T2" fmla="*/ 43 w 86"/>
                <a:gd name="T3" fmla="*/ 50 h 108"/>
                <a:gd name="T4" fmla="*/ 86 w 86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8">
                  <a:moveTo>
                    <a:pt x="0" y="108"/>
                  </a:moveTo>
                  <a:lnTo>
                    <a:pt x="43" y="50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6" name="Freeform 86">
              <a:extLst>
                <a:ext uri="{FF2B5EF4-FFF2-40B4-BE49-F238E27FC236}">
                  <a16:creationId xmlns:a16="http://schemas.microsoft.com/office/drawing/2014/main" id="{F98B5762-C0E5-B04A-A7D7-F0FB0B7A8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276"/>
              <a:ext cx="86" cy="94"/>
            </a:xfrm>
            <a:custGeom>
              <a:avLst/>
              <a:gdLst>
                <a:gd name="T0" fmla="*/ 0 w 86"/>
                <a:gd name="T1" fmla="*/ 94 h 94"/>
                <a:gd name="T2" fmla="*/ 43 w 86"/>
                <a:gd name="T3" fmla="*/ 43 h 94"/>
                <a:gd name="T4" fmla="*/ 86 w 86"/>
                <a:gd name="T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94">
                  <a:moveTo>
                    <a:pt x="0" y="94"/>
                  </a:moveTo>
                  <a:lnTo>
                    <a:pt x="43" y="43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7" name="Line 87">
              <a:extLst>
                <a:ext uri="{FF2B5EF4-FFF2-40B4-BE49-F238E27FC236}">
                  <a16:creationId xmlns:a16="http://schemas.microsoft.com/office/drawing/2014/main" id="{7AFE116D-03AA-AE41-8465-AC72D03D4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4" y="1276"/>
              <a:ext cx="1" cy="1934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568" name="Group 88">
            <a:extLst>
              <a:ext uri="{FF2B5EF4-FFF2-40B4-BE49-F238E27FC236}">
                <a16:creationId xmlns:a16="http://schemas.microsoft.com/office/drawing/2014/main" id="{B95F52EB-0181-F64A-B141-39E609137443}"/>
              </a:ext>
            </a:extLst>
          </p:cNvPr>
          <p:cNvGrpSpPr>
            <a:grpSpLocks/>
          </p:cNvGrpSpPr>
          <p:nvPr/>
        </p:nvGrpSpPr>
        <p:grpSpPr bwMode="auto">
          <a:xfrm>
            <a:off x="4827588" y="2640013"/>
            <a:ext cx="2589212" cy="2554287"/>
            <a:chOff x="3305" y="1276"/>
            <a:chExt cx="2225" cy="1934"/>
          </a:xfrm>
        </p:grpSpPr>
        <p:sp>
          <p:nvSpPr>
            <p:cNvPr id="20569" name="Freeform 89">
              <a:extLst>
                <a:ext uri="{FF2B5EF4-FFF2-40B4-BE49-F238E27FC236}">
                  <a16:creationId xmlns:a16="http://schemas.microsoft.com/office/drawing/2014/main" id="{7C72755E-192A-934C-85C3-2836F8655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1276"/>
              <a:ext cx="86" cy="94"/>
            </a:xfrm>
            <a:custGeom>
              <a:avLst/>
              <a:gdLst>
                <a:gd name="T0" fmla="*/ 0 w 86"/>
                <a:gd name="T1" fmla="*/ 0 h 94"/>
                <a:gd name="T2" fmla="*/ 43 w 86"/>
                <a:gd name="T3" fmla="*/ 43 h 94"/>
                <a:gd name="T4" fmla="*/ 86 w 86"/>
                <a:gd name="T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94">
                  <a:moveTo>
                    <a:pt x="0" y="0"/>
                  </a:moveTo>
                  <a:lnTo>
                    <a:pt x="43" y="43"/>
                  </a:lnTo>
                  <a:lnTo>
                    <a:pt x="86" y="94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0" name="Freeform 90">
              <a:extLst>
                <a:ext uri="{FF2B5EF4-FFF2-40B4-BE49-F238E27FC236}">
                  <a16:creationId xmlns:a16="http://schemas.microsoft.com/office/drawing/2014/main" id="{9A6980FA-F3AB-E845-BBB4-B8684C82E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1370"/>
              <a:ext cx="87" cy="108"/>
            </a:xfrm>
            <a:custGeom>
              <a:avLst/>
              <a:gdLst>
                <a:gd name="T0" fmla="*/ 0 w 87"/>
                <a:gd name="T1" fmla="*/ 0 h 108"/>
                <a:gd name="T2" fmla="*/ 43 w 87"/>
                <a:gd name="T3" fmla="*/ 50 h 108"/>
                <a:gd name="T4" fmla="*/ 87 w 87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08">
                  <a:moveTo>
                    <a:pt x="0" y="0"/>
                  </a:moveTo>
                  <a:lnTo>
                    <a:pt x="43" y="50"/>
                  </a:lnTo>
                  <a:lnTo>
                    <a:pt x="87" y="108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1" name="Line 91">
              <a:extLst>
                <a:ext uri="{FF2B5EF4-FFF2-40B4-BE49-F238E27FC236}">
                  <a16:creationId xmlns:a16="http://schemas.microsoft.com/office/drawing/2014/main" id="{FECA59F9-46C3-E042-A236-4A7293520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8" y="1478"/>
              <a:ext cx="86" cy="115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72" name="Line 92">
              <a:extLst>
                <a:ext uri="{FF2B5EF4-FFF2-40B4-BE49-F238E27FC236}">
                  <a16:creationId xmlns:a16="http://schemas.microsoft.com/office/drawing/2014/main" id="{EE92905B-01B8-2A40-8548-97658F539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4" y="1593"/>
              <a:ext cx="86" cy="123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73" name="Line 93">
              <a:extLst>
                <a:ext uri="{FF2B5EF4-FFF2-40B4-BE49-F238E27FC236}">
                  <a16:creationId xmlns:a16="http://schemas.microsoft.com/office/drawing/2014/main" id="{0684ED3C-B7AE-B141-A310-D30D03188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0" y="1716"/>
              <a:ext cx="80" cy="130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74" name="Line 94">
              <a:extLst>
                <a:ext uri="{FF2B5EF4-FFF2-40B4-BE49-F238E27FC236}">
                  <a16:creationId xmlns:a16="http://schemas.microsoft.com/office/drawing/2014/main" id="{3B40843B-6D16-D64C-A7F0-79966B560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" y="1846"/>
              <a:ext cx="86" cy="130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75" name="Line 95">
              <a:extLst>
                <a:ext uri="{FF2B5EF4-FFF2-40B4-BE49-F238E27FC236}">
                  <a16:creationId xmlns:a16="http://schemas.microsoft.com/office/drawing/2014/main" id="{D4CFE0B3-19F9-3F4E-9C1D-08A5CAE5E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" y="1976"/>
              <a:ext cx="86" cy="130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76" name="Line 96">
              <a:extLst>
                <a:ext uri="{FF2B5EF4-FFF2-40B4-BE49-F238E27FC236}">
                  <a16:creationId xmlns:a16="http://schemas.microsoft.com/office/drawing/2014/main" id="{7915F263-FD90-9B4F-A66B-508BD0A40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2" y="2106"/>
              <a:ext cx="87" cy="123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77" name="Freeform 97">
              <a:extLst>
                <a:ext uri="{FF2B5EF4-FFF2-40B4-BE49-F238E27FC236}">
                  <a16:creationId xmlns:a16="http://schemas.microsoft.com/office/drawing/2014/main" id="{23103C37-B791-EC47-A2E8-0820C271B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229"/>
              <a:ext cx="86" cy="122"/>
            </a:xfrm>
            <a:custGeom>
              <a:avLst/>
              <a:gdLst>
                <a:gd name="T0" fmla="*/ 0 w 86"/>
                <a:gd name="T1" fmla="*/ 0 h 122"/>
                <a:gd name="T2" fmla="*/ 43 w 86"/>
                <a:gd name="T3" fmla="*/ 65 h 122"/>
                <a:gd name="T4" fmla="*/ 86 w 86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22">
                  <a:moveTo>
                    <a:pt x="0" y="0"/>
                  </a:moveTo>
                  <a:lnTo>
                    <a:pt x="43" y="65"/>
                  </a:lnTo>
                  <a:lnTo>
                    <a:pt x="86" y="122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8" name="Freeform 98">
              <a:extLst>
                <a:ext uri="{FF2B5EF4-FFF2-40B4-BE49-F238E27FC236}">
                  <a16:creationId xmlns:a16="http://schemas.microsoft.com/office/drawing/2014/main" id="{052DF9F5-B02D-A04D-9888-0486B61EC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351"/>
              <a:ext cx="87" cy="109"/>
            </a:xfrm>
            <a:custGeom>
              <a:avLst/>
              <a:gdLst>
                <a:gd name="T0" fmla="*/ 0 w 87"/>
                <a:gd name="T1" fmla="*/ 0 h 109"/>
                <a:gd name="T2" fmla="*/ 43 w 87"/>
                <a:gd name="T3" fmla="*/ 58 h 109"/>
                <a:gd name="T4" fmla="*/ 87 w 87"/>
                <a:gd name="T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09">
                  <a:moveTo>
                    <a:pt x="0" y="0"/>
                  </a:moveTo>
                  <a:lnTo>
                    <a:pt x="43" y="58"/>
                  </a:lnTo>
                  <a:lnTo>
                    <a:pt x="87" y="109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9" name="Freeform 99">
              <a:extLst>
                <a:ext uri="{FF2B5EF4-FFF2-40B4-BE49-F238E27FC236}">
                  <a16:creationId xmlns:a16="http://schemas.microsoft.com/office/drawing/2014/main" id="{5FA11857-D4F7-EF43-8B4E-B9D050BFD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2460"/>
              <a:ext cx="86" cy="108"/>
            </a:xfrm>
            <a:custGeom>
              <a:avLst/>
              <a:gdLst>
                <a:gd name="T0" fmla="*/ 0 w 86"/>
                <a:gd name="T1" fmla="*/ 0 h 108"/>
                <a:gd name="T2" fmla="*/ 43 w 86"/>
                <a:gd name="T3" fmla="*/ 57 h 108"/>
                <a:gd name="T4" fmla="*/ 86 w 86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8">
                  <a:moveTo>
                    <a:pt x="0" y="0"/>
                  </a:moveTo>
                  <a:lnTo>
                    <a:pt x="43" y="57"/>
                  </a:lnTo>
                  <a:lnTo>
                    <a:pt x="86" y="108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0" name="Line 100">
              <a:extLst>
                <a:ext uri="{FF2B5EF4-FFF2-40B4-BE49-F238E27FC236}">
                  <a16:creationId xmlns:a16="http://schemas.microsoft.com/office/drawing/2014/main" id="{D6A17BD0-7DE5-D144-B879-8B831B7EF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2568"/>
              <a:ext cx="86" cy="94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1" name="Freeform 101">
              <a:extLst>
                <a:ext uri="{FF2B5EF4-FFF2-40B4-BE49-F238E27FC236}">
                  <a16:creationId xmlns:a16="http://schemas.microsoft.com/office/drawing/2014/main" id="{92601CD8-F4ED-1F45-9D25-4F20FB949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2662"/>
              <a:ext cx="80" cy="86"/>
            </a:xfrm>
            <a:custGeom>
              <a:avLst/>
              <a:gdLst>
                <a:gd name="T0" fmla="*/ 0 w 80"/>
                <a:gd name="T1" fmla="*/ 0 h 86"/>
                <a:gd name="T2" fmla="*/ 36 w 80"/>
                <a:gd name="T3" fmla="*/ 43 h 86"/>
                <a:gd name="T4" fmla="*/ 80 w 80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86">
                  <a:moveTo>
                    <a:pt x="0" y="0"/>
                  </a:moveTo>
                  <a:lnTo>
                    <a:pt x="36" y="43"/>
                  </a:lnTo>
                  <a:lnTo>
                    <a:pt x="80" y="86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2" name="Freeform 102">
              <a:extLst>
                <a:ext uri="{FF2B5EF4-FFF2-40B4-BE49-F238E27FC236}">
                  <a16:creationId xmlns:a16="http://schemas.microsoft.com/office/drawing/2014/main" id="{715F76EE-C590-F840-816C-96AF8A182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748"/>
              <a:ext cx="86" cy="72"/>
            </a:xfrm>
            <a:custGeom>
              <a:avLst/>
              <a:gdLst>
                <a:gd name="T0" fmla="*/ 0 w 86"/>
                <a:gd name="T1" fmla="*/ 0 h 72"/>
                <a:gd name="T2" fmla="*/ 43 w 86"/>
                <a:gd name="T3" fmla="*/ 36 h 72"/>
                <a:gd name="T4" fmla="*/ 86 w 86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72">
                  <a:moveTo>
                    <a:pt x="0" y="0"/>
                  </a:moveTo>
                  <a:lnTo>
                    <a:pt x="43" y="36"/>
                  </a:lnTo>
                  <a:lnTo>
                    <a:pt x="86" y="72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3" name="Freeform 103">
              <a:extLst>
                <a:ext uri="{FF2B5EF4-FFF2-40B4-BE49-F238E27FC236}">
                  <a16:creationId xmlns:a16="http://schemas.microsoft.com/office/drawing/2014/main" id="{B4B605A4-8EF7-3142-A256-C1FA9F7C7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820"/>
              <a:ext cx="86" cy="73"/>
            </a:xfrm>
            <a:custGeom>
              <a:avLst/>
              <a:gdLst>
                <a:gd name="T0" fmla="*/ 0 w 86"/>
                <a:gd name="T1" fmla="*/ 0 h 73"/>
                <a:gd name="T2" fmla="*/ 43 w 86"/>
                <a:gd name="T3" fmla="*/ 36 h 73"/>
                <a:gd name="T4" fmla="*/ 86 w 86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73">
                  <a:moveTo>
                    <a:pt x="0" y="0"/>
                  </a:moveTo>
                  <a:lnTo>
                    <a:pt x="43" y="36"/>
                  </a:lnTo>
                  <a:lnTo>
                    <a:pt x="86" y="73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4" name="Line 104">
              <a:extLst>
                <a:ext uri="{FF2B5EF4-FFF2-40B4-BE49-F238E27FC236}">
                  <a16:creationId xmlns:a16="http://schemas.microsoft.com/office/drawing/2014/main" id="{3E850938-B760-7B41-8E3B-8D6A41E9F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2893"/>
              <a:ext cx="87" cy="57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5" name="Line 105">
              <a:extLst>
                <a:ext uri="{FF2B5EF4-FFF2-40B4-BE49-F238E27FC236}">
                  <a16:creationId xmlns:a16="http://schemas.microsoft.com/office/drawing/2014/main" id="{37457F22-5C94-1841-8AD5-D1BBCF581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3" y="2950"/>
              <a:ext cx="86" cy="51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6" name="Freeform 106">
              <a:extLst>
                <a:ext uri="{FF2B5EF4-FFF2-40B4-BE49-F238E27FC236}">
                  <a16:creationId xmlns:a16="http://schemas.microsoft.com/office/drawing/2014/main" id="{703D43FA-3E3F-7946-A6D1-3AC87F16D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3001"/>
              <a:ext cx="87" cy="36"/>
            </a:xfrm>
            <a:custGeom>
              <a:avLst/>
              <a:gdLst>
                <a:gd name="T0" fmla="*/ 0 w 87"/>
                <a:gd name="T1" fmla="*/ 0 h 36"/>
                <a:gd name="T2" fmla="*/ 43 w 87"/>
                <a:gd name="T3" fmla="*/ 22 h 36"/>
                <a:gd name="T4" fmla="*/ 87 w 87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36">
                  <a:moveTo>
                    <a:pt x="0" y="0"/>
                  </a:moveTo>
                  <a:lnTo>
                    <a:pt x="43" y="22"/>
                  </a:lnTo>
                  <a:lnTo>
                    <a:pt x="87" y="36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7" name="Line 107">
              <a:extLst>
                <a:ext uri="{FF2B5EF4-FFF2-40B4-BE49-F238E27FC236}">
                  <a16:creationId xmlns:a16="http://schemas.microsoft.com/office/drawing/2014/main" id="{9DC0993A-3E87-0A49-A215-118D29083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6" y="3037"/>
              <a:ext cx="86" cy="36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8" name="Line 108">
              <a:extLst>
                <a:ext uri="{FF2B5EF4-FFF2-40B4-BE49-F238E27FC236}">
                  <a16:creationId xmlns:a16="http://schemas.microsoft.com/office/drawing/2014/main" id="{8D05C71D-18F5-C946-A00F-CE56CABD7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" y="3073"/>
              <a:ext cx="86" cy="29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9" name="Line 109">
              <a:extLst>
                <a:ext uri="{FF2B5EF4-FFF2-40B4-BE49-F238E27FC236}">
                  <a16:creationId xmlns:a16="http://schemas.microsoft.com/office/drawing/2014/main" id="{CF3571EF-E408-A245-AE3D-BB73B8C1B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" y="3102"/>
              <a:ext cx="80" cy="22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0" name="Line 110">
              <a:extLst>
                <a:ext uri="{FF2B5EF4-FFF2-40B4-BE49-F238E27FC236}">
                  <a16:creationId xmlns:a16="http://schemas.microsoft.com/office/drawing/2014/main" id="{91B45C5C-A600-1642-836E-1556ABBFB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8" y="3124"/>
              <a:ext cx="86" cy="21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1" name="Line 111">
              <a:extLst>
                <a:ext uri="{FF2B5EF4-FFF2-40B4-BE49-F238E27FC236}">
                  <a16:creationId xmlns:a16="http://schemas.microsoft.com/office/drawing/2014/main" id="{17E42623-FF20-484F-942E-63ED8999FB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3145"/>
              <a:ext cx="86" cy="15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2" name="Line 112">
              <a:extLst>
                <a:ext uri="{FF2B5EF4-FFF2-40B4-BE49-F238E27FC236}">
                  <a16:creationId xmlns:a16="http://schemas.microsoft.com/office/drawing/2014/main" id="{9F9FFA33-46D2-044C-BE6B-E1F384223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0" y="3160"/>
              <a:ext cx="87" cy="14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3" name="Line 113">
              <a:extLst>
                <a:ext uri="{FF2B5EF4-FFF2-40B4-BE49-F238E27FC236}">
                  <a16:creationId xmlns:a16="http://schemas.microsoft.com/office/drawing/2014/main" id="{EA24ABAB-BDD6-7F4A-89CB-070377781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7" y="3174"/>
              <a:ext cx="86" cy="7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4" name="Line 114">
              <a:extLst>
                <a:ext uri="{FF2B5EF4-FFF2-40B4-BE49-F238E27FC236}">
                  <a16:creationId xmlns:a16="http://schemas.microsoft.com/office/drawing/2014/main" id="{819F3E6E-4E37-E441-A272-7D09EC405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3" y="3181"/>
              <a:ext cx="87" cy="8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5" name="Line 115">
              <a:extLst>
                <a:ext uri="{FF2B5EF4-FFF2-40B4-BE49-F238E27FC236}">
                  <a16:creationId xmlns:a16="http://schemas.microsoft.com/office/drawing/2014/main" id="{2A19AD3E-6F4F-9D4F-BDC3-28E9904C2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1276"/>
              <a:ext cx="1" cy="1934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596" name="Freeform 116">
            <a:extLst>
              <a:ext uri="{FF2B5EF4-FFF2-40B4-BE49-F238E27FC236}">
                <a16:creationId xmlns:a16="http://schemas.microsoft.com/office/drawing/2014/main" id="{C81D1E79-12E0-8347-BD00-8337EC16629A}"/>
              </a:ext>
            </a:extLst>
          </p:cNvPr>
          <p:cNvSpPr>
            <a:spLocks/>
          </p:cNvSpPr>
          <p:nvPr/>
        </p:nvSpPr>
        <p:spPr bwMode="auto">
          <a:xfrm>
            <a:off x="1343025" y="2649538"/>
            <a:ext cx="2584450" cy="2541587"/>
          </a:xfrm>
          <a:custGeom>
            <a:avLst/>
            <a:gdLst>
              <a:gd name="T0" fmla="*/ 2220 w 2220"/>
              <a:gd name="T1" fmla="*/ 1922 h 1923"/>
              <a:gd name="T2" fmla="*/ 2217 w 2220"/>
              <a:gd name="T3" fmla="*/ 0 h 1923"/>
              <a:gd name="T4" fmla="*/ 2107 w 2220"/>
              <a:gd name="T5" fmla="*/ 130 h 1923"/>
              <a:gd name="T6" fmla="*/ 2029 w 2220"/>
              <a:gd name="T7" fmla="*/ 234 h 1923"/>
              <a:gd name="T8" fmla="*/ 1957 w 2220"/>
              <a:gd name="T9" fmla="*/ 328 h 1923"/>
              <a:gd name="T10" fmla="*/ 1855 w 2220"/>
              <a:gd name="T11" fmla="*/ 484 h 1923"/>
              <a:gd name="T12" fmla="*/ 1798 w 2220"/>
              <a:gd name="T13" fmla="*/ 567 h 1923"/>
              <a:gd name="T14" fmla="*/ 1735 w 2220"/>
              <a:gd name="T15" fmla="*/ 663 h 1923"/>
              <a:gd name="T16" fmla="*/ 1669 w 2220"/>
              <a:gd name="T17" fmla="*/ 764 h 1923"/>
              <a:gd name="T18" fmla="*/ 1601 w 2220"/>
              <a:gd name="T19" fmla="*/ 864 h 1923"/>
              <a:gd name="T20" fmla="*/ 1539 w 2220"/>
              <a:gd name="T21" fmla="*/ 952 h 1923"/>
              <a:gd name="T22" fmla="*/ 1471 w 2220"/>
              <a:gd name="T23" fmla="*/ 1053 h 1923"/>
              <a:gd name="T24" fmla="*/ 1384 w 2220"/>
              <a:gd name="T25" fmla="*/ 1164 h 1923"/>
              <a:gd name="T26" fmla="*/ 1319 w 2220"/>
              <a:gd name="T27" fmla="*/ 1250 h 1923"/>
              <a:gd name="T28" fmla="*/ 1237 w 2220"/>
              <a:gd name="T29" fmla="*/ 1342 h 1923"/>
              <a:gd name="T30" fmla="*/ 1057 w 2220"/>
              <a:gd name="T31" fmla="*/ 1518 h 1923"/>
              <a:gd name="T32" fmla="*/ 941 w 2220"/>
              <a:gd name="T33" fmla="*/ 1614 h 1923"/>
              <a:gd name="T34" fmla="*/ 819 w 2220"/>
              <a:gd name="T35" fmla="*/ 1692 h 1923"/>
              <a:gd name="T36" fmla="*/ 745 w 2220"/>
              <a:gd name="T37" fmla="*/ 1736 h 1923"/>
              <a:gd name="T38" fmla="*/ 673 w 2220"/>
              <a:gd name="T39" fmla="*/ 1764 h 1923"/>
              <a:gd name="T40" fmla="*/ 569 w 2220"/>
              <a:gd name="T41" fmla="*/ 1802 h 1923"/>
              <a:gd name="T42" fmla="*/ 469 w 2220"/>
              <a:gd name="T43" fmla="*/ 1836 h 1923"/>
              <a:gd name="T44" fmla="*/ 310 w 2220"/>
              <a:gd name="T45" fmla="*/ 1872 h 1923"/>
              <a:gd name="T46" fmla="*/ 160 w 2220"/>
              <a:gd name="T47" fmla="*/ 1898 h 1923"/>
              <a:gd name="T48" fmla="*/ 0 w 2220"/>
              <a:gd name="T49" fmla="*/ 1908 h 1923"/>
              <a:gd name="T50" fmla="*/ 1 w 2220"/>
              <a:gd name="T51" fmla="*/ 1923 h 1923"/>
              <a:gd name="T52" fmla="*/ 2220 w 2220"/>
              <a:gd name="T53" fmla="*/ 1922 h 1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20" h="1923">
                <a:moveTo>
                  <a:pt x="2220" y="1922"/>
                </a:moveTo>
                <a:cubicBezTo>
                  <a:pt x="2219" y="1575"/>
                  <a:pt x="2219" y="360"/>
                  <a:pt x="2217" y="0"/>
                </a:cubicBezTo>
                <a:cubicBezTo>
                  <a:pt x="2190" y="40"/>
                  <a:pt x="2169" y="48"/>
                  <a:pt x="2107" y="130"/>
                </a:cubicBezTo>
                <a:cubicBezTo>
                  <a:pt x="2074" y="172"/>
                  <a:pt x="2055" y="194"/>
                  <a:pt x="2029" y="234"/>
                </a:cubicBezTo>
                <a:cubicBezTo>
                  <a:pt x="1983" y="290"/>
                  <a:pt x="2005" y="267"/>
                  <a:pt x="1957" y="328"/>
                </a:cubicBezTo>
                <a:cubicBezTo>
                  <a:pt x="1905" y="412"/>
                  <a:pt x="1890" y="431"/>
                  <a:pt x="1855" y="484"/>
                </a:cubicBezTo>
                <a:cubicBezTo>
                  <a:pt x="1842" y="503"/>
                  <a:pt x="1813" y="550"/>
                  <a:pt x="1798" y="567"/>
                </a:cubicBezTo>
                <a:cubicBezTo>
                  <a:pt x="1768" y="601"/>
                  <a:pt x="1762" y="627"/>
                  <a:pt x="1735" y="663"/>
                </a:cubicBezTo>
                <a:cubicBezTo>
                  <a:pt x="1703" y="699"/>
                  <a:pt x="1693" y="730"/>
                  <a:pt x="1669" y="764"/>
                </a:cubicBezTo>
                <a:cubicBezTo>
                  <a:pt x="1643" y="801"/>
                  <a:pt x="1641" y="804"/>
                  <a:pt x="1601" y="864"/>
                </a:cubicBezTo>
                <a:cubicBezTo>
                  <a:pt x="1591" y="894"/>
                  <a:pt x="1591" y="876"/>
                  <a:pt x="1539" y="952"/>
                </a:cubicBezTo>
                <a:cubicBezTo>
                  <a:pt x="1518" y="978"/>
                  <a:pt x="1492" y="1027"/>
                  <a:pt x="1471" y="1053"/>
                </a:cubicBezTo>
                <a:cubicBezTo>
                  <a:pt x="1420" y="1114"/>
                  <a:pt x="1426" y="1096"/>
                  <a:pt x="1384" y="1164"/>
                </a:cubicBezTo>
                <a:cubicBezTo>
                  <a:pt x="1342" y="1212"/>
                  <a:pt x="1369" y="1188"/>
                  <a:pt x="1319" y="1250"/>
                </a:cubicBezTo>
                <a:cubicBezTo>
                  <a:pt x="1258" y="1317"/>
                  <a:pt x="1293" y="1270"/>
                  <a:pt x="1237" y="1342"/>
                </a:cubicBezTo>
                <a:cubicBezTo>
                  <a:pt x="1211" y="1366"/>
                  <a:pt x="1082" y="1495"/>
                  <a:pt x="1057" y="1518"/>
                </a:cubicBezTo>
                <a:cubicBezTo>
                  <a:pt x="1003" y="1554"/>
                  <a:pt x="987" y="1580"/>
                  <a:pt x="941" y="1614"/>
                </a:cubicBezTo>
                <a:cubicBezTo>
                  <a:pt x="922" y="1628"/>
                  <a:pt x="839" y="1679"/>
                  <a:pt x="819" y="1692"/>
                </a:cubicBezTo>
                <a:cubicBezTo>
                  <a:pt x="786" y="1712"/>
                  <a:pt x="783" y="1716"/>
                  <a:pt x="745" y="1736"/>
                </a:cubicBezTo>
                <a:cubicBezTo>
                  <a:pt x="673" y="1761"/>
                  <a:pt x="745" y="1743"/>
                  <a:pt x="673" y="1764"/>
                </a:cubicBezTo>
                <a:cubicBezTo>
                  <a:pt x="625" y="1788"/>
                  <a:pt x="569" y="1802"/>
                  <a:pt x="569" y="1802"/>
                </a:cubicBezTo>
                <a:cubicBezTo>
                  <a:pt x="536" y="1826"/>
                  <a:pt x="507" y="1817"/>
                  <a:pt x="469" y="1836"/>
                </a:cubicBezTo>
                <a:cubicBezTo>
                  <a:pt x="346" y="1869"/>
                  <a:pt x="480" y="1835"/>
                  <a:pt x="310" y="1872"/>
                </a:cubicBezTo>
                <a:cubicBezTo>
                  <a:pt x="245" y="1878"/>
                  <a:pt x="226" y="1884"/>
                  <a:pt x="160" y="1898"/>
                </a:cubicBezTo>
                <a:cubicBezTo>
                  <a:pt x="79" y="1902"/>
                  <a:pt x="26" y="1904"/>
                  <a:pt x="0" y="1908"/>
                </a:cubicBezTo>
                <a:cubicBezTo>
                  <a:pt x="0" y="1922"/>
                  <a:pt x="0" y="1907"/>
                  <a:pt x="1" y="1923"/>
                </a:cubicBezTo>
                <a:cubicBezTo>
                  <a:pt x="430" y="1918"/>
                  <a:pt x="1851" y="1922"/>
                  <a:pt x="2220" y="1922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97" name="Freeform 117">
            <a:extLst>
              <a:ext uri="{FF2B5EF4-FFF2-40B4-BE49-F238E27FC236}">
                <a16:creationId xmlns:a16="http://schemas.microsoft.com/office/drawing/2014/main" id="{4D721DFF-0141-B247-B930-90AF208CF54A}"/>
              </a:ext>
            </a:extLst>
          </p:cNvPr>
          <p:cNvSpPr>
            <a:spLocks/>
          </p:cNvSpPr>
          <p:nvPr/>
        </p:nvSpPr>
        <p:spPr bwMode="auto">
          <a:xfrm>
            <a:off x="3937000" y="2378075"/>
            <a:ext cx="887413" cy="2808288"/>
          </a:xfrm>
          <a:custGeom>
            <a:avLst/>
            <a:gdLst>
              <a:gd name="T0" fmla="*/ 0 w 762"/>
              <a:gd name="T1" fmla="*/ 2126 h 2126"/>
              <a:gd name="T2" fmla="*/ 760 w 762"/>
              <a:gd name="T3" fmla="*/ 2126 h 2126"/>
              <a:gd name="T4" fmla="*/ 762 w 762"/>
              <a:gd name="T5" fmla="*/ 202 h 2126"/>
              <a:gd name="T6" fmla="*/ 622 w 762"/>
              <a:gd name="T7" fmla="*/ 78 h 2126"/>
              <a:gd name="T8" fmla="*/ 514 w 762"/>
              <a:gd name="T9" fmla="*/ 18 h 2126"/>
              <a:gd name="T10" fmla="*/ 406 w 762"/>
              <a:gd name="T11" fmla="*/ 2 h 2126"/>
              <a:gd name="T12" fmla="*/ 256 w 762"/>
              <a:gd name="T13" fmla="*/ 14 h 2126"/>
              <a:gd name="T14" fmla="*/ 130 w 762"/>
              <a:gd name="T15" fmla="*/ 86 h 2126"/>
              <a:gd name="T16" fmla="*/ 0 w 762"/>
              <a:gd name="T17" fmla="*/ 194 h 2126"/>
              <a:gd name="T18" fmla="*/ 0 w 762"/>
              <a:gd name="T19" fmla="*/ 2126 h 2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2" h="2126">
                <a:moveTo>
                  <a:pt x="0" y="2126"/>
                </a:moveTo>
                <a:cubicBezTo>
                  <a:pt x="248" y="2126"/>
                  <a:pt x="510" y="2126"/>
                  <a:pt x="760" y="2126"/>
                </a:cubicBezTo>
                <a:cubicBezTo>
                  <a:pt x="760" y="1180"/>
                  <a:pt x="760" y="884"/>
                  <a:pt x="762" y="202"/>
                </a:cubicBezTo>
                <a:cubicBezTo>
                  <a:pt x="696" y="138"/>
                  <a:pt x="622" y="78"/>
                  <a:pt x="622" y="78"/>
                </a:cubicBezTo>
                <a:cubicBezTo>
                  <a:pt x="581" y="47"/>
                  <a:pt x="560" y="30"/>
                  <a:pt x="514" y="18"/>
                </a:cubicBezTo>
                <a:cubicBezTo>
                  <a:pt x="468" y="6"/>
                  <a:pt x="449" y="3"/>
                  <a:pt x="406" y="2"/>
                </a:cubicBezTo>
                <a:cubicBezTo>
                  <a:pt x="363" y="1"/>
                  <a:pt x="302" y="0"/>
                  <a:pt x="256" y="14"/>
                </a:cubicBezTo>
                <a:cubicBezTo>
                  <a:pt x="204" y="28"/>
                  <a:pt x="173" y="56"/>
                  <a:pt x="130" y="86"/>
                </a:cubicBezTo>
                <a:lnTo>
                  <a:pt x="0" y="194"/>
                </a:lnTo>
                <a:lnTo>
                  <a:pt x="0" y="2126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98" name="Freeform 118">
            <a:extLst>
              <a:ext uri="{FF2B5EF4-FFF2-40B4-BE49-F238E27FC236}">
                <a16:creationId xmlns:a16="http://schemas.microsoft.com/office/drawing/2014/main" id="{F9BAF969-A387-6A43-8E62-48B56DA64DEB}"/>
              </a:ext>
            </a:extLst>
          </p:cNvPr>
          <p:cNvSpPr>
            <a:spLocks/>
          </p:cNvSpPr>
          <p:nvPr/>
        </p:nvSpPr>
        <p:spPr bwMode="auto">
          <a:xfrm>
            <a:off x="4819650" y="2638425"/>
            <a:ext cx="2593975" cy="2547938"/>
          </a:xfrm>
          <a:custGeom>
            <a:avLst/>
            <a:gdLst>
              <a:gd name="T0" fmla="*/ 2 w 2230"/>
              <a:gd name="T1" fmla="*/ 1929 h 1929"/>
              <a:gd name="T2" fmla="*/ 2 w 2230"/>
              <a:gd name="T3" fmla="*/ 0 h 1929"/>
              <a:gd name="T4" fmla="*/ 96 w 2230"/>
              <a:gd name="T5" fmla="*/ 109 h 1929"/>
              <a:gd name="T6" fmla="*/ 176 w 2230"/>
              <a:gd name="T7" fmla="*/ 203 h 1929"/>
              <a:gd name="T8" fmla="*/ 352 w 2230"/>
              <a:gd name="T9" fmla="*/ 449 h 1929"/>
              <a:gd name="T10" fmla="*/ 526 w 2230"/>
              <a:gd name="T11" fmla="*/ 729 h 1929"/>
              <a:gd name="T12" fmla="*/ 648 w 2230"/>
              <a:gd name="T13" fmla="*/ 903 h 1929"/>
              <a:gd name="T14" fmla="*/ 854 w 2230"/>
              <a:gd name="T15" fmla="*/ 1185 h 1929"/>
              <a:gd name="T16" fmla="*/ 1002 w 2230"/>
              <a:gd name="T17" fmla="*/ 1363 h 1929"/>
              <a:gd name="T18" fmla="*/ 1132 w 2230"/>
              <a:gd name="T19" fmla="*/ 1495 h 1929"/>
              <a:gd name="T20" fmla="*/ 1290 w 2230"/>
              <a:gd name="T21" fmla="*/ 1627 h 1929"/>
              <a:gd name="T22" fmla="*/ 1382 w 2230"/>
              <a:gd name="T23" fmla="*/ 1685 h 1929"/>
              <a:gd name="T24" fmla="*/ 1528 w 2230"/>
              <a:gd name="T25" fmla="*/ 1759 h 1929"/>
              <a:gd name="T26" fmla="*/ 1624 w 2230"/>
              <a:gd name="T27" fmla="*/ 1801 h 1929"/>
              <a:gd name="T28" fmla="*/ 1804 w 2230"/>
              <a:gd name="T29" fmla="*/ 1855 h 1929"/>
              <a:gd name="T30" fmla="*/ 1896 w 2230"/>
              <a:gd name="T31" fmla="*/ 1877 h 1929"/>
              <a:gd name="T32" fmla="*/ 2008 w 2230"/>
              <a:gd name="T33" fmla="*/ 1895 h 1929"/>
              <a:gd name="T34" fmla="*/ 2230 w 2230"/>
              <a:gd name="T35" fmla="*/ 1917 h 1929"/>
              <a:gd name="T36" fmla="*/ 2230 w 2230"/>
              <a:gd name="T37" fmla="*/ 1929 h 1929"/>
              <a:gd name="T38" fmla="*/ 2 w 2230"/>
              <a:gd name="T39" fmla="*/ 1929 h 1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30" h="1929">
                <a:moveTo>
                  <a:pt x="2" y="1929"/>
                </a:moveTo>
                <a:cubicBezTo>
                  <a:pt x="2" y="1024"/>
                  <a:pt x="0" y="202"/>
                  <a:pt x="2" y="0"/>
                </a:cubicBezTo>
                <a:cubicBezTo>
                  <a:pt x="26" y="23"/>
                  <a:pt x="71" y="78"/>
                  <a:pt x="96" y="109"/>
                </a:cubicBezTo>
                <a:lnTo>
                  <a:pt x="176" y="203"/>
                </a:lnTo>
                <a:lnTo>
                  <a:pt x="352" y="449"/>
                </a:lnTo>
                <a:lnTo>
                  <a:pt x="526" y="729"/>
                </a:lnTo>
                <a:lnTo>
                  <a:pt x="648" y="903"/>
                </a:lnTo>
                <a:lnTo>
                  <a:pt x="854" y="1185"/>
                </a:lnTo>
                <a:lnTo>
                  <a:pt x="1002" y="1363"/>
                </a:lnTo>
                <a:lnTo>
                  <a:pt x="1132" y="1495"/>
                </a:lnTo>
                <a:lnTo>
                  <a:pt x="1290" y="1627"/>
                </a:lnTo>
                <a:lnTo>
                  <a:pt x="1382" y="1685"/>
                </a:lnTo>
                <a:lnTo>
                  <a:pt x="1528" y="1759"/>
                </a:lnTo>
                <a:lnTo>
                  <a:pt x="1624" y="1801"/>
                </a:lnTo>
                <a:lnTo>
                  <a:pt x="1804" y="1855"/>
                </a:lnTo>
                <a:lnTo>
                  <a:pt x="1896" y="1877"/>
                </a:lnTo>
                <a:lnTo>
                  <a:pt x="2008" y="1895"/>
                </a:lnTo>
                <a:cubicBezTo>
                  <a:pt x="2064" y="1902"/>
                  <a:pt x="2193" y="1911"/>
                  <a:pt x="2230" y="1917"/>
                </a:cubicBezTo>
                <a:cubicBezTo>
                  <a:pt x="2224" y="1921"/>
                  <a:pt x="2228" y="1915"/>
                  <a:pt x="2230" y="1929"/>
                </a:cubicBezTo>
                <a:cubicBezTo>
                  <a:pt x="1674" y="1929"/>
                  <a:pt x="538" y="1929"/>
                  <a:pt x="2" y="1929"/>
                </a:cubicBez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rgbClr val="FF99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99" name="Line 119">
            <a:extLst>
              <a:ext uri="{FF2B5EF4-FFF2-40B4-BE49-F238E27FC236}">
                <a16:creationId xmlns:a16="http://schemas.microsoft.com/office/drawing/2014/main" id="{1D0F65FE-25C1-7643-865D-BA2FBC1122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74763" y="1968500"/>
            <a:ext cx="6350" cy="3292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00" name="Line 120">
            <a:extLst>
              <a:ext uri="{FF2B5EF4-FFF2-40B4-BE49-F238E27FC236}">
                <a16:creationId xmlns:a16="http://schemas.microsoft.com/office/drawing/2014/main" id="{5E912FA8-C802-1E42-BE59-3251B80BD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5550" y="4573588"/>
            <a:ext cx="55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01" name="Line 121">
            <a:extLst>
              <a:ext uri="{FF2B5EF4-FFF2-40B4-BE49-F238E27FC236}">
                <a16:creationId xmlns:a16="http://schemas.microsoft.com/office/drawing/2014/main" id="{EABBD911-3EAF-8D42-B084-18E838503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5550" y="3922713"/>
            <a:ext cx="55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02" name="Line 122">
            <a:extLst>
              <a:ext uri="{FF2B5EF4-FFF2-40B4-BE49-F238E27FC236}">
                <a16:creationId xmlns:a16="http://schemas.microsoft.com/office/drawing/2014/main" id="{6FF3120C-5F62-5749-9638-E8A425EB3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5550" y="3271838"/>
            <a:ext cx="55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03" name="Line 123">
            <a:extLst>
              <a:ext uri="{FF2B5EF4-FFF2-40B4-BE49-F238E27FC236}">
                <a16:creationId xmlns:a16="http://schemas.microsoft.com/office/drawing/2014/main" id="{6CCC42A3-9982-FC4B-A843-0E453B07B4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3488" y="2620963"/>
            <a:ext cx="476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04" name="Line 124">
            <a:extLst>
              <a:ext uri="{FF2B5EF4-FFF2-40B4-BE49-F238E27FC236}">
                <a16:creationId xmlns:a16="http://schemas.microsoft.com/office/drawing/2014/main" id="{60037805-C945-F447-B786-674B61DC0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5550" y="1968500"/>
            <a:ext cx="55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05" name="Rectangle 125">
            <a:extLst>
              <a:ext uri="{FF2B5EF4-FFF2-40B4-BE49-F238E27FC236}">
                <a16:creationId xmlns:a16="http://schemas.microsoft.com/office/drawing/2014/main" id="{8A64A617-02A0-C649-839B-91FFA00E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6135688"/>
            <a:ext cx="755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 b="1">
                <a:solidFill>
                  <a:srgbClr val="000000"/>
                </a:solidFill>
              </a:rPr>
              <a:t>                  </a:t>
            </a:r>
            <a:endParaRPr lang="de-DE" altLang="de-DE" sz="1400"/>
          </a:p>
        </p:txBody>
      </p:sp>
      <p:sp>
        <p:nvSpPr>
          <p:cNvPr id="20606" name="Rectangle 126">
            <a:extLst>
              <a:ext uri="{FF2B5EF4-FFF2-40B4-BE49-F238E27FC236}">
                <a16:creationId xmlns:a16="http://schemas.microsoft.com/office/drawing/2014/main" id="{6BA16987-F0EF-4A4A-8146-3FB89AA21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6135688"/>
            <a:ext cx="29098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         I                II               III            IV        </a:t>
            </a:r>
            <a:endParaRPr lang="de-DE" altLang="de-DE" sz="1400"/>
          </a:p>
        </p:txBody>
      </p:sp>
      <p:grpSp>
        <p:nvGrpSpPr>
          <p:cNvPr id="20607" name="Group 127">
            <a:extLst>
              <a:ext uri="{FF2B5EF4-FFF2-40B4-BE49-F238E27FC236}">
                <a16:creationId xmlns:a16="http://schemas.microsoft.com/office/drawing/2014/main" id="{2F4F0424-7778-CA44-B963-9E67B8AABB02}"/>
              </a:ext>
            </a:extLst>
          </p:cNvPr>
          <p:cNvGrpSpPr>
            <a:grpSpLocks/>
          </p:cNvGrpSpPr>
          <p:nvPr/>
        </p:nvGrpSpPr>
        <p:grpSpPr bwMode="auto">
          <a:xfrm>
            <a:off x="2581275" y="5929313"/>
            <a:ext cx="3414713" cy="144462"/>
            <a:chOff x="2041" y="3795"/>
            <a:chExt cx="1989" cy="91"/>
          </a:xfrm>
        </p:grpSpPr>
        <p:sp>
          <p:nvSpPr>
            <p:cNvPr id="20608" name="Line 128">
              <a:extLst>
                <a:ext uri="{FF2B5EF4-FFF2-40B4-BE49-F238E27FC236}">
                  <a16:creationId xmlns:a16="http://schemas.microsoft.com/office/drawing/2014/main" id="{B07711D5-F924-F84B-B021-A24CE2F7D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0" y="3840"/>
              <a:ext cx="186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09" name="Freeform 129">
              <a:extLst>
                <a:ext uri="{FF2B5EF4-FFF2-40B4-BE49-F238E27FC236}">
                  <a16:creationId xmlns:a16="http://schemas.microsoft.com/office/drawing/2014/main" id="{061A9BA2-CD46-0F4C-BA85-C05E4040A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3795"/>
              <a:ext cx="91" cy="91"/>
            </a:xfrm>
            <a:custGeom>
              <a:avLst/>
              <a:gdLst>
                <a:gd name="T0" fmla="*/ 182 w 182"/>
                <a:gd name="T1" fmla="*/ 0 h 183"/>
                <a:gd name="T2" fmla="*/ 0 w 182"/>
                <a:gd name="T3" fmla="*/ 91 h 183"/>
                <a:gd name="T4" fmla="*/ 182 w 182"/>
                <a:gd name="T5" fmla="*/ 183 h 183"/>
                <a:gd name="T6" fmla="*/ 125 w 182"/>
                <a:gd name="T7" fmla="*/ 91 h 183"/>
                <a:gd name="T8" fmla="*/ 182 w 182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3">
                  <a:moveTo>
                    <a:pt x="182" y="0"/>
                  </a:moveTo>
                  <a:lnTo>
                    <a:pt x="0" y="91"/>
                  </a:lnTo>
                  <a:lnTo>
                    <a:pt x="182" y="183"/>
                  </a:lnTo>
                  <a:lnTo>
                    <a:pt x="125" y="9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10" name="Freeform 130">
              <a:extLst>
                <a:ext uri="{FF2B5EF4-FFF2-40B4-BE49-F238E27FC236}">
                  <a16:creationId xmlns:a16="http://schemas.microsoft.com/office/drawing/2014/main" id="{288D77B3-3B74-0B45-9071-288E1760C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3795"/>
              <a:ext cx="91" cy="91"/>
            </a:xfrm>
            <a:custGeom>
              <a:avLst/>
              <a:gdLst>
                <a:gd name="T0" fmla="*/ 0 w 183"/>
                <a:gd name="T1" fmla="*/ 183 h 183"/>
                <a:gd name="T2" fmla="*/ 183 w 183"/>
                <a:gd name="T3" fmla="*/ 91 h 183"/>
                <a:gd name="T4" fmla="*/ 0 w 183"/>
                <a:gd name="T5" fmla="*/ 0 h 183"/>
                <a:gd name="T6" fmla="*/ 58 w 183"/>
                <a:gd name="T7" fmla="*/ 91 h 183"/>
                <a:gd name="T8" fmla="*/ 0 w 183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0" y="183"/>
                  </a:moveTo>
                  <a:lnTo>
                    <a:pt x="183" y="91"/>
                  </a:lnTo>
                  <a:lnTo>
                    <a:pt x="0" y="0"/>
                  </a:lnTo>
                  <a:lnTo>
                    <a:pt x="58" y="91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611" name="Line 131">
            <a:extLst>
              <a:ext uri="{FF2B5EF4-FFF2-40B4-BE49-F238E27FC236}">
                <a16:creationId xmlns:a16="http://schemas.microsoft.com/office/drawing/2014/main" id="{0C46648A-3C17-6D41-BDFB-6CC4D7F1D7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5938" y="5718175"/>
            <a:ext cx="1587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12" name="Freeform 132">
            <a:extLst>
              <a:ext uri="{FF2B5EF4-FFF2-40B4-BE49-F238E27FC236}">
                <a16:creationId xmlns:a16="http://schemas.microsoft.com/office/drawing/2014/main" id="{D37A5C6F-FAF1-1E4E-918E-ADA5A99FD9FA}"/>
              </a:ext>
            </a:extLst>
          </p:cNvPr>
          <p:cNvSpPr>
            <a:spLocks/>
          </p:cNvSpPr>
          <p:nvPr/>
        </p:nvSpPr>
        <p:spPr bwMode="auto">
          <a:xfrm>
            <a:off x="3005138" y="5619750"/>
            <a:ext cx="107950" cy="144463"/>
          </a:xfrm>
          <a:custGeom>
            <a:avLst/>
            <a:gdLst>
              <a:gd name="T0" fmla="*/ 125 w 125"/>
              <a:gd name="T1" fmla="*/ 183 h 183"/>
              <a:gd name="T2" fmla="*/ 64 w 125"/>
              <a:gd name="T3" fmla="*/ 0 h 183"/>
              <a:gd name="T4" fmla="*/ 0 w 125"/>
              <a:gd name="T5" fmla="*/ 183 h 183"/>
              <a:gd name="T6" fmla="*/ 64 w 125"/>
              <a:gd name="T7" fmla="*/ 125 h 183"/>
              <a:gd name="T8" fmla="*/ 125 w 125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3">
                <a:moveTo>
                  <a:pt x="125" y="183"/>
                </a:moveTo>
                <a:lnTo>
                  <a:pt x="64" y="0"/>
                </a:lnTo>
                <a:lnTo>
                  <a:pt x="0" y="183"/>
                </a:lnTo>
                <a:lnTo>
                  <a:pt x="64" y="125"/>
                </a:lnTo>
                <a:lnTo>
                  <a:pt x="125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0613" name="Group 133">
            <a:extLst>
              <a:ext uri="{FF2B5EF4-FFF2-40B4-BE49-F238E27FC236}">
                <a16:creationId xmlns:a16="http://schemas.microsoft.com/office/drawing/2014/main" id="{01D4EDDF-7A12-D847-AE86-7E1927BED0DA}"/>
              </a:ext>
            </a:extLst>
          </p:cNvPr>
          <p:cNvGrpSpPr>
            <a:grpSpLocks/>
          </p:cNvGrpSpPr>
          <p:nvPr/>
        </p:nvGrpSpPr>
        <p:grpSpPr bwMode="auto">
          <a:xfrm>
            <a:off x="3787775" y="5619750"/>
            <a:ext cx="106363" cy="381000"/>
            <a:chOff x="2743" y="3600"/>
            <a:chExt cx="62" cy="240"/>
          </a:xfrm>
        </p:grpSpPr>
        <p:sp>
          <p:nvSpPr>
            <p:cNvPr id="20614" name="Line 134">
              <a:extLst>
                <a:ext uri="{FF2B5EF4-FFF2-40B4-BE49-F238E27FC236}">
                  <a16:creationId xmlns:a16="http://schemas.microsoft.com/office/drawing/2014/main" id="{C907A035-BC32-4C44-B66E-0804221EF5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3" y="36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15" name="Freeform 135">
              <a:extLst>
                <a:ext uri="{FF2B5EF4-FFF2-40B4-BE49-F238E27FC236}">
                  <a16:creationId xmlns:a16="http://schemas.microsoft.com/office/drawing/2014/main" id="{2026F8A9-9CE6-AE4F-9CC6-C45894EFA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3600"/>
              <a:ext cx="62" cy="91"/>
            </a:xfrm>
            <a:custGeom>
              <a:avLst/>
              <a:gdLst>
                <a:gd name="T0" fmla="*/ 125 w 125"/>
                <a:gd name="T1" fmla="*/ 183 h 183"/>
                <a:gd name="T2" fmla="*/ 64 w 125"/>
                <a:gd name="T3" fmla="*/ 0 h 183"/>
                <a:gd name="T4" fmla="*/ 0 w 125"/>
                <a:gd name="T5" fmla="*/ 183 h 183"/>
                <a:gd name="T6" fmla="*/ 64 w 125"/>
                <a:gd name="T7" fmla="*/ 125 h 183"/>
                <a:gd name="T8" fmla="*/ 125 w 12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83">
                  <a:moveTo>
                    <a:pt x="125" y="183"/>
                  </a:moveTo>
                  <a:lnTo>
                    <a:pt x="64" y="0"/>
                  </a:lnTo>
                  <a:lnTo>
                    <a:pt x="0" y="183"/>
                  </a:lnTo>
                  <a:lnTo>
                    <a:pt x="64" y="125"/>
                  </a:lnTo>
                  <a:lnTo>
                    <a:pt x="125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616" name="Line 136">
            <a:extLst>
              <a:ext uri="{FF2B5EF4-FFF2-40B4-BE49-F238E27FC236}">
                <a16:creationId xmlns:a16="http://schemas.microsoft.com/office/drawing/2014/main" id="{B132D267-FE5D-7F43-A8B1-FB701461F3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9725" y="5715000"/>
            <a:ext cx="1588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17" name="Freeform 137">
            <a:extLst>
              <a:ext uri="{FF2B5EF4-FFF2-40B4-BE49-F238E27FC236}">
                <a16:creationId xmlns:a16="http://schemas.microsoft.com/office/drawing/2014/main" id="{DADBAB3A-C4A2-5142-8680-9F66C0F61B19}"/>
              </a:ext>
            </a:extLst>
          </p:cNvPr>
          <p:cNvSpPr>
            <a:spLocks/>
          </p:cNvSpPr>
          <p:nvPr/>
        </p:nvSpPr>
        <p:spPr bwMode="auto">
          <a:xfrm>
            <a:off x="5368925" y="5619750"/>
            <a:ext cx="107950" cy="144463"/>
          </a:xfrm>
          <a:custGeom>
            <a:avLst/>
            <a:gdLst>
              <a:gd name="T0" fmla="*/ 125 w 125"/>
              <a:gd name="T1" fmla="*/ 183 h 183"/>
              <a:gd name="T2" fmla="*/ 64 w 125"/>
              <a:gd name="T3" fmla="*/ 0 h 183"/>
              <a:gd name="T4" fmla="*/ 0 w 125"/>
              <a:gd name="T5" fmla="*/ 183 h 183"/>
              <a:gd name="T6" fmla="*/ 64 w 125"/>
              <a:gd name="T7" fmla="*/ 125 h 183"/>
              <a:gd name="T8" fmla="*/ 125 w 125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3">
                <a:moveTo>
                  <a:pt x="125" y="183"/>
                </a:moveTo>
                <a:lnTo>
                  <a:pt x="64" y="0"/>
                </a:lnTo>
                <a:lnTo>
                  <a:pt x="0" y="183"/>
                </a:lnTo>
                <a:lnTo>
                  <a:pt x="64" y="125"/>
                </a:lnTo>
                <a:lnTo>
                  <a:pt x="125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0618" name="Group 138">
            <a:extLst>
              <a:ext uri="{FF2B5EF4-FFF2-40B4-BE49-F238E27FC236}">
                <a16:creationId xmlns:a16="http://schemas.microsoft.com/office/drawing/2014/main" id="{AD0E7AA5-4116-5A4D-AF87-4AB0B3A9B82B}"/>
              </a:ext>
            </a:extLst>
          </p:cNvPr>
          <p:cNvGrpSpPr>
            <a:grpSpLocks/>
          </p:cNvGrpSpPr>
          <p:nvPr/>
        </p:nvGrpSpPr>
        <p:grpSpPr bwMode="auto">
          <a:xfrm>
            <a:off x="4578350" y="5619750"/>
            <a:ext cx="106363" cy="381000"/>
            <a:chOff x="3203" y="3600"/>
            <a:chExt cx="63" cy="240"/>
          </a:xfrm>
        </p:grpSpPr>
        <p:sp>
          <p:nvSpPr>
            <p:cNvPr id="20619" name="Line 139">
              <a:extLst>
                <a:ext uri="{FF2B5EF4-FFF2-40B4-BE49-F238E27FC236}">
                  <a16:creationId xmlns:a16="http://schemas.microsoft.com/office/drawing/2014/main" id="{CC5031F5-9E40-D24A-846A-267FD0235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4" y="36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0" name="Freeform 140">
              <a:extLst>
                <a:ext uri="{FF2B5EF4-FFF2-40B4-BE49-F238E27FC236}">
                  <a16:creationId xmlns:a16="http://schemas.microsoft.com/office/drawing/2014/main" id="{69E5BB5C-398B-8D4A-B954-F58D7BBF7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3600"/>
              <a:ext cx="63" cy="91"/>
            </a:xfrm>
            <a:custGeom>
              <a:avLst/>
              <a:gdLst>
                <a:gd name="T0" fmla="*/ 125 w 125"/>
                <a:gd name="T1" fmla="*/ 183 h 183"/>
                <a:gd name="T2" fmla="*/ 63 w 125"/>
                <a:gd name="T3" fmla="*/ 0 h 183"/>
                <a:gd name="T4" fmla="*/ 0 w 125"/>
                <a:gd name="T5" fmla="*/ 183 h 183"/>
                <a:gd name="T6" fmla="*/ 63 w 125"/>
                <a:gd name="T7" fmla="*/ 125 h 183"/>
                <a:gd name="T8" fmla="*/ 125 w 12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83">
                  <a:moveTo>
                    <a:pt x="125" y="183"/>
                  </a:moveTo>
                  <a:lnTo>
                    <a:pt x="63" y="0"/>
                  </a:lnTo>
                  <a:lnTo>
                    <a:pt x="0" y="183"/>
                  </a:lnTo>
                  <a:lnTo>
                    <a:pt x="63" y="125"/>
                  </a:lnTo>
                  <a:lnTo>
                    <a:pt x="125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621" name="Rectangle 141">
            <a:extLst>
              <a:ext uri="{FF2B5EF4-FFF2-40B4-BE49-F238E27FC236}">
                <a16:creationId xmlns:a16="http://schemas.microsoft.com/office/drawing/2014/main" id="{535A966B-CD5B-6A4B-8B57-31589207C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8" y="3817938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/>
              <a:t>29,3 %</a:t>
            </a:r>
          </a:p>
        </p:txBody>
      </p:sp>
      <p:sp>
        <p:nvSpPr>
          <p:cNvPr id="20622" name="Rectangle 142">
            <a:extLst>
              <a:ext uri="{FF2B5EF4-FFF2-40B4-BE49-F238E27FC236}">
                <a16:creationId xmlns:a16="http://schemas.microsoft.com/office/drawing/2014/main" id="{FD55929E-0E6B-9F49-9595-9AA880E1E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1773238"/>
            <a:ext cx="4926012" cy="319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23" name="Line 143">
            <a:extLst>
              <a:ext uri="{FF2B5EF4-FFF2-40B4-BE49-F238E27FC236}">
                <a16:creationId xmlns:a16="http://schemas.microsoft.com/office/drawing/2014/main" id="{A5BF0979-48BD-2949-A0BB-AFD15A83C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5188" y="1944688"/>
            <a:ext cx="2413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24" name="Rectangle 144">
            <a:extLst>
              <a:ext uri="{FF2B5EF4-FFF2-40B4-BE49-F238E27FC236}">
                <a16:creationId xmlns:a16="http://schemas.microsoft.com/office/drawing/2014/main" id="{CF1C3F1F-C089-9D40-8087-6732A6073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1841500"/>
            <a:ext cx="8397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Hauptschule</a:t>
            </a:r>
            <a:endParaRPr lang="de-DE" altLang="de-DE" sz="1400"/>
          </a:p>
        </p:txBody>
      </p:sp>
      <p:sp>
        <p:nvSpPr>
          <p:cNvPr id="20625" name="Line 145">
            <a:extLst>
              <a:ext uri="{FF2B5EF4-FFF2-40B4-BE49-F238E27FC236}">
                <a16:creationId xmlns:a16="http://schemas.microsoft.com/office/drawing/2014/main" id="{9E1387F8-5593-DF4B-9373-67E4F9DB4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4288" y="1944688"/>
            <a:ext cx="242887" cy="158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26" name="Rectangle 146">
            <a:extLst>
              <a:ext uri="{FF2B5EF4-FFF2-40B4-BE49-F238E27FC236}">
                <a16:creationId xmlns:a16="http://schemas.microsoft.com/office/drawing/2014/main" id="{21E3247F-4CE5-9542-9423-6B9A51E47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1841500"/>
            <a:ext cx="7508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Realschule</a:t>
            </a:r>
            <a:endParaRPr lang="de-DE" altLang="de-DE" sz="1400"/>
          </a:p>
        </p:txBody>
      </p:sp>
      <p:sp>
        <p:nvSpPr>
          <p:cNvPr id="20627" name="Line 147">
            <a:extLst>
              <a:ext uri="{FF2B5EF4-FFF2-40B4-BE49-F238E27FC236}">
                <a16:creationId xmlns:a16="http://schemas.microsoft.com/office/drawing/2014/main" id="{B0AF0EFF-E482-D34A-96C7-E4AF025C3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3375" y="1944688"/>
            <a:ext cx="2413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28" name="Rectangle 148">
            <a:extLst>
              <a:ext uri="{FF2B5EF4-FFF2-40B4-BE49-F238E27FC236}">
                <a16:creationId xmlns:a16="http://schemas.microsoft.com/office/drawing/2014/main" id="{6B7FEC27-4537-1A4C-BB37-FBB92546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41500"/>
            <a:ext cx="8080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Gymnasium</a:t>
            </a:r>
            <a:endParaRPr lang="de-DE" altLang="de-DE" sz="1400"/>
          </a:p>
        </p:txBody>
      </p:sp>
      <p:sp>
        <p:nvSpPr>
          <p:cNvPr id="20629" name="Rectangle 149">
            <a:extLst>
              <a:ext uri="{FF2B5EF4-FFF2-40B4-BE49-F238E27FC236}">
                <a16:creationId xmlns:a16="http://schemas.microsoft.com/office/drawing/2014/main" id="{B1217A18-CEED-D84B-914D-EBAE07B75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3817938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/>
              <a:t>35,7 %</a:t>
            </a:r>
          </a:p>
        </p:txBody>
      </p:sp>
      <p:sp>
        <p:nvSpPr>
          <p:cNvPr id="20630" name="Rectangle 150">
            <a:extLst>
              <a:ext uri="{FF2B5EF4-FFF2-40B4-BE49-F238E27FC236}">
                <a16:creationId xmlns:a16="http://schemas.microsoft.com/office/drawing/2014/main" id="{BAFBD3FA-FB02-6947-88E9-6C7865D9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3817938"/>
            <a:ext cx="695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/>
              <a:t>34,9 %</a:t>
            </a:r>
          </a:p>
        </p:txBody>
      </p:sp>
      <p:sp>
        <p:nvSpPr>
          <p:cNvPr id="20631" name="Line 151">
            <a:extLst>
              <a:ext uri="{FF2B5EF4-FFF2-40B4-BE49-F238E27FC236}">
                <a16:creationId xmlns:a16="http://schemas.microsoft.com/office/drawing/2014/main" id="{AF47371C-FBB5-4E49-80AA-14DF25F39F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4988" y="2089150"/>
            <a:ext cx="1587" cy="31226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32" name="Line 152">
            <a:extLst>
              <a:ext uri="{FF2B5EF4-FFF2-40B4-BE49-F238E27FC236}">
                <a16:creationId xmlns:a16="http://schemas.microsoft.com/office/drawing/2014/main" id="{C10BAC99-02D8-AA41-8A25-2B7F8B8D52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9213" y="2100263"/>
            <a:ext cx="1587" cy="31178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33" name="Line 153">
            <a:extLst>
              <a:ext uri="{FF2B5EF4-FFF2-40B4-BE49-F238E27FC236}">
                <a16:creationId xmlns:a16="http://schemas.microsoft.com/office/drawing/2014/main" id="{B39AD7BE-E52D-374C-BC5D-B9D938F15A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5025" y="2090738"/>
            <a:ext cx="3175" cy="3133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34" name="Line 154">
            <a:extLst>
              <a:ext uri="{FF2B5EF4-FFF2-40B4-BE49-F238E27FC236}">
                <a16:creationId xmlns:a16="http://schemas.microsoft.com/office/drawing/2014/main" id="{36C11B88-261E-714E-B01D-2E2071A3E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2263" y="2092325"/>
            <a:ext cx="0" cy="31289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35" name="Rectangle 155">
            <a:extLst>
              <a:ext uri="{FF2B5EF4-FFF2-40B4-BE49-F238E27FC236}">
                <a16:creationId xmlns:a16="http://schemas.microsoft.com/office/drawing/2014/main" id="{C10C6628-3C51-524B-9FD4-99ABAC7E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6240463"/>
            <a:ext cx="11763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Kompetenzstufen</a:t>
            </a:r>
            <a:endParaRPr lang="de-DE" altLang="de-DE" sz="1400"/>
          </a:p>
        </p:txBody>
      </p:sp>
      <p:sp>
        <p:nvSpPr>
          <p:cNvPr id="20636" name="Rectangle 156">
            <a:extLst>
              <a:ext uri="{FF2B5EF4-FFF2-40B4-BE49-F238E27FC236}">
                <a16:creationId xmlns:a16="http://schemas.microsoft.com/office/drawing/2014/main" id="{0338C425-C100-7E48-8ACD-07C81C51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70056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>
                <a:solidFill>
                  <a:schemeClr val="bg2"/>
                </a:solidFill>
              </a:rPr>
              <a:t>Wir werden weniger. Potentiale nutzen!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ußzeilenplatzhalter 1">
            <a:extLst>
              <a:ext uri="{FF2B5EF4-FFF2-40B4-BE49-F238E27FC236}">
                <a16:creationId xmlns:a16="http://schemas.microsoft.com/office/drawing/2014/main" id="{8A1DC6A3-C69C-A64C-A67E-8C52C6A392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142" name="Foliennummernplatzhalter 2">
            <a:extLst>
              <a:ext uri="{FF2B5EF4-FFF2-40B4-BE49-F238E27FC236}">
                <a16:creationId xmlns:a16="http://schemas.microsoft.com/office/drawing/2014/main" id="{BBC358E5-43A2-3447-B67A-D56A996FC0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E4A02-30AE-8846-AFDF-7F4DA948BE35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FB61794-4770-9646-B1E6-E26BA6F9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600200"/>
            <a:ext cx="8088313" cy="5029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D28887C-47CD-E54E-B047-BCE4C2BFB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841500"/>
            <a:ext cx="676275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94A4893B-BFC6-7444-93C6-7BCBE498F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2062163"/>
            <a:ext cx="58991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7B4370E5-C17C-644D-8CD5-F32338967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49425" y="2062163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109787B2-6742-7144-81F0-A13C5C915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5319713"/>
            <a:ext cx="52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952D2B4C-EFDB-D846-94C1-D584AFF49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4668838"/>
            <a:ext cx="52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C9BC0A3F-8613-6A4A-981F-93E033674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4016375"/>
            <a:ext cx="523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E465E7ED-8275-1249-898F-F316115D3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3365500"/>
            <a:ext cx="523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3817F3E2-8E10-534D-9B03-C5948D1948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4975" y="2714625"/>
            <a:ext cx="44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BA7D78A0-4EB5-F94A-BC91-202EC4BF8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2062163"/>
            <a:ext cx="52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FB43370B-B812-F941-AAE9-51381BB063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49425" y="5316538"/>
            <a:ext cx="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2FCBCC26-DFAD-CF47-A4B9-0A4A6DBA9E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43138" y="5326063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id="{BBCA5B2A-FA06-6245-9D43-B708B69778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3675" y="5319713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3" name="Line 15">
            <a:extLst>
              <a:ext uri="{FF2B5EF4-FFF2-40B4-BE49-F238E27FC236}">
                <a16:creationId xmlns:a16="http://schemas.microsoft.com/office/drawing/2014/main" id="{2485C9B7-AF69-3449-89A6-60745697F2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7388" y="5319713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4" name="Line 16">
            <a:extLst>
              <a:ext uri="{FF2B5EF4-FFF2-40B4-BE49-F238E27FC236}">
                <a16:creationId xmlns:a16="http://schemas.microsoft.com/office/drawing/2014/main" id="{89232C8F-3997-F94F-AD7C-C835EBDCA3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6338" y="5319713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5" name="Line 17">
            <a:extLst>
              <a:ext uri="{FF2B5EF4-FFF2-40B4-BE49-F238E27FC236}">
                <a16:creationId xmlns:a16="http://schemas.microsoft.com/office/drawing/2014/main" id="{7E609F0D-BF5A-A443-9307-AFED8D2800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8463" y="5319713"/>
            <a:ext cx="1587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589A3801-08AE-8143-8059-4674670F4A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9000" y="5324475"/>
            <a:ext cx="0" cy="52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id="{FC7ECA70-FA46-6F41-8A29-F021A307A0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91125" y="5327650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8" name="Line 20">
            <a:extLst>
              <a:ext uri="{FF2B5EF4-FFF2-40B4-BE49-F238E27FC236}">
                <a16:creationId xmlns:a16="http://schemas.microsoft.com/office/drawing/2014/main" id="{22D449C7-891A-BE44-84B5-25AD65B1CE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81663" y="5321300"/>
            <a:ext cx="1587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9" name="Line 21">
            <a:extLst>
              <a:ext uri="{FF2B5EF4-FFF2-40B4-BE49-F238E27FC236}">
                <a16:creationId xmlns:a16="http://schemas.microsoft.com/office/drawing/2014/main" id="{F2F4E8B9-C3F6-4C44-AEAF-0C9BB2E5EE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5324475"/>
            <a:ext cx="0" cy="52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0" name="Line 22">
            <a:extLst>
              <a:ext uri="{FF2B5EF4-FFF2-40B4-BE49-F238E27FC236}">
                <a16:creationId xmlns:a16="http://schemas.microsoft.com/office/drawing/2014/main" id="{07F64D40-E9C4-4643-B323-97D5C485FF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5913" y="5319713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1" name="Line 23">
            <a:extLst>
              <a:ext uri="{FF2B5EF4-FFF2-40B4-BE49-F238E27FC236}">
                <a16:creationId xmlns:a16="http://schemas.microsoft.com/office/drawing/2014/main" id="{3CB82703-93C1-9F49-B655-F5176116C6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58038" y="5319713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2" name="Line 24">
            <a:extLst>
              <a:ext uri="{FF2B5EF4-FFF2-40B4-BE49-F238E27FC236}">
                <a16:creationId xmlns:a16="http://schemas.microsoft.com/office/drawing/2014/main" id="{B5A39092-8F9B-A942-9634-1F340F18E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5321300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3" name="Freeform 25">
            <a:extLst>
              <a:ext uri="{FF2B5EF4-FFF2-40B4-BE49-F238E27FC236}">
                <a16:creationId xmlns:a16="http://schemas.microsoft.com/office/drawing/2014/main" id="{7C04E8DA-1CB1-7C4A-917F-AAC6E361F56B}"/>
              </a:ext>
            </a:extLst>
          </p:cNvPr>
          <p:cNvSpPr>
            <a:spLocks/>
          </p:cNvSpPr>
          <p:nvPr/>
        </p:nvSpPr>
        <p:spPr bwMode="auto">
          <a:xfrm>
            <a:off x="2243138" y="5291138"/>
            <a:ext cx="490537" cy="26987"/>
          </a:xfrm>
          <a:custGeom>
            <a:avLst/>
            <a:gdLst>
              <a:gd name="T0" fmla="*/ 0 w 599"/>
              <a:gd name="T1" fmla="*/ 32 h 32"/>
              <a:gd name="T2" fmla="*/ 75 w 599"/>
              <a:gd name="T3" fmla="*/ 28 h 32"/>
              <a:gd name="T4" fmla="*/ 150 w 599"/>
              <a:gd name="T5" fmla="*/ 28 h 32"/>
              <a:gd name="T6" fmla="*/ 299 w 599"/>
              <a:gd name="T7" fmla="*/ 27 h 32"/>
              <a:gd name="T8" fmla="*/ 374 w 599"/>
              <a:gd name="T9" fmla="*/ 23 h 32"/>
              <a:gd name="T10" fmla="*/ 449 w 599"/>
              <a:gd name="T11" fmla="*/ 19 h 32"/>
              <a:gd name="T12" fmla="*/ 524 w 599"/>
              <a:gd name="T13" fmla="*/ 11 h 32"/>
              <a:gd name="T14" fmla="*/ 599 w 599"/>
              <a:gd name="T1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9" h="32">
                <a:moveTo>
                  <a:pt x="0" y="32"/>
                </a:moveTo>
                <a:lnTo>
                  <a:pt x="75" y="28"/>
                </a:lnTo>
                <a:lnTo>
                  <a:pt x="150" y="28"/>
                </a:lnTo>
                <a:lnTo>
                  <a:pt x="299" y="27"/>
                </a:lnTo>
                <a:lnTo>
                  <a:pt x="374" y="23"/>
                </a:lnTo>
                <a:lnTo>
                  <a:pt x="449" y="19"/>
                </a:lnTo>
                <a:lnTo>
                  <a:pt x="524" y="11"/>
                </a:lnTo>
                <a:lnTo>
                  <a:pt x="599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4" name="Freeform 26">
            <a:extLst>
              <a:ext uri="{FF2B5EF4-FFF2-40B4-BE49-F238E27FC236}">
                <a16:creationId xmlns:a16="http://schemas.microsoft.com/office/drawing/2014/main" id="{0717911A-3D2E-574A-8108-A69DE17ED951}"/>
              </a:ext>
            </a:extLst>
          </p:cNvPr>
          <p:cNvSpPr>
            <a:spLocks/>
          </p:cNvSpPr>
          <p:nvPr/>
        </p:nvSpPr>
        <p:spPr bwMode="auto">
          <a:xfrm>
            <a:off x="2733675" y="5143500"/>
            <a:ext cx="492125" cy="147638"/>
          </a:xfrm>
          <a:custGeom>
            <a:avLst/>
            <a:gdLst>
              <a:gd name="T0" fmla="*/ 0 w 601"/>
              <a:gd name="T1" fmla="*/ 187 h 187"/>
              <a:gd name="T2" fmla="*/ 75 w 601"/>
              <a:gd name="T3" fmla="*/ 173 h 187"/>
              <a:gd name="T4" fmla="*/ 150 w 601"/>
              <a:gd name="T5" fmla="*/ 164 h 187"/>
              <a:gd name="T6" fmla="*/ 224 w 601"/>
              <a:gd name="T7" fmla="*/ 150 h 187"/>
              <a:gd name="T8" fmla="*/ 299 w 601"/>
              <a:gd name="T9" fmla="*/ 135 h 187"/>
              <a:gd name="T10" fmla="*/ 338 w 601"/>
              <a:gd name="T11" fmla="*/ 125 h 187"/>
              <a:gd name="T12" fmla="*/ 376 w 601"/>
              <a:gd name="T13" fmla="*/ 114 h 187"/>
              <a:gd name="T14" fmla="*/ 413 w 601"/>
              <a:gd name="T15" fmla="*/ 100 h 187"/>
              <a:gd name="T16" fmla="*/ 451 w 601"/>
              <a:gd name="T17" fmla="*/ 87 h 187"/>
              <a:gd name="T18" fmla="*/ 488 w 601"/>
              <a:gd name="T19" fmla="*/ 70 h 187"/>
              <a:gd name="T20" fmla="*/ 526 w 601"/>
              <a:gd name="T21" fmla="*/ 48 h 187"/>
              <a:gd name="T22" fmla="*/ 562 w 601"/>
              <a:gd name="T23" fmla="*/ 25 h 187"/>
              <a:gd name="T24" fmla="*/ 601 w 601"/>
              <a:gd name="T25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1" h="187">
                <a:moveTo>
                  <a:pt x="0" y="187"/>
                </a:moveTo>
                <a:lnTo>
                  <a:pt x="75" y="173"/>
                </a:lnTo>
                <a:lnTo>
                  <a:pt x="150" y="164"/>
                </a:lnTo>
                <a:lnTo>
                  <a:pt x="224" y="150"/>
                </a:lnTo>
                <a:lnTo>
                  <a:pt x="299" y="135"/>
                </a:lnTo>
                <a:lnTo>
                  <a:pt x="338" y="125"/>
                </a:lnTo>
                <a:lnTo>
                  <a:pt x="376" y="114"/>
                </a:lnTo>
                <a:lnTo>
                  <a:pt x="413" y="100"/>
                </a:lnTo>
                <a:lnTo>
                  <a:pt x="451" y="87"/>
                </a:lnTo>
                <a:lnTo>
                  <a:pt x="488" y="70"/>
                </a:lnTo>
                <a:lnTo>
                  <a:pt x="526" y="48"/>
                </a:lnTo>
                <a:lnTo>
                  <a:pt x="562" y="25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5" name="Freeform 27">
            <a:extLst>
              <a:ext uri="{FF2B5EF4-FFF2-40B4-BE49-F238E27FC236}">
                <a16:creationId xmlns:a16="http://schemas.microsoft.com/office/drawing/2014/main" id="{D47F0C03-2757-7B45-9B64-87CB6DB684E3}"/>
              </a:ext>
            </a:extLst>
          </p:cNvPr>
          <p:cNvSpPr>
            <a:spLocks/>
          </p:cNvSpPr>
          <p:nvPr/>
        </p:nvSpPr>
        <p:spPr bwMode="auto">
          <a:xfrm>
            <a:off x="3225800" y="4595813"/>
            <a:ext cx="488950" cy="547687"/>
          </a:xfrm>
          <a:custGeom>
            <a:avLst/>
            <a:gdLst>
              <a:gd name="T0" fmla="*/ 0 w 599"/>
              <a:gd name="T1" fmla="*/ 691 h 691"/>
              <a:gd name="T2" fmla="*/ 38 w 599"/>
              <a:gd name="T3" fmla="*/ 663 h 691"/>
              <a:gd name="T4" fmla="*/ 75 w 599"/>
              <a:gd name="T5" fmla="*/ 632 h 691"/>
              <a:gd name="T6" fmla="*/ 113 w 599"/>
              <a:gd name="T7" fmla="*/ 597 h 691"/>
              <a:gd name="T8" fmla="*/ 150 w 599"/>
              <a:gd name="T9" fmla="*/ 563 h 691"/>
              <a:gd name="T10" fmla="*/ 188 w 599"/>
              <a:gd name="T11" fmla="*/ 524 h 691"/>
              <a:gd name="T12" fmla="*/ 224 w 599"/>
              <a:gd name="T13" fmla="*/ 486 h 691"/>
              <a:gd name="T14" fmla="*/ 263 w 599"/>
              <a:gd name="T15" fmla="*/ 444 h 691"/>
              <a:gd name="T16" fmla="*/ 299 w 599"/>
              <a:gd name="T17" fmla="*/ 400 h 691"/>
              <a:gd name="T18" fmla="*/ 336 w 599"/>
              <a:gd name="T19" fmla="*/ 355 h 691"/>
              <a:gd name="T20" fmla="*/ 374 w 599"/>
              <a:gd name="T21" fmla="*/ 307 h 691"/>
              <a:gd name="T22" fmla="*/ 411 w 599"/>
              <a:gd name="T23" fmla="*/ 259 h 691"/>
              <a:gd name="T24" fmla="*/ 449 w 599"/>
              <a:gd name="T25" fmla="*/ 209 h 691"/>
              <a:gd name="T26" fmla="*/ 524 w 599"/>
              <a:gd name="T27" fmla="*/ 108 h 691"/>
              <a:gd name="T28" fmla="*/ 599 w 599"/>
              <a:gd name="T2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9" h="691">
                <a:moveTo>
                  <a:pt x="0" y="691"/>
                </a:moveTo>
                <a:lnTo>
                  <a:pt x="38" y="663"/>
                </a:lnTo>
                <a:lnTo>
                  <a:pt x="75" y="632"/>
                </a:lnTo>
                <a:lnTo>
                  <a:pt x="113" y="597"/>
                </a:lnTo>
                <a:lnTo>
                  <a:pt x="150" y="563"/>
                </a:lnTo>
                <a:lnTo>
                  <a:pt x="188" y="524"/>
                </a:lnTo>
                <a:lnTo>
                  <a:pt x="224" y="486"/>
                </a:lnTo>
                <a:lnTo>
                  <a:pt x="263" y="444"/>
                </a:lnTo>
                <a:lnTo>
                  <a:pt x="299" y="400"/>
                </a:lnTo>
                <a:lnTo>
                  <a:pt x="336" y="355"/>
                </a:lnTo>
                <a:lnTo>
                  <a:pt x="374" y="307"/>
                </a:lnTo>
                <a:lnTo>
                  <a:pt x="411" y="259"/>
                </a:lnTo>
                <a:lnTo>
                  <a:pt x="449" y="209"/>
                </a:lnTo>
                <a:lnTo>
                  <a:pt x="524" y="108"/>
                </a:lnTo>
                <a:lnTo>
                  <a:pt x="599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6" name="Freeform 28">
            <a:extLst>
              <a:ext uri="{FF2B5EF4-FFF2-40B4-BE49-F238E27FC236}">
                <a16:creationId xmlns:a16="http://schemas.microsoft.com/office/drawing/2014/main" id="{608538DA-E1FA-BE4A-9D00-2990D0C7B8C6}"/>
              </a:ext>
            </a:extLst>
          </p:cNvPr>
          <p:cNvSpPr>
            <a:spLocks/>
          </p:cNvSpPr>
          <p:nvPr/>
        </p:nvSpPr>
        <p:spPr bwMode="auto">
          <a:xfrm>
            <a:off x="3714750" y="3757613"/>
            <a:ext cx="493713" cy="838200"/>
          </a:xfrm>
          <a:custGeom>
            <a:avLst/>
            <a:gdLst>
              <a:gd name="T0" fmla="*/ 0 w 601"/>
              <a:gd name="T1" fmla="*/ 1054 h 1054"/>
              <a:gd name="T2" fmla="*/ 38 w 601"/>
              <a:gd name="T3" fmla="*/ 997 h 1054"/>
              <a:gd name="T4" fmla="*/ 75 w 601"/>
              <a:gd name="T5" fmla="*/ 937 h 1054"/>
              <a:gd name="T6" fmla="*/ 113 w 601"/>
              <a:gd name="T7" fmla="*/ 874 h 1054"/>
              <a:gd name="T8" fmla="*/ 150 w 601"/>
              <a:gd name="T9" fmla="*/ 806 h 1054"/>
              <a:gd name="T10" fmla="*/ 188 w 601"/>
              <a:gd name="T11" fmla="*/ 737 h 1054"/>
              <a:gd name="T12" fmla="*/ 224 w 601"/>
              <a:gd name="T13" fmla="*/ 668 h 1054"/>
              <a:gd name="T14" fmla="*/ 299 w 601"/>
              <a:gd name="T15" fmla="*/ 524 h 1054"/>
              <a:gd name="T16" fmla="*/ 376 w 601"/>
              <a:gd name="T17" fmla="*/ 382 h 1054"/>
              <a:gd name="T18" fmla="*/ 413 w 601"/>
              <a:gd name="T19" fmla="*/ 313 h 1054"/>
              <a:gd name="T20" fmla="*/ 451 w 601"/>
              <a:gd name="T21" fmla="*/ 244 h 1054"/>
              <a:gd name="T22" fmla="*/ 487 w 601"/>
              <a:gd name="T23" fmla="*/ 179 h 1054"/>
              <a:gd name="T24" fmla="*/ 526 w 601"/>
              <a:gd name="T25" fmla="*/ 115 h 1054"/>
              <a:gd name="T26" fmla="*/ 562 w 601"/>
              <a:gd name="T27" fmla="*/ 56 h 1054"/>
              <a:gd name="T28" fmla="*/ 601 w 601"/>
              <a:gd name="T29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1" h="1054">
                <a:moveTo>
                  <a:pt x="0" y="1054"/>
                </a:moveTo>
                <a:lnTo>
                  <a:pt x="38" y="997"/>
                </a:lnTo>
                <a:lnTo>
                  <a:pt x="75" y="937"/>
                </a:lnTo>
                <a:lnTo>
                  <a:pt x="113" y="874"/>
                </a:lnTo>
                <a:lnTo>
                  <a:pt x="150" y="806"/>
                </a:lnTo>
                <a:lnTo>
                  <a:pt x="188" y="737"/>
                </a:lnTo>
                <a:lnTo>
                  <a:pt x="224" y="668"/>
                </a:lnTo>
                <a:lnTo>
                  <a:pt x="299" y="524"/>
                </a:lnTo>
                <a:lnTo>
                  <a:pt x="376" y="382"/>
                </a:lnTo>
                <a:lnTo>
                  <a:pt x="413" y="313"/>
                </a:lnTo>
                <a:lnTo>
                  <a:pt x="451" y="244"/>
                </a:lnTo>
                <a:lnTo>
                  <a:pt x="487" y="179"/>
                </a:lnTo>
                <a:lnTo>
                  <a:pt x="526" y="115"/>
                </a:lnTo>
                <a:lnTo>
                  <a:pt x="562" y="56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7" name="Freeform 29">
            <a:extLst>
              <a:ext uri="{FF2B5EF4-FFF2-40B4-BE49-F238E27FC236}">
                <a16:creationId xmlns:a16="http://schemas.microsoft.com/office/drawing/2014/main" id="{A599F56C-3B8A-0841-AD8E-37F94281CD02}"/>
              </a:ext>
            </a:extLst>
          </p:cNvPr>
          <p:cNvSpPr>
            <a:spLocks/>
          </p:cNvSpPr>
          <p:nvPr/>
        </p:nvSpPr>
        <p:spPr bwMode="auto">
          <a:xfrm>
            <a:off x="4208463" y="3236913"/>
            <a:ext cx="490537" cy="520700"/>
          </a:xfrm>
          <a:custGeom>
            <a:avLst/>
            <a:gdLst>
              <a:gd name="T0" fmla="*/ 0 w 601"/>
              <a:gd name="T1" fmla="*/ 657 h 657"/>
              <a:gd name="T2" fmla="*/ 38 w 601"/>
              <a:gd name="T3" fmla="*/ 603 h 657"/>
              <a:gd name="T4" fmla="*/ 75 w 601"/>
              <a:gd name="T5" fmla="*/ 546 h 657"/>
              <a:gd name="T6" fmla="*/ 149 w 601"/>
              <a:gd name="T7" fmla="*/ 430 h 657"/>
              <a:gd name="T8" fmla="*/ 188 w 601"/>
              <a:gd name="T9" fmla="*/ 375 h 657"/>
              <a:gd name="T10" fmla="*/ 224 w 601"/>
              <a:gd name="T11" fmla="*/ 319 h 657"/>
              <a:gd name="T12" fmla="*/ 263 w 601"/>
              <a:gd name="T13" fmla="*/ 265 h 657"/>
              <a:gd name="T14" fmla="*/ 301 w 601"/>
              <a:gd name="T15" fmla="*/ 213 h 657"/>
              <a:gd name="T16" fmla="*/ 338 w 601"/>
              <a:gd name="T17" fmla="*/ 167 h 657"/>
              <a:gd name="T18" fmla="*/ 376 w 601"/>
              <a:gd name="T19" fmla="*/ 123 h 657"/>
              <a:gd name="T20" fmla="*/ 393 w 601"/>
              <a:gd name="T21" fmla="*/ 104 h 657"/>
              <a:gd name="T22" fmla="*/ 413 w 601"/>
              <a:gd name="T23" fmla="*/ 87 h 657"/>
              <a:gd name="T24" fmla="*/ 432 w 601"/>
              <a:gd name="T25" fmla="*/ 69 h 657"/>
              <a:gd name="T26" fmla="*/ 451 w 601"/>
              <a:gd name="T27" fmla="*/ 54 h 657"/>
              <a:gd name="T28" fmla="*/ 470 w 601"/>
              <a:gd name="T29" fmla="*/ 41 h 657"/>
              <a:gd name="T30" fmla="*/ 487 w 601"/>
              <a:gd name="T31" fmla="*/ 29 h 657"/>
              <a:gd name="T32" fmla="*/ 507 w 601"/>
              <a:gd name="T33" fmla="*/ 19 h 657"/>
              <a:gd name="T34" fmla="*/ 526 w 601"/>
              <a:gd name="T35" fmla="*/ 12 h 657"/>
              <a:gd name="T36" fmla="*/ 545 w 601"/>
              <a:gd name="T37" fmla="*/ 4 h 657"/>
              <a:gd name="T38" fmla="*/ 562 w 601"/>
              <a:gd name="T39" fmla="*/ 0 h 657"/>
              <a:gd name="T40" fmla="*/ 581 w 601"/>
              <a:gd name="T41" fmla="*/ 0 h 657"/>
              <a:gd name="T42" fmla="*/ 601 w 601"/>
              <a:gd name="T43" fmla="*/ 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1" h="657">
                <a:moveTo>
                  <a:pt x="0" y="657"/>
                </a:moveTo>
                <a:lnTo>
                  <a:pt x="38" y="603"/>
                </a:lnTo>
                <a:lnTo>
                  <a:pt x="75" y="546"/>
                </a:lnTo>
                <a:lnTo>
                  <a:pt x="149" y="430"/>
                </a:lnTo>
                <a:lnTo>
                  <a:pt x="188" y="375"/>
                </a:lnTo>
                <a:lnTo>
                  <a:pt x="224" y="319"/>
                </a:lnTo>
                <a:lnTo>
                  <a:pt x="263" y="265"/>
                </a:lnTo>
                <a:lnTo>
                  <a:pt x="301" y="213"/>
                </a:lnTo>
                <a:lnTo>
                  <a:pt x="338" y="167"/>
                </a:lnTo>
                <a:lnTo>
                  <a:pt x="376" y="123"/>
                </a:lnTo>
                <a:lnTo>
                  <a:pt x="393" y="104"/>
                </a:lnTo>
                <a:lnTo>
                  <a:pt x="413" y="87"/>
                </a:lnTo>
                <a:lnTo>
                  <a:pt x="432" y="69"/>
                </a:lnTo>
                <a:lnTo>
                  <a:pt x="451" y="54"/>
                </a:lnTo>
                <a:lnTo>
                  <a:pt x="470" y="41"/>
                </a:lnTo>
                <a:lnTo>
                  <a:pt x="487" y="29"/>
                </a:lnTo>
                <a:lnTo>
                  <a:pt x="507" y="19"/>
                </a:lnTo>
                <a:lnTo>
                  <a:pt x="526" y="12"/>
                </a:lnTo>
                <a:lnTo>
                  <a:pt x="545" y="4"/>
                </a:lnTo>
                <a:lnTo>
                  <a:pt x="562" y="0"/>
                </a:lnTo>
                <a:lnTo>
                  <a:pt x="581" y="0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8" name="Freeform 30">
            <a:extLst>
              <a:ext uri="{FF2B5EF4-FFF2-40B4-BE49-F238E27FC236}">
                <a16:creationId xmlns:a16="http://schemas.microsoft.com/office/drawing/2014/main" id="{6F721E62-13C2-FE48-93A1-507B75709CD0}"/>
              </a:ext>
            </a:extLst>
          </p:cNvPr>
          <p:cNvSpPr>
            <a:spLocks/>
          </p:cNvSpPr>
          <p:nvPr/>
        </p:nvSpPr>
        <p:spPr bwMode="auto">
          <a:xfrm>
            <a:off x="4699000" y="3236913"/>
            <a:ext cx="492125" cy="617537"/>
          </a:xfrm>
          <a:custGeom>
            <a:avLst/>
            <a:gdLst>
              <a:gd name="T0" fmla="*/ 0 w 599"/>
              <a:gd name="T1" fmla="*/ 0 h 778"/>
              <a:gd name="T2" fmla="*/ 19 w 599"/>
              <a:gd name="T3" fmla="*/ 4 h 778"/>
              <a:gd name="T4" fmla="*/ 38 w 599"/>
              <a:gd name="T5" fmla="*/ 8 h 778"/>
              <a:gd name="T6" fmla="*/ 55 w 599"/>
              <a:gd name="T7" fmla="*/ 16 h 778"/>
              <a:gd name="T8" fmla="*/ 75 w 599"/>
              <a:gd name="T9" fmla="*/ 25 h 778"/>
              <a:gd name="T10" fmla="*/ 94 w 599"/>
              <a:gd name="T11" fmla="*/ 37 h 778"/>
              <a:gd name="T12" fmla="*/ 113 w 599"/>
              <a:gd name="T13" fmla="*/ 50 h 778"/>
              <a:gd name="T14" fmla="*/ 130 w 599"/>
              <a:gd name="T15" fmla="*/ 66 h 778"/>
              <a:gd name="T16" fmla="*/ 149 w 599"/>
              <a:gd name="T17" fmla="*/ 81 h 778"/>
              <a:gd name="T18" fmla="*/ 169 w 599"/>
              <a:gd name="T19" fmla="*/ 100 h 778"/>
              <a:gd name="T20" fmla="*/ 188 w 599"/>
              <a:gd name="T21" fmla="*/ 119 h 778"/>
              <a:gd name="T22" fmla="*/ 205 w 599"/>
              <a:gd name="T23" fmla="*/ 140 h 778"/>
              <a:gd name="T24" fmla="*/ 224 w 599"/>
              <a:gd name="T25" fmla="*/ 163 h 778"/>
              <a:gd name="T26" fmla="*/ 263 w 599"/>
              <a:gd name="T27" fmla="*/ 213 h 778"/>
              <a:gd name="T28" fmla="*/ 299 w 599"/>
              <a:gd name="T29" fmla="*/ 267 h 778"/>
              <a:gd name="T30" fmla="*/ 336 w 599"/>
              <a:gd name="T31" fmla="*/ 325 h 778"/>
              <a:gd name="T32" fmla="*/ 374 w 599"/>
              <a:gd name="T33" fmla="*/ 384 h 778"/>
              <a:gd name="T34" fmla="*/ 411 w 599"/>
              <a:gd name="T35" fmla="*/ 448 h 778"/>
              <a:gd name="T36" fmla="*/ 449 w 599"/>
              <a:gd name="T37" fmla="*/ 513 h 778"/>
              <a:gd name="T38" fmla="*/ 524 w 599"/>
              <a:gd name="T39" fmla="*/ 645 h 778"/>
              <a:gd name="T40" fmla="*/ 560 w 599"/>
              <a:gd name="T41" fmla="*/ 713 h 778"/>
              <a:gd name="T42" fmla="*/ 599 w 599"/>
              <a:gd name="T43" fmla="*/ 778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99" h="778">
                <a:moveTo>
                  <a:pt x="0" y="0"/>
                </a:moveTo>
                <a:lnTo>
                  <a:pt x="19" y="4"/>
                </a:lnTo>
                <a:lnTo>
                  <a:pt x="38" y="8"/>
                </a:lnTo>
                <a:lnTo>
                  <a:pt x="55" y="16"/>
                </a:lnTo>
                <a:lnTo>
                  <a:pt x="75" y="25"/>
                </a:lnTo>
                <a:lnTo>
                  <a:pt x="94" y="37"/>
                </a:lnTo>
                <a:lnTo>
                  <a:pt x="113" y="50"/>
                </a:lnTo>
                <a:lnTo>
                  <a:pt x="130" y="66"/>
                </a:lnTo>
                <a:lnTo>
                  <a:pt x="149" y="81"/>
                </a:lnTo>
                <a:lnTo>
                  <a:pt x="169" y="100"/>
                </a:lnTo>
                <a:lnTo>
                  <a:pt x="188" y="119"/>
                </a:lnTo>
                <a:lnTo>
                  <a:pt x="205" y="140"/>
                </a:lnTo>
                <a:lnTo>
                  <a:pt x="224" y="163"/>
                </a:lnTo>
                <a:lnTo>
                  <a:pt x="263" y="213"/>
                </a:lnTo>
                <a:lnTo>
                  <a:pt x="299" y="267"/>
                </a:lnTo>
                <a:lnTo>
                  <a:pt x="336" y="325"/>
                </a:lnTo>
                <a:lnTo>
                  <a:pt x="374" y="384"/>
                </a:lnTo>
                <a:lnTo>
                  <a:pt x="411" y="448"/>
                </a:lnTo>
                <a:lnTo>
                  <a:pt x="449" y="513"/>
                </a:lnTo>
                <a:lnTo>
                  <a:pt x="524" y="645"/>
                </a:lnTo>
                <a:lnTo>
                  <a:pt x="560" y="713"/>
                </a:lnTo>
                <a:lnTo>
                  <a:pt x="599" y="778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9" name="Freeform 31">
            <a:extLst>
              <a:ext uri="{FF2B5EF4-FFF2-40B4-BE49-F238E27FC236}">
                <a16:creationId xmlns:a16="http://schemas.microsoft.com/office/drawing/2014/main" id="{4905CBB1-8481-D94A-9DDA-91B7DFED232E}"/>
              </a:ext>
            </a:extLst>
          </p:cNvPr>
          <p:cNvSpPr>
            <a:spLocks/>
          </p:cNvSpPr>
          <p:nvPr/>
        </p:nvSpPr>
        <p:spPr bwMode="auto">
          <a:xfrm>
            <a:off x="5191125" y="3854450"/>
            <a:ext cx="492125" cy="1030288"/>
          </a:xfrm>
          <a:custGeom>
            <a:avLst/>
            <a:gdLst>
              <a:gd name="T0" fmla="*/ 0 w 601"/>
              <a:gd name="T1" fmla="*/ 0 h 1298"/>
              <a:gd name="T2" fmla="*/ 19 w 601"/>
              <a:gd name="T3" fmla="*/ 33 h 1298"/>
              <a:gd name="T4" fmla="*/ 38 w 601"/>
              <a:gd name="T5" fmla="*/ 69 h 1298"/>
              <a:gd name="T6" fmla="*/ 55 w 601"/>
              <a:gd name="T7" fmla="*/ 106 h 1298"/>
              <a:gd name="T8" fmla="*/ 75 w 601"/>
              <a:gd name="T9" fmla="*/ 142 h 1298"/>
              <a:gd name="T10" fmla="*/ 113 w 601"/>
              <a:gd name="T11" fmla="*/ 223 h 1298"/>
              <a:gd name="T12" fmla="*/ 149 w 601"/>
              <a:gd name="T13" fmla="*/ 307 h 1298"/>
              <a:gd name="T14" fmla="*/ 188 w 601"/>
              <a:gd name="T15" fmla="*/ 394 h 1298"/>
              <a:gd name="T16" fmla="*/ 224 w 601"/>
              <a:gd name="T17" fmla="*/ 484 h 1298"/>
              <a:gd name="T18" fmla="*/ 299 w 601"/>
              <a:gd name="T19" fmla="*/ 666 h 1298"/>
              <a:gd name="T20" fmla="*/ 338 w 601"/>
              <a:gd name="T21" fmla="*/ 758 h 1298"/>
              <a:gd name="T22" fmla="*/ 376 w 601"/>
              <a:gd name="T23" fmla="*/ 847 h 1298"/>
              <a:gd name="T24" fmla="*/ 412 w 601"/>
              <a:gd name="T25" fmla="*/ 935 h 1298"/>
              <a:gd name="T26" fmla="*/ 451 w 601"/>
              <a:gd name="T27" fmla="*/ 1018 h 1298"/>
              <a:gd name="T28" fmla="*/ 487 w 601"/>
              <a:gd name="T29" fmla="*/ 1096 h 1298"/>
              <a:gd name="T30" fmla="*/ 507 w 601"/>
              <a:gd name="T31" fmla="*/ 1135 h 1298"/>
              <a:gd name="T32" fmla="*/ 526 w 601"/>
              <a:gd name="T33" fmla="*/ 1171 h 1298"/>
              <a:gd name="T34" fmla="*/ 545 w 601"/>
              <a:gd name="T35" fmla="*/ 1206 h 1298"/>
              <a:gd name="T36" fmla="*/ 562 w 601"/>
              <a:gd name="T37" fmla="*/ 1238 h 1298"/>
              <a:gd name="T38" fmla="*/ 581 w 601"/>
              <a:gd name="T39" fmla="*/ 1269 h 1298"/>
              <a:gd name="T40" fmla="*/ 601 w 601"/>
              <a:gd name="T41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1" h="1298">
                <a:moveTo>
                  <a:pt x="0" y="0"/>
                </a:moveTo>
                <a:lnTo>
                  <a:pt x="19" y="33"/>
                </a:lnTo>
                <a:lnTo>
                  <a:pt x="38" y="69"/>
                </a:lnTo>
                <a:lnTo>
                  <a:pt x="55" y="106"/>
                </a:lnTo>
                <a:lnTo>
                  <a:pt x="75" y="142"/>
                </a:lnTo>
                <a:lnTo>
                  <a:pt x="113" y="223"/>
                </a:lnTo>
                <a:lnTo>
                  <a:pt x="149" y="307"/>
                </a:lnTo>
                <a:lnTo>
                  <a:pt x="188" y="394"/>
                </a:lnTo>
                <a:lnTo>
                  <a:pt x="224" y="484"/>
                </a:lnTo>
                <a:lnTo>
                  <a:pt x="299" y="666"/>
                </a:lnTo>
                <a:lnTo>
                  <a:pt x="338" y="758"/>
                </a:lnTo>
                <a:lnTo>
                  <a:pt x="376" y="847"/>
                </a:lnTo>
                <a:lnTo>
                  <a:pt x="412" y="935"/>
                </a:lnTo>
                <a:lnTo>
                  <a:pt x="451" y="1018"/>
                </a:lnTo>
                <a:lnTo>
                  <a:pt x="487" y="1096"/>
                </a:lnTo>
                <a:lnTo>
                  <a:pt x="507" y="1135"/>
                </a:lnTo>
                <a:lnTo>
                  <a:pt x="526" y="1171"/>
                </a:lnTo>
                <a:lnTo>
                  <a:pt x="545" y="1206"/>
                </a:lnTo>
                <a:lnTo>
                  <a:pt x="562" y="1238"/>
                </a:lnTo>
                <a:lnTo>
                  <a:pt x="581" y="1269"/>
                </a:lnTo>
                <a:lnTo>
                  <a:pt x="601" y="1298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0" name="Freeform 32">
            <a:extLst>
              <a:ext uri="{FF2B5EF4-FFF2-40B4-BE49-F238E27FC236}">
                <a16:creationId xmlns:a16="http://schemas.microsoft.com/office/drawing/2014/main" id="{C3A3380C-B036-A841-B6A5-2E8F4A129C78}"/>
              </a:ext>
            </a:extLst>
          </p:cNvPr>
          <p:cNvSpPr>
            <a:spLocks/>
          </p:cNvSpPr>
          <p:nvPr/>
        </p:nvSpPr>
        <p:spPr bwMode="auto">
          <a:xfrm>
            <a:off x="5683250" y="4884738"/>
            <a:ext cx="490538" cy="393700"/>
          </a:xfrm>
          <a:custGeom>
            <a:avLst/>
            <a:gdLst>
              <a:gd name="T0" fmla="*/ 0 w 599"/>
              <a:gd name="T1" fmla="*/ 0 h 495"/>
              <a:gd name="T2" fmla="*/ 38 w 599"/>
              <a:gd name="T3" fmla="*/ 54 h 495"/>
              <a:gd name="T4" fmla="*/ 74 w 599"/>
              <a:gd name="T5" fmla="*/ 104 h 495"/>
              <a:gd name="T6" fmla="*/ 113 w 599"/>
              <a:gd name="T7" fmla="*/ 150 h 495"/>
              <a:gd name="T8" fmla="*/ 149 w 599"/>
              <a:gd name="T9" fmla="*/ 190 h 495"/>
              <a:gd name="T10" fmla="*/ 188 w 599"/>
              <a:gd name="T11" fmla="*/ 228 h 495"/>
              <a:gd name="T12" fmla="*/ 224 w 599"/>
              <a:gd name="T13" fmla="*/ 265 h 495"/>
              <a:gd name="T14" fmla="*/ 263 w 599"/>
              <a:gd name="T15" fmla="*/ 296 h 495"/>
              <a:gd name="T16" fmla="*/ 299 w 599"/>
              <a:gd name="T17" fmla="*/ 326 h 495"/>
              <a:gd name="T18" fmla="*/ 336 w 599"/>
              <a:gd name="T19" fmla="*/ 353 h 495"/>
              <a:gd name="T20" fmla="*/ 374 w 599"/>
              <a:gd name="T21" fmla="*/ 378 h 495"/>
              <a:gd name="T22" fmla="*/ 410 w 599"/>
              <a:gd name="T23" fmla="*/ 401 h 495"/>
              <a:gd name="T24" fmla="*/ 449 w 599"/>
              <a:gd name="T25" fmla="*/ 422 h 495"/>
              <a:gd name="T26" fmla="*/ 524 w 599"/>
              <a:gd name="T27" fmla="*/ 461 h 495"/>
              <a:gd name="T28" fmla="*/ 599 w 599"/>
              <a:gd name="T29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9" h="495">
                <a:moveTo>
                  <a:pt x="0" y="0"/>
                </a:moveTo>
                <a:lnTo>
                  <a:pt x="38" y="54"/>
                </a:lnTo>
                <a:lnTo>
                  <a:pt x="74" y="104"/>
                </a:lnTo>
                <a:lnTo>
                  <a:pt x="113" y="150"/>
                </a:lnTo>
                <a:lnTo>
                  <a:pt x="149" y="190"/>
                </a:lnTo>
                <a:lnTo>
                  <a:pt x="188" y="228"/>
                </a:lnTo>
                <a:lnTo>
                  <a:pt x="224" y="265"/>
                </a:lnTo>
                <a:lnTo>
                  <a:pt x="263" y="296"/>
                </a:lnTo>
                <a:lnTo>
                  <a:pt x="299" y="326"/>
                </a:lnTo>
                <a:lnTo>
                  <a:pt x="336" y="353"/>
                </a:lnTo>
                <a:lnTo>
                  <a:pt x="374" y="378"/>
                </a:lnTo>
                <a:lnTo>
                  <a:pt x="410" y="401"/>
                </a:lnTo>
                <a:lnTo>
                  <a:pt x="449" y="422"/>
                </a:lnTo>
                <a:lnTo>
                  <a:pt x="524" y="461"/>
                </a:lnTo>
                <a:lnTo>
                  <a:pt x="599" y="495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1" name="Freeform 33">
            <a:extLst>
              <a:ext uri="{FF2B5EF4-FFF2-40B4-BE49-F238E27FC236}">
                <a16:creationId xmlns:a16="http://schemas.microsoft.com/office/drawing/2014/main" id="{1C69AAC9-B07A-674F-B74E-585737A51472}"/>
              </a:ext>
            </a:extLst>
          </p:cNvPr>
          <p:cNvSpPr>
            <a:spLocks/>
          </p:cNvSpPr>
          <p:nvPr/>
        </p:nvSpPr>
        <p:spPr bwMode="auto">
          <a:xfrm>
            <a:off x="6173788" y="5278438"/>
            <a:ext cx="490537" cy="39687"/>
          </a:xfrm>
          <a:custGeom>
            <a:avLst/>
            <a:gdLst>
              <a:gd name="T0" fmla="*/ 0 w 601"/>
              <a:gd name="T1" fmla="*/ 0 h 50"/>
              <a:gd name="T2" fmla="*/ 38 w 601"/>
              <a:gd name="T3" fmla="*/ 16 h 50"/>
              <a:gd name="T4" fmla="*/ 74 w 601"/>
              <a:gd name="T5" fmla="*/ 27 h 50"/>
              <a:gd name="T6" fmla="*/ 113 w 601"/>
              <a:gd name="T7" fmla="*/ 37 h 50"/>
              <a:gd name="T8" fmla="*/ 149 w 601"/>
              <a:gd name="T9" fmla="*/ 43 h 50"/>
              <a:gd name="T10" fmla="*/ 188 w 601"/>
              <a:gd name="T11" fmla="*/ 48 h 50"/>
              <a:gd name="T12" fmla="*/ 224 w 601"/>
              <a:gd name="T13" fmla="*/ 50 h 50"/>
              <a:gd name="T14" fmla="*/ 263 w 601"/>
              <a:gd name="T15" fmla="*/ 50 h 50"/>
              <a:gd name="T16" fmla="*/ 299 w 601"/>
              <a:gd name="T17" fmla="*/ 50 h 50"/>
              <a:gd name="T18" fmla="*/ 376 w 601"/>
              <a:gd name="T19" fmla="*/ 48 h 50"/>
              <a:gd name="T20" fmla="*/ 451 w 601"/>
              <a:gd name="T21" fmla="*/ 45 h 50"/>
              <a:gd name="T22" fmla="*/ 526 w 601"/>
              <a:gd name="T23" fmla="*/ 43 h 50"/>
              <a:gd name="T24" fmla="*/ 562 w 601"/>
              <a:gd name="T25" fmla="*/ 43 h 50"/>
              <a:gd name="T26" fmla="*/ 601 w 601"/>
              <a:gd name="T27" fmla="*/ 4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1" h="50">
                <a:moveTo>
                  <a:pt x="0" y="0"/>
                </a:moveTo>
                <a:lnTo>
                  <a:pt x="38" y="16"/>
                </a:lnTo>
                <a:lnTo>
                  <a:pt x="74" y="27"/>
                </a:lnTo>
                <a:lnTo>
                  <a:pt x="113" y="37"/>
                </a:lnTo>
                <a:lnTo>
                  <a:pt x="149" y="43"/>
                </a:lnTo>
                <a:lnTo>
                  <a:pt x="188" y="48"/>
                </a:lnTo>
                <a:lnTo>
                  <a:pt x="224" y="50"/>
                </a:lnTo>
                <a:lnTo>
                  <a:pt x="263" y="50"/>
                </a:lnTo>
                <a:lnTo>
                  <a:pt x="299" y="50"/>
                </a:lnTo>
                <a:lnTo>
                  <a:pt x="376" y="48"/>
                </a:lnTo>
                <a:lnTo>
                  <a:pt x="451" y="45"/>
                </a:lnTo>
                <a:lnTo>
                  <a:pt x="526" y="43"/>
                </a:lnTo>
                <a:lnTo>
                  <a:pt x="562" y="43"/>
                </a:lnTo>
                <a:lnTo>
                  <a:pt x="601" y="45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2" name="Freeform 34">
            <a:extLst>
              <a:ext uri="{FF2B5EF4-FFF2-40B4-BE49-F238E27FC236}">
                <a16:creationId xmlns:a16="http://schemas.microsoft.com/office/drawing/2014/main" id="{878400A7-40FA-BD4C-AEBB-773524DEEF89}"/>
              </a:ext>
            </a:extLst>
          </p:cNvPr>
          <p:cNvSpPr>
            <a:spLocks/>
          </p:cNvSpPr>
          <p:nvPr/>
        </p:nvSpPr>
        <p:spPr bwMode="auto">
          <a:xfrm>
            <a:off x="2733675" y="5308600"/>
            <a:ext cx="492125" cy="11113"/>
          </a:xfrm>
          <a:custGeom>
            <a:avLst/>
            <a:gdLst>
              <a:gd name="T0" fmla="*/ 0 w 601"/>
              <a:gd name="T1" fmla="*/ 11 h 13"/>
              <a:gd name="T2" fmla="*/ 75 w 601"/>
              <a:gd name="T3" fmla="*/ 11 h 13"/>
              <a:gd name="T4" fmla="*/ 150 w 601"/>
              <a:gd name="T5" fmla="*/ 11 h 13"/>
              <a:gd name="T6" fmla="*/ 301 w 601"/>
              <a:gd name="T7" fmla="*/ 13 h 13"/>
              <a:gd name="T8" fmla="*/ 376 w 601"/>
              <a:gd name="T9" fmla="*/ 13 h 13"/>
              <a:gd name="T10" fmla="*/ 451 w 601"/>
              <a:gd name="T11" fmla="*/ 11 h 13"/>
              <a:gd name="T12" fmla="*/ 526 w 601"/>
              <a:gd name="T13" fmla="*/ 7 h 13"/>
              <a:gd name="T14" fmla="*/ 601 w 601"/>
              <a:gd name="T1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1" h="13">
                <a:moveTo>
                  <a:pt x="0" y="11"/>
                </a:moveTo>
                <a:lnTo>
                  <a:pt x="75" y="11"/>
                </a:lnTo>
                <a:lnTo>
                  <a:pt x="150" y="11"/>
                </a:lnTo>
                <a:lnTo>
                  <a:pt x="301" y="13"/>
                </a:lnTo>
                <a:lnTo>
                  <a:pt x="376" y="13"/>
                </a:lnTo>
                <a:lnTo>
                  <a:pt x="451" y="11"/>
                </a:lnTo>
                <a:lnTo>
                  <a:pt x="526" y="7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3" name="Freeform 35">
            <a:extLst>
              <a:ext uri="{FF2B5EF4-FFF2-40B4-BE49-F238E27FC236}">
                <a16:creationId xmlns:a16="http://schemas.microsoft.com/office/drawing/2014/main" id="{A5A35A6B-8D12-5F44-81AB-6AD868D05360}"/>
              </a:ext>
            </a:extLst>
          </p:cNvPr>
          <p:cNvSpPr>
            <a:spLocks/>
          </p:cNvSpPr>
          <p:nvPr/>
        </p:nvSpPr>
        <p:spPr bwMode="auto">
          <a:xfrm>
            <a:off x="3225800" y="5194300"/>
            <a:ext cx="488950" cy="114300"/>
          </a:xfrm>
          <a:custGeom>
            <a:avLst/>
            <a:gdLst>
              <a:gd name="T0" fmla="*/ 0 w 599"/>
              <a:gd name="T1" fmla="*/ 144 h 144"/>
              <a:gd name="T2" fmla="*/ 75 w 599"/>
              <a:gd name="T3" fmla="*/ 134 h 144"/>
              <a:gd name="T4" fmla="*/ 150 w 599"/>
              <a:gd name="T5" fmla="*/ 127 h 144"/>
              <a:gd name="T6" fmla="*/ 224 w 599"/>
              <a:gd name="T7" fmla="*/ 117 h 144"/>
              <a:gd name="T8" fmla="*/ 299 w 599"/>
              <a:gd name="T9" fmla="*/ 105 h 144"/>
              <a:gd name="T10" fmla="*/ 336 w 599"/>
              <a:gd name="T11" fmla="*/ 98 h 144"/>
              <a:gd name="T12" fmla="*/ 374 w 599"/>
              <a:gd name="T13" fmla="*/ 90 h 144"/>
              <a:gd name="T14" fmla="*/ 411 w 599"/>
              <a:gd name="T15" fmla="*/ 78 h 144"/>
              <a:gd name="T16" fmla="*/ 449 w 599"/>
              <a:gd name="T17" fmla="*/ 67 h 144"/>
              <a:gd name="T18" fmla="*/ 486 w 599"/>
              <a:gd name="T19" fmla="*/ 54 h 144"/>
              <a:gd name="T20" fmla="*/ 524 w 599"/>
              <a:gd name="T21" fmla="*/ 38 h 144"/>
              <a:gd name="T22" fmla="*/ 560 w 599"/>
              <a:gd name="T23" fmla="*/ 21 h 144"/>
              <a:gd name="T24" fmla="*/ 599 w 599"/>
              <a:gd name="T2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9" h="144">
                <a:moveTo>
                  <a:pt x="0" y="144"/>
                </a:moveTo>
                <a:lnTo>
                  <a:pt x="75" y="134"/>
                </a:lnTo>
                <a:lnTo>
                  <a:pt x="150" y="127"/>
                </a:lnTo>
                <a:lnTo>
                  <a:pt x="224" y="117"/>
                </a:lnTo>
                <a:lnTo>
                  <a:pt x="299" y="105"/>
                </a:lnTo>
                <a:lnTo>
                  <a:pt x="336" y="98"/>
                </a:lnTo>
                <a:lnTo>
                  <a:pt x="374" y="90"/>
                </a:lnTo>
                <a:lnTo>
                  <a:pt x="411" y="78"/>
                </a:lnTo>
                <a:lnTo>
                  <a:pt x="449" y="67"/>
                </a:lnTo>
                <a:lnTo>
                  <a:pt x="486" y="54"/>
                </a:lnTo>
                <a:lnTo>
                  <a:pt x="524" y="38"/>
                </a:lnTo>
                <a:lnTo>
                  <a:pt x="560" y="21"/>
                </a:lnTo>
                <a:lnTo>
                  <a:pt x="599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4" name="Freeform 36">
            <a:extLst>
              <a:ext uri="{FF2B5EF4-FFF2-40B4-BE49-F238E27FC236}">
                <a16:creationId xmlns:a16="http://schemas.microsoft.com/office/drawing/2014/main" id="{37BA9619-1F38-9D4B-BFBA-939453EC5FEC}"/>
              </a:ext>
            </a:extLst>
          </p:cNvPr>
          <p:cNvSpPr>
            <a:spLocks/>
          </p:cNvSpPr>
          <p:nvPr/>
        </p:nvSpPr>
        <p:spPr bwMode="auto">
          <a:xfrm>
            <a:off x="3714750" y="4754563"/>
            <a:ext cx="493713" cy="439737"/>
          </a:xfrm>
          <a:custGeom>
            <a:avLst/>
            <a:gdLst>
              <a:gd name="T0" fmla="*/ 0 w 601"/>
              <a:gd name="T1" fmla="*/ 553 h 553"/>
              <a:gd name="T2" fmla="*/ 75 w 601"/>
              <a:gd name="T3" fmla="*/ 509 h 553"/>
              <a:gd name="T4" fmla="*/ 150 w 601"/>
              <a:gd name="T5" fmla="*/ 464 h 553"/>
              <a:gd name="T6" fmla="*/ 188 w 601"/>
              <a:gd name="T7" fmla="*/ 439 h 553"/>
              <a:gd name="T8" fmla="*/ 224 w 601"/>
              <a:gd name="T9" fmla="*/ 415 h 553"/>
              <a:gd name="T10" fmla="*/ 263 w 601"/>
              <a:gd name="T11" fmla="*/ 388 h 553"/>
              <a:gd name="T12" fmla="*/ 299 w 601"/>
              <a:gd name="T13" fmla="*/ 357 h 553"/>
              <a:gd name="T14" fmla="*/ 338 w 601"/>
              <a:gd name="T15" fmla="*/ 326 h 553"/>
              <a:gd name="T16" fmla="*/ 376 w 601"/>
              <a:gd name="T17" fmla="*/ 292 h 553"/>
              <a:gd name="T18" fmla="*/ 413 w 601"/>
              <a:gd name="T19" fmla="*/ 253 h 553"/>
              <a:gd name="T20" fmla="*/ 451 w 601"/>
              <a:gd name="T21" fmla="*/ 211 h 553"/>
              <a:gd name="T22" fmla="*/ 487 w 601"/>
              <a:gd name="T23" fmla="*/ 165 h 553"/>
              <a:gd name="T24" fmla="*/ 526 w 601"/>
              <a:gd name="T25" fmla="*/ 115 h 553"/>
              <a:gd name="T26" fmla="*/ 562 w 601"/>
              <a:gd name="T27" fmla="*/ 59 h 553"/>
              <a:gd name="T28" fmla="*/ 601 w 601"/>
              <a:gd name="T29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1" h="553">
                <a:moveTo>
                  <a:pt x="0" y="553"/>
                </a:moveTo>
                <a:lnTo>
                  <a:pt x="75" y="509"/>
                </a:lnTo>
                <a:lnTo>
                  <a:pt x="150" y="464"/>
                </a:lnTo>
                <a:lnTo>
                  <a:pt x="188" y="439"/>
                </a:lnTo>
                <a:lnTo>
                  <a:pt x="224" y="415"/>
                </a:lnTo>
                <a:lnTo>
                  <a:pt x="263" y="388"/>
                </a:lnTo>
                <a:lnTo>
                  <a:pt x="299" y="357"/>
                </a:lnTo>
                <a:lnTo>
                  <a:pt x="338" y="326"/>
                </a:lnTo>
                <a:lnTo>
                  <a:pt x="376" y="292"/>
                </a:lnTo>
                <a:lnTo>
                  <a:pt x="413" y="253"/>
                </a:lnTo>
                <a:lnTo>
                  <a:pt x="451" y="211"/>
                </a:lnTo>
                <a:lnTo>
                  <a:pt x="487" y="165"/>
                </a:lnTo>
                <a:lnTo>
                  <a:pt x="526" y="115"/>
                </a:lnTo>
                <a:lnTo>
                  <a:pt x="562" y="59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5" name="Freeform 37">
            <a:extLst>
              <a:ext uri="{FF2B5EF4-FFF2-40B4-BE49-F238E27FC236}">
                <a16:creationId xmlns:a16="http://schemas.microsoft.com/office/drawing/2014/main" id="{AE1DF8F8-5439-8443-836A-404E6BD46322}"/>
              </a:ext>
            </a:extLst>
          </p:cNvPr>
          <p:cNvSpPr>
            <a:spLocks/>
          </p:cNvSpPr>
          <p:nvPr/>
        </p:nvSpPr>
        <p:spPr bwMode="auto">
          <a:xfrm>
            <a:off x="4208463" y="3605213"/>
            <a:ext cx="490537" cy="1149350"/>
          </a:xfrm>
          <a:custGeom>
            <a:avLst/>
            <a:gdLst>
              <a:gd name="T0" fmla="*/ 0 w 601"/>
              <a:gd name="T1" fmla="*/ 1450 h 1450"/>
              <a:gd name="T2" fmla="*/ 19 w 601"/>
              <a:gd name="T3" fmla="*/ 1417 h 1450"/>
              <a:gd name="T4" fmla="*/ 38 w 601"/>
              <a:gd name="T5" fmla="*/ 1383 h 1450"/>
              <a:gd name="T6" fmla="*/ 55 w 601"/>
              <a:gd name="T7" fmla="*/ 1346 h 1450"/>
              <a:gd name="T8" fmla="*/ 75 w 601"/>
              <a:gd name="T9" fmla="*/ 1308 h 1450"/>
              <a:gd name="T10" fmla="*/ 94 w 601"/>
              <a:gd name="T11" fmla="*/ 1267 h 1450"/>
              <a:gd name="T12" fmla="*/ 113 w 601"/>
              <a:gd name="T13" fmla="*/ 1227 h 1450"/>
              <a:gd name="T14" fmla="*/ 130 w 601"/>
              <a:gd name="T15" fmla="*/ 1183 h 1450"/>
              <a:gd name="T16" fmla="*/ 149 w 601"/>
              <a:gd name="T17" fmla="*/ 1139 h 1450"/>
              <a:gd name="T18" fmla="*/ 188 w 601"/>
              <a:gd name="T19" fmla="*/ 1047 h 1450"/>
              <a:gd name="T20" fmla="*/ 224 w 601"/>
              <a:gd name="T21" fmla="*/ 949 h 1450"/>
              <a:gd name="T22" fmla="*/ 263 w 601"/>
              <a:gd name="T23" fmla="*/ 851 h 1450"/>
              <a:gd name="T24" fmla="*/ 301 w 601"/>
              <a:gd name="T25" fmla="*/ 749 h 1450"/>
              <a:gd name="T26" fmla="*/ 376 w 601"/>
              <a:gd name="T27" fmla="*/ 545 h 1450"/>
              <a:gd name="T28" fmla="*/ 413 w 601"/>
              <a:gd name="T29" fmla="*/ 446 h 1450"/>
              <a:gd name="T30" fmla="*/ 451 w 601"/>
              <a:gd name="T31" fmla="*/ 348 h 1450"/>
              <a:gd name="T32" fmla="*/ 487 w 601"/>
              <a:gd name="T33" fmla="*/ 253 h 1450"/>
              <a:gd name="T34" fmla="*/ 526 w 601"/>
              <a:gd name="T35" fmla="*/ 163 h 1450"/>
              <a:gd name="T36" fmla="*/ 545 w 601"/>
              <a:gd name="T37" fmla="*/ 119 h 1450"/>
              <a:gd name="T38" fmla="*/ 562 w 601"/>
              <a:gd name="T39" fmla="*/ 79 h 1450"/>
              <a:gd name="T40" fmla="*/ 581 w 601"/>
              <a:gd name="T41" fmla="*/ 38 h 1450"/>
              <a:gd name="T42" fmla="*/ 601 w 601"/>
              <a:gd name="T43" fmla="*/ 0 h 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1" h="1450">
                <a:moveTo>
                  <a:pt x="0" y="1450"/>
                </a:moveTo>
                <a:lnTo>
                  <a:pt x="19" y="1417"/>
                </a:lnTo>
                <a:lnTo>
                  <a:pt x="38" y="1383"/>
                </a:lnTo>
                <a:lnTo>
                  <a:pt x="55" y="1346"/>
                </a:lnTo>
                <a:lnTo>
                  <a:pt x="75" y="1308"/>
                </a:lnTo>
                <a:lnTo>
                  <a:pt x="94" y="1267"/>
                </a:lnTo>
                <a:lnTo>
                  <a:pt x="113" y="1227"/>
                </a:lnTo>
                <a:lnTo>
                  <a:pt x="130" y="1183"/>
                </a:lnTo>
                <a:lnTo>
                  <a:pt x="149" y="1139"/>
                </a:lnTo>
                <a:lnTo>
                  <a:pt x="188" y="1047"/>
                </a:lnTo>
                <a:lnTo>
                  <a:pt x="224" y="949"/>
                </a:lnTo>
                <a:lnTo>
                  <a:pt x="263" y="851"/>
                </a:lnTo>
                <a:lnTo>
                  <a:pt x="301" y="749"/>
                </a:lnTo>
                <a:lnTo>
                  <a:pt x="376" y="545"/>
                </a:lnTo>
                <a:lnTo>
                  <a:pt x="413" y="446"/>
                </a:lnTo>
                <a:lnTo>
                  <a:pt x="451" y="348"/>
                </a:lnTo>
                <a:lnTo>
                  <a:pt x="487" y="253"/>
                </a:lnTo>
                <a:lnTo>
                  <a:pt x="526" y="163"/>
                </a:lnTo>
                <a:lnTo>
                  <a:pt x="545" y="119"/>
                </a:lnTo>
                <a:lnTo>
                  <a:pt x="562" y="79"/>
                </a:lnTo>
                <a:lnTo>
                  <a:pt x="581" y="38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6" name="Freeform 38">
            <a:extLst>
              <a:ext uri="{FF2B5EF4-FFF2-40B4-BE49-F238E27FC236}">
                <a16:creationId xmlns:a16="http://schemas.microsoft.com/office/drawing/2014/main" id="{5D8DD83A-0242-184B-9E2F-B4FA1DF698D2}"/>
              </a:ext>
            </a:extLst>
          </p:cNvPr>
          <p:cNvSpPr>
            <a:spLocks/>
          </p:cNvSpPr>
          <p:nvPr/>
        </p:nvSpPr>
        <p:spPr bwMode="auto">
          <a:xfrm>
            <a:off x="4699000" y="2859088"/>
            <a:ext cx="492125" cy="746125"/>
          </a:xfrm>
          <a:custGeom>
            <a:avLst/>
            <a:gdLst>
              <a:gd name="T0" fmla="*/ 0 w 599"/>
              <a:gd name="T1" fmla="*/ 939 h 939"/>
              <a:gd name="T2" fmla="*/ 38 w 599"/>
              <a:gd name="T3" fmla="*/ 862 h 939"/>
              <a:gd name="T4" fmla="*/ 75 w 599"/>
              <a:gd name="T5" fmla="*/ 782 h 939"/>
              <a:gd name="T6" fmla="*/ 113 w 599"/>
              <a:gd name="T7" fmla="*/ 699 h 939"/>
              <a:gd name="T8" fmla="*/ 149 w 599"/>
              <a:gd name="T9" fmla="*/ 615 h 939"/>
              <a:gd name="T10" fmla="*/ 188 w 599"/>
              <a:gd name="T11" fmla="*/ 532 h 939"/>
              <a:gd name="T12" fmla="*/ 224 w 599"/>
              <a:gd name="T13" fmla="*/ 449 h 939"/>
              <a:gd name="T14" fmla="*/ 263 w 599"/>
              <a:gd name="T15" fmla="*/ 371 h 939"/>
              <a:gd name="T16" fmla="*/ 299 w 599"/>
              <a:gd name="T17" fmla="*/ 296 h 939"/>
              <a:gd name="T18" fmla="*/ 318 w 599"/>
              <a:gd name="T19" fmla="*/ 261 h 939"/>
              <a:gd name="T20" fmla="*/ 336 w 599"/>
              <a:gd name="T21" fmla="*/ 227 h 939"/>
              <a:gd name="T22" fmla="*/ 355 w 599"/>
              <a:gd name="T23" fmla="*/ 194 h 939"/>
              <a:gd name="T24" fmla="*/ 374 w 599"/>
              <a:gd name="T25" fmla="*/ 163 h 939"/>
              <a:gd name="T26" fmla="*/ 393 w 599"/>
              <a:gd name="T27" fmla="*/ 136 h 939"/>
              <a:gd name="T28" fmla="*/ 411 w 599"/>
              <a:gd name="T29" fmla="*/ 110 h 939"/>
              <a:gd name="T30" fmla="*/ 430 w 599"/>
              <a:gd name="T31" fmla="*/ 86 h 939"/>
              <a:gd name="T32" fmla="*/ 449 w 599"/>
              <a:gd name="T33" fmla="*/ 65 h 939"/>
              <a:gd name="T34" fmla="*/ 468 w 599"/>
              <a:gd name="T35" fmla="*/ 46 h 939"/>
              <a:gd name="T36" fmla="*/ 485 w 599"/>
              <a:gd name="T37" fmla="*/ 31 h 939"/>
              <a:gd name="T38" fmla="*/ 505 w 599"/>
              <a:gd name="T39" fmla="*/ 17 h 939"/>
              <a:gd name="T40" fmla="*/ 524 w 599"/>
              <a:gd name="T41" fmla="*/ 8 h 939"/>
              <a:gd name="T42" fmla="*/ 543 w 599"/>
              <a:gd name="T43" fmla="*/ 2 h 939"/>
              <a:gd name="T44" fmla="*/ 560 w 599"/>
              <a:gd name="T45" fmla="*/ 0 h 939"/>
              <a:gd name="T46" fmla="*/ 579 w 599"/>
              <a:gd name="T47" fmla="*/ 0 h 939"/>
              <a:gd name="T48" fmla="*/ 599 w 599"/>
              <a:gd name="T49" fmla="*/ 6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9" h="939">
                <a:moveTo>
                  <a:pt x="0" y="939"/>
                </a:moveTo>
                <a:lnTo>
                  <a:pt x="38" y="862"/>
                </a:lnTo>
                <a:lnTo>
                  <a:pt x="75" y="782"/>
                </a:lnTo>
                <a:lnTo>
                  <a:pt x="113" y="699"/>
                </a:lnTo>
                <a:lnTo>
                  <a:pt x="149" y="615"/>
                </a:lnTo>
                <a:lnTo>
                  <a:pt x="188" y="532"/>
                </a:lnTo>
                <a:lnTo>
                  <a:pt x="224" y="449"/>
                </a:lnTo>
                <a:lnTo>
                  <a:pt x="263" y="371"/>
                </a:lnTo>
                <a:lnTo>
                  <a:pt x="299" y="296"/>
                </a:lnTo>
                <a:lnTo>
                  <a:pt x="318" y="261"/>
                </a:lnTo>
                <a:lnTo>
                  <a:pt x="336" y="227"/>
                </a:lnTo>
                <a:lnTo>
                  <a:pt x="355" y="194"/>
                </a:lnTo>
                <a:lnTo>
                  <a:pt x="374" y="163"/>
                </a:lnTo>
                <a:lnTo>
                  <a:pt x="393" y="136"/>
                </a:lnTo>
                <a:lnTo>
                  <a:pt x="411" y="110"/>
                </a:lnTo>
                <a:lnTo>
                  <a:pt x="430" y="86"/>
                </a:lnTo>
                <a:lnTo>
                  <a:pt x="449" y="65"/>
                </a:lnTo>
                <a:lnTo>
                  <a:pt x="468" y="46"/>
                </a:lnTo>
                <a:lnTo>
                  <a:pt x="485" y="31"/>
                </a:lnTo>
                <a:lnTo>
                  <a:pt x="505" y="17"/>
                </a:lnTo>
                <a:lnTo>
                  <a:pt x="524" y="8"/>
                </a:lnTo>
                <a:lnTo>
                  <a:pt x="543" y="2"/>
                </a:lnTo>
                <a:lnTo>
                  <a:pt x="560" y="0"/>
                </a:lnTo>
                <a:lnTo>
                  <a:pt x="579" y="0"/>
                </a:lnTo>
                <a:lnTo>
                  <a:pt x="599" y="6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7" name="Freeform 39">
            <a:extLst>
              <a:ext uri="{FF2B5EF4-FFF2-40B4-BE49-F238E27FC236}">
                <a16:creationId xmlns:a16="http://schemas.microsoft.com/office/drawing/2014/main" id="{955297D7-EC37-B64C-ACF9-A4C3EDCA8D00}"/>
              </a:ext>
            </a:extLst>
          </p:cNvPr>
          <p:cNvSpPr>
            <a:spLocks/>
          </p:cNvSpPr>
          <p:nvPr/>
        </p:nvSpPr>
        <p:spPr bwMode="auto">
          <a:xfrm>
            <a:off x="5191125" y="2863850"/>
            <a:ext cx="492125" cy="1092200"/>
          </a:xfrm>
          <a:custGeom>
            <a:avLst/>
            <a:gdLst>
              <a:gd name="T0" fmla="*/ 0 w 601"/>
              <a:gd name="T1" fmla="*/ 0 h 1377"/>
              <a:gd name="T2" fmla="*/ 19 w 601"/>
              <a:gd name="T3" fmla="*/ 9 h 1377"/>
              <a:gd name="T4" fmla="*/ 38 w 601"/>
              <a:gd name="T5" fmla="*/ 23 h 1377"/>
              <a:gd name="T6" fmla="*/ 55 w 601"/>
              <a:gd name="T7" fmla="*/ 40 h 1377"/>
              <a:gd name="T8" fmla="*/ 75 w 601"/>
              <a:gd name="T9" fmla="*/ 61 h 1377"/>
              <a:gd name="T10" fmla="*/ 94 w 601"/>
              <a:gd name="T11" fmla="*/ 86 h 1377"/>
              <a:gd name="T12" fmla="*/ 113 w 601"/>
              <a:gd name="T13" fmla="*/ 115 h 1377"/>
              <a:gd name="T14" fmla="*/ 130 w 601"/>
              <a:gd name="T15" fmla="*/ 146 h 1377"/>
              <a:gd name="T16" fmla="*/ 149 w 601"/>
              <a:gd name="T17" fmla="*/ 182 h 1377"/>
              <a:gd name="T18" fmla="*/ 169 w 601"/>
              <a:gd name="T19" fmla="*/ 219 h 1377"/>
              <a:gd name="T20" fmla="*/ 188 w 601"/>
              <a:gd name="T21" fmla="*/ 259 h 1377"/>
              <a:gd name="T22" fmla="*/ 207 w 601"/>
              <a:gd name="T23" fmla="*/ 301 h 1377"/>
              <a:gd name="T24" fmla="*/ 224 w 601"/>
              <a:gd name="T25" fmla="*/ 347 h 1377"/>
              <a:gd name="T26" fmla="*/ 244 w 601"/>
              <a:gd name="T27" fmla="*/ 393 h 1377"/>
              <a:gd name="T28" fmla="*/ 263 w 601"/>
              <a:gd name="T29" fmla="*/ 441 h 1377"/>
              <a:gd name="T30" fmla="*/ 282 w 601"/>
              <a:gd name="T31" fmla="*/ 491 h 1377"/>
              <a:gd name="T32" fmla="*/ 299 w 601"/>
              <a:gd name="T33" fmla="*/ 543 h 1377"/>
              <a:gd name="T34" fmla="*/ 338 w 601"/>
              <a:gd name="T35" fmla="*/ 649 h 1377"/>
              <a:gd name="T36" fmla="*/ 376 w 601"/>
              <a:gd name="T37" fmla="*/ 758 h 1377"/>
              <a:gd name="T38" fmla="*/ 412 w 601"/>
              <a:gd name="T39" fmla="*/ 868 h 1377"/>
              <a:gd name="T40" fmla="*/ 451 w 601"/>
              <a:gd name="T41" fmla="*/ 977 h 1377"/>
              <a:gd name="T42" fmla="*/ 487 w 601"/>
              <a:gd name="T43" fmla="*/ 1085 h 1377"/>
              <a:gd name="T44" fmla="*/ 526 w 601"/>
              <a:gd name="T45" fmla="*/ 1188 h 1377"/>
              <a:gd name="T46" fmla="*/ 545 w 601"/>
              <a:gd name="T47" fmla="*/ 1238 h 1377"/>
              <a:gd name="T48" fmla="*/ 562 w 601"/>
              <a:gd name="T49" fmla="*/ 1286 h 1377"/>
              <a:gd name="T50" fmla="*/ 581 w 601"/>
              <a:gd name="T51" fmla="*/ 1332 h 1377"/>
              <a:gd name="T52" fmla="*/ 601 w 601"/>
              <a:gd name="T53" fmla="*/ 1377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1" h="1377">
                <a:moveTo>
                  <a:pt x="0" y="0"/>
                </a:moveTo>
                <a:lnTo>
                  <a:pt x="19" y="9"/>
                </a:lnTo>
                <a:lnTo>
                  <a:pt x="38" y="23"/>
                </a:lnTo>
                <a:lnTo>
                  <a:pt x="55" y="40"/>
                </a:lnTo>
                <a:lnTo>
                  <a:pt x="75" y="61"/>
                </a:lnTo>
                <a:lnTo>
                  <a:pt x="94" y="86"/>
                </a:lnTo>
                <a:lnTo>
                  <a:pt x="113" y="115"/>
                </a:lnTo>
                <a:lnTo>
                  <a:pt x="130" y="146"/>
                </a:lnTo>
                <a:lnTo>
                  <a:pt x="149" y="182"/>
                </a:lnTo>
                <a:lnTo>
                  <a:pt x="169" y="219"/>
                </a:lnTo>
                <a:lnTo>
                  <a:pt x="188" y="259"/>
                </a:lnTo>
                <a:lnTo>
                  <a:pt x="207" y="301"/>
                </a:lnTo>
                <a:lnTo>
                  <a:pt x="224" y="347"/>
                </a:lnTo>
                <a:lnTo>
                  <a:pt x="244" y="393"/>
                </a:lnTo>
                <a:lnTo>
                  <a:pt x="263" y="441"/>
                </a:lnTo>
                <a:lnTo>
                  <a:pt x="282" y="491"/>
                </a:lnTo>
                <a:lnTo>
                  <a:pt x="299" y="543"/>
                </a:lnTo>
                <a:lnTo>
                  <a:pt x="338" y="649"/>
                </a:lnTo>
                <a:lnTo>
                  <a:pt x="376" y="758"/>
                </a:lnTo>
                <a:lnTo>
                  <a:pt x="412" y="868"/>
                </a:lnTo>
                <a:lnTo>
                  <a:pt x="451" y="977"/>
                </a:lnTo>
                <a:lnTo>
                  <a:pt x="487" y="1085"/>
                </a:lnTo>
                <a:lnTo>
                  <a:pt x="526" y="1188"/>
                </a:lnTo>
                <a:lnTo>
                  <a:pt x="545" y="1238"/>
                </a:lnTo>
                <a:lnTo>
                  <a:pt x="562" y="1286"/>
                </a:lnTo>
                <a:lnTo>
                  <a:pt x="581" y="1332"/>
                </a:lnTo>
                <a:lnTo>
                  <a:pt x="601" y="1377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8" name="Freeform 40">
            <a:extLst>
              <a:ext uri="{FF2B5EF4-FFF2-40B4-BE49-F238E27FC236}">
                <a16:creationId xmlns:a16="http://schemas.microsoft.com/office/drawing/2014/main" id="{0A29B7E0-51BD-C14A-9C8E-9ECD6E510DF9}"/>
              </a:ext>
            </a:extLst>
          </p:cNvPr>
          <p:cNvSpPr>
            <a:spLocks/>
          </p:cNvSpPr>
          <p:nvPr/>
        </p:nvSpPr>
        <p:spPr bwMode="auto">
          <a:xfrm>
            <a:off x="5683250" y="3956050"/>
            <a:ext cx="490538" cy="1100138"/>
          </a:xfrm>
          <a:custGeom>
            <a:avLst/>
            <a:gdLst>
              <a:gd name="T0" fmla="*/ 0 w 599"/>
              <a:gd name="T1" fmla="*/ 0 h 1384"/>
              <a:gd name="T2" fmla="*/ 38 w 599"/>
              <a:gd name="T3" fmla="*/ 88 h 1384"/>
              <a:gd name="T4" fmla="*/ 74 w 599"/>
              <a:gd name="T5" fmla="*/ 180 h 1384"/>
              <a:gd name="T6" fmla="*/ 113 w 599"/>
              <a:gd name="T7" fmla="*/ 274 h 1384"/>
              <a:gd name="T8" fmla="*/ 149 w 599"/>
              <a:gd name="T9" fmla="*/ 370 h 1384"/>
              <a:gd name="T10" fmla="*/ 224 w 599"/>
              <a:gd name="T11" fmla="*/ 566 h 1384"/>
              <a:gd name="T12" fmla="*/ 263 w 599"/>
              <a:gd name="T13" fmla="*/ 662 h 1384"/>
              <a:gd name="T14" fmla="*/ 299 w 599"/>
              <a:gd name="T15" fmla="*/ 758 h 1384"/>
              <a:gd name="T16" fmla="*/ 336 w 599"/>
              <a:gd name="T17" fmla="*/ 852 h 1384"/>
              <a:gd name="T18" fmla="*/ 374 w 599"/>
              <a:gd name="T19" fmla="*/ 942 h 1384"/>
              <a:gd name="T20" fmla="*/ 410 w 599"/>
              <a:gd name="T21" fmla="*/ 1031 h 1384"/>
              <a:gd name="T22" fmla="*/ 449 w 599"/>
              <a:gd name="T23" fmla="*/ 1113 h 1384"/>
              <a:gd name="T24" fmla="*/ 468 w 599"/>
              <a:gd name="T25" fmla="*/ 1154 h 1384"/>
              <a:gd name="T26" fmla="*/ 485 w 599"/>
              <a:gd name="T27" fmla="*/ 1190 h 1384"/>
              <a:gd name="T28" fmla="*/ 505 w 599"/>
              <a:gd name="T29" fmla="*/ 1227 h 1384"/>
              <a:gd name="T30" fmla="*/ 524 w 599"/>
              <a:gd name="T31" fmla="*/ 1263 h 1384"/>
              <a:gd name="T32" fmla="*/ 543 w 599"/>
              <a:gd name="T33" fmla="*/ 1296 h 1384"/>
              <a:gd name="T34" fmla="*/ 560 w 599"/>
              <a:gd name="T35" fmla="*/ 1326 h 1384"/>
              <a:gd name="T36" fmla="*/ 579 w 599"/>
              <a:gd name="T37" fmla="*/ 1357 h 1384"/>
              <a:gd name="T38" fmla="*/ 599 w 599"/>
              <a:gd name="T39" fmla="*/ 1384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9" h="1384">
                <a:moveTo>
                  <a:pt x="0" y="0"/>
                </a:moveTo>
                <a:lnTo>
                  <a:pt x="38" y="88"/>
                </a:lnTo>
                <a:lnTo>
                  <a:pt x="74" y="180"/>
                </a:lnTo>
                <a:lnTo>
                  <a:pt x="113" y="274"/>
                </a:lnTo>
                <a:lnTo>
                  <a:pt x="149" y="370"/>
                </a:lnTo>
                <a:lnTo>
                  <a:pt x="224" y="566"/>
                </a:lnTo>
                <a:lnTo>
                  <a:pt x="263" y="662"/>
                </a:lnTo>
                <a:lnTo>
                  <a:pt x="299" y="758"/>
                </a:lnTo>
                <a:lnTo>
                  <a:pt x="336" y="852"/>
                </a:lnTo>
                <a:lnTo>
                  <a:pt x="374" y="942"/>
                </a:lnTo>
                <a:lnTo>
                  <a:pt x="410" y="1031"/>
                </a:lnTo>
                <a:lnTo>
                  <a:pt x="449" y="1113"/>
                </a:lnTo>
                <a:lnTo>
                  <a:pt x="468" y="1154"/>
                </a:lnTo>
                <a:lnTo>
                  <a:pt x="485" y="1190"/>
                </a:lnTo>
                <a:lnTo>
                  <a:pt x="505" y="1227"/>
                </a:lnTo>
                <a:lnTo>
                  <a:pt x="524" y="1263"/>
                </a:lnTo>
                <a:lnTo>
                  <a:pt x="543" y="1296"/>
                </a:lnTo>
                <a:lnTo>
                  <a:pt x="560" y="1326"/>
                </a:lnTo>
                <a:lnTo>
                  <a:pt x="579" y="1357"/>
                </a:lnTo>
                <a:lnTo>
                  <a:pt x="599" y="1384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9" name="Freeform 41">
            <a:extLst>
              <a:ext uri="{FF2B5EF4-FFF2-40B4-BE49-F238E27FC236}">
                <a16:creationId xmlns:a16="http://schemas.microsoft.com/office/drawing/2014/main" id="{69D6295C-CC9F-B149-B17B-E7047BCB9C23}"/>
              </a:ext>
            </a:extLst>
          </p:cNvPr>
          <p:cNvSpPr>
            <a:spLocks/>
          </p:cNvSpPr>
          <p:nvPr/>
        </p:nvSpPr>
        <p:spPr bwMode="auto">
          <a:xfrm>
            <a:off x="6173788" y="5056188"/>
            <a:ext cx="490537" cy="244475"/>
          </a:xfrm>
          <a:custGeom>
            <a:avLst/>
            <a:gdLst>
              <a:gd name="T0" fmla="*/ 0 w 601"/>
              <a:gd name="T1" fmla="*/ 0 h 309"/>
              <a:gd name="T2" fmla="*/ 19 w 601"/>
              <a:gd name="T3" fmla="*/ 25 h 309"/>
              <a:gd name="T4" fmla="*/ 36 w 601"/>
              <a:gd name="T5" fmla="*/ 48 h 309"/>
              <a:gd name="T6" fmla="*/ 55 w 601"/>
              <a:gd name="T7" fmla="*/ 69 h 309"/>
              <a:gd name="T8" fmla="*/ 73 w 601"/>
              <a:gd name="T9" fmla="*/ 90 h 309"/>
              <a:gd name="T10" fmla="*/ 92 w 601"/>
              <a:gd name="T11" fmla="*/ 109 h 309"/>
              <a:gd name="T12" fmla="*/ 111 w 601"/>
              <a:gd name="T13" fmla="*/ 127 h 309"/>
              <a:gd name="T14" fmla="*/ 149 w 601"/>
              <a:gd name="T15" fmla="*/ 157 h 309"/>
              <a:gd name="T16" fmla="*/ 186 w 601"/>
              <a:gd name="T17" fmla="*/ 182 h 309"/>
              <a:gd name="T18" fmla="*/ 224 w 601"/>
              <a:gd name="T19" fmla="*/ 205 h 309"/>
              <a:gd name="T20" fmla="*/ 263 w 601"/>
              <a:gd name="T21" fmla="*/ 223 h 309"/>
              <a:gd name="T22" fmla="*/ 299 w 601"/>
              <a:gd name="T23" fmla="*/ 238 h 309"/>
              <a:gd name="T24" fmla="*/ 338 w 601"/>
              <a:gd name="T25" fmla="*/ 250 h 309"/>
              <a:gd name="T26" fmla="*/ 376 w 601"/>
              <a:gd name="T27" fmla="*/ 261 h 309"/>
              <a:gd name="T28" fmla="*/ 414 w 601"/>
              <a:gd name="T29" fmla="*/ 269 h 309"/>
              <a:gd name="T30" fmla="*/ 451 w 601"/>
              <a:gd name="T31" fmla="*/ 277 h 309"/>
              <a:gd name="T32" fmla="*/ 526 w 601"/>
              <a:gd name="T33" fmla="*/ 292 h 309"/>
              <a:gd name="T34" fmla="*/ 564 w 601"/>
              <a:gd name="T35" fmla="*/ 300 h 309"/>
              <a:gd name="T36" fmla="*/ 601 w 601"/>
              <a:gd name="T37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01" h="309">
                <a:moveTo>
                  <a:pt x="0" y="0"/>
                </a:moveTo>
                <a:lnTo>
                  <a:pt x="19" y="25"/>
                </a:lnTo>
                <a:lnTo>
                  <a:pt x="36" y="48"/>
                </a:lnTo>
                <a:lnTo>
                  <a:pt x="55" y="69"/>
                </a:lnTo>
                <a:lnTo>
                  <a:pt x="73" y="90"/>
                </a:lnTo>
                <a:lnTo>
                  <a:pt x="92" y="109"/>
                </a:lnTo>
                <a:lnTo>
                  <a:pt x="111" y="127"/>
                </a:lnTo>
                <a:lnTo>
                  <a:pt x="149" y="157"/>
                </a:lnTo>
                <a:lnTo>
                  <a:pt x="186" y="182"/>
                </a:lnTo>
                <a:lnTo>
                  <a:pt x="224" y="205"/>
                </a:lnTo>
                <a:lnTo>
                  <a:pt x="263" y="223"/>
                </a:lnTo>
                <a:lnTo>
                  <a:pt x="299" y="238"/>
                </a:lnTo>
                <a:lnTo>
                  <a:pt x="338" y="250"/>
                </a:lnTo>
                <a:lnTo>
                  <a:pt x="376" y="261"/>
                </a:lnTo>
                <a:lnTo>
                  <a:pt x="414" y="269"/>
                </a:lnTo>
                <a:lnTo>
                  <a:pt x="451" y="277"/>
                </a:lnTo>
                <a:lnTo>
                  <a:pt x="526" y="292"/>
                </a:lnTo>
                <a:lnTo>
                  <a:pt x="564" y="300"/>
                </a:lnTo>
                <a:lnTo>
                  <a:pt x="601" y="309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0" name="Freeform 42">
            <a:extLst>
              <a:ext uri="{FF2B5EF4-FFF2-40B4-BE49-F238E27FC236}">
                <a16:creationId xmlns:a16="http://schemas.microsoft.com/office/drawing/2014/main" id="{D069494C-47BA-A141-9682-AB59AEA3FEFA}"/>
              </a:ext>
            </a:extLst>
          </p:cNvPr>
          <p:cNvSpPr>
            <a:spLocks/>
          </p:cNvSpPr>
          <p:nvPr/>
        </p:nvSpPr>
        <p:spPr bwMode="auto">
          <a:xfrm>
            <a:off x="6664325" y="5300663"/>
            <a:ext cx="492125" cy="22225"/>
          </a:xfrm>
          <a:custGeom>
            <a:avLst/>
            <a:gdLst>
              <a:gd name="T0" fmla="*/ 0 w 599"/>
              <a:gd name="T1" fmla="*/ 0 h 29"/>
              <a:gd name="T2" fmla="*/ 38 w 599"/>
              <a:gd name="T3" fmla="*/ 10 h 29"/>
              <a:gd name="T4" fmla="*/ 74 w 599"/>
              <a:gd name="T5" fmla="*/ 16 h 29"/>
              <a:gd name="T6" fmla="*/ 113 w 599"/>
              <a:gd name="T7" fmla="*/ 21 h 29"/>
              <a:gd name="T8" fmla="*/ 149 w 599"/>
              <a:gd name="T9" fmla="*/ 25 h 29"/>
              <a:gd name="T10" fmla="*/ 224 w 599"/>
              <a:gd name="T11" fmla="*/ 29 h 29"/>
              <a:gd name="T12" fmla="*/ 299 w 599"/>
              <a:gd name="T13" fmla="*/ 27 h 29"/>
              <a:gd name="T14" fmla="*/ 374 w 599"/>
              <a:gd name="T15" fmla="*/ 25 h 29"/>
              <a:gd name="T16" fmla="*/ 449 w 599"/>
              <a:gd name="T17" fmla="*/ 21 h 29"/>
              <a:gd name="T18" fmla="*/ 524 w 599"/>
              <a:gd name="T19" fmla="*/ 19 h 29"/>
              <a:gd name="T20" fmla="*/ 599 w 599"/>
              <a:gd name="T21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29">
                <a:moveTo>
                  <a:pt x="0" y="0"/>
                </a:moveTo>
                <a:lnTo>
                  <a:pt x="38" y="10"/>
                </a:lnTo>
                <a:lnTo>
                  <a:pt x="74" y="16"/>
                </a:lnTo>
                <a:lnTo>
                  <a:pt x="113" y="21"/>
                </a:lnTo>
                <a:lnTo>
                  <a:pt x="149" y="25"/>
                </a:lnTo>
                <a:lnTo>
                  <a:pt x="224" y="29"/>
                </a:lnTo>
                <a:lnTo>
                  <a:pt x="299" y="27"/>
                </a:lnTo>
                <a:lnTo>
                  <a:pt x="374" y="25"/>
                </a:lnTo>
                <a:lnTo>
                  <a:pt x="449" y="21"/>
                </a:lnTo>
                <a:lnTo>
                  <a:pt x="524" y="19"/>
                </a:lnTo>
                <a:lnTo>
                  <a:pt x="599" y="19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1" name="Freeform 43">
            <a:extLst>
              <a:ext uri="{FF2B5EF4-FFF2-40B4-BE49-F238E27FC236}">
                <a16:creationId xmlns:a16="http://schemas.microsoft.com/office/drawing/2014/main" id="{AE270C1B-837E-7D4E-B988-33F243C4D7C4}"/>
              </a:ext>
            </a:extLst>
          </p:cNvPr>
          <p:cNvSpPr>
            <a:spLocks/>
          </p:cNvSpPr>
          <p:nvPr/>
        </p:nvSpPr>
        <p:spPr bwMode="auto">
          <a:xfrm>
            <a:off x="3225800" y="5308600"/>
            <a:ext cx="488950" cy="7938"/>
          </a:xfrm>
          <a:custGeom>
            <a:avLst/>
            <a:gdLst>
              <a:gd name="T0" fmla="*/ 0 w 599"/>
              <a:gd name="T1" fmla="*/ 9 h 9"/>
              <a:gd name="T2" fmla="*/ 150 w 599"/>
              <a:gd name="T3" fmla="*/ 9 h 9"/>
              <a:gd name="T4" fmla="*/ 299 w 599"/>
              <a:gd name="T5" fmla="*/ 9 h 9"/>
              <a:gd name="T6" fmla="*/ 374 w 599"/>
              <a:gd name="T7" fmla="*/ 9 h 9"/>
              <a:gd name="T8" fmla="*/ 449 w 599"/>
              <a:gd name="T9" fmla="*/ 7 h 9"/>
              <a:gd name="T10" fmla="*/ 524 w 599"/>
              <a:gd name="T11" fmla="*/ 6 h 9"/>
              <a:gd name="T12" fmla="*/ 599 w 599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9" h="9">
                <a:moveTo>
                  <a:pt x="0" y="9"/>
                </a:moveTo>
                <a:lnTo>
                  <a:pt x="150" y="9"/>
                </a:lnTo>
                <a:lnTo>
                  <a:pt x="299" y="9"/>
                </a:lnTo>
                <a:lnTo>
                  <a:pt x="374" y="9"/>
                </a:lnTo>
                <a:lnTo>
                  <a:pt x="449" y="7"/>
                </a:lnTo>
                <a:lnTo>
                  <a:pt x="524" y="6"/>
                </a:lnTo>
                <a:lnTo>
                  <a:pt x="599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2" name="Freeform 44">
            <a:extLst>
              <a:ext uri="{FF2B5EF4-FFF2-40B4-BE49-F238E27FC236}">
                <a16:creationId xmlns:a16="http://schemas.microsoft.com/office/drawing/2014/main" id="{BB4F63B9-E7E9-4247-A74F-507AADEDD036}"/>
              </a:ext>
            </a:extLst>
          </p:cNvPr>
          <p:cNvSpPr>
            <a:spLocks/>
          </p:cNvSpPr>
          <p:nvPr/>
        </p:nvSpPr>
        <p:spPr bwMode="auto">
          <a:xfrm>
            <a:off x="3714750" y="5235575"/>
            <a:ext cx="493713" cy="73025"/>
          </a:xfrm>
          <a:custGeom>
            <a:avLst/>
            <a:gdLst>
              <a:gd name="T0" fmla="*/ 0 w 601"/>
              <a:gd name="T1" fmla="*/ 92 h 92"/>
              <a:gd name="T2" fmla="*/ 75 w 601"/>
              <a:gd name="T3" fmla="*/ 88 h 92"/>
              <a:gd name="T4" fmla="*/ 150 w 601"/>
              <a:gd name="T5" fmla="*/ 86 h 92"/>
              <a:gd name="T6" fmla="*/ 224 w 601"/>
              <a:gd name="T7" fmla="*/ 84 h 92"/>
              <a:gd name="T8" fmla="*/ 299 w 601"/>
              <a:gd name="T9" fmla="*/ 80 h 92"/>
              <a:gd name="T10" fmla="*/ 338 w 601"/>
              <a:gd name="T11" fmla="*/ 76 h 92"/>
              <a:gd name="T12" fmla="*/ 376 w 601"/>
              <a:gd name="T13" fmla="*/ 73 h 92"/>
              <a:gd name="T14" fmla="*/ 413 w 601"/>
              <a:gd name="T15" fmla="*/ 67 h 92"/>
              <a:gd name="T16" fmla="*/ 451 w 601"/>
              <a:gd name="T17" fmla="*/ 57 h 92"/>
              <a:gd name="T18" fmla="*/ 487 w 601"/>
              <a:gd name="T19" fmla="*/ 48 h 92"/>
              <a:gd name="T20" fmla="*/ 526 w 601"/>
              <a:gd name="T21" fmla="*/ 34 h 92"/>
              <a:gd name="T22" fmla="*/ 562 w 601"/>
              <a:gd name="T23" fmla="*/ 19 h 92"/>
              <a:gd name="T24" fmla="*/ 601 w 601"/>
              <a:gd name="T25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1" h="92">
                <a:moveTo>
                  <a:pt x="0" y="92"/>
                </a:moveTo>
                <a:lnTo>
                  <a:pt x="75" y="88"/>
                </a:lnTo>
                <a:lnTo>
                  <a:pt x="150" y="86"/>
                </a:lnTo>
                <a:lnTo>
                  <a:pt x="224" y="84"/>
                </a:lnTo>
                <a:lnTo>
                  <a:pt x="299" y="80"/>
                </a:lnTo>
                <a:lnTo>
                  <a:pt x="338" y="76"/>
                </a:lnTo>
                <a:lnTo>
                  <a:pt x="376" y="73"/>
                </a:lnTo>
                <a:lnTo>
                  <a:pt x="413" y="67"/>
                </a:lnTo>
                <a:lnTo>
                  <a:pt x="451" y="57"/>
                </a:lnTo>
                <a:lnTo>
                  <a:pt x="487" y="48"/>
                </a:lnTo>
                <a:lnTo>
                  <a:pt x="526" y="34"/>
                </a:lnTo>
                <a:lnTo>
                  <a:pt x="562" y="19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3" name="Freeform 45">
            <a:extLst>
              <a:ext uri="{FF2B5EF4-FFF2-40B4-BE49-F238E27FC236}">
                <a16:creationId xmlns:a16="http://schemas.microsoft.com/office/drawing/2014/main" id="{01E1C1E6-C77B-1F43-B718-1BBE6FC86DB1}"/>
              </a:ext>
            </a:extLst>
          </p:cNvPr>
          <p:cNvSpPr>
            <a:spLocks/>
          </p:cNvSpPr>
          <p:nvPr/>
        </p:nvSpPr>
        <p:spPr bwMode="auto">
          <a:xfrm>
            <a:off x="4208463" y="4789488"/>
            <a:ext cx="490537" cy="446087"/>
          </a:xfrm>
          <a:custGeom>
            <a:avLst/>
            <a:gdLst>
              <a:gd name="T0" fmla="*/ 0 w 601"/>
              <a:gd name="T1" fmla="*/ 563 h 563"/>
              <a:gd name="T2" fmla="*/ 73 w 601"/>
              <a:gd name="T3" fmla="*/ 524 h 563"/>
              <a:gd name="T4" fmla="*/ 148 w 601"/>
              <a:gd name="T5" fmla="*/ 482 h 563"/>
              <a:gd name="T6" fmla="*/ 186 w 601"/>
              <a:gd name="T7" fmla="*/ 459 h 563"/>
              <a:gd name="T8" fmla="*/ 224 w 601"/>
              <a:gd name="T9" fmla="*/ 436 h 563"/>
              <a:gd name="T10" fmla="*/ 263 w 601"/>
              <a:gd name="T11" fmla="*/ 409 h 563"/>
              <a:gd name="T12" fmla="*/ 301 w 601"/>
              <a:gd name="T13" fmla="*/ 378 h 563"/>
              <a:gd name="T14" fmla="*/ 340 w 601"/>
              <a:gd name="T15" fmla="*/ 348 h 563"/>
              <a:gd name="T16" fmla="*/ 378 w 601"/>
              <a:gd name="T17" fmla="*/ 311 h 563"/>
              <a:gd name="T18" fmla="*/ 414 w 601"/>
              <a:gd name="T19" fmla="*/ 271 h 563"/>
              <a:gd name="T20" fmla="*/ 453 w 601"/>
              <a:gd name="T21" fmla="*/ 227 h 563"/>
              <a:gd name="T22" fmla="*/ 491 w 601"/>
              <a:gd name="T23" fmla="*/ 179 h 563"/>
              <a:gd name="T24" fmla="*/ 528 w 601"/>
              <a:gd name="T25" fmla="*/ 125 h 563"/>
              <a:gd name="T26" fmla="*/ 547 w 601"/>
              <a:gd name="T27" fmla="*/ 96 h 563"/>
              <a:gd name="T28" fmla="*/ 564 w 601"/>
              <a:gd name="T29" fmla="*/ 65 h 563"/>
              <a:gd name="T30" fmla="*/ 583 w 601"/>
              <a:gd name="T31" fmla="*/ 33 h 563"/>
              <a:gd name="T32" fmla="*/ 601 w 601"/>
              <a:gd name="T33" fmla="*/ 0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563">
                <a:moveTo>
                  <a:pt x="0" y="563"/>
                </a:moveTo>
                <a:lnTo>
                  <a:pt x="73" y="524"/>
                </a:lnTo>
                <a:lnTo>
                  <a:pt x="148" y="482"/>
                </a:lnTo>
                <a:lnTo>
                  <a:pt x="186" y="459"/>
                </a:lnTo>
                <a:lnTo>
                  <a:pt x="224" y="436"/>
                </a:lnTo>
                <a:lnTo>
                  <a:pt x="263" y="409"/>
                </a:lnTo>
                <a:lnTo>
                  <a:pt x="301" y="378"/>
                </a:lnTo>
                <a:lnTo>
                  <a:pt x="340" y="348"/>
                </a:lnTo>
                <a:lnTo>
                  <a:pt x="378" y="311"/>
                </a:lnTo>
                <a:lnTo>
                  <a:pt x="414" y="271"/>
                </a:lnTo>
                <a:lnTo>
                  <a:pt x="453" y="227"/>
                </a:lnTo>
                <a:lnTo>
                  <a:pt x="491" y="179"/>
                </a:lnTo>
                <a:lnTo>
                  <a:pt x="528" y="125"/>
                </a:lnTo>
                <a:lnTo>
                  <a:pt x="547" y="96"/>
                </a:lnTo>
                <a:lnTo>
                  <a:pt x="564" y="65"/>
                </a:lnTo>
                <a:lnTo>
                  <a:pt x="583" y="33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4" name="Freeform 46">
            <a:extLst>
              <a:ext uri="{FF2B5EF4-FFF2-40B4-BE49-F238E27FC236}">
                <a16:creationId xmlns:a16="http://schemas.microsoft.com/office/drawing/2014/main" id="{C46A4125-38D0-244A-889B-BB62BEFECFCB}"/>
              </a:ext>
            </a:extLst>
          </p:cNvPr>
          <p:cNvSpPr>
            <a:spLocks/>
          </p:cNvSpPr>
          <p:nvPr/>
        </p:nvSpPr>
        <p:spPr bwMode="auto">
          <a:xfrm>
            <a:off x="4699000" y="3413125"/>
            <a:ext cx="492125" cy="1376363"/>
          </a:xfrm>
          <a:custGeom>
            <a:avLst/>
            <a:gdLst>
              <a:gd name="T0" fmla="*/ 0 w 599"/>
              <a:gd name="T1" fmla="*/ 1732 h 1732"/>
              <a:gd name="T2" fmla="*/ 19 w 599"/>
              <a:gd name="T3" fmla="*/ 1696 h 1732"/>
              <a:gd name="T4" fmla="*/ 38 w 599"/>
              <a:gd name="T5" fmla="*/ 1655 h 1732"/>
              <a:gd name="T6" fmla="*/ 55 w 599"/>
              <a:gd name="T7" fmla="*/ 1611 h 1732"/>
              <a:gd name="T8" fmla="*/ 75 w 599"/>
              <a:gd name="T9" fmla="*/ 1567 h 1732"/>
              <a:gd name="T10" fmla="*/ 94 w 599"/>
              <a:gd name="T11" fmla="*/ 1519 h 1732"/>
              <a:gd name="T12" fmla="*/ 113 w 599"/>
              <a:gd name="T13" fmla="*/ 1469 h 1732"/>
              <a:gd name="T14" fmla="*/ 130 w 599"/>
              <a:gd name="T15" fmla="*/ 1417 h 1732"/>
              <a:gd name="T16" fmla="*/ 149 w 599"/>
              <a:gd name="T17" fmla="*/ 1363 h 1732"/>
              <a:gd name="T18" fmla="*/ 169 w 599"/>
              <a:gd name="T19" fmla="*/ 1308 h 1732"/>
              <a:gd name="T20" fmla="*/ 188 w 599"/>
              <a:gd name="T21" fmla="*/ 1252 h 1732"/>
              <a:gd name="T22" fmla="*/ 224 w 599"/>
              <a:gd name="T23" fmla="*/ 1135 h 1732"/>
              <a:gd name="T24" fmla="*/ 263 w 599"/>
              <a:gd name="T25" fmla="*/ 1014 h 1732"/>
              <a:gd name="T26" fmla="*/ 299 w 599"/>
              <a:gd name="T27" fmla="*/ 891 h 1732"/>
              <a:gd name="T28" fmla="*/ 336 w 599"/>
              <a:gd name="T29" fmla="*/ 768 h 1732"/>
              <a:gd name="T30" fmla="*/ 374 w 599"/>
              <a:gd name="T31" fmla="*/ 645 h 1732"/>
              <a:gd name="T32" fmla="*/ 411 w 599"/>
              <a:gd name="T33" fmla="*/ 524 h 1732"/>
              <a:gd name="T34" fmla="*/ 449 w 599"/>
              <a:gd name="T35" fmla="*/ 407 h 1732"/>
              <a:gd name="T36" fmla="*/ 468 w 599"/>
              <a:gd name="T37" fmla="*/ 349 h 1732"/>
              <a:gd name="T38" fmla="*/ 485 w 599"/>
              <a:gd name="T39" fmla="*/ 294 h 1732"/>
              <a:gd name="T40" fmla="*/ 505 w 599"/>
              <a:gd name="T41" fmla="*/ 240 h 1732"/>
              <a:gd name="T42" fmla="*/ 524 w 599"/>
              <a:gd name="T43" fmla="*/ 188 h 1732"/>
              <a:gd name="T44" fmla="*/ 543 w 599"/>
              <a:gd name="T45" fmla="*/ 138 h 1732"/>
              <a:gd name="T46" fmla="*/ 560 w 599"/>
              <a:gd name="T47" fmla="*/ 90 h 1732"/>
              <a:gd name="T48" fmla="*/ 579 w 599"/>
              <a:gd name="T49" fmla="*/ 44 h 1732"/>
              <a:gd name="T50" fmla="*/ 599 w 599"/>
              <a:gd name="T51" fmla="*/ 0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99" h="1732">
                <a:moveTo>
                  <a:pt x="0" y="1732"/>
                </a:moveTo>
                <a:lnTo>
                  <a:pt x="19" y="1696"/>
                </a:lnTo>
                <a:lnTo>
                  <a:pt x="38" y="1655"/>
                </a:lnTo>
                <a:lnTo>
                  <a:pt x="55" y="1611"/>
                </a:lnTo>
                <a:lnTo>
                  <a:pt x="75" y="1567"/>
                </a:lnTo>
                <a:lnTo>
                  <a:pt x="94" y="1519"/>
                </a:lnTo>
                <a:lnTo>
                  <a:pt x="113" y="1469"/>
                </a:lnTo>
                <a:lnTo>
                  <a:pt x="130" y="1417"/>
                </a:lnTo>
                <a:lnTo>
                  <a:pt x="149" y="1363"/>
                </a:lnTo>
                <a:lnTo>
                  <a:pt x="169" y="1308"/>
                </a:lnTo>
                <a:lnTo>
                  <a:pt x="188" y="1252"/>
                </a:lnTo>
                <a:lnTo>
                  <a:pt x="224" y="1135"/>
                </a:lnTo>
                <a:lnTo>
                  <a:pt x="263" y="1014"/>
                </a:lnTo>
                <a:lnTo>
                  <a:pt x="299" y="891"/>
                </a:lnTo>
                <a:lnTo>
                  <a:pt x="336" y="768"/>
                </a:lnTo>
                <a:lnTo>
                  <a:pt x="374" y="645"/>
                </a:lnTo>
                <a:lnTo>
                  <a:pt x="411" y="524"/>
                </a:lnTo>
                <a:lnTo>
                  <a:pt x="449" y="407"/>
                </a:lnTo>
                <a:lnTo>
                  <a:pt x="468" y="349"/>
                </a:lnTo>
                <a:lnTo>
                  <a:pt x="485" y="294"/>
                </a:lnTo>
                <a:lnTo>
                  <a:pt x="505" y="240"/>
                </a:lnTo>
                <a:lnTo>
                  <a:pt x="524" y="188"/>
                </a:lnTo>
                <a:lnTo>
                  <a:pt x="543" y="138"/>
                </a:lnTo>
                <a:lnTo>
                  <a:pt x="560" y="90"/>
                </a:lnTo>
                <a:lnTo>
                  <a:pt x="579" y="44"/>
                </a:lnTo>
                <a:lnTo>
                  <a:pt x="599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5" name="Freeform 47">
            <a:extLst>
              <a:ext uri="{FF2B5EF4-FFF2-40B4-BE49-F238E27FC236}">
                <a16:creationId xmlns:a16="http://schemas.microsoft.com/office/drawing/2014/main" id="{364C46E6-919E-784A-A155-2AA11E303B11}"/>
              </a:ext>
            </a:extLst>
          </p:cNvPr>
          <p:cNvSpPr>
            <a:spLocks/>
          </p:cNvSpPr>
          <p:nvPr/>
        </p:nvSpPr>
        <p:spPr bwMode="auto">
          <a:xfrm>
            <a:off x="5191125" y="2622550"/>
            <a:ext cx="492125" cy="790575"/>
          </a:xfrm>
          <a:custGeom>
            <a:avLst/>
            <a:gdLst>
              <a:gd name="T0" fmla="*/ 0 w 601"/>
              <a:gd name="T1" fmla="*/ 997 h 997"/>
              <a:gd name="T2" fmla="*/ 38 w 601"/>
              <a:gd name="T3" fmla="*/ 911 h 997"/>
              <a:gd name="T4" fmla="*/ 75 w 601"/>
              <a:gd name="T5" fmla="*/ 818 h 997"/>
              <a:gd name="T6" fmla="*/ 113 w 601"/>
              <a:gd name="T7" fmla="*/ 726 h 997"/>
              <a:gd name="T8" fmla="*/ 149 w 601"/>
              <a:gd name="T9" fmla="*/ 632 h 997"/>
              <a:gd name="T10" fmla="*/ 188 w 601"/>
              <a:gd name="T11" fmla="*/ 538 h 997"/>
              <a:gd name="T12" fmla="*/ 224 w 601"/>
              <a:gd name="T13" fmla="*/ 448 h 997"/>
              <a:gd name="T14" fmla="*/ 263 w 601"/>
              <a:gd name="T15" fmla="*/ 359 h 997"/>
              <a:gd name="T16" fmla="*/ 282 w 601"/>
              <a:gd name="T17" fmla="*/ 319 h 997"/>
              <a:gd name="T18" fmla="*/ 299 w 601"/>
              <a:gd name="T19" fmla="*/ 279 h 997"/>
              <a:gd name="T20" fmla="*/ 318 w 601"/>
              <a:gd name="T21" fmla="*/ 240 h 997"/>
              <a:gd name="T22" fmla="*/ 338 w 601"/>
              <a:gd name="T23" fmla="*/ 204 h 997"/>
              <a:gd name="T24" fmla="*/ 357 w 601"/>
              <a:gd name="T25" fmla="*/ 171 h 997"/>
              <a:gd name="T26" fmla="*/ 376 w 601"/>
              <a:gd name="T27" fmla="*/ 141 h 997"/>
              <a:gd name="T28" fmla="*/ 393 w 601"/>
              <a:gd name="T29" fmla="*/ 112 h 997"/>
              <a:gd name="T30" fmla="*/ 412 w 601"/>
              <a:gd name="T31" fmla="*/ 85 h 997"/>
              <a:gd name="T32" fmla="*/ 432 w 601"/>
              <a:gd name="T33" fmla="*/ 62 h 997"/>
              <a:gd name="T34" fmla="*/ 451 w 601"/>
              <a:gd name="T35" fmla="*/ 43 h 997"/>
              <a:gd name="T36" fmla="*/ 470 w 601"/>
              <a:gd name="T37" fmla="*/ 25 h 997"/>
              <a:gd name="T38" fmla="*/ 487 w 601"/>
              <a:gd name="T39" fmla="*/ 14 h 997"/>
              <a:gd name="T40" fmla="*/ 507 w 601"/>
              <a:gd name="T41" fmla="*/ 4 h 997"/>
              <a:gd name="T42" fmla="*/ 526 w 601"/>
              <a:gd name="T43" fmla="*/ 0 h 997"/>
              <a:gd name="T44" fmla="*/ 545 w 601"/>
              <a:gd name="T45" fmla="*/ 0 h 997"/>
              <a:gd name="T46" fmla="*/ 562 w 601"/>
              <a:gd name="T47" fmla="*/ 4 h 997"/>
              <a:gd name="T48" fmla="*/ 581 w 601"/>
              <a:gd name="T49" fmla="*/ 12 h 997"/>
              <a:gd name="T50" fmla="*/ 601 w 601"/>
              <a:gd name="T51" fmla="*/ 25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1" h="997">
                <a:moveTo>
                  <a:pt x="0" y="997"/>
                </a:moveTo>
                <a:lnTo>
                  <a:pt x="38" y="911"/>
                </a:lnTo>
                <a:lnTo>
                  <a:pt x="75" y="818"/>
                </a:lnTo>
                <a:lnTo>
                  <a:pt x="113" y="726"/>
                </a:lnTo>
                <a:lnTo>
                  <a:pt x="149" y="632"/>
                </a:lnTo>
                <a:lnTo>
                  <a:pt x="188" y="538"/>
                </a:lnTo>
                <a:lnTo>
                  <a:pt x="224" y="448"/>
                </a:lnTo>
                <a:lnTo>
                  <a:pt x="263" y="359"/>
                </a:lnTo>
                <a:lnTo>
                  <a:pt x="282" y="319"/>
                </a:lnTo>
                <a:lnTo>
                  <a:pt x="299" y="279"/>
                </a:lnTo>
                <a:lnTo>
                  <a:pt x="318" y="240"/>
                </a:lnTo>
                <a:lnTo>
                  <a:pt x="338" y="204"/>
                </a:lnTo>
                <a:lnTo>
                  <a:pt x="357" y="171"/>
                </a:lnTo>
                <a:lnTo>
                  <a:pt x="376" y="141"/>
                </a:lnTo>
                <a:lnTo>
                  <a:pt x="393" y="112"/>
                </a:lnTo>
                <a:lnTo>
                  <a:pt x="412" y="85"/>
                </a:lnTo>
                <a:lnTo>
                  <a:pt x="432" y="62"/>
                </a:lnTo>
                <a:lnTo>
                  <a:pt x="451" y="43"/>
                </a:lnTo>
                <a:lnTo>
                  <a:pt x="470" y="25"/>
                </a:lnTo>
                <a:lnTo>
                  <a:pt x="487" y="14"/>
                </a:lnTo>
                <a:lnTo>
                  <a:pt x="507" y="4"/>
                </a:lnTo>
                <a:lnTo>
                  <a:pt x="526" y="0"/>
                </a:lnTo>
                <a:lnTo>
                  <a:pt x="545" y="0"/>
                </a:lnTo>
                <a:lnTo>
                  <a:pt x="562" y="4"/>
                </a:lnTo>
                <a:lnTo>
                  <a:pt x="581" y="12"/>
                </a:lnTo>
                <a:lnTo>
                  <a:pt x="601" y="25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6" name="Freeform 48">
            <a:extLst>
              <a:ext uri="{FF2B5EF4-FFF2-40B4-BE49-F238E27FC236}">
                <a16:creationId xmlns:a16="http://schemas.microsoft.com/office/drawing/2014/main" id="{15117E65-8997-C74C-805A-282ED8420475}"/>
              </a:ext>
            </a:extLst>
          </p:cNvPr>
          <p:cNvSpPr>
            <a:spLocks/>
          </p:cNvSpPr>
          <p:nvPr/>
        </p:nvSpPr>
        <p:spPr bwMode="auto">
          <a:xfrm>
            <a:off x="5683250" y="2643188"/>
            <a:ext cx="490538" cy="1576387"/>
          </a:xfrm>
          <a:custGeom>
            <a:avLst/>
            <a:gdLst>
              <a:gd name="T0" fmla="*/ 0 w 599"/>
              <a:gd name="T1" fmla="*/ 0 h 1988"/>
              <a:gd name="T2" fmla="*/ 9 w 599"/>
              <a:gd name="T3" fmla="*/ 10 h 1988"/>
              <a:gd name="T4" fmla="*/ 19 w 599"/>
              <a:gd name="T5" fmla="*/ 20 h 1988"/>
              <a:gd name="T6" fmla="*/ 28 w 599"/>
              <a:gd name="T7" fmla="*/ 31 h 1988"/>
              <a:gd name="T8" fmla="*/ 38 w 599"/>
              <a:gd name="T9" fmla="*/ 45 h 1988"/>
              <a:gd name="T10" fmla="*/ 46 w 599"/>
              <a:gd name="T11" fmla="*/ 60 h 1988"/>
              <a:gd name="T12" fmla="*/ 55 w 599"/>
              <a:gd name="T13" fmla="*/ 75 h 1988"/>
              <a:gd name="T14" fmla="*/ 74 w 599"/>
              <a:gd name="T15" fmla="*/ 114 h 1988"/>
              <a:gd name="T16" fmla="*/ 94 w 599"/>
              <a:gd name="T17" fmla="*/ 156 h 1988"/>
              <a:gd name="T18" fmla="*/ 113 w 599"/>
              <a:gd name="T19" fmla="*/ 202 h 1988"/>
              <a:gd name="T20" fmla="*/ 130 w 599"/>
              <a:gd name="T21" fmla="*/ 254 h 1988"/>
              <a:gd name="T22" fmla="*/ 149 w 599"/>
              <a:gd name="T23" fmla="*/ 310 h 1988"/>
              <a:gd name="T24" fmla="*/ 169 w 599"/>
              <a:gd name="T25" fmla="*/ 369 h 1988"/>
              <a:gd name="T26" fmla="*/ 186 w 599"/>
              <a:gd name="T27" fmla="*/ 431 h 1988"/>
              <a:gd name="T28" fmla="*/ 205 w 599"/>
              <a:gd name="T29" fmla="*/ 498 h 1988"/>
              <a:gd name="T30" fmla="*/ 224 w 599"/>
              <a:gd name="T31" fmla="*/ 567 h 1988"/>
              <a:gd name="T32" fmla="*/ 243 w 599"/>
              <a:gd name="T33" fmla="*/ 638 h 1988"/>
              <a:gd name="T34" fmla="*/ 261 w 599"/>
              <a:gd name="T35" fmla="*/ 711 h 1988"/>
              <a:gd name="T36" fmla="*/ 280 w 599"/>
              <a:gd name="T37" fmla="*/ 786 h 1988"/>
              <a:gd name="T38" fmla="*/ 299 w 599"/>
              <a:gd name="T39" fmla="*/ 863 h 1988"/>
              <a:gd name="T40" fmla="*/ 336 w 599"/>
              <a:gd name="T41" fmla="*/ 1018 h 1988"/>
              <a:gd name="T42" fmla="*/ 374 w 599"/>
              <a:gd name="T43" fmla="*/ 1176 h 1988"/>
              <a:gd name="T44" fmla="*/ 410 w 599"/>
              <a:gd name="T45" fmla="*/ 1331 h 1988"/>
              <a:gd name="T46" fmla="*/ 430 w 599"/>
              <a:gd name="T47" fmla="*/ 1406 h 1988"/>
              <a:gd name="T48" fmla="*/ 449 w 599"/>
              <a:gd name="T49" fmla="*/ 1481 h 1988"/>
              <a:gd name="T50" fmla="*/ 468 w 599"/>
              <a:gd name="T51" fmla="*/ 1554 h 1988"/>
              <a:gd name="T52" fmla="*/ 485 w 599"/>
              <a:gd name="T53" fmla="*/ 1625 h 1988"/>
              <a:gd name="T54" fmla="*/ 505 w 599"/>
              <a:gd name="T55" fmla="*/ 1694 h 1988"/>
              <a:gd name="T56" fmla="*/ 524 w 599"/>
              <a:gd name="T57" fmla="*/ 1759 h 1988"/>
              <a:gd name="T58" fmla="*/ 543 w 599"/>
              <a:gd name="T59" fmla="*/ 1823 h 1988"/>
              <a:gd name="T60" fmla="*/ 560 w 599"/>
              <a:gd name="T61" fmla="*/ 1882 h 1988"/>
              <a:gd name="T62" fmla="*/ 579 w 599"/>
              <a:gd name="T63" fmla="*/ 1936 h 1988"/>
              <a:gd name="T64" fmla="*/ 599 w 599"/>
              <a:gd name="T65" fmla="*/ 1988 h 1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9" h="1988">
                <a:moveTo>
                  <a:pt x="0" y="0"/>
                </a:moveTo>
                <a:lnTo>
                  <a:pt x="9" y="10"/>
                </a:lnTo>
                <a:lnTo>
                  <a:pt x="19" y="20"/>
                </a:lnTo>
                <a:lnTo>
                  <a:pt x="28" y="31"/>
                </a:lnTo>
                <a:lnTo>
                  <a:pt x="38" y="45"/>
                </a:lnTo>
                <a:lnTo>
                  <a:pt x="46" y="60"/>
                </a:lnTo>
                <a:lnTo>
                  <a:pt x="55" y="75"/>
                </a:lnTo>
                <a:lnTo>
                  <a:pt x="74" y="114"/>
                </a:lnTo>
                <a:lnTo>
                  <a:pt x="94" y="156"/>
                </a:lnTo>
                <a:lnTo>
                  <a:pt x="113" y="202"/>
                </a:lnTo>
                <a:lnTo>
                  <a:pt x="130" y="254"/>
                </a:lnTo>
                <a:lnTo>
                  <a:pt x="149" y="310"/>
                </a:lnTo>
                <a:lnTo>
                  <a:pt x="169" y="369"/>
                </a:lnTo>
                <a:lnTo>
                  <a:pt x="186" y="431"/>
                </a:lnTo>
                <a:lnTo>
                  <a:pt x="205" y="498"/>
                </a:lnTo>
                <a:lnTo>
                  <a:pt x="224" y="567"/>
                </a:lnTo>
                <a:lnTo>
                  <a:pt x="243" y="638"/>
                </a:lnTo>
                <a:lnTo>
                  <a:pt x="261" y="711"/>
                </a:lnTo>
                <a:lnTo>
                  <a:pt x="280" y="786"/>
                </a:lnTo>
                <a:lnTo>
                  <a:pt x="299" y="863"/>
                </a:lnTo>
                <a:lnTo>
                  <a:pt x="336" y="1018"/>
                </a:lnTo>
                <a:lnTo>
                  <a:pt x="374" y="1176"/>
                </a:lnTo>
                <a:lnTo>
                  <a:pt x="410" y="1331"/>
                </a:lnTo>
                <a:lnTo>
                  <a:pt x="430" y="1406"/>
                </a:lnTo>
                <a:lnTo>
                  <a:pt x="449" y="1481"/>
                </a:lnTo>
                <a:lnTo>
                  <a:pt x="468" y="1554"/>
                </a:lnTo>
                <a:lnTo>
                  <a:pt x="485" y="1625"/>
                </a:lnTo>
                <a:lnTo>
                  <a:pt x="505" y="1694"/>
                </a:lnTo>
                <a:lnTo>
                  <a:pt x="524" y="1759"/>
                </a:lnTo>
                <a:lnTo>
                  <a:pt x="543" y="1823"/>
                </a:lnTo>
                <a:lnTo>
                  <a:pt x="560" y="1882"/>
                </a:lnTo>
                <a:lnTo>
                  <a:pt x="579" y="1936"/>
                </a:lnTo>
                <a:lnTo>
                  <a:pt x="599" y="1988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7" name="Freeform 49">
            <a:extLst>
              <a:ext uri="{FF2B5EF4-FFF2-40B4-BE49-F238E27FC236}">
                <a16:creationId xmlns:a16="http://schemas.microsoft.com/office/drawing/2014/main" id="{E567B35F-9A1C-6C40-8784-49C040BBFC18}"/>
              </a:ext>
            </a:extLst>
          </p:cNvPr>
          <p:cNvSpPr>
            <a:spLocks/>
          </p:cNvSpPr>
          <p:nvPr/>
        </p:nvSpPr>
        <p:spPr bwMode="auto">
          <a:xfrm>
            <a:off x="6173788" y="4219575"/>
            <a:ext cx="490537" cy="901700"/>
          </a:xfrm>
          <a:custGeom>
            <a:avLst/>
            <a:gdLst>
              <a:gd name="T0" fmla="*/ 0 w 601"/>
              <a:gd name="T1" fmla="*/ 0 h 1135"/>
              <a:gd name="T2" fmla="*/ 38 w 601"/>
              <a:gd name="T3" fmla="*/ 96 h 1135"/>
              <a:gd name="T4" fmla="*/ 74 w 601"/>
              <a:gd name="T5" fmla="*/ 188 h 1135"/>
              <a:gd name="T6" fmla="*/ 113 w 601"/>
              <a:gd name="T7" fmla="*/ 278 h 1135"/>
              <a:gd name="T8" fmla="*/ 149 w 601"/>
              <a:gd name="T9" fmla="*/ 365 h 1135"/>
              <a:gd name="T10" fmla="*/ 188 w 601"/>
              <a:gd name="T11" fmla="*/ 447 h 1135"/>
              <a:gd name="T12" fmla="*/ 224 w 601"/>
              <a:gd name="T13" fmla="*/ 528 h 1135"/>
              <a:gd name="T14" fmla="*/ 263 w 601"/>
              <a:gd name="T15" fmla="*/ 605 h 1135"/>
              <a:gd name="T16" fmla="*/ 299 w 601"/>
              <a:gd name="T17" fmla="*/ 678 h 1135"/>
              <a:gd name="T18" fmla="*/ 338 w 601"/>
              <a:gd name="T19" fmla="*/ 747 h 1135"/>
              <a:gd name="T20" fmla="*/ 376 w 601"/>
              <a:gd name="T21" fmla="*/ 812 h 1135"/>
              <a:gd name="T22" fmla="*/ 412 w 601"/>
              <a:gd name="T23" fmla="*/ 875 h 1135"/>
              <a:gd name="T24" fmla="*/ 451 w 601"/>
              <a:gd name="T25" fmla="*/ 935 h 1135"/>
              <a:gd name="T26" fmla="*/ 487 w 601"/>
              <a:gd name="T27" fmla="*/ 991 h 1135"/>
              <a:gd name="T28" fmla="*/ 526 w 601"/>
              <a:gd name="T29" fmla="*/ 1042 h 1135"/>
              <a:gd name="T30" fmla="*/ 562 w 601"/>
              <a:gd name="T31" fmla="*/ 1090 h 1135"/>
              <a:gd name="T32" fmla="*/ 601 w 601"/>
              <a:gd name="T33" fmla="*/ 113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1135">
                <a:moveTo>
                  <a:pt x="0" y="0"/>
                </a:moveTo>
                <a:lnTo>
                  <a:pt x="38" y="96"/>
                </a:lnTo>
                <a:lnTo>
                  <a:pt x="74" y="188"/>
                </a:lnTo>
                <a:lnTo>
                  <a:pt x="113" y="278"/>
                </a:lnTo>
                <a:lnTo>
                  <a:pt x="149" y="365"/>
                </a:lnTo>
                <a:lnTo>
                  <a:pt x="188" y="447"/>
                </a:lnTo>
                <a:lnTo>
                  <a:pt x="224" y="528"/>
                </a:lnTo>
                <a:lnTo>
                  <a:pt x="263" y="605"/>
                </a:lnTo>
                <a:lnTo>
                  <a:pt x="299" y="678"/>
                </a:lnTo>
                <a:lnTo>
                  <a:pt x="338" y="747"/>
                </a:lnTo>
                <a:lnTo>
                  <a:pt x="376" y="812"/>
                </a:lnTo>
                <a:lnTo>
                  <a:pt x="412" y="875"/>
                </a:lnTo>
                <a:lnTo>
                  <a:pt x="451" y="935"/>
                </a:lnTo>
                <a:lnTo>
                  <a:pt x="487" y="991"/>
                </a:lnTo>
                <a:lnTo>
                  <a:pt x="526" y="1042"/>
                </a:lnTo>
                <a:lnTo>
                  <a:pt x="562" y="1090"/>
                </a:lnTo>
                <a:lnTo>
                  <a:pt x="601" y="1135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8" name="Freeform 50">
            <a:extLst>
              <a:ext uri="{FF2B5EF4-FFF2-40B4-BE49-F238E27FC236}">
                <a16:creationId xmlns:a16="http://schemas.microsoft.com/office/drawing/2014/main" id="{FF9718BF-2192-3643-A749-0360CEB0CC13}"/>
              </a:ext>
            </a:extLst>
          </p:cNvPr>
          <p:cNvSpPr>
            <a:spLocks/>
          </p:cNvSpPr>
          <p:nvPr/>
        </p:nvSpPr>
        <p:spPr bwMode="auto">
          <a:xfrm>
            <a:off x="6664325" y="5121275"/>
            <a:ext cx="492125" cy="185738"/>
          </a:xfrm>
          <a:custGeom>
            <a:avLst/>
            <a:gdLst>
              <a:gd name="T0" fmla="*/ 0 w 599"/>
              <a:gd name="T1" fmla="*/ 0 h 234"/>
              <a:gd name="T2" fmla="*/ 19 w 599"/>
              <a:gd name="T3" fmla="*/ 21 h 234"/>
              <a:gd name="T4" fmla="*/ 38 w 599"/>
              <a:gd name="T5" fmla="*/ 40 h 234"/>
              <a:gd name="T6" fmla="*/ 74 w 599"/>
              <a:gd name="T7" fmla="*/ 73 h 234"/>
              <a:gd name="T8" fmla="*/ 113 w 599"/>
              <a:gd name="T9" fmla="*/ 103 h 234"/>
              <a:gd name="T10" fmla="*/ 149 w 599"/>
              <a:gd name="T11" fmla="*/ 126 h 234"/>
              <a:gd name="T12" fmla="*/ 188 w 599"/>
              <a:gd name="T13" fmla="*/ 147 h 234"/>
              <a:gd name="T14" fmla="*/ 224 w 599"/>
              <a:gd name="T15" fmla="*/ 163 h 234"/>
              <a:gd name="T16" fmla="*/ 263 w 599"/>
              <a:gd name="T17" fmla="*/ 176 h 234"/>
              <a:gd name="T18" fmla="*/ 299 w 599"/>
              <a:gd name="T19" fmla="*/ 186 h 234"/>
              <a:gd name="T20" fmla="*/ 336 w 599"/>
              <a:gd name="T21" fmla="*/ 195 h 234"/>
              <a:gd name="T22" fmla="*/ 374 w 599"/>
              <a:gd name="T23" fmla="*/ 201 h 234"/>
              <a:gd name="T24" fmla="*/ 449 w 599"/>
              <a:gd name="T25" fmla="*/ 211 h 234"/>
              <a:gd name="T26" fmla="*/ 524 w 599"/>
              <a:gd name="T27" fmla="*/ 220 h 234"/>
              <a:gd name="T28" fmla="*/ 560 w 599"/>
              <a:gd name="T29" fmla="*/ 226 h 234"/>
              <a:gd name="T30" fmla="*/ 599 w 599"/>
              <a:gd name="T31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99" h="234">
                <a:moveTo>
                  <a:pt x="0" y="0"/>
                </a:moveTo>
                <a:lnTo>
                  <a:pt x="19" y="21"/>
                </a:lnTo>
                <a:lnTo>
                  <a:pt x="38" y="40"/>
                </a:lnTo>
                <a:lnTo>
                  <a:pt x="74" y="73"/>
                </a:lnTo>
                <a:lnTo>
                  <a:pt x="113" y="103"/>
                </a:lnTo>
                <a:lnTo>
                  <a:pt x="149" y="126"/>
                </a:lnTo>
                <a:lnTo>
                  <a:pt x="188" y="147"/>
                </a:lnTo>
                <a:lnTo>
                  <a:pt x="224" y="163"/>
                </a:lnTo>
                <a:lnTo>
                  <a:pt x="263" y="176"/>
                </a:lnTo>
                <a:lnTo>
                  <a:pt x="299" y="186"/>
                </a:lnTo>
                <a:lnTo>
                  <a:pt x="336" y="195"/>
                </a:lnTo>
                <a:lnTo>
                  <a:pt x="374" y="201"/>
                </a:lnTo>
                <a:lnTo>
                  <a:pt x="449" y="211"/>
                </a:lnTo>
                <a:lnTo>
                  <a:pt x="524" y="220"/>
                </a:lnTo>
                <a:lnTo>
                  <a:pt x="560" y="226"/>
                </a:lnTo>
                <a:lnTo>
                  <a:pt x="599" y="234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9" name="Freeform 51">
            <a:extLst>
              <a:ext uri="{FF2B5EF4-FFF2-40B4-BE49-F238E27FC236}">
                <a16:creationId xmlns:a16="http://schemas.microsoft.com/office/drawing/2014/main" id="{E176DCBA-8FEF-EC4F-B4E0-0E14A7ADAC8E}"/>
              </a:ext>
            </a:extLst>
          </p:cNvPr>
          <p:cNvSpPr>
            <a:spLocks/>
          </p:cNvSpPr>
          <p:nvPr/>
        </p:nvSpPr>
        <p:spPr bwMode="auto">
          <a:xfrm>
            <a:off x="7156450" y="5307013"/>
            <a:ext cx="492125" cy="15875"/>
          </a:xfrm>
          <a:custGeom>
            <a:avLst/>
            <a:gdLst>
              <a:gd name="T0" fmla="*/ 0 w 600"/>
              <a:gd name="T1" fmla="*/ 0 h 21"/>
              <a:gd name="T2" fmla="*/ 38 w 600"/>
              <a:gd name="T3" fmla="*/ 8 h 21"/>
              <a:gd name="T4" fmla="*/ 74 w 600"/>
              <a:gd name="T5" fmla="*/ 11 h 21"/>
              <a:gd name="T6" fmla="*/ 149 w 600"/>
              <a:gd name="T7" fmla="*/ 19 h 21"/>
              <a:gd name="T8" fmla="*/ 224 w 600"/>
              <a:gd name="T9" fmla="*/ 21 h 21"/>
              <a:gd name="T10" fmla="*/ 299 w 600"/>
              <a:gd name="T11" fmla="*/ 21 h 21"/>
              <a:gd name="T12" fmla="*/ 376 w 600"/>
              <a:gd name="T13" fmla="*/ 19 h 21"/>
              <a:gd name="T14" fmla="*/ 451 w 600"/>
              <a:gd name="T15" fmla="*/ 17 h 21"/>
              <a:gd name="T16" fmla="*/ 526 w 600"/>
              <a:gd name="T17" fmla="*/ 15 h 21"/>
              <a:gd name="T18" fmla="*/ 600 w 600"/>
              <a:gd name="T19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0" h="21">
                <a:moveTo>
                  <a:pt x="0" y="0"/>
                </a:moveTo>
                <a:lnTo>
                  <a:pt x="38" y="8"/>
                </a:lnTo>
                <a:lnTo>
                  <a:pt x="74" y="11"/>
                </a:lnTo>
                <a:lnTo>
                  <a:pt x="149" y="19"/>
                </a:lnTo>
                <a:lnTo>
                  <a:pt x="224" y="21"/>
                </a:lnTo>
                <a:lnTo>
                  <a:pt x="299" y="21"/>
                </a:lnTo>
                <a:lnTo>
                  <a:pt x="376" y="19"/>
                </a:lnTo>
                <a:lnTo>
                  <a:pt x="451" y="17"/>
                </a:lnTo>
                <a:lnTo>
                  <a:pt x="526" y="15"/>
                </a:lnTo>
                <a:lnTo>
                  <a:pt x="600" y="15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80" name="Rectangle 52">
            <a:extLst>
              <a:ext uri="{FF2B5EF4-FFF2-40B4-BE49-F238E27FC236}">
                <a16:creationId xmlns:a16="http://schemas.microsoft.com/office/drawing/2014/main" id="{2B62F801-E6FC-364B-B481-FC207933E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5305425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81" name="Rectangle 53">
            <a:extLst>
              <a:ext uri="{FF2B5EF4-FFF2-40B4-BE49-F238E27FC236}">
                <a16:creationId xmlns:a16="http://schemas.microsoft.com/office/drawing/2014/main" id="{8B964F0B-1BF0-1E43-B546-7B3CAF76D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5280025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82" name="Rectangle 54">
            <a:extLst>
              <a:ext uri="{FF2B5EF4-FFF2-40B4-BE49-F238E27FC236}">
                <a16:creationId xmlns:a16="http://schemas.microsoft.com/office/drawing/2014/main" id="{D2560376-C816-7B43-8FCE-8C5784C51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5132388"/>
            <a:ext cx="28575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83" name="Rectangle 55">
            <a:extLst>
              <a:ext uri="{FF2B5EF4-FFF2-40B4-BE49-F238E27FC236}">
                <a16:creationId xmlns:a16="http://schemas.microsoft.com/office/drawing/2014/main" id="{A208C8D4-9697-7C48-87D9-5E8708CF3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4583113"/>
            <a:ext cx="23813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84" name="Rectangle 56">
            <a:extLst>
              <a:ext uri="{FF2B5EF4-FFF2-40B4-BE49-F238E27FC236}">
                <a16:creationId xmlns:a16="http://schemas.microsoft.com/office/drawing/2014/main" id="{9977963E-9D26-5E40-B818-CD8E1DC4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3746500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85" name="Rectangle 57">
            <a:extLst>
              <a:ext uri="{FF2B5EF4-FFF2-40B4-BE49-F238E27FC236}">
                <a16:creationId xmlns:a16="http://schemas.microsoft.com/office/drawing/2014/main" id="{73EBAD5F-0142-864A-BA63-C6AA295C5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3224213"/>
            <a:ext cx="26987" cy="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86" name="Rectangle 58">
            <a:extLst>
              <a:ext uri="{FF2B5EF4-FFF2-40B4-BE49-F238E27FC236}">
                <a16:creationId xmlns:a16="http://schemas.microsoft.com/office/drawing/2014/main" id="{009749BB-8523-8748-B47E-C13313C82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3841750"/>
            <a:ext cx="26987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87" name="Rectangle 59">
            <a:extLst>
              <a:ext uri="{FF2B5EF4-FFF2-40B4-BE49-F238E27FC236}">
                <a16:creationId xmlns:a16="http://schemas.microsoft.com/office/drawing/2014/main" id="{FB1F39ED-6E6A-6F4E-818A-CE6852DBD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4872038"/>
            <a:ext cx="26988" cy="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88" name="Rectangle 60">
            <a:extLst>
              <a:ext uri="{FF2B5EF4-FFF2-40B4-BE49-F238E27FC236}">
                <a16:creationId xmlns:a16="http://schemas.microsoft.com/office/drawing/2014/main" id="{05B9AA26-03FB-8049-8C5F-3120EF50A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5265738"/>
            <a:ext cx="254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89" name="Rectangle 61">
            <a:extLst>
              <a:ext uri="{FF2B5EF4-FFF2-40B4-BE49-F238E27FC236}">
                <a16:creationId xmlns:a16="http://schemas.microsoft.com/office/drawing/2014/main" id="{3D72A070-033C-9946-B657-156D1B93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5300663"/>
            <a:ext cx="254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90" name="Rectangle 62">
            <a:extLst>
              <a:ext uri="{FF2B5EF4-FFF2-40B4-BE49-F238E27FC236}">
                <a16:creationId xmlns:a16="http://schemas.microsoft.com/office/drawing/2014/main" id="{C56AFC80-5D01-A347-BCCC-12FCED9D2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5305425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91" name="Rectangle 63">
            <a:extLst>
              <a:ext uri="{FF2B5EF4-FFF2-40B4-BE49-F238E27FC236}">
                <a16:creationId xmlns:a16="http://schemas.microsoft.com/office/drawing/2014/main" id="{6C544904-BB50-0A49-8A0A-448C55AA5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5295900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92" name="Rectangle 64">
            <a:extLst>
              <a:ext uri="{FF2B5EF4-FFF2-40B4-BE49-F238E27FC236}">
                <a16:creationId xmlns:a16="http://schemas.microsoft.com/office/drawing/2014/main" id="{FBFBDA88-28F9-3F40-8828-B77FC05EA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5181600"/>
            <a:ext cx="23813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93" name="Rectangle 65">
            <a:extLst>
              <a:ext uri="{FF2B5EF4-FFF2-40B4-BE49-F238E27FC236}">
                <a16:creationId xmlns:a16="http://schemas.microsoft.com/office/drawing/2014/main" id="{5F9A09A5-57D1-7E48-B867-533DD75BE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4743450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94" name="Rectangle 66">
            <a:extLst>
              <a:ext uri="{FF2B5EF4-FFF2-40B4-BE49-F238E27FC236}">
                <a16:creationId xmlns:a16="http://schemas.microsoft.com/office/drawing/2014/main" id="{089156CC-7A6D-1540-8778-92CD67EE1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3592513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95" name="Rectangle 67">
            <a:extLst>
              <a:ext uri="{FF2B5EF4-FFF2-40B4-BE49-F238E27FC236}">
                <a16:creationId xmlns:a16="http://schemas.microsoft.com/office/drawing/2014/main" id="{72EF0362-CAAC-C249-A7B3-EE979D16B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2851150"/>
            <a:ext cx="26987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96" name="Rectangle 68">
            <a:extLst>
              <a:ext uri="{FF2B5EF4-FFF2-40B4-BE49-F238E27FC236}">
                <a16:creationId xmlns:a16="http://schemas.microsoft.com/office/drawing/2014/main" id="{053BEDDA-02B1-2249-9555-BDE302F50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3944938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97" name="Rectangle 69">
            <a:extLst>
              <a:ext uri="{FF2B5EF4-FFF2-40B4-BE49-F238E27FC236}">
                <a16:creationId xmlns:a16="http://schemas.microsoft.com/office/drawing/2014/main" id="{A26A8023-7AD5-2442-95D8-75A01F4F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5043488"/>
            <a:ext cx="254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98" name="Rectangle 70">
            <a:extLst>
              <a:ext uri="{FF2B5EF4-FFF2-40B4-BE49-F238E27FC236}">
                <a16:creationId xmlns:a16="http://schemas.microsoft.com/office/drawing/2014/main" id="{087F7E9F-535F-D143-9541-05074BC11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5287963"/>
            <a:ext cx="25400" cy="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99" name="Rectangle 71">
            <a:extLst>
              <a:ext uri="{FF2B5EF4-FFF2-40B4-BE49-F238E27FC236}">
                <a16:creationId xmlns:a16="http://schemas.microsoft.com/office/drawing/2014/main" id="{0B8AE993-C225-1045-8560-394FB711D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5303838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00" name="Rectangle 72">
            <a:extLst>
              <a:ext uri="{FF2B5EF4-FFF2-40B4-BE49-F238E27FC236}">
                <a16:creationId xmlns:a16="http://schemas.microsoft.com/office/drawing/2014/main" id="{36BE11A8-0D17-614E-81EB-F478ADDD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5303838"/>
            <a:ext cx="28575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01" name="Rectangle 73">
            <a:extLst>
              <a:ext uri="{FF2B5EF4-FFF2-40B4-BE49-F238E27FC236}">
                <a16:creationId xmlns:a16="http://schemas.microsoft.com/office/drawing/2014/main" id="{0701B27A-2161-9741-9B69-7EC0AD588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5295900"/>
            <a:ext cx="23813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02" name="Rectangle 74">
            <a:extLst>
              <a:ext uri="{FF2B5EF4-FFF2-40B4-BE49-F238E27FC236}">
                <a16:creationId xmlns:a16="http://schemas.microsoft.com/office/drawing/2014/main" id="{3B3943C4-45A3-2742-911A-D410ECD1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5222875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03" name="Rectangle 75">
            <a:extLst>
              <a:ext uri="{FF2B5EF4-FFF2-40B4-BE49-F238E27FC236}">
                <a16:creationId xmlns:a16="http://schemas.microsoft.com/office/drawing/2014/main" id="{630FF887-C2D7-6E4A-B267-2CCECEFF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4776788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04" name="Rectangle 76">
            <a:extLst>
              <a:ext uri="{FF2B5EF4-FFF2-40B4-BE49-F238E27FC236}">
                <a16:creationId xmlns:a16="http://schemas.microsoft.com/office/drawing/2014/main" id="{18AAA6B6-0EE4-1844-A96F-577EC239F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3402013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05" name="Rectangle 77">
            <a:extLst>
              <a:ext uri="{FF2B5EF4-FFF2-40B4-BE49-F238E27FC236}">
                <a16:creationId xmlns:a16="http://schemas.microsoft.com/office/drawing/2014/main" id="{B6FCB3CB-FF31-D749-A29B-CBEE9FF8F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630488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06" name="Rectangle 78">
            <a:extLst>
              <a:ext uri="{FF2B5EF4-FFF2-40B4-BE49-F238E27FC236}">
                <a16:creationId xmlns:a16="http://schemas.microsoft.com/office/drawing/2014/main" id="{ADD1FE3F-BACD-7648-989B-ABB91AED0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4208463"/>
            <a:ext cx="254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07" name="Rectangle 79">
            <a:extLst>
              <a:ext uri="{FF2B5EF4-FFF2-40B4-BE49-F238E27FC236}">
                <a16:creationId xmlns:a16="http://schemas.microsoft.com/office/drawing/2014/main" id="{C1DD0B24-E064-D441-BF4D-06B8A923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5108575"/>
            <a:ext cx="254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08" name="Rectangle 80">
            <a:extLst>
              <a:ext uri="{FF2B5EF4-FFF2-40B4-BE49-F238E27FC236}">
                <a16:creationId xmlns:a16="http://schemas.microsoft.com/office/drawing/2014/main" id="{597984B9-D139-CA40-B86B-9315EDB4A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5294313"/>
            <a:ext cx="26988" cy="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09" name="Rectangle 81">
            <a:extLst>
              <a:ext uri="{FF2B5EF4-FFF2-40B4-BE49-F238E27FC236}">
                <a16:creationId xmlns:a16="http://schemas.microsoft.com/office/drawing/2014/main" id="{AE7F1F12-E062-AE4C-BB9F-C94C4752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5307013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10" name="Rectangle 82">
            <a:extLst>
              <a:ext uri="{FF2B5EF4-FFF2-40B4-BE49-F238E27FC236}">
                <a16:creationId xmlns:a16="http://schemas.microsoft.com/office/drawing/2014/main" id="{9AF638F7-BCD8-6C4E-B53C-B5EC3C10F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5235575"/>
            <a:ext cx="904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0</a:t>
            </a:r>
            <a:endParaRPr lang="de-DE" altLang="de-DE" sz="1400"/>
          </a:p>
        </p:txBody>
      </p:sp>
      <p:sp>
        <p:nvSpPr>
          <p:cNvPr id="22611" name="Rectangle 83">
            <a:extLst>
              <a:ext uri="{FF2B5EF4-FFF2-40B4-BE49-F238E27FC236}">
                <a16:creationId xmlns:a16="http://schemas.microsoft.com/office/drawing/2014/main" id="{B67DD16C-81C8-C545-8D3B-B741BD1A1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4584700"/>
            <a:ext cx="18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10</a:t>
            </a:r>
            <a:endParaRPr lang="de-DE" altLang="de-DE" sz="1400"/>
          </a:p>
        </p:txBody>
      </p:sp>
      <p:sp>
        <p:nvSpPr>
          <p:cNvPr id="22612" name="Rectangle 84">
            <a:extLst>
              <a:ext uri="{FF2B5EF4-FFF2-40B4-BE49-F238E27FC236}">
                <a16:creationId xmlns:a16="http://schemas.microsoft.com/office/drawing/2014/main" id="{399A6C73-7E67-0840-B738-5A103A885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3932238"/>
            <a:ext cx="18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20</a:t>
            </a:r>
            <a:endParaRPr lang="de-DE" altLang="de-DE" sz="1400"/>
          </a:p>
        </p:txBody>
      </p:sp>
      <p:sp>
        <p:nvSpPr>
          <p:cNvPr id="22613" name="Rectangle 85">
            <a:extLst>
              <a:ext uri="{FF2B5EF4-FFF2-40B4-BE49-F238E27FC236}">
                <a16:creationId xmlns:a16="http://schemas.microsoft.com/office/drawing/2014/main" id="{CD82A9C4-692A-5F4E-859B-07D31A0A2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3281363"/>
            <a:ext cx="18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30</a:t>
            </a:r>
            <a:endParaRPr lang="de-DE" altLang="de-DE" sz="1400"/>
          </a:p>
        </p:txBody>
      </p:sp>
      <p:sp>
        <p:nvSpPr>
          <p:cNvPr id="22614" name="Rectangle 86">
            <a:extLst>
              <a:ext uri="{FF2B5EF4-FFF2-40B4-BE49-F238E27FC236}">
                <a16:creationId xmlns:a16="http://schemas.microsoft.com/office/drawing/2014/main" id="{A31FFE60-D096-F446-937D-A0EFB50C3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2628900"/>
            <a:ext cx="18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40</a:t>
            </a:r>
            <a:endParaRPr lang="de-DE" altLang="de-DE" sz="1400"/>
          </a:p>
        </p:txBody>
      </p:sp>
      <p:sp>
        <p:nvSpPr>
          <p:cNvPr id="22615" name="Rectangle 87">
            <a:extLst>
              <a:ext uri="{FF2B5EF4-FFF2-40B4-BE49-F238E27FC236}">
                <a16:creationId xmlns:a16="http://schemas.microsoft.com/office/drawing/2014/main" id="{4DE104C4-46CF-604A-989E-4D12626F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1978025"/>
            <a:ext cx="18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50</a:t>
            </a:r>
            <a:endParaRPr lang="de-DE" altLang="de-DE" sz="1400"/>
          </a:p>
        </p:txBody>
      </p:sp>
      <p:sp>
        <p:nvSpPr>
          <p:cNvPr id="22616" name="Rectangle 88">
            <a:extLst>
              <a:ext uri="{FF2B5EF4-FFF2-40B4-BE49-F238E27FC236}">
                <a16:creationId xmlns:a16="http://schemas.microsoft.com/office/drawing/2014/main" id="{2DB2B779-F7E5-EA47-81F4-39021C980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200</a:t>
            </a:r>
            <a:endParaRPr lang="de-DE" altLang="de-DE" sz="1400"/>
          </a:p>
        </p:txBody>
      </p:sp>
      <p:sp>
        <p:nvSpPr>
          <p:cNvPr id="22617" name="Rectangle 89">
            <a:extLst>
              <a:ext uri="{FF2B5EF4-FFF2-40B4-BE49-F238E27FC236}">
                <a16:creationId xmlns:a16="http://schemas.microsoft.com/office/drawing/2014/main" id="{B6733065-53D7-884F-BCF0-23AD6F2A6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300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250</a:t>
            </a:r>
            <a:endParaRPr lang="de-DE" altLang="de-DE" sz="1400"/>
          </a:p>
        </p:txBody>
      </p:sp>
      <p:sp>
        <p:nvSpPr>
          <p:cNvPr id="22618" name="Rectangle 90">
            <a:extLst>
              <a:ext uri="{FF2B5EF4-FFF2-40B4-BE49-F238E27FC236}">
                <a16:creationId xmlns:a16="http://schemas.microsoft.com/office/drawing/2014/main" id="{EB0EBBDC-7155-9C47-A054-AC000F7DA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300</a:t>
            </a:r>
            <a:endParaRPr lang="de-DE" altLang="de-DE" sz="1400"/>
          </a:p>
        </p:txBody>
      </p:sp>
      <p:sp>
        <p:nvSpPr>
          <p:cNvPr id="22619" name="Rectangle 91">
            <a:extLst>
              <a:ext uri="{FF2B5EF4-FFF2-40B4-BE49-F238E27FC236}">
                <a16:creationId xmlns:a16="http://schemas.microsoft.com/office/drawing/2014/main" id="{2FFA79C3-FB86-BA43-963D-3BD15E22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963" y="5489575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350</a:t>
            </a:r>
            <a:endParaRPr lang="de-DE" altLang="de-DE" sz="1400"/>
          </a:p>
        </p:txBody>
      </p:sp>
      <p:sp>
        <p:nvSpPr>
          <p:cNvPr id="22620" name="Rectangle 92">
            <a:extLst>
              <a:ext uri="{FF2B5EF4-FFF2-40B4-BE49-F238E27FC236}">
                <a16:creationId xmlns:a16="http://schemas.microsoft.com/office/drawing/2014/main" id="{0D042752-057F-E947-BC87-E227B666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8" y="5489575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400</a:t>
            </a:r>
            <a:endParaRPr lang="de-DE" altLang="de-DE" sz="1400"/>
          </a:p>
        </p:txBody>
      </p:sp>
      <p:sp>
        <p:nvSpPr>
          <p:cNvPr id="22621" name="Rectangle 93">
            <a:extLst>
              <a:ext uri="{FF2B5EF4-FFF2-40B4-BE49-F238E27FC236}">
                <a16:creationId xmlns:a16="http://schemas.microsoft.com/office/drawing/2014/main" id="{AFB98D0B-D49A-E642-9BB9-6A123AA11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5489575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450</a:t>
            </a:r>
            <a:endParaRPr lang="de-DE" altLang="de-DE" sz="1400"/>
          </a:p>
        </p:txBody>
      </p:sp>
      <p:sp>
        <p:nvSpPr>
          <p:cNvPr id="22622" name="Rectangle 94">
            <a:extLst>
              <a:ext uri="{FF2B5EF4-FFF2-40B4-BE49-F238E27FC236}">
                <a16:creationId xmlns:a16="http://schemas.microsoft.com/office/drawing/2014/main" id="{AD8CC03D-6498-FE45-B4DB-F0BE56E2A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500</a:t>
            </a:r>
            <a:endParaRPr lang="de-DE" altLang="de-DE" sz="1400"/>
          </a:p>
        </p:txBody>
      </p:sp>
      <p:sp>
        <p:nvSpPr>
          <p:cNvPr id="22623" name="Rectangle 95">
            <a:extLst>
              <a:ext uri="{FF2B5EF4-FFF2-40B4-BE49-F238E27FC236}">
                <a16:creationId xmlns:a16="http://schemas.microsoft.com/office/drawing/2014/main" id="{799A571A-15BD-394A-B239-FAD794C74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5489575"/>
            <a:ext cx="2714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550</a:t>
            </a:r>
            <a:endParaRPr lang="de-DE" altLang="de-DE" sz="1400"/>
          </a:p>
        </p:txBody>
      </p:sp>
      <p:sp>
        <p:nvSpPr>
          <p:cNvPr id="22624" name="Rectangle 96">
            <a:extLst>
              <a:ext uri="{FF2B5EF4-FFF2-40B4-BE49-F238E27FC236}">
                <a16:creationId xmlns:a16="http://schemas.microsoft.com/office/drawing/2014/main" id="{1C912430-658E-E14A-9BE7-B86805D2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600</a:t>
            </a:r>
            <a:endParaRPr lang="de-DE" altLang="de-DE" sz="1400"/>
          </a:p>
        </p:txBody>
      </p:sp>
      <p:sp>
        <p:nvSpPr>
          <p:cNvPr id="22625" name="Rectangle 97">
            <a:extLst>
              <a:ext uri="{FF2B5EF4-FFF2-40B4-BE49-F238E27FC236}">
                <a16:creationId xmlns:a16="http://schemas.microsoft.com/office/drawing/2014/main" id="{11ED0B78-A221-244F-B4F7-C96D63694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650</a:t>
            </a:r>
            <a:endParaRPr lang="de-DE" altLang="de-DE" sz="1400"/>
          </a:p>
        </p:txBody>
      </p:sp>
      <p:sp>
        <p:nvSpPr>
          <p:cNvPr id="22626" name="Rectangle 98">
            <a:extLst>
              <a:ext uri="{FF2B5EF4-FFF2-40B4-BE49-F238E27FC236}">
                <a16:creationId xmlns:a16="http://schemas.microsoft.com/office/drawing/2014/main" id="{C6432919-8119-BB4F-B077-2E3B679B4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5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700</a:t>
            </a:r>
            <a:endParaRPr lang="de-DE" altLang="de-DE" sz="1400"/>
          </a:p>
        </p:txBody>
      </p:sp>
      <p:sp>
        <p:nvSpPr>
          <p:cNvPr id="22627" name="Rectangle 99">
            <a:extLst>
              <a:ext uri="{FF2B5EF4-FFF2-40B4-BE49-F238E27FC236}">
                <a16:creationId xmlns:a16="http://schemas.microsoft.com/office/drawing/2014/main" id="{63E15FD3-649B-2E42-86C8-CDF41CD5C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750</a:t>
            </a:r>
            <a:endParaRPr lang="de-DE" altLang="de-DE" sz="1400"/>
          </a:p>
        </p:txBody>
      </p:sp>
      <p:sp>
        <p:nvSpPr>
          <p:cNvPr id="22628" name="Rectangle 100">
            <a:extLst>
              <a:ext uri="{FF2B5EF4-FFF2-40B4-BE49-F238E27FC236}">
                <a16:creationId xmlns:a16="http://schemas.microsoft.com/office/drawing/2014/main" id="{E5954077-8EBB-C347-9D54-0C249947F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738" y="5489575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800</a:t>
            </a:r>
            <a:endParaRPr lang="de-DE" altLang="de-DE" sz="1400"/>
          </a:p>
        </p:txBody>
      </p:sp>
      <p:sp>
        <p:nvSpPr>
          <p:cNvPr id="22629" name="Rectangle 101">
            <a:extLst>
              <a:ext uri="{FF2B5EF4-FFF2-40B4-BE49-F238E27FC236}">
                <a16:creationId xmlns:a16="http://schemas.microsoft.com/office/drawing/2014/main" id="{6ADA3A62-D6A7-0D47-B54C-6A890DC7708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03288" y="3692525"/>
            <a:ext cx="611187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Prozent</a:t>
            </a:r>
            <a:endParaRPr lang="de-DE" altLang="de-DE" sz="1400"/>
          </a:p>
        </p:txBody>
      </p:sp>
      <p:sp>
        <p:nvSpPr>
          <p:cNvPr id="22630" name="Rectangle 102">
            <a:extLst>
              <a:ext uri="{FF2B5EF4-FFF2-40B4-BE49-F238E27FC236}">
                <a16:creationId xmlns:a16="http://schemas.microsoft.com/office/drawing/2014/main" id="{95D5107E-506D-9244-B9CF-533BC51B8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1773238"/>
            <a:ext cx="4781550" cy="409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31" name="Line 103">
            <a:extLst>
              <a:ext uri="{FF2B5EF4-FFF2-40B4-BE49-F238E27FC236}">
                <a16:creationId xmlns:a16="http://schemas.microsoft.com/office/drawing/2014/main" id="{4EBFCEAD-63B5-0C4D-9403-098BD331E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0" y="1989138"/>
            <a:ext cx="223838" cy="1587"/>
          </a:xfrm>
          <a:prstGeom prst="line">
            <a:avLst/>
          </a:prstGeom>
          <a:noFill/>
          <a:ln w="3651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32" name="Rectangle 104">
            <a:extLst>
              <a:ext uri="{FF2B5EF4-FFF2-40B4-BE49-F238E27FC236}">
                <a16:creationId xmlns:a16="http://schemas.microsoft.com/office/drawing/2014/main" id="{5AE26869-5C5C-A142-9E78-78F63E9D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1976438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33" name="Rectangle 105">
            <a:extLst>
              <a:ext uri="{FF2B5EF4-FFF2-40B4-BE49-F238E27FC236}">
                <a16:creationId xmlns:a16="http://schemas.microsoft.com/office/drawing/2014/main" id="{ECD4B4FA-BEB0-4148-A9C4-9B2FB9CA9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0" y="1882775"/>
            <a:ext cx="909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Hauptschule</a:t>
            </a:r>
            <a:endParaRPr lang="de-DE" altLang="de-DE" sz="1400"/>
          </a:p>
        </p:txBody>
      </p:sp>
      <p:sp>
        <p:nvSpPr>
          <p:cNvPr id="22634" name="Line 106">
            <a:extLst>
              <a:ext uri="{FF2B5EF4-FFF2-40B4-BE49-F238E27FC236}">
                <a16:creationId xmlns:a16="http://schemas.microsoft.com/office/drawing/2014/main" id="{3B6C6868-2BFF-E24D-9856-7075AACA5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7025" y="1989138"/>
            <a:ext cx="222250" cy="158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35" name="Rectangle 107">
            <a:extLst>
              <a:ext uri="{FF2B5EF4-FFF2-40B4-BE49-F238E27FC236}">
                <a16:creationId xmlns:a16="http://schemas.microsoft.com/office/drawing/2014/main" id="{A9EFF1D8-EC75-A84F-94BE-545CDBBCD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1976438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36" name="Rectangle 108">
            <a:extLst>
              <a:ext uri="{FF2B5EF4-FFF2-40B4-BE49-F238E27FC236}">
                <a16:creationId xmlns:a16="http://schemas.microsoft.com/office/drawing/2014/main" id="{1E077F54-5101-384A-AE6B-E1659BD29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1882775"/>
            <a:ext cx="809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Realschule</a:t>
            </a:r>
            <a:endParaRPr lang="de-DE" altLang="de-DE" sz="1400"/>
          </a:p>
        </p:txBody>
      </p:sp>
      <p:sp>
        <p:nvSpPr>
          <p:cNvPr id="22637" name="Line 109">
            <a:extLst>
              <a:ext uri="{FF2B5EF4-FFF2-40B4-BE49-F238E27FC236}">
                <a16:creationId xmlns:a16="http://schemas.microsoft.com/office/drawing/2014/main" id="{7A907794-7F09-C743-92DD-E82B47491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963" y="1989138"/>
            <a:ext cx="223837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38" name="Rectangle 110">
            <a:extLst>
              <a:ext uri="{FF2B5EF4-FFF2-40B4-BE49-F238E27FC236}">
                <a16:creationId xmlns:a16="http://schemas.microsoft.com/office/drawing/2014/main" id="{B2C03600-61A9-964B-9D75-A8764A555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2020888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39" name="Rectangle 111">
            <a:extLst>
              <a:ext uri="{FF2B5EF4-FFF2-40B4-BE49-F238E27FC236}">
                <a16:creationId xmlns:a16="http://schemas.microsoft.com/office/drawing/2014/main" id="{EAD53CD2-B3E3-7541-90E9-D157C0586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75" y="1882775"/>
            <a:ext cx="873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Gymnasium</a:t>
            </a:r>
            <a:endParaRPr lang="de-DE" altLang="de-DE" sz="1400"/>
          </a:p>
        </p:txBody>
      </p:sp>
      <p:sp>
        <p:nvSpPr>
          <p:cNvPr id="22640" name="Rectangle 112">
            <a:extLst>
              <a:ext uri="{FF2B5EF4-FFF2-40B4-BE49-F238E27FC236}">
                <a16:creationId xmlns:a16="http://schemas.microsoft.com/office/drawing/2014/main" id="{414BCA8D-9F15-CB4F-B16B-E2468C5A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6162675"/>
            <a:ext cx="5657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41" name="Rectangle 113">
            <a:extLst>
              <a:ext uri="{FF2B5EF4-FFF2-40B4-BE49-F238E27FC236}">
                <a16:creationId xmlns:a16="http://schemas.microsoft.com/office/drawing/2014/main" id="{7157592E-5EF0-8C41-AC74-9323F122F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6230938"/>
            <a:ext cx="2714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 b="1">
                <a:solidFill>
                  <a:srgbClr val="000000"/>
                </a:solidFill>
              </a:rPr>
              <a:t>      </a:t>
            </a:r>
            <a:endParaRPr lang="de-DE" altLang="de-DE" sz="1400"/>
          </a:p>
        </p:txBody>
      </p:sp>
      <p:sp>
        <p:nvSpPr>
          <p:cNvPr id="22642" name="Rectangle 114">
            <a:extLst>
              <a:ext uri="{FF2B5EF4-FFF2-40B4-BE49-F238E27FC236}">
                <a16:creationId xmlns:a16="http://schemas.microsoft.com/office/drawing/2014/main" id="{DEBAC2EA-42F6-6940-8F4D-D8E012254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6230938"/>
            <a:ext cx="12747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Kompetenzstufen</a:t>
            </a:r>
            <a:endParaRPr lang="de-DE" altLang="de-DE" sz="1400"/>
          </a:p>
        </p:txBody>
      </p:sp>
      <p:sp>
        <p:nvSpPr>
          <p:cNvPr id="22643" name="Rectangle 115">
            <a:extLst>
              <a:ext uri="{FF2B5EF4-FFF2-40B4-BE49-F238E27FC236}">
                <a16:creationId xmlns:a16="http://schemas.microsoft.com/office/drawing/2014/main" id="{ADFB3EDB-C36E-2746-ACE4-C12AC0D36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0" y="6230938"/>
            <a:ext cx="817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 b="1">
                <a:solidFill>
                  <a:srgbClr val="000000"/>
                </a:solidFill>
              </a:rPr>
              <a:t>                  </a:t>
            </a:r>
            <a:endParaRPr lang="de-DE" altLang="de-DE" sz="1400"/>
          </a:p>
        </p:txBody>
      </p:sp>
      <p:sp>
        <p:nvSpPr>
          <p:cNvPr id="22644" name="Rectangle 116">
            <a:extLst>
              <a:ext uri="{FF2B5EF4-FFF2-40B4-BE49-F238E27FC236}">
                <a16:creationId xmlns:a16="http://schemas.microsoft.com/office/drawing/2014/main" id="{90119F65-0AF2-E940-919A-E68782523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6230938"/>
            <a:ext cx="3152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         I                II               III            IV        </a:t>
            </a:r>
            <a:endParaRPr lang="de-DE" altLang="de-DE" sz="1400"/>
          </a:p>
        </p:txBody>
      </p:sp>
      <p:grpSp>
        <p:nvGrpSpPr>
          <p:cNvPr id="22645" name="Group 117">
            <a:extLst>
              <a:ext uri="{FF2B5EF4-FFF2-40B4-BE49-F238E27FC236}">
                <a16:creationId xmlns:a16="http://schemas.microsoft.com/office/drawing/2014/main" id="{DB526013-E831-1F46-A29D-2E83AA57AABC}"/>
              </a:ext>
            </a:extLst>
          </p:cNvPr>
          <p:cNvGrpSpPr>
            <a:grpSpLocks/>
          </p:cNvGrpSpPr>
          <p:nvPr/>
        </p:nvGrpSpPr>
        <p:grpSpPr bwMode="auto">
          <a:xfrm>
            <a:off x="2989263" y="6024563"/>
            <a:ext cx="3257550" cy="144462"/>
            <a:chOff x="2041" y="3795"/>
            <a:chExt cx="1989" cy="91"/>
          </a:xfrm>
        </p:grpSpPr>
        <p:sp>
          <p:nvSpPr>
            <p:cNvPr id="22646" name="Line 118">
              <a:extLst>
                <a:ext uri="{FF2B5EF4-FFF2-40B4-BE49-F238E27FC236}">
                  <a16:creationId xmlns:a16="http://schemas.microsoft.com/office/drawing/2014/main" id="{5B686697-1970-3048-8A21-27E9F228D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0" y="3840"/>
              <a:ext cx="18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47" name="Freeform 119">
              <a:extLst>
                <a:ext uri="{FF2B5EF4-FFF2-40B4-BE49-F238E27FC236}">
                  <a16:creationId xmlns:a16="http://schemas.microsoft.com/office/drawing/2014/main" id="{BD009E7B-4A0B-004C-8160-514FF5508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3795"/>
              <a:ext cx="91" cy="91"/>
            </a:xfrm>
            <a:custGeom>
              <a:avLst/>
              <a:gdLst>
                <a:gd name="T0" fmla="*/ 182 w 182"/>
                <a:gd name="T1" fmla="*/ 0 h 183"/>
                <a:gd name="T2" fmla="*/ 0 w 182"/>
                <a:gd name="T3" fmla="*/ 91 h 183"/>
                <a:gd name="T4" fmla="*/ 182 w 182"/>
                <a:gd name="T5" fmla="*/ 183 h 183"/>
                <a:gd name="T6" fmla="*/ 125 w 182"/>
                <a:gd name="T7" fmla="*/ 91 h 183"/>
                <a:gd name="T8" fmla="*/ 182 w 182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3">
                  <a:moveTo>
                    <a:pt x="182" y="0"/>
                  </a:moveTo>
                  <a:lnTo>
                    <a:pt x="0" y="91"/>
                  </a:lnTo>
                  <a:lnTo>
                    <a:pt x="182" y="183"/>
                  </a:lnTo>
                  <a:lnTo>
                    <a:pt x="125" y="9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48" name="Freeform 120">
              <a:extLst>
                <a:ext uri="{FF2B5EF4-FFF2-40B4-BE49-F238E27FC236}">
                  <a16:creationId xmlns:a16="http://schemas.microsoft.com/office/drawing/2014/main" id="{69B3CD2E-4EC6-4241-AC49-576802F64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3795"/>
              <a:ext cx="91" cy="91"/>
            </a:xfrm>
            <a:custGeom>
              <a:avLst/>
              <a:gdLst>
                <a:gd name="T0" fmla="*/ 0 w 183"/>
                <a:gd name="T1" fmla="*/ 183 h 183"/>
                <a:gd name="T2" fmla="*/ 183 w 183"/>
                <a:gd name="T3" fmla="*/ 91 h 183"/>
                <a:gd name="T4" fmla="*/ 0 w 183"/>
                <a:gd name="T5" fmla="*/ 0 h 183"/>
                <a:gd name="T6" fmla="*/ 58 w 183"/>
                <a:gd name="T7" fmla="*/ 91 h 183"/>
                <a:gd name="T8" fmla="*/ 0 w 183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0" y="183"/>
                  </a:moveTo>
                  <a:lnTo>
                    <a:pt x="183" y="91"/>
                  </a:lnTo>
                  <a:lnTo>
                    <a:pt x="0" y="0"/>
                  </a:lnTo>
                  <a:lnTo>
                    <a:pt x="58" y="91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649" name="Line 121">
            <a:extLst>
              <a:ext uri="{FF2B5EF4-FFF2-40B4-BE49-F238E27FC236}">
                <a16:creationId xmlns:a16="http://schemas.microsoft.com/office/drawing/2014/main" id="{765788BD-32F8-674E-AD80-3703B1AA74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41700" y="5813425"/>
            <a:ext cx="1588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50" name="Freeform 122">
            <a:extLst>
              <a:ext uri="{FF2B5EF4-FFF2-40B4-BE49-F238E27FC236}">
                <a16:creationId xmlns:a16="http://schemas.microsoft.com/office/drawing/2014/main" id="{24C14DBD-8C0E-D04A-BB21-70389A249D36}"/>
              </a:ext>
            </a:extLst>
          </p:cNvPr>
          <p:cNvSpPr>
            <a:spLocks/>
          </p:cNvSpPr>
          <p:nvPr/>
        </p:nvSpPr>
        <p:spPr bwMode="auto">
          <a:xfrm>
            <a:off x="3394075" y="5715000"/>
            <a:ext cx="101600" cy="144463"/>
          </a:xfrm>
          <a:custGeom>
            <a:avLst/>
            <a:gdLst>
              <a:gd name="T0" fmla="*/ 125 w 125"/>
              <a:gd name="T1" fmla="*/ 183 h 183"/>
              <a:gd name="T2" fmla="*/ 64 w 125"/>
              <a:gd name="T3" fmla="*/ 0 h 183"/>
              <a:gd name="T4" fmla="*/ 0 w 125"/>
              <a:gd name="T5" fmla="*/ 183 h 183"/>
              <a:gd name="T6" fmla="*/ 64 w 125"/>
              <a:gd name="T7" fmla="*/ 125 h 183"/>
              <a:gd name="T8" fmla="*/ 125 w 125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3">
                <a:moveTo>
                  <a:pt x="125" y="183"/>
                </a:moveTo>
                <a:lnTo>
                  <a:pt x="64" y="0"/>
                </a:lnTo>
                <a:lnTo>
                  <a:pt x="0" y="183"/>
                </a:lnTo>
                <a:lnTo>
                  <a:pt x="64" y="125"/>
                </a:lnTo>
                <a:lnTo>
                  <a:pt x="125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2651" name="Group 123">
            <a:extLst>
              <a:ext uri="{FF2B5EF4-FFF2-40B4-BE49-F238E27FC236}">
                <a16:creationId xmlns:a16="http://schemas.microsoft.com/office/drawing/2014/main" id="{94D44952-C9C5-AB46-85E3-6175E29FE56E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5715000"/>
            <a:ext cx="100013" cy="381000"/>
            <a:chOff x="2743" y="3600"/>
            <a:chExt cx="62" cy="240"/>
          </a:xfrm>
        </p:grpSpPr>
        <p:sp>
          <p:nvSpPr>
            <p:cNvPr id="22652" name="Line 124">
              <a:extLst>
                <a:ext uri="{FF2B5EF4-FFF2-40B4-BE49-F238E27FC236}">
                  <a16:creationId xmlns:a16="http://schemas.microsoft.com/office/drawing/2014/main" id="{1E6B55D9-4FC1-C046-9E86-000A8DBA2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3" y="36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53" name="Freeform 125">
              <a:extLst>
                <a:ext uri="{FF2B5EF4-FFF2-40B4-BE49-F238E27FC236}">
                  <a16:creationId xmlns:a16="http://schemas.microsoft.com/office/drawing/2014/main" id="{BBC111E3-60DB-F64D-8E0A-C8FDE288E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3600"/>
              <a:ext cx="62" cy="91"/>
            </a:xfrm>
            <a:custGeom>
              <a:avLst/>
              <a:gdLst>
                <a:gd name="T0" fmla="*/ 125 w 125"/>
                <a:gd name="T1" fmla="*/ 183 h 183"/>
                <a:gd name="T2" fmla="*/ 64 w 125"/>
                <a:gd name="T3" fmla="*/ 0 h 183"/>
                <a:gd name="T4" fmla="*/ 0 w 125"/>
                <a:gd name="T5" fmla="*/ 183 h 183"/>
                <a:gd name="T6" fmla="*/ 64 w 125"/>
                <a:gd name="T7" fmla="*/ 125 h 183"/>
                <a:gd name="T8" fmla="*/ 125 w 12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83">
                  <a:moveTo>
                    <a:pt x="125" y="183"/>
                  </a:moveTo>
                  <a:lnTo>
                    <a:pt x="64" y="0"/>
                  </a:lnTo>
                  <a:lnTo>
                    <a:pt x="0" y="183"/>
                  </a:lnTo>
                  <a:lnTo>
                    <a:pt x="64" y="125"/>
                  </a:lnTo>
                  <a:lnTo>
                    <a:pt x="125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654" name="Line 126">
            <a:extLst>
              <a:ext uri="{FF2B5EF4-FFF2-40B4-BE49-F238E27FC236}">
                <a16:creationId xmlns:a16="http://schemas.microsoft.com/office/drawing/2014/main" id="{BB390D34-7B2B-1145-8330-2A08441E03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95950" y="5810250"/>
            <a:ext cx="3175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55" name="Freeform 127">
            <a:extLst>
              <a:ext uri="{FF2B5EF4-FFF2-40B4-BE49-F238E27FC236}">
                <a16:creationId xmlns:a16="http://schemas.microsoft.com/office/drawing/2014/main" id="{2CEF9723-D275-D841-8989-0A2AFA47B677}"/>
              </a:ext>
            </a:extLst>
          </p:cNvPr>
          <p:cNvSpPr>
            <a:spLocks/>
          </p:cNvSpPr>
          <p:nvPr/>
        </p:nvSpPr>
        <p:spPr bwMode="auto">
          <a:xfrm>
            <a:off x="5648325" y="5715000"/>
            <a:ext cx="103188" cy="144463"/>
          </a:xfrm>
          <a:custGeom>
            <a:avLst/>
            <a:gdLst>
              <a:gd name="T0" fmla="*/ 125 w 125"/>
              <a:gd name="T1" fmla="*/ 183 h 183"/>
              <a:gd name="T2" fmla="*/ 64 w 125"/>
              <a:gd name="T3" fmla="*/ 0 h 183"/>
              <a:gd name="T4" fmla="*/ 0 w 125"/>
              <a:gd name="T5" fmla="*/ 183 h 183"/>
              <a:gd name="T6" fmla="*/ 64 w 125"/>
              <a:gd name="T7" fmla="*/ 125 h 183"/>
              <a:gd name="T8" fmla="*/ 125 w 125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3">
                <a:moveTo>
                  <a:pt x="125" y="183"/>
                </a:moveTo>
                <a:lnTo>
                  <a:pt x="64" y="0"/>
                </a:lnTo>
                <a:lnTo>
                  <a:pt x="0" y="183"/>
                </a:lnTo>
                <a:lnTo>
                  <a:pt x="64" y="125"/>
                </a:lnTo>
                <a:lnTo>
                  <a:pt x="125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2656" name="Group 128">
            <a:extLst>
              <a:ext uri="{FF2B5EF4-FFF2-40B4-BE49-F238E27FC236}">
                <a16:creationId xmlns:a16="http://schemas.microsoft.com/office/drawing/2014/main" id="{7E66FF61-70AB-8A4D-A690-A85B50EEB1DB}"/>
              </a:ext>
            </a:extLst>
          </p:cNvPr>
          <p:cNvGrpSpPr>
            <a:grpSpLocks/>
          </p:cNvGrpSpPr>
          <p:nvPr/>
        </p:nvGrpSpPr>
        <p:grpSpPr bwMode="auto">
          <a:xfrm>
            <a:off x="4892675" y="5715000"/>
            <a:ext cx="103188" cy="381000"/>
            <a:chOff x="3203" y="3600"/>
            <a:chExt cx="63" cy="240"/>
          </a:xfrm>
        </p:grpSpPr>
        <p:sp>
          <p:nvSpPr>
            <p:cNvPr id="22657" name="Line 129">
              <a:extLst>
                <a:ext uri="{FF2B5EF4-FFF2-40B4-BE49-F238E27FC236}">
                  <a16:creationId xmlns:a16="http://schemas.microsoft.com/office/drawing/2014/main" id="{7DC0B765-595A-834B-9723-E245D3E5BA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4" y="36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58" name="Freeform 130">
              <a:extLst>
                <a:ext uri="{FF2B5EF4-FFF2-40B4-BE49-F238E27FC236}">
                  <a16:creationId xmlns:a16="http://schemas.microsoft.com/office/drawing/2014/main" id="{45EA8B14-B853-D443-985B-251A824BD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3600"/>
              <a:ext cx="63" cy="91"/>
            </a:xfrm>
            <a:custGeom>
              <a:avLst/>
              <a:gdLst>
                <a:gd name="T0" fmla="*/ 125 w 125"/>
                <a:gd name="T1" fmla="*/ 183 h 183"/>
                <a:gd name="T2" fmla="*/ 63 w 125"/>
                <a:gd name="T3" fmla="*/ 0 h 183"/>
                <a:gd name="T4" fmla="*/ 0 w 125"/>
                <a:gd name="T5" fmla="*/ 183 h 183"/>
                <a:gd name="T6" fmla="*/ 63 w 125"/>
                <a:gd name="T7" fmla="*/ 125 h 183"/>
                <a:gd name="T8" fmla="*/ 125 w 12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83">
                  <a:moveTo>
                    <a:pt x="125" y="183"/>
                  </a:moveTo>
                  <a:lnTo>
                    <a:pt x="63" y="0"/>
                  </a:lnTo>
                  <a:lnTo>
                    <a:pt x="0" y="183"/>
                  </a:lnTo>
                  <a:lnTo>
                    <a:pt x="63" y="125"/>
                  </a:lnTo>
                  <a:lnTo>
                    <a:pt x="125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659" name="Rectangle 131">
            <a:extLst>
              <a:ext uri="{FF2B5EF4-FFF2-40B4-BE49-F238E27FC236}">
                <a16:creationId xmlns:a16="http://schemas.microsoft.com/office/drawing/2014/main" id="{AF82B0EE-1E0C-E541-B011-AE2812192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67516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solidFill>
                  <a:schemeClr val="bg2"/>
                </a:solidFill>
              </a:rPr>
              <a:t>Schullaufbahnempfehlungen von Lehrkräften differenziert nach Lesekompetenz in Prozent – Gesamtskala Lesen</a:t>
            </a:r>
          </a:p>
        </p:txBody>
      </p:sp>
      <p:sp>
        <p:nvSpPr>
          <p:cNvPr id="22660" name="Line 132">
            <a:extLst>
              <a:ext uri="{FF2B5EF4-FFF2-40B4-BE49-F238E27FC236}">
                <a16:creationId xmlns:a16="http://schemas.microsoft.com/office/drawing/2014/main" id="{585239F2-9BA6-0D45-87AD-D0BBDF6140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9163" y="2182813"/>
            <a:ext cx="3175" cy="3124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61" name="Line 133">
            <a:extLst>
              <a:ext uri="{FF2B5EF4-FFF2-40B4-BE49-F238E27FC236}">
                <a16:creationId xmlns:a16="http://schemas.microsoft.com/office/drawing/2014/main" id="{EB8AA715-33A4-AD4A-8799-4586E6A950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0050" y="2193925"/>
            <a:ext cx="1588" cy="31194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62" name="Line 134">
            <a:extLst>
              <a:ext uri="{FF2B5EF4-FFF2-40B4-BE49-F238E27FC236}">
                <a16:creationId xmlns:a16="http://schemas.microsoft.com/office/drawing/2014/main" id="{E018BB64-041D-0547-9BAE-0537B530F8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7763" y="2184400"/>
            <a:ext cx="3175" cy="31353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63" name="Line 135">
            <a:extLst>
              <a:ext uri="{FF2B5EF4-FFF2-40B4-BE49-F238E27FC236}">
                <a16:creationId xmlns:a16="http://schemas.microsoft.com/office/drawing/2014/main" id="{974DF190-B8F8-794D-8F56-9A19B470CD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4838" y="2185988"/>
            <a:ext cx="0" cy="31305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64" name="Line 136">
            <a:extLst>
              <a:ext uri="{FF2B5EF4-FFF2-40B4-BE49-F238E27FC236}">
                <a16:creationId xmlns:a16="http://schemas.microsoft.com/office/drawing/2014/main" id="{68CA6B6F-6D88-AE40-A119-188B4DD1A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425" y="5319713"/>
            <a:ext cx="5899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65" name="AutoShape 137">
            <a:extLst>
              <a:ext uri="{FF2B5EF4-FFF2-40B4-BE49-F238E27FC236}">
                <a16:creationId xmlns:a16="http://schemas.microsoft.com/office/drawing/2014/main" id="{F573AEB6-B230-7C48-9505-2E35734A3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644900"/>
            <a:ext cx="1511300" cy="16557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22666" name="Rectangle 138">
            <a:extLst>
              <a:ext uri="{FF2B5EF4-FFF2-40B4-BE49-F238E27FC236}">
                <a16:creationId xmlns:a16="http://schemas.microsoft.com/office/drawing/2014/main" id="{67F54435-E274-D14A-A8F4-1817E39AC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70056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>
                <a:solidFill>
                  <a:schemeClr val="bg2"/>
                </a:solidFill>
              </a:rPr>
              <a:t>Wir werden weniger. Potentiale nutzen!</a:t>
            </a:r>
          </a:p>
        </p:txBody>
      </p:sp>
      <p:sp>
        <p:nvSpPr>
          <p:cNvPr id="22667" name="AutoShape 139">
            <a:extLst>
              <a:ext uri="{FF2B5EF4-FFF2-40B4-BE49-F238E27FC236}">
                <a16:creationId xmlns:a16="http://schemas.microsoft.com/office/drawing/2014/main" id="{2C214B98-1EC5-4740-8044-4B71728FC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868863"/>
            <a:ext cx="1081088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22668" name="AutoShape 140">
            <a:extLst>
              <a:ext uri="{FF2B5EF4-FFF2-40B4-BE49-F238E27FC236}">
                <a16:creationId xmlns:a16="http://schemas.microsoft.com/office/drawing/2014/main" id="{752C5DA8-C313-0F45-9159-4EB94FFC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868863"/>
            <a:ext cx="1081088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5" grpId="0" animBg="1"/>
      <p:bldP spid="22667" grpId="0" animBg="1"/>
      <p:bldP spid="226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ußzeilenplatzhalter 1">
            <a:extLst>
              <a:ext uri="{FF2B5EF4-FFF2-40B4-BE49-F238E27FC236}">
                <a16:creationId xmlns:a16="http://schemas.microsoft.com/office/drawing/2014/main" id="{FD0C2772-8503-044F-B70A-42CB3D9B20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117" name="Foliennummernplatzhalter 2">
            <a:extLst>
              <a:ext uri="{FF2B5EF4-FFF2-40B4-BE49-F238E27FC236}">
                <a16:creationId xmlns:a16="http://schemas.microsoft.com/office/drawing/2014/main" id="{ACCC5017-51A0-B841-946B-D159F34FA8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CA7094-8C0B-0447-8799-45FD8CCC8AAB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4578" name="Freeform 2">
            <a:extLst>
              <a:ext uri="{FF2B5EF4-FFF2-40B4-BE49-F238E27FC236}">
                <a16:creationId xmlns:a16="http://schemas.microsoft.com/office/drawing/2014/main" id="{A230B92D-2411-3D4B-A1EA-FD8A13B125D4}"/>
              </a:ext>
            </a:extLst>
          </p:cNvPr>
          <p:cNvSpPr>
            <a:spLocks/>
          </p:cNvSpPr>
          <p:nvPr/>
        </p:nvSpPr>
        <p:spPr bwMode="auto">
          <a:xfrm>
            <a:off x="234950" y="5421313"/>
            <a:ext cx="455613" cy="1587"/>
          </a:xfrm>
          <a:custGeom>
            <a:avLst/>
            <a:gdLst>
              <a:gd name="T0" fmla="*/ 0 w 621"/>
              <a:gd name="T1" fmla="*/ 0 h 2"/>
              <a:gd name="T2" fmla="*/ 310 w 621"/>
              <a:gd name="T3" fmla="*/ 2 h 2"/>
              <a:gd name="T4" fmla="*/ 621 w 62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1" h="2">
                <a:moveTo>
                  <a:pt x="0" y="0"/>
                </a:moveTo>
                <a:lnTo>
                  <a:pt x="310" y="2"/>
                </a:lnTo>
                <a:lnTo>
                  <a:pt x="621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76">
                <a:solidFill>
                  <a:srgbClr val="FFFF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79" name="Freeform 3">
            <a:extLst>
              <a:ext uri="{FF2B5EF4-FFF2-40B4-BE49-F238E27FC236}">
                <a16:creationId xmlns:a16="http://schemas.microsoft.com/office/drawing/2014/main" id="{375118EF-E8AC-B746-9427-43EE22B8AAE6}"/>
              </a:ext>
            </a:extLst>
          </p:cNvPr>
          <p:cNvSpPr>
            <a:spLocks/>
          </p:cNvSpPr>
          <p:nvPr/>
        </p:nvSpPr>
        <p:spPr bwMode="auto">
          <a:xfrm>
            <a:off x="690563" y="5419725"/>
            <a:ext cx="455612" cy="3175"/>
          </a:xfrm>
          <a:custGeom>
            <a:avLst/>
            <a:gdLst>
              <a:gd name="T0" fmla="*/ 0 w 621"/>
              <a:gd name="T1" fmla="*/ 4 h 4"/>
              <a:gd name="T2" fmla="*/ 311 w 621"/>
              <a:gd name="T3" fmla="*/ 4 h 4"/>
              <a:gd name="T4" fmla="*/ 466 w 621"/>
              <a:gd name="T5" fmla="*/ 2 h 4"/>
              <a:gd name="T6" fmla="*/ 621 w 621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1" h="4">
                <a:moveTo>
                  <a:pt x="0" y="4"/>
                </a:moveTo>
                <a:lnTo>
                  <a:pt x="311" y="4"/>
                </a:lnTo>
                <a:lnTo>
                  <a:pt x="466" y="2"/>
                </a:lnTo>
                <a:lnTo>
                  <a:pt x="62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76">
                <a:solidFill>
                  <a:srgbClr val="FFFF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0" name="Freeform 4">
            <a:extLst>
              <a:ext uri="{FF2B5EF4-FFF2-40B4-BE49-F238E27FC236}">
                <a16:creationId xmlns:a16="http://schemas.microsoft.com/office/drawing/2014/main" id="{2FF80177-44F3-5045-93AD-4117A73BFCD1}"/>
              </a:ext>
            </a:extLst>
          </p:cNvPr>
          <p:cNvSpPr>
            <a:spLocks/>
          </p:cNvSpPr>
          <p:nvPr/>
        </p:nvSpPr>
        <p:spPr bwMode="auto">
          <a:xfrm>
            <a:off x="1146175" y="5422900"/>
            <a:ext cx="454025" cy="1588"/>
          </a:xfrm>
          <a:custGeom>
            <a:avLst/>
            <a:gdLst>
              <a:gd name="T0" fmla="*/ 0 w 622"/>
              <a:gd name="T1" fmla="*/ 2 h 2"/>
              <a:gd name="T2" fmla="*/ 311 w 622"/>
              <a:gd name="T3" fmla="*/ 2 h 2"/>
              <a:gd name="T4" fmla="*/ 466 w 622"/>
              <a:gd name="T5" fmla="*/ 2 h 2"/>
              <a:gd name="T6" fmla="*/ 622 w 62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2">
                <a:moveTo>
                  <a:pt x="0" y="2"/>
                </a:moveTo>
                <a:lnTo>
                  <a:pt x="311" y="2"/>
                </a:lnTo>
                <a:lnTo>
                  <a:pt x="466" y="2"/>
                </a:lnTo>
                <a:lnTo>
                  <a:pt x="6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76">
                <a:solidFill>
                  <a:srgbClr val="0000F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7A9B4498-F005-3545-BA47-3A5172D6B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600200"/>
            <a:ext cx="8088313" cy="5029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121A6A9-A032-2A47-B0B2-28C4F45E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6165850"/>
            <a:ext cx="603091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7C0C4CCB-F47D-3A4B-8056-C02AFC5D6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6188075"/>
            <a:ext cx="1273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Kompetenzstufen</a:t>
            </a:r>
            <a:endParaRPr lang="de-DE" altLang="de-DE" sz="1400"/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238444BC-5BC5-D443-BBD8-5C35EC60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6254750"/>
            <a:ext cx="41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200" b="1">
                <a:solidFill>
                  <a:srgbClr val="000000"/>
                </a:solidFill>
              </a:rPr>
              <a:t> </a:t>
            </a:r>
            <a:endParaRPr lang="de-DE" altLang="de-DE" sz="1400"/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FBEC96B1-9CD7-F744-8BDE-B107B9248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75" y="6254750"/>
            <a:ext cx="4460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200">
                <a:solidFill>
                  <a:srgbClr val="000000"/>
                </a:solidFill>
              </a:rPr>
              <a:t> I                      II                          III                           IV                         V</a:t>
            </a:r>
            <a:endParaRPr lang="de-DE" altLang="de-DE" sz="1400"/>
          </a:p>
        </p:txBody>
      </p:sp>
      <p:sp>
        <p:nvSpPr>
          <p:cNvPr id="24586" name="Line 10">
            <a:extLst>
              <a:ext uri="{FF2B5EF4-FFF2-40B4-BE49-F238E27FC236}">
                <a16:creationId xmlns:a16="http://schemas.microsoft.com/office/drawing/2014/main" id="{C2A1CB48-8715-894F-83F8-1F13FB0921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5988" y="6119813"/>
            <a:ext cx="47577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7" name="Freeform 11">
            <a:extLst>
              <a:ext uri="{FF2B5EF4-FFF2-40B4-BE49-F238E27FC236}">
                <a16:creationId xmlns:a16="http://schemas.microsoft.com/office/drawing/2014/main" id="{FF79B940-CBC3-AF43-88B8-764153A60923}"/>
              </a:ext>
            </a:extLst>
          </p:cNvPr>
          <p:cNvSpPr>
            <a:spLocks/>
          </p:cNvSpPr>
          <p:nvPr/>
        </p:nvSpPr>
        <p:spPr bwMode="auto">
          <a:xfrm>
            <a:off x="2089150" y="6064250"/>
            <a:ext cx="149225" cy="117475"/>
          </a:xfrm>
          <a:custGeom>
            <a:avLst/>
            <a:gdLst>
              <a:gd name="T0" fmla="*/ 182 w 182"/>
              <a:gd name="T1" fmla="*/ 0 h 184"/>
              <a:gd name="T2" fmla="*/ 0 w 182"/>
              <a:gd name="T3" fmla="*/ 91 h 184"/>
              <a:gd name="T4" fmla="*/ 182 w 182"/>
              <a:gd name="T5" fmla="*/ 184 h 184"/>
              <a:gd name="T6" fmla="*/ 124 w 182"/>
              <a:gd name="T7" fmla="*/ 91 h 184"/>
              <a:gd name="T8" fmla="*/ 182 w 182"/>
              <a:gd name="T9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84">
                <a:moveTo>
                  <a:pt x="182" y="0"/>
                </a:moveTo>
                <a:lnTo>
                  <a:pt x="0" y="91"/>
                </a:lnTo>
                <a:lnTo>
                  <a:pt x="182" y="184"/>
                </a:lnTo>
                <a:lnTo>
                  <a:pt x="124" y="91"/>
                </a:lnTo>
                <a:lnTo>
                  <a:pt x="1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8" name="Freeform 12">
            <a:extLst>
              <a:ext uri="{FF2B5EF4-FFF2-40B4-BE49-F238E27FC236}">
                <a16:creationId xmlns:a16="http://schemas.microsoft.com/office/drawing/2014/main" id="{DBFEE820-E81F-CA43-8CF4-9192F2FFE750}"/>
              </a:ext>
            </a:extLst>
          </p:cNvPr>
          <p:cNvSpPr>
            <a:spLocks/>
          </p:cNvSpPr>
          <p:nvPr/>
        </p:nvSpPr>
        <p:spPr bwMode="auto">
          <a:xfrm>
            <a:off x="6891338" y="6064250"/>
            <a:ext cx="147637" cy="117475"/>
          </a:xfrm>
          <a:custGeom>
            <a:avLst/>
            <a:gdLst>
              <a:gd name="T0" fmla="*/ 0 w 182"/>
              <a:gd name="T1" fmla="*/ 184 h 184"/>
              <a:gd name="T2" fmla="*/ 182 w 182"/>
              <a:gd name="T3" fmla="*/ 91 h 184"/>
              <a:gd name="T4" fmla="*/ 0 w 182"/>
              <a:gd name="T5" fmla="*/ 0 h 184"/>
              <a:gd name="T6" fmla="*/ 58 w 182"/>
              <a:gd name="T7" fmla="*/ 91 h 184"/>
              <a:gd name="T8" fmla="*/ 0 w 182"/>
              <a:gd name="T9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84">
                <a:moveTo>
                  <a:pt x="0" y="184"/>
                </a:moveTo>
                <a:lnTo>
                  <a:pt x="182" y="91"/>
                </a:lnTo>
                <a:lnTo>
                  <a:pt x="0" y="0"/>
                </a:lnTo>
                <a:lnTo>
                  <a:pt x="58" y="91"/>
                </a:lnTo>
                <a:lnTo>
                  <a:pt x="0" y="1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9" name="Line 13">
            <a:extLst>
              <a:ext uri="{FF2B5EF4-FFF2-40B4-BE49-F238E27FC236}">
                <a16:creationId xmlns:a16="http://schemas.microsoft.com/office/drawing/2014/main" id="{B7142D50-DCDA-014C-A583-AB5C746561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5563" y="5827713"/>
            <a:ext cx="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90" name="Freeform 14">
            <a:extLst>
              <a:ext uri="{FF2B5EF4-FFF2-40B4-BE49-F238E27FC236}">
                <a16:creationId xmlns:a16="http://schemas.microsoft.com/office/drawing/2014/main" id="{2C58E0E6-A050-AF41-B4FA-DA6B3143ECF4}"/>
              </a:ext>
            </a:extLst>
          </p:cNvPr>
          <p:cNvSpPr>
            <a:spLocks/>
          </p:cNvSpPr>
          <p:nvPr/>
        </p:nvSpPr>
        <p:spPr bwMode="auto">
          <a:xfrm>
            <a:off x="2543175" y="5732463"/>
            <a:ext cx="101600" cy="146050"/>
          </a:xfrm>
          <a:custGeom>
            <a:avLst/>
            <a:gdLst>
              <a:gd name="T0" fmla="*/ 126 w 126"/>
              <a:gd name="T1" fmla="*/ 184 h 184"/>
              <a:gd name="T2" fmla="*/ 64 w 126"/>
              <a:gd name="T3" fmla="*/ 0 h 184"/>
              <a:gd name="T4" fmla="*/ 0 w 126"/>
              <a:gd name="T5" fmla="*/ 184 h 184"/>
              <a:gd name="T6" fmla="*/ 64 w 126"/>
              <a:gd name="T7" fmla="*/ 126 h 184"/>
              <a:gd name="T8" fmla="*/ 126 w 126"/>
              <a:gd name="T9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84">
                <a:moveTo>
                  <a:pt x="126" y="184"/>
                </a:moveTo>
                <a:lnTo>
                  <a:pt x="64" y="0"/>
                </a:lnTo>
                <a:lnTo>
                  <a:pt x="0" y="184"/>
                </a:lnTo>
                <a:lnTo>
                  <a:pt x="64" y="126"/>
                </a:lnTo>
                <a:lnTo>
                  <a:pt x="126" y="1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91" name="Line 15">
            <a:extLst>
              <a:ext uri="{FF2B5EF4-FFF2-40B4-BE49-F238E27FC236}">
                <a16:creationId xmlns:a16="http://schemas.microsoft.com/office/drawing/2014/main" id="{0F46F1D0-3004-1D4A-9D5B-880D826A2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3650" y="5838825"/>
            <a:ext cx="1588" cy="280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92" name="Freeform 16">
            <a:extLst>
              <a:ext uri="{FF2B5EF4-FFF2-40B4-BE49-F238E27FC236}">
                <a16:creationId xmlns:a16="http://schemas.microsoft.com/office/drawing/2014/main" id="{84BAF362-11BA-CB4C-9D48-EF0D539C383B}"/>
              </a:ext>
            </a:extLst>
          </p:cNvPr>
          <p:cNvSpPr>
            <a:spLocks/>
          </p:cNvSpPr>
          <p:nvPr/>
        </p:nvSpPr>
        <p:spPr bwMode="auto">
          <a:xfrm>
            <a:off x="3752850" y="5745163"/>
            <a:ext cx="103188" cy="144462"/>
          </a:xfrm>
          <a:custGeom>
            <a:avLst/>
            <a:gdLst>
              <a:gd name="T0" fmla="*/ 126 w 126"/>
              <a:gd name="T1" fmla="*/ 183 h 183"/>
              <a:gd name="T2" fmla="*/ 64 w 126"/>
              <a:gd name="T3" fmla="*/ 0 h 183"/>
              <a:gd name="T4" fmla="*/ 0 w 126"/>
              <a:gd name="T5" fmla="*/ 183 h 183"/>
              <a:gd name="T6" fmla="*/ 64 w 126"/>
              <a:gd name="T7" fmla="*/ 124 h 183"/>
              <a:gd name="T8" fmla="*/ 126 w 126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83">
                <a:moveTo>
                  <a:pt x="126" y="183"/>
                </a:moveTo>
                <a:lnTo>
                  <a:pt x="64" y="0"/>
                </a:lnTo>
                <a:lnTo>
                  <a:pt x="0" y="183"/>
                </a:lnTo>
                <a:lnTo>
                  <a:pt x="64" y="124"/>
                </a:lnTo>
                <a:lnTo>
                  <a:pt x="126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93" name="Line 17">
            <a:extLst>
              <a:ext uri="{FF2B5EF4-FFF2-40B4-BE49-F238E27FC236}">
                <a16:creationId xmlns:a16="http://schemas.microsoft.com/office/drawing/2014/main" id="{3DAD5841-48E3-4D40-A934-DF3F8E5ABB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6488" y="5838825"/>
            <a:ext cx="1587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94" name="Freeform 18">
            <a:extLst>
              <a:ext uri="{FF2B5EF4-FFF2-40B4-BE49-F238E27FC236}">
                <a16:creationId xmlns:a16="http://schemas.microsoft.com/office/drawing/2014/main" id="{D996D8B2-9C74-9041-BBDA-E9B03C2914AC}"/>
              </a:ext>
            </a:extLst>
          </p:cNvPr>
          <p:cNvSpPr>
            <a:spLocks/>
          </p:cNvSpPr>
          <p:nvPr/>
        </p:nvSpPr>
        <p:spPr bwMode="auto">
          <a:xfrm>
            <a:off x="6137275" y="5745163"/>
            <a:ext cx="101600" cy="144462"/>
          </a:xfrm>
          <a:custGeom>
            <a:avLst/>
            <a:gdLst>
              <a:gd name="T0" fmla="*/ 127 w 127"/>
              <a:gd name="T1" fmla="*/ 183 h 183"/>
              <a:gd name="T2" fmla="*/ 63 w 127"/>
              <a:gd name="T3" fmla="*/ 0 h 183"/>
              <a:gd name="T4" fmla="*/ 0 w 127"/>
              <a:gd name="T5" fmla="*/ 183 h 183"/>
              <a:gd name="T6" fmla="*/ 63 w 127"/>
              <a:gd name="T7" fmla="*/ 124 h 183"/>
              <a:gd name="T8" fmla="*/ 127 w 127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83">
                <a:moveTo>
                  <a:pt x="127" y="183"/>
                </a:moveTo>
                <a:lnTo>
                  <a:pt x="63" y="0"/>
                </a:lnTo>
                <a:lnTo>
                  <a:pt x="0" y="183"/>
                </a:lnTo>
                <a:lnTo>
                  <a:pt x="63" y="124"/>
                </a:lnTo>
                <a:lnTo>
                  <a:pt x="127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95" name="Line 19">
            <a:extLst>
              <a:ext uri="{FF2B5EF4-FFF2-40B4-BE49-F238E27FC236}">
                <a16:creationId xmlns:a16="http://schemas.microsoft.com/office/drawing/2014/main" id="{2D3887D3-9D0A-744C-AF86-9C9A896C42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06963" y="5827713"/>
            <a:ext cx="1587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96" name="Freeform 20">
            <a:extLst>
              <a:ext uri="{FF2B5EF4-FFF2-40B4-BE49-F238E27FC236}">
                <a16:creationId xmlns:a16="http://schemas.microsoft.com/office/drawing/2014/main" id="{079A4DCB-DC8D-BA48-8B17-06AB06170CDD}"/>
              </a:ext>
            </a:extLst>
          </p:cNvPr>
          <p:cNvSpPr>
            <a:spLocks/>
          </p:cNvSpPr>
          <p:nvPr/>
        </p:nvSpPr>
        <p:spPr bwMode="auto">
          <a:xfrm>
            <a:off x="4856163" y="5732463"/>
            <a:ext cx="101600" cy="146050"/>
          </a:xfrm>
          <a:custGeom>
            <a:avLst/>
            <a:gdLst>
              <a:gd name="T0" fmla="*/ 126 w 126"/>
              <a:gd name="T1" fmla="*/ 184 h 184"/>
              <a:gd name="T2" fmla="*/ 62 w 126"/>
              <a:gd name="T3" fmla="*/ 0 h 184"/>
              <a:gd name="T4" fmla="*/ 0 w 126"/>
              <a:gd name="T5" fmla="*/ 184 h 184"/>
              <a:gd name="T6" fmla="*/ 62 w 126"/>
              <a:gd name="T7" fmla="*/ 126 h 184"/>
              <a:gd name="T8" fmla="*/ 126 w 126"/>
              <a:gd name="T9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84">
                <a:moveTo>
                  <a:pt x="126" y="184"/>
                </a:moveTo>
                <a:lnTo>
                  <a:pt x="62" y="0"/>
                </a:lnTo>
                <a:lnTo>
                  <a:pt x="0" y="184"/>
                </a:lnTo>
                <a:lnTo>
                  <a:pt x="62" y="126"/>
                </a:lnTo>
                <a:lnTo>
                  <a:pt x="126" y="1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97" name="Rectangle 21">
            <a:extLst>
              <a:ext uri="{FF2B5EF4-FFF2-40B4-BE49-F238E27FC236}">
                <a16:creationId xmlns:a16="http://schemas.microsoft.com/office/drawing/2014/main" id="{0994B375-914D-A34B-84AD-A03A075B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989138"/>
            <a:ext cx="6026150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98" name="Line 22">
            <a:extLst>
              <a:ext uri="{FF2B5EF4-FFF2-40B4-BE49-F238E27FC236}">
                <a16:creationId xmlns:a16="http://schemas.microsoft.com/office/drawing/2014/main" id="{8BC88513-E8A0-C84B-8868-64BB9992D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542766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99" name="Line 23">
            <a:extLst>
              <a:ext uri="{FF2B5EF4-FFF2-40B4-BE49-F238E27FC236}">
                <a16:creationId xmlns:a16="http://schemas.microsoft.com/office/drawing/2014/main" id="{17101C17-D82C-3A42-9FDE-B24EAE7E8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473710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00" name="Line 24">
            <a:extLst>
              <a:ext uri="{FF2B5EF4-FFF2-40B4-BE49-F238E27FC236}">
                <a16:creationId xmlns:a16="http://schemas.microsoft.com/office/drawing/2014/main" id="{A98D3214-648D-8C46-90E4-677102235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404971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01" name="Line 25">
            <a:extLst>
              <a:ext uri="{FF2B5EF4-FFF2-40B4-BE49-F238E27FC236}">
                <a16:creationId xmlns:a16="http://schemas.microsoft.com/office/drawing/2014/main" id="{BFD0D37F-938A-A849-9F4E-55161F730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336073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02" name="Line 26">
            <a:extLst>
              <a:ext uri="{FF2B5EF4-FFF2-40B4-BE49-F238E27FC236}">
                <a16:creationId xmlns:a16="http://schemas.microsoft.com/office/drawing/2014/main" id="{3A1A427C-C7E3-314B-8F29-08741E6AA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267335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03" name="Line 27">
            <a:extLst>
              <a:ext uri="{FF2B5EF4-FFF2-40B4-BE49-F238E27FC236}">
                <a16:creationId xmlns:a16="http://schemas.microsoft.com/office/drawing/2014/main" id="{188228CE-F660-944E-9974-45EF63058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198437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04" name="Line 28">
            <a:extLst>
              <a:ext uri="{FF2B5EF4-FFF2-40B4-BE49-F238E27FC236}">
                <a16:creationId xmlns:a16="http://schemas.microsoft.com/office/drawing/2014/main" id="{847587A9-67CA-164D-BF48-75177F44D7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3700" y="5427663"/>
            <a:ext cx="1588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05" name="Line 29">
            <a:extLst>
              <a:ext uri="{FF2B5EF4-FFF2-40B4-BE49-F238E27FC236}">
                <a16:creationId xmlns:a16="http://schemas.microsoft.com/office/drawing/2014/main" id="{86B9E9FA-A795-1B47-A14A-E4BACA8516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8525" y="5427663"/>
            <a:ext cx="0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06" name="Line 30">
            <a:extLst>
              <a:ext uri="{FF2B5EF4-FFF2-40B4-BE49-F238E27FC236}">
                <a16:creationId xmlns:a16="http://schemas.microsoft.com/office/drawing/2014/main" id="{FBC0DABB-6901-9947-AB3D-426D266666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70175" y="5427663"/>
            <a:ext cx="1588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07" name="Line 31">
            <a:extLst>
              <a:ext uri="{FF2B5EF4-FFF2-40B4-BE49-F238E27FC236}">
                <a16:creationId xmlns:a16="http://schemas.microsoft.com/office/drawing/2014/main" id="{DC189121-FC54-C348-B95A-17652EAF25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1825" y="5429250"/>
            <a:ext cx="0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08" name="Line 32">
            <a:extLst>
              <a:ext uri="{FF2B5EF4-FFF2-40B4-BE49-F238E27FC236}">
                <a16:creationId xmlns:a16="http://schemas.microsoft.com/office/drawing/2014/main" id="{58B631C2-BA8A-2447-8F4B-C8110602EE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3475" y="5429250"/>
            <a:ext cx="0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09" name="Line 33">
            <a:extLst>
              <a:ext uri="{FF2B5EF4-FFF2-40B4-BE49-F238E27FC236}">
                <a16:creationId xmlns:a16="http://schemas.microsoft.com/office/drawing/2014/main" id="{3CC838A6-E0EE-3848-8455-756D10DD40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8300" y="5432425"/>
            <a:ext cx="0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10" name="Line 34">
            <a:extLst>
              <a:ext uri="{FF2B5EF4-FFF2-40B4-BE49-F238E27FC236}">
                <a16:creationId xmlns:a16="http://schemas.microsoft.com/office/drawing/2014/main" id="{FB600CC4-FA65-6F4B-8688-EF755A3F53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6775" y="5432425"/>
            <a:ext cx="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11" name="Line 35">
            <a:extLst>
              <a:ext uri="{FF2B5EF4-FFF2-40B4-BE49-F238E27FC236}">
                <a16:creationId xmlns:a16="http://schemas.microsoft.com/office/drawing/2014/main" id="{6E42E313-8DD4-824B-9551-241C38DA1D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8425" y="5430838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12" name="Line 36">
            <a:extLst>
              <a:ext uri="{FF2B5EF4-FFF2-40B4-BE49-F238E27FC236}">
                <a16:creationId xmlns:a16="http://schemas.microsoft.com/office/drawing/2014/main" id="{58FF48EE-E48A-644A-8729-4F9A9BE3D5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1663" y="5435600"/>
            <a:ext cx="0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13" name="Line 37">
            <a:extLst>
              <a:ext uri="{FF2B5EF4-FFF2-40B4-BE49-F238E27FC236}">
                <a16:creationId xmlns:a16="http://schemas.microsoft.com/office/drawing/2014/main" id="{5DC6E8E4-75CB-2C47-B399-1881570F6D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313" y="5427663"/>
            <a:ext cx="0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14" name="Line 38">
            <a:extLst>
              <a:ext uri="{FF2B5EF4-FFF2-40B4-BE49-F238E27FC236}">
                <a16:creationId xmlns:a16="http://schemas.microsoft.com/office/drawing/2014/main" id="{12EBD435-73DF-1549-B12A-2252AE797A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88138" y="5430838"/>
            <a:ext cx="0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15" name="Line 39">
            <a:extLst>
              <a:ext uri="{FF2B5EF4-FFF2-40B4-BE49-F238E27FC236}">
                <a16:creationId xmlns:a16="http://schemas.microsoft.com/office/drawing/2014/main" id="{51D4568E-8C2D-2F4A-9CC3-A50131AD75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89788" y="5432425"/>
            <a:ext cx="1587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16" name="Line 40">
            <a:extLst>
              <a:ext uri="{FF2B5EF4-FFF2-40B4-BE49-F238E27FC236}">
                <a16:creationId xmlns:a16="http://schemas.microsoft.com/office/drawing/2014/main" id="{6B5444D9-0997-CB4A-A696-8CEB6C2490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9850" y="5427663"/>
            <a:ext cx="1588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17" name="Freeform 41">
            <a:extLst>
              <a:ext uri="{FF2B5EF4-FFF2-40B4-BE49-F238E27FC236}">
                <a16:creationId xmlns:a16="http://schemas.microsoft.com/office/drawing/2014/main" id="{427EE912-5FE7-8848-84B5-5922A9F0D05E}"/>
              </a:ext>
            </a:extLst>
          </p:cNvPr>
          <p:cNvSpPr>
            <a:spLocks/>
          </p:cNvSpPr>
          <p:nvPr/>
        </p:nvSpPr>
        <p:spPr bwMode="auto">
          <a:xfrm>
            <a:off x="1162050" y="5400675"/>
            <a:ext cx="501650" cy="19050"/>
          </a:xfrm>
          <a:custGeom>
            <a:avLst/>
            <a:gdLst>
              <a:gd name="T0" fmla="*/ 0 w 622"/>
              <a:gd name="T1" fmla="*/ 23 h 23"/>
              <a:gd name="T2" fmla="*/ 156 w 622"/>
              <a:gd name="T3" fmla="*/ 21 h 23"/>
              <a:gd name="T4" fmla="*/ 311 w 622"/>
              <a:gd name="T5" fmla="*/ 17 h 23"/>
              <a:gd name="T6" fmla="*/ 389 w 622"/>
              <a:gd name="T7" fmla="*/ 16 h 23"/>
              <a:gd name="T8" fmla="*/ 466 w 622"/>
              <a:gd name="T9" fmla="*/ 12 h 23"/>
              <a:gd name="T10" fmla="*/ 544 w 622"/>
              <a:gd name="T11" fmla="*/ 8 h 23"/>
              <a:gd name="T12" fmla="*/ 622 w 622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2" h="23">
                <a:moveTo>
                  <a:pt x="0" y="23"/>
                </a:moveTo>
                <a:lnTo>
                  <a:pt x="156" y="21"/>
                </a:lnTo>
                <a:lnTo>
                  <a:pt x="311" y="17"/>
                </a:lnTo>
                <a:lnTo>
                  <a:pt x="389" y="16"/>
                </a:lnTo>
                <a:lnTo>
                  <a:pt x="466" y="12"/>
                </a:lnTo>
                <a:lnTo>
                  <a:pt x="544" y="8"/>
                </a:lnTo>
                <a:lnTo>
                  <a:pt x="6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18" name="Freeform 42">
            <a:extLst>
              <a:ext uri="{FF2B5EF4-FFF2-40B4-BE49-F238E27FC236}">
                <a16:creationId xmlns:a16="http://schemas.microsoft.com/office/drawing/2014/main" id="{986DD0E8-1FCB-AE46-8632-90ED1D6E7485}"/>
              </a:ext>
            </a:extLst>
          </p:cNvPr>
          <p:cNvSpPr>
            <a:spLocks/>
          </p:cNvSpPr>
          <p:nvPr/>
        </p:nvSpPr>
        <p:spPr bwMode="auto">
          <a:xfrm>
            <a:off x="1663700" y="5311775"/>
            <a:ext cx="501650" cy="88900"/>
          </a:xfrm>
          <a:custGeom>
            <a:avLst/>
            <a:gdLst>
              <a:gd name="T0" fmla="*/ 0 w 621"/>
              <a:gd name="T1" fmla="*/ 113 h 113"/>
              <a:gd name="T2" fmla="*/ 155 w 621"/>
              <a:gd name="T3" fmla="*/ 97 h 113"/>
              <a:gd name="T4" fmla="*/ 233 w 621"/>
              <a:gd name="T5" fmla="*/ 88 h 113"/>
              <a:gd name="T6" fmla="*/ 310 w 621"/>
              <a:gd name="T7" fmla="*/ 76 h 113"/>
              <a:gd name="T8" fmla="*/ 388 w 621"/>
              <a:gd name="T9" fmla="*/ 64 h 113"/>
              <a:gd name="T10" fmla="*/ 466 w 621"/>
              <a:gd name="T11" fmla="*/ 47 h 113"/>
              <a:gd name="T12" fmla="*/ 543 w 621"/>
              <a:gd name="T13" fmla="*/ 26 h 113"/>
              <a:gd name="T14" fmla="*/ 582 w 621"/>
              <a:gd name="T15" fmla="*/ 14 h 113"/>
              <a:gd name="T16" fmla="*/ 621 w 621"/>
              <a:gd name="T1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1" h="113">
                <a:moveTo>
                  <a:pt x="0" y="113"/>
                </a:moveTo>
                <a:lnTo>
                  <a:pt x="155" y="97"/>
                </a:lnTo>
                <a:lnTo>
                  <a:pt x="233" y="88"/>
                </a:lnTo>
                <a:lnTo>
                  <a:pt x="310" y="76"/>
                </a:lnTo>
                <a:lnTo>
                  <a:pt x="388" y="64"/>
                </a:lnTo>
                <a:lnTo>
                  <a:pt x="466" y="47"/>
                </a:lnTo>
                <a:lnTo>
                  <a:pt x="543" y="26"/>
                </a:lnTo>
                <a:lnTo>
                  <a:pt x="582" y="14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19" name="Freeform 43">
            <a:extLst>
              <a:ext uri="{FF2B5EF4-FFF2-40B4-BE49-F238E27FC236}">
                <a16:creationId xmlns:a16="http://schemas.microsoft.com/office/drawing/2014/main" id="{6C2D191A-BE89-E648-B5AE-6D9C3442DC37}"/>
              </a:ext>
            </a:extLst>
          </p:cNvPr>
          <p:cNvSpPr>
            <a:spLocks/>
          </p:cNvSpPr>
          <p:nvPr/>
        </p:nvSpPr>
        <p:spPr bwMode="auto">
          <a:xfrm>
            <a:off x="2165350" y="5035550"/>
            <a:ext cx="504825" cy="276225"/>
          </a:xfrm>
          <a:custGeom>
            <a:avLst/>
            <a:gdLst>
              <a:gd name="T0" fmla="*/ 0 w 621"/>
              <a:gd name="T1" fmla="*/ 347 h 347"/>
              <a:gd name="T2" fmla="*/ 78 w 621"/>
              <a:gd name="T3" fmla="*/ 318 h 347"/>
              <a:gd name="T4" fmla="*/ 155 w 621"/>
              <a:gd name="T5" fmla="*/ 285 h 347"/>
              <a:gd name="T6" fmla="*/ 233 w 621"/>
              <a:gd name="T7" fmla="*/ 250 h 347"/>
              <a:gd name="T8" fmla="*/ 311 w 621"/>
              <a:gd name="T9" fmla="*/ 211 h 347"/>
              <a:gd name="T10" fmla="*/ 388 w 621"/>
              <a:gd name="T11" fmla="*/ 167 h 347"/>
              <a:gd name="T12" fmla="*/ 427 w 621"/>
              <a:gd name="T13" fmla="*/ 143 h 347"/>
              <a:gd name="T14" fmla="*/ 466 w 621"/>
              <a:gd name="T15" fmla="*/ 118 h 347"/>
              <a:gd name="T16" fmla="*/ 505 w 621"/>
              <a:gd name="T17" fmla="*/ 91 h 347"/>
              <a:gd name="T18" fmla="*/ 544 w 621"/>
              <a:gd name="T19" fmla="*/ 62 h 347"/>
              <a:gd name="T20" fmla="*/ 583 w 621"/>
              <a:gd name="T21" fmla="*/ 33 h 347"/>
              <a:gd name="T22" fmla="*/ 621 w 621"/>
              <a:gd name="T23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1" h="347">
                <a:moveTo>
                  <a:pt x="0" y="347"/>
                </a:moveTo>
                <a:lnTo>
                  <a:pt x="78" y="318"/>
                </a:lnTo>
                <a:lnTo>
                  <a:pt x="155" y="285"/>
                </a:lnTo>
                <a:lnTo>
                  <a:pt x="233" y="250"/>
                </a:lnTo>
                <a:lnTo>
                  <a:pt x="311" y="211"/>
                </a:lnTo>
                <a:lnTo>
                  <a:pt x="388" y="167"/>
                </a:lnTo>
                <a:lnTo>
                  <a:pt x="427" y="143"/>
                </a:lnTo>
                <a:lnTo>
                  <a:pt x="466" y="118"/>
                </a:lnTo>
                <a:lnTo>
                  <a:pt x="505" y="91"/>
                </a:lnTo>
                <a:lnTo>
                  <a:pt x="544" y="62"/>
                </a:lnTo>
                <a:lnTo>
                  <a:pt x="583" y="33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20" name="Freeform 44">
            <a:extLst>
              <a:ext uri="{FF2B5EF4-FFF2-40B4-BE49-F238E27FC236}">
                <a16:creationId xmlns:a16="http://schemas.microsoft.com/office/drawing/2014/main" id="{45EDA927-2EBD-E54F-AD92-0DEAEA7B412E}"/>
              </a:ext>
            </a:extLst>
          </p:cNvPr>
          <p:cNvSpPr>
            <a:spLocks/>
          </p:cNvSpPr>
          <p:nvPr/>
        </p:nvSpPr>
        <p:spPr bwMode="auto">
          <a:xfrm>
            <a:off x="2670175" y="4468813"/>
            <a:ext cx="501650" cy="566737"/>
          </a:xfrm>
          <a:custGeom>
            <a:avLst/>
            <a:gdLst>
              <a:gd name="T0" fmla="*/ 0 w 622"/>
              <a:gd name="T1" fmla="*/ 713 h 713"/>
              <a:gd name="T2" fmla="*/ 39 w 622"/>
              <a:gd name="T3" fmla="*/ 678 h 713"/>
              <a:gd name="T4" fmla="*/ 78 w 622"/>
              <a:gd name="T5" fmla="*/ 641 h 713"/>
              <a:gd name="T6" fmla="*/ 117 w 622"/>
              <a:gd name="T7" fmla="*/ 600 h 713"/>
              <a:gd name="T8" fmla="*/ 156 w 622"/>
              <a:gd name="T9" fmla="*/ 559 h 713"/>
              <a:gd name="T10" fmla="*/ 195 w 622"/>
              <a:gd name="T11" fmla="*/ 515 h 713"/>
              <a:gd name="T12" fmla="*/ 233 w 622"/>
              <a:gd name="T13" fmla="*/ 468 h 713"/>
              <a:gd name="T14" fmla="*/ 311 w 622"/>
              <a:gd name="T15" fmla="*/ 375 h 713"/>
              <a:gd name="T16" fmla="*/ 389 w 622"/>
              <a:gd name="T17" fmla="*/ 278 h 713"/>
              <a:gd name="T18" fmla="*/ 466 w 622"/>
              <a:gd name="T19" fmla="*/ 180 h 713"/>
              <a:gd name="T20" fmla="*/ 544 w 622"/>
              <a:gd name="T21" fmla="*/ 87 h 713"/>
              <a:gd name="T22" fmla="*/ 583 w 622"/>
              <a:gd name="T23" fmla="*/ 43 h 713"/>
              <a:gd name="T24" fmla="*/ 622 w 622"/>
              <a:gd name="T25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713">
                <a:moveTo>
                  <a:pt x="0" y="713"/>
                </a:moveTo>
                <a:lnTo>
                  <a:pt x="39" y="678"/>
                </a:lnTo>
                <a:lnTo>
                  <a:pt x="78" y="641"/>
                </a:lnTo>
                <a:lnTo>
                  <a:pt x="117" y="600"/>
                </a:lnTo>
                <a:lnTo>
                  <a:pt x="156" y="559"/>
                </a:lnTo>
                <a:lnTo>
                  <a:pt x="195" y="515"/>
                </a:lnTo>
                <a:lnTo>
                  <a:pt x="233" y="468"/>
                </a:lnTo>
                <a:lnTo>
                  <a:pt x="311" y="375"/>
                </a:lnTo>
                <a:lnTo>
                  <a:pt x="389" y="278"/>
                </a:lnTo>
                <a:lnTo>
                  <a:pt x="466" y="180"/>
                </a:lnTo>
                <a:lnTo>
                  <a:pt x="544" y="87"/>
                </a:lnTo>
                <a:lnTo>
                  <a:pt x="583" y="43"/>
                </a:lnTo>
                <a:lnTo>
                  <a:pt x="622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21" name="Freeform 45">
            <a:extLst>
              <a:ext uri="{FF2B5EF4-FFF2-40B4-BE49-F238E27FC236}">
                <a16:creationId xmlns:a16="http://schemas.microsoft.com/office/drawing/2014/main" id="{FF2CCF3C-4148-2B44-BF8E-E3494A68D80B}"/>
              </a:ext>
            </a:extLst>
          </p:cNvPr>
          <p:cNvSpPr>
            <a:spLocks/>
          </p:cNvSpPr>
          <p:nvPr/>
        </p:nvSpPr>
        <p:spPr bwMode="auto">
          <a:xfrm>
            <a:off x="3171825" y="3962400"/>
            <a:ext cx="501650" cy="506413"/>
          </a:xfrm>
          <a:custGeom>
            <a:avLst/>
            <a:gdLst>
              <a:gd name="T0" fmla="*/ 0 w 621"/>
              <a:gd name="T1" fmla="*/ 639 h 639"/>
              <a:gd name="T2" fmla="*/ 39 w 621"/>
              <a:gd name="T3" fmla="*/ 596 h 639"/>
              <a:gd name="T4" fmla="*/ 77 w 621"/>
              <a:gd name="T5" fmla="*/ 551 h 639"/>
              <a:gd name="T6" fmla="*/ 155 w 621"/>
              <a:gd name="T7" fmla="*/ 460 h 639"/>
              <a:gd name="T8" fmla="*/ 233 w 621"/>
              <a:gd name="T9" fmla="*/ 369 h 639"/>
              <a:gd name="T10" fmla="*/ 310 w 621"/>
              <a:gd name="T11" fmla="*/ 280 h 639"/>
              <a:gd name="T12" fmla="*/ 349 w 621"/>
              <a:gd name="T13" fmla="*/ 235 h 639"/>
              <a:gd name="T14" fmla="*/ 388 w 621"/>
              <a:gd name="T15" fmla="*/ 194 h 639"/>
              <a:gd name="T16" fmla="*/ 427 w 621"/>
              <a:gd name="T17" fmla="*/ 155 h 639"/>
              <a:gd name="T18" fmla="*/ 466 w 621"/>
              <a:gd name="T19" fmla="*/ 118 h 639"/>
              <a:gd name="T20" fmla="*/ 505 w 621"/>
              <a:gd name="T21" fmla="*/ 83 h 639"/>
              <a:gd name="T22" fmla="*/ 543 w 621"/>
              <a:gd name="T23" fmla="*/ 52 h 639"/>
              <a:gd name="T24" fmla="*/ 582 w 621"/>
              <a:gd name="T25" fmla="*/ 23 h 639"/>
              <a:gd name="T26" fmla="*/ 621 w 621"/>
              <a:gd name="T27" fmla="*/ 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1" h="639">
                <a:moveTo>
                  <a:pt x="0" y="639"/>
                </a:moveTo>
                <a:lnTo>
                  <a:pt x="39" y="596"/>
                </a:lnTo>
                <a:lnTo>
                  <a:pt x="77" y="551"/>
                </a:lnTo>
                <a:lnTo>
                  <a:pt x="155" y="460"/>
                </a:lnTo>
                <a:lnTo>
                  <a:pt x="233" y="369"/>
                </a:lnTo>
                <a:lnTo>
                  <a:pt x="310" y="280"/>
                </a:lnTo>
                <a:lnTo>
                  <a:pt x="349" y="235"/>
                </a:lnTo>
                <a:lnTo>
                  <a:pt x="388" y="194"/>
                </a:lnTo>
                <a:lnTo>
                  <a:pt x="427" y="155"/>
                </a:lnTo>
                <a:lnTo>
                  <a:pt x="466" y="118"/>
                </a:lnTo>
                <a:lnTo>
                  <a:pt x="505" y="83"/>
                </a:lnTo>
                <a:lnTo>
                  <a:pt x="543" y="52"/>
                </a:lnTo>
                <a:lnTo>
                  <a:pt x="582" y="23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22" name="Freeform 46">
            <a:extLst>
              <a:ext uri="{FF2B5EF4-FFF2-40B4-BE49-F238E27FC236}">
                <a16:creationId xmlns:a16="http://schemas.microsoft.com/office/drawing/2014/main" id="{027309B2-84FD-AE49-B866-E63CA4D46837}"/>
              </a:ext>
            </a:extLst>
          </p:cNvPr>
          <p:cNvSpPr>
            <a:spLocks/>
          </p:cNvSpPr>
          <p:nvPr/>
        </p:nvSpPr>
        <p:spPr bwMode="auto">
          <a:xfrm>
            <a:off x="3673475" y="3887788"/>
            <a:ext cx="503238" cy="74612"/>
          </a:xfrm>
          <a:custGeom>
            <a:avLst/>
            <a:gdLst>
              <a:gd name="T0" fmla="*/ 0 w 621"/>
              <a:gd name="T1" fmla="*/ 93 h 93"/>
              <a:gd name="T2" fmla="*/ 39 w 621"/>
              <a:gd name="T3" fmla="*/ 71 h 93"/>
              <a:gd name="T4" fmla="*/ 78 w 621"/>
              <a:gd name="T5" fmla="*/ 54 h 93"/>
              <a:gd name="T6" fmla="*/ 117 w 621"/>
              <a:gd name="T7" fmla="*/ 40 h 93"/>
              <a:gd name="T8" fmla="*/ 155 w 621"/>
              <a:gd name="T9" fmla="*/ 29 h 93"/>
              <a:gd name="T10" fmla="*/ 194 w 621"/>
              <a:gd name="T11" fmla="*/ 19 h 93"/>
              <a:gd name="T12" fmla="*/ 233 w 621"/>
              <a:gd name="T13" fmla="*/ 11 h 93"/>
              <a:gd name="T14" fmla="*/ 272 w 621"/>
              <a:gd name="T15" fmla="*/ 5 h 93"/>
              <a:gd name="T16" fmla="*/ 311 w 621"/>
              <a:gd name="T17" fmla="*/ 2 h 93"/>
              <a:gd name="T18" fmla="*/ 350 w 621"/>
              <a:gd name="T19" fmla="*/ 0 h 93"/>
              <a:gd name="T20" fmla="*/ 388 w 621"/>
              <a:gd name="T21" fmla="*/ 2 h 93"/>
              <a:gd name="T22" fmla="*/ 427 w 621"/>
              <a:gd name="T23" fmla="*/ 2 h 93"/>
              <a:gd name="T24" fmla="*/ 466 w 621"/>
              <a:gd name="T25" fmla="*/ 5 h 93"/>
              <a:gd name="T26" fmla="*/ 544 w 621"/>
              <a:gd name="T27" fmla="*/ 15 h 93"/>
              <a:gd name="T28" fmla="*/ 621 w 621"/>
              <a:gd name="T29" fmla="*/ 2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21" h="93">
                <a:moveTo>
                  <a:pt x="0" y="93"/>
                </a:moveTo>
                <a:lnTo>
                  <a:pt x="39" y="71"/>
                </a:lnTo>
                <a:lnTo>
                  <a:pt x="78" y="54"/>
                </a:lnTo>
                <a:lnTo>
                  <a:pt x="117" y="40"/>
                </a:lnTo>
                <a:lnTo>
                  <a:pt x="155" y="29"/>
                </a:lnTo>
                <a:lnTo>
                  <a:pt x="194" y="19"/>
                </a:lnTo>
                <a:lnTo>
                  <a:pt x="233" y="11"/>
                </a:lnTo>
                <a:lnTo>
                  <a:pt x="272" y="5"/>
                </a:lnTo>
                <a:lnTo>
                  <a:pt x="311" y="2"/>
                </a:lnTo>
                <a:lnTo>
                  <a:pt x="350" y="0"/>
                </a:lnTo>
                <a:lnTo>
                  <a:pt x="388" y="2"/>
                </a:lnTo>
                <a:lnTo>
                  <a:pt x="427" y="2"/>
                </a:lnTo>
                <a:lnTo>
                  <a:pt x="466" y="5"/>
                </a:lnTo>
                <a:lnTo>
                  <a:pt x="544" y="15"/>
                </a:lnTo>
                <a:lnTo>
                  <a:pt x="621" y="27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23" name="Freeform 47">
            <a:extLst>
              <a:ext uri="{FF2B5EF4-FFF2-40B4-BE49-F238E27FC236}">
                <a16:creationId xmlns:a16="http://schemas.microsoft.com/office/drawing/2014/main" id="{DFAB539B-BC29-FA48-B286-6436109B62EE}"/>
              </a:ext>
            </a:extLst>
          </p:cNvPr>
          <p:cNvSpPr>
            <a:spLocks/>
          </p:cNvSpPr>
          <p:nvPr/>
        </p:nvSpPr>
        <p:spPr bwMode="auto">
          <a:xfrm>
            <a:off x="4176713" y="3910013"/>
            <a:ext cx="500062" cy="227012"/>
          </a:xfrm>
          <a:custGeom>
            <a:avLst/>
            <a:gdLst>
              <a:gd name="T0" fmla="*/ 0 w 622"/>
              <a:gd name="T1" fmla="*/ 0 h 285"/>
              <a:gd name="T2" fmla="*/ 78 w 622"/>
              <a:gd name="T3" fmla="*/ 15 h 285"/>
              <a:gd name="T4" fmla="*/ 156 w 622"/>
              <a:gd name="T5" fmla="*/ 35 h 285"/>
              <a:gd name="T6" fmla="*/ 233 w 622"/>
              <a:gd name="T7" fmla="*/ 60 h 285"/>
              <a:gd name="T8" fmla="*/ 272 w 622"/>
              <a:gd name="T9" fmla="*/ 76 h 285"/>
              <a:gd name="T10" fmla="*/ 311 w 622"/>
              <a:gd name="T11" fmla="*/ 91 h 285"/>
              <a:gd name="T12" fmla="*/ 350 w 622"/>
              <a:gd name="T13" fmla="*/ 109 h 285"/>
              <a:gd name="T14" fmla="*/ 389 w 622"/>
              <a:gd name="T15" fmla="*/ 128 h 285"/>
              <a:gd name="T16" fmla="*/ 427 w 622"/>
              <a:gd name="T17" fmla="*/ 149 h 285"/>
              <a:gd name="T18" fmla="*/ 466 w 622"/>
              <a:gd name="T19" fmla="*/ 173 h 285"/>
              <a:gd name="T20" fmla="*/ 505 w 622"/>
              <a:gd name="T21" fmla="*/ 198 h 285"/>
              <a:gd name="T22" fmla="*/ 544 w 622"/>
              <a:gd name="T23" fmla="*/ 225 h 285"/>
              <a:gd name="T24" fmla="*/ 583 w 622"/>
              <a:gd name="T25" fmla="*/ 254 h 285"/>
              <a:gd name="T26" fmla="*/ 622 w 622"/>
              <a:gd name="T27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2" h="285">
                <a:moveTo>
                  <a:pt x="0" y="0"/>
                </a:moveTo>
                <a:lnTo>
                  <a:pt x="78" y="15"/>
                </a:lnTo>
                <a:lnTo>
                  <a:pt x="156" y="35"/>
                </a:lnTo>
                <a:lnTo>
                  <a:pt x="233" y="60"/>
                </a:lnTo>
                <a:lnTo>
                  <a:pt x="272" y="76"/>
                </a:lnTo>
                <a:lnTo>
                  <a:pt x="311" y="91"/>
                </a:lnTo>
                <a:lnTo>
                  <a:pt x="350" y="109"/>
                </a:lnTo>
                <a:lnTo>
                  <a:pt x="389" y="128"/>
                </a:lnTo>
                <a:lnTo>
                  <a:pt x="427" y="149"/>
                </a:lnTo>
                <a:lnTo>
                  <a:pt x="466" y="173"/>
                </a:lnTo>
                <a:lnTo>
                  <a:pt x="505" y="198"/>
                </a:lnTo>
                <a:lnTo>
                  <a:pt x="544" y="225"/>
                </a:lnTo>
                <a:lnTo>
                  <a:pt x="583" y="254"/>
                </a:lnTo>
                <a:lnTo>
                  <a:pt x="622" y="285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24" name="Freeform 48">
            <a:extLst>
              <a:ext uri="{FF2B5EF4-FFF2-40B4-BE49-F238E27FC236}">
                <a16:creationId xmlns:a16="http://schemas.microsoft.com/office/drawing/2014/main" id="{4883D77E-916D-1849-A4C7-A3C88625FDB1}"/>
              </a:ext>
            </a:extLst>
          </p:cNvPr>
          <p:cNvSpPr>
            <a:spLocks/>
          </p:cNvSpPr>
          <p:nvPr/>
        </p:nvSpPr>
        <p:spPr bwMode="auto">
          <a:xfrm>
            <a:off x="4676775" y="4137025"/>
            <a:ext cx="501650" cy="595313"/>
          </a:xfrm>
          <a:custGeom>
            <a:avLst/>
            <a:gdLst>
              <a:gd name="T0" fmla="*/ 0 w 619"/>
              <a:gd name="T1" fmla="*/ 0 h 750"/>
              <a:gd name="T2" fmla="*/ 38 w 619"/>
              <a:gd name="T3" fmla="*/ 35 h 750"/>
              <a:gd name="T4" fmla="*/ 77 w 619"/>
              <a:gd name="T5" fmla="*/ 74 h 750"/>
              <a:gd name="T6" fmla="*/ 116 w 619"/>
              <a:gd name="T7" fmla="*/ 115 h 750"/>
              <a:gd name="T8" fmla="*/ 155 w 619"/>
              <a:gd name="T9" fmla="*/ 160 h 750"/>
              <a:gd name="T10" fmla="*/ 194 w 619"/>
              <a:gd name="T11" fmla="*/ 208 h 750"/>
              <a:gd name="T12" fmla="*/ 233 w 619"/>
              <a:gd name="T13" fmla="*/ 257 h 750"/>
              <a:gd name="T14" fmla="*/ 271 w 619"/>
              <a:gd name="T15" fmla="*/ 307 h 750"/>
              <a:gd name="T16" fmla="*/ 308 w 619"/>
              <a:gd name="T17" fmla="*/ 360 h 750"/>
              <a:gd name="T18" fmla="*/ 386 w 619"/>
              <a:gd name="T19" fmla="*/ 465 h 750"/>
              <a:gd name="T20" fmla="*/ 425 w 619"/>
              <a:gd name="T21" fmla="*/ 517 h 750"/>
              <a:gd name="T22" fmla="*/ 464 w 619"/>
              <a:gd name="T23" fmla="*/ 567 h 750"/>
              <a:gd name="T24" fmla="*/ 503 w 619"/>
              <a:gd name="T25" fmla="*/ 616 h 750"/>
              <a:gd name="T26" fmla="*/ 541 w 619"/>
              <a:gd name="T27" fmla="*/ 665 h 750"/>
              <a:gd name="T28" fmla="*/ 580 w 619"/>
              <a:gd name="T29" fmla="*/ 709 h 750"/>
              <a:gd name="T30" fmla="*/ 619 w 619"/>
              <a:gd name="T31" fmla="*/ 75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9" h="750">
                <a:moveTo>
                  <a:pt x="0" y="0"/>
                </a:moveTo>
                <a:lnTo>
                  <a:pt x="38" y="35"/>
                </a:lnTo>
                <a:lnTo>
                  <a:pt x="77" y="74"/>
                </a:lnTo>
                <a:lnTo>
                  <a:pt x="116" y="115"/>
                </a:lnTo>
                <a:lnTo>
                  <a:pt x="155" y="160"/>
                </a:lnTo>
                <a:lnTo>
                  <a:pt x="194" y="208"/>
                </a:lnTo>
                <a:lnTo>
                  <a:pt x="233" y="257"/>
                </a:lnTo>
                <a:lnTo>
                  <a:pt x="271" y="307"/>
                </a:lnTo>
                <a:lnTo>
                  <a:pt x="308" y="360"/>
                </a:lnTo>
                <a:lnTo>
                  <a:pt x="386" y="465"/>
                </a:lnTo>
                <a:lnTo>
                  <a:pt x="425" y="517"/>
                </a:lnTo>
                <a:lnTo>
                  <a:pt x="464" y="567"/>
                </a:lnTo>
                <a:lnTo>
                  <a:pt x="503" y="616"/>
                </a:lnTo>
                <a:lnTo>
                  <a:pt x="541" y="665"/>
                </a:lnTo>
                <a:lnTo>
                  <a:pt x="580" y="709"/>
                </a:lnTo>
                <a:lnTo>
                  <a:pt x="619" y="75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25" name="Freeform 49">
            <a:extLst>
              <a:ext uri="{FF2B5EF4-FFF2-40B4-BE49-F238E27FC236}">
                <a16:creationId xmlns:a16="http://schemas.microsoft.com/office/drawing/2014/main" id="{7322C71B-F8E4-7248-AD3A-B6133A2DBF71}"/>
              </a:ext>
            </a:extLst>
          </p:cNvPr>
          <p:cNvSpPr>
            <a:spLocks/>
          </p:cNvSpPr>
          <p:nvPr/>
        </p:nvSpPr>
        <p:spPr bwMode="auto">
          <a:xfrm>
            <a:off x="5178425" y="4732338"/>
            <a:ext cx="504825" cy="419100"/>
          </a:xfrm>
          <a:custGeom>
            <a:avLst/>
            <a:gdLst>
              <a:gd name="T0" fmla="*/ 0 w 621"/>
              <a:gd name="T1" fmla="*/ 0 h 528"/>
              <a:gd name="T2" fmla="*/ 78 w 621"/>
              <a:gd name="T3" fmla="*/ 80 h 528"/>
              <a:gd name="T4" fmla="*/ 155 w 621"/>
              <a:gd name="T5" fmla="*/ 155 h 528"/>
              <a:gd name="T6" fmla="*/ 233 w 621"/>
              <a:gd name="T7" fmla="*/ 229 h 528"/>
              <a:gd name="T8" fmla="*/ 311 w 621"/>
              <a:gd name="T9" fmla="*/ 297 h 528"/>
              <a:gd name="T10" fmla="*/ 388 w 621"/>
              <a:gd name="T11" fmla="*/ 363 h 528"/>
              <a:gd name="T12" fmla="*/ 466 w 621"/>
              <a:gd name="T13" fmla="*/ 423 h 528"/>
              <a:gd name="T14" fmla="*/ 505 w 621"/>
              <a:gd name="T15" fmla="*/ 453 h 528"/>
              <a:gd name="T16" fmla="*/ 544 w 621"/>
              <a:gd name="T17" fmla="*/ 480 h 528"/>
              <a:gd name="T18" fmla="*/ 583 w 621"/>
              <a:gd name="T19" fmla="*/ 505 h 528"/>
              <a:gd name="T20" fmla="*/ 621 w 621"/>
              <a:gd name="T2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1" h="528">
                <a:moveTo>
                  <a:pt x="0" y="0"/>
                </a:moveTo>
                <a:lnTo>
                  <a:pt x="78" y="80"/>
                </a:lnTo>
                <a:lnTo>
                  <a:pt x="155" y="155"/>
                </a:lnTo>
                <a:lnTo>
                  <a:pt x="233" y="229"/>
                </a:lnTo>
                <a:lnTo>
                  <a:pt x="311" y="297"/>
                </a:lnTo>
                <a:lnTo>
                  <a:pt x="388" y="363"/>
                </a:lnTo>
                <a:lnTo>
                  <a:pt x="466" y="423"/>
                </a:lnTo>
                <a:lnTo>
                  <a:pt x="505" y="453"/>
                </a:lnTo>
                <a:lnTo>
                  <a:pt x="544" y="480"/>
                </a:lnTo>
                <a:lnTo>
                  <a:pt x="583" y="505"/>
                </a:lnTo>
                <a:lnTo>
                  <a:pt x="621" y="528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26" name="Freeform 50">
            <a:extLst>
              <a:ext uri="{FF2B5EF4-FFF2-40B4-BE49-F238E27FC236}">
                <a16:creationId xmlns:a16="http://schemas.microsoft.com/office/drawing/2014/main" id="{0ADB61F0-EAAB-324B-AFA0-768EB1102F84}"/>
              </a:ext>
            </a:extLst>
          </p:cNvPr>
          <p:cNvSpPr>
            <a:spLocks/>
          </p:cNvSpPr>
          <p:nvPr/>
        </p:nvSpPr>
        <p:spPr bwMode="auto">
          <a:xfrm>
            <a:off x="5683250" y="5151438"/>
            <a:ext cx="500063" cy="165100"/>
          </a:xfrm>
          <a:custGeom>
            <a:avLst/>
            <a:gdLst>
              <a:gd name="T0" fmla="*/ 0 w 622"/>
              <a:gd name="T1" fmla="*/ 0 h 208"/>
              <a:gd name="T2" fmla="*/ 39 w 622"/>
              <a:gd name="T3" fmla="*/ 22 h 208"/>
              <a:gd name="T4" fmla="*/ 78 w 622"/>
              <a:gd name="T5" fmla="*/ 43 h 208"/>
              <a:gd name="T6" fmla="*/ 117 w 622"/>
              <a:gd name="T7" fmla="*/ 61 h 208"/>
              <a:gd name="T8" fmla="*/ 156 w 622"/>
              <a:gd name="T9" fmla="*/ 76 h 208"/>
              <a:gd name="T10" fmla="*/ 195 w 622"/>
              <a:gd name="T11" fmla="*/ 92 h 208"/>
              <a:gd name="T12" fmla="*/ 233 w 622"/>
              <a:gd name="T13" fmla="*/ 105 h 208"/>
              <a:gd name="T14" fmla="*/ 311 w 622"/>
              <a:gd name="T15" fmla="*/ 130 h 208"/>
              <a:gd name="T16" fmla="*/ 389 w 622"/>
              <a:gd name="T17" fmla="*/ 152 h 208"/>
              <a:gd name="T18" fmla="*/ 466 w 622"/>
              <a:gd name="T19" fmla="*/ 171 h 208"/>
              <a:gd name="T20" fmla="*/ 544 w 622"/>
              <a:gd name="T21" fmla="*/ 189 h 208"/>
              <a:gd name="T22" fmla="*/ 622 w 622"/>
              <a:gd name="T2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2" h="208">
                <a:moveTo>
                  <a:pt x="0" y="0"/>
                </a:moveTo>
                <a:lnTo>
                  <a:pt x="39" y="22"/>
                </a:lnTo>
                <a:lnTo>
                  <a:pt x="78" y="43"/>
                </a:lnTo>
                <a:lnTo>
                  <a:pt x="117" y="61"/>
                </a:lnTo>
                <a:lnTo>
                  <a:pt x="156" y="76"/>
                </a:lnTo>
                <a:lnTo>
                  <a:pt x="195" y="92"/>
                </a:lnTo>
                <a:lnTo>
                  <a:pt x="233" y="105"/>
                </a:lnTo>
                <a:lnTo>
                  <a:pt x="311" y="130"/>
                </a:lnTo>
                <a:lnTo>
                  <a:pt x="389" y="152"/>
                </a:lnTo>
                <a:lnTo>
                  <a:pt x="466" y="171"/>
                </a:lnTo>
                <a:lnTo>
                  <a:pt x="544" y="189"/>
                </a:lnTo>
                <a:lnTo>
                  <a:pt x="622" y="208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27" name="Freeform 51">
            <a:extLst>
              <a:ext uri="{FF2B5EF4-FFF2-40B4-BE49-F238E27FC236}">
                <a16:creationId xmlns:a16="http://schemas.microsoft.com/office/drawing/2014/main" id="{9E87122E-68BF-5944-B500-0D331979349B}"/>
              </a:ext>
            </a:extLst>
          </p:cNvPr>
          <p:cNvSpPr>
            <a:spLocks/>
          </p:cNvSpPr>
          <p:nvPr/>
        </p:nvSpPr>
        <p:spPr bwMode="auto">
          <a:xfrm>
            <a:off x="6183313" y="5316538"/>
            <a:ext cx="503237" cy="90487"/>
          </a:xfrm>
          <a:custGeom>
            <a:avLst/>
            <a:gdLst>
              <a:gd name="T0" fmla="*/ 0 w 621"/>
              <a:gd name="T1" fmla="*/ 0 h 115"/>
              <a:gd name="T2" fmla="*/ 155 w 621"/>
              <a:gd name="T3" fmla="*/ 37 h 115"/>
              <a:gd name="T4" fmla="*/ 233 w 621"/>
              <a:gd name="T5" fmla="*/ 55 h 115"/>
              <a:gd name="T6" fmla="*/ 310 w 621"/>
              <a:gd name="T7" fmla="*/ 70 h 115"/>
              <a:gd name="T8" fmla="*/ 388 w 621"/>
              <a:gd name="T9" fmla="*/ 84 h 115"/>
              <a:gd name="T10" fmla="*/ 466 w 621"/>
              <a:gd name="T11" fmla="*/ 95 h 115"/>
              <a:gd name="T12" fmla="*/ 543 w 621"/>
              <a:gd name="T13" fmla="*/ 107 h 115"/>
              <a:gd name="T14" fmla="*/ 621 w 621"/>
              <a:gd name="T15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1" h="115">
                <a:moveTo>
                  <a:pt x="0" y="0"/>
                </a:moveTo>
                <a:lnTo>
                  <a:pt x="155" y="37"/>
                </a:lnTo>
                <a:lnTo>
                  <a:pt x="233" y="55"/>
                </a:lnTo>
                <a:lnTo>
                  <a:pt x="310" y="70"/>
                </a:lnTo>
                <a:lnTo>
                  <a:pt x="388" y="84"/>
                </a:lnTo>
                <a:lnTo>
                  <a:pt x="466" y="95"/>
                </a:lnTo>
                <a:lnTo>
                  <a:pt x="543" y="107"/>
                </a:lnTo>
                <a:lnTo>
                  <a:pt x="621" y="115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28" name="Freeform 52">
            <a:extLst>
              <a:ext uri="{FF2B5EF4-FFF2-40B4-BE49-F238E27FC236}">
                <a16:creationId xmlns:a16="http://schemas.microsoft.com/office/drawing/2014/main" id="{AAA944E4-FFC6-9A45-84E4-861889F788D9}"/>
              </a:ext>
            </a:extLst>
          </p:cNvPr>
          <p:cNvSpPr>
            <a:spLocks/>
          </p:cNvSpPr>
          <p:nvPr/>
        </p:nvSpPr>
        <p:spPr bwMode="auto">
          <a:xfrm>
            <a:off x="6686550" y="5407025"/>
            <a:ext cx="503238" cy="7938"/>
          </a:xfrm>
          <a:custGeom>
            <a:avLst/>
            <a:gdLst>
              <a:gd name="T0" fmla="*/ 0 w 621"/>
              <a:gd name="T1" fmla="*/ 0 h 9"/>
              <a:gd name="T2" fmla="*/ 78 w 621"/>
              <a:gd name="T3" fmla="*/ 6 h 9"/>
              <a:gd name="T4" fmla="*/ 155 w 621"/>
              <a:gd name="T5" fmla="*/ 8 h 9"/>
              <a:gd name="T6" fmla="*/ 233 w 621"/>
              <a:gd name="T7" fmla="*/ 9 h 9"/>
              <a:gd name="T8" fmla="*/ 311 w 621"/>
              <a:gd name="T9" fmla="*/ 8 h 9"/>
              <a:gd name="T10" fmla="*/ 466 w 621"/>
              <a:gd name="T11" fmla="*/ 4 h 9"/>
              <a:gd name="T12" fmla="*/ 544 w 621"/>
              <a:gd name="T13" fmla="*/ 4 h 9"/>
              <a:gd name="T14" fmla="*/ 621 w 621"/>
              <a:gd name="T1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1" h="9">
                <a:moveTo>
                  <a:pt x="0" y="0"/>
                </a:moveTo>
                <a:lnTo>
                  <a:pt x="78" y="6"/>
                </a:lnTo>
                <a:lnTo>
                  <a:pt x="155" y="8"/>
                </a:lnTo>
                <a:lnTo>
                  <a:pt x="233" y="9"/>
                </a:lnTo>
                <a:lnTo>
                  <a:pt x="311" y="8"/>
                </a:lnTo>
                <a:lnTo>
                  <a:pt x="466" y="4"/>
                </a:lnTo>
                <a:lnTo>
                  <a:pt x="544" y="4"/>
                </a:lnTo>
                <a:lnTo>
                  <a:pt x="621" y="4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29" name="Freeform 53">
            <a:extLst>
              <a:ext uri="{FF2B5EF4-FFF2-40B4-BE49-F238E27FC236}">
                <a16:creationId xmlns:a16="http://schemas.microsoft.com/office/drawing/2014/main" id="{E7E5AE89-94C7-FE47-B49E-4F79E856A55C}"/>
              </a:ext>
            </a:extLst>
          </p:cNvPr>
          <p:cNvSpPr>
            <a:spLocks/>
          </p:cNvSpPr>
          <p:nvPr/>
        </p:nvSpPr>
        <p:spPr bwMode="auto">
          <a:xfrm>
            <a:off x="7189788" y="5410200"/>
            <a:ext cx="500062" cy="12700"/>
          </a:xfrm>
          <a:custGeom>
            <a:avLst/>
            <a:gdLst>
              <a:gd name="T0" fmla="*/ 0 w 622"/>
              <a:gd name="T1" fmla="*/ 0 h 15"/>
              <a:gd name="T2" fmla="*/ 156 w 622"/>
              <a:gd name="T3" fmla="*/ 4 h 15"/>
              <a:gd name="T4" fmla="*/ 311 w 622"/>
              <a:gd name="T5" fmla="*/ 7 h 15"/>
              <a:gd name="T6" fmla="*/ 622 w 622"/>
              <a:gd name="T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15">
                <a:moveTo>
                  <a:pt x="0" y="0"/>
                </a:moveTo>
                <a:lnTo>
                  <a:pt x="156" y="4"/>
                </a:lnTo>
                <a:lnTo>
                  <a:pt x="311" y="7"/>
                </a:lnTo>
                <a:lnTo>
                  <a:pt x="622" y="15"/>
                </a:lnTo>
              </a:path>
            </a:pathLst>
          </a:custGeom>
          <a:noFill/>
          <a:ln w="95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30" name="Freeform 54">
            <a:extLst>
              <a:ext uri="{FF2B5EF4-FFF2-40B4-BE49-F238E27FC236}">
                <a16:creationId xmlns:a16="http://schemas.microsoft.com/office/drawing/2014/main" id="{3AF62E79-883A-3544-852D-C945AAF107CC}"/>
              </a:ext>
            </a:extLst>
          </p:cNvPr>
          <p:cNvSpPr>
            <a:spLocks/>
          </p:cNvSpPr>
          <p:nvPr/>
        </p:nvSpPr>
        <p:spPr bwMode="auto">
          <a:xfrm>
            <a:off x="1663700" y="5403850"/>
            <a:ext cx="501650" cy="19050"/>
          </a:xfrm>
          <a:custGeom>
            <a:avLst/>
            <a:gdLst>
              <a:gd name="T0" fmla="*/ 0 w 621"/>
              <a:gd name="T1" fmla="*/ 23 h 23"/>
              <a:gd name="T2" fmla="*/ 155 w 621"/>
              <a:gd name="T3" fmla="*/ 19 h 23"/>
              <a:gd name="T4" fmla="*/ 310 w 621"/>
              <a:gd name="T5" fmla="*/ 17 h 23"/>
              <a:gd name="T6" fmla="*/ 466 w 621"/>
              <a:gd name="T7" fmla="*/ 10 h 23"/>
              <a:gd name="T8" fmla="*/ 543 w 621"/>
              <a:gd name="T9" fmla="*/ 6 h 23"/>
              <a:gd name="T10" fmla="*/ 621 w 621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1" h="23">
                <a:moveTo>
                  <a:pt x="0" y="23"/>
                </a:moveTo>
                <a:lnTo>
                  <a:pt x="155" y="19"/>
                </a:lnTo>
                <a:lnTo>
                  <a:pt x="310" y="17"/>
                </a:lnTo>
                <a:lnTo>
                  <a:pt x="466" y="10"/>
                </a:lnTo>
                <a:lnTo>
                  <a:pt x="543" y="6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31" name="Freeform 55">
            <a:extLst>
              <a:ext uri="{FF2B5EF4-FFF2-40B4-BE49-F238E27FC236}">
                <a16:creationId xmlns:a16="http://schemas.microsoft.com/office/drawing/2014/main" id="{220C3DB6-B0A0-3F4B-84B2-B10E4FA9EC29}"/>
              </a:ext>
            </a:extLst>
          </p:cNvPr>
          <p:cNvSpPr>
            <a:spLocks/>
          </p:cNvSpPr>
          <p:nvPr/>
        </p:nvSpPr>
        <p:spPr bwMode="auto">
          <a:xfrm>
            <a:off x="2165350" y="5338763"/>
            <a:ext cx="504825" cy="65087"/>
          </a:xfrm>
          <a:custGeom>
            <a:avLst/>
            <a:gdLst>
              <a:gd name="T0" fmla="*/ 0 w 621"/>
              <a:gd name="T1" fmla="*/ 82 h 82"/>
              <a:gd name="T2" fmla="*/ 155 w 621"/>
              <a:gd name="T3" fmla="*/ 70 h 82"/>
              <a:gd name="T4" fmla="*/ 233 w 621"/>
              <a:gd name="T5" fmla="*/ 64 h 82"/>
              <a:gd name="T6" fmla="*/ 311 w 621"/>
              <a:gd name="T7" fmla="*/ 57 h 82"/>
              <a:gd name="T8" fmla="*/ 388 w 621"/>
              <a:gd name="T9" fmla="*/ 49 h 82"/>
              <a:gd name="T10" fmla="*/ 466 w 621"/>
              <a:gd name="T11" fmla="*/ 35 h 82"/>
              <a:gd name="T12" fmla="*/ 544 w 621"/>
              <a:gd name="T13" fmla="*/ 20 h 82"/>
              <a:gd name="T14" fmla="*/ 621 w 621"/>
              <a:gd name="T1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1" h="82">
                <a:moveTo>
                  <a:pt x="0" y="82"/>
                </a:moveTo>
                <a:lnTo>
                  <a:pt x="155" y="70"/>
                </a:lnTo>
                <a:lnTo>
                  <a:pt x="233" y="64"/>
                </a:lnTo>
                <a:lnTo>
                  <a:pt x="311" y="57"/>
                </a:lnTo>
                <a:lnTo>
                  <a:pt x="388" y="49"/>
                </a:lnTo>
                <a:lnTo>
                  <a:pt x="466" y="35"/>
                </a:lnTo>
                <a:lnTo>
                  <a:pt x="544" y="20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32" name="Freeform 56">
            <a:extLst>
              <a:ext uri="{FF2B5EF4-FFF2-40B4-BE49-F238E27FC236}">
                <a16:creationId xmlns:a16="http://schemas.microsoft.com/office/drawing/2014/main" id="{0969954A-8518-F04C-B558-E7C69151E129}"/>
              </a:ext>
            </a:extLst>
          </p:cNvPr>
          <p:cNvSpPr>
            <a:spLocks/>
          </p:cNvSpPr>
          <p:nvPr/>
        </p:nvSpPr>
        <p:spPr bwMode="auto">
          <a:xfrm>
            <a:off x="2670175" y="5114925"/>
            <a:ext cx="501650" cy="223838"/>
          </a:xfrm>
          <a:custGeom>
            <a:avLst/>
            <a:gdLst>
              <a:gd name="T0" fmla="*/ 0 w 622"/>
              <a:gd name="T1" fmla="*/ 281 h 281"/>
              <a:gd name="T2" fmla="*/ 78 w 622"/>
              <a:gd name="T3" fmla="*/ 258 h 281"/>
              <a:gd name="T4" fmla="*/ 156 w 622"/>
              <a:gd name="T5" fmla="*/ 235 h 281"/>
              <a:gd name="T6" fmla="*/ 233 w 622"/>
              <a:gd name="T7" fmla="*/ 208 h 281"/>
              <a:gd name="T8" fmla="*/ 311 w 622"/>
              <a:gd name="T9" fmla="*/ 178 h 281"/>
              <a:gd name="T10" fmla="*/ 350 w 622"/>
              <a:gd name="T11" fmla="*/ 163 h 281"/>
              <a:gd name="T12" fmla="*/ 389 w 622"/>
              <a:gd name="T13" fmla="*/ 143 h 281"/>
              <a:gd name="T14" fmla="*/ 428 w 622"/>
              <a:gd name="T15" fmla="*/ 124 h 281"/>
              <a:gd name="T16" fmla="*/ 466 w 622"/>
              <a:gd name="T17" fmla="*/ 105 h 281"/>
              <a:gd name="T18" fmla="*/ 505 w 622"/>
              <a:gd name="T19" fmla="*/ 81 h 281"/>
              <a:gd name="T20" fmla="*/ 544 w 622"/>
              <a:gd name="T21" fmla="*/ 56 h 281"/>
              <a:gd name="T22" fmla="*/ 583 w 622"/>
              <a:gd name="T23" fmla="*/ 29 h 281"/>
              <a:gd name="T24" fmla="*/ 622 w 622"/>
              <a:gd name="T25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281">
                <a:moveTo>
                  <a:pt x="0" y="281"/>
                </a:moveTo>
                <a:lnTo>
                  <a:pt x="78" y="258"/>
                </a:lnTo>
                <a:lnTo>
                  <a:pt x="156" y="235"/>
                </a:lnTo>
                <a:lnTo>
                  <a:pt x="233" y="208"/>
                </a:lnTo>
                <a:lnTo>
                  <a:pt x="311" y="178"/>
                </a:lnTo>
                <a:lnTo>
                  <a:pt x="350" y="163"/>
                </a:lnTo>
                <a:lnTo>
                  <a:pt x="389" y="143"/>
                </a:lnTo>
                <a:lnTo>
                  <a:pt x="428" y="124"/>
                </a:lnTo>
                <a:lnTo>
                  <a:pt x="466" y="105"/>
                </a:lnTo>
                <a:lnTo>
                  <a:pt x="505" y="81"/>
                </a:lnTo>
                <a:lnTo>
                  <a:pt x="544" y="56"/>
                </a:lnTo>
                <a:lnTo>
                  <a:pt x="583" y="29"/>
                </a:lnTo>
                <a:lnTo>
                  <a:pt x="622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33" name="Freeform 57">
            <a:extLst>
              <a:ext uri="{FF2B5EF4-FFF2-40B4-BE49-F238E27FC236}">
                <a16:creationId xmlns:a16="http://schemas.microsoft.com/office/drawing/2014/main" id="{51A68D8A-F2C6-CF44-9320-934BCC129190}"/>
              </a:ext>
            </a:extLst>
          </p:cNvPr>
          <p:cNvSpPr>
            <a:spLocks/>
          </p:cNvSpPr>
          <p:nvPr/>
        </p:nvSpPr>
        <p:spPr bwMode="auto">
          <a:xfrm>
            <a:off x="3171825" y="4567238"/>
            <a:ext cx="501650" cy="547687"/>
          </a:xfrm>
          <a:custGeom>
            <a:avLst/>
            <a:gdLst>
              <a:gd name="T0" fmla="*/ 0 w 621"/>
              <a:gd name="T1" fmla="*/ 692 h 692"/>
              <a:gd name="T2" fmla="*/ 39 w 621"/>
              <a:gd name="T3" fmla="*/ 661 h 692"/>
              <a:gd name="T4" fmla="*/ 77 w 621"/>
              <a:gd name="T5" fmla="*/ 626 h 692"/>
              <a:gd name="T6" fmla="*/ 116 w 621"/>
              <a:gd name="T7" fmla="*/ 587 h 692"/>
              <a:gd name="T8" fmla="*/ 155 w 621"/>
              <a:gd name="T9" fmla="*/ 548 h 692"/>
              <a:gd name="T10" fmla="*/ 194 w 621"/>
              <a:gd name="T11" fmla="*/ 505 h 692"/>
              <a:gd name="T12" fmla="*/ 233 w 621"/>
              <a:gd name="T13" fmla="*/ 462 h 692"/>
              <a:gd name="T14" fmla="*/ 310 w 621"/>
              <a:gd name="T15" fmla="*/ 371 h 692"/>
              <a:gd name="T16" fmla="*/ 388 w 621"/>
              <a:gd name="T17" fmla="*/ 278 h 692"/>
              <a:gd name="T18" fmla="*/ 466 w 621"/>
              <a:gd name="T19" fmla="*/ 183 h 692"/>
              <a:gd name="T20" fmla="*/ 543 w 621"/>
              <a:gd name="T21" fmla="*/ 90 h 692"/>
              <a:gd name="T22" fmla="*/ 582 w 621"/>
              <a:gd name="T23" fmla="*/ 45 h 692"/>
              <a:gd name="T24" fmla="*/ 621 w 621"/>
              <a:gd name="T25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1" h="692">
                <a:moveTo>
                  <a:pt x="0" y="692"/>
                </a:moveTo>
                <a:lnTo>
                  <a:pt x="39" y="661"/>
                </a:lnTo>
                <a:lnTo>
                  <a:pt x="77" y="626"/>
                </a:lnTo>
                <a:lnTo>
                  <a:pt x="116" y="587"/>
                </a:lnTo>
                <a:lnTo>
                  <a:pt x="155" y="548"/>
                </a:lnTo>
                <a:lnTo>
                  <a:pt x="194" y="505"/>
                </a:lnTo>
                <a:lnTo>
                  <a:pt x="233" y="462"/>
                </a:lnTo>
                <a:lnTo>
                  <a:pt x="310" y="371"/>
                </a:lnTo>
                <a:lnTo>
                  <a:pt x="388" y="278"/>
                </a:lnTo>
                <a:lnTo>
                  <a:pt x="466" y="183"/>
                </a:lnTo>
                <a:lnTo>
                  <a:pt x="543" y="90"/>
                </a:lnTo>
                <a:lnTo>
                  <a:pt x="582" y="45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34" name="Freeform 58">
            <a:extLst>
              <a:ext uri="{FF2B5EF4-FFF2-40B4-BE49-F238E27FC236}">
                <a16:creationId xmlns:a16="http://schemas.microsoft.com/office/drawing/2014/main" id="{6D1AEF55-E5C8-8442-9108-19112B205B5A}"/>
              </a:ext>
            </a:extLst>
          </p:cNvPr>
          <p:cNvSpPr>
            <a:spLocks/>
          </p:cNvSpPr>
          <p:nvPr/>
        </p:nvSpPr>
        <p:spPr bwMode="auto">
          <a:xfrm>
            <a:off x="3673475" y="4016375"/>
            <a:ext cx="503238" cy="550863"/>
          </a:xfrm>
          <a:custGeom>
            <a:avLst/>
            <a:gdLst>
              <a:gd name="T0" fmla="*/ 0 w 621"/>
              <a:gd name="T1" fmla="*/ 693 h 693"/>
              <a:gd name="T2" fmla="*/ 39 w 621"/>
              <a:gd name="T3" fmla="*/ 649 h 693"/>
              <a:gd name="T4" fmla="*/ 78 w 621"/>
              <a:gd name="T5" fmla="*/ 604 h 693"/>
              <a:gd name="T6" fmla="*/ 155 w 621"/>
              <a:gd name="T7" fmla="*/ 509 h 693"/>
              <a:gd name="T8" fmla="*/ 233 w 621"/>
              <a:gd name="T9" fmla="*/ 414 h 693"/>
              <a:gd name="T10" fmla="*/ 311 w 621"/>
              <a:gd name="T11" fmla="*/ 316 h 693"/>
              <a:gd name="T12" fmla="*/ 350 w 621"/>
              <a:gd name="T13" fmla="*/ 272 h 693"/>
              <a:gd name="T14" fmla="*/ 388 w 621"/>
              <a:gd name="T15" fmla="*/ 225 h 693"/>
              <a:gd name="T16" fmla="*/ 427 w 621"/>
              <a:gd name="T17" fmla="*/ 182 h 693"/>
              <a:gd name="T18" fmla="*/ 466 w 621"/>
              <a:gd name="T19" fmla="*/ 140 h 693"/>
              <a:gd name="T20" fmla="*/ 505 w 621"/>
              <a:gd name="T21" fmla="*/ 101 h 693"/>
              <a:gd name="T22" fmla="*/ 544 w 621"/>
              <a:gd name="T23" fmla="*/ 64 h 693"/>
              <a:gd name="T24" fmla="*/ 582 w 621"/>
              <a:gd name="T25" fmla="*/ 31 h 693"/>
              <a:gd name="T26" fmla="*/ 621 w 621"/>
              <a:gd name="T27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1" h="693">
                <a:moveTo>
                  <a:pt x="0" y="693"/>
                </a:moveTo>
                <a:lnTo>
                  <a:pt x="39" y="649"/>
                </a:lnTo>
                <a:lnTo>
                  <a:pt x="78" y="604"/>
                </a:lnTo>
                <a:lnTo>
                  <a:pt x="155" y="509"/>
                </a:lnTo>
                <a:lnTo>
                  <a:pt x="233" y="414"/>
                </a:lnTo>
                <a:lnTo>
                  <a:pt x="311" y="316"/>
                </a:lnTo>
                <a:lnTo>
                  <a:pt x="350" y="272"/>
                </a:lnTo>
                <a:lnTo>
                  <a:pt x="388" y="225"/>
                </a:lnTo>
                <a:lnTo>
                  <a:pt x="427" y="182"/>
                </a:lnTo>
                <a:lnTo>
                  <a:pt x="466" y="140"/>
                </a:lnTo>
                <a:lnTo>
                  <a:pt x="505" y="101"/>
                </a:lnTo>
                <a:lnTo>
                  <a:pt x="544" y="64"/>
                </a:lnTo>
                <a:lnTo>
                  <a:pt x="582" y="31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35" name="Freeform 59">
            <a:extLst>
              <a:ext uri="{FF2B5EF4-FFF2-40B4-BE49-F238E27FC236}">
                <a16:creationId xmlns:a16="http://schemas.microsoft.com/office/drawing/2014/main" id="{8B06735C-4522-CD4E-B540-78D395BF4ADC}"/>
              </a:ext>
            </a:extLst>
          </p:cNvPr>
          <p:cNvSpPr>
            <a:spLocks/>
          </p:cNvSpPr>
          <p:nvPr/>
        </p:nvSpPr>
        <p:spPr bwMode="auto">
          <a:xfrm>
            <a:off x="4176713" y="3833813"/>
            <a:ext cx="500062" cy="182562"/>
          </a:xfrm>
          <a:custGeom>
            <a:avLst/>
            <a:gdLst>
              <a:gd name="T0" fmla="*/ 0 w 622"/>
              <a:gd name="T1" fmla="*/ 229 h 229"/>
              <a:gd name="T2" fmla="*/ 39 w 622"/>
              <a:gd name="T3" fmla="*/ 202 h 229"/>
              <a:gd name="T4" fmla="*/ 78 w 622"/>
              <a:gd name="T5" fmla="*/ 174 h 229"/>
              <a:gd name="T6" fmla="*/ 117 w 622"/>
              <a:gd name="T7" fmla="*/ 149 h 229"/>
              <a:gd name="T8" fmla="*/ 156 w 622"/>
              <a:gd name="T9" fmla="*/ 126 h 229"/>
              <a:gd name="T10" fmla="*/ 194 w 622"/>
              <a:gd name="T11" fmla="*/ 105 h 229"/>
              <a:gd name="T12" fmla="*/ 233 w 622"/>
              <a:gd name="T13" fmla="*/ 85 h 229"/>
              <a:gd name="T14" fmla="*/ 272 w 622"/>
              <a:gd name="T15" fmla="*/ 66 h 229"/>
              <a:gd name="T16" fmla="*/ 311 w 622"/>
              <a:gd name="T17" fmla="*/ 50 h 229"/>
              <a:gd name="T18" fmla="*/ 350 w 622"/>
              <a:gd name="T19" fmla="*/ 37 h 229"/>
              <a:gd name="T20" fmla="*/ 389 w 622"/>
              <a:gd name="T21" fmla="*/ 25 h 229"/>
              <a:gd name="T22" fmla="*/ 427 w 622"/>
              <a:gd name="T23" fmla="*/ 15 h 229"/>
              <a:gd name="T24" fmla="*/ 466 w 622"/>
              <a:gd name="T25" fmla="*/ 7 h 229"/>
              <a:gd name="T26" fmla="*/ 505 w 622"/>
              <a:gd name="T27" fmla="*/ 4 h 229"/>
              <a:gd name="T28" fmla="*/ 544 w 622"/>
              <a:gd name="T29" fmla="*/ 0 h 229"/>
              <a:gd name="T30" fmla="*/ 583 w 622"/>
              <a:gd name="T31" fmla="*/ 2 h 229"/>
              <a:gd name="T32" fmla="*/ 622 w 622"/>
              <a:gd name="T33" fmla="*/ 4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2" h="229">
                <a:moveTo>
                  <a:pt x="0" y="229"/>
                </a:moveTo>
                <a:lnTo>
                  <a:pt x="39" y="202"/>
                </a:lnTo>
                <a:lnTo>
                  <a:pt x="78" y="174"/>
                </a:lnTo>
                <a:lnTo>
                  <a:pt x="117" y="149"/>
                </a:lnTo>
                <a:lnTo>
                  <a:pt x="156" y="126"/>
                </a:lnTo>
                <a:lnTo>
                  <a:pt x="194" y="105"/>
                </a:lnTo>
                <a:lnTo>
                  <a:pt x="233" y="85"/>
                </a:lnTo>
                <a:lnTo>
                  <a:pt x="272" y="66"/>
                </a:lnTo>
                <a:lnTo>
                  <a:pt x="311" y="50"/>
                </a:lnTo>
                <a:lnTo>
                  <a:pt x="350" y="37"/>
                </a:lnTo>
                <a:lnTo>
                  <a:pt x="389" y="25"/>
                </a:lnTo>
                <a:lnTo>
                  <a:pt x="427" y="15"/>
                </a:lnTo>
                <a:lnTo>
                  <a:pt x="466" y="7"/>
                </a:lnTo>
                <a:lnTo>
                  <a:pt x="505" y="4"/>
                </a:lnTo>
                <a:lnTo>
                  <a:pt x="544" y="0"/>
                </a:lnTo>
                <a:lnTo>
                  <a:pt x="583" y="2"/>
                </a:lnTo>
                <a:lnTo>
                  <a:pt x="622" y="4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36" name="Freeform 60">
            <a:extLst>
              <a:ext uri="{FF2B5EF4-FFF2-40B4-BE49-F238E27FC236}">
                <a16:creationId xmlns:a16="http://schemas.microsoft.com/office/drawing/2014/main" id="{05A8610A-0B33-2641-A59F-49A0835FBF9A}"/>
              </a:ext>
            </a:extLst>
          </p:cNvPr>
          <p:cNvSpPr>
            <a:spLocks/>
          </p:cNvSpPr>
          <p:nvPr/>
        </p:nvSpPr>
        <p:spPr bwMode="auto">
          <a:xfrm>
            <a:off x="4676775" y="3836988"/>
            <a:ext cx="501650" cy="285750"/>
          </a:xfrm>
          <a:custGeom>
            <a:avLst/>
            <a:gdLst>
              <a:gd name="T0" fmla="*/ 0 w 619"/>
              <a:gd name="T1" fmla="*/ 0 h 359"/>
              <a:gd name="T2" fmla="*/ 38 w 619"/>
              <a:gd name="T3" fmla="*/ 5 h 359"/>
              <a:gd name="T4" fmla="*/ 77 w 619"/>
              <a:gd name="T5" fmla="*/ 15 h 359"/>
              <a:gd name="T6" fmla="*/ 116 w 619"/>
              <a:gd name="T7" fmla="*/ 27 h 359"/>
              <a:gd name="T8" fmla="*/ 155 w 619"/>
              <a:gd name="T9" fmla="*/ 42 h 359"/>
              <a:gd name="T10" fmla="*/ 194 w 619"/>
              <a:gd name="T11" fmla="*/ 60 h 359"/>
              <a:gd name="T12" fmla="*/ 233 w 619"/>
              <a:gd name="T13" fmla="*/ 79 h 359"/>
              <a:gd name="T14" fmla="*/ 271 w 619"/>
              <a:gd name="T15" fmla="*/ 102 h 359"/>
              <a:gd name="T16" fmla="*/ 308 w 619"/>
              <a:gd name="T17" fmla="*/ 126 h 359"/>
              <a:gd name="T18" fmla="*/ 347 w 619"/>
              <a:gd name="T19" fmla="*/ 151 h 359"/>
              <a:gd name="T20" fmla="*/ 386 w 619"/>
              <a:gd name="T21" fmla="*/ 178 h 359"/>
              <a:gd name="T22" fmla="*/ 464 w 619"/>
              <a:gd name="T23" fmla="*/ 236 h 359"/>
              <a:gd name="T24" fmla="*/ 541 w 619"/>
              <a:gd name="T25" fmla="*/ 297 h 359"/>
              <a:gd name="T26" fmla="*/ 619 w 619"/>
              <a:gd name="T27" fmla="*/ 35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9" h="359">
                <a:moveTo>
                  <a:pt x="0" y="0"/>
                </a:moveTo>
                <a:lnTo>
                  <a:pt x="38" y="5"/>
                </a:lnTo>
                <a:lnTo>
                  <a:pt x="77" y="15"/>
                </a:lnTo>
                <a:lnTo>
                  <a:pt x="116" y="27"/>
                </a:lnTo>
                <a:lnTo>
                  <a:pt x="155" y="42"/>
                </a:lnTo>
                <a:lnTo>
                  <a:pt x="194" y="60"/>
                </a:lnTo>
                <a:lnTo>
                  <a:pt x="233" y="79"/>
                </a:lnTo>
                <a:lnTo>
                  <a:pt x="271" y="102"/>
                </a:lnTo>
                <a:lnTo>
                  <a:pt x="308" y="126"/>
                </a:lnTo>
                <a:lnTo>
                  <a:pt x="347" y="151"/>
                </a:lnTo>
                <a:lnTo>
                  <a:pt x="386" y="178"/>
                </a:lnTo>
                <a:lnTo>
                  <a:pt x="464" y="236"/>
                </a:lnTo>
                <a:lnTo>
                  <a:pt x="541" y="297"/>
                </a:lnTo>
                <a:lnTo>
                  <a:pt x="619" y="359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37" name="Freeform 61">
            <a:extLst>
              <a:ext uri="{FF2B5EF4-FFF2-40B4-BE49-F238E27FC236}">
                <a16:creationId xmlns:a16="http://schemas.microsoft.com/office/drawing/2014/main" id="{0FCD6513-304F-C140-9352-ACA8D5D771A6}"/>
              </a:ext>
            </a:extLst>
          </p:cNvPr>
          <p:cNvSpPr>
            <a:spLocks/>
          </p:cNvSpPr>
          <p:nvPr/>
        </p:nvSpPr>
        <p:spPr bwMode="auto">
          <a:xfrm>
            <a:off x="5178425" y="4122738"/>
            <a:ext cx="504825" cy="498475"/>
          </a:xfrm>
          <a:custGeom>
            <a:avLst/>
            <a:gdLst>
              <a:gd name="T0" fmla="*/ 0 w 621"/>
              <a:gd name="T1" fmla="*/ 0 h 627"/>
              <a:gd name="T2" fmla="*/ 39 w 621"/>
              <a:gd name="T3" fmla="*/ 31 h 627"/>
              <a:gd name="T4" fmla="*/ 78 w 621"/>
              <a:gd name="T5" fmla="*/ 66 h 627"/>
              <a:gd name="T6" fmla="*/ 117 w 621"/>
              <a:gd name="T7" fmla="*/ 103 h 627"/>
              <a:gd name="T8" fmla="*/ 155 w 621"/>
              <a:gd name="T9" fmla="*/ 140 h 627"/>
              <a:gd name="T10" fmla="*/ 233 w 621"/>
              <a:gd name="T11" fmla="*/ 219 h 627"/>
              <a:gd name="T12" fmla="*/ 311 w 621"/>
              <a:gd name="T13" fmla="*/ 301 h 627"/>
              <a:gd name="T14" fmla="*/ 388 w 621"/>
              <a:gd name="T15" fmla="*/ 386 h 627"/>
              <a:gd name="T16" fmla="*/ 466 w 621"/>
              <a:gd name="T17" fmla="*/ 470 h 627"/>
              <a:gd name="T18" fmla="*/ 544 w 621"/>
              <a:gd name="T19" fmla="*/ 551 h 627"/>
              <a:gd name="T20" fmla="*/ 583 w 621"/>
              <a:gd name="T21" fmla="*/ 590 h 627"/>
              <a:gd name="T22" fmla="*/ 621 w 621"/>
              <a:gd name="T23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1" h="627">
                <a:moveTo>
                  <a:pt x="0" y="0"/>
                </a:moveTo>
                <a:lnTo>
                  <a:pt x="39" y="31"/>
                </a:lnTo>
                <a:lnTo>
                  <a:pt x="78" y="66"/>
                </a:lnTo>
                <a:lnTo>
                  <a:pt x="117" y="103"/>
                </a:lnTo>
                <a:lnTo>
                  <a:pt x="155" y="140"/>
                </a:lnTo>
                <a:lnTo>
                  <a:pt x="233" y="219"/>
                </a:lnTo>
                <a:lnTo>
                  <a:pt x="311" y="301"/>
                </a:lnTo>
                <a:lnTo>
                  <a:pt x="388" y="386"/>
                </a:lnTo>
                <a:lnTo>
                  <a:pt x="466" y="470"/>
                </a:lnTo>
                <a:lnTo>
                  <a:pt x="544" y="551"/>
                </a:lnTo>
                <a:lnTo>
                  <a:pt x="583" y="590"/>
                </a:lnTo>
                <a:lnTo>
                  <a:pt x="621" y="627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38" name="Freeform 62">
            <a:extLst>
              <a:ext uri="{FF2B5EF4-FFF2-40B4-BE49-F238E27FC236}">
                <a16:creationId xmlns:a16="http://schemas.microsoft.com/office/drawing/2014/main" id="{C71E8F0E-2059-7741-9273-E5BE4A3053C7}"/>
              </a:ext>
            </a:extLst>
          </p:cNvPr>
          <p:cNvSpPr>
            <a:spLocks/>
          </p:cNvSpPr>
          <p:nvPr/>
        </p:nvSpPr>
        <p:spPr bwMode="auto">
          <a:xfrm>
            <a:off x="5683250" y="4621213"/>
            <a:ext cx="500063" cy="436562"/>
          </a:xfrm>
          <a:custGeom>
            <a:avLst/>
            <a:gdLst>
              <a:gd name="T0" fmla="*/ 0 w 622"/>
              <a:gd name="T1" fmla="*/ 0 h 552"/>
              <a:gd name="T2" fmla="*/ 156 w 622"/>
              <a:gd name="T3" fmla="*/ 148 h 552"/>
              <a:gd name="T4" fmla="*/ 233 w 622"/>
              <a:gd name="T5" fmla="*/ 222 h 552"/>
              <a:gd name="T6" fmla="*/ 311 w 622"/>
              <a:gd name="T7" fmla="*/ 293 h 552"/>
              <a:gd name="T8" fmla="*/ 389 w 622"/>
              <a:gd name="T9" fmla="*/ 363 h 552"/>
              <a:gd name="T10" fmla="*/ 466 w 622"/>
              <a:gd name="T11" fmla="*/ 429 h 552"/>
              <a:gd name="T12" fmla="*/ 544 w 622"/>
              <a:gd name="T13" fmla="*/ 494 h 552"/>
              <a:gd name="T14" fmla="*/ 622 w 622"/>
              <a:gd name="T15" fmla="*/ 55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2" h="552">
                <a:moveTo>
                  <a:pt x="0" y="0"/>
                </a:moveTo>
                <a:lnTo>
                  <a:pt x="156" y="148"/>
                </a:lnTo>
                <a:lnTo>
                  <a:pt x="233" y="222"/>
                </a:lnTo>
                <a:lnTo>
                  <a:pt x="311" y="293"/>
                </a:lnTo>
                <a:lnTo>
                  <a:pt x="389" y="363"/>
                </a:lnTo>
                <a:lnTo>
                  <a:pt x="466" y="429"/>
                </a:lnTo>
                <a:lnTo>
                  <a:pt x="544" y="494"/>
                </a:lnTo>
                <a:lnTo>
                  <a:pt x="622" y="552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39" name="Freeform 63">
            <a:extLst>
              <a:ext uri="{FF2B5EF4-FFF2-40B4-BE49-F238E27FC236}">
                <a16:creationId xmlns:a16="http://schemas.microsoft.com/office/drawing/2014/main" id="{2C529565-20EF-C74D-B02D-E8CF03D99594}"/>
              </a:ext>
            </a:extLst>
          </p:cNvPr>
          <p:cNvSpPr>
            <a:spLocks/>
          </p:cNvSpPr>
          <p:nvPr/>
        </p:nvSpPr>
        <p:spPr bwMode="auto">
          <a:xfrm>
            <a:off x="6183313" y="5057775"/>
            <a:ext cx="503237" cy="276225"/>
          </a:xfrm>
          <a:custGeom>
            <a:avLst/>
            <a:gdLst>
              <a:gd name="T0" fmla="*/ 0 w 621"/>
              <a:gd name="T1" fmla="*/ 0 h 347"/>
              <a:gd name="T2" fmla="*/ 77 w 621"/>
              <a:gd name="T3" fmla="*/ 54 h 347"/>
              <a:gd name="T4" fmla="*/ 155 w 621"/>
              <a:gd name="T5" fmla="*/ 107 h 347"/>
              <a:gd name="T6" fmla="*/ 233 w 621"/>
              <a:gd name="T7" fmla="*/ 157 h 347"/>
              <a:gd name="T8" fmla="*/ 310 w 621"/>
              <a:gd name="T9" fmla="*/ 202 h 347"/>
              <a:gd name="T10" fmla="*/ 388 w 621"/>
              <a:gd name="T11" fmla="*/ 245 h 347"/>
              <a:gd name="T12" fmla="*/ 466 w 621"/>
              <a:gd name="T13" fmla="*/ 283 h 347"/>
              <a:gd name="T14" fmla="*/ 543 w 621"/>
              <a:gd name="T15" fmla="*/ 318 h 347"/>
              <a:gd name="T16" fmla="*/ 621 w 621"/>
              <a:gd name="T17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1" h="347">
                <a:moveTo>
                  <a:pt x="0" y="0"/>
                </a:moveTo>
                <a:lnTo>
                  <a:pt x="77" y="54"/>
                </a:lnTo>
                <a:lnTo>
                  <a:pt x="155" y="107"/>
                </a:lnTo>
                <a:lnTo>
                  <a:pt x="233" y="157"/>
                </a:lnTo>
                <a:lnTo>
                  <a:pt x="310" y="202"/>
                </a:lnTo>
                <a:lnTo>
                  <a:pt x="388" y="245"/>
                </a:lnTo>
                <a:lnTo>
                  <a:pt x="466" y="283"/>
                </a:lnTo>
                <a:lnTo>
                  <a:pt x="543" y="318"/>
                </a:lnTo>
                <a:lnTo>
                  <a:pt x="621" y="347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40" name="Freeform 64">
            <a:extLst>
              <a:ext uri="{FF2B5EF4-FFF2-40B4-BE49-F238E27FC236}">
                <a16:creationId xmlns:a16="http://schemas.microsoft.com/office/drawing/2014/main" id="{19B649AF-3492-0742-921C-57FDDB21B990}"/>
              </a:ext>
            </a:extLst>
          </p:cNvPr>
          <p:cNvSpPr>
            <a:spLocks/>
          </p:cNvSpPr>
          <p:nvPr/>
        </p:nvSpPr>
        <p:spPr bwMode="auto">
          <a:xfrm>
            <a:off x="6686550" y="5334000"/>
            <a:ext cx="503238" cy="69850"/>
          </a:xfrm>
          <a:custGeom>
            <a:avLst/>
            <a:gdLst>
              <a:gd name="T0" fmla="*/ 0 w 621"/>
              <a:gd name="T1" fmla="*/ 0 h 88"/>
              <a:gd name="T2" fmla="*/ 39 w 621"/>
              <a:gd name="T3" fmla="*/ 14 h 88"/>
              <a:gd name="T4" fmla="*/ 78 w 621"/>
              <a:gd name="T5" fmla="*/ 24 h 88"/>
              <a:gd name="T6" fmla="*/ 116 w 621"/>
              <a:gd name="T7" fmla="*/ 34 h 88"/>
              <a:gd name="T8" fmla="*/ 155 w 621"/>
              <a:gd name="T9" fmla="*/ 41 h 88"/>
              <a:gd name="T10" fmla="*/ 233 w 621"/>
              <a:gd name="T11" fmla="*/ 55 h 88"/>
              <a:gd name="T12" fmla="*/ 311 w 621"/>
              <a:gd name="T13" fmla="*/ 65 h 88"/>
              <a:gd name="T14" fmla="*/ 388 w 621"/>
              <a:gd name="T15" fmla="*/ 70 h 88"/>
              <a:gd name="T16" fmla="*/ 466 w 621"/>
              <a:gd name="T17" fmla="*/ 76 h 88"/>
              <a:gd name="T18" fmla="*/ 544 w 621"/>
              <a:gd name="T19" fmla="*/ 82 h 88"/>
              <a:gd name="T20" fmla="*/ 621 w 621"/>
              <a:gd name="T21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1" h="88">
                <a:moveTo>
                  <a:pt x="0" y="0"/>
                </a:moveTo>
                <a:lnTo>
                  <a:pt x="39" y="14"/>
                </a:lnTo>
                <a:lnTo>
                  <a:pt x="78" y="24"/>
                </a:lnTo>
                <a:lnTo>
                  <a:pt x="116" y="34"/>
                </a:lnTo>
                <a:lnTo>
                  <a:pt x="155" y="41"/>
                </a:lnTo>
                <a:lnTo>
                  <a:pt x="233" y="55"/>
                </a:lnTo>
                <a:lnTo>
                  <a:pt x="311" y="65"/>
                </a:lnTo>
                <a:lnTo>
                  <a:pt x="388" y="70"/>
                </a:lnTo>
                <a:lnTo>
                  <a:pt x="466" y="76"/>
                </a:lnTo>
                <a:lnTo>
                  <a:pt x="544" y="82"/>
                </a:lnTo>
                <a:lnTo>
                  <a:pt x="621" y="88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41" name="Freeform 65">
            <a:extLst>
              <a:ext uri="{FF2B5EF4-FFF2-40B4-BE49-F238E27FC236}">
                <a16:creationId xmlns:a16="http://schemas.microsoft.com/office/drawing/2014/main" id="{D252B49A-B061-3F4B-B7F4-A8FEDAD9FF47}"/>
              </a:ext>
            </a:extLst>
          </p:cNvPr>
          <p:cNvSpPr>
            <a:spLocks/>
          </p:cNvSpPr>
          <p:nvPr/>
        </p:nvSpPr>
        <p:spPr bwMode="auto">
          <a:xfrm>
            <a:off x="7189788" y="5403850"/>
            <a:ext cx="500062" cy="19050"/>
          </a:xfrm>
          <a:custGeom>
            <a:avLst/>
            <a:gdLst>
              <a:gd name="T0" fmla="*/ 0 w 622"/>
              <a:gd name="T1" fmla="*/ 0 h 23"/>
              <a:gd name="T2" fmla="*/ 78 w 622"/>
              <a:gd name="T3" fmla="*/ 6 h 23"/>
              <a:gd name="T4" fmla="*/ 156 w 622"/>
              <a:gd name="T5" fmla="*/ 12 h 23"/>
              <a:gd name="T6" fmla="*/ 311 w 622"/>
              <a:gd name="T7" fmla="*/ 17 h 23"/>
              <a:gd name="T8" fmla="*/ 466 w 622"/>
              <a:gd name="T9" fmla="*/ 21 h 23"/>
              <a:gd name="T10" fmla="*/ 622 w 622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2" h="23">
                <a:moveTo>
                  <a:pt x="0" y="0"/>
                </a:moveTo>
                <a:lnTo>
                  <a:pt x="78" y="6"/>
                </a:lnTo>
                <a:lnTo>
                  <a:pt x="156" y="12"/>
                </a:lnTo>
                <a:lnTo>
                  <a:pt x="311" y="17"/>
                </a:lnTo>
                <a:lnTo>
                  <a:pt x="466" y="21"/>
                </a:lnTo>
                <a:lnTo>
                  <a:pt x="622" y="23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42" name="Freeform 66">
            <a:extLst>
              <a:ext uri="{FF2B5EF4-FFF2-40B4-BE49-F238E27FC236}">
                <a16:creationId xmlns:a16="http://schemas.microsoft.com/office/drawing/2014/main" id="{088FB84A-EB86-7A43-98CF-3542CBF0118D}"/>
              </a:ext>
            </a:extLst>
          </p:cNvPr>
          <p:cNvSpPr>
            <a:spLocks/>
          </p:cNvSpPr>
          <p:nvPr/>
        </p:nvSpPr>
        <p:spPr bwMode="auto">
          <a:xfrm>
            <a:off x="2165350" y="5414963"/>
            <a:ext cx="504825" cy="9525"/>
          </a:xfrm>
          <a:custGeom>
            <a:avLst/>
            <a:gdLst>
              <a:gd name="T0" fmla="*/ 0 w 621"/>
              <a:gd name="T1" fmla="*/ 12 h 12"/>
              <a:gd name="T2" fmla="*/ 155 w 621"/>
              <a:gd name="T3" fmla="*/ 10 h 12"/>
              <a:gd name="T4" fmla="*/ 311 w 621"/>
              <a:gd name="T5" fmla="*/ 8 h 12"/>
              <a:gd name="T6" fmla="*/ 466 w 621"/>
              <a:gd name="T7" fmla="*/ 6 h 12"/>
              <a:gd name="T8" fmla="*/ 621 w 621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1" h="12">
                <a:moveTo>
                  <a:pt x="0" y="12"/>
                </a:moveTo>
                <a:lnTo>
                  <a:pt x="155" y="10"/>
                </a:lnTo>
                <a:lnTo>
                  <a:pt x="311" y="8"/>
                </a:lnTo>
                <a:lnTo>
                  <a:pt x="466" y="6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43" name="Freeform 67">
            <a:extLst>
              <a:ext uri="{FF2B5EF4-FFF2-40B4-BE49-F238E27FC236}">
                <a16:creationId xmlns:a16="http://schemas.microsoft.com/office/drawing/2014/main" id="{242878CD-62DD-D548-8971-200CB0A9F6EC}"/>
              </a:ext>
            </a:extLst>
          </p:cNvPr>
          <p:cNvSpPr>
            <a:spLocks/>
          </p:cNvSpPr>
          <p:nvPr/>
        </p:nvSpPr>
        <p:spPr bwMode="auto">
          <a:xfrm>
            <a:off x="2670175" y="5381625"/>
            <a:ext cx="501650" cy="33338"/>
          </a:xfrm>
          <a:custGeom>
            <a:avLst/>
            <a:gdLst>
              <a:gd name="T0" fmla="*/ 0 w 622"/>
              <a:gd name="T1" fmla="*/ 40 h 40"/>
              <a:gd name="T2" fmla="*/ 78 w 622"/>
              <a:gd name="T3" fmla="*/ 39 h 40"/>
              <a:gd name="T4" fmla="*/ 156 w 622"/>
              <a:gd name="T5" fmla="*/ 37 h 40"/>
              <a:gd name="T6" fmla="*/ 233 w 622"/>
              <a:gd name="T7" fmla="*/ 35 h 40"/>
              <a:gd name="T8" fmla="*/ 311 w 622"/>
              <a:gd name="T9" fmla="*/ 33 h 40"/>
              <a:gd name="T10" fmla="*/ 389 w 622"/>
              <a:gd name="T11" fmla="*/ 29 h 40"/>
              <a:gd name="T12" fmla="*/ 466 w 622"/>
              <a:gd name="T13" fmla="*/ 23 h 40"/>
              <a:gd name="T14" fmla="*/ 544 w 622"/>
              <a:gd name="T15" fmla="*/ 13 h 40"/>
              <a:gd name="T16" fmla="*/ 622 w 622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2" h="40">
                <a:moveTo>
                  <a:pt x="0" y="40"/>
                </a:moveTo>
                <a:lnTo>
                  <a:pt x="78" y="39"/>
                </a:lnTo>
                <a:lnTo>
                  <a:pt x="156" y="37"/>
                </a:lnTo>
                <a:lnTo>
                  <a:pt x="233" y="35"/>
                </a:lnTo>
                <a:lnTo>
                  <a:pt x="311" y="33"/>
                </a:lnTo>
                <a:lnTo>
                  <a:pt x="389" y="29"/>
                </a:lnTo>
                <a:lnTo>
                  <a:pt x="466" y="23"/>
                </a:lnTo>
                <a:lnTo>
                  <a:pt x="544" y="13"/>
                </a:lnTo>
                <a:lnTo>
                  <a:pt x="622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44" name="Freeform 68">
            <a:extLst>
              <a:ext uri="{FF2B5EF4-FFF2-40B4-BE49-F238E27FC236}">
                <a16:creationId xmlns:a16="http://schemas.microsoft.com/office/drawing/2014/main" id="{3DBCD5CB-3861-6446-9828-E4D67F0724AD}"/>
              </a:ext>
            </a:extLst>
          </p:cNvPr>
          <p:cNvSpPr>
            <a:spLocks/>
          </p:cNvSpPr>
          <p:nvPr/>
        </p:nvSpPr>
        <p:spPr bwMode="auto">
          <a:xfrm>
            <a:off x="3171825" y="5211763"/>
            <a:ext cx="501650" cy="169862"/>
          </a:xfrm>
          <a:custGeom>
            <a:avLst/>
            <a:gdLst>
              <a:gd name="T0" fmla="*/ 0 w 621"/>
              <a:gd name="T1" fmla="*/ 216 h 216"/>
              <a:gd name="T2" fmla="*/ 77 w 621"/>
              <a:gd name="T3" fmla="*/ 200 h 216"/>
              <a:gd name="T4" fmla="*/ 155 w 621"/>
              <a:gd name="T5" fmla="*/ 183 h 216"/>
              <a:gd name="T6" fmla="*/ 233 w 621"/>
              <a:gd name="T7" fmla="*/ 161 h 216"/>
              <a:gd name="T8" fmla="*/ 310 w 621"/>
              <a:gd name="T9" fmla="*/ 140 h 216"/>
              <a:gd name="T10" fmla="*/ 388 w 621"/>
              <a:gd name="T11" fmla="*/ 113 h 216"/>
              <a:gd name="T12" fmla="*/ 466 w 621"/>
              <a:gd name="T13" fmla="*/ 82 h 216"/>
              <a:gd name="T14" fmla="*/ 505 w 621"/>
              <a:gd name="T15" fmla="*/ 64 h 216"/>
              <a:gd name="T16" fmla="*/ 543 w 621"/>
              <a:gd name="T17" fmla="*/ 45 h 216"/>
              <a:gd name="T18" fmla="*/ 582 w 621"/>
              <a:gd name="T19" fmla="*/ 23 h 216"/>
              <a:gd name="T20" fmla="*/ 621 w 621"/>
              <a:gd name="T21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1" h="216">
                <a:moveTo>
                  <a:pt x="0" y="216"/>
                </a:moveTo>
                <a:lnTo>
                  <a:pt x="77" y="200"/>
                </a:lnTo>
                <a:lnTo>
                  <a:pt x="155" y="183"/>
                </a:lnTo>
                <a:lnTo>
                  <a:pt x="233" y="161"/>
                </a:lnTo>
                <a:lnTo>
                  <a:pt x="310" y="140"/>
                </a:lnTo>
                <a:lnTo>
                  <a:pt x="388" y="113"/>
                </a:lnTo>
                <a:lnTo>
                  <a:pt x="466" y="82"/>
                </a:lnTo>
                <a:lnTo>
                  <a:pt x="505" y="64"/>
                </a:lnTo>
                <a:lnTo>
                  <a:pt x="543" y="45"/>
                </a:lnTo>
                <a:lnTo>
                  <a:pt x="582" y="23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45" name="Freeform 69">
            <a:extLst>
              <a:ext uri="{FF2B5EF4-FFF2-40B4-BE49-F238E27FC236}">
                <a16:creationId xmlns:a16="http://schemas.microsoft.com/office/drawing/2014/main" id="{B18D17F7-7F79-DD43-A365-D6AAF84C2A08}"/>
              </a:ext>
            </a:extLst>
          </p:cNvPr>
          <p:cNvSpPr>
            <a:spLocks/>
          </p:cNvSpPr>
          <p:nvPr/>
        </p:nvSpPr>
        <p:spPr bwMode="auto">
          <a:xfrm>
            <a:off x="3673475" y="4776788"/>
            <a:ext cx="503238" cy="434975"/>
          </a:xfrm>
          <a:custGeom>
            <a:avLst/>
            <a:gdLst>
              <a:gd name="T0" fmla="*/ 0 w 621"/>
              <a:gd name="T1" fmla="*/ 548 h 548"/>
              <a:gd name="T2" fmla="*/ 39 w 621"/>
              <a:gd name="T3" fmla="*/ 523 h 548"/>
              <a:gd name="T4" fmla="*/ 78 w 621"/>
              <a:gd name="T5" fmla="*/ 498 h 548"/>
              <a:gd name="T6" fmla="*/ 117 w 621"/>
              <a:gd name="T7" fmla="*/ 468 h 548"/>
              <a:gd name="T8" fmla="*/ 155 w 621"/>
              <a:gd name="T9" fmla="*/ 439 h 548"/>
              <a:gd name="T10" fmla="*/ 233 w 621"/>
              <a:gd name="T11" fmla="*/ 375 h 548"/>
              <a:gd name="T12" fmla="*/ 311 w 621"/>
              <a:gd name="T13" fmla="*/ 305 h 548"/>
              <a:gd name="T14" fmla="*/ 388 w 621"/>
              <a:gd name="T15" fmla="*/ 233 h 548"/>
              <a:gd name="T16" fmla="*/ 466 w 621"/>
              <a:gd name="T17" fmla="*/ 158 h 548"/>
              <a:gd name="T18" fmla="*/ 544 w 621"/>
              <a:gd name="T19" fmla="*/ 80 h 548"/>
              <a:gd name="T20" fmla="*/ 621 w 621"/>
              <a:gd name="T21" fmla="*/ 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1" h="548">
                <a:moveTo>
                  <a:pt x="0" y="548"/>
                </a:moveTo>
                <a:lnTo>
                  <a:pt x="39" y="523"/>
                </a:lnTo>
                <a:lnTo>
                  <a:pt x="78" y="498"/>
                </a:lnTo>
                <a:lnTo>
                  <a:pt x="117" y="468"/>
                </a:lnTo>
                <a:lnTo>
                  <a:pt x="155" y="439"/>
                </a:lnTo>
                <a:lnTo>
                  <a:pt x="233" y="375"/>
                </a:lnTo>
                <a:lnTo>
                  <a:pt x="311" y="305"/>
                </a:lnTo>
                <a:lnTo>
                  <a:pt x="388" y="233"/>
                </a:lnTo>
                <a:lnTo>
                  <a:pt x="466" y="158"/>
                </a:lnTo>
                <a:lnTo>
                  <a:pt x="544" y="80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46" name="Freeform 70">
            <a:extLst>
              <a:ext uri="{FF2B5EF4-FFF2-40B4-BE49-F238E27FC236}">
                <a16:creationId xmlns:a16="http://schemas.microsoft.com/office/drawing/2014/main" id="{A0E86869-C142-004A-AF3B-69BFF46DB252}"/>
              </a:ext>
            </a:extLst>
          </p:cNvPr>
          <p:cNvSpPr>
            <a:spLocks/>
          </p:cNvSpPr>
          <p:nvPr/>
        </p:nvSpPr>
        <p:spPr bwMode="auto">
          <a:xfrm>
            <a:off x="4176713" y="4198938"/>
            <a:ext cx="500062" cy="577850"/>
          </a:xfrm>
          <a:custGeom>
            <a:avLst/>
            <a:gdLst>
              <a:gd name="T0" fmla="*/ 0 w 622"/>
              <a:gd name="T1" fmla="*/ 728 h 728"/>
              <a:gd name="T2" fmla="*/ 39 w 622"/>
              <a:gd name="T3" fmla="*/ 688 h 728"/>
              <a:gd name="T4" fmla="*/ 78 w 622"/>
              <a:gd name="T5" fmla="*/ 645 h 728"/>
              <a:gd name="T6" fmla="*/ 117 w 622"/>
              <a:gd name="T7" fmla="*/ 600 h 728"/>
              <a:gd name="T8" fmla="*/ 156 w 622"/>
              <a:gd name="T9" fmla="*/ 554 h 728"/>
              <a:gd name="T10" fmla="*/ 233 w 622"/>
              <a:gd name="T11" fmla="*/ 458 h 728"/>
              <a:gd name="T12" fmla="*/ 311 w 622"/>
              <a:gd name="T13" fmla="*/ 359 h 728"/>
              <a:gd name="T14" fmla="*/ 389 w 622"/>
              <a:gd name="T15" fmla="*/ 262 h 728"/>
              <a:gd name="T16" fmla="*/ 466 w 622"/>
              <a:gd name="T17" fmla="*/ 169 h 728"/>
              <a:gd name="T18" fmla="*/ 505 w 622"/>
              <a:gd name="T19" fmla="*/ 124 h 728"/>
              <a:gd name="T20" fmla="*/ 544 w 622"/>
              <a:gd name="T21" fmla="*/ 80 h 728"/>
              <a:gd name="T22" fmla="*/ 583 w 622"/>
              <a:gd name="T23" fmla="*/ 39 h 728"/>
              <a:gd name="T24" fmla="*/ 622 w 622"/>
              <a:gd name="T25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728">
                <a:moveTo>
                  <a:pt x="0" y="728"/>
                </a:moveTo>
                <a:lnTo>
                  <a:pt x="39" y="688"/>
                </a:lnTo>
                <a:lnTo>
                  <a:pt x="78" y="645"/>
                </a:lnTo>
                <a:lnTo>
                  <a:pt x="117" y="600"/>
                </a:lnTo>
                <a:lnTo>
                  <a:pt x="156" y="554"/>
                </a:lnTo>
                <a:lnTo>
                  <a:pt x="233" y="458"/>
                </a:lnTo>
                <a:lnTo>
                  <a:pt x="311" y="359"/>
                </a:lnTo>
                <a:lnTo>
                  <a:pt x="389" y="262"/>
                </a:lnTo>
                <a:lnTo>
                  <a:pt x="466" y="169"/>
                </a:lnTo>
                <a:lnTo>
                  <a:pt x="505" y="124"/>
                </a:lnTo>
                <a:lnTo>
                  <a:pt x="544" y="80"/>
                </a:lnTo>
                <a:lnTo>
                  <a:pt x="583" y="39"/>
                </a:lnTo>
                <a:lnTo>
                  <a:pt x="622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47" name="Freeform 71">
            <a:extLst>
              <a:ext uri="{FF2B5EF4-FFF2-40B4-BE49-F238E27FC236}">
                <a16:creationId xmlns:a16="http://schemas.microsoft.com/office/drawing/2014/main" id="{C2B399F7-1EB2-4840-975A-ACB9E0971485}"/>
              </a:ext>
            </a:extLst>
          </p:cNvPr>
          <p:cNvSpPr>
            <a:spLocks/>
          </p:cNvSpPr>
          <p:nvPr/>
        </p:nvSpPr>
        <p:spPr bwMode="auto">
          <a:xfrm>
            <a:off x="4676775" y="3816350"/>
            <a:ext cx="501650" cy="382588"/>
          </a:xfrm>
          <a:custGeom>
            <a:avLst/>
            <a:gdLst>
              <a:gd name="T0" fmla="*/ 0 w 619"/>
              <a:gd name="T1" fmla="*/ 482 h 482"/>
              <a:gd name="T2" fmla="*/ 77 w 619"/>
              <a:gd name="T3" fmla="*/ 406 h 482"/>
              <a:gd name="T4" fmla="*/ 155 w 619"/>
              <a:gd name="T5" fmla="*/ 331 h 482"/>
              <a:gd name="T6" fmla="*/ 233 w 619"/>
              <a:gd name="T7" fmla="*/ 259 h 482"/>
              <a:gd name="T8" fmla="*/ 271 w 619"/>
              <a:gd name="T9" fmla="*/ 224 h 482"/>
              <a:gd name="T10" fmla="*/ 308 w 619"/>
              <a:gd name="T11" fmla="*/ 191 h 482"/>
              <a:gd name="T12" fmla="*/ 347 w 619"/>
              <a:gd name="T13" fmla="*/ 158 h 482"/>
              <a:gd name="T14" fmla="*/ 386 w 619"/>
              <a:gd name="T15" fmla="*/ 129 h 482"/>
              <a:gd name="T16" fmla="*/ 425 w 619"/>
              <a:gd name="T17" fmla="*/ 101 h 482"/>
              <a:gd name="T18" fmla="*/ 464 w 619"/>
              <a:gd name="T19" fmla="*/ 74 h 482"/>
              <a:gd name="T20" fmla="*/ 503 w 619"/>
              <a:gd name="T21" fmla="*/ 51 h 482"/>
              <a:gd name="T22" fmla="*/ 541 w 619"/>
              <a:gd name="T23" fmla="*/ 31 h 482"/>
              <a:gd name="T24" fmla="*/ 580 w 619"/>
              <a:gd name="T25" fmla="*/ 14 h 482"/>
              <a:gd name="T26" fmla="*/ 619 w 619"/>
              <a:gd name="T27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9" h="482">
                <a:moveTo>
                  <a:pt x="0" y="482"/>
                </a:moveTo>
                <a:lnTo>
                  <a:pt x="77" y="406"/>
                </a:lnTo>
                <a:lnTo>
                  <a:pt x="155" y="331"/>
                </a:lnTo>
                <a:lnTo>
                  <a:pt x="233" y="259"/>
                </a:lnTo>
                <a:lnTo>
                  <a:pt x="271" y="224"/>
                </a:lnTo>
                <a:lnTo>
                  <a:pt x="308" y="191"/>
                </a:lnTo>
                <a:lnTo>
                  <a:pt x="347" y="158"/>
                </a:lnTo>
                <a:lnTo>
                  <a:pt x="386" y="129"/>
                </a:lnTo>
                <a:lnTo>
                  <a:pt x="425" y="101"/>
                </a:lnTo>
                <a:lnTo>
                  <a:pt x="464" y="74"/>
                </a:lnTo>
                <a:lnTo>
                  <a:pt x="503" y="51"/>
                </a:lnTo>
                <a:lnTo>
                  <a:pt x="541" y="31"/>
                </a:lnTo>
                <a:lnTo>
                  <a:pt x="580" y="14"/>
                </a:lnTo>
                <a:lnTo>
                  <a:pt x="619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48" name="Freeform 72">
            <a:extLst>
              <a:ext uri="{FF2B5EF4-FFF2-40B4-BE49-F238E27FC236}">
                <a16:creationId xmlns:a16="http://schemas.microsoft.com/office/drawing/2014/main" id="{2649B711-9F6E-DC4A-BE8E-A06D08012BA9}"/>
              </a:ext>
            </a:extLst>
          </p:cNvPr>
          <p:cNvSpPr>
            <a:spLocks/>
          </p:cNvSpPr>
          <p:nvPr/>
        </p:nvSpPr>
        <p:spPr bwMode="auto">
          <a:xfrm>
            <a:off x="5178425" y="3786188"/>
            <a:ext cx="504825" cy="100012"/>
          </a:xfrm>
          <a:custGeom>
            <a:avLst/>
            <a:gdLst>
              <a:gd name="T0" fmla="*/ 0 w 621"/>
              <a:gd name="T1" fmla="*/ 37 h 127"/>
              <a:gd name="T2" fmla="*/ 39 w 621"/>
              <a:gd name="T3" fmla="*/ 26 h 127"/>
              <a:gd name="T4" fmla="*/ 78 w 621"/>
              <a:gd name="T5" fmla="*/ 16 h 127"/>
              <a:gd name="T6" fmla="*/ 117 w 621"/>
              <a:gd name="T7" fmla="*/ 10 h 127"/>
              <a:gd name="T8" fmla="*/ 155 w 621"/>
              <a:gd name="T9" fmla="*/ 4 h 127"/>
              <a:gd name="T10" fmla="*/ 194 w 621"/>
              <a:gd name="T11" fmla="*/ 2 h 127"/>
              <a:gd name="T12" fmla="*/ 233 w 621"/>
              <a:gd name="T13" fmla="*/ 0 h 127"/>
              <a:gd name="T14" fmla="*/ 272 w 621"/>
              <a:gd name="T15" fmla="*/ 2 h 127"/>
              <a:gd name="T16" fmla="*/ 311 w 621"/>
              <a:gd name="T17" fmla="*/ 6 h 127"/>
              <a:gd name="T18" fmla="*/ 350 w 621"/>
              <a:gd name="T19" fmla="*/ 14 h 127"/>
              <a:gd name="T20" fmla="*/ 388 w 621"/>
              <a:gd name="T21" fmla="*/ 22 h 127"/>
              <a:gd name="T22" fmla="*/ 427 w 621"/>
              <a:gd name="T23" fmla="*/ 33 h 127"/>
              <a:gd name="T24" fmla="*/ 466 w 621"/>
              <a:gd name="T25" fmla="*/ 47 h 127"/>
              <a:gd name="T26" fmla="*/ 505 w 621"/>
              <a:gd name="T27" fmla="*/ 63 h 127"/>
              <a:gd name="T28" fmla="*/ 544 w 621"/>
              <a:gd name="T29" fmla="*/ 82 h 127"/>
              <a:gd name="T30" fmla="*/ 583 w 621"/>
              <a:gd name="T31" fmla="*/ 103 h 127"/>
              <a:gd name="T32" fmla="*/ 621 w 621"/>
              <a:gd name="T33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1" h="127">
                <a:moveTo>
                  <a:pt x="0" y="37"/>
                </a:moveTo>
                <a:lnTo>
                  <a:pt x="39" y="26"/>
                </a:lnTo>
                <a:lnTo>
                  <a:pt x="78" y="16"/>
                </a:lnTo>
                <a:lnTo>
                  <a:pt x="117" y="10"/>
                </a:lnTo>
                <a:lnTo>
                  <a:pt x="155" y="4"/>
                </a:lnTo>
                <a:lnTo>
                  <a:pt x="194" y="2"/>
                </a:lnTo>
                <a:lnTo>
                  <a:pt x="233" y="0"/>
                </a:lnTo>
                <a:lnTo>
                  <a:pt x="272" y="2"/>
                </a:lnTo>
                <a:lnTo>
                  <a:pt x="311" y="6"/>
                </a:lnTo>
                <a:lnTo>
                  <a:pt x="350" y="14"/>
                </a:lnTo>
                <a:lnTo>
                  <a:pt x="388" y="22"/>
                </a:lnTo>
                <a:lnTo>
                  <a:pt x="427" y="33"/>
                </a:lnTo>
                <a:lnTo>
                  <a:pt x="466" y="47"/>
                </a:lnTo>
                <a:lnTo>
                  <a:pt x="505" y="63"/>
                </a:lnTo>
                <a:lnTo>
                  <a:pt x="544" y="82"/>
                </a:lnTo>
                <a:lnTo>
                  <a:pt x="583" y="103"/>
                </a:lnTo>
                <a:lnTo>
                  <a:pt x="621" y="127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49" name="Freeform 73">
            <a:extLst>
              <a:ext uri="{FF2B5EF4-FFF2-40B4-BE49-F238E27FC236}">
                <a16:creationId xmlns:a16="http://schemas.microsoft.com/office/drawing/2014/main" id="{B3FE3D15-0282-0F4F-9A6B-B293A4F2DF09}"/>
              </a:ext>
            </a:extLst>
          </p:cNvPr>
          <p:cNvSpPr>
            <a:spLocks/>
          </p:cNvSpPr>
          <p:nvPr/>
        </p:nvSpPr>
        <p:spPr bwMode="auto">
          <a:xfrm>
            <a:off x="5683250" y="3886200"/>
            <a:ext cx="500063" cy="573088"/>
          </a:xfrm>
          <a:custGeom>
            <a:avLst/>
            <a:gdLst>
              <a:gd name="T0" fmla="*/ 0 w 622"/>
              <a:gd name="T1" fmla="*/ 0 h 720"/>
              <a:gd name="T2" fmla="*/ 39 w 622"/>
              <a:gd name="T3" fmla="*/ 27 h 720"/>
              <a:gd name="T4" fmla="*/ 78 w 622"/>
              <a:gd name="T5" fmla="*/ 60 h 720"/>
              <a:gd name="T6" fmla="*/ 117 w 622"/>
              <a:gd name="T7" fmla="*/ 97 h 720"/>
              <a:gd name="T8" fmla="*/ 156 w 622"/>
              <a:gd name="T9" fmla="*/ 136 h 720"/>
              <a:gd name="T10" fmla="*/ 195 w 622"/>
              <a:gd name="T11" fmla="*/ 180 h 720"/>
              <a:gd name="T12" fmla="*/ 233 w 622"/>
              <a:gd name="T13" fmla="*/ 225 h 720"/>
              <a:gd name="T14" fmla="*/ 272 w 622"/>
              <a:gd name="T15" fmla="*/ 274 h 720"/>
              <a:gd name="T16" fmla="*/ 311 w 622"/>
              <a:gd name="T17" fmla="*/ 324 h 720"/>
              <a:gd name="T18" fmla="*/ 389 w 622"/>
              <a:gd name="T19" fmla="*/ 425 h 720"/>
              <a:gd name="T20" fmla="*/ 466 w 622"/>
              <a:gd name="T21" fmla="*/ 528 h 720"/>
              <a:gd name="T22" fmla="*/ 505 w 622"/>
              <a:gd name="T23" fmla="*/ 578 h 720"/>
              <a:gd name="T24" fmla="*/ 544 w 622"/>
              <a:gd name="T25" fmla="*/ 629 h 720"/>
              <a:gd name="T26" fmla="*/ 583 w 622"/>
              <a:gd name="T27" fmla="*/ 676 h 720"/>
              <a:gd name="T28" fmla="*/ 622 w 622"/>
              <a:gd name="T29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22" h="720">
                <a:moveTo>
                  <a:pt x="0" y="0"/>
                </a:moveTo>
                <a:lnTo>
                  <a:pt x="39" y="27"/>
                </a:lnTo>
                <a:lnTo>
                  <a:pt x="78" y="60"/>
                </a:lnTo>
                <a:lnTo>
                  <a:pt x="117" y="97"/>
                </a:lnTo>
                <a:lnTo>
                  <a:pt x="156" y="136"/>
                </a:lnTo>
                <a:lnTo>
                  <a:pt x="195" y="180"/>
                </a:lnTo>
                <a:lnTo>
                  <a:pt x="233" y="225"/>
                </a:lnTo>
                <a:lnTo>
                  <a:pt x="272" y="274"/>
                </a:lnTo>
                <a:lnTo>
                  <a:pt x="311" y="324"/>
                </a:lnTo>
                <a:lnTo>
                  <a:pt x="389" y="425"/>
                </a:lnTo>
                <a:lnTo>
                  <a:pt x="466" y="528"/>
                </a:lnTo>
                <a:lnTo>
                  <a:pt x="505" y="578"/>
                </a:lnTo>
                <a:lnTo>
                  <a:pt x="544" y="629"/>
                </a:lnTo>
                <a:lnTo>
                  <a:pt x="583" y="676"/>
                </a:lnTo>
                <a:lnTo>
                  <a:pt x="622" y="72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50" name="Freeform 74">
            <a:extLst>
              <a:ext uri="{FF2B5EF4-FFF2-40B4-BE49-F238E27FC236}">
                <a16:creationId xmlns:a16="http://schemas.microsoft.com/office/drawing/2014/main" id="{90F78501-EAB1-5C4B-A0BC-44BF64C7E188}"/>
              </a:ext>
            </a:extLst>
          </p:cNvPr>
          <p:cNvSpPr>
            <a:spLocks/>
          </p:cNvSpPr>
          <p:nvPr/>
        </p:nvSpPr>
        <p:spPr bwMode="auto">
          <a:xfrm>
            <a:off x="6183313" y="4459288"/>
            <a:ext cx="503237" cy="534987"/>
          </a:xfrm>
          <a:custGeom>
            <a:avLst/>
            <a:gdLst>
              <a:gd name="T0" fmla="*/ 0 w 621"/>
              <a:gd name="T1" fmla="*/ 0 h 674"/>
              <a:gd name="T2" fmla="*/ 77 w 621"/>
              <a:gd name="T3" fmla="*/ 90 h 674"/>
              <a:gd name="T4" fmla="*/ 155 w 621"/>
              <a:gd name="T5" fmla="*/ 179 h 674"/>
              <a:gd name="T6" fmla="*/ 233 w 621"/>
              <a:gd name="T7" fmla="*/ 270 h 674"/>
              <a:gd name="T8" fmla="*/ 310 w 621"/>
              <a:gd name="T9" fmla="*/ 360 h 674"/>
              <a:gd name="T10" fmla="*/ 388 w 621"/>
              <a:gd name="T11" fmla="*/ 447 h 674"/>
              <a:gd name="T12" fmla="*/ 427 w 621"/>
              <a:gd name="T13" fmla="*/ 488 h 674"/>
              <a:gd name="T14" fmla="*/ 466 w 621"/>
              <a:gd name="T15" fmla="*/ 529 h 674"/>
              <a:gd name="T16" fmla="*/ 504 w 621"/>
              <a:gd name="T17" fmla="*/ 567 h 674"/>
              <a:gd name="T18" fmla="*/ 543 w 621"/>
              <a:gd name="T19" fmla="*/ 604 h 674"/>
              <a:gd name="T20" fmla="*/ 582 w 621"/>
              <a:gd name="T21" fmla="*/ 641 h 674"/>
              <a:gd name="T22" fmla="*/ 621 w 621"/>
              <a:gd name="T23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1" h="674">
                <a:moveTo>
                  <a:pt x="0" y="0"/>
                </a:moveTo>
                <a:lnTo>
                  <a:pt x="77" y="90"/>
                </a:lnTo>
                <a:lnTo>
                  <a:pt x="155" y="179"/>
                </a:lnTo>
                <a:lnTo>
                  <a:pt x="233" y="270"/>
                </a:lnTo>
                <a:lnTo>
                  <a:pt x="310" y="360"/>
                </a:lnTo>
                <a:lnTo>
                  <a:pt x="388" y="447"/>
                </a:lnTo>
                <a:lnTo>
                  <a:pt x="427" y="488"/>
                </a:lnTo>
                <a:lnTo>
                  <a:pt x="466" y="529"/>
                </a:lnTo>
                <a:lnTo>
                  <a:pt x="504" y="567"/>
                </a:lnTo>
                <a:lnTo>
                  <a:pt x="543" y="604"/>
                </a:lnTo>
                <a:lnTo>
                  <a:pt x="582" y="641"/>
                </a:lnTo>
                <a:lnTo>
                  <a:pt x="621" y="674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51" name="Freeform 75">
            <a:extLst>
              <a:ext uri="{FF2B5EF4-FFF2-40B4-BE49-F238E27FC236}">
                <a16:creationId xmlns:a16="http://schemas.microsoft.com/office/drawing/2014/main" id="{B5D759B6-E279-2449-AB16-0D37E8F7CC16}"/>
              </a:ext>
            </a:extLst>
          </p:cNvPr>
          <p:cNvSpPr>
            <a:spLocks/>
          </p:cNvSpPr>
          <p:nvPr/>
        </p:nvSpPr>
        <p:spPr bwMode="auto">
          <a:xfrm>
            <a:off x="6686550" y="4994275"/>
            <a:ext cx="503238" cy="288925"/>
          </a:xfrm>
          <a:custGeom>
            <a:avLst/>
            <a:gdLst>
              <a:gd name="T0" fmla="*/ 0 w 621"/>
              <a:gd name="T1" fmla="*/ 0 h 365"/>
              <a:gd name="T2" fmla="*/ 39 w 621"/>
              <a:gd name="T3" fmla="*/ 31 h 365"/>
              <a:gd name="T4" fmla="*/ 78 w 621"/>
              <a:gd name="T5" fmla="*/ 62 h 365"/>
              <a:gd name="T6" fmla="*/ 155 w 621"/>
              <a:gd name="T7" fmla="*/ 119 h 365"/>
              <a:gd name="T8" fmla="*/ 233 w 621"/>
              <a:gd name="T9" fmla="*/ 169 h 365"/>
              <a:gd name="T10" fmla="*/ 311 w 621"/>
              <a:gd name="T11" fmla="*/ 216 h 365"/>
              <a:gd name="T12" fmla="*/ 388 w 621"/>
              <a:gd name="T13" fmla="*/ 259 h 365"/>
              <a:gd name="T14" fmla="*/ 466 w 621"/>
              <a:gd name="T15" fmla="*/ 297 h 365"/>
              <a:gd name="T16" fmla="*/ 544 w 621"/>
              <a:gd name="T17" fmla="*/ 332 h 365"/>
              <a:gd name="T18" fmla="*/ 621 w 621"/>
              <a:gd name="T19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1" h="365">
                <a:moveTo>
                  <a:pt x="0" y="0"/>
                </a:moveTo>
                <a:lnTo>
                  <a:pt x="39" y="31"/>
                </a:lnTo>
                <a:lnTo>
                  <a:pt x="78" y="62"/>
                </a:lnTo>
                <a:lnTo>
                  <a:pt x="155" y="119"/>
                </a:lnTo>
                <a:lnTo>
                  <a:pt x="233" y="169"/>
                </a:lnTo>
                <a:lnTo>
                  <a:pt x="311" y="216"/>
                </a:lnTo>
                <a:lnTo>
                  <a:pt x="388" y="259"/>
                </a:lnTo>
                <a:lnTo>
                  <a:pt x="466" y="297"/>
                </a:lnTo>
                <a:lnTo>
                  <a:pt x="544" y="332"/>
                </a:lnTo>
                <a:lnTo>
                  <a:pt x="621" y="365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52" name="Freeform 76">
            <a:extLst>
              <a:ext uri="{FF2B5EF4-FFF2-40B4-BE49-F238E27FC236}">
                <a16:creationId xmlns:a16="http://schemas.microsoft.com/office/drawing/2014/main" id="{66A68D96-6B51-0342-84F3-620063693CEB}"/>
              </a:ext>
            </a:extLst>
          </p:cNvPr>
          <p:cNvSpPr>
            <a:spLocks/>
          </p:cNvSpPr>
          <p:nvPr/>
        </p:nvSpPr>
        <p:spPr bwMode="auto">
          <a:xfrm>
            <a:off x="7189788" y="5283200"/>
            <a:ext cx="500062" cy="117475"/>
          </a:xfrm>
          <a:custGeom>
            <a:avLst/>
            <a:gdLst>
              <a:gd name="T0" fmla="*/ 0 w 622"/>
              <a:gd name="T1" fmla="*/ 0 h 148"/>
              <a:gd name="T2" fmla="*/ 78 w 622"/>
              <a:gd name="T3" fmla="*/ 30 h 148"/>
              <a:gd name="T4" fmla="*/ 156 w 622"/>
              <a:gd name="T5" fmla="*/ 55 h 148"/>
              <a:gd name="T6" fmla="*/ 233 w 622"/>
              <a:gd name="T7" fmla="*/ 78 h 148"/>
              <a:gd name="T8" fmla="*/ 311 w 622"/>
              <a:gd name="T9" fmla="*/ 96 h 148"/>
              <a:gd name="T10" fmla="*/ 389 w 622"/>
              <a:gd name="T11" fmla="*/ 111 h 148"/>
              <a:gd name="T12" fmla="*/ 466 w 622"/>
              <a:gd name="T13" fmla="*/ 125 h 148"/>
              <a:gd name="T14" fmla="*/ 544 w 622"/>
              <a:gd name="T15" fmla="*/ 136 h 148"/>
              <a:gd name="T16" fmla="*/ 622 w 622"/>
              <a:gd name="T17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2" h="148">
                <a:moveTo>
                  <a:pt x="0" y="0"/>
                </a:moveTo>
                <a:lnTo>
                  <a:pt x="78" y="30"/>
                </a:lnTo>
                <a:lnTo>
                  <a:pt x="156" y="55"/>
                </a:lnTo>
                <a:lnTo>
                  <a:pt x="233" y="78"/>
                </a:lnTo>
                <a:lnTo>
                  <a:pt x="311" y="96"/>
                </a:lnTo>
                <a:lnTo>
                  <a:pt x="389" y="111"/>
                </a:lnTo>
                <a:lnTo>
                  <a:pt x="466" y="125"/>
                </a:lnTo>
                <a:lnTo>
                  <a:pt x="544" y="136"/>
                </a:lnTo>
                <a:lnTo>
                  <a:pt x="622" y="148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53" name="Rectangle 77">
            <a:extLst>
              <a:ext uri="{FF2B5EF4-FFF2-40B4-BE49-F238E27FC236}">
                <a16:creationId xmlns:a16="http://schemas.microsoft.com/office/drawing/2014/main" id="{7020C203-8E31-8443-A272-3BCD82287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5348288"/>
            <a:ext cx="904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0</a:t>
            </a:r>
            <a:endParaRPr lang="de-DE" altLang="de-DE" sz="1400"/>
          </a:p>
        </p:txBody>
      </p:sp>
      <p:sp>
        <p:nvSpPr>
          <p:cNvPr id="24654" name="Rectangle 78">
            <a:extLst>
              <a:ext uri="{FF2B5EF4-FFF2-40B4-BE49-F238E27FC236}">
                <a16:creationId xmlns:a16="http://schemas.microsoft.com/office/drawing/2014/main" id="{987EB361-B444-554F-BC01-1DA96FAB9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4659313"/>
            <a:ext cx="182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10</a:t>
            </a:r>
            <a:endParaRPr lang="de-DE" altLang="de-DE" sz="1400"/>
          </a:p>
        </p:txBody>
      </p:sp>
      <p:sp>
        <p:nvSpPr>
          <p:cNvPr id="24655" name="Rectangle 79">
            <a:extLst>
              <a:ext uri="{FF2B5EF4-FFF2-40B4-BE49-F238E27FC236}">
                <a16:creationId xmlns:a16="http://schemas.microsoft.com/office/drawing/2014/main" id="{43F3C229-7E9E-7643-AF58-3E5588C22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3970338"/>
            <a:ext cx="182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20</a:t>
            </a:r>
            <a:endParaRPr lang="de-DE" altLang="de-DE" sz="1400"/>
          </a:p>
        </p:txBody>
      </p:sp>
      <p:sp>
        <p:nvSpPr>
          <p:cNvPr id="24656" name="Rectangle 80">
            <a:extLst>
              <a:ext uri="{FF2B5EF4-FFF2-40B4-BE49-F238E27FC236}">
                <a16:creationId xmlns:a16="http://schemas.microsoft.com/office/drawing/2014/main" id="{DF634BDE-F3E3-7F4F-8FDB-1FEE6EA27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3281363"/>
            <a:ext cx="182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30</a:t>
            </a:r>
            <a:endParaRPr lang="de-DE" altLang="de-DE" sz="1400"/>
          </a:p>
        </p:txBody>
      </p:sp>
      <p:sp>
        <p:nvSpPr>
          <p:cNvPr id="24657" name="Rectangle 81">
            <a:extLst>
              <a:ext uri="{FF2B5EF4-FFF2-40B4-BE49-F238E27FC236}">
                <a16:creationId xmlns:a16="http://schemas.microsoft.com/office/drawing/2014/main" id="{DAF6B193-0CE8-4E40-8FC2-0C0AD6C67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2593975"/>
            <a:ext cx="182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40</a:t>
            </a:r>
            <a:endParaRPr lang="de-DE" altLang="de-DE" sz="1400"/>
          </a:p>
        </p:txBody>
      </p:sp>
      <p:sp>
        <p:nvSpPr>
          <p:cNvPr id="24658" name="Rectangle 82">
            <a:extLst>
              <a:ext uri="{FF2B5EF4-FFF2-40B4-BE49-F238E27FC236}">
                <a16:creationId xmlns:a16="http://schemas.microsoft.com/office/drawing/2014/main" id="{DBDCD4CE-B3CB-0C49-B296-92ED8B575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1905000"/>
            <a:ext cx="182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50</a:t>
            </a:r>
            <a:endParaRPr lang="de-DE" altLang="de-DE" sz="1400"/>
          </a:p>
        </p:txBody>
      </p:sp>
      <p:sp>
        <p:nvSpPr>
          <p:cNvPr id="24659" name="Rectangle 83">
            <a:extLst>
              <a:ext uri="{FF2B5EF4-FFF2-40B4-BE49-F238E27FC236}">
                <a16:creationId xmlns:a16="http://schemas.microsoft.com/office/drawing/2014/main" id="{A77DE165-D67A-6A48-BF3E-B316C88F2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5561013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200</a:t>
            </a:r>
            <a:endParaRPr lang="de-DE" altLang="de-DE" sz="1400"/>
          </a:p>
        </p:txBody>
      </p:sp>
      <p:sp>
        <p:nvSpPr>
          <p:cNvPr id="24660" name="Rectangle 84">
            <a:extLst>
              <a:ext uri="{FF2B5EF4-FFF2-40B4-BE49-F238E27FC236}">
                <a16:creationId xmlns:a16="http://schemas.microsoft.com/office/drawing/2014/main" id="{B61B249B-9B24-7042-A1D4-7C0E235A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250</a:t>
            </a:r>
            <a:endParaRPr lang="de-DE" altLang="de-DE" sz="1400"/>
          </a:p>
        </p:txBody>
      </p:sp>
      <p:sp>
        <p:nvSpPr>
          <p:cNvPr id="24661" name="Rectangle 85">
            <a:extLst>
              <a:ext uri="{FF2B5EF4-FFF2-40B4-BE49-F238E27FC236}">
                <a16:creationId xmlns:a16="http://schemas.microsoft.com/office/drawing/2014/main" id="{4020D095-A9F8-8F46-A4C3-DC2AC3C6E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300</a:t>
            </a:r>
            <a:endParaRPr lang="de-DE" altLang="de-DE" sz="1400"/>
          </a:p>
        </p:txBody>
      </p:sp>
      <p:sp>
        <p:nvSpPr>
          <p:cNvPr id="24662" name="Rectangle 86">
            <a:extLst>
              <a:ext uri="{FF2B5EF4-FFF2-40B4-BE49-F238E27FC236}">
                <a16:creationId xmlns:a16="http://schemas.microsoft.com/office/drawing/2014/main" id="{75708995-EDF5-C14F-BF94-CD027DBB8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350</a:t>
            </a:r>
            <a:endParaRPr lang="de-DE" altLang="de-DE" sz="1400"/>
          </a:p>
        </p:txBody>
      </p:sp>
      <p:sp>
        <p:nvSpPr>
          <p:cNvPr id="24663" name="Rectangle 87">
            <a:extLst>
              <a:ext uri="{FF2B5EF4-FFF2-40B4-BE49-F238E27FC236}">
                <a16:creationId xmlns:a16="http://schemas.microsoft.com/office/drawing/2014/main" id="{C6E38B97-16C4-5043-8BEE-65D1A987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400</a:t>
            </a:r>
            <a:endParaRPr lang="de-DE" altLang="de-DE" sz="1400"/>
          </a:p>
        </p:txBody>
      </p:sp>
      <p:sp>
        <p:nvSpPr>
          <p:cNvPr id="24664" name="Rectangle 88">
            <a:extLst>
              <a:ext uri="{FF2B5EF4-FFF2-40B4-BE49-F238E27FC236}">
                <a16:creationId xmlns:a16="http://schemas.microsoft.com/office/drawing/2014/main" id="{1649B891-A227-D345-9544-3A848DA5E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050" y="5561013"/>
            <a:ext cx="2714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450</a:t>
            </a:r>
            <a:endParaRPr lang="de-DE" altLang="de-DE" sz="1400"/>
          </a:p>
        </p:txBody>
      </p:sp>
      <p:sp>
        <p:nvSpPr>
          <p:cNvPr id="24665" name="Rectangle 89">
            <a:extLst>
              <a:ext uri="{FF2B5EF4-FFF2-40B4-BE49-F238E27FC236}">
                <a16:creationId xmlns:a16="http://schemas.microsoft.com/office/drawing/2014/main" id="{459EEDCE-9269-2C44-B924-16D532A84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500</a:t>
            </a:r>
            <a:endParaRPr lang="de-DE" altLang="de-DE" sz="1400"/>
          </a:p>
        </p:txBody>
      </p:sp>
      <p:sp>
        <p:nvSpPr>
          <p:cNvPr id="24666" name="Rectangle 90">
            <a:extLst>
              <a:ext uri="{FF2B5EF4-FFF2-40B4-BE49-F238E27FC236}">
                <a16:creationId xmlns:a16="http://schemas.microsoft.com/office/drawing/2014/main" id="{9A336D08-646F-9F4B-9E3F-54B300593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5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550</a:t>
            </a:r>
            <a:endParaRPr lang="de-DE" altLang="de-DE" sz="1400"/>
          </a:p>
        </p:txBody>
      </p:sp>
      <p:sp>
        <p:nvSpPr>
          <p:cNvPr id="24667" name="Rectangle 91">
            <a:extLst>
              <a:ext uri="{FF2B5EF4-FFF2-40B4-BE49-F238E27FC236}">
                <a16:creationId xmlns:a16="http://schemas.microsoft.com/office/drawing/2014/main" id="{AA66DE6E-FD52-6D44-BEE0-BD6EE0DC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5561013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600</a:t>
            </a:r>
            <a:endParaRPr lang="de-DE" altLang="de-DE" sz="1400"/>
          </a:p>
        </p:txBody>
      </p:sp>
      <p:sp>
        <p:nvSpPr>
          <p:cNvPr id="24668" name="Rectangle 92">
            <a:extLst>
              <a:ext uri="{FF2B5EF4-FFF2-40B4-BE49-F238E27FC236}">
                <a16:creationId xmlns:a16="http://schemas.microsoft.com/office/drawing/2014/main" id="{F1234481-3D88-E245-871F-0F2538A98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650</a:t>
            </a:r>
            <a:endParaRPr lang="de-DE" altLang="de-DE" sz="1400"/>
          </a:p>
        </p:txBody>
      </p:sp>
      <p:sp>
        <p:nvSpPr>
          <p:cNvPr id="24669" name="Rectangle 93">
            <a:extLst>
              <a:ext uri="{FF2B5EF4-FFF2-40B4-BE49-F238E27FC236}">
                <a16:creationId xmlns:a16="http://schemas.microsoft.com/office/drawing/2014/main" id="{918028DB-346A-8845-876C-1F2D77D74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88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700</a:t>
            </a:r>
            <a:endParaRPr lang="de-DE" altLang="de-DE" sz="1400"/>
          </a:p>
        </p:txBody>
      </p:sp>
      <p:sp>
        <p:nvSpPr>
          <p:cNvPr id="24670" name="Rectangle 94">
            <a:extLst>
              <a:ext uri="{FF2B5EF4-FFF2-40B4-BE49-F238E27FC236}">
                <a16:creationId xmlns:a16="http://schemas.microsoft.com/office/drawing/2014/main" id="{B7AD78F3-84CB-1943-9C4B-8B9BA87FF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8" y="5561013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750</a:t>
            </a:r>
            <a:endParaRPr lang="de-DE" altLang="de-DE" sz="1400"/>
          </a:p>
        </p:txBody>
      </p:sp>
      <p:sp>
        <p:nvSpPr>
          <p:cNvPr id="24671" name="Rectangle 95">
            <a:extLst>
              <a:ext uri="{FF2B5EF4-FFF2-40B4-BE49-F238E27FC236}">
                <a16:creationId xmlns:a16="http://schemas.microsoft.com/office/drawing/2014/main" id="{FB1B133F-021B-DE43-B353-C3C14952F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800</a:t>
            </a:r>
            <a:endParaRPr lang="de-DE" altLang="de-DE" sz="1400"/>
          </a:p>
        </p:txBody>
      </p:sp>
      <p:sp>
        <p:nvSpPr>
          <p:cNvPr id="24672" name="Rectangle 96">
            <a:extLst>
              <a:ext uri="{FF2B5EF4-FFF2-40B4-BE49-F238E27FC236}">
                <a16:creationId xmlns:a16="http://schemas.microsoft.com/office/drawing/2014/main" id="{B2804646-8DE6-F942-81A0-3C4585A01D7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32656" y="3690144"/>
            <a:ext cx="61118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Prozent</a:t>
            </a:r>
            <a:endParaRPr lang="de-DE" altLang="de-DE" sz="1400"/>
          </a:p>
        </p:txBody>
      </p:sp>
      <p:sp>
        <p:nvSpPr>
          <p:cNvPr id="24673" name="Rectangle 97">
            <a:extLst>
              <a:ext uri="{FF2B5EF4-FFF2-40B4-BE49-F238E27FC236}">
                <a16:creationId xmlns:a16="http://schemas.microsoft.com/office/drawing/2014/main" id="{5939DD2F-101A-8747-8E29-BD45F0308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1773238"/>
            <a:ext cx="4773613" cy="3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74" name="Line 98">
            <a:extLst>
              <a:ext uri="{FF2B5EF4-FFF2-40B4-BE49-F238E27FC236}">
                <a16:creationId xmlns:a16="http://schemas.microsoft.com/office/drawing/2014/main" id="{CD3D8C8B-3B8B-4045-93D2-37F3C73C6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3488" y="1954213"/>
            <a:ext cx="233362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75" name="Rectangle 99">
            <a:extLst>
              <a:ext uri="{FF2B5EF4-FFF2-40B4-BE49-F238E27FC236}">
                <a16:creationId xmlns:a16="http://schemas.microsoft.com/office/drawing/2014/main" id="{FC66F2B4-06FB-2240-8E1E-BF80DC3B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1844675"/>
            <a:ext cx="909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Hauptschule</a:t>
            </a:r>
            <a:endParaRPr lang="de-DE" altLang="de-DE" sz="1400"/>
          </a:p>
        </p:txBody>
      </p:sp>
      <p:sp>
        <p:nvSpPr>
          <p:cNvPr id="24676" name="Line 100">
            <a:extLst>
              <a:ext uri="{FF2B5EF4-FFF2-40B4-BE49-F238E27FC236}">
                <a16:creationId xmlns:a16="http://schemas.microsoft.com/office/drawing/2014/main" id="{9AB9DE02-206E-AD48-A500-081D170C3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1954213"/>
            <a:ext cx="234950" cy="158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77" name="Rectangle 101">
            <a:extLst>
              <a:ext uri="{FF2B5EF4-FFF2-40B4-BE49-F238E27FC236}">
                <a16:creationId xmlns:a16="http://schemas.microsoft.com/office/drawing/2014/main" id="{997B24A0-ADBA-8D48-886D-4B33BC526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1844675"/>
            <a:ext cx="809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Realschule</a:t>
            </a:r>
            <a:endParaRPr lang="de-DE" altLang="de-DE" sz="1400"/>
          </a:p>
        </p:txBody>
      </p:sp>
      <p:sp>
        <p:nvSpPr>
          <p:cNvPr id="24678" name="Line 102">
            <a:extLst>
              <a:ext uri="{FF2B5EF4-FFF2-40B4-BE49-F238E27FC236}">
                <a16:creationId xmlns:a16="http://schemas.microsoft.com/office/drawing/2014/main" id="{73B733A7-48F8-D449-81D0-84BB3DB6E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5" y="1954213"/>
            <a:ext cx="23495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79" name="Rectangle 103">
            <a:extLst>
              <a:ext uri="{FF2B5EF4-FFF2-40B4-BE49-F238E27FC236}">
                <a16:creationId xmlns:a16="http://schemas.microsoft.com/office/drawing/2014/main" id="{8B186C85-2DE7-B04F-8D25-607032170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844675"/>
            <a:ext cx="873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Gymnasium</a:t>
            </a:r>
            <a:endParaRPr lang="de-DE" altLang="de-DE" sz="1400"/>
          </a:p>
        </p:txBody>
      </p:sp>
      <p:sp>
        <p:nvSpPr>
          <p:cNvPr id="24680" name="Line 104">
            <a:extLst>
              <a:ext uri="{FF2B5EF4-FFF2-40B4-BE49-F238E27FC236}">
                <a16:creationId xmlns:a16="http://schemas.microsoft.com/office/drawing/2014/main" id="{A9F2B907-C196-274E-9A10-6A0A17F8D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700" y="5427663"/>
            <a:ext cx="6026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81" name="Line 105">
            <a:extLst>
              <a:ext uri="{FF2B5EF4-FFF2-40B4-BE49-F238E27FC236}">
                <a16:creationId xmlns:a16="http://schemas.microsoft.com/office/drawing/2014/main" id="{3AE10522-56B5-494A-A58F-D309083B9F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5563" y="2119313"/>
            <a:ext cx="0" cy="3311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82" name="Line 106">
            <a:extLst>
              <a:ext uri="{FF2B5EF4-FFF2-40B4-BE49-F238E27FC236}">
                <a16:creationId xmlns:a16="http://schemas.microsoft.com/office/drawing/2014/main" id="{F8F1C068-C952-0F45-8FA3-22664BF213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0475" y="2111375"/>
            <a:ext cx="0" cy="3311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83" name="Line 107">
            <a:extLst>
              <a:ext uri="{FF2B5EF4-FFF2-40B4-BE49-F238E27FC236}">
                <a16:creationId xmlns:a16="http://schemas.microsoft.com/office/drawing/2014/main" id="{69E56EAB-49F3-1F41-A398-37FD50DCA6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2200" y="2108200"/>
            <a:ext cx="0" cy="3311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84" name="Line 108">
            <a:extLst>
              <a:ext uri="{FF2B5EF4-FFF2-40B4-BE49-F238E27FC236}">
                <a16:creationId xmlns:a16="http://schemas.microsoft.com/office/drawing/2014/main" id="{0A816ECF-8167-E940-8924-81940B01FA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1725" y="2114550"/>
            <a:ext cx="0" cy="330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85" name="Line 109">
            <a:extLst>
              <a:ext uri="{FF2B5EF4-FFF2-40B4-BE49-F238E27FC236}">
                <a16:creationId xmlns:a16="http://schemas.microsoft.com/office/drawing/2014/main" id="{B9B74044-34BA-8C4E-A9D9-03B0457E2E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3700" y="1992313"/>
            <a:ext cx="0" cy="342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86" name="AutoShape 110">
            <a:extLst>
              <a:ext uri="{FF2B5EF4-FFF2-40B4-BE49-F238E27FC236}">
                <a16:creationId xmlns:a16="http://schemas.microsoft.com/office/drawing/2014/main" id="{262F8183-4791-4D4A-9ABA-D7D198110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149725"/>
            <a:ext cx="2736850" cy="1295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87" name="Rectangle 111">
            <a:extLst>
              <a:ext uri="{FF2B5EF4-FFF2-40B4-BE49-F238E27FC236}">
                <a16:creationId xmlns:a16="http://schemas.microsoft.com/office/drawing/2014/main" id="{A30D5D77-2846-4D4B-A3A2-732D82571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5175"/>
            <a:ext cx="7877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solidFill>
                  <a:schemeClr val="bg2"/>
                </a:solidFill>
                <a:cs typeface="Times New Roman" panose="02020603050405020304" pitchFamily="18" charset="0"/>
              </a:rPr>
              <a:t>Schullaufbahnempfehlungen von Lehrkräften für Deutschland</a:t>
            </a:r>
            <a:br>
              <a:rPr lang="de-DE" altLang="de-DE" sz="1600" b="1">
                <a:solidFill>
                  <a:schemeClr val="bg2"/>
                </a:solidFill>
                <a:cs typeface="Times New Roman" panose="02020603050405020304" pitchFamily="18" charset="0"/>
              </a:rPr>
            </a:br>
            <a:r>
              <a:rPr lang="de-DE" altLang="de-DE" sz="1600" b="1">
                <a:solidFill>
                  <a:schemeClr val="bg2"/>
                </a:solidFill>
                <a:cs typeface="Times New Roman" panose="02020603050405020304" pitchFamily="18" charset="0"/>
              </a:rPr>
              <a:t>– Gesamtskala Mathematik</a:t>
            </a:r>
            <a:r>
              <a:rPr lang="de-DE" altLang="de-DE" sz="16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4688" name="Rectangle 112">
            <a:extLst>
              <a:ext uri="{FF2B5EF4-FFF2-40B4-BE49-F238E27FC236}">
                <a16:creationId xmlns:a16="http://schemas.microsoft.com/office/drawing/2014/main" id="{CA918965-0DA1-8F4E-A175-F5078C0DB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70056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>
                <a:solidFill>
                  <a:schemeClr val="bg2"/>
                </a:solidFill>
              </a:rPr>
              <a:t>Wir werden weniger. Potentiale nutzen!</a:t>
            </a:r>
          </a:p>
        </p:txBody>
      </p:sp>
      <p:sp>
        <p:nvSpPr>
          <p:cNvPr id="24689" name="AutoShape 113">
            <a:extLst>
              <a:ext uri="{FF2B5EF4-FFF2-40B4-BE49-F238E27FC236}">
                <a16:creationId xmlns:a16="http://schemas.microsoft.com/office/drawing/2014/main" id="{BF334CE9-369C-444F-A991-09A33D2F1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013325"/>
            <a:ext cx="2879725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24690" name="AutoShape 114">
            <a:extLst>
              <a:ext uri="{FF2B5EF4-FFF2-40B4-BE49-F238E27FC236}">
                <a16:creationId xmlns:a16="http://schemas.microsoft.com/office/drawing/2014/main" id="{C216F45E-DC0E-2149-8EEC-1EDA8AC4E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013325"/>
            <a:ext cx="2735263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24691" name="Oval 115">
            <a:extLst>
              <a:ext uri="{FF2B5EF4-FFF2-40B4-BE49-F238E27FC236}">
                <a16:creationId xmlns:a16="http://schemas.microsoft.com/office/drawing/2014/main" id="{F0DFC533-C091-7F48-92FC-2DB670F76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060575"/>
            <a:ext cx="5761037" cy="3889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Durch mehr Bildungsgerechtigkeit </a:t>
            </a:r>
          </a:p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die Akademikerquote erhöhen!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9" grpId="0" animBg="1"/>
      <p:bldP spid="24690" grpId="0" animBg="1"/>
      <p:bldP spid="246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6A1E87B-B474-5B4B-9E63-C946CAD3F0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Experteninput | Detlef Müller-Böling | 1. WSG 26.4.07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E797A89-0C75-D249-B6B6-5F330B69A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C433D-1F7D-8546-8147-96B45EDE0E16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95B1A56-0792-F644-86B7-72A14A915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7005638" cy="561975"/>
          </a:xfrm>
        </p:spPr>
        <p:txBody>
          <a:bodyPr/>
          <a:lstStyle/>
          <a:p>
            <a:r>
              <a:rPr lang="de-DE" altLang="de-DE" sz="1600" b="1">
                <a:solidFill>
                  <a:schemeClr val="bg2"/>
                </a:solidFill>
              </a:rPr>
              <a:t>Ingenieure, Stand Herbst 2005</a:t>
            </a:r>
          </a:p>
        </p:txBody>
      </p:sp>
      <p:graphicFrame>
        <p:nvGraphicFramePr>
          <p:cNvPr id="26627" name="Object 3">
            <a:extLst>
              <a:ext uri="{FF2B5EF4-FFF2-40B4-BE49-F238E27FC236}">
                <a16:creationId xmlns:a16="http://schemas.microsoft.com/office/drawing/2014/main" id="{2503827E-6FEC-B04D-80C6-0EF9C858B84C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806575" y="1770063"/>
          <a:ext cx="5934075" cy="415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Diagramm" r:id="rId3" imgW="5092700" imgH="3924300" progId="Excel.Chart.8">
                  <p:embed/>
                </p:oleObj>
              </mc:Choice>
              <mc:Fallback>
                <p:oleObj name="Diagramm" r:id="rId3" imgW="5092700" imgH="39243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1770063"/>
                        <a:ext cx="5934075" cy="415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3378DD5B-53AD-7F42-B1D9-317E833FBEF6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806575" y="1762125"/>
          <a:ext cx="5935663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Diagramm" r:id="rId5" imgW="5092700" imgH="3924300" progId="Excel.Chart.8">
                  <p:embed/>
                </p:oleObj>
              </mc:Choice>
              <mc:Fallback>
                <p:oleObj name="Diagramm" r:id="rId5" imgW="5092700" imgH="39243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1762125"/>
                        <a:ext cx="5935663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Oval 5">
            <a:extLst>
              <a:ext uri="{FF2B5EF4-FFF2-40B4-BE49-F238E27FC236}">
                <a16:creationId xmlns:a16="http://schemas.microsoft.com/office/drawing/2014/main" id="{AAB839CB-C613-ED40-A027-093A1CF42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773238"/>
            <a:ext cx="6049963" cy="3816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Durch Weiterbildung die Menschen </a:t>
            </a:r>
          </a:p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ihr Leben lang mitnehmen!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AB7D0514-7DEB-2345-9AF1-CB75D0B32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70056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>
                <a:solidFill>
                  <a:schemeClr val="bg2"/>
                </a:solidFill>
              </a:rPr>
              <a:t>Wir werden weniger. Potentiale nutzen!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6628" grpId="0"/>
      <p:bldP spid="266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jYsU.pxnkuNOoh6qc8p0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jYsU.pxnkuNOoh6qc8p0w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Macintosh PowerPoint</Application>
  <PresentationFormat>Bildschirmpräsentation (4:3)</PresentationFormat>
  <Paragraphs>170</Paragraphs>
  <Slides>11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Wingdings</vt:lpstr>
      <vt:lpstr>Symbol</vt:lpstr>
      <vt:lpstr>Times New Roman</vt:lpstr>
      <vt:lpstr>Standarddesign</vt:lpstr>
      <vt:lpstr>Microsoft Office Excel-Diagramm</vt:lpstr>
      <vt:lpstr>Experteninput zum Werkstattgespräch  Demographischer Wandel 2007</vt:lpstr>
      <vt:lpstr>PowerPoint-Präsentation</vt:lpstr>
      <vt:lpstr>Wir werden weniger. Potentiale nutzen!</vt:lpstr>
      <vt:lpstr>Wir werden weniger. Potentiale nutzen!</vt:lpstr>
      <vt:lpstr>Wir werden weniger. Potentiale nutzen!</vt:lpstr>
      <vt:lpstr>Idealtypische Verteilung der Grundschulkinder auf die weiterführen- den Schulformen nach Leseleistung in Prozent </vt:lpstr>
      <vt:lpstr>PowerPoint-Präsentation</vt:lpstr>
      <vt:lpstr>PowerPoint-Präsentation</vt:lpstr>
      <vt:lpstr>Ingenieure, Stand Herbst 2005</vt:lpstr>
      <vt:lpstr>Wir werden älter. Das Alter nutzen!</vt:lpstr>
      <vt:lpstr>Zusammenfassung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Lars Hüning</dc:creator>
  <cp:lastModifiedBy>Detlef Müller-Böling</cp:lastModifiedBy>
  <cp:revision>18</cp:revision>
  <dcterms:created xsi:type="dcterms:W3CDTF">2007-03-01T14:35:06Z</dcterms:created>
  <dcterms:modified xsi:type="dcterms:W3CDTF">2022-02-09T08:01:57Z</dcterms:modified>
</cp:coreProperties>
</file>