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75" r:id="rId5"/>
    <p:sldId id="276" r:id="rId6"/>
    <p:sldId id="267" r:id="rId7"/>
    <p:sldId id="268" r:id="rId8"/>
    <p:sldId id="269" r:id="rId9"/>
    <p:sldId id="270" r:id="rId10"/>
    <p:sldId id="265" r:id="rId11"/>
    <p:sldId id="266" r:id="rId12"/>
    <p:sldId id="262" r:id="rId13"/>
    <p:sldId id="263" r:id="rId14"/>
    <p:sldId id="264" r:id="rId15"/>
    <p:sldId id="271" r:id="rId16"/>
    <p:sldId id="277" r:id="rId17"/>
    <p:sldId id="274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32"/>
  </p:normalViewPr>
  <p:slideViewPr>
    <p:cSldViewPr>
      <p:cViewPr varScale="1">
        <p:scale>
          <a:sx n="106" d="100"/>
          <a:sy n="106" d="100"/>
        </p:scale>
        <p:origin x="1792" y="184"/>
      </p:cViewPr>
      <p:guideLst>
        <p:guide orient="horz" pos="3929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FE20E56-AEBF-5042-BE7E-F2A5CF9172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8F5DD01-5C37-1E40-B41C-54593DC025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F857ECB-7651-9B49-9E81-5F8DED31D57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4C26340-D60E-584C-AC5C-3E428585D2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BB0D407-CEA6-5E4F-971A-52F3FFAD19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743DC75-EA97-CD40-AE5F-BED1ED72E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862EB2-1FDD-AC4D-AE5E-5A1EE446199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28C0B5-E638-2045-B9C6-FC03EB3BE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03846-2A70-6D41-BE55-1A0BFCE4C736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1D4A890-55C8-0B43-BF5C-D0B97E52B7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6A7A77B-5B99-6C48-B0F4-27B9B8B86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EBEB55-F44D-574A-9CFC-DFFB07E56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27E1A-F51A-9D47-809D-206FCBA0BCA0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1ED52CC-2AFC-F546-9659-58EF95E375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E827FD-A967-7046-B3E9-7C84050F6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03C8B-8508-0F42-8C04-FCC4CD491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C5E5F-4ED8-814A-ABC5-0E2BBA628E27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E4756E9-68C3-A94B-89E1-EB1FC9B212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A9D54CC-C5A6-7143-AE26-96A705350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530DAD-A89A-AB4A-9CD7-36283FCEC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F7746-15BF-9648-8845-C20C0119B4E4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511D279-EDC9-BD42-804B-CDF9795670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AD1420A-2CB9-C747-93FB-16A95926F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B0D20F-93E7-A04F-BE16-E4F0AA813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D92E-0487-C44A-9E54-972EE3D14118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BC63743-7845-4D49-972F-BAD9167677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439A8DB-F0E9-A14C-9083-5A59B4E2D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EBA768-4EEE-7E45-AC4E-1A0CC77048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05DF-ADF3-C144-AC4E-AE999623330C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2F6EAD0-0B79-5B43-A2F2-01CE2032DC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B6E6317-A510-374A-B9C9-4F15E6955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E02AE1-5AB2-804F-99A7-4EB002C6C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A83A3-EA1A-5343-87CB-659744AFDACB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D63D499-F932-CA43-9AD2-374ECFFC21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2D35C6E-68DB-1E4B-8D95-D012E32F4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9A884B-994A-1C49-9BC0-AC36A543C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761EC-F3CA-2642-BC91-7FDF020719E3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3D82D2E-C430-A74D-9B58-38805DBCFB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D3797D6-3CE8-E447-AC84-8A6652C4F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946B26-1879-6B4B-9638-C5D08ACDD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AC9CE-16A2-B040-93E2-9961D704A24A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CD67F0C-DDEE-7A45-B971-2AEF9B2339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BA0230D-713F-DF42-ACF7-9EDF00F28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8BE67B-67A2-2E4F-BDEB-8FFCF34AA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9A590-1042-AE49-945D-C1E31EB267D5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060F821-8C26-9F49-8A21-518B7C9186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491C1C1-4A1B-AE46-8BBE-FE9C6A79E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D46137-3227-5148-86FA-84BC86C70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6EE41-866C-8941-B020-435574B01089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682704C-2F1E-C840-AA2F-B1CF7E92C3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0392A89-24BC-8E49-9AC4-6BA60A256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43EA42-DEEF-5C4A-9353-184EE0AB0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68DD5-02E5-7149-A1E4-780066D6DB79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223D078-374C-EA40-9448-BE76A61208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A0D15B6-1633-A64F-87AC-DEC103C3D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1E8914-E7FD-5D4A-BEF7-43071D98C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DC2EF-49EA-FB42-98E2-15ED9D98E513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67A7764-DA66-4F49-93DE-6D676B2441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45713EA-91CE-974E-ACD3-D82FD2F24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500992-08CF-004D-8457-802136EFA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3F668-2065-B34E-9808-16335C9D065F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DDD9702-6BE2-9D46-95C1-C52A280BA3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04280C1-DABC-C949-825C-771565D45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C5C823-E1C4-764D-A202-043BE9055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72CFE-4A78-B74D-9D35-4854542D264E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2704B32-7F35-F747-B4A5-27DC19203C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806C7D2-B645-BB41-9648-E6D623E83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8A02EB-C4F4-DE4A-8740-0B40C8ADA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71E31-25AF-CA47-8F1C-24610C5FDC75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AA2355D-1EF2-D541-88EE-1AAB6B93D2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5096C57-41A7-5C4C-B1E2-1D822EDF7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67713F-4BD4-6942-AABD-0EE0088A3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8C297-8FCF-A345-A7C2-D04270026162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27C218B-E5B6-1E48-94E8-B9EEE89A33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AFDBA2F-8E1F-1D46-9310-78170DF6A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9" name="Picture 187">
            <a:extLst>
              <a:ext uri="{FF2B5EF4-FFF2-40B4-BE49-F238E27FC236}">
                <a16:creationId xmlns:a16="http://schemas.microsoft.com/office/drawing/2014/main" id="{2EFE891D-7C7C-9E41-8209-EF5E6CBBF9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79571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6499FE2D-1478-9540-88EE-154B6F772C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346325"/>
            <a:ext cx="7772400" cy="1470025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6F4F04E-6481-FB47-8E53-22ACE8137E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0275" y="4102100"/>
            <a:ext cx="6400800" cy="11271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FFDF86-14DC-DC46-985E-9A35A2BF9D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9A499B-2A2C-CD45-A205-732B0F1975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F690350-367C-C341-9BCD-465CD03E02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C8F816-13BF-BD4D-A434-618B0839B5B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253" name="Rectangle 181">
            <a:extLst>
              <a:ext uri="{FF2B5EF4-FFF2-40B4-BE49-F238E27FC236}">
                <a16:creationId xmlns:a16="http://schemas.microsoft.com/office/drawing/2014/main" id="{09AC910C-6334-024F-85FD-928915BA9E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6287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58" name="Text Box 186">
            <a:extLst>
              <a:ext uri="{FF2B5EF4-FFF2-40B4-BE49-F238E27FC236}">
                <a16:creationId xmlns:a16="http://schemas.microsoft.com/office/drawing/2014/main" id="{3CE79946-8358-6A40-A86F-AEE8C3DCE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" y="630872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bg1"/>
                </a:solidFill>
                <a:latin typeface="Arial" panose="020B0604020202020204" pitchFamily="34" charset="0"/>
              </a:rPr>
              <a:t>www.che-ranking.de</a:t>
            </a:r>
          </a:p>
        </p:txBody>
      </p:sp>
      <p:pic>
        <p:nvPicPr>
          <p:cNvPr id="3260" name="Picture 188">
            <a:extLst>
              <a:ext uri="{FF2B5EF4-FFF2-40B4-BE49-F238E27FC236}">
                <a16:creationId xmlns:a16="http://schemas.microsoft.com/office/drawing/2014/main" id="{FA674862-9A84-A54F-AC1B-01CED13EB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5336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55119-8114-D240-BBDF-FBAD552C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B4A005-6A99-9949-A54B-87FFFD9B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DF2CF2-D204-474B-BD40-00DD30C50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56DE1F-499D-5A4D-A919-1CA463BAB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DEEA36-8A96-2147-8205-66E389BCED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306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10856A6-EADA-744B-8215-6EB3040A4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44450"/>
            <a:ext cx="2090737" cy="6121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609CE8-5841-B746-A01A-F34948F62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263" y="44450"/>
            <a:ext cx="6121400" cy="6121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C6190F-6796-C248-A212-D9AA0A051A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34B71C-DD94-154D-BB05-550D82542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60926-B169-E045-8219-2E0B6CF808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691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82F70-320A-4346-86CC-6FB98BDD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F2858B-6F3D-7C44-95EC-F33872FD2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866CFA-36E4-BE48-B3FF-8D14190F1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C648A-72E6-D649-9089-EAA5DD666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729E7B-84CE-1942-8B34-BA82532118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48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D5CBB-23A7-CC47-978C-57D5071A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4F8EB2-5DA4-7C47-9305-553CA29C7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FFE8E2-AEDB-8948-826C-B8EF62E0B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6DEA1A-8B1A-F84D-A7BC-33F176DB5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924A1-DA0D-E544-918B-04B864EDFB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519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B05DC-E1D0-A34D-A341-D8A89C55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073114-BBD9-2A4E-9D93-69FDC2E6C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9E363D-2018-5947-83F6-C05AF88A4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2EFE0C-0837-7E46-9370-A8DE1AF81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2936D1-7F26-B640-A49B-BB2204605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980BAD-9932-8648-BBE9-92DABFF880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991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E9DA5-D0DF-0D48-8222-657B20CB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C4AB84-BFE4-8240-AEF8-B9CBC473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1B125B-38B1-CE41-817A-ECAAC0EC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A96F94-E67C-DF4C-B8C4-21CCAD03E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1F7AC5-0C3D-3B41-A97A-B717BC0E7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2CD5FC-1A19-1841-80AB-89A44A978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3E9114-2547-814B-9047-C4E21413D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865BFF-F8BF-5645-AC99-D7CE24049B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099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8402B-2BB4-774A-A61D-BD21C05A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FE6BF6-E2BD-0348-9678-8B891B321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1D6855-DC33-8D4C-80D3-D9378A082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67CB68-A413-DD4D-BCA4-DF9F5DE751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46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48E245-9D74-0F4C-B19C-A40C3E909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1A9607-D33F-834D-B3CE-8C15383412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639B69-434F-6849-B286-5B4645D6EC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06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B4D6D-F4A1-1C4E-9DB0-02B86AA5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5E4FAD-277E-6343-BD98-53F01E66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981570-FADD-B24B-9530-657EA0C0E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2A6ED-A48A-5348-AC86-88941B993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A1413F-7693-1D4E-A16B-49B915863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2BD7F-0C10-E74E-84AC-B63E414E3F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270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72E5A-8553-FD43-8C79-C74E3472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F45880-2BE3-0246-AF08-67FC00962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4196AB-C3B0-6446-9BF6-4A9A68D67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4D8B96-F26B-2342-8CEC-E6457C6CC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3731A8-0DEF-E346-BAB8-7FDDD0C28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18B60F-251B-FF47-8316-2071379514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881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9B02CA92-64F1-754C-BB24-9C95AEF4D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8016875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>
            <a:extLst>
              <a:ext uri="{FF2B5EF4-FFF2-40B4-BE49-F238E27FC236}">
                <a16:creationId xmlns:a16="http://schemas.microsoft.com/office/drawing/2014/main" id="{E5358605-6CC1-F142-A43E-4F044D992E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60C8FF0-2379-7140-8570-6D4E175C0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D0388E7-85E4-F448-BFA9-C508F7DD4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4450"/>
            <a:ext cx="6697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C3E7D5-2BC6-984F-8CEC-618502D5A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4FDA60-F473-AD47-82C8-CCAFD74448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264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  <a:latin typeface="+mn-lt"/>
              </a:defRPr>
            </a:lvl1pPr>
          </a:lstStyle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AFD676-5A13-574B-B034-DC4E14401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fld id="{DF977DA4-881A-2C46-9F16-12D5AE209543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37806A6A-E3AD-C047-81D2-0F2F0E0D70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270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it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E84F3B-204D-F34A-A782-C19475AE9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/>
              <a:t>CHE UniversityRanking</a:t>
            </a:r>
            <a:br>
              <a:rPr lang="de-DE" altLang="de-DE"/>
            </a:br>
            <a:r>
              <a:rPr lang="de-DE" altLang="de-DE"/>
              <a:t>History, Approach, Internationalizing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3EE1E84-251B-BF48-9E50-DBC7859306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4102100"/>
            <a:ext cx="8061523" cy="1127125"/>
          </a:xfrm>
        </p:spPr>
        <p:txBody>
          <a:bodyPr/>
          <a:lstStyle/>
          <a:p>
            <a:r>
              <a:rPr lang="de-DE" altLang="de-DE" dirty="0"/>
              <a:t>Detlef Müller-Böling</a:t>
            </a:r>
          </a:p>
          <a:p>
            <a:r>
              <a:rPr lang="de-DE" altLang="de-DE" dirty="0"/>
              <a:t>Meeting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Directors</a:t>
            </a:r>
            <a:r>
              <a:rPr lang="de-DE" altLang="de-DE" dirty="0"/>
              <a:t> General European Union,  | Berlin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FB87A2A6-AAC4-1345-ADEF-D207F2FE97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5CA1ECA4-FF20-744F-9DAC-CBB9BAF52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7D95D-BD97-1340-A0C1-FADCA134CBE7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15BB77C0-178F-A740-8443-3B67B46FF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DA55639-ED7E-474C-B621-3E03A3981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F9DABE9-F856-AE47-870A-436E2837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6613"/>
            <a:ext cx="8229600" cy="32861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9E29C84-4DFA-3C44-89F9-FA5EE847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5613"/>
            <a:ext cx="8153400" cy="206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Prof. Dr. Francois Tavenas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Founding Rector of Université de Luxembourg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Quality Assurance: A Reference System for Indicators and Evaluation Procedures, Brüssel April 2004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AB1C206-AF0D-4C44-8326-EF34188A4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3200" b="1"/>
              <a:t>Meta - Ranking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D088F05-1A60-D243-AD69-146CDCFF1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AA49C5E-8B6F-9D43-9373-29950737F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D5DD7-E85F-3148-B99C-D0F8A9258C3F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CD0AAD5F-4ECC-D24D-85B6-457E4DB9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02F49953-1461-134F-AE0D-A1AA7DFF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54B74861-45CB-3040-875D-9BA621E54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08050"/>
            <a:ext cx="8229600" cy="32861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3200" b="1">
                <a:solidFill>
                  <a:schemeClr val="bg1"/>
                </a:solidFill>
                <a:latin typeface="Arial" panose="020B0604020202020204" pitchFamily="34" charset="0"/>
              </a:rPr>
              <a:t>„ The German system of institutional ranking is nothing short of brilliant.“ 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D12F1F26-27D8-754C-A090-F18DD5600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91013"/>
            <a:ext cx="8153400" cy="206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Alex Usher, Vice-President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of the Educational Policy Institute, Canada,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2006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C209360D-64B0-D44F-BFE5-45C208DE1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3200" b="1"/>
              <a:t>Meta - Ranking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30A9C3A2-287B-9044-BDE3-5E357A11E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CAE8FD1A-67ED-8C42-9CA9-57B67F46E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410A53-D883-684C-8F65-594F0A6BA496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29068E82-B607-DA48-AF39-E1915A7F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8451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3200" b="1">
                <a:latin typeface="Arial" panose="020B0604020202020204" pitchFamily="34" charset="0"/>
              </a:rPr>
              <a:t>Internationalisation: Approach 1</a:t>
            </a:r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47153188-157A-9346-AAC3-95A6E5390821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265238"/>
            <a:ext cx="7466012" cy="5592762"/>
            <a:chOff x="930" y="845"/>
            <a:chExt cx="4703" cy="3523"/>
          </a:xfrm>
        </p:grpSpPr>
        <p:sp>
          <p:nvSpPr>
            <p:cNvPr id="14340" name="Oval 4">
              <a:extLst>
                <a:ext uri="{FF2B5EF4-FFF2-40B4-BE49-F238E27FC236}">
                  <a16:creationId xmlns:a16="http://schemas.microsoft.com/office/drawing/2014/main" id="{26532F2E-A5AF-DA4E-A9D6-9D0A9D88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117"/>
              <a:ext cx="1336" cy="1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2400">
                  <a:latin typeface="Arial" panose="020B0604020202020204" pitchFamily="34" charset="0"/>
                </a:rPr>
                <a:t>D</a:t>
              </a:r>
            </a:p>
          </p:txBody>
        </p:sp>
        <p:grpSp>
          <p:nvGrpSpPr>
            <p:cNvPr id="14341" name="Group 5">
              <a:extLst>
                <a:ext uri="{FF2B5EF4-FFF2-40B4-BE49-F238E27FC236}">
                  <a16:creationId xmlns:a16="http://schemas.microsoft.com/office/drawing/2014/main" id="{1E35BA88-7FD4-B04B-81DC-3ED964F94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2568"/>
              <a:ext cx="1745" cy="768"/>
              <a:chOff x="1927" y="2568"/>
              <a:chExt cx="1745" cy="768"/>
            </a:xfrm>
          </p:grpSpPr>
          <p:sp>
            <p:nvSpPr>
              <p:cNvPr id="14342" name="Oval 6">
                <a:extLst>
                  <a:ext uri="{FF2B5EF4-FFF2-40B4-BE49-F238E27FC236}">
                    <a16:creationId xmlns:a16="http://schemas.microsoft.com/office/drawing/2014/main" id="{C3230EA8-0B15-4C4F-8569-02A64469F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568"/>
                <a:ext cx="792" cy="7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 altLang="de-DE" sz="2400"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4343" name="Oval 7">
                <a:extLst>
                  <a:ext uri="{FF2B5EF4-FFF2-40B4-BE49-F238E27FC236}">
                    <a16:creationId xmlns:a16="http://schemas.microsoft.com/office/drawing/2014/main" id="{03144E78-1A79-7947-9F31-7CAF8C4C3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2750"/>
                <a:ext cx="856" cy="5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de-DE" altLang="de-DE" sz="2400">
                    <a:latin typeface="Arial" panose="020B0604020202020204" pitchFamily="34" charset="0"/>
                  </a:rPr>
                  <a:t>CH</a:t>
                </a:r>
              </a:p>
            </p:txBody>
          </p:sp>
        </p:grpSp>
        <p:sp>
          <p:nvSpPr>
            <p:cNvPr id="14344" name="Oval 8">
              <a:extLst>
                <a:ext uri="{FF2B5EF4-FFF2-40B4-BE49-F238E27FC236}">
                  <a16:creationId xmlns:a16="http://schemas.microsoft.com/office/drawing/2014/main" id="{8164C471-CED9-014C-AC8A-7538FC394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344"/>
              <a:ext cx="856" cy="5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2400">
                  <a:latin typeface="Arial" panose="020B0604020202020204" pitchFamily="34" charset="0"/>
                </a:rPr>
                <a:t>NL</a:t>
              </a:r>
            </a:p>
          </p:txBody>
        </p:sp>
        <p:sp>
          <p:nvSpPr>
            <p:cNvPr id="14345" name="Oval 9">
              <a:extLst>
                <a:ext uri="{FF2B5EF4-FFF2-40B4-BE49-F238E27FC236}">
                  <a16:creationId xmlns:a16="http://schemas.microsoft.com/office/drawing/2014/main" id="{BA7BE8C9-6556-3C4D-A44A-E3C8271D9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888"/>
              <a:ext cx="856" cy="5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2400">
                  <a:latin typeface="Arial" panose="020B0604020202020204" pitchFamily="34" charset="0"/>
                </a:rPr>
                <a:t>FL</a:t>
              </a:r>
            </a:p>
          </p:txBody>
        </p:sp>
        <p:sp>
          <p:nvSpPr>
            <p:cNvPr id="14346" name="Text Box 10">
              <a:extLst>
                <a:ext uri="{FF2B5EF4-FFF2-40B4-BE49-F238E27FC236}">
                  <a16:creationId xmlns:a16="http://schemas.microsoft.com/office/drawing/2014/main" id="{7B5CA45F-D75C-6B4E-A463-0BB6B350B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5" y="4156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14347" name="Oval 11">
              <a:extLst>
                <a:ext uri="{FF2B5EF4-FFF2-40B4-BE49-F238E27FC236}">
                  <a16:creationId xmlns:a16="http://schemas.microsoft.com/office/drawing/2014/main" id="{6069D3AA-2161-444B-91D6-2CF6FF69F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845"/>
              <a:ext cx="3096" cy="2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8" name="Oval 12">
              <a:extLst>
                <a:ext uri="{FF2B5EF4-FFF2-40B4-BE49-F238E27FC236}">
                  <a16:creationId xmlns:a16="http://schemas.microsoft.com/office/drawing/2014/main" id="{C3DAB296-6054-624E-97B9-9EB64EC12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840"/>
              <a:ext cx="90" cy="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9" name="Text Box 13">
              <a:extLst>
                <a:ext uri="{FF2B5EF4-FFF2-40B4-BE49-F238E27FC236}">
                  <a16:creationId xmlns:a16="http://schemas.microsoft.com/office/drawing/2014/main" id="{D6B4B9EE-84BC-9749-8AA0-F81D3EC93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659"/>
              <a:ext cx="7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Arial" panose="020B0604020202020204" pitchFamily="34" charset="0"/>
                </a:rPr>
                <a:t>University A</a:t>
              </a:r>
            </a:p>
          </p:txBody>
        </p:sp>
        <p:sp>
          <p:nvSpPr>
            <p:cNvPr id="14350" name="Oval 14">
              <a:extLst>
                <a:ext uri="{FF2B5EF4-FFF2-40B4-BE49-F238E27FC236}">
                  <a16:creationId xmlns:a16="http://schemas.microsoft.com/office/drawing/2014/main" id="{2E4982F7-1480-564A-AFC1-551742CE2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3294"/>
              <a:ext cx="90" cy="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51" name="Oval 15">
              <a:extLst>
                <a:ext uri="{FF2B5EF4-FFF2-40B4-BE49-F238E27FC236}">
                  <a16:creationId xmlns:a16="http://schemas.microsoft.com/office/drawing/2014/main" id="{141346B5-108A-2F47-A517-4E4EC1C8A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117"/>
              <a:ext cx="90" cy="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52" name="Oval 16">
              <a:extLst>
                <a:ext uri="{FF2B5EF4-FFF2-40B4-BE49-F238E27FC236}">
                  <a16:creationId xmlns:a16="http://schemas.microsoft.com/office/drawing/2014/main" id="{E27EA7D3-B77F-BB4E-8BE1-2AE1CBA50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568"/>
              <a:ext cx="90" cy="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53" name="Text Box 17">
              <a:extLst>
                <a:ext uri="{FF2B5EF4-FFF2-40B4-BE49-F238E27FC236}">
                  <a16:creationId xmlns:a16="http://schemas.microsoft.com/office/drawing/2014/main" id="{24E534E1-C102-4341-B811-38FFC71E3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3385"/>
              <a:ext cx="7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Arial" panose="020B0604020202020204" pitchFamily="34" charset="0"/>
                </a:rPr>
                <a:t>University B</a:t>
              </a:r>
            </a:p>
          </p:txBody>
        </p:sp>
        <p:sp>
          <p:nvSpPr>
            <p:cNvPr id="14354" name="Text Box 18">
              <a:extLst>
                <a:ext uri="{FF2B5EF4-FFF2-40B4-BE49-F238E27FC236}">
                  <a16:creationId xmlns:a16="http://schemas.microsoft.com/office/drawing/2014/main" id="{C5280ACE-E443-A64D-9B0E-B9EA80F1C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341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Arial" panose="020B0604020202020204" pitchFamily="34" charset="0"/>
                </a:rPr>
                <a:t>University C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21BB48D-BC44-1844-A0C7-06DF311FD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05D14312-345F-A445-93A9-3CE97D8DA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E0391-E8B6-D441-91F3-876B5B0982AC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FB7FE0C-D7ED-794B-97F0-8C6BA2BA3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noFill/>
          <a:ln/>
        </p:spPr>
        <p:txBody>
          <a:bodyPr/>
          <a:lstStyle/>
          <a:p>
            <a:r>
              <a:rPr lang="de-DE" altLang="de-DE" sz="3200" b="1"/>
              <a:t>Approach 1: Regional crossborder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7614ED2-F808-1347-905B-CFA2B355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6840537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Oval 5">
            <a:extLst>
              <a:ext uri="{FF2B5EF4-FFF2-40B4-BE49-F238E27FC236}">
                <a16:creationId xmlns:a16="http://schemas.microsoft.com/office/drawing/2014/main" id="{B6F941CE-F377-4D45-95EC-EB2EE62FA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933825"/>
            <a:ext cx="1800225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F31F45F8-BBC3-0849-AFA8-67CB8723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3575050"/>
            <a:ext cx="1296988" cy="158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1" name="Oval 7">
            <a:extLst>
              <a:ext uri="{FF2B5EF4-FFF2-40B4-BE49-F238E27FC236}">
                <a16:creationId xmlns:a16="http://schemas.microsoft.com/office/drawing/2014/main" id="{6D2F21C7-E389-FF48-A6DC-6EAD23F0CBEB}"/>
              </a:ext>
            </a:extLst>
          </p:cNvPr>
          <p:cNvSpPr>
            <a:spLocks noChangeArrowheads="1"/>
          </p:cNvSpPr>
          <p:nvPr/>
        </p:nvSpPr>
        <p:spPr bwMode="auto">
          <a:xfrm rot="940090">
            <a:off x="2771775" y="1484313"/>
            <a:ext cx="1800225" cy="2160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204E818F-58CD-6448-9C17-CF3815AF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149725"/>
            <a:ext cx="863600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3" name="Oval 9">
            <a:extLst>
              <a:ext uri="{FF2B5EF4-FFF2-40B4-BE49-F238E27FC236}">
                <a16:creationId xmlns:a16="http://schemas.microsoft.com/office/drawing/2014/main" id="{21580C7F-0C71-CE4D-A19F-E03B261D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3716338"/>
            <a:ext cx="863600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26E2E3A7-C2D2-3641-807B-61BC7D3DF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28" name="Foliennummernplatzhalter 4">
            <a:extLst>
              <a:ext uri="{FF2B5EF4-FFF2-40B4-BE49-F238E27FC236}">
                <a16:creationId xmlns:a16="http://schemas.microsoft.com/office/drawing/2014/main" id="{F6B55D52-0E88-6D49-99D9-206B0D294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895FB-F75A-604C-B7A9-76D3352F3779}" type="slidenum">
              <a:rPr lang="de-DE" altLang="de-DE"/>
              <a:pPr/>
              <a:t>14</a:t>
            </a:fld>
            <a:endParaRPr lang="de-DE" altLang="de-DE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E20E70E-16B1-6E49-A17A-F8798B12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69950"/>
            <a:ext cx="6840538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2B61FD39-C018-8942-BA5B-3E11C6D5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5085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E7CA8316-A259-3B42-A975-62158E80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5004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37D4DC25-5AB2-9140-8E0B-E73B9DAE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94188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EC22DA4D-9D33-514E-89B9-52401B551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67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5F2A0F7A-3B59-9243-924C-69D743449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14972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BCA455AE-11BA-0642-A8DE-7D0F41EA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78936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E9180DD6-DF78-874B-B63A-BD3B0C4D3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387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10B73A70-75AB-AB4A-9EF3-E9EDB943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70998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BA9387B6-5FCF-014F-9F33-0FC7460A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48602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F1DD1389-8B8F-F840-BD36-82FE8073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703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EB01059A-D7E6-5A4C-9344-DB0A7B68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2131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616AAE75-304D-FB49-B39A-8E9572B6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07841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078BB97A-AA32-0E4A-A54B-695F50717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78936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D3A3A179-1CB5-594F-8EC6-69BF3D1EC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7163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6A10C22D-AB92-054D-A798-08896A69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5296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7DD10491-4F97-3948-93A7-E0311932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209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298B36D0-CE3E-D046-9700-53FB0B548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57346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56" name="Text Box 24">
            <a:extLst>
              <a:ext uri="{FF2B5EF4-FFF2-40B4-BE49-F238E27FC236}">
                <a16:creationId xmlns:a16="http://schemas.microsoft.com/office/drawing/2014/main" id="{AEC62815-FE09-824F-B103-964B1494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4062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3200" b="1">
                <a:latin typeface="Arial" panose="020B0604020202020204" pitchFamily="34" charset="0"/>
              </a:rPr>
              <a:t>Approach 2: Cluster</a:t>
            </a:r>
          </a:p>
        </p:txBody>
      </p:sp>
      <p:sp>
        <p:nvSpPr>
          <p:cNvPr id="18458" name="Text Box 26">
            <a:extLst>
              <a:ext uri="{FF2B5EF4-FFF2-40B4-BE49-F238E27FC236}">
                <a16:creationId xmlns:a16="http://schemas.microsoft.com/office/drawing/2014/main" id="{D32AC87F-4AE9-4543-BB7F-E3D14C27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59" name="Text Box 27">
            <a:extLst>
              <a:ext uri="{FF2B5EF4-FFF2-40B4-BE49-F238E27FC236}">
                <a16:creationId xmlns:a16="http://schemas.microsoft.com/office/drawing/2014/main" id="{1D54C03A-14A2-1B44-AC3F-31E7F2F3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35768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60" name="Text Box 28">
            <a:extLst>
              <a:ext uri="{FF2B5EF4-FFF2-40B4-BE49-F238E27FC236}">
                <a16:creationId xmlns:a16="http://schemas.microsoft.com/office/drawing/2014/main" id="{7830D979-DFD2-F64D-96CF-DE1A20056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8608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61" name="Text Box 29">
            <a:extLst>
              <a:ext uri="{FF2B5EF4-FFF2-40B4-BE49-F238E27FC236}">
                <a16:creationId xmlns:a16="http://schemas.microsoft.com/office/drawing/2014/main" id="{45861A3E-DA38-DA4A-8714-A0DD2832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0686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64" name="Text Box 32">
            <a:extLst>
              <a:ext uri="{FF2B5EF4-FFF2-40B4-BE49-F238E27FC236}">
                <a16:creationId xmlns:a16="http://schemas.microsoft.com/office/drawing/2014/main" id="{293E6D2B-BF04-944E-87FE-C7279850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77495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5F8CAF80-EA39-6942-82B8-9AE11BBEC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701925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Arial" panose="020B0604020202020204" pitchFamily="34" charset="0"/>
                <a:sym typeface="Wingdings 2" pitchFamily="2" charset="2"/>
              </a:rPr>
              <a:t>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BC67E0E-F554-344F-9739-FAB6D68D8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D6B777E-A524-854B-95CC-D568C7D45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A1F98B-E1AE-D745-AC0D-D0DA871E2C80}" type="slidenum">
              <a:rPr lang="de-DE" altLang="de-DE"/>
              <a:pPr/>
              <a:t>15</a:t>
            </a:fld>
            <a:endParaRPr lang="de-DE" altLang="de-DE"/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7FC6D402-0D5D-CD48-90BC-9A93E947B42E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088"/>
            <a:ext cx="1403350" cy="63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Text Box 7">
            <a:extLst>
              <a:ext uri="{FF2B5EF4-FFF2-40B4-BE49-F238E27FC236}">
                <a16:creationId xmlns:a16="http://schemas.microsoft.com/office/drawing/2014/main" id="{075ADCB0-E3AE-894B-B1A1-9BC6DD69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5888"/>
            <a:ext cx="506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>
                <a:latin typeface="Verdana" panose="020B0604030504040204" pitchFamily="34" charset="0"/>
              </a:rPr>
              <a:t>mpions League Ranking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DBEF357D-A0F4-3445-8EE3-5B1093C2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812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A56A4E8F-430F-C743-A8B6-7559D5142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6750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 Physics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78C28ED9-1785-5246-96D1-80C3DD3A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874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 Biology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6EB5E5C2-F1F9-5C42-AD4F-D3BADD70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688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 Mathematics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21DD4D57-53FC-154D-88FB-23735283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308100"/>
            <a:ext cx="266065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25 departments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344D6C1E-3F2C-4843-945B-71E64FBA3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92375"/>
            <a:ext cx="266065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25 departments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31E7ADB1-E8FB-194E-9244-36EDDED0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716338"/>
            <a:ext cx="2660650" cy="5191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24 departments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88B96B0E-A4E5-134B-BEEA-ACF51AD1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868863"/>
            <a:ext cx="2660650" cy="5191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19 departments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  <p:bldP spid="32778" grpId="0" animBg="1"/>
      <p:bldP spid="32779" grpId="0" animBg="1"/>
      <p:bldP spid="32781" grpId="0" animBg="1"/>
      <p:bldP spid="32783" grpId="0" animBg="1"/>
      <p:bldP spid="32784" grpId="0" animBg="1"/>
      <p:bldP spid="327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821BAE36-EA5B-9C4C-A047-F2E2348D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1AAE8B56-B998-4642-8145-74EC6BCE7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8B875-FF46-1C48-B4FD-4ABCAFB3FBE0}" type="slidenum">
              <a:rPr lang="de-DE" altLang="de-DE"/>
              <a:pPr/>
              <a:t>16</a:t>
            </a:fld>
            <a:endParaRPr lang="de-DE" altLang="de-DE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A9A23CF8-E813-DB45-A4C9-DD50247E409A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088"/>
            <a:ext cx="1403350" cy="63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D4CECC80-2FFE-314A-9CCF-615DC377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5888"/>
            <a:ext cx="506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>
                <a:latin typeface="Verdana" panose="020B0604030504040204" pitchFamily="34" charset="0"/>
              </a:rPr>
              <a:t>mpions League Ranking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60C36624-A0C4-7245-BC10-DBCFB3A4C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812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15 Universities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B8D2F922-22A2-C641-AE91-859C6C51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6750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 4 Universities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431E1593-9A1B-BD4B-85AE-7B326FC6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874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 33 Universities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2DE77E5-9EA3-EE48-A014-9C4DFBCEF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68863"/>
            <a:ext cx="28797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800" b="1">
                <a:latin typeface="Arial" panose="020B0604020202020204" pitchFamily="34" charset="0"/>
              </a:rPr>
              <a:t> 4 Universities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593EAD3A-A302-5640-86AD-2ADA6ED6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308100"/>
            <a:ext cx="2284413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1 department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0A4D8936-84D5-8A4E-B124-215420F4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92375"/>
            <a:ext cx="2462213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2 departments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8C95080B-581D-954A-946D-DD049C61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716338"/>
            <a:ext cx="2462213" cy="5191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3 departments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3A23F395-F94F-DD4C-86D7-3304F32A0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868863"/>
            <a:ext cx="2462213" cy="5191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2800">
                <a:solidFill>
                  <a:schemeClr val="bg1"/>
                </a:solidFill>
                <a:latin typeface="Arial" panose="020B0604020202020204" pitchFamily="34" charset="0"/>
              </a:rPr>
              <a:t>4 departments</a:t>
            </a:r>
            <a:endParaRPr lang="de-DE" altLang="de-DE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3EFB70A-3E3C-404D-B329-6C3F18DC3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FE815967-93E7-9142-BAE8-966BE8C52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7C182-7BFE-0349-B472-5C936B28BF2B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6DA111B-3E9B-3243-96D7-07D62BAA4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82863"/>
            <a:ext cx="8137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de-DE" altLang="de-DE" sz="3200" b="1"/>
              <a:t> There is a better approach than so called World Rankings.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7D50744-4397-BE46-AE8A-DEBE2B38C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092950" cy="561975"/>
          </a:xfrm>
          <a:noFill/>
          <a:ln/>
        </p:spPr>
        <p:txBody>
          <a:bodyPr/>
          <a:lstStyle/>
          <a:p>
            <a:r>
              <a:rPr lang="de-DE" altLang="de-DE" sz="3200" b="1"/>
              <a:t>To sum it up ...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7BC5A9AD-7B89-E944-8D6D-9CC8CE0C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38290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de-DE" altLang="de-DE" sz="28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endParaRPr lang="de-DE" altLang="de-DE" sz="2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9006C955-780F-DE4B-BB75-BC112CC4F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24125"/>
            <a:ext cx="8281987" cy="1127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present a lot of different indicators</a:t>
            </a:r>
          </a:p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which are not weighted 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3BB56AAB-F0FC-7D48-9BEF-CE47A784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60813"/>
            <a:ext cx="8281987" cy="1644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 given as information</a:t>
            </a:r>
          </a:p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for autonomous individuals </a:t>
            </a:r>
          </a:p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to produce their own ranking 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137FBCEA-7CDC-204F-97CE-B0DD8915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89025"/>
            <a:ext cx="8281987" cy="1127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chose a strong bottom up approach</a:t>
            </a:r>
          </a:p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focusing on subjects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FB33D4DC-A125-4541-92DB-CDEF8552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15025"/>
            <a:ext cx="8281987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3400" b="1">
                <a:solidFill>
                  <a:srgbClr val="FF0000"/>
                </a:solidFill>
                <a:latin typeface="Arial" panose="020B0604020202020204" pitchFamily="34" charset="0"/>
              </a:rPr>
              <a:t> make your methodlogy transparent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animBg="1"/>
      <p:bldP spid="38919" grpId="0" animBg="1"/>
      <p:bldP spid="38920" grpId="0" animBg="1"/>
      <p:bldP spid="389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9467152F-4079-D744-A48B-E71526498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7877BF9-D3AC-8C4A-9839-D1D859BB5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AB575-1D0C-EF4E-9016-20BBC28D17E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76A1EDD-C640-6E47-99D3-A6664064C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Agenda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FC2F6FA-AF99-5A48-B843-1131A1015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5150" y="1628775"/>
            <a:ext cx="6851650" cy="4537075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de-DE" altLang="de-DE" sz="3200"/>
              <a:t>Background and History</a:t>
            </a:r>
            <a:br>
              <a:rPr lang="de-DE" altLang="de-DE" sz="3200"/>
            </a:br>
            <a:endParaRPr lang="de-DE" altLang="de-DE" sz="32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de-DE" altLang="de-DE" sz="3200"/>
              <a:t>CHE Ranking Approach</a:t>
            </a:r>
            <a:br>
              <a:rPr lang="de-DE" altLang="de-DE" sz="3200"/>
            </a:br>
            <a:endParaRPr lang="de-DE" altLang="de-DE" sz="32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de-DE" altLang="de-DE" sz="3200"/>
              <a:t>Internationalizing CHE Ranking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0E19C63-5EA0-D043-82E9-FD3E7AB18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4696A913-F2A3-6442-90B2-30F6A209B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0AE5EA06-E7FE-D449-A72C-923D53C0C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E0D9B-259A-4F47-AF07-AD8448BC0A0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AC6E4B1-7B76-024F-8A36-35D58F6FB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de-DE" sz="2400">
              <a:latin typeface="Times New Roman" panose="02020603050405020304" pitchFamily="18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5C301F5-650B-D142-978B-EFF2EE89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89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Background and History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64986030-FE5C-D046-944C-26D373E25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06750"/>
            <a:ext cx="8281987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Ranking: Founding task of CHE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F0FFB76D-B5A9-4E4C-A5A2-32EC3C3E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60513"/>
            <a:ext cx="8281987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Initiated by German Rectors‘ Conference and Bertelsmann Foundation</a:t>
            </a:r>
          </a:p>
        </p:txBody>
      </p: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B163CB7-892E-9245-B9CA-D1BAB96BCFE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854575"/>
            <a:ext cx="8281987" cy="519113"/>
            <a:chOff x="295" y="2886"/>
            <a:chExt cx="5217" cy="327"/>
          </a:xfrm>
        </p:grpSpPr>
        <p:sp>
          <p:nvSpPr>
            <p:cNvPr id="12295" name="Text Box 7">
              <a:extLst>
                <a:ext uri="{FF2B5EF4-FFF2-40B4-BE49-F238E27FC236}">
                  <a16:creationId xmlns:a16="http://schemas.microsoft.com/office/drawing/2014/main" id="{C58D877F-4353-F546-9E90-B6797754E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886"/>
              <a:ext cx="5217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2800" b="1">
                  <a:latin typeface="Arial" panose="020B0604020202020204" pitchFamily="34" charset="0"/>
                </a:rPr>
                <a:t> Publishing cooperated with</a:t>
              </a:r>
            </a:p>
          </p:txBody>
        </p:sp>
        <p:pic>
          <p:nvPicPr>
            <p:cNvPr id="12298" name="Picture 10" descr="Unser Medienpartner: Die Zeit">
              <a:hlinkClick r:id="rId3" tooltip="ZEIT.de"/>
              <a:extLst>
                <a:ext uri="{FF2B5EF4-FFF2-40B4-BE49-F238E27FC236}">
                  <a16:creationId xmlns:a16="http://schemas.microsoft.com/office/drawing/2014/main" id="{BADEC470-1EE9-BF46-B221-22B74A89C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886"/>
              <a:ext cx="149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DDDD6CF2-EF5A-1746-AE3D-AF1647A6F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2B7EB37E-4328-0247-97E9-CCFB0E831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75DEE-95A7-AF41-8880-55F6AA329A80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DE1C54E1-EEEC-0441-ABE8-E48E4E64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de-DE" sz="2400">
              <a:latin typeface="Times New Roman" panose="02020603050405020304" pitchFamily="18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9C391C3D-E2F6-1847-986A-B1FAD0216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25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Communication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BCE9B0F1-6890-0F4D-8A19-92601367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8281987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de-DE" sz="2800" b="1">
                <a:latin typeface="Arial" panose="020B0604020202020204" pitchFamily="34" charset="0"/>
              </a:rPr>
              <a:t>DIE ZEIT is responsible in preparing informations for the young target group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75E5492D-4AD5-4349-881B-80086BCD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3650"/>
            <a:ext cx="8281987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de-DE" sz="2800" b="1">
                <a:latin typeface="Arial" panose="020B0604020202020204" pitchFamily="34" charset="0"/>
              </a:rPr>
              <a:t>CHE is responsible for all content</a:t>
            </a:r>
            <a:endParaRPr lang="de-DE" altLang="de-DE" sz="2800">
              <a:latin typeface="Arial" panose="020B0604020202020204" pitchFamily="34" charset="0"/>
            </a:endParaRP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4F329EF6-6586-1E4B-994D-496FBA00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9144000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50AF3322-5358-7544-86A4-1C80B155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1071563" cy="0"/>
          </a:xfrm>
          <a:prstGeom prst="rect">
            <a:avLst/>
          </a:prstGeom>
          <a:solidFill>
            <a:srgbClr val="DDE3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76" name="Rectangle 16">
            <a:extLst>
              <a:ext uri="{FF2B5EF4-FFF2-40B4-BE49-F238E27FC236}">
                <a16:creationId xmlns:a16="http://schemas.microsoft.com/office/drawing/2014/main" id="{55C05348-8CB3-944E-BDE6-61B4847E3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9144000" cy="0"/>
          </a:xfrm>
          <a:prstGeom prst="rect">
            <a:avLst/>
          </a:prstGeom>
          <a:solidFill>
            <a:srgbClr val="B4D8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BF2033DF-E741-3444-AC8B-27C497277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1114425" cy="0"/>
          </a:xfrm>
          <a:prstGeom prst="rect">
            <a:avLst/>
          </a:prstGeom>
          <a:solidFill>
            <a:srgbClr val="DDE3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6E80A69D-C075-3B42-9A32-2998DD4C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9144000" cy="0"/>
          </a:xfrm>
          <a:prstGeom prst="rect">
            <a:avLst/>
          </a:prstGeom>
          <a:solidFill>
            <a:srgbClr val="B4D8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de-DE" altLang="de-DE" sz="80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81" name="Rectangle 21">
            <a:extLst>
              <a:ext uri="{FF2B5EF4-FFF2-40B4-BE49-F238E27FC236}">
                <a16:creationId xmlns:a16="http://schemas.microsoft.com/office/drawing/2014/main" id="{37160F2B-1A9F-9B49-BF51-8213DDC62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9144000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0986" name="Rectangle 26">
            <a:extLst>
              <a:ext uri="{FF2B5EF4-FFF2-40B4-BE49-F238E27FC236}">
                <a16:creationId xmlns:a16="http://schemas.microsoft.com/office/drawing/2014/main" id="{ACCCDDF0-8E4E-1D48-9128-84ADC1C6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9144000" cy="0"/>
          </a:xfrm>
          <a:prstGeom prst="rect">
            <a:avLst/>
          </a:prstGeom>
          <a:solidFill>
            <a:srgbClr val="B4D8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87" name="Rectangle 27">
            <a:extLst>
              <a:ext uri="{FF2B5EF4-FFF2-40B4-BE49-F238E27FC236}">
                <a16:creationId xmlns:a16="http://schemas.microsoft.com/office/drawing/2014/main" id="{5314A43A-F049-084B-8914-C38DC2CD0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1114425" cy="0"/>
          </a:xfrm>
          <a:prstGeom prst="rect">
            <a:avLst/>
          </a:prstGeom>
          <a:solidFill>
            <a:srgbClr val="DDE3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88" name="Rectangle 28">
            <a:extLst>
              <a:ext uri="{FF2B5EF4-FFF2-40B4-BE49-F238E27FC236}">
                <a16:creationId xmlns:a16="http://schemas.microsoft.com/office/drawing/2014/main" id="{DE600BBD-FC2E-2242-962B-C05BA9029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2838"/>
            <a:ext cx="9144000" cy="0"/>
          </a:xfrm>
          <a:prstGeom prst="rect">
            <a:avLst/>
          </a:prstGeom>
          <a:solidFill>
            <a:srgbClr val="B4D8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de-DE" altLang="de-DE" sz="80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de-DE" altLang="de-DE">
              <a:latin typeface="Arial" panose="020B0604020202020204" pitchFamily="34" charset="0"/>
            </a:endParaRPr>
          </a:p>
        </p:txBody>
      </p:sp>
      <p:pic>
        <p:nvPicPr>
          <p:cNvPr id="41029" name="Picture 69">
            <a:extLst>
              <a:ext uri="{FF2B5EF4-FFF2-40B4-BE49-F238E27FC236}">
                <a16:creationId xmlns:a16="http://schemas.microsoft.com/office/drawing/2014/main" id="{E255F0A4-63AE-D84D-9E3E-2B47B45DF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2150"/>
            <a:ext cx="450532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24C9E93C-207C-FB45-96A0-ADF642D3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8281987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de-DE" sz="2800" b="1">
                <a:latin typeface="Arial" panose="020B0604020202020204" pitchFamily="34" charset="0"/>
              </a:rPr>
              <a:t>economic and methodological interest</a:t>
            </a:r>
            <a:br>
              <a:rPr lang="en-GB" altLang="de-DE" sz="2800" b="1">
                <a:latin typeface="Arial" panose="020B0604020202020204" pitchFamily="34" charset="0"/>
              </a:rPr>
            </a:br>
            <a:r>
              <a:rPr lang="en-GB" altLang="de-DE" sz="2800" b="1">
                <a:latin typeface="Arial" panose="020B0604020202020204" pitchFamily="34" charset="0"/>
              </a:rPr>
              <a:t>are thus seperated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7" grpId="0" animBg="1"/>
      <p:bldP spid="409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EA20F6F2-F26D-7E41-B2E6-1A2559D69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FD290AC5-ED69-474C-8EF9-269DE5FE6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004803-3567-AC4D-B992-C5A0D2D8F257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299E130-8F46-A148-A59D-77709ECD35A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79388" y="44450"/>
            <a:ext cx="4695825" cy="720725"/>
          </a:xfrm>
          <a:noFill/>
          <a:ln/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43011" name="AutoShape 3">
            <a:extLst>
              <a:ext uri="{FF2B5EF4-FFF2-40B4-BE49-F238E27FC236}">
                <a16:creationId xmlns:a16="http://schemas.microsoft.com/office/drawing/2014/main" id="{6DE623A0-5BA8-914A-A4B7-94BD5A1680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1371600"/>
            <a:ext cx="7696200" cy="47244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>
            <a:prstShdw prst="shdw17" dist="17961" dir="2700000">
              <a:srgbClr val="3366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5D16120-370A-6D4A-A4D5-1A9DB64C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4419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4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de-DE" altLang="de-DE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altLang="de-DE" sz="2000">
                <a:solidFill>
                  <a:schemeClr val="bg1"/>
                </a:solidFill>
              </a:rPr>
              <a:t>recommen-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sz="2000">
                <a:solidFill>
                  <a:schemeClr val="bg1"/>
                </a:solidFill>
              </a:rPr>
              <a:t>dations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sz="2000" i="1">
                <a:solidFill>
                  <a:schemeClr val="bg1"/>
                </a:solidFill>
              </a:rPr>
              <a:t>DIE ZEIT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EF36EE1C-5A8E-284C-B513-13D0A00B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7696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4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DE" altLang="de-DE" sz="2400">
                <a:solidFill>
                  <a:schemeClr val="bg1"/>
                </a:solidFill>
              </a:rPr>
              <a:t>overview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sz="2400">
                <a:solidFill>
                  <a:schemeClr val="bg1"/>
                </a:solidFill>
              </a:rPr>
              <a:t>5 indicators; „</a:t>
            </a:r>
            <a:r>
              <a:rPr lang="de-DE" altLang="de-DE" sz="2400" i="1">
                <a:solidFill>
                  <a:schemeClr val="bg1"/>
                </a:solidFill>
              </a:rPr>
              <a:t>Studienführer</a:t>
            </a:r>
            <a:r>
              <a:rPr lang="de-DE" altLang="de-DE" sz="24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119C2F93-A19B-9943-B540-3759DA1D8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05400"/>
            <a:ext cx="839787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4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–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DE" altLang="de-DE" sz="2400">
                <a:solidFill>
                  <a:schemeClr val="bg1"/>
                </a:solidFill>
              </a:rPr>
              <a:t>all datas + My Ranking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sz="2400">
                <a:solidFill>
                  <a:schemeClr val="bg1"/>
                </a:solidFill>
              </a:rPr>
              <a:t>www.che-ranking.de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id="{349F3BBB-B811-8640-A5B8-B11DCC568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429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6" name="Line 8">
            <a:extLst>
              <a:ext uri="{FF2B5EF4-FFF2-40B4-BE49-F238E27FC236}">
                <a16:creationId xmlns:a16="http://schemas.microsoft.com/office/drawing/2014/main" id="{32E544AE-FC25-CA44-8C2A-1592398F4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9DC09EE1-7DF4-0448-84B3-395234ECD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1881188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de-DE" sz="2400">
                <a:solidFill>
                  <a:srgbClr val="FF0000"/>
                </a:solidFill>
                <a:latin typeface="Arial" panose="020B0604020202020204" pitchFamily="34" charset="0"/>
              </a:rPr>
              <a:t>densification</a:t>
            </a:r>
            <a:endParaRPr lang="en-GB" altLang="de-DE" sz="2400">
              <a:latin typeface="Times New Roman" panose="02020603050405020304" pitchFamily="18" charset="0"/>
            </a:endParaRP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CA9B05EB-4767-EF4D-A543-E6DA2D9C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86000"/>
            <a:ext cx="20161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de-DE" sz="2400">
                <a:solidFill>
                  <a:srgbClr val="FF0000"/>
                </a:solidFill>
                <a:latin typeface="Arial" panose="020B0604020202020204" pitchFamily="34" charset="0"/>
              </a:rPr>
              <a:t>differentiation</a:t>
            </a:r>
            <a:endParaRPr lang="en-GB" altLang="de-DE" sz="2400">
              <a:latin typeface="Times New Roman" panose="02020603050405020304" pitchFamily="18" charset="0"/>
            </a:endParaRPr>
          </a:p>
        </p:txBody>
      </p:sp>
      <p:sp>
        <p:nvSpPr>
          <p:cNvPr id="43019" name="Line 11">
            <a:extLst>
              <a:ext uri="{FF2B5EF4-FFF2-40B4-BE49-F238E27FC236}">
                <a16:creationId xmlns:a16="http://schemas.microsoft.com/office/drawing/2014/main" id="{D5707260-5D84-BC4B-BDC6-0BE180FDE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0" name="Line 12">
            <a:extLst>
              <a:ext uri="{FF2B5EF4-FFF2-40B4-BE49-F238E27FC236}">
                <a16:creationId xmlns:a16="http://schemas.microsoft.com/office/drawing/2014/main" id="{FE007118-7825-5F4B-B2A1-31916ED1A863}"/>
              </a:ext>
            </a:extLst>
          </p:cNvPr>
          <p:cNvSpPr>
            <a:spLocks noChangeShapeType="1"/>
          </p:cNvSpPr>
          <p:nvPr/>
        </p:nvSpPr>
        <p:spPr bwMode="auto">
          <a:xfrm rot="5994514" flipV="1">
            <a:off x="50292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  <p:bldP spid="430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A75A193-4308-FA46-854D-585A90F8B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2908505B-FBAD-354B-948D-1770EED46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27183-BCB6-E740-8F16-E5D5DFA88D78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282E2050-F759-C544-BADE-39A30496B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23069F9-0243-7D47-AE2B-5E88EA19F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2875"/>
            <a:ext cx="7848600" cy="549275"/>
          </a:xfrm>
        </p:spPr>
        <p:txBody>
          <a:bodyPr/>
          <a:lstStyle/>
          <a:p>
            <a:r>
              <a:rPr lang="de-DE" altLang="de-DE" sz="3200" b="1"/>
              <a:t>CHE-Ranking Principles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63F470F-6FFA-1548-B00C-E3A2B42A308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7950" y="909638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  <a:latin typeface="Arial" panose="020B0604020202020204" pitchFamily="34" charset="0"/>
              </a:rPr>
              <a:t>No 1</a:t>
            </a:r>
          </a:p>
          <a:p>
            <a:pPr algn="ctr" eaLnBrk="0" hangingPunct="0"/>
            <a:endParaRPr lang="de-DE" altLang="de-DE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  <a:latin typeface="Arial" panose="020B0604020202020204" pitchFamily="34" charset="0"/>
              </a:rPr>
              <a:t>comparison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  <a:latin typeface="Arial" panose="020B0604020202020204" pitchFamily="34" charset="0"/>
              </a:rPr>
              <a:t>of 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  <a:latin typeface="Arial" panose="020B0604020202020204" pitchFamily="34" charset="0"/>
              </a:rPr>
              <a:t>disciplines</a:t>
            </a:r>
          </a:p>
          <a:p>
            <a:pPr algn="ctr" eaLnBrk="0" hangingPunct="0"/>
            <a:endParaRPr lang="de-DE" altLang="de-DE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E6F78007-9AA5-1E43-8BDE-343F1206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5538" r="18262"/>
          <a:stretch>
            <a:fillRect/>
          </a:stretch>
        </p:blipFill>
        <p:spPr bwMode="auto">
          <a:xfrm>
            <a:off x="2339975" y="765175"/>
            <a:ext cx="59055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86F7396D-D1E4-3A47-A8DE-E1C4E988D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E1AF424B-0147-4E48-AB19-32E1AB03A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5BA00-280F-E24B-B145-2F79CBFD91A0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6626" name="AutoShape 2">
            <a:extLst>
              <a:ext uri="{FF2B5EF4-FFF2-40B4-BE49-F238E27FC236}">
                <a16:creationId xmlns:a16="http://schemas.microsoft.com/office/drawing/2014/main" id="{6D8E9449-3C37-A845-8037-3D773A273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522413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1998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business,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26627" name="AutoShape 3">
            <a:extLst>
              <a:ext uri="{FF2B5EF4-FFF2-40B4-BE49-F238E27FC236}">
                <a16:creationId xmlns:a16="http://schemas.microsoft.com/office/drawing/2014/main" id="{1F7FDD9A-8319-3E4D-B170-E2B66D1E9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282892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1999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law, 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sciences.</a:t>
            </a: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D824BE19-E58A-0249-B3CE-89F7002D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13702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2000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engineering.</a:t>
            </a: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2DFAB98D-23F8-7A41-9F76-57DF95BC1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544512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2001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3757AD2C-5B18-2646-9879-76C80249D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1522413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2002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business, law,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soc. sciences</a:t>
            </a:r>
          </a:p>
        </p:txBody>
      </p:sp>
      <p:sp>
        <p:nvSpPr>
          <p:cNvPr id="26631" name="AutoShape 7">
            <a:extLst>
              <a:ext uri="{FF2B5EF4-FFF2-40B4-BE49-F238E27FC236}">
                <a16:creationId xmlns:a16="http://schemas.microsoft.com/office/drawing/2014/main" id="{AB7BACBD-E4C4-B946-8A16-8E6332C8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828925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2003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 sciences,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medicine</a:t>
            </a:r>
          </a:p>
        </p:txBody>
      </p:sp>
      <p:sp>
        <p:nvSpPr>
          <p:cNvPr id="26632" name="AutoShape 8">
            <a:extLst>
              <a:ext uri="{FF2B5EF4-FFF2-40B4-BE49-F238E27FC236}">
                <a16:creationId xmlns:a16="http://schemas.microsoft.com/office/drawing/2014/main" id="{92F0D711-69E3-A64B-8088-976052E1C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4137025"/>
            <a:ext cx="2160587" cy="23161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2004</a:t>
            </a:r>
          </a:p>
          <a:p>
            <a:pPr algn="ctr" eaLnBrk="0" hangingPunct="0"/>
            <a:endParaRPr lang="de-DE" altLang="de-DE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engineering,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6D8C4C3E-245B-B949-8295-AC82A224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981075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" panose="020B0604020202020204" pitchFamily="34" charset="0"/>
              </a:rPr>
              <a:t>1st cycle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05DA4F6B-3E78-4A47-93B9-2421409F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98107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" panose="020B0604020202020204" pitchFamily="34" charset="0"/>
              </a:rPr>
              <a:t>2nd cycle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48974479-DF3C-8846-9B09-A498BC49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981075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" panose="020B0604020202020204" pitchFamily="34" charset="0"/>
              </a:rPr>
              <a:t>3rd cycle</a:t>
            </a:r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B2AFFA00-AA10-184C-A064-1C8E29AB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1522413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2005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business, law,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soc. sciences</a:t>
            </a:r>
          </a:p>
        </p:txBody>
      </p:sp>
      <p:sp>
        <p:nvSpPr>
          <p:cNvPr id="26637" name="AutoShape 13">
            <a:extLst>
              <a:ext uri="{FF2B5EF4-FFF2-40B4-BE49-F238E27FC236}">
                <a16:creationId xmlns:a16="http://schemas.microsoft.com/office/drawing/2014/main" id="{AEC4B7FA-346F-9A4B-9BB1-18BE68F91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2828925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2006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 sciences,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medicine</a:t>
            </a:r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id="{DD9414E2-7DCB-F241-8A1C-5D73C85E7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4137025"/>
            <a:ext cx="2232025" cy="23161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2007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engineering,</a:t>
            </a:r>
          </a:p>
          <a:p>
            <a:pPr algn="ctr" eaLnBrk="0" hangingPunct="0"/>
            <a:r>
              <a:rPr lang="de-DE" altLang="de-DE" sz="2400">
                <a:solidFill>
                  <a:schemeClr val="bg1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id="{8A399C75-504E-6A40-92DE-00E1425B9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20938"/>
            <a:ext cx="7558087" cy="900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000" b="1">
                <a:latin typeface="Arial" panose="020B0604020202020204" pitchFamily="34" charset="0"/>
              </a:rPr>
              <a:t> 35 disciplines</a:t>
            </a:r>
          </a:p>
        </p:txBody>
      </p:sp>
      <p:sp>
        <p:nvSpPr>
          <p:cNvPr id="26640" name="Rectangle 16">
            <a:extLst>
              <a:ext uri="{FF2B5EF4-FFF2-40B4-BE49-F238E27FC236}">
                <a16:creationId xmlns:a16="http://schemas.microsoft.com/office/drawing/2014/main" id="{EBDE3C85-7191-1F4B-A298-CBCA3749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860800"/>
            <a:ext cx="7558087" cy="900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000" b="1">
                <a:latin typeface="Arial" panose="020B0604020202020204" pitchFamily="34" charset="0"/>
              </a:rPr>
              <a:t> more than 75 % of all students</a:t>
            </a:r>
          </a:p>
        </p:txBody>
      </p:sp>
      <p:sp>
        <p:nvSpPr>
          <p:cNvPr id="26641" name="Oval 17">
            <a:extLst>
              <a:ext uri="{FF2B5EF4-FFF2-40B4-BE49-F238E27FC236}">
                <a16:creationId xmlns:a16="http://schemas.microsoft.com/office/drawing/2014/main" id="{863CB1D0-8CF1-1244-8F0C-D4126408BD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79388" y="1125538"/>
            <a:ext cx="8839200" cy="5472112"/>
          </a:xfrm>
          <a:prstGeom prst="ellipse">
            <a:avLst/>
          </a:prstGeom>
          <a:solidFill>
            <a:srgbClr val="FF00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3200" b="1">
                <a:solidFill>
                  <a:schemeClr val="bg1"/>
                </a:solidFill>
              </a:rPr>
              <a:t>281 universities</a:t>
            </a:r>
            <a:br>
              <a:rPr lang="de-DE" altLang="de-DE" sz="3200" b="1">
                <a:solidFill>
                  <a:schemeClr val="bg1"/>
                </a:solidFill>
              </a:rPr>
            </a:br>
            <a:endParaRPr lang="de-DE" altLang="de-DE" sz="3200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3200" b="1">
                <a:solidFill>
                  <a:schemeClr val="bg1"/>
                </a:solidFill>
              </a:rPr>
              <a:t>2,490 departments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de-DE" altLang="de-DE" sz="3200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3200" b="1">
                <a:solidFill>
                  <a:schemeClr val="bg1"/>
                </a:solidFill>
              </a:rPr>
              <a:t>6,380 degree programs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de-DE" altLang="de-DE" sz="3200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3200" b="1">
                <a:solidFill>
                  <a:schemeClr val="bg1"/>
                </a:solidFill>
              </a:rPr>
              <a:t>+ 200,000 single data units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/>
      <p:bldP spid="26629" grpId="0" animBg="1"/>
      <p:bldP spid="26630" grpId="0" animBg="1"/>
      <p:bldP spid="26633" grpId="0"/>
      <p:bldP spid="26634" grpId="0"/>
      <p:bldP spid="26635" grpId="0"/>
      <p:bldP spid="26636" grpId="0" animBg="1"/>
      <p:bldP spid="26637" grpId="0" animBg="1"/>
      <p:bldP spid="26638" grpId="0" animBg="1"/>
      <p:bldP spid="26639" grpId="0" animBg="1" autoUpdateAnimBg="0"/>
      <p:bldP spid="26640" grpId="0" animBg="1" autoUpdateAnimBg="0"/>
      <p:bldP spid="266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6558B27D-D4DF-C749-BED7-B5B28F341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CCAF17D-D601-4842-97FC-07D307972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C5B35-FA3C-F048-8E5D-21310A167DAC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6D31354B-452D-3E48-AD1B-4E46B5172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4001B5D-1647-174B-993C-1E9342F4ECF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79388" y="90805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No 2</a:t>
            </a:r>
          </a:p>
          <a:p>
            <a:pPr algn="ctr" eaLnBrk="0" hangingPunct="0"/>
            <a:endParaRPr lang="de-DE" altLang="de-DE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no 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league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table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but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rank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groups</a:t>
            </a:r>
            <a:endParaRPr lang="de-DE" altLang="de-DE" sz="2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7775D264-F46D-CA43-B181-AD99A6AEF2D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052513"/>
            <a:ext cx="1835150" cy="1296987"/>
            <a:chOff x="0" y="800"/>
            <a:chExt cx="1156" cy="746"/>
          </a:xfrm>
        </p:grpSpPr>
        <p:sp>
          <p:nvSpPr>
            <p:cNvPr id="28677" name="AutoShape 5">
              <a:extLst>
                <a:ext uri="{FF2B5EF4-FFF2-40B4-BE49-F238E27FC236}">
                  <a16:creationId xmlns:a16="http://schemas.microsoft.com/office/drawing/2014/main" id="{84EAA198-0532-FB47-9C09-B043913B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de-DE" altLang="de-DE" sz="2400">
                  <a:solidFill>
                    <a:schemeClr val="bg1"/>
                  </a:solidFill>
                  <a:latin typeface="Arial" panose="020B0604020202020204" pitchFamily="34" charset="0"/>
                </a:rPr>
                <a:t>top </a:t>
              </a:r>
            </a:p>
            <a:p>
              <a:pPr eaLnBrk="0" hangingPunct="0"/>
              <a:r>
                <a:rPr lang="de-DE" altLang="de-DE" sz="2400">
                  <a:solidFill>
                    <a:schemeClr val="bg1"/>
                  </a:solidFill>
                  <a:latin typeface="Arial" panose="020B0604020202020204" pitchFamily="34" charset="0"/>
                </a:rPr>
                <a:t>medium</a:t>
              </a:r>
            </a:p>
            <a:p>
              <a:pPr eaLnBrk="0" hangingPunct="0"/>
              <a:r>
                <a:rPr lang="de-DE" altLang="de-DE" sz="2400">
                  <a:solidFill>
                    <a:schemeClr val="bg1"/>
                  </a:solidFill>
                  <a:latin typeface="Arial" panose="020B0604020202020204" pitchFamily="34" charset="0"/>
                </a:rPr>
                <a:t>bottom</a:t>
              </a:r>
            </a:p>
          </p:txBody>
        </p:sp>
        <p:sp>
          <p:nvSpPr>
            <p:cNvPr id="28678" name="Rectangle 6">
              <a:extLst>
                <a:ext uri="{FF2B5EF4-FFF2-40B4-BE49-F238E27FC236}">
                  <a16:creationId xmlns:a16="http://schemas.microsoft.com/office/drawing/2014/main" id="{6EC42173-0F66-D34D-A5A7-7FF0221ABF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9" name="Rectangle 7">
              <a:extLst>
                <a:ext uri="{FF2B5EF4-FFF2-40B4-BE49-F238E27FC236}">
                  <a16:creationId xmlns:a16="http://schemas.microsoft.com/office/drawing/2014/main" id="{948AA76E-9E10-1E4E-9B5F-C69B7B5325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80" name="Rectangle 8">
              <a:extLst>
                <a:ext uri="{FF2B5EF4-FFF2-40B4-BE49-F238E27FC236}">
                  <a16:creationId xmlns:a16="http://schemas.microsoft.com/office/drawing/2014/main" id="{00117E85-23B7-DD40-A8A3-8091B2D65A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8681" name="Picture 9">
            <a:extLst>
              <a:ext uri="{FF2B5EF4-FFF2-40B4-BE49-F238E27FC236}">
                <a16:creationId xmlns:a16="http://schemas.microsoft.com/office/drawing/2014/main" id="{DCE48824-6AB9-0F45-8F6B-385A0030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7496" r="34489" b="10371"/>
          <a:stretch>
            <a:fillRect/>
          </a:stretch>
        </p:blipFill>
        <p:spPr bwMode="auto">
          <a:xfrm>
            <a:off x="2278063" y="836613"/>
            <a:ext cx="5030787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2" name="Rectangle 10">
            <a:extLst>
              <a:ext uri="{FF2B5EF4-FFF2-40B4-BE49-F238E27FC236}">
                <a16:creationId xmlns:a16="http://schemas.microsoft.com/office/drawing/2014/main" id="{2AC7AF66-05FF-C44C-B23D-205C818B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3200" b="1"/>
              <a:t>CHE-Ranking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412A8143-B48F-B34D-B981-5844A5A5F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CHE-Ranking| Detlef Müller-Böling| Berlin 18th June 2007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0F349EF7-AB1D-D24A-B2AF-19F02B32B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A66CD-2642-9D45-9E52-11389DB38E50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870E3B5-B372-4D44-A5E7-73C5CDAE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E6CC6E4-957D-9349-B1F2-34844A70DB9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7950" y="908050"/>
            <a:ext cx="2305050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No 3</a:t>
            </a:r>
          </a:p>
          <a:p>
            <a:pPr algn="ctr" eaLnBrk="0" hangingPunct="0"/>
            <a:endParaRPr lang="de-DE" altLang="de-DE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no overall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score</a:t>
            </a:r>
          </a:p>
          <a:p>
            <a:pPr algn="ctr" eaLnBrk="0" hangingPunct="0"/>
            <a:endParaRPr lang="de-DE" altLang="de-DE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but</a:t>
            </a:r>
          </a:p>
          <a:p>
            <a:pPr algn="ctr" eaLnBrk="0" hangingPunct="0"/>
            <a:endParaRPr lang="de-DE" altLang="de-DE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multi-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dimensional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  <a:latin typeface="Arial" panose="020B0604020202020204" pitchFamily="34" charset="0"/>
              </a:rPr>
              <a:t>ranking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D1C906AF-869A-3C4B-95BE-E65F3A1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24348" r="32228" b="6522"/>
          <a:stretch>
            <a:fillRect/>
          </a:stretch>
        </p:blipFill>
        <p:spPr bwMode="auto">
          <a:xfrm>
            <a:off x="2627313" y="908050"/>
            <a:ext cx="5761037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A284A070-322C-CA47-8CAE-D4E16EAA0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3200" b="1"/>
              <a:t>CHE-Ranking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Macintosh PowerPoint</Application>
  <PresentationFormat>Bildschirmpräsentation (4:3)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Wingdings</vt:lpstr>
      <vt:lpstr>Times New Roman</vt:lpstr>
      <vt:lpstr>Verdana</vt:lpstr>
      <vt:lpstr>Wingdings 2</vt:lpstr>
      <vt:lpstr>Lucida Console</vt:lpstr>
      <vt:lpstr>Standarddesign</vt:lpstr>
      <vt:lpstr>CHE UniversityRanking History, Approach, Internationalizing</vt:lpstr>
      <vt:lpstr>Agenda</vt:lpstr>
      <vt:lpstr>PowerPoint-Präsentation</vt:lpstr>
      <vt:lpstr>PowerPoint-Präsentation</vt:lpstr>
      <vt:lpstr>Communication</vt:lpstr>
      <vt:lpstr>CHE-Ranking Principles</vt:lpstr>
      <vt:lpstr>PowerPoint-Präsentation</vt:lpstr>
      <vt:lpstr>CHE-Ranking Principles</vt:lpstr>
      <vt:lpstr>CHE-Ranking Principles</vt:lpstr>
      <vt:lpstr>Meta - Ranking 1</vt:lpstr>
      <vt:lpstr>Meta - Ranking 2</vt:lpstr>
      <vt:lpstr>PowerPoint-Präsentation</vt:lpstr>
      <vt:lpstr>Approach 1: Regional crossborder</vt:lpstr>
      <vt:lpstr>PowerPoint-Präsentation</vt:lpstr>
      <vt:lpstr>PowerPoint-Präsentation</vt:lpstr>
      <vt:lpstr>PowerPoint-Präsentation</vt:lpstr>
      <vt:lpstr>To sum it up ...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34</cp:revision>
  <dcterms:created xsi:type="dcterms:W3CDTF">2007-03-01T14:35:06Z</dcterms:created>
  <dcterms:modified xsi:type="dcterms:W3CDTF">2022-02-05T13:07:47Z</dcterms:modified>
</cp:coreProperties>
</file>