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87" r:id="rId16"/>
    <p:sldId id="277" r:id="rId17"/>
    <p:sldId id="278" r:id="rId18"/>
    <p:sldId id="279" r:id="rId19"/>
    <p:sldId id="280" r:id="rId20"/>
    <p:sldId id="281" r:id="rId21"/>
    <p:sldId id="282" r:id="rId22"/>
    <p:sldId id="288" r:id="rId23"/>
    <p:sldId id="284" r:id="rId24"/>
    <p:sldId id="289" r:id="rId25"/>
    <p:sldId id="272" r:id="rId26"/>
    <p:sldId id="273" r:id="rId27"/>
    <p:sldId id="290" r:id="rId28"/>
    <p:sldId id="285" r:id="rId29"/>
    <p:sldId id="286" r:id="rId3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0" autoAdjust="0"/>
    <p:restoredTop sz="94632"/>
  </p:normalViewPr>
  <p:slideViewPr>
    <p:cSldViewPr>
      <p:cViewPr varScale="1">
        <p:scale>
          <a:sx n="106" d="100"/>
          <a:sy n="106" d="100"/>
        </p:scale>
        <p:origin x="656" y="184"/>
      </p:cViewPr>
      <p:guideLst>
        <p:guide orient="horz" pos="3929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F7EC276-66FE-8941-A40B-2BDFAAAB7B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F3A2FC7-12F1-EB47-A25C-CCEFD1054F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92DD9F2-CAB3-C742-B891-10144F7D7F7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35417CF-2023-D745-84D3-61D2B8C9FC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D16C910-E1CE-F749-ACB4-357998ABAE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BD64EFB-4979-434D-B415-6B42AE1C2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143F57-4536-BF48-B100-26A912E3AA1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9AB725-B143-604B-82A5-9EEA64E8F2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FE6AC-45B0-694C-AF9A-3EA97A6693FF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6DBD98C8-131E-8143-8633-5190257EAC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B7E065A-999B-AC4B-AF79-CC13FBC11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C0B10B-66C5-9A4A-AEE3-884610779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73F62-16CC-2E4C-91E4-10938030A2D5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89B3B01-F97A-D84C-BD7D-2F17A1689E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7D32E5E-593F-B946-9236-795244CAD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F0B3A8-E95D-D447-827C-2BD78FB7F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D37DC-D461-D945-9964-6FC7EE78FCD4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D2084A59-55B5-1B49-B878-855302A965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05A1409-EBAA-0D49-8DA6-8E1E246D1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2E5991-B103-D840-BF63-5EB69D11F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7812A-62E9-EE4D-9AE4-B28C13EE94EB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23A695AD-E5A7-834E-9E52-FC072D665E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AB1E1E1-E220-5E42-BD37-7F3B64B71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C2E6F6-DEEE-8D48-984C-9791E1F470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EF30F-E0A7-7248-870D-292C91756547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A1F3BC1D-BB08-2449-BCF9-D83DEAF31C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4647FE2-38E3-6A4B-B4C8-C0A369C8D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Die Fakten</a:t>
            </a:r>
          </a:p>
          <a:p>
            <a:pPr lvl="1"/>
            <a:r>
              <a:rPr lang="de-DE" altLang="de-DE"/>
              <a:t>Studierendhoch in Zahlen: Bund, Ländersituation, inkl. Zeitbezug 2010/2020</a:t>
            </a:r>
          </a:p>
          <a:p>
            <a:r>
              <a:rPr lang="de-DE" altLang="de-DE"/>
              <a:t>Unsere Chance</a:t>
            </a:r>
          </a:p>
          <a:p>
            <a:pPr lvl="1"/>
            <a:r>
              <a:rPr lang="de-DE" altLang="de-DE"/>
              <a:t>Warum beantworten (WR, BLK Studie)</a:t>
            </a:r>
          </a:p>
          <a:p>
            <a:pPr lvl="1"/>
            <a:r>
              <a:rPr lang="de-DE" altLang="de-DE"/>
              <a:t>Das „wie“ nutzen um Hochschulen und Hochschulsystem für die Zukunft aufzustellen, schon ansatzweise auf wie eingehen (Überschneidung Impulse). Jetzt die richtigen Dinge tun</a:t>
            </a:r>
          </a:p>
          <a:p>
            <a:r>
              <a:rPr lang="de-DE" altLang="de-DE"/>
              <a:t>Maßnahmen auf 3 Ebenen</a:t>
            </a:r>
          </a:p>
          <a:p>
            <a:pPr lvl="1"/>
            <a:r>
              <a:rPr lang="de-DE" altLang="de-DE"/>
              <a:t>Hochschulpakt darstellen und bewerten (positives, Zusatzbedarfe)</a:t>
            </a:r>
            <a:br>
              <a:rPr lang="de-DE" altLang="de-DE"/>
            </a:br>
            <a:r>
              <a:rPr lang="de-DE" altLang="de-DE"/>
              <a:t>weitere Beispiel: WR(Finanzbedarf, langfristigkeit, BW, Meckpom erwähnen??)</a:t>
            </a:r>
          </a:p>
          <a:p>
            <a:pPr lvl="1"/>
            <a:r>
              <a:rPr lang="de-DE" altLang="de-DE"/>
              <a:t>Demographieprojekt, Partner für Pilotprojekte ködern</a:t>
            </a:r>
          </a:p>
          <a:p>
            <a:pPr lvl="1"/>
            <a:r>
              <a:rPr lang="de-DE" altLang="de-DE"/>
              <a:t>Überleitung zum Symposium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C26E7D-9EFF-3D4D-A0AA-ABE2913B37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94050-A001-624C-89C3-51CFBAB6DB2E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84CEFE2-D351-5940-8548-7B0D3D80CB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7E5CA45-0DE0-CE49-BD9F-FBD814074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487230-421B-7B4B-BDFB-E1541CBBE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32BFA-C27B-0F43-BB29-9D60B1C41F44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14DF2EBC-0B05-CA43-B6C2-799833A4CF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B4FDB27-2F1C-4A4E-961B-B6132EC68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914312-11C6-CF47-8B97-E181D89D1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62E46-3575-0E44-AB49-6FFACF073D60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6C4313F-9265-1442-8607-E9B12725A2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49C479E-2029-1342-A3CC-248363FBC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763DF0-C1CC-B641-AC3D-D0344E9B3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C80AC-AD87-6E42-94E0-AC18CFE726A6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8F3191A-4D26-384F-9CC6-AD977FFFC9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4AD8264-FED2-314F-9F96-D2A40FF96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Können wir hier nicht eine Grafik als Grundlage machen?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35FD3B-E0D8-684E-8085-C697AA092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11F04-D807-784F-ABCC-9956540985D0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E93E7DB-D3FB-3347-9342-D210021EFD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D6E2DDD-26B3-4E42-B88D-72E1BBC49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FD0BCA-5DB4-494E-816C-B291B9E154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47E20-127B-814E-B977-082779751553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F33953E4-E0F7-FB40-BEEA-890AF5BE98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3CD54E9-10DF-5241-A246-98CE58075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B7F678-50B1-7144-BC46-351E2B214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0809C-5568-824B-ABB8-DA281D54F219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316E468B-7433-0E4D-A892-9A0E1AAC70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A199EAA-18AA-A545-B9B0-9AD507C00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7655A0-CA99-6940-BE42-D585BEDE70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93569-DF1B-BE46-85FA-AABEF25BE868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B715DC9-F1FE-6647-97CA-F4C9C7793A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E17124F-E2AB-9E4A-8D61-B16B29866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314841-E350-5040-B4AA-CAD3CBFB3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97CD0-AA0A-2946-8220-DC9A84DFDBA6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770266EC-8BF1-0941-B90C-654F82063E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714CF81-39E3-014E-B158-02CC97318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5F9002-D6D2-734D-BDEE-A9EDF30D6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C51CB-6D02-054B-A2F8-B0788FB8A220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41D4E407-784E-594E-98A5-FDD3BACCCC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D2E1B92-38EB-6E49-AAAE-41DCAAD00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A48058-B6A0-C24E-AF0D-9A71E6DF7B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1E2C3-B99B-2446-83CE-064D34C6384A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030D8B2-0AD0-4449-9DFF-B4D35746E8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B2F9E6C-7BA2-B346-9A1B-AE7985E70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3D71B4-6BAB-764A-9287-3951481647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8D8F8-2C43-AA4F-8778-88CE7488DD99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8C539529-C95B-9D4A-8483-9F41B62456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7404615-9285-A14F-B2A7-4FCDD99F2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3BEEC9-A8D0-5C4B-A9FD-AB3B6A8F8D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E0ACA-4A4F-4744-8E06-8D77DEF929B8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27E8B2C-D786-0548-AE8F-CBC9B8FBA8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5CD6DBB-E4ED-6742-BFC1-EC4DFFD7A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CF72C7-DECA-A141-96D8-8B9F4115D5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BFA10-B5BD-504F-8FB7-517C5B0C5490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CBEE18A8-6634-0C42-826E-20D94E1981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0F401DD-9DD5-F64C-BEEE-7B1AE2D08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FD4345-B226-7E49-B142-8A29788D47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4CC7A-7810-AD4A-9694-0731B6C9D5EF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52F32A40-3298-3449-B131-D81313E0E8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FE45930-6E0B-4E4B-9CB6-DAA460A93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49C3FD-87E9-B447-B261-AB40B614C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71CD5-C82F-104B-B754-25D8E9B11BDB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D6E4B8C2-8D9A-D349-8E64-DC43855C47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9FBD21C-41F6-9041-9A42-61DFB87B4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1440CB-CCD9-4546-8BDB-D366A9BB7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2CAE7-0DA0-A942-BAF6-89A591893840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522D973-FCE4-4D40-AFA9-9ABFEBEBF0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87CC09D-43F2-D14C-BD17-05DCCE132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E3DFC8-B71D-5548-85F0-A6A07D8525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38117-7D72-7B47-8A27-E6B0EDB80EA6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6368E1B-6493-2E45-9CA4-D9A911FD42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36DAC2-10FC-1048-A255-C53161AA7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08B92F-B4E5-5D46-A3EF-806A1BCB57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ADF24-BA57-DD48-AE10-76FA45B41175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8F75EC5-7D0F-AA4B-BA44-8D02B2ED96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1D6C49D-3409-474A-A065-A9CEDB8DB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1E75F1-B022-9C4D-AA62-19BD7F15D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1B96C-25BF-FF41-85F3-DD20DEA56A07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1388631-0F42-7945-9CA2-D3A1DBB584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3C15AA4-C269-AD45-AD51-8426916F1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9AB1C8-FD26-0542-A6A7-E942CC5AD3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B33AB-0EE8-1F45-BA53-081EFA574911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D9D21A7-4DDE-1946-8CE2-487D72E932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AF9F539-B931-2F48-B0BE-AC984E68C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4E2603-F2CE-2847-9383-CAF754F471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16070-24B1-7D48-AEA9-AB9114965BE2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F655D76-6572-9841-9724-63576AC3CD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48DEF30-B6DE-9E42-8C9C-4D2377A09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213465-2615-6F4B-914A-D8198782D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57C63-66F8-4A43-ABD5-EE56456394AB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BC34165-2E66-8F48-BB4F-5834EE690E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D76A513-CB83-5B4B-8135-634F4AAF0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F01286-3FD4-BC4E-9D91-F14BEAE63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24580-0242-F643-AC52-F531D4A8564B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B9E107F-A6D0-5740-B985-6AE5B8D927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0440AC3-EF53-7A43-B5D6-C35407685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9" name="Picture 187">
            <a:extLst>
              <a:ext uri="{FF2B5EF4-FFF2-40B4-BE49-F238E27FC236}">
                <a16:creationId xmlns:a16="http://schemas.microsoft.com/office/drawing/2014/main" id="{D60D6B38-26D7-7F4C-AB9F-CE413414EB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38"/>
            <a:ext cx="4060825" cy="58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8FE2F2C9-3CAF-1943-A3E0-6B37FAB90D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2346325"/>
            <a:ext cx="7772400" cy="1470025"/>
          </a:xfrm>
        </p:spPr>
        <p:txBody>
          <a:bodyPr/>
          <a:lstStyle>
            <a:lvl1pPr algn="r">
              <a:defRPr sz="3200" b="1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36F04F6-1516-CB45-A621-6D542D594A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0275" y="4102100"/>
            <a:ext cx="6400800" cy="11271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6D0B3A9-F919-554F-AA48-83FB300D3A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8EF7BE4-1618-E446-8885-D145700D14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DB735B6-775F-9D47-989E-763BA1EF34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E23936-976F-004A-B138-BAA9C0C000D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253" name="Rectangle 181">
            <a:extLst>
              <a:ext uri="{FF2B5EF4-FFF2-40B4-BE49-F238E27FC236}">
                <a16:creationId xmlns:a16="http://schemas.microsoft.com/office/drawing/2014/main" id="{E88AB415-5E39-9B4B-9C8A-DB0695AFA9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58" name="Text Box 186">
            <a:extLst>
              <a:ext uri="{FF2B5EF4-FFF2-40B4-BE49-F238E27FC236}">
                <a16:creationId xmlns:a16="http://schemas.microsoft.com/office/drawing/2014/main" id="{AAF4C84A-AB6D-F245-B396-F6E844875D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6092825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bg1"/>
                </a:solidFill>
              </a:rPr>
              <a:t>www.che.de</a:t>
            </a:r>
          </a:p>
        </p:txBody>
      </p:sp>
      <p:pic>
        <p:nvPicPr>
          <p:cNvPr id="3260" name="Picture 188">
            <a:extLst>
              <a:ext uri="{FF2B5EF4-FFF2-40B4-BE49-F238E27FC236}">
                <a16:creationId xmlns:a16="http://schemas.microsoft.com/office/drawing/2014/main" id="{F95CB4F0-7697-9D47-86F4-309434ED83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115888"/>
            <a:ext cx="2206625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76707-6168-FD4F-A382-0217055F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2626245-4F33-FF4B-BD31-B51CD0B98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F56D0C-1431-FD46-B090-847627DE8E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4D344C-4481-FE4F-93FE-A733418620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EA73D0-741B-7A4A-84E6-4580053234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259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1E37ACB-0A8F-BF4A-BDBA-05B44291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44450"/>
            <a:ext cx="2090737" cy="6121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7108F43-4874-F44D-9EBB-D622342E8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2263" y="44450"/>
            <a:ext cx="6121400" cy="6121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B2BB86-2B20-524A-8D9A-9848958561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C39F82-5811-0B43-A057-8C89C4073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5991C4-D672-9F47-8CA6-420A511970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811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F23B7-881F-344E-A327-96850838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78ED31-C222-4E4A-B446-69C69F2F3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104164-743E-0547-AB21-ACAB2CCE80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CD5C4F-A412-D64A-86B0-1A0849FA9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E9EA02-FFCC-F64E-9E80-75DAC792AA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066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CABAF-74FC-BA49-AB7F-F01058D2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2F22E0-3AD0-F047-AABA-7BDF87A23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A29BFE-5BF8-8841-B341-F7E8827BD6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34C206-53A1-C444-B76B-5B1E88DF3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723E6A-71F8-F942-AE2E-C03ACCA9721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400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0C155-921C-8147-BB21-5CD33111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6C99CF-96FC-6647-B729-3D9003E9C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398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C7A412-5B18-B243-B5B7-D1A758C05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398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D07B52-A25A-7B4C-9E1D-D4598F0571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331CF5-3A66-4144-90B0-9FE33A148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9AF72D-A487-3B45-8103-15DD24D9DAC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096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5940C-C8AC-BD47-8165-4F2C9A83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524994-D504-4449-8E80-1C0A89661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AB3EEE-7DED-9141-A06B-DEAB45ADB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F16BBFA-A886-1C44-9B49-4B9CFEE6C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DCBD4A4-8D91-3346-9BFB-5428EE6B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749AF3B-4DBA-9C41-8558-1A3E7CC0E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2561758-641B-6048-B56D-7066DA400C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B553E3-BD7B-B04B-8591-8619FCBE601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060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4BAD9-494E-DC4D-A256-7A00E318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636444-3CD0-B04C-9A60-F48E5743D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421D3A-E910-364B-BF40-0806A2D793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1D5E2A-0BAD-9244-B669-13FE531CAD3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352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A7DD638-B26E-294F-9273-3A7FEC177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6AC0F90-5D0F-FA42-8130-9FDB91D1F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78C16B-F135-1246-BFC8-85364624176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57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82D48-76D2-3442-96BA-267ED463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97E77D-7129-CD45-BDB9-5815CA0D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08A614-C63D-904F-A950-46E7705E6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428CE6-1C3A-434C-BA4B-EFF0E05937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3BDE9D-D165-E142-B75D-C63E63EA58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4B54E3-942D-E04A-9B6D-C2B82038273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790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4270E-7BEE-9747-86D3-E6426FC0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CA81DA0-187F-5644-A179-809111E94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5FFDF-DCEF-B349-9A03-3E19BD71F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066E15-C847-8247-AC4A-C694768FAC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7B76E9-1D0E-1743-A519-6D7EE82540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E0E17C-48EC-674D-9F1A-9BD002E0603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969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>
            <a:extLst>
              <a:ext uri="{FF2B5EF4-FFF2-40B4-BE49-F238E27FC236}">
                <a16:creationId xmlns:a16="http://schemas.microsoft.com/office/drawing/2014/main" id="{0AA0F1E6-CFAF-894D-B828-8E61E5F71F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75"/>
            <a:ext cx="8016875" cy="58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>
            <a:extLst>
              <a:ext uri="{FF2B5EF4-FFF2-40B4-BE49-F238E27FC236}">
                <a16:creationId xmlns:a16="http://schemas.microsoft.com/office/drawing/2014/main" id="{5E393208-4F35-BE43-9BE7-DFD38EC178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341959A2-10A0-6245-9F03-EAEC4162AE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3D3E54F6-A211-2145-9EF2-B613C0572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44450"/>
            <a:ext cx="66976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2B842B-C366-074A-9452-722BBC958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98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80F87C-92AD-7549-A49D-2CF0C88D64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24625"/>
            <a:ext cx="6264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141"/>
                </a:solidFill>
              </a:defRPr>
            </a:lvl1pPr>
          </a:lstStyle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D40905-E32A-684D-9F0E-472A96ECC3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00"/>
                </a:solidFill>
              </a:defRPr>
            </a:lvl1pPr>
          </a:lstStyle>
          <a:p>
            <a:fld id="{62992036-D234-1648-BCE0-72F09D5CBD09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FCF5ACF2-7E29-8847-A142-7C4AE942BE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2700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41414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kern="12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–"/>
        <a:defRPr sz="2400" kern="1200">
          <a:solidFill>
            <a:srgbClr val="41414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400" kern="1200">
          <a:solidFill>
            <a:srgbClr val="41414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 kern="1200">
          <a:solidFill>
            <a:srgbClr val="41414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kern="1200">
          <a:solidFill>
            <a:srgbClr val="4141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1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emf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5CF0849-EF79-1344-AF73-79F1466BD2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/>
              <a:t>Die entfesselte Hochschule als </a:t>
            </a:r>
            <a:br>
              <a:rPr lang="de-DE" altLang="de-DE"/>
            </a:br>
            <a:r>
              <a:rPr lang="de-DE" altLang="de-DE"/>
              <a:t>Alma Mater Virtualis?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DA27EA3-085E-6042-A522-F17B02856B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/>
              <a:t>Detlef Müller-Böling</a:t>
            </a:r>
          </a:p>
          <a:p>
            <a:r>
              <a:rPr lang="de-DE" altLang="de-DE"/>
              <a:t>14. Juni 2007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B7E95E65-6B0A-A64A-B7F8-2DEA5606C7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15C5CBAE-7D86-9445-95FF-C47284072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0ADAC-17C4-994C-9FD3-133EA67D2C80}" type="slidenum">
              <a:rPr lang="de-DE" altLang="de-DE"/>
              <a:pPr/>
              <a:t>10</a:t>
            </a:fld>
            <a:endParaRPr lang="de-DE" altLang="de-DE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A63CCB1D-7073-9B42-BE4F-98AB691C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WordArt 3">
            <a:extLst>
              <a:ext uri="{FF2B5EF4-FFF2-40B4-BE49-F238E27FC236}">
                <a16:creationId xmlns:a16="http://schemas.microsoft.com/office/drawing/2014/main" id="{252F9CCC-7C84-C44B-9D43-541EDB7360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44450"/>
            <a:ext cx="4572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Lehre früher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7DCEF7E4-7008-5C46-9F81-AA57BBDAB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8F68EF78-3BFA-E640-8F4E-4A41490FA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4172B2-B2EA-344E-A726-AD86D56B7AAD}" type="slidenum">
              <a:rPr lang="de-DE" altLang="de-DE"/>
              <a:pPr/>
              <a:t>11</a:t>
            </a:fld>
            <a:endParaRPr lang="de-DE" altLang="de-DE"/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DCAC0C43-1B59-C342-B0C9-B7CDBF65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5175"/>
            <a:ext cx="449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11B82E42-D56C-D148-B869-98AED7F35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5175"/>
            <a:ext cx="4572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WordArt 4">
            <a:extLst>
              <a:ext uri="{FF2B5EF4-FFF2-40B4-BE49-F238E27FC236}">
                <a16:creationId xmlns:a16="http://schemas.microsoft.com/office/drawing/2014/main" id="{19ADAD65-514E-2448-B57A-7B77815BCC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41275"/>
            <a:ext cx="4419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Lehre heute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DA785576-F7B5-EE49-92F8-65D6971BE6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6F21D08-B0EA-FD48-88A6-81D4D82BF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94B18-E6DF-6E43-91AB-552E1EB64EE4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33794" name="WordArt 2">
            <a:extLst>
              <a:ext uri="{FF2B5EF4-FFF2-40B4-BE49-F238E27FC236}">
                <a16:creationId xmlns:a16="http://schemas.microsoft.com/office/drawing/2014/main" id="{890B46A6-3402-964E-AC1C-3BCF9C3485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44450"/>
            <a:ext cx="4419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Lehre heute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EC5CE368-D09C-AF4C-82EB-1BB9C5F8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268413"/>
            <a:ext cx="7258050" cy="455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53F68871-2F2D-7B47-8E94-92015A22B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42048EE6-C9D8-1E4E-9BDB-60A3AF4706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96207-516B-8F4D-ABF9-F3FFEE666644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85E290-91F4-8143-940F-943378FA3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Trend 1: Studierendenhoch</a:t>
            </a:r>
          </a:p>
        </p:txBody>
      </p:sp>
      <p:graphicFrame>
        <p:nvGraphicFramePr>
          <p:cNvPr id="39939" name="Object 3">
            <a:extLst>
              <a:ext uri="{FF2B5EF4-FFF2-40B4-BE49-F238E27FC236}">
                <a16:creationId xmlns:a16="http://schemas.microsoft.com/office/drawing/2014/main" id="{54A8A697-7212-A840-BFC5-9C421FED487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0" y="1052513"/>
          <a:ext cx="902335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Diagramm" r:id="rId5" imgW="6591300" imgH="3810000" progId="Excel.Chart.8">
                  <p:embed/>
                </p:oleObj>
              </mc:Choice>
              <mc:Fallback>
                <p:oleObj name="Diagramm" r:id="rId5" imgW="6591300" imgH="38100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9023350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Oval 4">
            <a:extLst>
              <a:ext uri="{FF2B5EF4-FFF2-40B4-BE49-F238E27FC236}">
                <a16:creationId xmlns:a16="http://schemas.microsoft.com/office/drawing/2014/main" id="{B41D8514-28D0-7B47-83FD-B4C44A49115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40200" y="3860800"/>
            <a:ext cx="1584325" cy="1368425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8D337684-1257-4845-83DB-26809E786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2276475"/>
            <a:ext cx="7019925" cy="25304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4000" b="1">
                <a:solidFill>
                  <a:schemeClr val="bg1"/>
                </a:solidFill>
              </a:rPr>
              <a:t>Trend 1: </a:t>
            </a:r>
            <a:br>
              <a:rPr lang="de-DE" altLang="de-DE" sz="4000" b="1">
                <a:solidFill>
                  <a:schemeClr val="bg1"/>
                </a:solidFill>
              </a:rPr>
            </a:br>
            <a:r>
              <a:rPr lang="de-DE" altLang="de-DE" sz="4000" b="1">
                <a:solidFill>
                  <a:schemeClr val="bg1"/>
                </a:solidFill>
              </a:rPr>
              <a:t>Kurzfristig steigen die Studierendenzahlen stark an. Nach 2023 sinken sie.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OleChart spid="39939" grpId="0"/>
      <p:bldP spid="399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C4F562-F640-B34C-8C4F-B56B181B8C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093D2B-3925-1E4F-9B42-FE790A80F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872BE-D2BC-9B4A-ACEA-B31168E04396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2FDAD2B-498F-3A43-82C7-AA028DA91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Trend 1: Studierendenhoch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EDEC29D-7614-C047-87B7-88F0A47A9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325" y="1812925"/>
            <a:ext cx="7777163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/>
          <a:lstStyle/>
          <a:p>
            <a:r>
              <a:rPr lang="de-DE" altLang="de-DE" sz="3200"/>
              <a:t>Kapazitäten </a:t>
            </a:r>
            <a:br>
              <a:rPr lang="de-DE" altLang="de-DE" sz="3200"/>
            </a:br>
            <a:r>
              <a:rPr lang="de-DE" altLang="de-DE" sz="3200"/>
              <a:t>(Raum, Sachmittel, Personal, …) </a:t>
            </a:r>
            <a:br>
              <a:rPr lang="de-DE" altLang="de-DE" sz="3200"/>
            </a:br>
            <a:r>
              <a:rPr lang="de-DE" altLang="de-DE" sz="3200"/>
              <a:t>müssen flexibel vorgehalten werden</a:t>
            </a:r>
          </a:p>
          <a:p>
            <a:pPr>
              <a:buFont typeface="Wingdings" pitchFamily="2" charset="2"/>
              <a:buNone/>
            </a:pPr>
            <a:endParaRPr lang="de-DE" altLang="de-DE" sz="3200"/>
          </a:p>
          <a:p>
            <a:pPr>
              <a:buFont typeface="Wingdings" pitchFamily="2" charset="2"/>
              <a:buChar char="à"/>
            </a:pPr>
            <a:r>
              <a:rPr lang="de-DE" altLang="de-DE" sz="3200"/>
              <a:t>e-learning kann diese Flexibilität virtuell schaffen</a:t>
            </a:r>
          </a:p>
          <a:p>
            <a:pPr>
              <a:buFont typeface="Wingdings" pitchFamily="2" charset="2"/>
              <a:buNone/>
            </a:pPr>
            <a:endParaRPr lang="de-DE" altLang="de-DE" sz="3200"/>
          </a:p>
          <a:p>
            <a:endParaRPr lang="de-DE" altLang="de-DE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ußzeilenplatzhalter 3">
            <a:extLst>
              <a:ext uri="{FF2B5EF4-FFF2-40B4-BE49-F238E27FC236}">
                <a16:creationId xmlns:a16="http://schemas.microsoft.com/office/drawing/2014/main" id="{B543839D-C37F-BF44-B5F4-7438D2BB1E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41" name="Foliennummernplatzhalter 4">
            <a:extLst>
              <a:ext uri="{FF2B5EF4-FFF2-40B4-BE49-F238E27FC236}">
                <a16:creationId xmlns:a16="http://schemas.microsoft.com/office/drawing/2014/main" id="{3E05E1BB-A467-784B-9531-3D62642F7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F0F8F-5D49-B845-AF16-6864BA10C75F}" type="slidenum">
              <a:rPr lang="de-DE" altLang="de-DE"/>
              <a:pPr/>
              <a:t>15</a:t>
            </a:fld>
            <a:endParaRPr lang="de-DE" altLang="de-DE"/>
          </a:p>
        </p:txBody>
      </p:sp>
      <p:grpSp>
        <p:nvGrpSpPr>
          <p:cNvPr id="69672" name="Group 40">
            <a:extLst>
              <a:ext uri="{FF2B5EF4-FFF2-40B4-BE49-F238E27FC236}">
                <a16:creationId xmlns:a16="http://schemas.microsoft.com/office/drawing/2014/main" id="{34B72E50-4074-C844-B1CF-4B411818CEB7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335088"/>
            <a:ext cx="8756650" cy="3894137"/>
            <a:chOff x="244" y="845"/>
            <a:chExt cx="5516" cy="2453"/>
          </a:xfrm>
        </p:grpSpPr>
        <p:pic>
          <p:nvPicPr>
            <p:cNvPr id="69638" name="Picture 6">
              <a:extLst>
                <a:ext uri="{FF2B5EF4-FFF2-40B4-BE49-F238E27FC236}">
                  <a16:creationId xmlns:a16="http://schemas.microsoft.com/office/drawing/2014/main" id="{B1B3F18D-22F0-D94D-9C48-8A6FAFF4F2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" y="845"/>
              <a:ext cx="5329" cy="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639" name="Group 7">
              <a:extLst>
                <a:ext uri="{FF2B5EF4-FFF2-40B4-BE49-F238E27FC236}">
                  <a16:creationId xmlns:a16="http://schemas.microsoft.com/office/drawing/2014/main" id="{6D775F39-9889-154A-A485-3B4A80DC5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9" y="2160"/>
              <a:ext cx="1132" cy="659"/>
              <a:chOff x="839" y="2296"/>
              <a:chExt cx="1132" cy="659"/>
            </a:xfrm>
          </p:grpSpPr>
          <p:sp>
            <p:nvSpPr>
              <p:cNvPr id="69640" name="Text Box 8">
                <a:extLst>
                  <a:ext uri="{FF2B5EF4-FFF2-40B4-BE49-F238E27FC236}">
                    <a16:creationId xmlns:a16="http://schemas.microsoft.com/office/drawing/2014/main" id="{7433C0A9-D3B8-664F-BF0A-75DBDB8AE5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9" y="2296"/>
                <a:ext cx="113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 sz="1400" b="1">
                    <a:sym typeface="Symbol" pitchFamily="2" charset="2"/>
                  </a:rPr>
                  <a:t> Jahrgangsstärke</a:t>
                </a:r>
                <a:br>
                  <a:rPr lang="de-DE" altLang="de-DE" sz="1400" b="1">
                    <a:sym typeface="Symbol" pitchFamily="2" charset="2"/>
                  </a:rPr>
                </a:br>
                <a:r>
                  <a:rPr lang="de-DE" altLang="de-DE" sz="1400" b="1">
                    <a:sym typeface="Symbol" pitchFamily="2" charset="2"/>
                  </a:rPr>
                  <a:t>20- &lt;  25-Jährige</a:t>
                </a:r>
              </a:p>
            </p:txBody>
          </p:sp>
          <p:sp>
            <p:nvSpPr>
              <p:cNvPr id="69641" name="Text Box 9">
                <a:extLst>
                  <a:ext uri="{FF2B5EF4-FFF2-40B4-BE49-F238E27FC236}">
                    <a16:creationId xmlns:a16="http://schemas.microsoft.com/office/drawing/2014/main" id="{D8A3B2B4-8ED6-A846-BF3B-AF8B3043B2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9" y="2629"/>
                <a:ext cx="113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 sz="1400" b="1">
                    <a:sym typeface="Symbol" pitchFamily="2" charset="2"/>
                  </a:rPr>
                  <a:t> Jahrgangsstärke</a:t>
                </a:r>
                <a:br>
                  <a:rPr lang="de-DE" altLang="de-DE" sz="1400" b="1">
                    <a:sym typeface="Symbol" pitchFamily="2" charset="2"/>
                  </a:rPr>
                </a:br>
                <a:r>
                  <a:rPr lang="de-DE" altLang="de-DE" sz="1400" b="1">
                    <a:sym typeface="Symbol" pitchFamily="2" charset="2"/>
                  </a:rPr>
                  <a:t>60- &lt;  65-Jährige</a:t>
                </a:r>
              </a:p>
            </p:txBody>
          </p:sp>
        </p:grpSp>
        <p:grpSp>
          <p:nvGrpSpPr>
            <p:cNvPr id="69642" name="Group 10">
              <a:extLst>
                <a:ext uri="{FF2B5EF4-FFF2-40B4-BE49-F238E27FC236}">
                  <a16:creationId xmlns:a16="http://schemas.microsoft.com/office/drawing/2014/main" id="{CCF40865-CBF5-9642-8560-D846B0EDE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" y="2886"/>
              <a:ext cx="436" cy="412"/>
              <a:chOff x="431" y="3022"/>
              <a:chExt cx="436" cy="412"/>
            </a:xfrm>
          </p:grpSpPr>
          <p:sp>
            <p:nvSpPr>
              <p:cNvPr id="69643" name="Text Box 11">
                <a:extLst>
                  <a:ext uri="{FF2B5EF4-FFF2-40B4-BE49-F238E27FC236}">
                    <a16:creationId xmlns:a16="http://schemas.microsoft.com/office/drawing/2014/main" id="{3D79E369-AE7B-7D4B-A062-06392254E0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3203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/>
                  <a:t>2005</a:t>
                </a:r>
              </a:p>
            </p:txBody>
          </p:sp>
          <p:sp>
            <p:nvSpPr>
              <p:cNvPr id="69644" name="Line 12">
                <a:extLst>
                  <a:ext uri="{FF2B5EF4-FFF2-40B4-BE49-F238E27FC236}">
                    <a16:creationId xmlns:a16="http://schemas.microsoft.com/office/drawing/2014/main" id="{56CE92F3-94B3-3B43-9328-336C2EB33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022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9645" name="Group 13">
              <a:extLst>
                <a:ext uri="{FF2B5EF4-FFF2-40B4-BE49-F238E27FC236}">
                  <a16:creationId xmlns:a16="http://schemas.microsoft.com/office/drawing/2014/main" id="{99F77314-9404-624A-A077-44A2F3F7B0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5" y="2886"/>
              <a:ext cx="436" cy="412"/>
              <a:chOff x="431" y="3022"/>
              <a:chExt cx="436" cy="412"/>
            </a:xfrm>
          </p:grpSpPr>
          <p:sp>
            <p:nvSpPr>
              <p:cNvPr id="69646" name="Text Box 14">
                <a:extLst>
                  <a:ext uri="{FF2B5EF4-FFF2-40B4-BE49-F238E27FC236}">
                    <a16:creationId xmlns:a16="http://schemas.microsoft.com/office/drawing/2014/main" id="{4EE786D6-675A-C64D-90EA-2B2460AA9F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3203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/>
                  <a:t>2010</a:t>
                </a:r>
              </a:p>
            </p:txBody>
          </p:sp>
          <p:sp>
            <p:nvSpPr>
              <p:cNvPr id="69647" name="Line 15">
                <a:extLst>
                  <a:ext uri="{FF2B5EF4-FFF2-40B4-BE49-F238E27FC236}">
                    <a16:creationId xmlns:a16="http://schemas.microsoft.com/office/drawing/2014/main" id="{DBCB922E-FCEA-5444-A89E-AB9A288A9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022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9648" name="Group 16">
              <a:extLst>
                <a:ext uri="{FF2B5EF4-FFF2-40B4-BE49-F238E27FC236}">
                  <a16:creationId xmlns:a16="http://schemas.microsoft.com/office/drawing/2014/main" id="{789BCAB2-6A46-AE41-9C59-F3F69D436F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9" y="2886"/>
              <a:ext cx="436" cy="412"/>
              <a:chOff x="431" y="3022"/>
              <a:chExt cx="436" cy="412"/>
            </a:xfrm>
          </p:grpSpPr>
          <p:sp>
            <p:nvSpPr>
              <p:cNvPr id="69649" name="Text Box 17">
                <a:extLst>
                  <a:ext uri="{FF2B5EF4-FFF2-40B4-BE49-F238E27FC236}">
                    <a16:creationId xmlns:a16="http://schemas.microsoft.com/office/drawing/2014/main" id="{2DFC1EDF-6A66-CE4B-A518-93C02EC419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3203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/>
                  <a:t>2015</a:t>
                </a:r>
              </a:p>
            </p:txBody>
          </p:sp>
          <p:sp>
            <p:nvSpPr>
              <p:cNvPr id="69650" name="Line 18">
                <a:extLst>
                  <a:ext uri="{FF2B5EF4-FFF2-40B4-BE49-F238E27FC236}">
                    <a16:creationId xmlns:a16="http://schemas.microsoft.com/office/drawing/2014/main" id="{9FB70A05-5BB8-A849-8B37-848E58439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022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9651" name="Group 19">
              <a:extLst>
                <a:ext uri="{FF2B5EF4-FFF2-40B4-BE49-F238E27FC236}">
                  <a16:creationId xmlns:a16="http://schemas.microsoft.com/office/drawing/2014/main" id="{E044A4F8-5D45-B048-8EE0-A5F6E1E4AB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2886"/>
              <a:ext cx="436" cy="412"/>
              <a:chOff x="431" y="3022"/>
              <a:chExt cx="436" cy="412"/>
            </a:xfrm>
          </p:grpSpPr>
          <p:sp>
            <p:nvSpPr>
              <p:cNvPr id="69652" name="Text Box 20">
                <a:extLst>
                  <a:ext uri="{FF2B5EF4-FFF2-40B4-BE49-F238E27FC236}">
                    <a16:creationId xmlns:a16="http://schemas.microsoft.com/office/drawing/2014/main" id="{FA239F2D-B9F9-514C-BFEC-FD869C379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3203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/>
                  <a:t>2020</a:t>
                </a:r>
              </a:p>
            </p:txBody>
          </p:sp>
          <p:sp>
            <p:nvSpPr>
              <p:cNvPr id="69653" name="Line 21">
                <a:extLst>
                  <a:ext uri="{FF2B5EF4-FFF2-40B4-BE49-F238E27FC236}">
                    <a16:creationId xmlns:a16="http://schemas.microsoft.com/office/drawing/2014/main" id="{69DCF676-A60E-5841-AD87-5376FDDDB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022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9654" name="Group 22">
              <a:extLst>
                <a:ext uri="{FF2B5EF4-FFF2-40B4-BE49-F238E27FC236}">
                  <a16:creationId xmlns:a16="http://schemas.microsoft.com/office/drawing/2014/main" id="{807240B7-E90E-6448-B5EE-DABE7DCA6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0" y="2886"/>
              <a:ext cx="436" cy="412"/>
              <a:chOff x="431" y="3022"/>
              <a:chExt cx="436" cy="412"/>
            </a:xfrm>
          </p:grpSpPr>
          <p:sp>
            <p:nvSpPr>
              <p:cNvPr id="69655" name="Text Box 23">
                <a:extLst>
                  <a:ext uri="{FF2B5EF4-FFF2-40B4-BE49-F238E27FC236}">
                    <a16:creationId xmlns:a16="http://schemas.microsoft.com/office/drawing/2014/main" id="{99864E4F-BFB4-5D43-B533-19CC4CC5C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3203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/>
                  <a:t>2025</a:t>
                </a:r>
              </a:p>
            </p:txBody>
          </p:sp>
          <p:sp>
            <p:nvSpPr>
              <p:cNvPr id="69656" name="Line 24">
                <a:extLst>
                  <a:ext uri="{FF2B5EF4-FFF2-40B4-BE49-F238E27FC236}">
                    <a16:creationId xmlns:a16="http://schemas.microsoft.com/office/drawing/2014/main" id="{8957E469-34DA-314B-9252-929BB63D1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022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9657" name="Group 25">
              <a:extLst>
                <a:ext uri="{FF2B5EF4-FFF2-40B4-BE49-F238E27FC236}">
                  <a16:creationId xmlns:a16="http://schemas.microsoft.com/office/drawing/2014/main" id="{0B5CE6E4-BD80-4943-A6CA-C716CD2E6B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2" y="2886"/>
              <a:ext cx="436" cy="412"/>
              <a:chOff x="431" y="3022"/>
              <a:chExt cx="436" cy="412"/>
            </a:xfrm>
          </p:grpSpPr>
          <p:sp>
            <p:nvSpPr>
              <p:cNvPr id="69658" name="Text Box 26">
                <a:extLst>
                  <a:ext uri="{FF2B5EF4-FFF2-40B4-BE49-F238E27FC236}">
                    <a16:creationId xmlns:a16="http://schemas.microsoft.com/office/drawing/2014/main" id="{5C33229E-EF06-A34E-86CC-8EC868C90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3203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/>
                  <a:t>2030</a:t>
                </a:r>
              </a:p>
            </p:txBody>
          </p:sp>
          <p:sp>
            <p:nvSpPr>
              <p:cNvPr id="69659" name="Line 27">
                <a:extLst>
                  <a:ext uri="{FF2B5EF4-FFF2-40B4-BE49-F238E27FC236}">
                    <a16:creationId xmlns:a16="http://schemas.microsoft.com/office/drawing/2014/main" id="{5D1DE16B-9794-5C43-B546-13E4571A6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022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9660" name="Group 28">
              <a:extLst>
                <a:ext uri="{FF2B5EF4-FFF2-40B4-BE49-F238E27FC236}">
                  <a16:creationId xmlns:a16="http://schemas.microsoft.com/office/drawing/2014/main" id="{4AE0803D-23D5-0C40-B937-0CCB28B44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4" y="2886"/>
              <a:ext cx="436" cy="412"/>
              <a:chOff x="431" y="3022"/>
              <a:chExt cx="436" cy="412"/>
            </a:xfrm>
          </p:grpSpPr>
          <p:sp>
            <p:nvSpPr>
              <p:cNvPr id="69661" name="Text Box 29">
                <a:extLst>
                  <a:ext uri="{FF2B5EF4-FFF2-40B4-BE49-F238E27FC236}">
                    <a16:creationId xmlns:a16="http://schemas.microsoft.com/office/drawing/2014/main" id="{17CD4122-B0CB-9543-9E1F-C151A8AC3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3203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/>
                  <a:t>2050</a:t>
                </a:r>
              </a:p>
            </p:txBody>
          </p:sp>
          <p:sp>
            <p:nvSpPr>
              <p:cNvPr id="69662" name="Line 30">
                <a:extLst>
                  <a:ext uri="{FF2B5EF4-FFF2-40B4-BE49-F238E27FC236}">
                    <a16:creationId xmlns:a16="http://schemas.microsoft.com/office/drawing/2014/main" id="{67D31BCD-4BBD-B646-9BC9-1ABE97DB1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022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9663" name="Group 31">
              <a:extLst>
                <a:ext uri="{FF2B5EF4-FFF2-40B4-BE49-F238E27FC236}">
                  <a16:creationId xmlns:a16="http://schemas.microsoft.com/office/drawing/2014/main" id="{A863117D-3467-AE4B-93A2-4D8CB25D0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5" y="2886"/>
              <a:ext cx="436" cy="412"/>
              <a:chOff x="431" y="3022"/>
              <a:chExt cx="436" cy="412"/>
            </a:xfrm>
          </p:grpSpPr>
          <p:sp>
            <p:nvSpPr>
              <p:cNvPr id="69664" name="Text Box 32">
                <a:extLst>
                  <a:ext uri="{FF2B5EF4-FFF2-40B4-BE49-F238E27FC236}">
                    <a16:creationId xmlns:a16="http://schemas.microsoft.com/office/drawing/2014/main" id="{9A4393EC-EA9F-1A45-9C12-4E3F8917D9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3203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/>
                  <a:t>2040</a:t>
                </a:r>
              </a:p>
            </p:txBody>
          </p:sp>
          <p:sp>
            <p:nvSpPr>
              <p:cNvPr id="69665" name="Line 33">
                <a:extLst>
                  <a:ext uri="{FF2B5EF4-FFF2-40B4-BE49-F238E27FC236}">
                    <a16:creationId xmlns:a16="http://schemas.microsoft.com/office/drawing/2014/main" id="{5C7ECB50-F3D3-1E4E-BA24-F6991D8E6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022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9666" name="Group 34">
              <a:extLst>
                <a:ext uri="{FF2B5EF4-FFF2-40B4-BE49-F238E27FC236}">
                  <a16:creationId xmlns:a16="http://schemas.microsoft.com/office/drawing/2014/main" id="{1E72FD12-A3F7-2649-AB5D-0C332D3A92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0" y="2886"/>
              <a:ext cx="436" cy="412"/>
              <a:chOff x="431" y="3022"/>
              <a:chExt cx="436" cy="412"/>
            </a:xfrm>
          </p:grpSpPr>
          <p:sp>
            <p:nvSpPr>
              <p:cNvPr id="69667" name="Text Box 35">
                <a:extLst>
                  <a:ext uri="{FF2B5EF4-FFF2-40B4-BE49-F238E27FC236}">
                    <a16:creationId xmlns:a16="http://schemas.microsoft.com/office/drawing/2014/main" id="{E5DBA6F1-370E-FC4B-8804-E86E98B855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3203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/>
                  <a:t>2045</a:t>
                </a:r>
              </a:p>
            </p:txBody>
          </p:sp>
          <p:sp>
            <p:nvSpPr>
              <p:cNvPr id="69668" name="Line 36">
                <a:extLst>
                  <a:ext uri="{FF2B5EF4-FFF2-40B4-BE49-F238E27FC236}">
                    <a16:creationId xmlns:a16="http://schemas.microsoft.com/office/drawing/2014/main" id="{9AF0B142-DC81-FB4C-AED5-0C9BFA212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022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9669" name="Group 37">
              <a:extLst>
                <a:ext uri="{FF2B5EF4-FFF2-40B4-BE49-F238E27FC236}">
                  <a16:creationId xmlns:a16="http://schemas.microsoft.com/office/drawing/2014/main" id="{F31DFCDC-5A76-1846-8A6A-C998C9C253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1" y="2886"/>
              <a:ext cx="436" cy="412"/>
              <a:chOff x="431" y="3022"/>
              <a:chExt cx="436" cy="412"/>
            </a:xfrm>
          </p:grpSpPr>
          <p:sp>
            <p:nvSpPr>
              <p:cNvPr id="69670" name="Text Box 38">
                <a:extLst>
                  <a:ext uri="{FF2B5EF4-FFF2-40B4-BE49-F238E27FC236}">
                    <a16:creationId xmlns:a16="http://schemas.microsoft.com/office/drawing/2014/main" id="{B1717756-0F45-6546-AD28-AE90B6F82A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3203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/>
                  <a:t>2035</a:t>
                </a:r>
              </a:p>
            </p:txBody>
          </p:sp>
          <p:sp>
            <p:nvSpPr>
              <p:cNvPr id="69671" name="Line 39">
                <a:extLst>
                  <a:ext uri="{FF2B5EF4-FFF2-40B4-BE49-F238E27FC236}">
                    <a16:creationId xmlns:a16="http://schemas.microsoft.com/office/drawing/2014/main" id="{9B46305F-5021-324C-94F2-0F2F37A17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022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9673" name="Rectangle 41">
            <a:extLst>
              <a:ext uri="{FF2B5EF4-FFF2-40B4-BE49-F238E27FC236}">
                <a16:creationId xmlns:a16="http://schemas.microsoft.com/office/drawing/2014/main" id="{893CD2F0-B43B-5D44-A058-0359721D9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4450"/>
            <a:ext cx="66976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3200" b="1"/>
              <a:t>Trend 2: Weiterbildung</a:t>
            </a:r>
          </a:p>
        </p:txBody>
      </p:sp>
      <p:sp>
        <p:nvSpPr>
          <p:cNvPr id="69674" name="Text Box 42">
            <a:extLst>
              <a:ext uri="{FF2B5EF4-FFF2-40B4-BE49-F238E27FC236}">
                <a16:creationId xmlns:a16="http://schemas.microsoft.com/office/drawing/2014/main" id="{EB43D5BD-CF5B-B444-A4AF-66E0B91EF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700213"/>
            <a:ext cx="7019925" cy="25304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4000" b="1">
                <a:solidFill>
                  <a:schemeClr val="bg1"/>
                </a:solidFill>
              </a:rPr>
              <a:t>Trend 2: </a:t>
            </a:r>
            <a:br>
              <a:rPr lang="de-DE" altLang="de-DE" sz="4000" b="1">
                <a:solidFill>
                  <a:schemeClr val="bg1"/>
                </a:solidFill>
              </a:rPr>
            </a:br>
            <a:r>
              <a:rPr lang="de-DE" altLang="de-DE" sz="4000" b="1">
                <a:solidFill>
                  <a:schemeClr val="bg1"/>
                </a:solidFill>
              </a:rPr>
              <a:t>Die Bedeutung von Lebenslangem Lernen steigt. </a:t>
            </a:r>
          </a:p>
        </p:txBody>
      </p:sp>
      <p:sp>
        <p:nvSpPr>
          <p:cNvPr id="69675" name="Rectangle 43">
            <a:extLst>
              <a:ext uri="{FF2B5EF4-FFF2-40B4-BE49-F238E27FC236}">
                <a16:creationId xmlns:a16="http://schemas.microsoft.com/office/drawing/2014/main" id="{82A81711-8633-8045-A21F-87DFAAABEF41}"/>
              </a:ext>
            </a:extLst>
          </p:cNvPr>
          <p:cNvSpPr>
            <a:spLocks noChangeArrowheads="1"/>
          </p:cNvSpPr>
          <p:nvPr/>
        </p:nvSpPr>
        <p:spPr bwMode="auto">
          <a:xfrm rot="-784394">
            <a:off x="2374900" y="1989138"/>
            <a:ext cx="2619375" cy="612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3" grpId="0"/>
      <p:bldP spid="696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6EEFF1-61F4-9443-B808-D14D7EDA33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1B1688-47D3-F747-979C-EAE896150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11D9F-E409-5343-940A-874BAF537C02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66225564-13E8-AB4C-89E3-51C6DB806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Trend 2: Weiterbildung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4F48211-42D5-D046-8487-E76D566A2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5675" y="1992313"/>
            <a:ext cx="7731125" cy="340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/>
          <a:lstStyle/>
          <a:p>
            <a:r>
              <a:rPr lang="de-DE" altLang="de-DE"/>
              <a:t>zeitliche und räumliche Flexibilität  </a:t>
            </a:r>
            <a:br>
              <a:rPr lang="de-DE" altLang="de-DE"/>
            </a:br>
            <a:endParaRPr lang="de-DE" altLang="de-DE"/>
          </a:p>
          <a:p>
            <a:r>
              <a:rPr lang="de-DE" altLang="de-DE"/>
              <a:t>nutzerorientiert</a:t>
            </a:r>
          </a:p>
          <a:p>
            <a:endParaRPr lang="de-DE" altLang="de-DE"/>
          </a:p>
          <a:p>
            <a:pPr>
              <a:buFont typeface="Wingdings" pitchFamily="2" charset="2"/>
              <a:buChar char="à"/>
            </a:pPr>
            <a:r>
              <a:rPr lang="de-DE" altLang="de-DE">
                <a:sym typeface="Wingdings" pitchFamily="2" charset="2"/>
              </a:rPr>
              <a:t>Virtuelle Angebote</a:t>
            </a:r>
          </a:p>
          <a:p>
            <a:pPr>
              <a:buFont typeface="Wingdings" pitchFamily="2" charset="2"/>
              <a:buChar char="à"/>
            </a:pPr>
            <a:r>
              <a:rPr lang="de-DE" altLang="de-DE"/>
              <a:t>leistungsstarke Hard- und Software stärkt Vielfalt der Einsatzmöglichkeiten</a:t>
            </a:r>
            <a:endParaRPr lang="de-DE" altLang="de-DE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576AB061-D97E-A145-9339-C2D31957F5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058AE5B-5A2F-064C-82AB-94751B27D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57AD2-3A62-6646-8887-A905C8C7B3E9}" type="slidenum">
              <a:rPr lang="de-DE" altLang="de-DE"/>
              <a:pPr/>
              <a:t>17</a:t>
            </a:fld>
            <a:endParaRPr lang="de-DE" altLang="de-DE"/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AED1109C-E195-2D4E-AFD8-3AAD1FB6B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7129462" cy="55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>
            <a:extLst>
              <a:ext uri="{FF2B5EF4-FFF2-40B4-BE49-F238E27FC236}">
                <a16:creationId xmlns:a16="http://schemas.microsoft.com/office/drawing/2014/main" id="{3FCDE2CA-C193-684C-AF26-41CF4F463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de-DE" altLang="de-DE" sz="3200" b="1"/>
              <a:t>Trend 3: Bologna-Prozess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5A841BCC-FC4D-1541-A3BA-D7AA0F28C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133600"/>
            <a:ext cx="7019925" cy="25304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4000" b="1">
                <a:solidFill>
                  <a:schemeClr val="bg1"/>
                </a:solidFill>
              </a:rPr>
              <a:t>Trend 3: </a:t>
            </a:r>
            <a:br>
              <a:rPr lang="de-DE" altLang="de-DE" sz="4000" b="1">
                <a:solidFill>
                  <a:schemeClr val="bg1"/>
                </a:solidFill>
              </a:rPr>
            </a:br>
            <a:r>
              <a:rPr lang="de-DE" altLang="de-DE" sz="4000" b="1">
                <a:solidFill>
                  <a:schemeClr val="bg1"/>
                </a:solidFill>
              </a:rPr>
              <a:t>Die drei Zyklen des Studiums setzen sich durch.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D7BF37-BEC8-114B-84B1-F9DC2C4717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7E5F2C-1C59-0C48-AD87-489FFDD813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DF069-4F56-8640-BACA-717424D63E8B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BAF6491E-609A-2649-AE55-F5FE07B4E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Trend 3: Bologna-Prozess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6459FC7-7A12-2C4F-BF61-D00574D99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0613" y="1052513"/>
            <a:ext cx="7596187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r>
              <a:rPr lang="de-DE" altLang="de-DE"/>
              <a:t>fächer- und länderübergreifend</a:t>
            </a:r>
            <a:br>
              <a:rPr lang="de-DE" altLang="de-DE"/>
            </a:br>
            <a:endParaRPr lang="de-DE" altLang="de-DE"/>
          </a:p>
          <a:p>
            <a:r>
              <a:rPr lang="de-DE" altLang="de-DE"/>
              <a:t>Modularisierung </a:t>
            </a:r>
          </a:p>
          <a:p>
            <a:pPr>
              <a:buFont typeface="Wingdings" pitchFamily="2" charset="2"/>
              <a:buNone/>
            </a:pPr>
            <a:endParaRPr lang="de-DE" altLang="de-DE"/>
          </a:p>
          <a:p>
            <a:r>
              <a:rPr lang="de-DE" altLang="de-DE"/>
              <a:t>stringente Planung</a:t>
            </a:r>
          </a:p>
          <a:p>
            <a:endParaRPr lang="de-DE" altLang="de-DE"/>
          </a:p>
          <a:p>
            <a:pPr>
              <a:buFont typeface="Wingdings" pitchFamily="2" charset="2"/>
              <a:buChar char="à"/>
            </a:pPr>
            <a:r>
              <a:rPr lang="de-DE" altLang="de-DE">
                <a:sym typeface="Wingdings" pitchFamily="2" charset="2"/>
              </a:rPr>
              <a:t>e-learning fordert und unterstützt die strukturierte Planung von konsistenten und ergebnisorientierten Studiengängen</a:t>
            </a:r>
          </a:p>
          <a:p>
            <a:pPr>
              <a:buFont typeface="Wingdings" pitchFamily="2" charset="2"/>
              <a:buNone/>
            </a:pP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AE6D054B-3EA2-0E4C-A75D-2C9214549E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F850E5A9-5605-DE4E-9B1D-99E8187C8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CD6D4-DC47-034A-95B3-A8C783800220}" type="slidenum">
              <a:rPr lang="de-DE" altLang="de-DE"/>
              <a:pPr/>
              <a:t>19</a:t>
            </a:fld>
            <a:endParaRPr lang="de-DE" altLang="de-DE"/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43A84F1D-E5FC-654D-BC54-2E63F303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836613"/>
            <a:ext cx="91598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5ABF4B80-CC30-784B-A7EE-E749C570C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Trend 4: Markttransparenz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4794AEB7-B624-2A42-875F-C0BB15A60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78025"/>
            <a:ext cx="7019925" cy="25304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4000" b="1">
                <a:solidFill>
                  <a:schemeClr val="bg1"/>
                </a:solidFill>
              </a:rPr>
              <a:t>Trend 4: </a:t>
            </a:r>
            <a:br>
              <a:rPr lang="de-DE" altLang="de-DE" sz="4000" b="1">
                <a:solidFill>
                  <a:schemeClr val="bg1"/>
                </a:solidFill>
              </a:rPr>
            </a:br>
            <a:r>
              <a:rPr lang="de-DE" altLang="de-DE" sz="4000" b="1">
                <a:solidFill>
                  <a:schemeClr val="bg1"/>
                </a:solidFill>
              </a:rPr>
              <a:t>Die Hochschulen orientieren sich wieder auf die Studierenden.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5F133F32-ED05-A947-9061-BDA479A898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9A70B8E2-5427-9246-9101-782D6884C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841D7-485A-6446-B681-E9679D269317}" type="slidenum">
              <a:rPr lang="de-DE" altLang="de-DE"/>
              <a:pPr/>
              <a:t>2</a:t>
            </a:fld>
            <a:endParaRPr lang="de-DE" altLang="de-DE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9F0EC8BA-B0BE-314F-B9BA-CBB4F06E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5175"/>
            <a:ext cx="3863975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315" name="Object 3">
            <a:extLst>
              <a:ext uri="{FF2B5EF4-FFF2-40B4-BE49-F238E27FC236}">
                <a16:creationId xmlns:a16="http://schemas.microsoft.com/office/drawing/2014/main" id="{1971355F-F970-4C40-B44C-AB52F75DEF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9038" y="16383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16383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B21BE294-1979-7A4A-95AF-F5DBED16FF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41910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1910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>
            <a:extLst>
              <a:ext uri="{FF2B5EF4-FFF2-40B4-BE49-F238E27FC236}">
                <a16:creationId xmlns:a16="http://schemas.microsoft.com/office/drawing/2014/main" id="{47F313F5-4D1C-6F4B-82DF-744F60A41D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17526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7526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>
            <a:extLst>
              <a:ext uri="{FF2B5EF4-FFF2-40B4-BE49-F238E27FC236}">
                <a16:creationId xmlns:a16="http://schemas.microsoft.com/office/drawing/2014/main" id="{53AB70B3-9773-AF49-8D59-2B6767AF30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98107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8107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>
            <a:extLst>
              <a:ext uri="{FF2B5EF4-FFF2-40B4-BE49-F238E27FC236}">
                <a16:creationId xmlns:a16="http://schemas.microsoft.com/office/drawing/2014/main" id="{CD259C57-E903-5F41-8E97-F3F646439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509587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09587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>
            <a:extLst>
              <a:ext uri="{FF2B5EF4-FFF2-40B4-BE49-F238E27FC236}">
                <a16:creationId xmlns:a16="http://schemas.microsoft.com/office/drawing/2014/main" id="{E4EB02FC-CCB1-9B4D-AC53-27C58A0B6F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42672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2672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>
            <a:extLst>
              <a:ext uri="{FF2B5EF4-FFF2-40B4-BE49-F238E27FC236}">
                <a16:creationId xmlns:a16="http://schemas.microsoft.com/office/drawing/2014/main" id="{C03BFA7A-C888-304D-9CF4-EAC576A711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2695575"/>
          <a:ext cx="21336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695575"/>
                        <a:ext cx="2133600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WordArt 10">
            <a:extLst>
              <a:ext uri="{FF2B5EF4-FFF2-40B4-BE49-F238E27FC236}">
                <a16:creationId xmlns:a16="http://schemas.microsoft.com/office/drawing/2014/main" id="{302BF4E2-139C-2345-8E98-1A86C6F1A1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1916113"/>
            <a:ext cx="3311525" cy="3240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1FAD5B-8CD6-D344-AB88-0D313E99B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6D9FC1-0069-8241-A001-15164BAC83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9280B-1475-D34A-9725-C29C7D3FFF19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B661A4F7-E254-1242-A177-5EF27E65A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800" y="44450"/>
            <a:ext cx="7634288" cy="720725"/>
          </a:xfrm>
        </p:spPr>
        <p:txBody>
          <a:bodyPr/>
          <a:lstStyle/>
          <a:p>
            <a:r>
              <a:rPr lang="de-DE" altLang="de-DE" sz="3200" b="1"/>
              <a:t>Trend 4: Wiederentdeckung der Studis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84F41D3-F376-0243-B867-FB82F7353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797800" cy="409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/>
          <a:lstStyle/>
          <a:p>
            <a:r>
              <a:rPr lang="de-DE" altLang="de-DE"/>
              <a:t>Qualitätsbewusstsein und Profilierung</a:t>
            </a:r>
            <a:br>
              <a:rPr lang="de-DE" altLang="de-DE"/>
            </a:br>
            <a:endParaRPr lang="de-DE" altLang="de-DE"/>
          </a:p>
          <a:p>
            <a:r>
              <a:rPr lang="de-DE" altLang="de-DE"/>
              <a:t>Markenbildung</a:t>
            </a:r>
            <a:br>
              <a:rPr lang="de-DE" altLang="de-DE"/>
            </a:br>
            <a:endParaRPr lang="de-DE" altLang="de-DE"/>
          </a:p>
          <a:p>
            <a:r>
              <a:rPr lang="de-DE" altLang="de-DE"/>
              <a:t>Serviceorientierung</a:t>
            </a:r>
          </a:p>
          <a:p>
            <a:endParaRPr lang="de-DE" altLang="de-DE"/>
          </a:p>
          <a:p>
            <a:pPr>
              <a:buFont typeface="Wingdings" pitchFamily="2" charset="2"/>
              <a:buChar char="à"/>
            </a:pPr>
            <a:r>
              <a:rPr lang="de-DE" altLang="de-DE">
                <a:sym typeface="Wingdings" pitchFamily="2" charset="2"/>
              </a:rPr>
              <a:t>e-learning, Vernetzung und e-government tragen hierzu bei</a:t>
            </a:r>
          </a:p>
          <a:p>
            <a:pPr>
              <a:buFont typeface="Wingdings" pitchFamily="2" charset="2"/>
              <a:buNone/>
            </a:pP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7C6AFDC-D0B8-1444-A5BB-CBF80A70D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7168D39-18C1-7945-9132-C97719F285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D8090D-67C9-AC48-926E-7D9E3408C48C}" type="slidenum">
              <a:rPr lang="de-DE" altLang="de-DE"/>
              <a:pPr/>
              <a:t>21</a:t>
            </a:fld>
            <a:endParaRPr lang="de-DE" altLang="de-DE"/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767751A0-3AC1-7E4F-941C-480FADFDE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93838"/>
            <a:ext cx="8642350" cy="41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>
            <a:extLst>
              <a:ext uri="{FF2B5EF4-FFF2-40B4-BE49-F238E27FC236}">
                <a16:creationId xmlns:a16="http://schemas.microsoft.com/office/drawing/2014/main" id="{F5A06368-A7FC-2945-B8C0-A416F6CE2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Trend 5: Finanzen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415E1BDB-27E7-3E41-9780-9FD870885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89138"/>
            <a:ext cx="7019925" cy="25304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4000" b="1">
                <a:solidFill>
                  <a:schemeClr val="bg1"/>
                </a:solidFill>
              </a:rPr>
              <a:t>Trend 5: </a:t>
            </a:r>
            <a:br>
              <a:rPr lang="de-DE" altLang="de-DE" sz="4000" b="1">
                <a:solidFill>
                  <a:schemeClr val="bg1"/>
                </a:solidFill>
              </a:rPr>
            </a:br>
            <a:r>
              <a:rPr lang="de-DE" altLang="de-DE" sz="4000" b="1">
                <a:solidFill>
                  <a:schemeClr val="bg1"/>
                </a:solidFill>
              </a:rPr>
              <a:t>Der wirtschaftliche Umgang mit knappen finanziellen Ressourcen ist zwingend.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ußzeilenplatzhalter 3">
            <a:extLst>
              <a:ext uri="{FF2B5EF4-FFF2-40B4-BE49-F238E27FC236}">
                <a16:creationId xmlns:a16="http://schemas.microsoft.com/office/drawing/2014/main" id="{EA51DC7D-1FED-6747-A0E5-484FF7C484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27" name="Foliennummernplatzhalter 4">
            <a:extLst>
              <a:ext uri="{FF2B5EF4-FFF2-40B4-BE49-F238E27FC236}">
                <a16:creationId xmlns:a16="http://schemas.microsoft.com/office/drawing/2014/main" id="{A6196F94-61D4-0C4B-AA58-687D4F944F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68B55-F311-F34F-956B-51B12069BED8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B9DBDC7-8450-924B-B6D4-7E96AE37E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grpSp>
        <p:nvGrpSpPr>
          <p:cNvPr id="71684" name="Group 4">
            <a:extLst>
              <a:ext uri="{FF2B5EF4-FFF2-40B4-BE49-F238E27FC236}">
                <a16:creationId xmlns:a16="http://schemas.microsoft.com/office/drawing/2014/main" id="{AC0C46E7-621A-8744-ABAB-3E6E5CE0B616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981075"/>
            <a:ext cx="8501063" cy="5260975"/>
            <a:chOff x="204" y="618"/>
            <a:chExt cx="5355" cy="3314"/>
          </a:xfrm>
        </p:grpSpPr>
        <p:graphicFrame>
          <p:nvGraphicFramePr>
            <p:cNvPr id="71685" name="Object 5">
              <a:extLst>
                <a:ext uri="{FF2B5EF4-FFF2-40B4-BE49-F238E27FC236}">
                  <a16:creationId xmlns:a16="http://schemas.microsoft.com/office/drawing/2014/main" id="{2ED9E048-D668-F643-8ED0-939E86F61A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4" y="618"/>
            <a:ext cx="5352" cy="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9" name="Diagramm" r:id="rId4" imgW="6235700" imgH="3251200" progId="Excel.Chart.8">
                    <p:embed/>
                  </p:oleObj>
                </mc:Choice>
                <mc:Fallback>
                  <p:oleObj name="Diagramm" r:id="rId4" imgW="6235700" imgH="3251200" progId="Excel.Char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618"/>
                          <a:ext cx="5352" cy="2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686" name="Group 6">
              <a:extLst>
                <a:ext uri="{FF2B5EF4-FFF2-40B4-BE49-F238E27FC236}">
                  <a16:creationId xmlns:a16="http://schemas.microsoft.com/office/drawing/2014/main" id="{09CA6D9F-D4ED-D044-97A2-F226F7CCE7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3430"/>
              <a:ext cx="5038" cy="172"/>
              <a:chOff x="929" y="3280"/>
              <a:chExt cx="5038" cy="172"/>
            </a:xfrm>
          </p:grpSpPr>
          <p:sp>
            <p:nvSpPr>
              <p:cNvPr id="71687" name="Rectangle 7">
                <a:extLst>
                  <a:ext uri="{FF2B5EF4-FFF2-40B4-BE49-F238E27FC236}">
                    <a16:creationId xmlns:a16="http://schemas.microsoft.com/office/drawing/2014/main" id="{C6630F74-BAAB-0C42-A8D3-33B40C862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" y="3312"/>
                <a:ext cx="91" cy="9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688" name="Rectangle 8">
                <a:extLst>
                  <a:ext uri="{FF2B5EF4-FFF2-40B4-BE49-F238E27FC236}">
                    <a16:creationId xmlns:a16="http://schemas.microsoft.com/office/drawing/2014/main" id="{244808A7-CFDB-1243-B33D-B4389E8A3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3325"/>
                <a:ext cx="91" cy="90"/>
              </a:xfrm>
              <a:prstGeom prst="rect">
                <a:avLst/>
              </a:prstGeom>
              <a:solidFill>
                <a:srgbClr val="3E35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689" name="Rectangle 9">
                <a:extLst>
                  <a:ext uri="{FF2B5EF4-FFF2-40B4-BE49-F238E27FC236}">
                    <a16:creationId xmlns:a16="http://schemas.microsoft.com/office/drawing/2014/main" id="{4F0D6D11-AD33-074D-8371-E3F8322B6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3325"/>
                <a:ext cx="91" cy="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690" name="Text Box 10">
                <a:extLst>
                  <a:ext uri="{FF2B5EF4-FFF2-40B4-BE49-F238E27FC236}">
                    <a16:creationId xmlns:a16="http://schemas.microsoft.com/office/drawing/2014/main" id="{F52303BB-3D9B-1342-B931-A91ACBFB88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2" y="3280"/>
                <a:ext cx="1785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 sz="1200"/>
                  <a:t>Bundeszuschuss exklusive Pauschalen</a:t>
                </a:r>
              </a:p>
            </p:txBody>
          </p:sp>
          <p:sp>
            <p:nvSpPr>
              <p:cNvPr id="71691" name="Text Box 11">
                <a:extLst>
                  <a:ext uri="{FF2B5EF4-FFF2-40B4-BE49-F238E27FC236}">
                    <a16:creationId xmlns:a16="http://schemas.microsoft.com/office/drawing/2014/main" id="{C5F76EB9-A073-E440-9D92-C5429BFED2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5" y="3280"/>
                <a:ext cx="154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de-DE" altLang="de-DE" sz="1200"/>
                  <a:t>Ausfinanzierung 2007 bis 2013</a:t>
                </a:r>
              </a:p>
            </p:txBody>
          </p:sp>
          <p:sp>
            <p:nvSpPr>
              <p:cNvPr id="71692" name="Text Box 12">
                <a:extLst>
                  <a:ext uri="{FF2B5EF4-FFF2-40B4-BE49-F238E27FC236}">
                    <a16:creationId xmlns:a16="http://schemas.microsoft.com/office/drawing/2014/main" id="{667951DD-163D-4B40-A7CF-5A9C56391D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" y="3280"/>
                <a:ext cx="154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de-DE" altLang="de-DE" sz="1200"/>
                  <a:t>Ausfinanzierung 2007 bis 2023</a:t>
                </a:r>
              </a:p>
            </p:txBody>
          </p:sp>
        </p:grpSp>
        <p:grpSp>
          <p:nvGrpSpPr>
            <p:cNvPr id="71693" name="Group 13">
              <a:extLst>
                <a:ext uri="{FF2B5EF4-FFF2-40B4-BE49-F238E27FC236}">
                  <a16:creationId xmlns:a16="http://schemas.microsoft.com/office/drawing/2014/main" id="{93492EB2-98A7-4246-9148-BCD1DF2D4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1" y="2637"/>
              <a:ext cx="363" cy="315"/>
              <a:chOff x="2199" y="2516"/>
              <a:chExt cx="363" cy="315"/>
            </a:xfrm>
          </p:grpSpPr>
          <p:sp>
            <p:nvSpPr>
              <p:cNvPr id="71694" name="Rectangle 14">
                <a:extLst>
                  <a:ext uri="{FF2B5EF4-FFF2-40B4-BE49-F238E27FC236}">
                    <a16:creationId xmlns:a16="http://schemas.microsoft.com/office/drawing/2014/main" id="{22736F59-90B8-7542-8401-EE07BDFDE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516"/>
                <a:ext cx="318" cy="315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695" name="Line 15">
                <a:extLst>
                  <a:ext uri="{FF2B5EF4-FFF2-40B4-BE49-F238E27FC236}">
                    <a16:creationId xmlns:a16="http://schemas.microsoft.com/office/drawing/2014/main" id="{089AEDA4-FDE3-1943-AAC8-0B93C1A52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9" y="2831"/>
                <a:ext cx="363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1696" name="Line 16">
              <a:extLst>
                <a:ext uri="{FF2B5EF4-FFF2-40B4-BE49-F238E27FC236}">
                  <a16:creationId xmlns:a16="http://schemas.microsoft.com/office/drawing/2014/main" id="{8708C4C6-280B-A64A-9C98-8483ADE9F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955"/>
              <a:ext cx="318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697" name="Line 17">
              <a:extLst>
                <a:ext uri="{FF2B5EF4-FFF2-40B4-BE49-F238E27FC236}">
                  <a16:creationId xmlns:a16="http://schemas.microsoft.com/office/drawing/2014/main" id="{F1B3A39C-0DBF-CE45-9D46-8882BAD45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683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698" name="Line 18">
              <a:extLst>
                <a:ext uri="{FF2B5EF4-FFF2-40B4-BE49-F238E27FC236}">
                  <a16:creationId xmlns:a16="http://schemas.microsoft.com/office/drawing/2014/main" id="{6B22A8B7-703F-124B-BE28-6D0C259A7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1277"/>
              <a:ext cx="0" cy="1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699" name="Text Box 19">
              <a:extLst>
                <a:ext uri="{FF2B5EF4-FFF2-40B4-BE49-F238E27FC236}">
                  <a16:creationId xmlns:a16="http://schemas.microsoft.com/office/drawing/2014/main" id="{FAE0926C-5B13-914D-8204-A40303587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1004"/>
              <a:ext cx="114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/>
                <a:t>Hochschulpakt</a:t>
              </a:r>
            </a:p>
          </p:txBody>
        </p:sp>
        <p:sp>
          <p:nvSpPr>
            <p:cNvPr id="71700" name="Text Box 20">
              <a:extLst>
                <a:ext uri="{FF2B5EF4-FFF2-40B4-BE49-F238E27FC236}">
                  <a16:creationId xmlns:a16="http://schemas.microsoft.com/office/drawing/2014/main" id="{B9F51F11-9DC7-4041-91DC-7AE0CA0A8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683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</a:rPr>
                <a:t>438 Mio. €</a:t>
              </a:r>
            </a:p>
          </p:txBody>
        </p:sp>
        <p:sp>
          <p:nvSpPr>
            <p:cNvPr id="71701" name="Text Box 21">
              <a:extLst>
                <a:ext uri="{FF2B5EF4-FFF2-40B4-BE49-F238E27FC236}">
                  <a16:creationId xmlns:a16="http://schemas.microsoft.com/office/drawing/2014/main" id="{50F8F22E-0E83-6F4B-91E5-C5EA945CC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2320"/>
              <a:ext cx="14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</a:rPr>
                <a:t>+ 1.76 Milliarden € </a:t>
              </a:r>
            </a:p>
          </p:txBody>
        </p:sp>
        <p:sp>
          <p:nvSpPr>
            <p:cNvPr id="71702" name="Text Box 22">
              <a:extLst>
                <a:ext uri="{FF2B5EF4-FFF2-40B4-BE49-F238E27FC236}">
                  <a16:creationId xmlns:a16="http://schemas.microsoft.com/office/drawing/2014/main" id="{3545CB34-22F8-BF49-945C-8D91CE4AA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1933"/>
              <a:ext cx="1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 </a:t>
              </a:r>
              <a:r>
                <a:rPr lang="de-DE" altLang="de-DE" b="1">
                  <a:solidFill>
                    <a:schemeClr val="bg1"/>
                  </a:solidFill>
                </a:rPr>
                <a:t>+ 5 Milliarden €</a:t>
              </a:r>
            </a:p>
          </p:txBody>
        </p:sp>
        <p:sp>
          <p:nvSpPr>
            <p:cNvPr id="71703" name="Text Box 23">
              <a:extLst>
                <a:ext uri="{FF2B5EF4-FFF2-40B4-BE49-F238E27FC236}">
                  <a16:creationId xmlns:a16="http://schemas.microsoft.com/office/drawing/2014/main" id="{8B3B68E5-D967-9245-8D40-4522D6EF2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644"/>
              <a:ext cx="2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400">
                  <a:solidFill>
                    <a:schemeClr val="bg2"/>
                  </a:solidFill>
                </a:rPr>
                <a:t>Finanzbedarf 2007 - 2023</a:t>
              </a:r>
            </a:p>
          </p:txBody>
        </p:sp>
        <p:sp>
          <p:nvSpPr>
            <p:cNvPr id="71704" name="Text Box 24">
              <a:extLst>
                <a:ext uri="{FF2B5EF4-FFF2-40B4-BE49-F238E27FC236}">
                  <a16:creationId xmlns:a16="http://schemas.microsoft.com/office/drawing/2014/main" id="{0589B7D0-F2D8-4744-9FF9-B3C0F44CA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754"/>
              <a:ext cx="192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000" b="1"/>
                <a:t> gesamt</a:t>
              </a:r>
              <a:r>
                <a:rPr lang="de-DE" altLang="de-DE" sz="2800" b="1"/>
                <a:t> </a:t>
              </a:r>
              <a:r>
                <a:rPr lang="de-DE" altLang="de-DE" sz="2000" b="1"/>
                <a:t>7,2 Milliarden €</a:t>
              </a:r>
            </a:p>
          </p:txBody>
        </p:sp>
      </p:grpSp>
      <p:sp>
        <p:nvSpPr>
          <p:cNvPr id="71705" name="Rectangle 25">
            <a:extLst>
              <a:ext uri="{FF2B5EF4-FFF2-40B4-BE49-F238E27FC236}">
                <a16:creationId xmlns:a16="http://schemas.microsoft.com/office/drawing/2014/main" id="{4276B6C8-8188-5E48-A08B-A25144B48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7994650" cy="720725"/>
          </a:xfrm>
          <a:noFill/>
          <a:ln/>
        </p:spPr>
        <p:txBody>
          <a:bodyPr/>
          <a:lstStyle/>
          <a:p>
            <a:r>
              <a:rPr lang="de-DE" altLang="de-DE" b="1"/>
              <a:t>Trend 5: Finanzen Studierendenhoch</a:t>
            </a:r>
          </a:p>
        </p:txBody>
      </p:sp>
      <p:sp>
        <p:nvSpPr>
          <p:cNvPr id="71706" name="Rectangle 26">
            <a:extLst>
              <a:ext uri="{FF2B5EF4-FFF2-40B4-BE49-F238E27FC236}">
                <a16:creationId xmlns:a16="http://schemas.microsoft.com/office/drawing/2014/main" id="{ACDDF1A8-EC48-A94B-98D4-7B4C0E648D27}"/>
              </a:ext>
            </a:extLst>
          </p:cNvPr>
          <p:cNvSpPr>
            <a:spLocks noChangeArrowheads="1"/>
          </p:cNvSpPr>
          <p:nvPr/>
        </p:nvSpPr>
        <p:spPr bwMode="auto">
          <a:xfrm rot="-1422187">
            <a:off x="1020763" y="3030538"/>
            <a:ext cx="76723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1" u="sng"/>
              <a:t>Ein</a:t>
            </a:r>
            <a:r>
              <a:rPr lang="de-DE" altLang="de-DE" sz="2400" b="1"/>
              <a:t> Lösungsansatz: e-learning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4D4A81-BFEB-554E-9A85-4B2F59139E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7F4B79-E9E7-0148-B35A-A96A18194D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0821C-D362-D745-B155-42E249C00D79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AFB3A4EF-A9C3-4849-BB8C-E05D17F15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Trend 5: Finanzen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A3DC8DD-20C9-8842-9DBB-65D7090D0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596187" cy="358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/>
              <a:t>Einnahmen diversifizieren</a:t>
            </a:r>
            <a:br>
              <a:rPr lang="de-DE" altLang="de-DE"/>
            </a:br>
            <a:endParaRPr lang="de-DE" altLang="de-DE"/>
          </a:p>
          <a:p>
            <a:pPr>
              <a:lnSpc>
                <a:spcPct val="90000"/>
              </a:lnSpc>
            </a:pPr>
            <a:r>
              <a:rPr lang="de-DE" altLang="de-DE"/>
              <a:t>Ausgaben besser planen</a:t>
            </a:r>
            <a:br>
              <a:rPr lang="de-DE" altLang="de-DE"/>
            </a:br>
            <a:endParaRPr lang="de-DE" altLang="de-DE"/>
          </a:p>
          <a:p>
            <a:pPr>
              <a:lnSpc>
                <a:spcPct val="90000"/>
              </a:lnSpc>
            </a:pPr>
            <a:r>
              <a:rPr lang="de-DE" altLang="de-DE"/>
              <a:t>Wettbewerb vs. Kooperation</a:t>
            </a:r>
          </a:p>
          <a:p>
            <a:pPr>
              <a:lnSpc>
                <a:spcPct val="90000"/>
              </a:lnSpc>
            </a:pPr>
            <a:endParaRPr lang="de-DE" altLang="de-DE"/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de-DE" altLang="de-DE">
                <a:sym typeface="Wingdings" pitchFamily="2" charset="2"/>
              </a:rPr>
              <a:t>Kostendegression, aber nicht alles billiger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00BEAB67-A136-A544-8FD8-751DFE7896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ECAF4B1B-B962-9E41-B874-FFDD891C5E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516EA-963E-864F-89E6-6E7CFD39BF13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DA71F42E-3FB4-934B-983C-442ECEC14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Trend 6: Kooperationen</a:t>
            </a:r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F3A43559-ABD1-E149-AAAC-747023DF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836613"/>
            <a:ext cx="3911600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5787302B-CDF2-024C-AFD8-9459AD424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371725"/>
            <a:ext cx="7019925" cy="1920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4000" b="1">
                <a:solidFill>
                  <a:schemeClr val="bg1"/>
                </a:solidFill>
              </a:rPr>
              <a:t>Trend 6: </a:t>
            </a:r>
            <a:br>
              <a:rPr lang="de-DE" altLang="de-DE" sz="4000" b="1">
                <a:solidFill>
                  <a:schemeClr val="bg1"/>
                </a:solidFill>
              </a:rPr>
            </a:br>
            <a:r>
              <a:rPr lang="de-DE" altLang="de-DE" sz="4000" b="1">
                <a:solidFill>
                  <a:schemeClr val="bg1"/>
                </a:solidFill>
              </a:rPr>
              <a:t>Kooperationen nehmen zu (ergänzend zu Wettbewerb).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ußzeilenplatzhalter 1">
            <a:extLst>
              <a:ext uri="{FF2B5EF4-FFF2-40B4-BE49-F238E27FC236}">
                <a16:creationId xmlns:a16="http://schemas.microsoft.com/office/drawing/2014/main" id="{92871D68-5595-1E4A-9576-9951B5AE12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49" name="Foliennummernplatzhalter 2">
            <a:extLst>
              <a:ext uri="{FF2B5EF4-FFF2-40B4-BE49-F238E27FC236}">
                <a16:creationId xmlns:a16="http://schemas.microsoft.com/office/drawing/2014/main" id="{3E6E6E82-1F00-3849-89C9-5B7248A2B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5C592-0FC5-AF40-919D-220A9ABC912E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06414563-112F-A24D-A341-A307F0FF9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3200" b="1"/>
              <a:t>Trend 6: Kooperationen</a:t>
            </a:r>
          </a:p>
        </p:txBody>
      </p:sp>
      <p:grpSp>
        <p:nvGrpSpPr>
          <p:cNvPr id="35843" name="Group 3">
            <a:extLst>
              <a:ext uri="{FF2B5EF4-FFF2-40B4-BE49-F238E27FC236}">
                <a16:creationId xmlns:a16="http://schemas.microsoft.com/office/drawing/2014/main" id="{2DE50DFC-5219-1546-9F63-D260636720C3}"/>
              </a:ext>
            </a:extLst>
          </p:cNvPr>
          <p:cNvGrpSpPr>
            <a:grpSpLocks/>
          </p:cNvGrpSpPr>
          <p:nvPr/>
        </p:nvGrpSpPr>
        <p:grpSpPr bwMode="auto">
          <a:xfrm>
            <a:off x="0" y="2276475"/>
            <a:ext cx="9144000" cy="2590800"/>
            <a:chOff x="5558" y="10080"/>
            <a:chExt cx="7259" cy="2105"/>
          </a:xfrm>
        </p:grpSpPr>
        <p:sp>
          <p:nvSpPr>
            <p:cNvPr id="35844" name="Rectangle 4">
              <a:extLst>
                <a:ext uri="{FF2B5EF4-FFF2-40B4-BE49-F238E27FC236}">
                  <a16:creationId xmlns:a16="http://schemas.microsoft.com/office/drawing/2014/main" id="{F9E2F509-4DF7-184C-BA32-7E74A7644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080"/>
              <a:ext cx="7259" cy="6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5" name="Rectangle 5">
              <a:extLst>
                <a:ext uri="{FF2B5EF4-FFF2-40B4-BE49-F238E27FC236}">
                  <a16:creationId xmlns:a16="http://schemas.microsoft.com/office/drawing/2014/main" id="{2F581C92-5D20-B147-9971-43805D3C7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145"/>
              <a:ext cx="7259" cy="6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6" name="Rectangle 6">
              <a:extLst>
                <a:ext uri="{FF2B5EF4-FFF2-40B4-BE49-F238E27FC236}">
                  <a16:creationId xmlns:a16="http://schemas.microsoft.com/office/drawing/2014/main" id="{F99071CC-FBD8-9C4D-8E2C-923D9317B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212"/>
              <a:ext cx="7259" cy="6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7" name="Rectangle 7">
              <a:extLst>
                <a:ext uri="{FF2B5EF4-FFF2-40B4-BE49-F238E27FC236}">
                  <a16:creationId xmlns:a16="http://schemas.microsoft.com/office/drawing/2014/main" id="{DCEFEBA0-DB1E-F747-97E0-05263750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277"/>
              <a:ext cx="7259" cy="6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8" name="Rectangle 8">
              <a:extLst>
                <a:ext uri="{FF2B5EF4-FFF2-40B4-BE49-F238E27FC236}">
                  <a16:creationId xmlns:a16="http://schemas.microsoft.com/office/drawing/2014/main" id="{D1E130D0-2972-D741-B5A4-245DE4E3E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343"/>
              <a:ext cx="7259" cy="6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9" name="Rectangle 9">
              <a:extLst>
                <a:ext uri="{FF2B5EF4-FFF2-40B4-BE49-F238E27FC236}">
                  <a16:creationId xmlns:a16="http://schemas.microsoft.com/office/drawing/2014/main" id="{0A2014C0-E72F-1245-85BB-9A7EA8447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408"/>
              <a:ext cx="7259" cy="67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0" name="Rectangle 10">
              <a:extLst>
                <a:ext uri="{FF2B5EF4-FFF2-40B4-BE49-F238E27FC236}">
                  <a16:creationId xmlns:a16="http://schemas.microsoft.com/office/drawing/2014/main" id="{A0E9D781-1D3F-9B40-9BDB-D8D881EA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475"/>
              <a:ext cx="7259" cy="65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1" name="Rectangle 11">
              <a:extLst>
                <a:ext uri="{FF2B5EF4-FFF2-40B4-BE49-F238E27FC236}">
                  <a16:creationId xmlns:a16="http://schemas.microsoft.com/office/drawing/2014/main" id="{FF73E735-45E1-6A4E-8F43-0AE713D10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540"/>
              <a:ext cx="7259" cy="66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2" name="Rectangle 12">
              <a:extLst>
                <a:ext uri="{FF2B5EF4-FFF2-40B4-BE49-F238E27FC236}">
                  <a16:creationId xmlns:a16="http://schemas.microsoft.com/office/drawing/2014/main" id="{A4AC2F91-6176-F943-8D01-96DA1BBE7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606"/>
              <a:ext cx="7259" cy="65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3" name="Rectangle 13">
              <a:extLst>
                <a:ext uri="{FF2B5EF4-FFF2-40B4-BE49-F238E27FC236}">
                  <a16:creationId xmlns:a16="http://schemas.microsoft.com/office/drawing/2014/main" id="{309B494A-1F8B-9444-BF55-0372C963E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671"/>
              <a:ext cx="7259" cy="67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4" name="Rectangle 14">
              <a:extLst>
                <a:ext uri="{FF2B5EF4-FFF2-40B4-BE49-F238E27FC236}">
                  <a16:creationId xmlns:a16="http://schemas.microsoft.com/office/drawing/2014/main" id="{1DCC2146-ED8F-AF48-9894-92488838A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738"/>
              <a:ext cx="7259" cy="65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5" name="Rectangle 15">
              <a:extLst>
                <a:ext uri="{FF2B5EF4-FFF2-40B4-BE49-F238E27FC236}">
                  <a16:creationId xmlns:a16="http://schemas.microsoft.com/office/drawing/2014/main" id="{E926B084-3865-B844-810C-2EE629FE4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803"/>
              <a:ext cx="7259" cy="66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6" name="Rectangle 16">
              <a:extLst>
                <a:ext uri="{FF2B5EF4-FFF2-40B4-BE49-F238E27FC236}">
                  <a16:creationId xmlns:a16="http://schemas.microsoft.com/office/drawing/2014/main" id="{39133B05-F75A-C145-8AC6-AFD9B2430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869"/>
              <a:ext cx="7259" cy="65"/>
            </a:xfrm>
            <a:prstGeom prst="rect">
              <a:avLst/>
            </a:pr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7" name="Rectangle 17">
              <a:extLst>
                <a:ext uri="{FF2B5EF4-FFF2-40B4-BE49-F238E27FC236}">
                  <a16:creationId xmlns:a16="http://schemas.microsoft.com/office/drawing/2014/main" id="{2ABB6AB7-5986-BB46-BFDC-0CDCA7412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934"/>
              <a:ext cx="7259" cy="67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8" name="Rectangle 18">
              <a:extLst>
                <a:ext uri="{FF2B5EF4-FFF2-40B4-BE49-F238E27FC236}">
                  <a16:creationId xmlns:a16="http://schemas.microsoft.com/office/drawing/2014/main" id="{3A5CF6B0-5E2D-7343-88F1-9AB90140E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001"/>
              <a:ext cx="7259" cy="65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9" name="Rectangle 19">
              <a:extLst>
                <a:ext uri="{FF2B5EF4-FFF2-40B4-BE49-F238E27FC236}">
                  <a16:creationId xmlns:a16="http://schemas.microsoft.com/office/drawing/2014/main" id="{40451C45-D3A4-6C4D-BDA2-4269B16F0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066"/>
              <a:ext cx="7259" cy="66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0" name="Rectangle 20">
              <a:extLst>
                <a:ext uri="{FF2B5EF4-FFF2-40B4-BE49-F238E27FC236}">
                  <a16:creationId xmlns:a16="http://schemas.microsoft.com/office/drawing/2014/main" id="{C917E690-3B73-AD4C-83CA-2E43673DC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132"/>
              <a:ext cx="7259" cy="65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1" name="Rectangle 21">
              <a:extLst>
                <a:ext uri="{FF2B5EF4-FFF2-40B4-BE49-F238E27FC236}">
                  <a16:creationId xmlns:a16="http://schemas.microsoft.com/office/drawing/2014/main" id="{7AC5DA43-7B1C-A140-947A-277EB74E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197"/>
              <a:ext cx="7259" cy="67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2" name="Rectangle 22">
              <a:extLst>
                <a:ext uri="{FF2B5EF4-FFF2-40B4-BE49-F238E27FC236}">
                  <a16:creationId xmlns:a16="http://schemas.microsoft.com/office/drawing/2014/main" id="{E421209E-08A3-9149-8B76-971BA0FE7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264"/>
              <a:ext cx="7259" cy="6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3" name="Rectangle 23">
              <a:extLst>
                <a:ext uri="{FF2B5EF4-FFF2-40B4-BE49-F238E27FC236}">
                  <a16:creationId xmlns:a16="http://schemas.microsoft.com/office/drawing/2014/main" id="{99EA12DF-FC7C-0F4F-88B2-2BD700D5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329"/>
              <a:ext cx="7259" cy="66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4" name="Rectangle 24">
              <a:extLst>
                <a:ext uri="{FF2B5EF4-FFF2-40B4-BE49-F238E27FC236}">
                  <a16:creationId xmlns:a16="http://schemas.microsoft.com/office/drawing/2014/main" id="{691421F0-647A-B04C-9D57-2BC4D7F04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395"/>
              <a:ext cx="7259" cy="6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5" name="Rectangle 25">
              <a:extLst>
                <a:ext uri="{FF2B5EF4-FFF2-40B4-BE49-F238E27FC236}">
                  <a16:creationId xmlns:a16="http://schemas.microsoft.com/office/drawing/2014/main" id="{5EEDC43E-D8AD-C349-9F7D-3684F281D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460"/>
              <a:ext cx="7259" cy="67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6" name="Rectangle 26">
              <a:extLst>
                <a:ext uri="{FF2B5EF4-FFF2-40B4-BE49-F238E27FC236}">
                  <a16:creationId xmlns:a16="http://schemas.microsoft.com/office/drawing/2014/main" id="{38C8C8DC-E9C3-7D4E-9D94-D6D428F91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527"/>
              <a:ext cx="7259" cy="65"/>
            </a:xfrm>
            <a:prstGeom prst="rect">
              <a:avLst/>
            </a:pr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7" name="Rectangle 27">
              <a:extLst>
                <a:ext uri="{FF2B5EF4-FFF2-40B4-BE49-F238E27FC236}">
                  <a16:creationId xmlns:a16="http://schemas.microsoft.com/office/drawing/2014/main" id="{31AF9686-E1F3-0F40-95C6-31A3AE548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592"/>
              <a:ext cx="7259" cy="67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8" name="Rectangle 28">
              <a:extLst>
                <a:ext uri="{FF2B5EF4-FFF2-40B4-BE49-F238E27FC236}">
                  <a16:creationId xmlns:a16="http://schemas.microsoft.com/office/drawing/2014/main" id="{F01763D6-12D7-5C45-95D5-E46A3F6C5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659"/>
              <a:ext cx="7259" cy="65"/>
            </a:xfrm>
            <a:prstGeom prst="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9" name="Rectangle 29">
              <a:extLst>
                <a:ext uri="{FF2B5EF4-FFF2-40B4-BE49-F238E27FC236}">
                  <a16:creationId xmlns:a16="http://schemas.microsoft.com/office/drawing/2014/main" id="{312B965A-16E8-3041-AB8E-95BA733F5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724"/>
              <a:ext cx="7259" cy="66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0" name="Rectangle 30">
              <a:extLst>
                <a:ext uri="{FF2B5EF4-FFF2-40B4-BE49-F238E27FC236}">
                  <a16:creationId xmlns:a16="http://schemas.microsoft.com/office/drawing/2014/main" id="{7EC929DF-EE7A-5E4E-82A5-4FE9C6964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790"/>
              <a:ext cx="7259" cy="6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1" name="Rectangle 31">
              <a:extLst>
                <a:ext uri="{FF2B5EF4-FFF2-40B4-BE49-F238E27FC236}">
                  <a16:creationId xmlns:a16="http://schemas.microsoft.com/office/drawing/2014/main" id="{D4B3530B-4A04-E74C-B58F-325F59E07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855"/>
              <a:ext cx="7259" cy="67"/>
            </a:xfrm>
            <a:prstGeom prst="rect">
              <a:avLst/>
            </a:pr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2" name="Rectangle 32">
              <a:extLst>
                <a:ext uri="{FF2B5EF4-FFF2-40B4-BE49-F238E27FC236}">
                  <a16:creationId xmlns:a16="http://schemas.microsoft.com/office/drawing/2014/main" id="{DB1157D5-8D35-3B45-A9E2-9B1FED1F0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922"/>
              <a:ext cx="7259" cy="65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3" name="Rectangle 33">
              <a:extLst>
                <a:ext uri="{FF2B5EF4-FFF2-40B4-BE49-F238E27FC236}">
                  <a16:creationId xmlns:a16="http://schemas.microsoft.com/office/drawing/2014/main" id="{6FF5C790-8774-4A47-869A-8613CDBFB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987"/>
              <a:ext cx="7259" cy="66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4" name="Rectangle 34">
              <a:extLst>
                <a:ext uri="{FF2B5EF4-FFF2-40B4-BE49-F238E27FC236}">
                  <a16:creationId xmlns:a16="http://schemas.microsoft.com/office/drawing/2014/main" id="{9E7DC1C4-511B-8546-BA9D-010E1CDD6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2053"/>
              <a:ext cx="7259" cy="6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5" name="Rectangle 35">
              <a:extLst>
                <a:ext uri="{FF2B5EF4-FFF2-40B4-BE49-F238E27FC236}">
                  <a16:creationId xmlns:a16="http://schemas.microsoft.com/office/drawing/2014/main" id="{D32D0E8C-B7B0-C940-AE5B-9ABDF37E8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2118"/>
              <a:ext cx="7259" cy="67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76" name="Freeform 36">
            <a:extLst>
              <a:ext uri="{FF2B5EF4-FFF2-40B4-BE49-F238E27FC236}">
                <a16:creationId xmlns:a16="http://schemas.microsoft.com/office/drawing/2014/main" id="{F1EF3007-C4BD-8E48-AE61-EEE18F123FA4}"/>
              </a:ext>
            </a:extLst>
          </p:cNvPr>
          <p:cNvSpPr>
            <a:spLocks/>
          </p:cNvSpPr>
          <p:nvPr/>
        </p:nvSpPr>
        <p:spPr bwMode="auto">
          <a:xfrm>
            <a:off x="38100" y="27813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77" name="Text Box 37">
            <a:extLst>
              <a:ext uri="{FF2B5EF4-FFF2-40B4-BE49-F238E27FC236}">
                <a16:creationId xmlns:a16="http://schemas.microsoft.com/office/drawing/2014/main" id="{3207DDBE-2385-E844-AD5F-CCB42BBD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086100"/>
            <a:ext cx="1476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000" b="1">
                <a:latin typeface="Times New Roman" panose="02020603050405020304" pitchFamily="18" charset="0"/>
              </a:rPr>
              <a:t>   </a:t>
            </a:r>
            <a:r>
              <a:rPr lang="de-DE" altLang="de-DE" sz="2000" b="1">
                <a:latin typeface="Arial Narrow" panose="020B0604020202020204" pitchFamily="34" charset="0"/>
              </a:rPr>
              <a:t>Content</a:t>
            </a:r>
          </a:p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    generieren</a:t>
            </a:r>
          </a:p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 (Forschung)</a:t>
            </a:r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35878" name="Freeform 38">
            <a:extLst>
              <a:ext uri="{FF2B5EF4-FFF2-40B4-BE49-F238E27FC236}">
                <a16:creationId xmlns:a16="http://schemas.microsoft.com/office/drawing/2014/main" id="{573FC753-9C1B-524D-A47D-F0836FB9FD7F}"/>
              </a:ext>
            </a:extLst>
          </p:cNvPr>
          <p:cNvSpPr>
            <a:spLocks/>
          </p:cNvSpPr>
          <p:nvPr/>
        </p:nvSpPr>
        <p:spPr bwMode="auto">
          <a:xfrm>
            <a:off x="1476375" y="27813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79" name="Freeform 39">
            <a:extLst>
              <a:ext uri="{FF2B5EF4-FFF2-40B4-BE49-F238E27FC236}">
                <a16:creationId xmlns:a16="http://schemas.microsoft.com/office/drawing/2014/main" id="{DC9724C5-AADF-B545-A9C6-8DE0500034BD}"/>
              </a:ext>
            </a:extLst>
          </p:cNvPr>
          <p:cNvSpPr>
            <a:spLocks/>
          </p:cNvSpPr>
          <p:nvPr/>
        </p:nvSpPr>
        <p:spPr bwMode="auto">
          <a:xfrm>
            <a:off x="2916238" y="27813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80" name="Freeform 40">
            <a:extLst>
              <a:ext uri="{FF2B5EF4-FFF2-40B4-BE49-F238E27FC236}">
                <a16:creationId xmlns:a16="http://schemas.microsoft.com/office/drawing/2014/main" id="{C4317E50-2FDB-0F4F-996C-9FA953268931}"/>
              </a:ext>
            </a:extLst>
          </p:cNvPr>
          <p:cNvSpPr>
            <a:spLocks/>
          </p:cNvSpPr>
          <p:nvPr/>
        </p:nvSpPr>
        <p:spPr bwMode="auto">
          <a:xfrm>
            <a:off x="4356100" y="27813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81" name="Freeform 41">
            <a:extLst>
              <a:ext uri="{FF2B5EF4-FFF2-40B4-BE49-F238E27FC236}">
                <a16:creationId xmlns:a16="http://schemas.microsoft.com/office/drawing/2014/main" id="{EF45CD4E-A916-AE49-A738-7B7A234FE07B}"/>
              </a:ext>
            </a:extLst>
          </p:cNvPr>
          <p:cNvSpPr>
            <a:spLocks/>
          </p:cNvSpPr>
          <p:nvPr/>
        </p:nvSpPr>
        <p:spPr bwMode="auto">
          <a:xfrm>
            <a:off x="5795963" y="27813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82" name="Freeform 42">
            <a:extLst>
              <a:ext uri="{FF2B5EF4-FFF2-40B4-BE49-F238E27FC236}">
                <a16:creationId xmlns:a16="http://schemas.microsoft.com/office/drawing/2014/main" id="{FF6202A7-A050-7F44-878D-1AA2C9C4B89F}"/>
              </a:ext>
            </a:extLst>
          </p:cNvPr>
          <p:cNvSpPr>
            <a:spLocks/>
          </p:cNvSpPr>
          <p:nvPr/>
        </p:nvSpPr>
        <p:spPr bwMode="auto">
          <a:xfrm>
            <a:off x="7235825" y="27813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83" name="Text Box 43">
            <a:extLst>
              <a:ext uri="{FF2B5EF4-FFF2-40B4-BE49-F238E27FC236}">
                <a16:creationId xmlns:a16="http://schemas.microsoft.com/office/drawing/2014/main" id="{53891D83-441A-5945-8FC4-04AAB7E94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3086100"/>
            <a:ext cx="1411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Integration/</a:t>
            </a:r>
          </a:p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  Programm-</a:t>
            </a:r>
          </a:p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gestaltung</a:t>
            </a:r>
            <a:endParaRPr lang="de-DE" altLang="de-DE" sz="2000" b="1">
              <a:latin typeface="Times New Roman" panose="02020603050405020304" pitchFamily="18" charset="0"/>
            </a:endParaRPr>
          </a:p>
        </p:txBody>
      </p:sp>
      <p:sp>
        <p:nvSpPr>
          <p:cNvPr id="35884" name="Text Box 44">
            <a:extLst>
              <a:ext uri="{FF2B5EF4-FFF2-40B4-BE49-F238E27FC236}">
                <a16:creationId xmlns:a16="http://schemas.microsoft.com/office/drawing/2014/main" id="{FC716236-36A8-184C-A417-9E24702FB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293370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Aufberei-</a:t>
            </a:r>
          </a:p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     tung/</a:t>
            </a:r>
          </a:p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   course </a:t>
            </a:r>
          </a:p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  design</a:t>
            </a:r>
            <a:endParaRPr lang="de-DE" altLang="de-DE" sz="2000" b="1">
              <a:latin typeface="Times New Roman" panose="02020603050405020304" pitchFamily="18" charset="0"/>
            </a:endParaRPr>
          </a:p>
        </p:txBody>
      </p:sp>
      <p:sp>
        <p:nvSpPr>
          <p:cNvPr id="35885" name="Text Box 45">
            <a:extLst>
              <a:ext uri="{FF2B5EF4-FFF2-40B4-BE49-F238E27FC236}">
                <a16:creationId xmlns:a16="http://schemas.microsoft.com/office/drawing/2014/main" id="{B1135E0D-C8FF-0A4A-883F-261378111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3006725"/>
            <a:ext cx="12334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Admini-</a:t>
            </a:r>
          </a:p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    stration,</a:t>
            </a:r>
          </a:p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 support</a:t>
            </a:r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35886" name="Text Box 46">
            <a:extLst>
              <a:ext uri="{FF2B5EF4-FFF2-40B4-BE49-F238E27FC236}">
                <a16:creationId xmlns:a16="http://schemas.microsoft.com/office/drawing/2014/main" id="{97ECE29C-BFE4-FE4B-B70E-AA7B2D86D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3009900"/>
            <a:ext cx="1141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Content</a:t>
            </a:r>
          </a:p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   delivery</a:t>
            </a:r>
          </a:p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(Lehre)</a:t>
            </a:r>
          </a:p>
        </p:txBody>
      </p:sp>
      <p:sp>
        <p:nvSpPr>
          <p:cNvPr id="35887" name="Text Box 47">
            <a:extLst>
              <a:ext uri="{FF2B5EF4-FFF2-40B4-BE49-F238E27FC236}">
                <a16:creationId xmlns:a16="http://schemas.microsoft.com/office/drawing/2014/main" id="{B85D3806-D1CF-764D-BA05-2D8563D01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3086100"/>
            <a:ext cx="1266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Zertifi-</a:t>
            </a:r>
          </a:p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     zierung,</a:t>
            </a:r>
          </a:p>
          <a:p>
            <a:pPr eaLnBrk="0" hangingPunct="0"/>
            <a:r>
              <a:rPr lang="de-DE" altLang="de-DE" sz="2000" b="1">
                <a:latin typeface="Arial Narrow" panose="020B0604020202020204" pitchFamily="34" charset="0"/>
              </a:rPr>
              <a:t>Prüfungen</a:t>
            </a:r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77" grpId="0" autoUpdateAnimBg="0"/>
      <p:bldP spid="35883" grpId="0" autoUpdateAnimBg="0"/>
      <p:bldP spid="35884" grpId="0" autoUpdateAnimBg="0"/>
      <p:bldP spid="35885" grpId="0" autoUpdateAnimBg="0"/>
      <p:bldP spid="35886" grpId="0" autoUpdateAnimBg="0"/>
      <p:bldP spid="3588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ußzeilenplatzhalter 1">
            <a:extLst>
              <a:ext uri="{FF2B5EF4-FFF2-40B4-BE49-F238E27FC236}">
                <a16:creationId xmlns:a16="http://schemas.microsoft.com/office/drawing/2014/main" id="{F3C1ED21-62B7-FB47-A9C1-4EA5DD02CB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58" name="Foliennummernplatzhalter 2">
            <a:extLst>
              <a:ext uri="{FF2B5EF4-FFF2-40B4-BE49-F238E27FC236}">
                <a16:creationId xmlns:a16="http://schemas.microsoft.com/office/drawing/2014/main" id="{67F3E3E8-3B0D-404D-BA61-C5251C3B3C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DFE103-1155-B04A-B506-903302D54F3D}" type="slidenum">
              <a:rPr lang="de-DE" altLang="de-DE"/>
              <a:pPr/>
              <a:t>26</a:t>
            </a:fld>
            <a:endParaRPr lang="de-DE" altLang="de-DE"/>
          </a:p>
        </p:txBody>
      </p:sp>
      <p:grpSp>
        <p:nvGrpSpPr>
          <p:cNvPr id="37890" name="Group 2">
            <a:extLst>
              <a:ext uri="{FF2B5EF4-FFF2-40B4-BE49-F238E27FC236}">
                <a16:creationId xmlns:a16="http://schemas.microsoft.com/office/drawing/2014/main" id="{269BF8D5-65DD-3F4B-A0D8-6B58AA473D1C}"/>
              </a:ext>
            </a:extLst>
          </p:cNvPr>
          <p:cNvGrpSpPr>
            <a:grpSpLocks/>
          </p:cNvGrpSpPr>
          <p:nvPr/>
        </p:nvGrpSpPr>
        <p:grpSpPr bwMode="auto">
          <a:xfrm>
            <a:off x="0" y="2276475"/>
            <a:ext cx="9144000" cy="2590800"/>
            <a:chOff x="0" y="1434"/>
            <a:chExt cx="5760" cy="1632"/>
          </a:xfrm>
        </p:grpSpPr>
        <p:grpSp>
          <p:nvGrpSpPr>
            <p:cNvPr id="37891" name="Group 3">
              <a:extLst>
                <a:ext uri="{FF2B5EF4-FFF2-40B4-BE49-F238E27FC236}">
                  <a16:creationId xmlns:a16="http://schemas.microsoft.com/office/drawing/2014/main" id="{1637F2ED-A7A0-644C-A16E-76B7B1B3E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434"/>
              <a:ext cx="5760" cy="1632"/>
              <a:chOff x="5558" y="10080"/>
              <a:chExt cx="7259" cy="2105"/>
            </a:xfrm>
          </p:grpSpPr>
          <p:sp>
            <p:nvSpPr>
              <p:cNvPr id="37892" name="Rectangle 4">
                <a:extLst>
                  <a:ext uri="{FF2B5EF4-FFF2-40B4-BE49-F238E27FC236}">
                    <a16:creationId xmlns:a16="http://schemas.microsoft.com/office/drawing/2014/main" id="{DA3F2963-6B8C-3D4E-A4EA-28421986A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080"/>
                <a:ext cx="7259" cy="65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893" name="Rectangle 5">
                <a:extLst>
                  <a:ext uri="{FF2B5EF4-FFF2-40B4-BE49-F238E27FC236}">
                    <a16:creationId xmlns:a16="http://schemas.microsoft.com/office/drawing/2014/main" id="{0F999084-830F-AC47-892D-29E34DBB7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145"/>
                <a:ext cx="7259" cy="67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894" name="Rectangle 6">
                <a:extLst>
                  <a:ext uri="{FF2B5EF4-FFF2-40B4-BE49-F238E27FC236}">
                    <a16:creationId xmlns:a16="http://schemas.microsoft.com/office/drawing/2014/main" id="{ECFF8EDE-9BBE-454C-8789-0072E0F43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212"/>
                <a:ext cx="7259" cy="65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895" name="Rectangle 7">
                <a:extLst>
                  <a:ext uri="{FF2B5EF4-FFF2-40B4-BE49-F238E27FC236}">
                    <a16:creationId xmlns:a16="http://schemas.microsoft.com/office/drawing/2014/main" id="{702E767B-E935-4E41-877A-B27837A4F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277"/>
                <a:ext cx="7259" cy="6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896" name="Rectangle 8">
                <a:extLst>
                  <a:ext uri="{FF2B5EF4-FFF2-40B4-BE49-F238E27FC236}">
                    <a16:creationId xmlns:a16="http://schemas.microsoft.com/office/drawing/2014/main" id="{FBBB6C81-05DE-B246-93B3-096FF6B56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343"/>
                <a:ext cx="7259" cy="65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897" name="Rectangle 9">
                <a:extLst>
                  <a:ext uri="{FF2B5EF4-FFF2-40B4-BE49-F238E27FC236}">
                    <a16:creationId xmlns:a16="http://schemas.microsoft.com/office/drawing/2014/main" id="{91C4C19F-0C44-7542-9E8E-97D112F28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408"/>
                <a:ext cx="7259" cy="67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898" name="Rectangle 10">
                <a:extLst>
                  <a:ext uri="{FF2B5EF4-FFF2-40B4-BE49-F238E27FC236}">
                    <a16:creationId xmlns:a16="http://schemas.microsoft.com/office/drawing/2014/main" id="{8B817FCD-2519-9941-865F-069AFC51D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475"/>
                <a:ext cx="7259" cy="65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899" name="Rectangle 11">
                <a:extLst>
                  <a:ext uri="{FF2B5EF4-FFF2-40B4-BE49-F238E27FC236}">
                    <a16:creationId xmlns:a16="http://schemas.microsoft.com/office/drawing/2014/main" id="{179D25C1-301A-B449-9677-D94AA73FD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540"/>
                <a:ext cx="7259" cy="66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00" name="Rectangle 12">
                <a:extLst>
                  <a:ext uri="{FF2B5EF4-FFF2-40B4-BE49-F238E27FC236}">
                    <a16:creationId xmlns:a16="http://schemas.microsoft.com/office/drawing/2014/main" id="{77DC7525-0F25-ED4B-848B-41D6829B3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606"/>
                <a:ext cx="7259" cy="6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01" name="Rectangle 13">
                <a:extLst>
                  <a:ext uri="{FF2B5EF4-FFF2-40B4-BE49-F238E27FC236}">
                    <a16:creationId xmlns:a16="http://schemas.microsoft.com/office/drawing/2014/main" id="{7AF385CD-B4CF-F14F-9A48-C5A6A881F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671"/>
                <a:ext cx="7259" cy="67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02" name="Rectangle 14">
                <a:extLst>
                  <a:ext uri="{FF2B5EF4-FFF2-40B4-BE49-F238E27FC236}">
                    <a16:creationId xmlns:a16="http://schemas.microsoft.com/office/drawing/2014/main" id="{BD2716C5-F058-5F49-872A-E672B1611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738"/>
                <a:ext cx="7259" cy="65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03" name="Rectangle 15">
                <a:extLst>
                  <a:ext uri="{FF2B5EF4-FFF2-40B4-BE49-F238E27FC236}">
                    <a16:creationId xmlns:a16="http://schemas.microsoft.com/office/drawing/2014/main" id="{49597723-794F-A549-A629-421B57B5E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803"/>
                <a:ext cx="7259" cy="66"/>
              </a:xfrm>
              <a:prstGeom prst="rect">
                <a:avLst/>
              </a:pr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04" name="Rectangle 16">
                <a:extLst>
                  <a:ext uri="{FF2B5EF4-FFF2-40B4-BE49-F238E27FC236}">
                    <a16:creationId xmlns:a16="http://schemas.microsoft.com/office/drawing/2014/main" id="{F58478A0-C1BA-C743-87D3-1C35D6EE3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869"/>
                <a:ext cx="7259" cy="65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05" name="Rectangle 17">
                <a:extLst>
                  <a:ext uri="{FF2B5EF4-FFF2-40B4-BE49-F238E27FC236}">
                    <a16:creationId xmlns:a16="http://schemas.microsoft.com/office/drawing/2014/main" id="{4340317A-FBB0-4344-8E21-D838821D1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934"/>
                <a:ext cx="7259" cy="67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06" name="Rectangle 18">
                <a:extLst>
                  <a:ext uri="{FF2B5EF4-FFF2-40B4-BE49-F238E27FC236}">
                    <a16:creationId xmlns:a16="http://schemas.microsoft.com/office/drawing/2014/main" id="{26D7242C-6EBE-4F4B-AAF9-E6E10FACB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001"/>
                <a:ext cx="7259" cy="65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07" name="Rectangle 19">
                <a:extLst>
                  <a:ext uri="{FF2B5EF4-FFF2-40B4-BE49-F238E27FC236}">
                    <a16:creationId xmlns:a16="http://schemas.microsoft.com/office/drawing/2014/main" id="{08360814-4D00-1A43-BCAB-339ABE6BB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066"/>
                <a:ext cx="7259" cy="66"/>
              </a:xfrm>
              <a:prstGeom prst="rect">
                <a:avLst/>
              </a:pr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08" name="Rectangle 20">
                <a:extLst>
                  <a:ext uri="{FF2B5EF4-FFF2-40B4-BE49-F238E27FC236}">
                    <a16:creationId xmlns:a16="http://schemas.microsoft.com/office/drawing/2014/main" id="{8415ED55-3240-D045-A3F7-03EDD2263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132"/>
                <a:ext cx="7259" cy="65"/>
              </a:xfrm>
              <a:prstGeom prst="rect">
                <a:avLst/>
              </a:pr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09" name="Rectangle 21">
                <a:extLst>
                  <a:ext uri="{FF2B5EF4-FFF2-40B4-BE49-F238E27FC236}">
                    <a16:creationId xmlns:a16="http://schemas.microsoft.com/office/drawing/2014/main" id="{3C4C0AFC-91FD-344C-BDE4-01F6FE37C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197"/>
                <a:ext cx="7259" cy="67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10" name="Rectangle 22">
                <a:extLst>
                  <a:ext uri="{FF2B5EF4-FFF2-40B4-BE49-F238E27FC236}">
                    <a16:creationId xmlns:a16="http://schemas.microsoft.com/office/drawing/2014/main" id="{7871D4F9-E46A-4948-96EE-A4D236BA1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264"/>
                <a:ext cx="7259" cy="65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11" name="Rectangle 23">
                <a:extLst>
                  <a:ext uri="{FF2B5EF4-FFF2-40B4-BE49-F238E27FC236}">
                    <a16:creationId xmlns:a16="http://schemas.microsoft.com/office/drawing/2014/main" id="{8BDF87C4-E2DD-A34B-8B1D-D81C0018E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329"/>
                <a:ext cx="7259" cy="6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12" name="Rectangle 24">
                <a:extLst>
                  <a:ext uri="{FF2B5EF4-FFF2-40B4-BE49-F238E27FC236}">
                    <a16:creationId xmlns:a16="http://schemas.microsoft.com/office/drawing/2014/main" id="{A11D4A6C-BB6F-F446-BE0B-90644B424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395"/>
                <a:ext cx="7259" cy="65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13" name="Rectangle 25">
                <a:extLst>
                  <a:ext uri="{FF2B5EF4-FFF2-40B4-BE49-F238E27FC236}">
                    <a16:creationId xmlns:a16="http://schemas.microsoft.com/office/drawing/2014/main" id="{D61F441F-6D3D-9341-9E9B-278048F34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460"/>
                <a:ext cx="7259" cy="6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14" name="Rectangle 26">
                <a:extLst>
                  <a:ext uri="{FF2B5EF4-FFF2-40B4-BE49-F238E27FC236}">
                    <a16:creationId xmlns:a16="http://schemas.microsoft.com/office/drawing/2014/main" id="{C1369B4F-DEFE-0C4A-BD10-A1A58E5B9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527"/>
                <a:ext cx="7259" cy="65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15" name="Rectangle 27">
                <a:extLst>
                  <a:ext uri="{FF2B5EF4-FFF2-40B4-BE49-F238E27FC236}">
                    <a16:creationId xmlns:a16="http://schemas.microsoft.com/office/drawing/2014/main" id="{E6D034C6-A2FB-D34E-966C-C293C7318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592"/>
                <a:ext cx="7259" cy="67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16" name="Rectangle 28">
                <a:extLst>
                  <a:ext uri="{FF2B5EF4-FFF2-40B4-BE49-F238E27FC236}">
                    <a16:creationId xmlns:a16="http://schemas.microsoft.com/office/drawing/2014/main" id="{009989AE-8EC0-E545-BDA5-771277853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659"/>
                <a:ext cx="7259" cy="65"/>
              </a:xfrm>
              <a:prstGeom prst="rect">
                <a:avLst/>
              </a:pr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17" name="Rectangle 29">
                <a:extLst>
                  <a:ext uri="{FF2B5EF4-FFF2-40B4-BE49-F238E27FC236}">
                    <a16:creationId xmlns:a16="http://schemas.microsoft.com/office/drawing/2014/main" id="{BFFD1EAC-05DC-F545-AF76-2ACDDF939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724"/>
                <a:ext cx="7259" cy="66"/>
              </a:xfrm>
              <a:prstGeom prst="rect">
                <a:avLst/>
              </a:pr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18" name="Rectangle 30">
                <a:extLst>
                  <a:ext uri="{FF2B5EF4-FFF2-40B4-BE49-F238E27FC236}">
                    <a16:creationId xmlns:a16="http://schemas.microsoft.com/office/drawing/2014/main" id="{BC69652C-122B-FE4A-B1D0-9B7D5A3AB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790"/>
                <a:ext cx="7259" cy="65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19" name="Rectangle 31">
                <a:extLst>
                  <a:ext uri="{FF2B5EF4-FFF2-40B4-BE49-F238E27FC236}">
                    <a16:creationId xmlns:a16="http://schemas.microsoft.com/office/drawing/2014/main" id="{5C9E7B44-7088-D143-84E1-C1407B917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855"/>
                <a:ext cx="7259" cy="67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20" name="Rectangle 32">
                <a:extLst>
                  <a:ext uri="{FF2B5EF4-FFF2-40B4-BE49-F238E27FC236}">
                    <a16:creationId xmlns:a16="http://schemas.microsoft.com/office/drawing/2014/main" id="{EAA93DFF-78DC-4043-AE2A-06C0C4EF5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922"/>
                <a:ext cx="7259" cy="65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21" name="Rectangle 33">
                <a:extLst>
                  <a:ext uri="{FF2B5EF4-FFF2-40B4-BE49-F238E27FC236}">
                    <a16:creationId xmlns:a16="http://schemas.microsoft.com/office/drawing/2014/main" id="{7024A98C-4EBD-CB40-8864-06EC077F3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987"/>
                <a:ext cx="7259" cy="6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22" name="Rectangle 34">
                <a:extLst>
                  <a:ext uri="{FF2B5EF4-FFF2-40B4-BE49-F238E27FC236}">
                    <a16:creationId xmlns:a16="http://schemas.microsoft.com/office/drawing/2014/main" id="{09858D44-D2DB-1543-8DD2-70417DE5F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2053"/>
                <a:ext cx="7259" cy="65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23" name="Rectangle 35">
                <a:extLst>
                  <a:ext uri="{FF2B5EF4-FFF2-40B4-BE49-F238E27FC236}">
                    <a16:creationId xmlns:a16="http://schemas.microsoft.com/office/drawing/2014/main" id="{7C6633AA-629D-3842-8F55-8CFE808C5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2118"/>
                <a:ext cx="7259" cy="67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7924" name="Freeform 36">
              <a:extLst>
                <a:ext uri="{FF2B5EF4-FFF2-40B4-BE49-F238E27FC236}">
                  <a16:creationId xmlns:a16="http://schemas.microsoft.com/office/drawing/2014/main" id="{81F85DCD-A575-A249-82C5-D2645B6AD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1752"/>
              <a:ext cx="1134" cy="1020"/>
            </a:xfrm>
            <a:custGeom>
              <a:avLst/>
              <a:gdLst>
                <a:gd name="T0" fmla="*/ 1288 w 1718"/>
                <a:gd name="T1" fmla="*/ 0 h 857"/>
                <a:gd name="T2" fmla="*/ 0 w 1718"/>
                <a:gd name="T3" fmla="*/ 0 h 857"/>
                <a:gd name="T4" fmla="*/ 430 w 1718"/>
                <a:gd name="T5" fmla="*/ 428 h 857"/>
                <a:gd name="T6" fmla="*/ 0 w 1718"/>
                <a:gd name="T7" fmla="*/ 857 h 857"/>
                <a:gd name="T8" fmla="*/ 1288 w 1718"/>
                <a:gd name="T9" fmla="*/ 857 h 857"/>
                <a:gd name="T10" fmla="*/ 1718 w 1718"/>
                <a:gd name="T11" fmla="*/ 428 h 857"/>
                <a:gd name="T12" fmla="*/ 1288 w 1718"/>
                <a:gd name="T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857">
                  <a:moveTo>
                    <a:pt x="1288" y="0"/>
                  </a:moveTo>
                  <a:lnTo>
                    <a:pt x="0" y="0"/>
                  </a:lnTo>
                  <a:lnTo>
                    <a:pt x="430" y="428"/>
                  </a:lnTo>
                  <a:lnTo>
                    <a:pt x="0" y="857"/>
                  </a:lnTo>
                  <a:lnTo>
                    <a:pt x="1288" y="857"/>
                  </a:lnTo>
                  <a:lnTo>
                    <a:pt x="1718" y="428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25" name="Text Box 37">
              <a:extLst>
                <a:ext uri="{FF2B5EF4-FFF2-40B4-BE49-F238E27FC236}">
                  <a16:creationId xmlns:a16="http://schemas.microsoft.com/office/drawing/2014/main" id="{AB200C66-EE87-884D-9414-443FD4D7B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" y="1944"/>
              <a:ext cx="93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2000" b="1">
                  <a:latin typeface="Times New Roman" panose="02020603050405020304" pitchFamily="18" charset="0"/>
                </a:rPr>
                <a:t>   </a:t>
              </a:r>
              <a:r>
                <a:rPr lang="de-DE" altLang="de-DE" sz="2000" b="1">
                  <a:latin typeface="Arial Narrow" panose="020B0604020202020204" pitchFamily="34" charset="0"/>
                </a:rPr>
                <a:t>Content</a:t>
              </a:r>
            </a:p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    generieren</a:t>
              </a:r>
            </a:p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 (Forschung)</a:t>
              </a:r>
              <a:endParaRPr lang="de-DE" altLang="de-DE" sz="1200">
                <a:latin typeface="Times New Roman" panose="02020603050405020304" pitchFamily="18" charset="0"/>
              </a:endParaRPr>
            </a:p>
          </p:txBody>
        </p:sp>
        <p:sp>
          <p:nvSpPr>
            <p:cNvPr id="37926" name="Freeform 38">
              <a:extLst>
                <a:ext uri="{FF2B5EF4-FFF2-40B4-BE49-F238E27FC236}">
                  <a16:creationId xmlns:a16="http://schemas.microsoft.com/office/drawing/2014/main" id="{68FF3167-98F6-7B41-9E85-A624F6FB7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1752"/>
              <a:ext cx="1134" cy="1020"/>
            </a:xfrm>
            <a:custGeom>
              <a:avLst/>
              <a:gdLst>
                <a:gd name="T0" fmla="*/ 1288 w 1718"/>
                <a:gd name="T1" fmla="*/ 0 h 857"/>
                <a:gd name="T2" fmla="*/ 0 w 1718"/>
                <a:gd name="T3" fmla="*/ 0 h 857"/>
                <a:gd name="T4" fmla="*/ 430 w 1718"/>
                <a:gd name="T5" fmla="*/ 428 h 857"/>
                <a:gd name="T6" fmla="*/ 0 w 1718"/>
                <a:gd name="T7" fmla="*/ 857 h 857"/>
                <a:gd name="T8" fmla="*/ 1288 w 1718"/>
                <a:gd name="T9" fmla="*/ 857 h 857"/>
                <a:gd name="T10" fmla="*/ 1718 w 1718"/>
                <a:gd name="T11" fmla="*/ 428 h 857"/>
                <a:gd name="T12" fmla="*/ 1288 w 1718"/>
                <a:gd name="T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857">
                  <a:moveTo>
                    <a:pt x="1288" y="0"/>
                  </a:moveTo>
                  <a:lnTo>
                    <a:pt x="0" y="0"/>
                  </a:lnTo>
                  <a:lnTo>
                    <a:pt x="430" y="428"/>
                  </a:lnTo>
                  <a:lnTo>
                    <a:pt x="0" y="857"/>
                  </a:lnTo>
                  <a:lnTo>
                    <a:pt x="1288" y="857"/>
                  </a:lnTo>
                  <a:lnTo>
                    <a:pt x="1718" y="428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27" name="Freeform 39">
              <a:extLst>
                <a:ext uri="{FF2B5EF4-FFF2-40B4-BE49-F238E27FC236}">
                  <a16:creationId xmlns:a16="http://schemas.microsoft.com/office/drawing/2014/main" id="{AF83EEA1-4EDA-EF43-BE11-D7ACE8BCD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752"/>
              <a:ext cx="1134" cy="1020"/>
            </a:xfrm>
            <a:custGeom>
              <a:avLst/>
              <a:gdLst>
                <a:gd name="T0" fmla="*/ 1288 w 1718"/>
                <a:gd name="T1" fmla="*/ 0 h 857"/>
                <a:gd name="T2" fmla="*/ 0 w 1718"/>
                <a:gd name="T3" fmla="*/ 0 h 857"/>
                <a:gd name="T4" fmla="*/ 430 w 1718"/>
                <a:gd name="T5" fmla="*/ 428 h 857"/>
                <a:gd name="T6" fmla="*/ 0 w 1718"/>
                <a:gd name="T7" fmla="*/ 857 h 857"/>
                <a:gd name="T8" fmla="*/ 1288 w 1718"/>
                <a:gd name="T9" fmla="*/ 857 h 857"/>
                <a:gd name="T10" fmla="*/ 1718 w 1718"/>
                <a:gd name="T11" fmla="*/ 428 h 857"/>
                <a:gd name="T12" fmla="*/ 1288 w 1718"/>
                <a:gd name="T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857">
                  <a:moveTo>
                    <a:pt x="1288" y="0"/>
                  </a:moveTo>
                  <a:lnTo>
                    <a:pt x="0" y="0"/>
                  </a:lnTo>
                  <a:lnTo>
                    <a:pt x="430" y="428"/>
                  </a:lnTo>
                  <a:lnTo>
                    <a:pt x="0" y="857"/>
                  </a:lnTo>
                  <a:lnTo>
                    <a:pt x="1288" y="857"/>
                  </a:lnTo>
                  <a:lnTo>
                    <a:pt x="1718" y="428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28" name="Freeform 40">
              <a:extLst>
                <a:ext uri="{FF2B5EF4-FFF2-40B4-BE49-F238E27FC236}">
                  <a16:creationId xmlns:a16="http://schemas.microsoft.com/office/drawing/2014/main" id="{90BFAC20-9658-8A41-AB7E-365FA8E5F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752"/>
              <a:ext cx="1134" cy="1020"/>
            </a:xfrm>
            <a:custGeom>
              <a:avLst/>
              <a:gdLst>
                <a:gd name="T0" fmla="*/ 1288 w 1718"/>
                <a:gd name="T1" fmla="*/ 0 h 857"/>
                <a:gd name="T2" fmla="*/ 0 w 1718"/>
                <a:gd name="T3" fmla="*/ 0 h 857"/>
                <a:gd name="T4" fmla="*/ 430 w 1718"/>
                <a:gd name="T5" fmla="*/ 428 h 857"/>
                <a:gd name="T6" fmla="*/ 0 w 1718"/>
                <a:gd name="T7" fmla="*/ 857 h 857"/>
                <a:gd name="T8" fmla="*/ 1288 w 1718"/>
                <a:gd name="T9" fmla="*/ 857 h 857"/>
                <a:gd name="T10" fmla="*/ 1718 w 1718"/>
                <a:gd name="T11" fmla="*/ 428 h 857"/>
                <a:gd name="T12" fmla="*/ 1288 w 1718"/>
                <a:gd name="T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857">
                  <a:moveTo>
                    <a:pt x="1288" y="0"/>
                  </a:moveTo>
                  <a:lnTo>
                    <a:pt x="0" y="0"/>
                  </a:lnTo>
                  <a:lnTo>
                    <a:pt x="430" y="428"/>
                  </a:lnTo>
                  <a:lnTo>
                    <a:pt x="0" y="857"/>
                  </a:lnTo>
                  <a:lnTo>
                    <a:pt x="1288" y="857"/>
                  </a:lnTo>
                  <a:lnTo>
                    <a:pt x="1718" y="428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29" name="Freeform 41">
              <a:extLst>
                <a:ext uri="{FF2B5EF4-FFF2-40B4-BE49-F238E27FC236}">
                  <a16:creationId xmlns:a16="http://schemas.microsoft.com/office/drawing/2014/main" id="{7AEA4DC8-B3A1-A146-8FAC-928FDDEA9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1752"/>
              <a:ext cx="1134" cy="1020"/>
            </a:xfrm>
            <a:custGeom>
              <a:avLst/>
              <a:gdLst>
                <a:gd name="T0" fmla="*/ 1288 w 1718"/>
                <a:gd name="T1" fmla="*/ 0 h 857"/>
                <a:gd name="T2" fmla="*/ 0 w 1718"/>
                <a:gd name="T3" fmla="*/ 0 h 857"/>
                <a:gd name="T4" fmla="*/ 430 w 1718"/>
                <a:gd name="T5" fmla="*/ 428 h 857"/>
                <a:gd name="T6" fmla="*/ 0 w 1718"/>
                <a:gd name="T7" fmla="*/ 857 h 857"/>
                <a:gd name="T8" fmla="*/ 1288 w 1718"/>
                <a:gd name="T9" fmla="*/ 857 h 857"/>
                <a:gd name="T10" fmla="*/ 1718 w 1718"/>
                <a:gd name="T11" fmla="*/ 428 h 857"/>
                <a:gd name="T12" fmla="*/ 1288 w 1718"/>
                <a:gd name="T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857">
                  <a:moveTo>
                    <a:pt x="1288" y="0"/>
                  </a:moveTo>
                  <a:lnTo>
                    <a:pt x="0" y="0"/>
                  </a:lnTo>
                  <a:lnTo>
                    <a:pt x="430" y="428"/>
                  </a:lnTo>
                  <a:lnTo>
                    <a:pt x="0" y="857"/>
                  </a:lnTo>
                  <a:lnTo>
                    <a:pt x="1288" y="857"/>
                  </a:lnTo>
                  <a:lnTo>
                    <a:pt x="1718" y="428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30" name="Freeform 42">
              <a:extLst>
                <a:ext uri="{FF2B5EF4-FFF2-40B4-BE49-F238E27FC236}">
                  <a16:creationId xmlns:a16="http://schemas.microsoft.com/office/drawing/2014/main" id="{352ADDF6-EA92-C744-A6A5-F41C6F062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" y="1752"/>
              <a:ext cx="1134" cy="1020"/>
            </a:xfrm>
            <a:custGeom>
              <a:avLst/>
              <a:gdLst>
                <a:gd name="T0" fmla="*/ 1288 w 1718"/>
                <a:gd name="T1" fmla="*/ 0 h 857"/>
                <a:gd name="T2" fmla="*/ 0 w 1718"/>
                <a:gd name="T3" fmla="*/ 0 h 857"/>
                <a:gd name="T4" fmla="*/ 430 w 1718"/>
                <a:gd name="T5" fmla="*/ 428 h 857"/>
                <a:gd name="T6" fmla="*/ 0 w 1718"/>
                <a:gd name="T7" fmla="*/ 857 h 857"/>
                <a:gd name="T8" fmla="*/ 1288 w 1718"/>
                <a:gd name="T9" fmla="*/ 857 h 857"/>
                <a:gd name="T10" fmla="*/ 1718 w 1718"/>
                <a:gd name="T11" fmla="*/ 428 h 857"/>
                <a:gd name="T12" fmla="*/ 1288 w 1718"/>
                <a:gd name="T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857">
                  <a:moveTo>
                    <a:pt x="1288" y="0"/>
                  </a:moveTo>
                  <a:lnTo>
                    <a:pt x="0" y="0"/>
                  </a:lnTo>
                  <a:lnTo>
                    <a:pt x="430" y="428"/>
                  </a:lnTo>
                  <a:lnTo>
                    <a:pt x="0" y="857"/>
                  </a:lnTo>
                  <a:lnTo>
                    <a:pt x="1288" y="857"/>
                  </a:lnTo>
                  <a:lnTo>
                    <a:pt x="1718" y="428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31" name="Text Box 43">
              <a:extLst>
                <a:ext uri="{FF2B5EF4-FFF2-40B4-BE49-F238E27FC236}">
                  <a16:creationId xmlns:a16="http://schemas.microsoft.com/office/drawing/2014/main" id="{FECF7E93-099D-B340-BB45-9830832EA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" y="1944"/>
              <a:ext cx="88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Integration/</a:t>
              </a:r>
            </a:p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  Programm-</a:t>
              </a:r>
            </a:p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gestaltung</a:t>
              </a:r>
              <a:endParaRPr lang="de-DE" altLang="de-DE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37932" name="Text Box 44">
              <a:extLst>
                <a:ext uri="{FF2B5EF4-FFF2-40B4-BE49-F238E27FC236}">
                  <a16:creationId xmlns:a16="http://schemas.microsoft.com/office/drawing/2014/main" id="{F16CA4A6-5D92-9B44-8855-4E95CF74F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1848"/>
              <a:ext cx="91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Aufberei-</a:t>
              </a:r>
            </a:p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     tung/</a:t>
              </a:r>
            </a:p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   course </a:t>
              </a:r>
            </a:p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  design</a:t>
              </a:r>
              <a:endParaRPr lang="de-DE" altLang="de-DE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37933" name="Text Box 45">
              <a:extLst>
                <a:ext uri="{FF2B5EF4-FFF2-40B4-BE49-F238E27FC236}">
                  <a16:creationId xmlns:a16="http://schemas.microsoft.com/office/drawing/2014/main" id="{60E09755-005D-A54C-B375-DD71F41C9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1894"/>
              <a:ext cx="777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Admini-</a:t>
              </a:r>
            </a:p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    stration,</a:t>
              </a:r>
            </a:p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 support</a:t>
              </a:r>
              <a:endParaRPr lang="de-DE" altLang="de-DE" sz="1200">
                <a:latin typeface="Times New Roman" panose="02020603050405020304" pitchFamily="18" charset="0"/>
              </a:endParaRPr>
            </a:p>
          </p:txBody>
        </p:sp>
        <p:sp>
          <p:nvSpPr>
            <p:cNvPr id="37934" name="Text Box 46">
              <a:extLst>
                <a:ext uri="{FF2B5EF4-FFF2-40B4-BE49-F238E27FC236}">
                  <a16:creationId xmlns:a16="http://schemas.microsoft.com/office/drawing/2014/main" id="{F908BD03-7926-444D-BF6C-195BC6BB4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" y="1896"/>
              <a:ext cx="71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Content</a:t>
              </a:r>
            </a:p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   delivery</a:t>
              </a:r>
            </a:p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(Lehre)</a:t>
              </a:r>
            </a:p>
          </p:txBody>
        </p:sp>
        <p:sp>
          <p:nvSpPr>
            <p:cNvPr id="37935" name="Text Box 47">
              <a:extLst>
                <a:ext uri="{FF2B5EF4-FFF2-40B4-BE49-F238E27FC236}">
                  <a16:creationId xmlns:a16="http://schemas.microsoft.com/office/drawing/2014/main" id="{6112F2B8-6030-B64E-B35C-F28AF40CF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6" y="1944"/>
              <a:ext cx="79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Zertifi-</a:t>
              </a:r>
            </a:p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     zierung,</a:t>
              </a:r>
            </a:p>
            <a:p>
              <a:pPr eaLnBrk="0" hangingPunct="0"/>
              <a:r>
                <a:rPr lang="de-DE" altLang="de-DE" sz="2000" b="1">
                  <a:latin typeface="Arial Narrow" panose="020B0604020202020204" pitchFamily="34" charset="0"/>
                </a:rPr>
                <a:t>Prüfungen</a:t>
              </a:r>
              <a:endParaRPr lang="de-DE" altLang="de-DE" sz="1200">
                <a:latin typeface="Times New Roman" panose="02020603050405020304" pitchFamily="18" charset="0"/>
              </a:endParaRPr>
            </a:p>
          </p:txBody>
        </p:sp>
      </p:grpSp>
      <p:sp>
        <p:nvSpPr>
          <p:cNvPr id="37936" name="Rectangle 48">
            <a:extLst>
              <a:ext uri="{FF2B5EF4-FFF2-40B4-BE49-F238E27FC236}">
                <a16:creationId xmlns:a16="http://schemas.microsoft.com/office/drawing/2014/main" id="{2D2E0CF9-31E4-5949-889D-6347CBFD9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5175"/>
            <a:ext cx="91440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1"/>
              <a:t>Virtuelle Hochschule Bayern</a:t>
            </a:r>
          </a:p>
        </p:txBody>
      </p:sp>
      <p:sp>
        <p:nvSpPr>
          <p:cNvPr id="37937" name="Rectangle 49">
            <a:extLst>
              <a:ext uri="{FF2B5EF4-FFF2-40B4-BE49-F238E27FC236}">
                <a16:creationId xmlns:a16="http://schemas.microsoft.com/office/drawing/2014/main" id="{63FACD48-1848-E64D-B108-11640F0E1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0"/>
            <a:ext cx="91440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1"/>
              <a:t>Hochschule</a:t>
            </a:r>
          </a:p>
        </p:txBody>
      </p:sp>
      <p:sp>
        <p:nvSpPr>
          <p:cNvPr id="37939" name="AutoShape 51">
            <a:extLst>
              <a:ext uri="{FF2B5EF4-FFF2-40B4-BE49-F238E27FC236}">
                <a16:creationId xmlns:a16="http://schemas.microsoft.com/office/drawing/2014/main" id="{F351CD5A-350C-204B-9CDD-D1AC47919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628775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0" name="AutoShape 52">
            <a:extLst>
              <a:ext uri="{FF2B5EF4-FFF2-40B4-BE49-F238E27FC236}">
                <a16:creationId xmlns:a16="http://schemas.microsoft.com/office/drawing/2014/main" id="{113178C6-05C1-6748-ABE1-4E94BED16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6529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1" name="AutoShape 53">
            <a:extLst>
              <a:ext uri="{FF2B5EF4-FFF2-40B4-BE49-F238E27FC236}">
                <a16:creationId xmlns:a16="http://schemas.microsoft.com/office/drawing/2014/main" id="{11158EDA-B5BD-9844-8BA4-9E57846C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628775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2" name="AutoShape 54">
            <a:extLst>
              <a:ext uri="{FF2B5EF4-FFF2-40B4-BE49-F238E27FC236}">
                <a16:creationId xmlns:a16="http://schemas.microsoft.com/office/drawing/2014/main" id="{633E5580-1486-044D-9365-61805558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628775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3" name="AutoShape 55">
            <a:extLst>
              <a:ext uri="{FF2B5EF4-FFF2-40B4-BE49-F238E27FC236}">
                <a16:creationId xmlns:a16="http://schemas.microsoft.com/office/drawing/2014/main" id="{BF5D03F5-D159-8141-B5FA-4910CE185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6529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4" name="AutoShape 56">
            <a:extLst>
              <a:ext uri="{FF2B5EF4-FFF2-40B4-BE49-F238E27FC236}">
                <a16:creationId xmlns:a16="http://schemas.microsoft.com/office/drawing/2014/main" id="{AD3BA077-F257-2242-A466-9DBDE1129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6529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5" name="Text Box 57">
            <a:extLst>
              <a:ext uri="{FF2B5EF4-FFF2-40B4-BE49-F238E27FC236}">
                <a16:creationId xmlns:a16="http://schemas.microsoft.com/office/drawing/2014/main" id="{B8FE43A7-C59E-E945-8788-C904F5DF0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3200" b="1"/>
              <a:t>Trend 6: Kooperationen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6" grpId="0" animBg="1"/>
      <p:bldP spid="379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F111B5-CC25-6D4B-9F74-CCA1AA7BC5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C243D7-EB15-B94A-9E76-386B02619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50DAF2-40F0-5D40-BDD7-1CAFE6F9BA04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69EA1F3E-427F-AD40-A5B1-A85F11371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Trend 6: Kooperationen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EA05843-4752-DB4A-A946-927C3AD02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596187" cy="358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/>
              <a:t>neben Kooperationen in Forschung zukünftig vermehrt in Lehre</a:t>
            </a:r>
          </a:p>
          <a:p>
            <a:pPr>
              <a:lnSpc>
                <a:spcPct val="90000"/>
              </a:lnSpc>
            </a:pPr>
            <a:r>
              <a:rPr lang="de-DE" altLang="de-DE"/>
              <a:t>über Hochschultypen hinweg</a:t>
            </a:r>
            <a:br>
              <a:rPr lang="de-DE" altLang="de-DE"/>
            </a:br>
            <a:endParaRPr lang="de-DE" altLang="de-DE"/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de-DE" altLang="de-DE">
                <a:sym typeface="Wingdings" pitchFamily="2" charset="2"/>
              </a:rPr>
              <a:t>E-Learning begünstigt Kooperationen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40EADE84-A07B-FA4D-99DE-3B70BC79BA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01208144-B480-3F4E-9DB9-37F470D66A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20694-DCAE-7F41-864A-03C4E76F665C}" type="slidenum">
              <a:rPr lang="de-DE" altLang="de-DE"/>
              <a:pPr/>
              <a:t>28</a:t>
            </a:fld>
            <a:endParaRPr lang="de-DE" altLang="de-DE"/>
          </a:p>
        </p:txBody>
      </p:sp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id="{82C8EC97-8F8E-1849-A763-5C4A05C751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600200"/>
          <a:ext cx="6781800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Clip" r:id="rId4" imgW="23037800" imgH="18135600" progId="MS_ClipArt_Gallery.2">
                  <p:embed/>
                </p:oleObj>
              </mc:Choice>
              <mc:Fallback>
                <p:oleObj name="Clip" r:id="rId4" imgW="23037800" imgH="181356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6781800" cy="474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WordArt 3">
            <a:extLst>
              <a:ext uri="{FF2B5EF4-FFF2-40B4-BE49-F238E27FC236}">
                <a16:creationId xmlns:a16="http://schemas.microsoft.com/office/drawing/2014/main" id="{9F47AD25-AF61-A742-A26C-ECF9C97103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5029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Prognosen falsch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95AA1A9-3BE6-DF45-9EF2-2C18FE80D3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/>
              <a:t>Die entfesselte Hochschule als </a:t>
            </a:r>
            <a:br>
              <a:rPr lang="de-DE" altLang="de-DE"/>
            </a:br>
            <a:r>
              <a:rPr lang="de-DE" altLang="de-DE"/>
              <a:t>Alma Mater Virtualis?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153FAF5-613D-AE45-A0AF-63383D6843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/>
              <a:t>Detlef Müller-Böling</a:t>
            </a:r>
          </a:p>
          <a:p>
            <a:r>
              <a:rPr lang="de-DE" altLang="de-DE"/>
              <a:t>14. Juni 2007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4B5E87D6-D097-9642-B7CA-9A352B793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902B1E09-DDA2-1042-A1CC-C4C06B33A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B5DE9D-F824-8946-8D39-AC5AC37587EB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9E854061-4692-0147-A506-FD76DC66F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8CEEA3E-D1D1-DE4C-8CDA-C43C4F604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280025" cy="685800"/>
          </a:xfrm>
        </p:spPr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wettbewerblich</a:t>
            </a: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79AAB443-A135-2E49-950C-11B84292787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5">
            <a:extLst>
              <a:ext uri="{FF2B5EF4-FFF2-40B4-BE49-F238E27FC236}">
                <a16:creationId xmlns:a16="http://schemas.microsoft.com/office/drawing/2014/main" id="{1D707CAC-CC99-9D47-B980-14C26824C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Fiktion der Gleichheit abgelöst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9512443C-F1A3-E348-AB55-730CA2767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76588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Elite-Forschungs-Unis sind benannt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6E1D9D42-EEE5-9041-8AEB-ED81BF9B5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08500"/>
            <a:ext cx="6248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Transparenz durch Evaluation und CHE-Ranking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54944447-6C14-8B47-93E9-C1A4F838B5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52E20DF2-FA70-F749-888E-B520EE4475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BD8C32-DA57-A147-844D-41768847FDB7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D90521C1-CB56-E54B-AC5B-BB30CF0A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6C46AFD-191B-9840-98F7-7D8C79112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7425" y="115888"/>
            <a:ext cx="5267325" cy="685800"/>
          </a:xfrm>
        </p:spPr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wirtschaftlich</a:t>
            </a:r>
          </a:p>
        </p:txBody>
      </p:sp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92F441A7-09AD-BF4C-B292-3BFB5630025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>
            <a:extLst>
              <a:ext uri="{FF2B5EF4-FFF2-40B4-BE49-F238E27FC236}">
                <a16:creationId xmlns:a16="http://schemas.microsoft.com/office/drawing/2014/main" id="{A1CA5013-0889-0B4E-AF64-20F3E16D8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27647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Leistungsfinanzierung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5494D720-BED9-0F4F-9FF1-BBA3C1D89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716338"/>
            <a:ext cx="57578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Globalbudgets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0D470BE1-9A00-2E4B-B724-1F4D7DD5C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5157788"/>
            <a:ext cx="57578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Studienbeiträge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B0555CC5-59C8-4A4B-BE1D-2648B0943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6FB1FA70-19DB-AB41-858F-9E3B613D5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B878D-5F7B-6C44-901C-D1D55A11C38C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62DBAFB6-77EE-184F-AC01-B3B509030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541D395-8188-BD43-A5C4-E431DA675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229225" cy="685800"/>
          </a:xfrm>
        </p:spPr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international</a:t>
            </a:r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880ECD38-B765-CB4A-AE13-5650385439A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5">
            <a:extLst>
              <a:ext uri="{FF2B5EF4-FFF2-40B4-BE49-F238E27FC236}">
                <a16:creationId xmlns:a16="http://schemas.microsoft.com/office/drawing/2014/main" id="{2AEDDD46-400A-AF4A-ADFB-82EB8E83A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Bachelor / Master System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2D61C1B9-B24D-D243-8DEA-0D0D4B3BC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1332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internationale Benchmarks in der Lehre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179D86AC-FB57-1449-9E01-521ABA2F5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hohe Zahl ausl. Studierender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47717815-9135-0B49-8879-BD335EDBDD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2EB07BAF-9C09-D442-893E-964476E4A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819D6-0158-1D48-B2FE-D5513BC8F70D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63D4571D-32F5-2B4A-B758-95B1A7F7A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4298934-FC46-4348-B136-D0A855E9E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254625" cy="685800"/>
          </a:xfrm>
        </p:spPr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profiliert</a:t>
            </a:r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0164BA74-453E-714F-BE5B-BBEAC3E71FB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5">
            <a:extLst>
              <a:ext uri="{FF2B5EF4-FFF2-40B4-BE49-F238E27FC236}">
                <a16:creationId xmlns:a16="http://schemas.microsoft.com/office/drawing/2014/main" id="{95D62E4D-D237-2F4E-B77F-79ACCDFD2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allgemein akzeptiertes Ziel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EACA31EB-F076-9840-A20C-2667BD1DC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00363"/>
            <a:ext cx="6248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Stärken-/Schwächenanalysen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F1C82324-CBDC-AB4D-939F-B489C78D2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956050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Mission statements</a:t>
            </a:r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9DB9C65B-DE12-4D4B-A917-9C8149533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01332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Dreiteilung des Hochschulsystems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  <p:bldP spid="215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50E76565-C2BF-2247-8B72-DB578D9862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567252DE-0F4D-934A-ADE7-D139D881F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063C13-E446-4046-B599-06D3AFBB3856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A44F7F7E-6563-DC41-8793-07B1B7DB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A89C572-1816-2E4A-B018-6EB6D1428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089525" cy="685800"/>
          </a:xfrm>
          <a:noFill/>
          <a:ln/>
        </p:spPr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wissenschaftlich</a:t>
            </a:r>
          </a:p>
        </p:txBody>
      </p:sp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E4F8EADC-6C97-964A-9619-0E052F23C66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5">
            <a:extLst>
              <a:ext uri="{FF2B5EF4-FFF2-40B4-BE49-F238E27FC236}">
                <a16:creationId xmlns:a16="http://schemas.microsoft.com/office/drawing/2014/main" id="{9AD2D55C-2AF2-C843-BBFB-96B91006B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anerkanntes Paradigma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6C3E6F83-CE7D-B24B-81B6-503E3AD3D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87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Leistung, Exzellenz, Qualität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7FC1EB9B-3D61-954B-BD5C-BC79DC55C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30212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Qualitäts-Management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C9F6AD52-F3D1-094A-8FA7-77651363D5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10450089-DB8B-8E40-893A-45603A3B1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9688CF-3E82-3440-A97A-2D976E708AF5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12479EBE-91C5-594C-B6DF-4101F9774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81D9B87-2EA4-9248-AFB4-B9E11E804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241925" cy="685800"/>
          </a:xfrm>
        </p:spPr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autonom</a:t>
            </a:r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32B8C4DE-F700-B74C-91F1-3071D312315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5">
            <a:extLst>
              <a:ext uri="{FF2B5EF4-FFF2-40B4-BE49-F238E27FC236}">
                <a16:creationId xmlns:a16="http://schemas.microsoft.com/office/drawing/2014/main" id="{023B75FB-A5D1-5D49-B68E-537DFA6BE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anerkannter Leitgedanke der Politik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9AF7DE53-88C9-1C4B-B3DA-A38D2A2C3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718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neue Leitungsstrukturen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59C2E3DE-D190-7649-A74E-4281FA7F7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00513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Ziel- und Leistungsvereinbarungen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  <p:bldP spid="256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3E951E43-4104-4146-9EC3-AE73E6B04B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Alma mater | Detlef Müller-Böling | 14. Juni 2007</a:t>
            </a:r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C6FF32B0-F860-8E4E-AB5E-9EFCD9D49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CFF3C7-F9EC-774F-92D7-7B53FEF46F90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1C269C9-2E8C-A444-ADFC-B612E36B1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4E27F23-4C85-A54F-AEDD-176D3BD2E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191125" cy="685800"/>
          </a:xfrm>
        </p:spPr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virtuell</a:t>
            </a:r>
          </a:p>
        </p:txBody>
      </p:sp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D2F7A1AA-02AA-AC4E-8E10-76DAFCF2BFC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5">
            <a:extLst>
              <a:ext uri="{FF2B5EF4-FFF2-40B4-BE49-F238E27FC236}">
                <a16:creationId xmlns:a16="http://schemas.microsoft.com/office/drawing/2014/main" id="{398ADE1D-835A-274C-BBEC-0A5B2158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 b="1">
              <a:latin typeface="Times New Roman" panose="02020603050405020304" pitchFamily="18" charset="0"/>
            </a:endParaRP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182F9491-C0A7-A848-ABFD-7CE4A5D9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 b="1">
              <a:latin typeface="Times New Roman" panose="02020603050405020304" pitchFamily="18" charset="0"/>
            </a:endParaRP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A9704A3E-9DAB-D540-A614-08D49002F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F80D90E1-B570-F244-A1B1-4A06DD56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C693C24E-6400-A145-8FBB-F9387C856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86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E-learning durch Programme gefördert</a:t>
            </a:r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7DBCAE96-8947-6847-8054-95607242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regulärer Teil der Curricula</a:t>
            </a:r>
          </a:p>
        </p:txBody>
      </p:sp>
      <p:sp>
        <p:nvSpPr>
          <p:cNvPr id="27659" name="WordArt 11">
            <a:extLst>
              <a:ext uri="{FF2B5EF4-FFF2-40B4-BE49-F238E27FC236}">
                <a16:creationId xmlns:a16="http://schemas.microsoft.com/office/drawing/2014/main" id="{56C203E3-52E9-CD49-84DB-58CED530C2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1916113"/>
            <a:ext cx="3311525" cy="3240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4" grpId="0" autoUpdateAnimBg="0"/>
      <p:bldP spid="27655" grpId="0" autoUpdateAnimBg="0"/>
      <p:bldP spid="27656" grpId="0" autoUpdateAnimBg="0"/>
      <p:bldP spid="27657" grpId="0"/>
      <p:bldP spid="276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jYsU.pxnkuNOoh6qc8p0w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Macintosh PowerPoint</Application>
  <PresentationFormat>Bildschirmpräsentation (4:3)</PresentationFormat>
  <Paragraphs>244</Paragraphs>
  <Slides>29</Slides>
  <Notes>29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Wingdings</vt:lpstr>
      <vt:lpstr>Times New Roman</vt:lpstr>
      <vt:lpstr>Symbol</vt:lpstr>
      <vt:lpstr>Arial Narrow</vt:lpstr>
      <vt:lpstr>Standarddesign</vt:lpstr>
      <vt:lpstr>Microsoft Clip Gallery</vt:lpstr>
      <vt:lpstr>Microsoft Office Excel-Diagramm</vt:lpstr>
      <vt:lpstr>Die entfesselte Hochschule als  Alma Mater Virtualis?</vt:lpstr>
      <vt:lpstr>PowerPoint-Präsentation</vt:lpstr>
      <vt:lpstr>wettbewerblich</vt:lpstr>
      <vt:lpstr>wirtschaftlich</vt:lpstr>
      <vt:lpstr>international</vt:lpstr>
      <vt:lpstr>profiliert</vt:lpstr>
      <vt:lpstr>wissenschaftlich</vt:lpstr>
      <vt:lpstr>autonom</vt:lpstr>
      <vt:lpstr>virtuell</vt:lpstr>
      <vt:lpstr>PowerPoint-Präsentation</vt:lpstr>
      <vt:lpstr>PowerPoint-Präsentation</vt:lpstr>
      <vt:lpstr>PowerPoint-Präsentation</vt:lpstr>
      <vt:lpstr>Trend 1: Studierendenhoch</vt:lpstr>
      <vt:lpstr>Trend 1: Studierendenhoch</vt:lpstr>
      <vt:lpstr>PowerPoint-Präsentation</vt:lpstr>
      <vt:lpstr>Trend 2: Weiterbildung</vt:lpstr>
      <vt:lpstr>Trend 3: Bologna-Prozess</vt:lpstr>
      <vt:lpstr>Trend 3: Bologna-Prozess</vt:lpstr>
      <vt:lpstr>Trend 4: Markttransparenz</vt:lpstr>
      <vt:lpstr>Trend 4: Wiederentdeckung der Studis</vt:lpstr>
      <vt:lpstr>Trend 5: Finanzen</vt:lpstr>
      <vt:lpstr>Trend 5: Finanzen Studierendenhoch</vt:lpstr>
      <vt:lpstr>Trend 5: Finanzen</vt:lpstr>
      <vt:lpstr>Trend 6: Kooperationen</vt:lpstr>
      <vt:lpstr>PowerPoint-Präsentation</vt:lpstr>
      <vt:lpstr>PowerPoint-Präsentation</vt:lpstr>
      <vt:lpstr>Trend 6: Kooperationen</vt:lpstr>
      <vt:lpstr>PowerPoint-Präsentation</vt:lpstr>
      <vt:lpstr>Die entfesselte Hochschule als  Alma Mater Virtualis?</vt:lpstr>
    </vt:vector>
  </TitlesOfParts>
  <Company>CHE - Centrum für Hochschulentwicklung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Lars Hüning</dc:creator>
  <cp:lastModifiedBy>Detlef Müller-Böling</cp:lastModifiedBy>
  <cp:revision>23</cp:revision>
  <dcterms:created xsi:type="dcterms:W3CDTF">2007-03-01T14:35:06Z</dcterms:created>
  <dcterms:modified xsi:type="dcterms:W3CDTF">2022-02-09T07:53:18Z</dcterms:modified>
</cp:coreProperties>
</file>