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autoCompressPictures="0">
  <p:sldMasterIdLst>
    <p:sldMasterId id="2147483648" r:id="rId1"/>
  </p:sldMasterIdLst>
  <p:notesMasterIdLst>
    <p:notesMasterId r:id="rId27"/>
  </p:notesMasterIdLst>
  <p:sldIdLst>
    <p:sldId id="260" r:id="rId2"/>
    <p:sldId id="296" r:id="rId3"/>
    <p:sldId id="280" r:id="rId4"/>
    <p:sldId id="281" r:id="rId5"/>
    <p:sldId id="261" r:id="rId6"/>
    <p:sldId id="269" r:id="rId7"/>
    <p:sldId id="268" r:id="rId8"/>
    <p:sldId id="277" r:id="rId9"/>
    <p:sldId id="275" r:id="rId10"/>
    <p:sldId id="279" r:id="rId11"/>
    <p:sldId id="286" r:id="rId12"/>
    <p:sldId id="298" r:id="rId13"/>
    <p:sldId id="273" r:id="rId14"/>
    <p:sldId id="282" r:id="rId15"/>
    <p:sldId id="283" r:id="rId16"/>
    <p:sldId id="287" r:id="rId17"/>
    <p:sldId id="285" r:id="rId18"/>
    <p:sldId id="297" r:id="rId19"/>
    <p:sldId id="294" r:id="rId20"/>
    <p:sldId id="295" r:id="rId21"/>
    <p:sldId id="288" r:id="rId22"/>
    <p:sldId id="289" r:id="rId23"/>
    <p:sldId id="292" r:id="rId24"/>
    <p:sldId id="290" r:id="rId25"/>
    <p:sldId id="291" r:id="rId2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929">
          <p15:clr>
            <a:srgbClr val="A4A3A4"/>
          </p15:clr>
        </p15:guide>
        <p15:guide id="2" pos="16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5" autoAdjust="0"/>
    <p:restoredTop sz="75613" autoAdjust="0"/>
  </p:normalViewPr>
  <p:slideViewPr>
    <p:cSldViewPr>
      <p:cViewPr varScale="1">
        <p:scale>
          <a:sx n="83" d="100"/>
          <a:sy n="83" d="100"/>
        </p:scale>
        <p:origin x="2552" y="200"/>
      </p:cViewPr>
      <p:guideLst>
        <p:guide orient="horz" pos="3929"/>
        <p:guide pos="16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C979671-6D7A-0F4A-A6D5-0A9F20E0FF2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6147" name="Rectangle 3">
            <a:extLst>
              <a:ext uri="{FF2B5EF4-FFF2-40B4-BE49-F238E27FC236}">
                <a16:creationId xmlns:a16="http://schemas.microsoft.com/office/drawing/2014/main" id="{4512DAAF-31B9-1B49-9D09-ADC6F356D74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6148" name="Rectangle 4">
            <a:extLst>
              <a:ext uri="{FF2B5EF4-FFF2-40B4-BE49-F238E27FC236}">
                <a16:creationId xmlns:a16="http://schemas.microsoft.com/office/drawing/2014/main" id="{91AE523F-804A-DE4C-B062-F9C425FAD1E9}"/>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1BD0F4CA-C9F4-454D-AD9A-5BB63AD0EEE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150" name="Rectangle 6">
            <a:extLst>
              <a:ext uri="{FF2B5EF4-FFF2-40B4-BE49-F238E27FC236}">
                <a16:creationId xmlns:a16="http://schemas.microsoft.com/office/drawing/2014/main" id="{D67F7A87-73F8-6145-8AEE-F2AAA0BD9EF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6151" name="Rectangle 7">
            <a:extLst>
              <a:ext uri="{FF2B5EF4-FFF2-40B4-BE49-F238E27FC236}">
                <a16:creationId xmlns:a16="http://schemas.microsoft.com/office/drawing/2014/main" id="{421064D0-8825-3144-B555-5B669557BA4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A9110E4-329D-4043-80A9-429D546C033F}"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09FB17-5A88-1043-BC09-8CF3B1139559}"/>
              </a:ext>
            </a:extLst>
          </p:cNvPr>
          <p:cNvSpPr>
            <a:spLocks noGrp="1" noChangeArrowheads="1"/>
          </p:cNvSpPr>
          <p:nvPr>
            <p:ph type="sldNum" sz="quarter" idx="5"/>
          </p:nvPr>
        </p:nvSpPr>
        <p:spPr>
          <a:ln/>
        </p:spPr>
        <p:txBody>
          <a:bodyPr/>
          <a:lstStyle/>
          <a:p>
            <a:fld id="{373B09B9-6C76-954A-B963-1DA47E02C44B}" type="slidenum">
              <a:rPr lang="de-DE" altLang="de-DE"/>
              <a:pPr/>
              <a:t>1</a:t>
            </a:fld>
            <a:endParaRPr lang="de-DE" altLang="de-DE"/>
          </a:p>
        </p:txBody>
      </p:sp>
      <p:sp>
        <p:nvSpPr>
          <p:cNvPr id="12290" name="Rectangle 2">
            <a:extLst>
              <a:ext uri="{FF2B5EF4-FFF2-40B4-BE49-F238E27FC236}">
                <a16:creationId xmlns:a16="http://schemas.microsoft.com/office/drawing/2014/main" id="{66E31D91-BF23-F145-9117-F578EFDE2C97}"/>
              </a:ext>
            </a:extLst>
          </p:cNvPr>
          <p:cNvSpPr>
            <a:spLocks noRot="1" noChangeArrowheads="1" noTextEdit="1"/>
          </p:cNvSpPr>
          <p:nvPr>
            <p:ph type="sldImg"/>
          </p:nvPr>
        </p:nvSpPr>
        <p:spPr>
          <a:ln/>
        </p:spPr>
      </p:sp>
      <p:sp>
        <p:nvSpPr>
          <p:cNvPr id="12291" name="Rectangle 3">
            <a:extLst>
              <a:ext uri="{FF2B5EF4-FFF2-40B4-BE49-F238E27FC236}">
                <a16:creationId xmlns:a16="http://schemas.microsoft.com/office/drawing/2014/main" id="{0D37CAE9-3FBE-7244-BA49-1961BC6035CF}"/>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472905-2A48-4140-B06A-76397EE829EE}"/>
              </a:ext>
            </a:extLst>
          </p:cNvPr>
          <p:cNvSpPr>
            <a:spLocks noGrp="1" noChangeArrowheads="1"/>
          </p:cNvSpPr>
          <p:nvPr>
            <p:ph type="sldNum" sz="quarter" idx="5"/>
          </p:nvPr>
        </p:nvSpPr>
        <p:spPr>
          <a:ln/>
        </p:spPr>
        <p:txBody>
          <a:bodyPr/>
          <a:lstStyle/>
          <a:p>
            <a:fld id="{DD56AE54-2FC4-2A44-954E-55BA2D639B38}" type="slidenum">
              <a:rPr lang="de-DE" altLang="de-DE"/>
              <a:pPr/>
              <a:t>10</a:t>
            </a:fld>
            <a:endParaRPr lang="de-DE" altLang="de-DE"/>
          </a:p>
        </p:txBody>
      </p:sp>
      <p:sp>
        <p:nvSpPr>
          <p:cNvPr id="80898" name="Rectangle 2">
            <a:extLst>
              <a:ext uri="{FF2B5EF4-FFF2-40B4-BE49-F238E27FC236}">
                <a16:creationId xmlns:a16="http://schemas.microsoft.com/office/drawing/2014/main" id="{C3A3F4A6-6977-8842-9F7A-C8F1E9D692E7}"/>
              </a:ext>
            </a:extLst>
          </p:cNvPr>
          <p:cNvSpPr>
            <a:spLocks noRot="1" noChangeArrowheads="1" noTextEdit="1"/>
          </p:cNvSpPr>
          <p:nvPr>
            <p:ph type="sldImg"/>
          </p:nvPr>
        </p:nvSpPr>
        <p:spPr>
          <a:ln/>
        </p:spPr>
      </p:sp>
      <p:sp>
        <p:nvSpPr>
          <p:cNvPr id="80899" name="Rectangle 3">
            <a:extLst>
              <a:ext uri="{FF2B5EF4-FFF2-40B4-BE49-F238E27FC236}">
                <a16:creationId xmlns:a16="http://schemas.microsoft.com/office/drawing/2014/main" id="{1CBE39E6-9CD2-084B-8115-F7D23901353C}"/>
              </a:ext>
            </a:extLst>
          </p:cNvPr>
          <p:cNvSpPr>
            <a:spLocks noGrp="1" noChangeArrowheads="1"/>
          </p:cNvSpPr>
          <p:nvPr>
            <p:ph type="body" idx="1"/>
          </p:nvPr>
        </p:nvSpPr>
        <p:spPr/>
        <p:txBody>
          <a:bodyPr/>
          <a:lstStyle/>
          <a:p>
            <a:r>
              <a:rPr lang="de-DE" altLang="de-DE"/>
              <a:t>Hier nun die verschiedenen Kostenprognosen verglichen mit den Kohlesubventionen und dem Hochschulpakt (hier Bund und Länder) bis 2010. Der grüne Kasten darüber ist eine Frage an die Politik: Was kommt noch (nach 2010)?</a:t>
            </a:r>
          </a:p>
          <a:p>
            <a:r>
              <a:rPr lang="de-DE" altLang="de-DE"/>
              <a:t>Aktuell gibt es 33.000 Bergleute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4BDEC1-E71E-9942-843A-BEB82648A92D}"/>
              </a:ext>
            </a:extLst>
          </p:cNvPr>
          <p:cNvSpPr>
            <a:spLocks noGrp="1" noChangeArrowheads="1"/>
          </p:cNvSpPr>
          <p:nvPr>
            <p:ph type="sldNum" sz="quarter" idx="5"/>
          </p:nvPr>
        </p:nvSpPr>
        <p:spPr>
          <a:ln/>
        </p:spPr>
        <p:txBody>
          <a:bodyPr/>
          <a:lstStyle/>
          <a:p>
            <a:fld id="{000064B3-DA42-CB41-A3C8-A9D52954F3D3}" type="slidenum">
              <a:rPr lang="de-DE" altLang="de-DE"/>
              <a:pPr/>
              <a:t>11</a:t>
            </a:fld>
            <a:endParaRPr lang="de-DE" altLang="de-DE"/>
          </a:p>
        </p:txBody>
      </p:sp>
      <p:sp>
        <p:nvSpPr>
          <p:cNvPr id="103426" name="Rectangle 2">
            <a:extLst>
              <a:ext uri="{FF2B5EF4-FFF2-40B4-BE49-F238E27FC236}">
                <a16:creationId xmlns:a16="http://schemas.microsoft.com/office/drawing/2014/main" id="{18F30462-5A25-5644-8561-7DD64DBA241E}"/>
              </a:ext>
            </a:extLst>
          </p:cNvPr>
          <p:cNvSpPr>
            <a:spLocks noRot="1" noChangeArrowheads="1" noTextEdit="1"/>
          </p:cNvSpPr>
          <p:nvPr>
            <p:ph type="sldImg"/>
          </p:nvPr>
        </p:nvSpPr>
        <p:spPr>
          <a:ln/>
        </p:spPr>
      </p:sp>
      <p:sp>
        <p:nvSpPr>
          <p:cNvPr id="103427" name="Rectangle 3">
            <a:extLst>
              <a:ext uri="{FF2B5EF4-FFF2-40B4-BE49-F238E27FC236}">
                <a16:creationId xmlns:a16="http://schemas.microsoft.com/office/drawing/2014/main" id="{C0A25712-CAAC-D241-AF23-D91A2FF6DA4D}"/>
              </a:ext>
            </a:extLst>
          </p:cNvPr>
          <p:cNvSpPr>
            <a:spLocks noGrp="1" noChangeArrowheads="1"/>
          </p:cNvSpPr>
          <p:nvPr>
            <p:ph type="body" idx="1"/>
          </p:nvPr>
        </p:nvSpPr>
        <p:spPr/>
        <p:txBody>
          <a:bodyPr/>
          <a:lstStyle/>
          <a:p>
            <a:r>
              <a:rPr lang="de-DE" altLang="de-DE"/>
              <a:t>Hier ein Vergleich zu den jährlichen Ausgaben für die Hochschulen in Deutschland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4952E5-9EAE-FF4C-971C-39AF84A7BB14}"/>
              </a:ext>
            </a:extLst>
          </p:cNvPr>
          <p:cNvSpPr>
            <a:spLocks noGrp="1" noChangeArrowheads="1"/>
          </p:cNvSpPr>
          <p:nvPr>
            <p:ph type="sldNum" sz="quarter" idx="5"/>
          </p:nvPr>
        </p:nvSpPr>
        <p:spPr>
          <a:ln/>
        </p:spPr>
        <p:txBody>
          <a:bodyPr/>
          <a:lstStyle/>
          <a:p>
            <a:fld id="{6255E374-4627-9743-8BB4-98D1A45F09C9}" type="slidenum">
              <a:rPr lang="de-DE" altLang="de-DE"/>
              <a:pPr/>
              <a:t>12</a:t>
            </a:fld>
            <a:endParaRPr lang="de-DE" altLang="de-DE"/>
          </a:p>
        </p:txBody>
      </p:sp>
      <p:sp>
        <p:nvSpPr>
          <p:cNvPr id="129026" name="Rectangle 2">
            <a:extLst>
              <a:ext uri="{FF2B5EF4-FFF2-40B4-BE49-F238E27FC236}">
                <a16:creationId xmlns:a16="http://schemas.microsoft.com/office/drawing/2014/main" id="{5A767997-CDE8-F249-9005-F4323CF6DD13}"/>
              </a:ext>
            </a:extLst>
          </p:cNvPr>
          <p:cNvSpPr>
            <a:spLocks noRot="1" noChangeArrowheads="1" noTextEdit="1"/>
          </p:cNvSpPr>
          <p:nvPr>
            <p:ph type="sldImg"/>
          </p:nvPr>
        </p:nvSpPr>
        <p:spPr>
          <a:ln/>
        </p:spPr>
      </p:sp>
      <p:sp>
        <p:nvSpPr>
          <p:cNvPr id="129027" name="Rectangle 3">
            <a:extLst>
              <a:ext uri="{FF2B5EF4-FFF2-40B4-BE49-F238E27FC236}">
                <a16:creationId xmlns:a16="http://schemas.microsoft.com/office/drawing/2014/main" id="{CBA7884D-63B4-6A42-8ED2-E25F5EDCA393}"/>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4BE776-4963-5C49-AB6C-284F8EFA088A}"/>
              </a:ext>
            </a:extLst>
          </p:cNvPr>
          <p:cNvSpPr>
            <a:spLocks noGrp="1" noChangeArrowheads="1"/>
          </p:cNvSpPr>
          <p:nvPr>
            <p:ph type="sldNum" sz="quarter" idx="5"/>
          </p:nvPr>
        </p:nvSpPr>
        <p:spPr>
          <a:ln/>
        </p:spPr>
        <p:txBody>
          <a:bodyPr/>
          <a:lstStyle/>
          <a:p>
            <a:fld id="{9D3A6493-52A6-404F-B726-0F9349C8E6EC}" type="slidenum">
              <a:rPr lang="de-DE" altLang="de-DE"/>
              <a:pPr/>
              <a:t>13</a:t>
            </a:fld>
            <a:endParaRPr lang="de-DE" altLang="de-DE"/>
          </a:p>
        </p:txBody>
      </p:sp>
      <p:sp>
        <p:nvSpPr>
          <p:cNvPr id="67586" name="Rectangle 2">
            <a:extLst>
              <a:ext uri="{FF2B5EF4-FFF2-40B4-BE49-F238E27FC236}">
                <a16:creationId xmlns:a16="http://schemas.microsoft.com/office/drawing/2014/main" id="{6CF0D7BD-0A59-7A4E-8039-8CF91D1E342A}"/>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8EE2D352-2B27-8C41-B820-CAA964493E7D}"/>
              </a:ext>
            </a:extLst>
          </p:cNvPr>
          <p:cNvSpPr>
            <a:spLocks noGrp="1" noChangeArrowheads="1"/>
          </p:cNvSpPr>
          <p:nvPr>
            <p:ph type="body" idx="1"/>
          </p:nvPr>
        </p:nvSpPr>
        <p:spPr/>
        <p:txBody>
          <a:bodyPr/>
          <a:lstStyle/>
          <a:p>
            <a:r>
              <a:rPr lang="de-DE" altLang="de-DE"/>
              <a:t>Die aufsummierten zusätzlichen Studienanfänger bis 2020, wobei sie nur im Osten negativ sind. Als Übergang zum Thema Mobilität und Go East.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9FD50C-6BCF-CB40-A72A-7610F907E0B2}"/>
              </a:ext>
            </a:extLst>
          </p:cNvPr>
          <p:cNvSpPr>
            <a:spLocks noGrp="1" noChangeArrowheads="1"/>
          </p:cNvSpPr>
          <p:nvPr>
            <p:ph type="sldNum" sz="quarter" idx="5"/>
          </p:nvPr>
        </p:nvSpPr>
        <p:spPr>
          <a:ln/>
        </p:spPr>
        <p:txBody>
          <a:bodyPr/>
          <a:lstStyle/>
          <a:p>
            <a:fld id="{1E688683-BEBA-B647-9084-63C0734DFE32}" type="slidenum">
              <a:rPr lang="de-DE" altLang="de-DE"/>
              <a:pPr/>
              <a:t>14</a:t>
            </a:fld>
            <a:endParaRPr lang="de-DE" altLang="de-DE"/>
          </a:p>
        </p:txBody>
      </p:sp>
      <p:sp>
        <p:nvSpPr>
          <p:cNvPr id="90114" name="Rectangle 2">
            <a:extLst>
              <a:ext uri="{FF2B5EF4-FFF2-40B4-BE49-F238E27FC236}">
                <a16:creationId xmlns:a16="http://schemas.microsoft.com/office/drawing/2014/main" id="{4A9DF1A6-B4B1-C24D-8231-5D8718A45CBB}"/>
              </a:ext>
            </a:extLst>
          </p:cNvPr>
          <p:cNvSpPr>
            <a:spLocks noRot="1" noChangeArrowheads="1" noTextEdit="1"/>
          </p:cNvSpPr>
          <p:nvPr>
            <p:ph type="sldImg"/>
          </p:nvPr>
        </p:nvSpPr>
        <p:spPr>
          <a:ln/>
        </p:spPr>
      </p:sp>
      <p:sp>
        <p:nvSpPr>
          <p:cNvPr id="90115" name="Rectangle 3">
            <a:extLst>
              <a:ext uri="{FF2B5EF4-FFF2-40B4-BE49-F238E27FC236}">
                <a16:creationId xmlns:a16="http://schemas.microsoft.com/office/drawing/2014/main" id="{78DDC2B2-F4A2-2444-B45B-64A2A2520455}"/>
              </a:ext>
            </a:extLst>
          </p:cNvPr>
          <p:cNvSpPr>
            <a:spLocks noGrp="1" noChangeArrowheads="1"/>
          </p:cNvSpPr>
          <p:nvPr>
            <p:ph type="body" idx="1"/>
          </p:nvPr>
        </p:nvSpPr>
        <p:spPr/>
        <p:txBody>
          <a:bodyPr/>
          <a:lstStyle/>
          <a:p>
            <a:r>
              <a:rPr lang="de-DE" altLang="de-DE"/>
              <a:t>Die Länder bis freiwerdenden Studienplätzen und diejenigen mit Nachfrageüberschüssen (rot und grün)</a:t>
            </a:r>
          </a:p>
          <a:p>
            <a:r>
              <a:rPr lang="de-DE" altLang="de-DE"/>
              <a:t>Die Ost-West-Wanderung der Studienanfänger 2005.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A17AB4-1986-5645-87B6-370AD28E911C}"/>
              </a:ext>
            </a:extLst>
          </p:cNvPr>
          <p:cNvSpPr>
            <a:spLocks noGrp="1" noChangeArrowheads="1"/>
          </p:cNvSpPr>
          <p:nvPr>
            <p:ph type="sldNum" sz="quarter" idx="5"/>
          </p:nvPr>
        </p:nvSpPr>
        <p:spPr>
          <a:ln/>
        </p:spPr>
        <p:txBody>
          <a:bodyPr/>
          <a:lstStyle/>
          <a:p>
            <a:fld id="{85BE719D-A81E-BA43-AC57-80040DE3A514}" type="slidenum">
              <a:rPr lang="de-DE" altLang="de-DE"/>
              <a:pPr/>
              <a:t>15</a:t>
            </a:fld>
            <a:endParaRPr lang="de-DE" altLang="de-DE"/>
          </a:p>
        </p:txBody>
      </p:sp>
      <p:sp>
        <p:nvSpPr>
          <p:cNvPr id="94210" name="Rectangle 2">
            <a:extLst>
              <a:ext uri="{FF2B5EF4-FFF2-40B4-BE49-F238E27FC236}">
                <a16:creationId xmlns:a16="http://schemas.microsoft.com/office/drawing/2014/main" id="{6FC2401E-4FAE-3044-9151-17B76AFC2406}"/>
              </a:ext>
            </a:extLst>
          </p:cNvPr>
          <p:cNvSpPr>
            <a:spLocks noRot="1" noChangeArrowheads="1" noTextEdit="1"/>
          </p:cNvSpPr>
          <p:nvPr>
            <p:ph type="sldImg"/>
          </p:nvPr>
        </p:nvSpPr>
        <p:spPr>
          <a:ln/>
        </p:spPr>
      </p:sp>
      <p:sp>
        <p:nvSpPr>
          <p:cNvPr id="94211" name="Rectangle 3">
            <a:extLst>
              <a:ext uri="{FF2B5EF4-FFF2-40B4-BE49-F238E27FC236}">
                <a16:creationId xmlns:a16="http://schemas.microsoft.com/office/drawing/2014/main" id="{E3443332-5BA6-2B4F-B27B-34B81D20497E}"/>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41B4F7-BC22-6140-B2E1-B11F847C8185}"/>
              </a:ext>
            </a:extLst>
          </p:cNvPr>
          <p:cNvSpPr>
            <a:spLocks noGrp="1" noChangeArrowheads="1"/>
          </p:cNvSpPr>
          <p:nvPr>
            <p:ph type="sldNum" sz="quarter" idx="5"/>
          </p:nvPr>
        </p:nvSpPr>
        <p:spPr>
          <a:ln/>
        </p:spPr>
        <p:txBody>
          <a:bodyPr/>
          <a:lstStyle/>
          <a:p>
            <a:fld id="{EA4A67FB-6238-324B-920B-1AD15FDB8238}" type="slidenum">
              <a:rPr lang="de-DE" altLang="de-DE"/>
              <a:pPr/>
              <a:t>16</a:t>
            </a:fld>
            <a:endParaRPr lang="de-DE" altLang="de-DE"/>
          </a:p>
        </p:txBody>
      </p:sp>
      <p:sp>
        <p:nvSpPr>
          <p:cNvPr id="105474" name="Rectangle 2">
            <a:extLst>
              <a:ext uri="{FF2B5EF4-FFF2-40B4-BE49-F238E27FC236}">
                <a16:creationId xmlns:a16="http://schemas.microsoft.com/office/drawing/2014/main" id="{7706F729-A02B-7A47-9D08-91FDC37B69C3}"/>
              </a:ext>
            </a:extLst>
          </p:cNvPr>
          <p:cNvSpPr>
            <a:spLocks noRot="1" noChangeArrowheads="1" noTextEdit="1"/>
          </p:cNvSpPr>
          <p:nvPr>
            <p:ph type="sldImg"/>
          </p:nvPr>
        </p:nvSpPr>
        <p:spPr>
          <a:ln/>
        </p:spPr>
      </p:sp>
      <p:sp>
        <p:nvSpPr>
          <p:cNvPr id="105475" name="Rectangle 3">
            <a:extLst>
              <a:ext uri="{FF2B5EF4-FFF2-40B4-BE49-F238E27FC236}">
                <a16:creationId xmlns:a16="http://schemas.microsoft.com/office/drawing/2014/main" id="{D3AAB6BD-9EF5-294F-8412-8BE29D32BB22}"/>
              </a:ext>
            </a:extLst>
          </p:cNvPr>
          <p:cNvSpPr>
            <a:spLocks noGrp="1" noChangeArrowheads="1"/>
          </p:cNvSpPr>
          <p:nvPr>
            <p:ph type="body" idx="1"/>
          </p:nvPr>
        </p:nvSpPr>
        <p:spPr/>
        <p:txBody>
          <a:bodyPr/>
          <a:lstStyle/>
          <a:p>
            <a:r>
              <a:rPr lang="de-DE" altLang="de-DE"/>
              <a:t>„Mobilitätsrate“ bedeutet, wie viel Prozent der Studienanfänger ein Studium in einem fremden Bundesland anfangen. Aktuell zeigt sich noch kein klarer Trend in der historischen Entwicklung (2001 = älteste Daten). Interessant ist eben nur das hohe Ostniveau. Wenn man das westdeutsche Niveau auf des ostdeutsche anhebt, wäre eine Umkehr der Wanderung zwischen Ost und West möglich.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17E74D-3212-184F-B342-591C2B52C8B9}"/>
              </a:ext>
            </a:extLst>
          </p:cNvPr>
          <p:cNvSpPr>
            <a:spLocks noGrp="1" noChangeArrowheads="1"/>
          </p:cNvSpPr>
          <p:nvPr>
            <p:ph type="sldNum" sz="quarter" idx="5"/>
          </p:nvPr>
        </p:nvSpPr>
        <p:spPr>
          <a:ln/>
        </p:spPr>
        <p:txBody>
          <a:bodyPr/>
          <a:lstStyle/>
          <a:p>
            <a:fld id="{2DF1075B-DFFF-CB40-AE26-7DEEBECE0C41}" type="slidenum">
              <a:rPr lang="de-DE" altLang="de-DE"/>
              <a:pPr/>
              <a:t>17</a:t>
            </a:fld>
            <a:endParaRPr lang="de-DE" altLang="de-DE"/>
          </a:p>
        </p:txBody>
      </p:sp>
      <p:sp>
        <p:nvSpPr>
          <p:cNvPr id="100354" name="Rectangle 2">
            <a:extLst>
              <a:ext uri="{FF2B5EF4-FFF2-40B4-BE49-F238E27FC236}">
                <a16:creationId xmlns:a16="http://schemas.microsoft.com/office/drawing/2014/main" id="{A1CBFEE7-7CDF-FA48-8A59-DE4F4D8AFC36}"/>
              </a:ext>
            </a:extLst>
          </p:cNvPr>
          <p:cNvSpPr>
            <a:spLocks noRot="1" noChangeArrowheads="1" noTextEdit="1"/>
          </p:cNvSpPr>
          <p:nvPr>
            <p:ph type="sldImg"/>
          </p:nvPr>
        </p:nvSpPr>
        <p:spPr>
          <a:ln/>
        </p:spPr>
      </p:sp>
      <p:sp>
        <p:nvSpPr>
          <p:cNvPr id="100355" name="Rectangle 3">
            <a:extLst>
              <a:ext uri="{FF2B5EF4-FFF2-40B4-BE49-F238E27FC236}">
                <a16:creationId xmlns:a16="http://schemas.microsoft.com/office/drawing/2014/main" id="{0CBED8CA-BEA0-924C-93D4-923587649028}"/>
              </a:ext>
            </a:extLst>
          </p:cNvPr>
          <p:cNvSpPr>
            <a:spLocks noGrp="1" noChangeArrowheads="1"/>
          </p:cNvSpPr>
          <p:nvPr>
            <p:ph type="body" idx="1"/>
          </p:nvPr>
        </p:nvSpPr>
        <p:spPr/>
        <p:txBody>
          <a:bodyPr/>
          <a:lstStyle/>
          <a:p>
            <a:r>
              <a:rPr lang="de-DE" altLang="de-DE"/>
              <a:t>Die Einsparpotentiale durch vollständige Ausnutzung der freiwerdenden Plätze im Osten (was deren Erhalt natürlich voraussetzt).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D6BCBB-71C6-8443-9BEC-7D667F148F1A}"/>
              </a:ext>
            </a:extLst>
          </p:cNvPr>
          <p:cNvSpPr>
            <a:spLocks noGrp="1" noChangeArrowheads="1"/>
          </p:cNvSpPr>
          <p:nvPr>
            <p:ph type="sldNum" sz="quarter" idx="5"/>
          </p:nvPr>
        </p:nvSpPr>
        <p:spPr>
          <a:ln/>
        </p:spPr>
        <p:txBody>
          <a:bodyPr/>
          <a:lstStyle/>
          <a:p>
            <a:fld id="{E4F724A7-1397-7C49-B1A2-676089A96227}" type="slidenum">
              <a:rPr lang="de-DE" altLang="de-DE"/>
              <a:pPr/>
              <a:t>18</a:t>
            </a:fld>
            <a:endParaRPr lang="de-DE" altLang="de-DE"/>
          </a:p>
        </p:txBody>
      </p:sp>
      <p:sp>
        <p:nvSpPr>
          <p:cNvPr id="126978" name="Rectangle 2">
            <a:extLst>
              <a:ext uri="{FF2B5EF4-FFF2-40B4-BE49-F238E27FC236}">
                <a16:creationId xmlns:a16="http://schemas.microsoft.com/office/drawing/2014/main" id="{9F6BBB11-2B66-1F4D-B004-B903B413906D}"/>
              </a:ext>
            </a:extLst>
          </p:cNvPr>
          <p:cNvSpPr>
            <a:spLocks noRot="1" noChangeArrowheads="1" noTextEdit="1"/>
          </p:cNvSpPr>
          <p:nvPr>
            <p:ph type="sldImg"/>
          </p:nvPr>
        </p:nvSpPr>
        <p:spPr>
          <a:ln/>
        </p:spPr>
      </p:sp>
      <p:sp>
        <p:nvSpPr>
          <p:cNvPr id="126979" name="Rectangle 3">
            <a:extLst>
              <a:ext uri="{FF2B5EF4-FFF2-40B4-BE49-F238E27FC236}">
                <a16:creationId xmlns:a16="http://schemas.microsoft.com/office/drawing/2014/main" id="{D45842E0-DC8D-EA4A-9894-F6524E14CE4C}"/>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205C70-556B-7540-BA43-451FBE398C11}"/>
              </a:ext>
            </a:extLst>
          </p:cNvPr>
          <p:cNvSpPr>
            <a:spLocks noGrp="1" noChangeArrowheads="1"/>
          </p:cNvSpPr>
          <p:nvPr>
            <p:ph type="sldNum" sz="quarter" idx="5"/>
          </p:nvPr>
        </p:nvSpPr>
        <p:spPr>
          <a:ln/>
        </p:spPr>
        <p:txBody>
          <a:bodyPr/>
          <a:lstStyle/>
          <a:p>
            <a:fld id="{BA64DA9B-9784-B841-8749-BEA2195B977A}" type="slidenum">
              <a:rPr lang="de-DE" altLang="de-DE"/>
              <a:pPr/>
              <a:t>19</a:t>
            </a:fld>
            <a:endParaRPr lang="de-DE" altLang="de-DE"/>
          </a:p>
        </p:txBody>
      </p:sp>
      <p:sp>
        <p:nvSpPr>
          <p:cNvPr id="120834" name="Rectangle 2">
            <a:extLst>
              <a:ext uri="{FF2B5EF4-FFF2-40B4-BE49-F238E27FC236}">
                <a16:creationId xmlns:a16="http://schemas.microsoft.com/office/drawing/2014/main" id="{0846D69B-F8E1-834E-B94D-E384636115FF}"/>
              </a:ext>
            </a:extLst>
          </p:cNvPr>
          <p:cNvSpPr>
            <a:spLocks noRot="1" noChangeArrowheads="1" noTextEdit="1"/>
          </p:cNvSpPr>
          <p:nvPr>
            <p:ph type="sldImg"/>
          </p:nvPr>
        </p:nvSpPr>
        <p:spPr>
          <a:ln/>
        </p:spPr>
      </p:sp>
      <p:sp>
        <p:nvSpPr>
          <p:cNvPr id="120835" name="Rectangle 3">
            <a:extLst>
              <a:ext uri="{FF2B5EF4-FFF2-40B4-BE49-F238E27FC236}">
                <a16:creationId xmlns:a16="http://schemas.microsoft.com/office/drawing/2014/main" id="{4BF0BD12-95BC-F845-A737-E0C05BF9399E}"/>
              </a:ext>
            </a:extLst>
          </p:cNvPr>
          <p:cNvSpPr>
            <a:spLocks noGrp="1" noChangeArrowheads="1"/>
          </p:cNvSpPr>
          <p:nvPr>
            <p:ph type="body" idx="1"/>
          </p:nvPr>
        </p:nvSpPr>
        <p:spPr/>
        <p:txBody>
          <a:bodyPr/>
          <a:lstStyle/>
          <a:p>
            <a:r>
              <a:rPr lang="de-DE" altLang="de-DE"/>
              <a:t>Die Daten sind die Bertelsmann-Daten, wie sie im Demo-Atlas auch verwendet werden. Sie sind leider etwas älter (2003). Die 2005er Daten sind zwar längst beantragt, aber noch nicht da. </a:t>
            </a:r>
          </a:p>
          <a:p>
            <a:r>
              <a:rPr lang="de-DE" altLang="de-DE"/>
              <a:t>Regionale Unterschiede in Bayern im Hinblick auf die demographische Entwicklung der Altersgruppe 18-21. Die Stärke der Gruppe des Jahres 2005 wurde als Index 100 gesetzt. </a:t>
            </a:r>
          </a:p>
          <a:p>
            <a:r>
              <a:rPr lang="de-DE" altLang="de-DE"/>
              <a:t>WICHTIG: Es ist der Landkreis München (v.a. Münchner Süden) und nicht die Stadt München!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3513A0-29E9-024E-A5D1-2F2C4DF5AC60}"/>
              </a:ext>
            </a:extLst>
          </p:cNvPr>
          <p:cNvSpPr>
            <a:spLocks noGrp="1" noChangeArrowheads="1"/>
          </p:cNvSpPr>
          <p:nvPr>
            <p:ph type="sldNum" sz="quarter" idx="5"/>
          </p:nvPr>
        </p:nvSpPr>
        <p:spPr>
          <a:ln/>
        </p:spPr>
        <p:txBody>
          <a:bodyPr/>
          <a:lstStyle/>
          <a:p>
            <a:fld id="{46BF89F8-8CBA-4A46-AC6C-16BFF287263D}" type="slidenum">
              <a:rPr lang="de-DE" altLang="de-DE"/>
              <a:pPr/>
              <a:t>2</a:t>
            </a:fld>
            <a:endParaRPr lang="de-DE" altLang="de-DE"/>
          </a:p>
        </p:txBody>
      </p:sp>
      <p:sp>
        <p:nvSpPr>
          <p:cNvPr id="124930" name="Rectangle 2">
            <a:extLst>
              <a:ext uri="{FF2B5EF4-FFF2-40B4-BE49-F238E27FC236}">
                <a16:creationId xmlns:a16="http://schemas.microsoft.com/office/drawing/2014/main" id="{40E202CB-37D3-BE43-A5D6-DF86CD60A365}"/>
              </a:ext>
            </a:extLst>
          </p:cNvPr>
          <p:cNvSpPr>
            <a:spLocks noRot="1" noChangeArrowheads="1" noTextEdit="1"/>
          </p:cNvSpPr>
          <p:nvPr>
            <p:ph type="sldImg"/>
          </p:nvPr>
        </p:nvSpPr>
        <p:spPr>
          <a:ln/>
        </p:spPr>
      </p:sp>
      <p:sp>
        <p:nvSpPr>
          <p:cNvPr id="124931" name="Rectangle 3">
            <a:extLst>
              <a:ext uri="{FF2B5EF4-FFF2-40B4-BE49-F238E27FC236}">
                <a16:creationId xmlns:a16="http://schemas.microsoft.com/office/drawing/2014/main" id="{1936F27E-A413-7F4A-92F2-0A0A783E02C0}"/>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01FD17-E7C9-DD4A-AE64-AF851F4B771B}"/>
              </a:ext>
            </a:extLst>
          </p:cNvPr>
          <p:cNvSpPr>
            <a:spLocks noGrp="1" noChangeArrowheads="1"/>
          </p:cNvSpPr>
          <p:nvPr>
            <p:ph type="sldNum" sz="quarter" idx="5"/>
          </p:nvPr>
        </p:nvSpPr>
        <p:spPr>
          <a:ln/>
        </p:spPr>
        <p:txBody>
          <a:bodyPr/>
          <a:lstStyle/>
          <a:p>
            <a:fld id="{C746A89C-8822-EE48-9745-8C6996AFCE53}" type="slidenum">
              <a:rPr lang="de-DE" altLang="de-DE"/>
              <a:pPr/>
              <a:t>20</a:t>
            </a:fld>
            <a:endParaRPr lang="de-DE" altLang="de-DE"/>
          </a:p>
        </p:txBody>
      </p:sp>
      <p:sp>
        <p:nvSpPr>
          <p:cNvPr id="122882" name="Rectangle 2">
            <a:extLst>
              <a:ext uri="{FF2B5EF4-FFF2-40B4-BE49-F238E27FC236}">
                <a16:creationId xmlns:a16="http://schemas.microsoft.com/office/drawing/2014/main" id="{76B9D324-9380-AB44-AA00-D4FA6959EDC5}"/>
              </a:ext>
            </a:extLst>
          </p:cNvPr>
          <p:cNvSpPr>
            <a:spLocks noRot="1" noChangeArrowheads="1" noTextEdit="1"/>
          </p:cNvSpPr>
          <p:nvPr>
            <p:ph type="sldImg"/>
          </p:nvPr>
        </p:nvSpPr>
        <p:spPr>
          <a:ln/>
        </p:spPr>
      </p:sp>
      <p:sp>
        <p:nvSpPr>
          <p:cNvPr id="122883" name="Rectangle 3">
            <a:extLst>
              <a:ext uri="{FF2B5EF4-FFF2-40B4-BE49-F238E27FC236}">
                <a16:creationId xmlns:a16="http://schemas.microsoft.com/office/drawing/2014/main" id="{42C7C786-4929-304C-92E8-C5610A96B38B}"/>
              </a:ext>
            </a:extLst>
          </p:cNvPr>
          <p:cNvSpPr>
            <a:spLocks noGrp="1" noChangeArrowheads="1"/>
          </p:cNvSpPr>
          <p:nvPr>
            <p:ph type="body" idx="1"/>
          </p:nvPr>
        </p:nvSpPr>
        <p:spPr/>
        <p:txBody>
          <a:bodyPr/>
          <a:lstStyle/>
          <a:p>
            <a:r>
              <a:rPr lang="de-DE" altLang="de-DE"/>
              <a:t>Havelland ist nahe an Berlin </a:t>
            </a:r>
            <a:r>
              <a:rPr lang="de-DE" altLang="de-DE">
                <a:sym typeface="Wingdings" pitchFamily="2" charset="2"/>
              </a:rPr>
              <a:t> Speckgürtel-Phänomen</a:t>
            </a:r>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BC926C-461D-7640-B069-BD58CD384127}"/>
              </a:ext>
            </a:extLst>
          </p:cNvPr>
          <p:cNvSpPr>
            <a:spLocks noGrp="1" noChangeArrowheads="1"/>
          </p:cNvSpPr>
          <p:nvPr>
            <p:ph type="sldNum" sz="quarter" idx="5"/>
          </p:nvPr>
        </p:nvSpPr>
        <p:spPr>
          <a:ln/>
        </p:spPr>
        <p:txBody>
          <a:bodyPr/>
          <a:lstStyle/>
          <a:p>
            <a:fld id="{AD7D2891-124B-B04E-B15C-D62E720BAB7A}" type="slidenum">
              <a:rPr lang="de-DE" altLang="de-DE"/>
              <a:pPr/>
              <a:t>21</a:t>
            </a:fld>
            <a:endParaRPr lang="de-DE" altLang="de-DE"/>
          </a:p>
        </p:txBody>
      </p:sp>
      <p:sp>
        <p:nvSpPr>
          <p:cNvPr id="108546" name="Rectangle 2">
            <a:extLst>
              <a:ext uri="{FF2B5EF4-FFF2-40B4-BE49-F238E27FC236}">
                <a16:creationId xmlns:a16="http://schemas.microsoft.com/office/drawing/2014/main" id="{E66C64C5-621C-3149-BF7D-49F052931B07}"/>
              </a:ext>
            </a:extLst>
          </p:cNvPr>
          <p:cNvSpPr>
            <a:spLocks noRot="1" noChangeArrowheads="1" noTextEdit="1"/>
          </p:cNvSpPr>
          <p:nvPr>
            <p:ph type="sldImg"/>
          </p:nvPr>
        </p:nvSpPr>
        <p:spPr>
          <a:ln/>
        </p:spPr>
      </p:sp>
      <p:sp>
        <p:nvSpPr>
          <p:cNvPr id="108547" name="Rectangle 3">
            <a:extLst>
              <a:ext uri="{FF2B5EF4-FFF2-40B4-BE49-F238E27FC236}">
                <a16:creationId xmlns:a16="http://schemas.microsoft.com/office/drawing/2014/main" id="{9E4E6315-8289-E34E-A994-723B28D9EBF9}"/>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ED894-92AD-A948-940D-041EC65FF081}"/>
              </a:ext>
            </a:extLst>
          </p:cNvPr>
          <p:cNvSpPr>
            <a:spLocks noGrp="1" noChangeArrowheads="1"/>
          </p:cNvSpPr>
          <p:nvPr>
            <p:ph type="sldNum" sz="quarter" idx="5"/>
          </p:nvPr>
        </p:nvSpPr>
        <p:spPr>
          <a:ln/>
        </p:spPr>
        <p:txBody>
          <a:bodyPr/>
          <a:lstStyle/>
          <a:p>
            <a:fld id="{2254D5FA-43B6-F848-88B2-F13F4A9738C9}" type="slidenum">
              <a:rPr lang="de-DE" altLang="de-DE"/>
              <a:pPr/>
              <a:t>22</a:t>
            </a:fld>
            <a:endParaRPr lang="de-DE" altLang="de-DE"/>
          </a:p>
        </p:txBody>
      </p:sp>
      <p:sp>
        <p:nvSpPr>
          <p:cNvPr id="110594" name="Rectangle 2">
            <a:extLst>
              <a:ext uri="{FF2B5EF4-FFF2-40B4-BE49-F238E27FC236}">
                <a16:creationId xmlns:a16="http://schemas.microsoft.com/office/drawing/2014/main" id="{6160D7AB-F782-574B-BD5C-9515323F9437}"/>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3437526A-267C-B94C-8516-CE7AECA461A2}"/>
              </a:ext>
            </a:extLst>
          </p:cNvPr>
          <p:cNvSpPr>
            <a:spLocks noGrp="1" noChangeArrowheads="1"/>
          </p:cNvSpPr>
          <p:nvPr>
            <p:ph type="body" idx="1"/>
          </p:nvPr>
        </p:nvSpPr>
        <p:spPr/>
        <p:txBody>
          <a:bodyPr/>
          <a:lstStyle/>
          <a:p>
            <a:r>
              <a:rPr lang="de-DE" altLang="de-DE"/>
              <a:t>Bipolarer Einzugsschwerpunkt: Stadt Brandenburg a. d. Havel und Berlin mit insgesamt ca. 45 % der StudienanfängerInnen</a:t>
            </a:r>
          </a:p>
          <a:p>
            <a:r>
              <a:rPr lang="de-DE" altLang="de-DE"/>
              <a:t>Höhere Einzugsdichte in den Kreisen des Landes Brandenburg, für anliegende Kreise Sachsen-Anhalts nur schwacher Einzug</a:t>
            </a:r>
          </a:p>
          <a:p>
            <a:r>
              <a:rPr lang="de-DE" altLang="de-DE"/>
              <a:t>Bewegung der StudienanfängerInnen entlang der Regionalbahnstrecke Magdeburg – Brandenburg – Berlin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3AB729-4870-8A42-86BB-21D952264B06}"/>
              </a:ext>
            </a:extLst>
          </p:cNvPr>
          <p:cNvSpPr>
            <a:spLocks noGrp="1" noChangeArrowheads="1"/>
          </p:cNvSpPr>
          <p:nvPr>
            <p:ph type="sldNum" sz="quarter" idx="5"/>
          </p:nvPr>
        </p:nvSpPr>
        <p:spPr>
          <a:ln/>
        </p:spPr>
        <p:txBody>
          <a:bodyPr/>
          <a:lstStyle/>
          <a:p>
            <a:fld id="{3DCABC93-4C38-544E-B3E3-B4B31D0A6EC9}" type="slidenum">
              <a:rPr lang="de-DE" altLang="de-DE"/>
              <a:pPr/>
              <a:t>23</a:t>
            </a:fld>
            <a:endParaRPr lang="de-DE" altLang="de-DE"/>
          </a:p>
        </p:txBody>
      </p:sp>
      <p:sp>
        <p:nvSpPr>
          <p:cNvPr id="116738" name="Rectangle 2">
            <a:extLst>
              <a:ext uri="{FF2B5EF4-FFF2-40B4-BE49-F238E27FC236}">
                <a16:creationId xmlns:a16="http://schemas.microsoft.com/office/drawing/2014/main" id="{C7460A29-4425-9446-B24B-A0CF06006BAA}"/>
              </a:ext>
            </a:extLst>
          </p:cNvPr>
          <p:cNvSpPr>
            <a:spLocks noRot="1" noChangeArrowheads="1" noTextEdit="1"/>
          </p:cNvSpPr>
          <p:nvPr>
            <p:ph type="sldImg"/>
          </p:nvPr>
        </p:nvSpPr>
        <p:spPr>
          <a:ln/>
        </p:spPr>
      </p:sp>
      <p:sp>
        <p:nvSpPr>
          <p:cNvPr id="116739" name="Rectangle 3">
            <a:extLst>
              <a:ext uri="{FF2B5EF4-FFF2-40B4-BE49-F238E27FC236}">
                <a16:creationId xmlns:a16="http://schemas.microsoft.com/office/drawing/2014/main" id="{B68A0BFE-2D16-6B4A-AFC1-C183B3EABD14}"/>
              </a:ext>
            </a:extLst>
          </p:cNvPr>
          <p:cNvSpPr>
            <a:spLocks noGrp="1" noChangeArrowheads="1"/>
          </p:cNvSpPr>
          <p:nvPr>
            <p:ph type="body" idx="1"/>
          </p:nvPr>
        </p:nvSpPr>
        <p:spPr/>
        <p:txBody>
          <a:bodyPr/>
          <a:lstStyle/>
          <a:p>
            <a:r>
              <a:rPr lang="de-DE" altLang="de-DE"/>
              <a:t>Grundlage ist die demographische Entwicklung des relevanten Altersjahrgangs (bei dreizehn Jahren Schule: 18 bis unter 21; bei zwölf Jahren Schule 17 bis unter 20) gemäß der Daten der BST (wie im Datenatlas)</a:t>
            </a:r>
          </a:p>
          <a:p>
            <a:r>
              <a:rPr lang="de-DE" altLang="de-DE"/>
              <a:t>Dafür wurde die demographische Entwicklung in den Einzugsgebieten jeweils gewichtet berücksichtigt. Die verzögerte Studienaufnahme ist hier nicht mit eingeflossen (es fehlen die Daten). Ebenso liegen in allen HZBler-Prognosen die Werte über dem demographischen Trend, weshalb das Bild hier besonders pessimistisch ist.</a:t>
            </a:r>
          </a:p>
          <a:p>
            <a:r>
              <a:rPr lang="de-DE" altLang="de-DE"/>
              <a:t>Der Ausschlag in 2012 hängt mit den doppelten Abiturjahrgängen in Berlin und BB zusammen.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F17D1A-4458-CC4F-8805-D0AC5A02FE9D}"/>
              </a:ext>
            </a:extLst>
          </p:cNvPr>
          <p:cNvSpPr>
            <a:spLocks noGrp="1" noChangeArrowheads="1"/>
          </p:cNvSpPr>
          <p:nvPr>
            <p:ph type="sldNum" sz="quarter" idx="5"/>
          </p:nvPr>
        </p:nvSpPr>
        <p:spPr>
          <a:ln/>
        </p:spPr>
        <p:txBody>
          <a:bodyPr/>
          <a:lstStyle/>
          <a:p>
            <a:fld id="{FBFC6A1D-26B6-AA4D-AE3A-4E82701B07F9}" type="slidenum">
              <a:rPr lang="de-DE" altLang="de-DE"/>
              <a:pPr/>
              <a:t>24</a:t>
            </a:fld>
            <a:endParaRPr lang="de-DE" altLang="de-DE"/>
          </a:p>
        </p:txBody>
      </p:sp>
      <p:sp>
        <p:nvSpPr>
          <p:cNvPr id="112642" name="Rectangle 2">
            <a:extLst>
              <a:ext uri="{FF2B5EF4-FFF2-40B4-BE49-F238E27FC236}">
                <a16:creationId xmlns:a16="http://schemas.microsoft.com/office/drawing/2014/main" id="{28CB32E8-9E8E-294F-80D7-04A7B2B7EC40}"/>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C96BE99C-9697-4C45-ABF9-AB6A13F9D94A}"/>
              </a:ext>
            </a:extLst>
          </p:cNvPr>
          <p:cNvSpPr>
            <a:spLocks noGrp="1" noChangeArrowheads="1"/>
          </p:cNvSpPr>
          <p:nvPr>
            <p:ph type="body" idx="1"/>
          </p:nvPr>
        </p:nvSpPr>
        <p:spPr/>
        <p:txBody>
          <a:bodyPr/>
          <a:lstStyle/>
          <a:p>
            <a:r>
              <a:rPr lang="de-DE" altLang="de-DE"/>
              <a:t>In den Kreisen ist der Marktanteil der Hochschule an den Studienanfänger aus dem Kreis wiedergegeben. Hier zeigen sich Potentiale in der zukünftigen Studierendenakquise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445E6E-3787-9546-B5DA-85CD1B9E7C4A}"/>
              </a:ext>
            </a:extLst>
          </p:cNvPr>
          <p:cNvSpPr>
            <a:spLocks noGrp="1" noChangeArrowheads="1"/>
          </p:cNvSpPr>
          <p:nvPr>
            <p:ph type="sldNum" sz="quarter" idx="5"/>
          </p:nvPr>
        </p:nvSpPr>
        <p:spPr>
          <a:ln/>
        </p:spPr>
        <p:txBody>
          <a:bodyPr/>
          <a:lstStyle/>
          <a:p>
            <a:fld id="{9F6A9796-452F-A142-92E6-D38B86A4C195}" type="slidenum">
              <a:rPr lang="de-DE" altLang="de-DE"/>
              <a:pPr/>
              <a:t>25</a:t>
            </a:fld>
            <a:endParaRPr lang="de-DE" altLang="de-DE"/>
          </a:p>
        </p:txBody>
      </p:sp>
      <p:sp>
        <p:nvSpPr>
          <p:cNvPr id="114690" name="Rectangle 2">
            <a:extLst>
              <a:ext uri="{FF2B5EF4-FFF2-40B4-BE49-F238E27FC236}">
                <a16:creationId xmlns:a16="http://schemas.microsoft.com/office/drawing/2014/main" id="{1E7DFEBA-ED5D-E341-AF93-9212B1C9C06C}"/>
              </a:ext>
            </a:extLst>
          </p:cNvPr>
          <p:cNvSpPr>
            <a:spLocks noRot="1" noChangeArrowheads="1" noTextEdit="1"/>
          </p:cNvSpPr>
          <p:nvPr>
            <p:ph type="sldImg"/>
          </p:nvPr>
        </p:nvSpPr>
        <p:spPr>
          <a:ln/>
        </p:spPr>
      </p:sp>
      <p:sp>
        <p:nvSpPr>
          <p:cNvPr id="114691" name="Rectangle 3">
            <a:extLst>
              <a:ext uri="{FF2B5EF4-FFF2-40B4-BE49-F238E27FC236}">
                <a16:creationId xmlns:a16="http://schemas.microsoft.com/office/drawing/2014/main" id="{1BED31C2-5E30-3144-B9E2-119AF48172AF}"/>
              </a:ext>
            </a:extLst>
          </p:cNvPr>
          <p:cNvSpPr>
            <a:spLocks noGrp="1" noChangeArrowheads="1"/>
          </p:cNvSpPr>
          <p:nvPr>
            <p:ph type="body" idx="1"/>
          </p:nvPr>
        </p:nvSpPr>
        <p:spPr/>
        <p:txBody>
          <a:bodyPr/>
          <a:lstStyle/>
          <a:p>
            <a:r>
              <a:rPr lang="de-DE" altLang="de-DE"/>
              <a:t>Hier schließlich ein Vergleich mit den Mitbewerbern der FH Brandenburg. Berücksichtigt wurden nur Hochschulen mit einem ähnlichen Fächerspektrum (siehe auch nächste Folie). Die Darstellung zeigt die Situation in den Kreisen und hilft die Wettbewerbssituation besser zu kartieren. </a:t>
            </a:r>
          </a:p>
          <a:p>
            <a:r>
              <a:rPr lang="de-DE" altLang="de-DE"/>
              <a:t>Interessant ist die klare Linie an der Landesgrenze (besonders zu sehen an der H Magdeburg).</a:t>
            </a:r>
          </a:p>
          <a:p>
            <a:r>
              <a:rPr lang="de-DE" altLang="de-DE"/>
              <a:t>In einem nächsten Schritt könnte man dies nun nach Fächern differenzieren.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B76B1C-2786-F044-8E69-CFB5EE64EC89}"/>
              </a:ext>
            </a:extLst>
          </p:cNvPr>
          <p:cNvSpPr>
            <a:spLocks noGrp="1" noChangeArrowheads="1"/>
          </p:cNvSpPr>
          <p:nvPr>
            <p:ph type="sldNum" sz="quarter" idx="5"/>
          </p:nvPr>
        </p:nvSpPr>
        <p:spPr>
          <a:ln/>
        </p:spPr>
        <p:txBody>
          <a:bodyPr/>
          <a:lstStyle/>
          <a:p>
            <a:fld id="{FEEE792A-96A6-A34C-9408-CD9C90C9F81B}" type="slidenum">
              <a:rPr lang="de-DE" altLang="de-DE"/>
              <a:pPr/>
              <a:t>3</a:t>
            </a:fld>
            <a:endParaRPr lang="de-DE" altLang="de-DE"/>
          </a:p>
        </p:txBody>
      </p:sp>
      <p:sp>
        <p:nvSpPr>
          <p:cNvPr id="86018" name="Rectangle 2">
            <a:extLst>
              <a:ext uri="{FF2B5EF4-FFF2-40B4-BE49-F238E27FC236}">
                <a16:creationId xmlns:a16="http://schemas.microsoft.com/office/drawing/2014/main" id="{9E16BF62-EE69-8340-88FF-8679BE5B023E}"/>
              </a:ext>
            </a:extLst>
          </p:cNvPr>
          <p:cNvSpPr>
            <a:spLocks noRot="1" noChangeArrowheads="1" noTextEdit="1"/>
          </p:cNvSpPr>
          <p:nvPr>
            <p:ph type="sldImg"/>
          </p:nvPr>
        </p:nvSpPr>
        <p:spPr>
          <a:ln/>
        </p:spPr>
      </p:sp>
      <p:sp>
        <p:nvSpPr>
          <p:cNvPr id="86019" name="Rectangle 3">
            <a:extLst>
              <a:ext uri="{FF2B5EF4-FFF2-40B4-BE49-F238E27FC236}">
                <a16:creationId xmlns:a16="http://schemas.microsoft.com/office/drawing/2014/main" id="{08DE7B26-3632-CE43-B5CA-811F92274172}"/>
              </a:ext>
            </a:extLst>
          </p:cNvPr>
          <p:cNvSpPr>
            <a:spLocks noGrp="1" noChangeArrowheads="1"/>
          </p:cNvSpPr>
          <p:nvPr>
            <p:ph type="body" idx="1"/>
          </p:nvPr>
        </p:nvSpPr>
        <p:spPr/>
        <p:txBody>
          <a:bodyPr/>
          <a:lstStyle/>
          <a:p>
            <a:r>
              <a:rPr lang="de-DE" altLang="de-DE"/>
              <a:t>Die alte KMK-Prognose haben wir genommen, weil die neue Prognose ohne erfindlichen Gründen 680.000 HZBler von 2005 bis 2020 mehr aufweist als die alte (+10,7%). Erstaunlich ist u.a., dass die Zuwächse v.a. auf die Gymnasiasten fallen, der Zuwachs der letzten Jahre aber durch die Zunahme an FH-Reifen zustande kam. Außerdem liegen die Zahlen auch schon für die HZBler vor 2011 höher, dabei sind sie längst im System, was uns die Zuwächse aus sachlichen Gründen nicht nachvollziehbar sein läßt. Die KMK erhält ihre Daten von den Landesstatistikämtern, die wiederum von den Schulministerien Weisungen erhalten, wie sie die Statistiken anzufertigen haben.</a:t>
            </a:r>
          </a:p>
          <a:p>
            <a:r>
              <a:rPr lang="de-DE" altLang="de-DE"/>
              <a:t>Der verzögerte Übergang basiert auf den aktuellsten Daten (2006) und bedeutet, dass zum einen die landesspezifische Übergangsquote (HZB</a:t>
            </a:r>
            <a:r>
              <a:rPr lang="de-DE" altLang="de-DE">
                <a:sym typeface="Wingdings" pitchFamily="2" charset="2"/>
              </a:rPr>
              <a:t>Studienaufnahme) erfasst wird und zudem der Zeitpunkt, wann dies geschieht.</a:t>
            </a:r>
          </a:p>
          <a:p>
            <a:r>
              <a:rPr lang="de-DE" altLang="de-DE">
                <a:sym typeface="Wingdings" pitchFamily="2" charset="2"/>
              </a:rPr>
              <a:t>Die Mobilitätsmatrix ist von der KMK und von ihr freigegeben, von daher können wir sie hier verwenden. Sie differenziert zwischen Ort der HZB und Studienort und zeigt so die innerdeutsche Mobilität auf.</a:t>
            </a:r>
            <a:r>
              <a:rPr lang="de-DE" altLang="de-DE"/>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0AF5F7-9B0A-EC42-B1F4-FCDC90333283}"/>
              </a:ext>
            </a:extLst>
          </p:cNvPr>
          <p:cNvSpPr>
            <a:spLocks noGrp="1" noChangeArrowheads="1"/>
          </p:cNvSpPr>
          <p:nvPr>
            <p:ph type="sldNum" sz="quarter" idx="5"/>
          </p:nvPr>
        </p:nvSpPr>
        <p:spPr>
          <a:ln/>
        </p:spPr>
        <p:txBody>
          <a:bodyPr/>
          <a:lstStyle/>
          <a:p>
            <a:fld id="{46997690-7580-1041-A960-83E719FB07CC}" type="slidenum">
              <a:rPr lang="de-DE" altLang="de-DE"/>
              <a:pPr/>
              <a:t>4</a:t>
            </a:fld>
            <a:endParaRPr lang="de-DE" altLang="de-DE"/>
          </a:p>
        </p:txBody>
      </p:sp>
      <p:sp>
        <p:nvSpPr>
          <p:cNvPr id="88066" name="Rectangle 2">
            <a:extLst>
              <a:ext uri="{FF2B5EF4-FFF2-40B4-BE49-F238E27FC236}">
                <a16:creationId xmlns:a16="http://schemas.microsoft.com/office/drawing/2014/main" id="{E6FEF76D-FEDC-CB40-9AEF-C22277BB512C}"/>
              </a:ext>
            </a:extLst>
          </p:cNvPr>
          <p:cNvSpPr>
            <a:spLocks noRot="1" noChangeArrowheads="1" noTextEdit="1"/>
          </p:cNvSpPr>
          <p:nvPr>
            <p:ph type="sldImg"/>
          </p:nvPr>
        </p:nvSpPr>
        <p:spPr>
          <a:ln/>
        </p:spPr>
      </p:sp>
      <p:sp>
        <p:nvSpPr>
          <p:cNvPr id="88067" name="Rectangle 3">
            <a:extLst>
              <a:ext uri="{FF2B5EF4-FFF2-40B4-BE49-F238E27FC236}">
                <a16:creationId xmlns:a16="http://schemas.microsoft.com/office/drawing/2014/main" id="{2821B258-5DB7-B94A-974D-B6BC3772CD4B}"/>
              </a:ext>
            </a:extLst>
          </p:cNvPr>
          <p:cNvSpPr>
            <a:spLocks noGrp="1" noChangeArrowheads="1"/>
          </p:cNvSpPr>
          <p:nvPr>
            <p:ph type="body" idx="1"/>
          </p:nvPr>
        </p:nvSpPr>
        <p:spPr/>
        <p:txBody>
          <a:bodyPr/>
          <a:lstStyle/>
          <a:p>
            <a:r>
              <a:rPr lang="de-DE" altLang="de-DE"/>
              <a:t>Dies sehe ich als Hauptpunkt gegen Dohmen an, der das Hochschulsystem vollständig simuliert und aufgrund der Studienzeitverkürzung sagt, dass wir weniger Studierende haben werden und die Rede vom Studierendenhoch nur bis 2010 halbwegs Sinn macht, denn danach würden sie drastisch zurückgehen. Unsere Argumentation ist, dass dies nicht die tatsächliche Herausforderung widergibt, vor dem das deutsche Hochschulsystem steht. Ein besserer Indikator sind die Studienanfänger aus den oben genannten Gründen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0A3D6C-9071-B347-AABE-BE74CAD92903}"/>
              </a:ext>
            </a:extLst>
          </p:cNvPr>
          <p:cNvSpPr>
            <a:spLocks noGrp="1" noChangeArrowheads="1"/>
          </p:cNvSpPr>
          <p:nvPr>
            <p:ph type="sldNum" sz="quarter" idx="5"/>
          </p:nvPr>
        </p:nvSpPr>
        <p:spPr>
          <a:ln/>
        </p:spPr>
        <p:txBody>
          <a:bodyPr/>
          <a:lstStyle/>
          <a:p>
            <a:fld id="{CD17B52C-9D8D-CB46-9639-D5CAAF5C2D85}" type="slidenum">
              <a:rPr lang="de-DE" altLang="de-DE"/>
              <a:pPr/>
              <a:t>5</a:t>
            </a:fld>
            <a:endParaRPr lang="de-DE" altLang="de-DE"/>
          </a:p>
        </p:txBody>
      </p:sp>
      <p:sp>
        <p:nvSpPr>
          <p:cNvPr id="29698" name="Rectangle 2">
            <a:extLst>
              <a:ext uri="{FF2B5EF4-FFF2-40B4-BE49-F238E27FC236}">
                <a16:creationId xmlns:a16="http://schemas.microsoft.com/office/drawing/2014/main" id="{5EEF8108-BB9B-B741-A8B0-46C416B0D2F6}"/>
              </a:ext>
            </a:extLst>
          </p:cNvPr>
          <p:cNvSpPr>
            <a:spLocks noRot="1" noChangeArrowheads="1" noTextEdit="1"/>
          </p:cNvSpPr>
          <p:nvPr>
            <p:ph type="sldImg"/>
          </p:nvPr>
        </p:nvSpPr>
        <p:spPr>
          <a:ln/>
        </p:spPr>
      </p:sp>
      <p:sp>
        <p:nvSpPr>
          <p:cNvPr id="29699" name="Rectangle 3">
            <a:extLst>
              <a:ext uri="{FF2B5EF4-FFF2-40B4-BE49-F238E27FC236}">
                <a16:creationId xmlns:a16="http://schemas.microsoft.com/office/drawing/2014/main" id="{C8C90207-A8A1-F248-85FC-44D81C8870BB}"/>
              </a:ext>
            </a:extLst>
          </p:cNvPr>
          <p:cNvSpPr>
            <a:spLocks noGrp="1" noChangeArrowheads="1"/>
          </p:cNvSpPr>
          <p:nvPr>
            <p:ph type="body" idx="1"/>
          </p:nvPr>
        </p:nvSpPr>
        <p:spPr/>
        <p:txBody>
          <a:bodyPr/>
          <a:lstStyle/>
          <a:p>
            <a:r>
              <a:rPr lang="de-DE" altLang="de-DE"/>
              <a:t>Dies ist die Prognose der zusätzlichen Studienanfänger, wobei die frei werdenden Kapazitäten im Osten grün und positiv dargestellt sind (wie in AP 77). Hier von Kapazitäten zu sprechen ist schwierig, da es weder personal- noch flächenbezogene Kapazitäten im rechtlichen Sinne sind. Grundlage ist hier einfach die Anzahl der Studienanfänger des Jahres 2005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18F829-6008-A44D-B313-1265C585A56D}"/>
              </a:ext>
            </a:extLst>
          </p:cNvPr>
          <p:cNvSpPr>
            <a:spLocks noGrp="1" noChangeArrowheads="1"/>
          </p:cNvSpPr>
          <p:nvPr>
            <p:ph type="sldNum" sz="quarter" idx="5"/>
          </p:nvPr>
        </p:nvSpPr>
        <p:spPr>
          <a:ln/>
        </p:spPr>
        <p:txBody>
          <a:bodyPr/>
          <a:lstStyle/>
          <a:p>
            <a:fld id="{CD3A66D7-3B04-7242-9B99-2D86FE08474A}" type="slidenum">
              <a:rPr lang="de-DE" altLang="de-DE"/>
              <a:pPr/>
              <a:t>6</a:t>
            </a:fld>
            <a:endParaRPr lang="de-DE" altLang="de-DE"/>
          </a:p>
        </p:txBody>
      </p:sp>
      <p:sp>
        <p:nvSpPr>
          <p:cNvPr id="59394" name="Rectangle 2">
            <a:extLst>
              <a:ext uri="{FF2B5EF4-FFF2-40B4-BE49-F238E27FC236}">
                <a16:creationId xmlns:a16="http://schemas.microsoft.com/office/drawing/2014/main" id="{6576C772-FE7F-2644-A30B-BEBB09720B31}"/>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6EE428AE-D2FE-6E4E-A3C8-F93CFE2E7775}"/>
              </a:ext>
            </a:extLst>
          </p:cNvPr>
          <p:cNvSpPr>
            <a:spLocks noGrp="1" noChangeArrowheads="1"/>
          </p:cNvSpPr>
          <p:nvPr>
            <p:ph type="body" idx="1"/>
          </p:nvPr>
        </p:nvSpPr>
        <p:spPr/>
        <p:txBody>
          <a:bodyPr/>
          <a:lstStyle/>
          <a:p>
            <a:r>
              <a:rPr lang="de-DE" altLang="de-DE"/>
              <a:t>Diese Folie zeigt einen Vergleich zwischen der Berechnung mit der Basis 2005 (Hochschulpakt) und nach der Basis Durchschnitt 2000 bis 2004 (wie in AP77, was noch vor dem Hochschulpakt war). Grundidee ist, dass eine kapazitative Vollauslastung der Hochschulen mit diesem Durchschnitt besser wiedergegeben ist. Leider fehlen uns dafür noch Daten, die die Annahme besser untermauern.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95077E-F009-EF41-9501-32930F19150D}"/>
              </a:ext>
            </a:extLst>
          </p:cNvPr>
          <p:cNvSpPr>
            <a:spLocks noGrp="1" noChangeArrowheads="1"/>
          </p:cNvSpPr>
          <p:nvPr>
            <p:ph type="sldNum" sz="quarter" idx="5"/>
          </p:nvPr>
        </p:nvSpPr>
        <p:spPr>
          <a:ln/>
        </p:spPr>
        <p:txBody>
          <a:bodyPr/>
          <a:lstStyle/>
          <a:p>
            <a:fld id="{E911BF57-A2CD-754D-A73B-71B20C1D6916}" type="slidenum">
              <a:rPr lang="de-DE" altLang="de-DE"/>
              <a:pPr/>
              <a:t>7</a:t>
            </a:fld>
            <a:endParaRPr lang="de-DE" altLang="de-DE"/>
          </a:p>
        </p:txBody>
      </p:sp>
      <p:sp>
        <p:nvSpPr>
          <p:cNvPr id="51202" name="Rectangle 2">
            <a:extLst>
              <a:ext uri="{FF2B5EF4-FFF2-40B4-BE49-F238E27FC236}">
                <a16:creationId xmlns:a16="http://schemas.microsoft.com/office/drawing/2014/main" id="{EAB3FE08-AD91-A549-9C0A-849B5C213F0F}"/>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FA60B637-1ADC-434F-8782-7A3415F87491}"/>
              </a:ext>
            </a:extLst>
          </p:cNvPr>
          <p:cNvSpPr>
            <a:spLocks noGrp="1" noChangeArrowheads="1"/>
          </p:cNvSpPr>
          <p:nvPr>
            <p:ph type="body" idx="1"/>
          </p:nvPr>
        </p:nvSpPr>
        <p:spPr/>
        <p:txBody>
          <a:bodyPr/>
          <a:lstStyle/>
          <a:p>
            <a:r>
              <a:rPr lang="de-DE" altLang="de-DE"/>
              <a:t>Hier nun die Prognose nach unserer Basis (2000-2004)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F9E327-27A0-2B46-ABC7-BB41AD5C46C9}"/>
              </a:ext>
            </a:extLst>
          </p:cNvPr>
          <p:cNvSpPr>
            <a:spLocks noGrp="1" noChangeArrowheads="1"/>
          </p:cNvSpPr>
          <p:nvPr>
            <p:ph type="sldNum" sz="quarter" idx="5"/>
          </p:nvPr>
        </p:nvSpPr>
        <p:spPr>
          <a:ln/>
        </p:spPr>
        <p:txBody>
          <a:bodyPr/>
          <a:lstStyle/>
          <a:p>
            <a:fld id="{53FC31C0-8EE1-8340-9EBC-C94F7ACC4324}" type="slidenum">
              <a:rPr lang="de-DE" altLang="de-DE"/>
              <a:pPr/>
              <a:t>8</a:t>
            </a:fld>
            <a:endParaRPr lang="de-DE" altLang="de-DE"/>
          </a:p>
        </p:txBody>
      </p:sp>
      <p:sp>
        <p:nvSpPr>
          <p:cNvPr id="76802" name="Rectangle 2">
            <a:extLst>
              <a:ext uri="{FF2B5EF4-FFF2-40B4-BE49-F238E27FC236}">
                <a16:creationId xmlns:a16="http://schemas.microsoft.com/office/drawing/2014/main" id="{2C7327FB-B018-D044-947F-9BD9568C86ED}"/>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64C7DC1D-04A8-B84B-9C09-82FC064873CB}"/>
              </a:ext>
            </a:extLst>
          </p:cNvPr>
          <p:cNvSpPr>
            <a:spLocks noGrp="1" noChangeArrowheads="1"/>
          </p:cNvSpPr>
          <p:nvPr>
            <p:ph type="body" idx="1"/>
          </p:nvPr>
        </p:nvSpPr>
        <p:spPr/>
        <p:txBody>
          <a:bodyPr/>
          <a:lstStyle/>
          <a:p>
            <a:r>
              <a:rPr lang="de-DE" altLang="de-DE"/>
              <a:t>Hier werden nun verschiedene Kostensimulationen gezeigt. Allein die unterschiedlichen Basen machen kurz 7,3 Milliarden Euro Unterschied, oder 520 Millionen Euro p.a. (im Schnitt), d.h. in etwa wie die Zuschüsse des Bundes zum Hochschulpakt. Nimmt man dann noch die Zahl, wie sie die HRK propagiert (7.300€ = laufende Ausgaben je Studierenden aus Statistik vom Statistischen Bundesamt; gerechnet auf vier Jahre Studiendauer), kommt man auf fast 20 Milliarden Mehrkosten von 2007 bis 2020. Grundidee hier ist wieder, dass ein Studium einen fixen Betrag kostet, eher unabhängig von der Studiendauer. Der Anschaulichkeit halber, wurden sie für die Graphik auf jeweils vier Jahre verteilt.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F1FB55-99F5-F746-B398-9EA3468B9687}"/>
              </a:ext>
            </a:extLst>
          </p:cNvPr>
          <p:cNvSpPr>
            <a:spLocks noGrp="1" noChangeArrowheads="1"/>
          </p:cNvSpPr>
          <p:nvPr>
            <p:ph type="sldNum" sz="quarter" idx="5"/>
          </p:nvPr>
        </p:nvSpPr>
        <p:spPr>
          <a:ln/>
        </p:spPr>
        <p:txBody>
          <a:bodyPr/>
          <a:lstStyle/>
          <a:p>
            <a:fld id="{93414220-AB0A-4E4A-899E-C76C3741D3CE}" type="slidenum">
              <a:rPr lang="de-DE" altLang="de-DE"/>
              <a:pPr/>
              <a:t>9</a:t>
            </a:fld>
            <a:endParaRPr lang="de-DE" altLang="de-DE"/>
          </a:p>
        </p:txBody>
      </p:sp>
      <p:sp>
        <p:nvSpPr>
          <p:cNvPr id="72706" name="Rectangle 2">
            <a:extLst>
              <a:ext uri="{FF2B5EF4-FFF2-40B4-BE49-F238E27FC236}">
                <a16:creationId xmlns:a16="http://schemas.microsoft.com/office/drawing/2014/main" id="{2AD10988-ACAB-FA44-B8CF-AE425C35697D}"/>
              </a:ext>
            </a:extLst>
          </p:cNvPr>
          <p:cNvSpPr>
            <a:spLocks noRot="1" noChangeArrowheads="1" noTextEdit="1"/>
          </p:cNvSpPr>
          <p:nvPr>
            <p:ph type="sldImg"/>
          </p:nvPr>
        </p:nvSpPr>
        <p:spPr>
          <a:ln/>
        </p:spPr>
      </p:sp>
      <p:sp>
        <p:nvSpPr>
          <p:cNvPr id="72707" name="Rectangle 3">
            <a:extLst>
              <a:ext uri="{FF2B5EF4-FFF2-40B4-BE49-F238E27FC236}">
                <a16:creationId xmlns:a16="http://schemas.microsoft.com/office/drawing/2014/main" id="{FBD9D153-274D-B744-880D-5D4C75B73CBF}"/>
              </a:ext>
            </a:extLst>
          </p:cNvPr>
          <p:cNvSpPr>
            <a:spLocks noGrp="1" noChangeArrowheads="1"/>
          </p:cNvSpPr>
          <p:nvPr>
            <p:ph type="body" idx="1"/>
          </p:nvPr>
        </p:nvSpPr>
        <p:spPr/>
        <p:txBody>
          <a:bodyPr/>
          <a:lstStyle/>
          <a:p>
            <a:r>
              <a:rPr lang="de-DE" altLang="de-DE"/>
              <a:t>Als kleiner Vergleich der Beitrag des Bundes zum Hochschulpakt (bis 2010) ohne die Pauschalen für die Stadtstaaten und die neuen BL = 438 Mio.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259" name="Picture 187">
            <a:extLst>
              <a:ext uri="{FF2B5EF4-FFF2-40B4-BE49-F238E27FC236}">
                <a16:creationId xmlns:a16="http://schemas.microsoft.com/office/drawing/2014/main" id="{E151A078-D2B1-D74D-B7D0-0D7D5E9900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23938"/>
            <a:ext cx="4060825" cy="5834062"/>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a:extLst>
              <a:ext uri="{FF2B5EF4-FFF2-40B4-BE49-F238E27FC236}">
                <a16:creationId xmlns:a16="http://schemas.microsoft.com/office/drawing/2014/main" id="{F2C79084-49A8-4F49-80C8-E44521F1C3E3}"/>
              </a:ext>
            </a:extLst>
          </p:cNvPr>
          <p:cNvSpPr>
            <a:spLocks noGrp="1" noChangeArrowheads="1"/>
          </p:cNvSpPr>
          <p:nvPr>
            <p:ph type="ctrTitle"/>
          </p:nvPr>
        </p:nvSpPr>
        <p:spPr>
          <a:xfrm>
            <a:off x="827088" y="2346325"/>
            <a:ext cx="7772400" cy="1470025"/>
          </a:xfrm>
        </p:spPr>
        <p:txBody>
          <a:bodyPr/>
          <a:lstStyle>
            <a:lvl1pPr algn="r">
              <a:defRPr sz="3200" b="1"/>
            </a:lvl1pPr>
          </a:lstStyle>
          <a:p>
            <a:pPr lvl="0"/>
            <a:r>
              <a:rPr lang="de-DE" altLang="de-DE" noProof="0"/>
              <a:t>Titelmasterformat durch Klicken bearbeiten</a:t>
            </a:r>
          </a:p>
        </p:txBody>
      </p:sp>
      <p:sp>
        <p:nvSpPr>
          <p:cNvPr id="3075" name="Rectangle 3">
            <a:extLst>
              <a:ext uri="{FF2B5EF4-FFF2-40B4-BE49-F238E27FC236}">
                <a16:creationId xmlns:a16="http://schemas.microsoft.com/office/drawing/2014/main" id="{CA262E1C-FB0B-8D41-BAD4-97E5C0C2F40E}"/>
              </a:ext>
            </a:extLst>
          </p:cNvPr>
          <p:cNvSpPr>
            <a:spLocks noGrp="1" noChangeArrowheads="1"/>
          </p:cNvSpPr>
          <p:nvPr>
            <p:ph type="subTitle" idx="1"/>
          </p:nvPr>
        </p:nvSpPr>
        <p:spPr>
          <a:xfrm>
            <a:off x="2200275" y="4102100"/>
            <a:ext cx="6400800" cy="1127125"/>
          </a:xfrm>
        </p:spPr>
        <p:txBody>
          <a:bodyPr/>
          <a:lstStyle>
            <a:lvl1pPr marL="0" indent="0" algn="r">
              <a:buFont typeface="Wingdings" pitchFamily="2" charset="2"/>
              <a:buNone/>
              <a:defRPr sz="2400"/>
            </a:lvl1pPr>
          </a:lstStyle>
          <a:p>
            <a:pPr lvl="0"/>
            <a:r>
              <a:rPr lang="de-DE" altLang="de-DE" noProof="0"/>
              <a:t>Formatvorlage des Untertitelmasters durch Klicken bearbeiten</a:t>
            </a:r>
          </a:p>
        </p:txBody>
      </p:sp>
      <p:sp>
        <p:nvSpPr>
          <p:cNvPr id="3076" name="Rectangle 4">
            <a:extLst>
              <a:ext uri="{FF2B5EF4-FFF2-40B4-BE49-F238E27FC236}">
                <a16:creationId xmlns:a16="http://schemas.microsoft.com/office/drawing/2014/main" id="{95CEFC5A-FFC0-7448-9A03-54975405B17C}"/>
              </a:ext>
            </a:extLst>
          </p:cNvPr>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DE" altLang="de-DE"/>
          </a:p>
        </p:txBody>
      </p:sp>
      <p:sp>
        <p:nvSpPr>
          <p:cNvPr id="3077" name="Rectangle 5">
            <a:extLst>
              <a:ext uri="{FF2B5EF4-FFF2-40B4-BE49-F238E27FC236}">
                <a16:creationId xmlns:a16="http://schemas.microsoft.com/office/drawing/2014/main" id="{45C12730-7F1D-7E40-94CB-EB702F4CEF34}"/>
              </a:ext>
            </a:extLst>
          </p:cNvPr>
          <p:cNvSpPr>
            <a:spLocks noGrp="1" noChangeArrowheads="1"/>
          </p:cNvSpPr>
          <p:nvPr>
            <p:ph type="ftr" sz="quarter" idx="3"/>
          </p:nvPr>
        </p:nvSpPr>
        <p:spPr>
          <a:xfrm>
            <a:off x="3124200" y="6245225"/>
            <a:ext cx="2895600" cy="476250"/>
          </a:xfrm>
        </p:spPr>
        <p:txBody>
          <a:bodyPr/>
          <a:lstStyle>
            <a:lvl1pPr algn="ctr">
              <a:defRPr>
                <a:solidFill>
                  <a:schemeClr val="tx1"/>
                </a:solidFill>
              </a:defRPr>
            </a:lvl1pPr>
          </a:lstStyle>
          <a:p>
            <a:r>
              <a:rPr lang="de-DE" altLang="de-DE"/>
              <a:t>Studienanfängerhoch und Mobilität | Detlef Müller-Böling | 27.08.2007</a:t>
            </a:r>
          </a:p>
        </p:txBody>
      </p:sp>
      <p:sp>
        <p:nvSpPr>
          <p:cNvPr id="3078" name="Rectangle 6">
            <a:extLst>
              <a:ext uri="{FF2B5EF4-FFF2-40B4-BE49-F238E27FC236}">
                <a16:creationId xmlns:a16="http://schemas.microsoft.com/office/drawing/2014/main" id="{1D936507-E447-DE49-B01C-89459AF5F9D9}"/>
              </a:ext>
            </a:extLst>
          </p:cNvPr>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69B86320-3BDE-C740-9C91-BB56B638C875}" type="slidenum">
              <a:rPr lang="de-DE" altLang="de-DE"/>
              <a:pPr/>
              <a:t>‹Nr.›</a:t>
            </a:fld>
            <a:endParaRPr lang="de-DE" altLang="de-DE"/>
          </a:p>
        </p:txBody>
      </p:sp>
      <p:sp>
        <p:nvSpPr>
          <p:cNvPr id="3253" name="Rectangle 181">
            <a:extLst>
              <a:ext uri="{FF2B5EF4-FFF2-40B4-BE49-F238E27FC236}">
                <a16:creationId xmlns:a16="http://schemas.microsoft.com/office/drawing/2014/main" id="{E3E93659-75D4-A749-9902-4F432D8A7099}"/>
              </a:ext>
            </a:extLst>
          </p:cNvPr>
          <p:cNvSpPr>
            <a:spLocks noChangeArrowheads="1"/>
          </p:cNvSpPr>
          <p:nvPr userDrawn="1"/>
        </p:nvSpPr>
        <p:spPr bwMode="auto">
          <a:xfrm>
            <a:off x="0" y="0"/>
            <a:ext cx="9144000" cy="1196975"/>
          </a:xfrm>
          <a:prstGeom prst="rect">
            <a:avLst/>
          </a:prstGeom>
          <a:solidFill>
            <a:srgbClr val="E9E9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58" name="Text Box 186">
            <a:extLst>
              <a:ext uri="{FF2B5EF4-FFF2-40B4-BE49-F238E27FC236}">
                <a16:creationId xmlns:a16="http://schemas.microsoft.com/office/drawing/2014/main" id="{B4A46EA2-0A83-BF4F-9997-01BEB8F956C1}"/>
              </a:ext>
            </a:extLst>
          </p:cNvPr>
          <p:cNvSpPr txBox="1">
            <a:spLocks noChangeArrowheads="1"/>
          </p:cNvSpPr>
          <p:nvPr userDrawn="1"/>
        </p:nvSpPr>
        <p:spPr bwMode="auto">
          <a:xfrm>
            <a:off x="323850" y="6092825"/>
            <a:ext cx="1512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b="1">
                <a:solidFill>
                  <a:schemeClr val="bg1"/>
                </a:solidFill>
              </a:rPr>
              <a:t>www.che.de</a:t>
            </a:r>
          </a:p>
        </p:txBody>
      </p:sp>
      <p:pic>
        <p:nvPicPr>
          <p:cNvPr id="3260" name="Picture 188">
            <a:extLst>
              <a:ext uri="{FF2B5EF4-FFF2-40B4-BE49-F238E27FC236}">
                <a16:creationId xmlns:a16="http://schemas.microsoft.com/office/drawing/2014/main" id="{E2D99441-26C2-3F4F-B1FF-9595944B374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69063" y="115888"/>
            <a:ext cx="2206625" cy="1420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6B53FB-3843-0B4B-A0F6-41A22DA3B78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86CB941-2D36-B641-BAEF-7C2A74DFE35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7BA31783-F6BF-AA41-A044-E53E6BF3AD66}"/>
              </a:ext>
            </a:extLst>
          </p:cNvPr>
          <p:cNvSpPr>
            <a:spLocks noGrp="1"/>
          </p:cNvSpPr>
          <p:nvPr>
            <p:ph type="ftr" sz="quarter" idx="10"/>
          </p:nvPr>
        </p:nvSpPr>
        <p:spPr/>
        <p:txBody>
          <a:bodyPr/>
          <a:lstStyle>
            <a:lvl1pPr>
              <a:defRPr/>
            </a:lvl1pPr>
          </a:lstStyle>
          <a:p>
            <a:r>
              <a:rPr lang="de-DE" altLang="de-DE"/>
              <a:t>Studienanfängerhoch und Mobilität | Detlef Müller-Böling | 27.08.2007</a:t>
            </a:r>
          </a:p>
        </p:txBody>
      </p:sp>
      <p:sp>
        <p:nvSpPr>
          <p:cNvPr id="5" name="Foliennummernplatzhalter 4">
            <a:extLst>
              <a:ext uri="{FF2B5EF4-FFF2-40B4-BE49-F238E27FC236}">
                <a16:creationId xmlns:a16="http://schemas.microsoft.com/office/drawing/2014/main" id="{0003C369-4E34-174B-B9A9-6C1B97769AD1}"/>
              </a:ext>
            </a:extLst>
          </p:cNvPr>
          <p:cNvSpPr>
            <a:spLocks noGrp="1"/>
          </p:cNvSpPr>
          <p:nvPr>
            <p:ph type="sldNum" sz="quarter" idx="11"/>
          </p:nvPr>
        </p:nvSpPr>
        <p:spPr/>
        <p:txBody>
          <a:bodyPr/>
          <a:lstStyle>
            <a:lvl1pPr>
              <a:defRPr/>
            </a:lvl1pPr>
          </a:lstStyle>
          <a:p>
            <a:fld id="{DA9CCA63-1087-B244-AE0C-BA4224005221}" type="slidenum">
              <a:rPr lang="de-DE" altLang="de-DE"/>
              <a:pPr/>
              <a:t>‹Nr.›</a:t>
            </a:fld>
            <a:endParaRPr lang="de-DE" altLang="de-DE"/>
          </a:p>
        </p:txBody>
      </p:sp>
    </p:spTree>
    <p:extLst>
      <p:ext uri="{BB962C8B-B14F-4D97-AF65-F5344CB8AC3E}">
        <p14:creationId xmlns:p14="http://schemas.microsoft.com/office/powerpoint/2010/main" val="271493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E0EB901-E3E0-FA43-B02B-4EC7244E2606}"/>
              </a:ext>
            </a:extLst>
          </p:cNvPr>
          <p:cNvSpPr>
            <a:spLocks noGrp="1"/>
          </p:cNvSpPr>
          <p:nvPr>
            <p:ph type="title" orient="vert"/>
          </p:nvPr>
        </p:nvSpPr>
        <p:spPr>
          <a:xfrm>
            <a:off x="6596063" y="44450"/>
            <a:ext cx="2090737" cy="61214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51357E5-EDAF-024D-BFB8-647DF8985B69}"/>
              </a:ext>
            </a:extLst>
          </p:cNvPr>
          <p:cNvSpPr>
            <a:spLocks noGrp="1"/>
          </p:cNvSpPr>
          <p:nvPr>
            <p:ph type="body" orient="vert" idx="1"/>
          </p:nvPr>
        </p:nvSpPr>
        <p:spPr>
          <a:xfrm>
            <a:off x="322263" y="44450"/>
            <a:ext cx="6121400" cy="61214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7ABCF28D-0B12-594B-8BE5-01FA105DB6AC}"/>
              </a:ext>
            </a:extLst>
          </p:cNvPr>
          <p:cNvSpPr>
            <a:spLocks noGrp="1"/>
          </p:cNvSpPr>
          <p:nvPr>
            <p:ph type="ftr" sz="quarter" idx="10"/>
          </p:nvPr>
        </p:nvSpPr>
        <p:spPr/>
        <p:txBody>
          <a:bodyPr/>
          <a:lstStyle>
            <a:lvl1pPr>
              <a:defRPr/>
            </a:lvl1pPr>
          </a:lstStyle>
          <a:p>
            <a:r>
              <a:rPr lang="de-DE" altLang="de-DE"/>
              <a:t>Studienanfängerhoch und Mobilität | Detlef Müller-Böling | 27.08.2007</a:t>
            </a:r>
          </a:p>
        </p:txBody>
      </p:sp>
      <p:sp>
        <p:nvSpPr>
          <p:cNvPr id="5" name="Foliennummernplatzhalter 4">
            <a:extLst>
              <a:ext uri="{FF2B5EF4-FFF2-40B4-BE49-F238E27FC236}">
                <a16:creationId xmlns:a16="http://schemas.microsoft.com/office/drawing/2014/main" id="{5422376D-748C-7440-B9A2-2C61569AC83B}"/>
              </a:ext>
            </a:extLst>
          </p:cNvPr>
          <p:cNvSpPr>
            <a:spLocks noGrp="1"/>
          </p:cNvSpPr>
          <p:nvPr>
            <p:ph type="sldNum" sz="quarter" idx="11"/>
          </p:nvPr>
        </p:nvSpPr>
        <p:spPr/>
        <p:txBody>
          <a:bodyPr/>
          <a:lstStyle>
            <a:lvl1pPr>
              <a:defRPr/>
            </a:lvl1pPr>
          </a:lstStyle>
          <a:p>
            <a:fld id="{AFBB162F-9190-514F-87A6-1BAADBBAEF49}" type="slidenum">
              <a:rPr lang="de-DE" altLang="de-DE"/>
              <a:pPr/>
              <a:t>‹Nr.›</a:t>
            </a:fld>
            <a:endParaRPr lang="de-DE" altLang="de-DE"/>
          </a:p>
        </p:txBody>
      </p:sp>
    </p:spTree>
    <p:extLst>
      <p:ext uri="{BB962C8B-B14F-4D97-AF65-F5344CB8AC3E}">
        <p14:creationId xmlns:p14="http://schemas.microsoft.com/office/powerpoint/2010/main" val="698010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28058-F5AB-4A47-A8DF-F26ECDD7CEA7}"/>
              </a:ext>
            </a:extLst>
          </p:cNvPr>
          <p:cNvSpPr>
            <a:spLocks noGrp="1"/>
          </p:cNvSpPr>
          <p:nvPr>
            <p:ph type="title"/>
          </p:nvPr>
        </p:nvSpPr>
        <p:spPr>
          <a:xfrm>
            <a:off x="322263" y="44450"/>
            <a:ext cx="6697662" cy="720725"/>
          </a:xfrm>
        </p:spPr>
        <p:txBody>
          <a:bodyPr/>
          <a:lstStyle/>
          <a:p>
            <a:r>
              <a:rPr lang="de-DE"/>
              <a:t>Mastertitelformat bearbeiten</a:t>
            </a:r>
          </a:p>
        </p:txBody>
      </p:sp>
      <p:sp>
        <p:nvSpPr>
          <p:cNvPr id="3" name="Diagrammplatzhalter 2">
            <a:extLst>
              <a:ext uri="{FF2B5EF4-FFF2-40B4-BE49-F238E27FC236}">
                <a16:creationId xmlns:a16="http://schemas.microsoft.com/office/drawing/2014/main" id="{F9599744-2A29-7546-8322-54325B8FB6C0}"/>
              </a:ext>
            </a:extLst>
          </p:cNvPr>
          <p:cNvSpPr>
            <a:spLocks noGrp="1"/>
          </p:cNvSpPr>
          <p:nvPr>
            <p:ph type="chart" idx="1"/>
          </p:nvPr>
        </p:nvSpPr>
        <p:spPr>
          <a:xfrm>
            <a:off x="457200" y="1639888"/>
            <a:ext cx="8229600" cy="4525962"/>
          </a:xfrm>
        </p:spPr>
        <p:txBody>
          <a:bodyPr/>
          <a:lstStyle/>
          <a:p>
            <a:endParaRPr lang="de-DE"/>
          </a:p>
        </p:txBody>
      </p:sp>
      <p:sp>
        <p:nvSpPr>
          <p:cNvPr id="4" name="Fußzeilenplatzhalter 3">
            <a:extLst>
              <a:ext uri="{FF2B5EF4-FFF2-40B4-BE49-F238E27FC236}">
                <a16:creationId xmlns:a16="http://schemas.microsoft.com/office/drawing/2014/main" id="{ACE58170-F402-BC4F-8E11-9E31AA5D5B5C}"/>
              </a:ext>
            </a:extLst>
          </p:cNvPr>
          <p:cNvSpPr>
            <a:spLocks noGrp="1"/>
          </p:cNvSpPr>
          <p:nvPr>
            <p:ph type="ftr" sz="quarter" idx="10"/>
          </p:nvPr>
        </p:nvSpPr>
        <p:spPr>
          <a:xfrm>
            <a:off x="179388" y="6524625"/>
            <a:ext cx="6264275" cy="476250"/>
          </a:xfrm>
        </p:spPr>
        <p:txBody>
          <a:bodyPr/>
          <a:lstStyle>
            <a:lvl1pPr>
              <a:defRPr/>
            </a:lvl1pPr>
          </a:lstStyle>
          <a:p>
            <a:r>
              <a:rPr lang="de-DE" altLang="de-DE"/>
              <a:t>Studienanfängerhoch und Mobilität | Detlef Müller-Böling | 27.08.2007</a:t>
            </a:r>
          </a:p>
        </p:txBody>
      </p:sp>
      <p:sp>
        <p:nvSpPr>
          <p:cNvPr id="5" name="Foliennummernplatzhalter 4">
            <a:extLst>
              <a:ext uri="{FF2B5EF4-FFF2-40B4-BE49-F238E27FC236}">
                <a16:creationId xmlns:a16="http://schemas.microsoft.com/office/drawing/2014/main" id="{EDD222C4-AA8B-3F4D-917C-CFFDB1105F3B}"/>
              </a:ext>
            </a:extLst>
          </p:cNvPr>
          <p:cNvSpPr>
            <a:spLocks noGrp="1"/>
          </p:cNvSpPr>
          <p:nvPr>
            <p:ph type="sldNum" sz="quarter" idx="11"/>
          </p:nvPr>
        </p:nvSpPr>
        <p:spPr>
          <a:xfrm>
            <a:off x="6831013" y="6553200"/>
            <a:ext cx="2133600" cy="476250"/>
          </a:xfrm>
        </p:spPr>
        <p:txBody>
          <a:bodyPr/>
          <a:lstStyle>
            <a:lvl1pPr>
              <a:defRPr/>
            </a:lvl1pPr>
          </a:lstStyle>
          <a:p>
            <a:fld id="{0F66B728-900F-AE49-A878-CBFE2FEE5311}" type="slidenum">
              <a:rPr lang="de-DE" altLang="de-DE"/>
              <a:pPr/>
              <a:t>‹Nr.›</a:t>
            </a:fld>
            <a:endParaRPr lang="de-DE" altLang="de-DE"/>
          </a:p>
        </p:txBody>
      </p:sp>
    </p:spTree>
    <p:extLst>
      <p:ext uri="{BB962C8B-B14F-4D97-AF65-F5344CB8AC3E}">
        <p14:creationId xmlns:p14="http://schemas.microsoft.com/office/powerpoint/2010/main" val="363856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9F547-F701-DC40-9E26-59A0A698C2B6}"/>
              </a:ext>
            </a:extLst>
          </p:cNvPr>
          <p:cNvSpPr>
            <a:spLocks noGrp="1"/>
          </p:cNvSpPr>
          <p:nvPr>
            <p:ph type="title"/>
          </p:nvPr>
        </p:nvSpPr>
        <p:spPr>
          <a:xfrm>
            <a:off x="322263" y="44450"/>
            <a:ext cx="6697662" cy="720725"/>
          </a:xfrm>
        </p:spPr>
        <p:txBody>
          <a:bodyPr/>
          <a:lstStyle/>
          <a:p>
            <a:r>
              <a:rPr lang="de-DE"/>
              <a:t>Mastertitelformat bearbeiten</a:t>
            </a:r>
          </a:p>
        </p:txBody>
      </p:sp>
      <p:sp>
        <p:nvSpPr>
          <p:cNvPr id="3" name="Textplatzhalter 2">
            <a:extLst>
              <a:ext uri="{FF2B5EF4-FFF2-40B4-BE49-F238E27FC236}">
                <a16:creationId xmlns:a16="http://schemas.microsoft.com/office/drawing/2014/main" id="{000B4D8A-5191-3F4C-B2EE-96C00BC5218C}"/>
              </a:ext>
            </a:extLst>
          </p:cNvPr>
          <p:cNvSpPr>
            <a:spLocks noGrp="1"/>
          </p:cNvSpPr>
          <p:nvPr>
            <p:ph type="body" sz="half" idx="1"/>
          </p:nvPr>
        </p:nvSpPr>
        <p:spPr>
          <a:xfrm>
            <a:off x="457200" y="16398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5D2C152-3174-3643-988E-563106122029}"/>
              </a:ext>
            </a:extLst>
          </p:cNvPr>
          <p:cNvSpPr>
            <a:spLocks noGrp="1"/>
          </p:cNvSpPr>
          <p:nvPr>
            <p:ph sz="half" idx="2"/>
          </p:nvPr>
        </p:nvSpPr>
        <p:spPr>
          <a:xfrm>
            <a:off x="4648200" y="16398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E4CB69A7-7B96-434A-A12B-8FEB89D53A68}"/>
              </a:ext>
            </a:extLst>
          </p:cNvPr>
          <p:cNvSpPr>
            <a:spLocks noGrp="1"/>
          </p:cNvSpPr>
          <p:nvPr>
            <p:ph type="ftr" sz="quarter" idx="10"/>
          </p:nvPr>
        </p:nvSpPr>
        <p:spPr>
          <a:xfrm>
            <a:off x="179388" y="6524625"/>
            <a:ext cx="6264275" cy="476250"/>
          </a:xfrm>
        </p:spPr>
        <p:txBody>
          <a:bodyPr/>
          <a:lstStyle>
            <a:lvl1pPr>
              <a:defRPr/>
            </a:lvl1pPr>
          </a:lstStyle>
          <a:p>
            <a:r>
              <a:rPr lang="de-DE" altLang="de-DE"/>
              <a:t>Studienanfängerhoch und Mobilität | Detlef Müller-Böling | 27.08.2007</a:t>
            </a:r>
          </a:p>
        </p:txBody>
      </p:sp>
      <p:sp>
        <p:nvSpPr>
          <p:cNvPr id="6" name="Foliennummernplatzhalter 5">
            <a:extLst>
              <a:ext uri="{FF2B5EF4-FFF2-40B4-BE49-F238E27FC236}">
                <a16:creationId xmlns:a16="http://schemas.microsoft.com/office/drawing/2014/main" id="{08BFDC57-3195-1D45-A761-D83A60FEE617}"/>
              </a:ext>
            </a:extLst>
          </p:cNvPr>
          <p:cNvSpPr>
            <a:spLocks noGrp="1"/>
          </p:cNvSpPr>
          <p:nvPr>
            <p:ph type="sldNum" sz="quarter" idx="11"/>
          </p:nvPr>
        </p:nvSpPr>
        <p:spPr>
          <a:xfrm>
            <a:off x="6831013" y="6553200"/>
            <a:ext cx="2133600" cy="476250"/>
          </a:xfrm>
        </p:spPr>
        <p:txBody>
          <a:bodyPr/>
          <a:lstStyle>
            <a:lvl1pPr>
              <a:defRPr/>
            </a:lvl1pPr>
          </a:lstStyle>
          <a:p>
            <a:fld id="{4962F26F-0127-6D46-8829-185A9EF96AB1}" type="slidenum">
              <a:rPr lang="de-DE" altLang="de-DE"/>
              <a:pPr/>
              <a:t>‹Nr.›</a:t>
            </a:fld>
            <a:endParaRPr lang="de-DE" altLang="de-DE"/>
          </a:p>
        </p:txBody>
      </p:sp>
    </p:spTree>
    <p:extLst>
      <p:ext uri="{BB962C8B-B14F-4D97-AF65-F5344CB8AC3E}">
        <p14:creationId xmlns:p14="http://schemas.microsoft.com/office/powerpoint/2010/main" val="156801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05329-8C27-7E4E-A464-57BE9E9D0D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AB20BC7-6F8E-FF47-A5E7-BDFE170FF4D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AF6ECE1A-4489-234B-A07C-98166F6990EC}"/>
              </a:ext>
            </a:extLst>
          </p:cNvPr>
          <p:cNvSpPr>
            <a:spLocks noGrp="1"/>
          </p:cNvSpPr>
          <p:nvPr>
            <p:ph type="ftr" sz="quarter" idx="10"/>
          </p:nvPr>
        </p:nvSpPr>
        <p:spPr/>
        <p:txBody>
          <a:bodyPr/>
          <a:lstStyle>
            <a:lvl1pPr>
              <a:defRPr/>
            </a:lvl1pPr>
          </a:lstStyle>
          <a:p>
            <a:r>
              <a:rPr lang="de-DE" altLang="de-DE"/>
              <a:t>Studienanfängerhoch und Mobilität | Detlef Müller-Böling | 27.08.2007</a:t>
            </a:r>
          </a:p>
        </p:txBody>
      </p:sp>
      <p:sp>
        <p:nvSpPr>
          <p:cNvPr id="5" name="Foliennummernplatzhalter 4">
            <a:extLst>
              <a:ext uri="{FF2B5EF4-FFF2-40B4-BE49-F238E27FC236}">
                <a16:creationId xmlns:a16="http://schemas.microsoft.com/office/drawing/2014/main" id="{2D5D4896-F92E-AC46-91F3-6373327F0765}"/>
              </a:ext>
            </a:extLst>
          </p:cNvPr>
          <p:cNvSpPr>
            <a:spLocks noGrp="1"/>
          </p:cNvSpPr>
          <p:nvPr>
            <p:ph type="sldNum" sz="quarter" idx="11"/>
          </p:nvPr>
        </p:nvSpPr>
        <p:spPr/>
        <p:txBody>
          <a:bodyPr/>
          <a:lstStyle>
            <a:lvl1pPr>
              <a:defRPr/>
            </a:lvl1pPr>
          </a:lstStyle>
          <a:p>
            <a:fld id="{B1239E0A-F520-FA4E-8DAE-15441FB22C4B}" type="slidenum">
              <a:rPr lang="de-DE" altLang="de-DE"/>
              <a:pPr/>
              <a:t>‹Nr.›</a:t>
            </a:fld>
            <a:endParaRPr lang="de-DE" altLang="de-DE"/>
          </a:p>
        </p:txBody>
      </p:sp>
    </p:spTree>
    <p:extLst>
      <p:ext uri="{BB962C8B-B14F-4D97-AF65-F5344CB8AC3E}">
        <p14:creationId xmlns:p14="http://schemas.microsoft.com/office/powerpoint/2010/main" val="122091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36F28-9374-AD41-A531-687ECB96E74E}"/>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B3DB1E2-D2EA-C049-9515-BEC7B355962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Fußzeilenplatzhalter 3">
            <a:extLst>
              <a:ext uri="{FF2B5EF4-FFF2-40B4-BE49-F238E27FC236}">
                <a16:creationId xmlns:a16="http://schemas.microsoft.com/office/drawing/2014/main" id="{DECC6167-EAD1-9C40-BFA6-3BECB26D8357}"/>
              </a:ext>
            </a:extLst>
          </p:cNvPr>
          <p:cNvSpPr>
            <a:spLocks noGrp="1"/>
          </p:cNvSpPr>
          <p:nvPr>
            <p:ph type="ftr" sz="quarter" idx="10"/>
          </p:nvPr>
        </p:nvSpPr>
        <p:spPr/>
        <p:txBody>
          <a:bodyPr/>
          <a:lstStyle>
            <a:lvl1pPr>
              <a:defRPr/>
            </a:lvl1pPr>
          </a:lstStyle>
          <a:p>
            <a:r>
              <a:rPr lang="de-DE" altLang="de-DE"/>
              <a:t>Studienanfängerhoch und Mobilität | Detlef Müller-Böling | 27.08.2007</a:t>
            </a:r>
          </a:p>
        </p:txBody>
      </p:sp>
      <p:sp>
        <p:nvSpPr>
          <p:cNvPr id="5" name="Foliennummernplatzhalter 4">
            <a:extLst>
              <a:ext uri="{FF2B5EF4-FFF2-40B4-BE49-F238E27FC236}">
                <a16:creationId xmlns:a16="http://schemas.microsoft.com/office/drawing/2014/main" id="{558418DC-D755-204F-B909-50721561C980}"/>
              </a:ext>
            </a:extLst>
          </p:cNvPr>
          <p:cNvSpPr>
            <a:spLocks noGrp="1"/>
          </p:cNvSpPr>
          <p:nvPr>
            <p:ph type="sldNum" sz="quarter" idx="11"/>
          </p:nvPr>
        </p:nvSpPr>
        <p:spPr/>
        <p:txBody>
          <a:bodyPr/>
          <a:lstStyle>
            <a:lvl1pPr>
              <a:defRPr/>
            </a:lvl1pPr>
          </a:lstStyle>
          <a:p>
            <a:fld id="{0778D79F-435A-CA48-924F-9B4A5659F78D}" type="slidenum">
              <a:rPr lang="de-DE" altLang="de-DE"/>
              <a:pPr/>
              <a:t>‹Nr.›</a:t>
            </a:fld>
            <a:endParaRPr lang="de-DE" altLang="de-DE"/>
          </a:p>
        </p:txBody>
      </p:sp>
    </p:spTree>
    <p:extLst>
      <p:ext uri="{BB962C8B-B14F-4D97-AF65-F5344CB8AC3E}">
        <p14:creationId xmlns:p14="http://schemas.microsoft.com/office/powerpoint/2010/main" val="31769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86F75-25E5-2B4D-8C69-B535289DEAF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7783EE7-1EAC-4F4C-8DCC-C472999646F7}"/>
              </a:ext>
            </a:extLst>
          </p:cNvPr>
          <p:cNvSpPr>
            <a:spLocks noGrp="1"/>
          </p:cNvSpPr>
          <p:nvPr>
            <p:ph sz="half" idx="1"/>
          </p:nvPr>
        </p:nvSpPr>
        <p:spPr>
          <a:xfrm>
            <a:off x="457200" y="16398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0460DE2-53DD-BC41-B356-F15E60B64BC0}"/>
              </a:ext>
            </a:extLst>
          </p:cNvPr>
          <p:cNvSpPr>
            <a:spLocks noGrp="1"/>
          </p:cNvSpPr>
          <p:nvPr>
            <p:ph sz="half" idx="2"/>
          </p:nvPr>
        </p:nvSpPr>
        <p:spPr>
          <a:xfrm>
            <a:off x="4648200" y="16398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22B5635A-03FB-BF49-B37D-2DF0A0203C4C}"/>
              </a:ext>
            </a:extLst>
          </p:cNvPr>
          <p:cNvSpPr>
            <a:spLocks noGrp="1"/>
          </p:cNvSpPr>
          <p:nvPr>
            <p:ph type="ftr" sz="quarter" idx="10"/>
          </p:nvPr>
        </p:nvSpPr>
        <p:spPr/>
        <p:txBody>
          <a:bodyPr/>
          <a:lstStyle>
            <a:lvl1pPr>
              <a:defRPr/>
            </a:lvl1pPr>
          </a:lstStyle>
          <a:p>
            <a:r>
              <a:rPr lang="de-DE" altLang="de-DE"/>
              <a:t>Studienanfängerhoch und Mobilität | Detlef Müller-Böling | 27.08.2007</a:t>
            </a:r>
          </a:p>
        </p:txBody>
      </p:sp>
      <p:sp>
        <p:nvSpPr>
          <p:cNvPr id="6" name="Foliennummernplatzhalter 5">
            <a:extLst>
              <a:ext uri="{FF2B5EF4-FFF2-40B4-BE49-F238E27FC236}">
                <a16:creationId xmlns:a16="http://schemas.microsoft.com/office/drawing/2014/main" id="{B812B317-2B01-9447-BED2-B22C0EE6575C}"/>
              </a:ext>
            </a:extLst>
          </p:cNvPr>
          <p:cNvSpPr>
            <a:spLocks noGrp="1"/>
          </p:cNvSpPr>
          <p:nvPr>
            <p:ph type="sldNum" sz="quarter" idx="11"/>
          </p:nvPr>
        </p:nvSpPr>
        <p:spPr/>
        <p:txBody>
          <a:bodyPr/>
          <a:lstStyle>
            <a:lvl1pPr>
              <a:defRPr/>
            </a:lvl1pPr>
          </a:lstStyle>
          <a:p>
            <a:fld id="{1F2F0203-3219-FA4E-82D2-1E9F0B51C1E0}" type="slidenum">
              <a:rPr lang="de-DE" altLang="de-DE"/>
              <a:pPr/>
              <a:t>‹Nr.›</a:t>
            </a:fld>
            <a:endParaRPr lang="de-DE" altLang="de-DE"/>
          </a:p>
        </p:txBody>
      </p:sp>
    </p:spTree>
    <p:extLst>
      <p:ext uri="{BB962C8B-B14F-4D97-AF65-F5344CB8AC3E}">
        <p14:creationId xmlns:p14="http://schemas.microsoft.com/office/powerpoint/2010/main" val="38099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8C08A-0015-E542-B95F-3B1D4E90F007}"/>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EBDA9BA-02CD-C24C-91FB-459240970A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98338B4-8B2A-3D42-9CA5-D1BB24316539}"/>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C474E70-7A0B-4747-8931-F64C59DD426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BB75176-7BAA-E14D-826C-A5A52446B27F}"/>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B0CFFDF3-2CF6-EC4D-A25A-62C26F7EB5B8}"/>
              </a:ext>
            </a:extLst>
          </p:cNvPr>
          <p:cNvSpPr>
            <a:spLocks noGrp="1"/>
          </p:cNvSpPr>
          <p:nvPr>
            <p:ph type="ftr" sz="quarter" idx="10"/>
          </p:nvPr>
        </p:nvSpPr>
        <p:spPr/>
        <p:txBody>
          <a:bodyPr/>
          <a:lstStyle>
            <a:lvl1pPr>
              <a:defRPr/>
            </a:lvl1pPr>
          </a:lstStyle>
          <a:p>
            <a:r>
              <a:rPr lang="de-DE" altLang="de-DE"/>
              <a:t>Studienanfängerhoch und Mobilität | Detlef Müller-Böling | 27.08.2007</a:t>
            </a:r>
          </a:p>
        </p:txBody>
      </p:sp>
      <p:sp>
        <p:nvSpPr>
          <p:cNvPr id="8" name="Foliennummernplatzhalter 7">
            <a:extLst>
              <a:ext uri="{FF2B5EF4-FFF2-40B4-BE49-F238E27FC236}">
                <a16:creationId xmlns:a16="http://schemas.microsoft.com/office/drawing/2014/main" id="{3078B7D6-8B15-1F4B-B408-2891A9AFC3FB}"/>
              </a:ext>
            </a:extLst>
          </p:cNvPr>
          <p:cNvSpPr>
            <a:spLocks noGrp="1"/>
          </p:cNvSpPr>
          <p:nvPr>
            <p:ph type="sldNum" sz="quarter" idx="11"/>
          </p:nvPr>
        </p:nvSpPr>
        <p:spPr/>
        <p:txBody>
          <a:bodyPr/>
          <a:lstStyle>
            <a:lvl1pPr>
              <a:defRPr/>
            </a:lvl1pPr>
          </a:lstStyle>
          <a:p>
            <a:fld id="{5B83B818-6181-EA46-BB7C-7E37BD8032C1}" type="slidenum">
              <a:rPr lang="de-DE" altLang="de-DE"/>
              <a:pPr/>
              <a:t>‹Nr.›</a:t>
            </a:fld>
            <a:endParaRPr lang="de-DE" altLang="de-DE"/>
          </a:p>
        </p:txBody>
      </p:sp>
    </p:spTree>
    <p:extLst>
      <p:ext uri="{BB962C8B-B14F-4D97-AF65-F5344CB8AC3E}">
        <p14:creationId xmlns:p14="http://schemas.microsoft.com/office/powerpoint/2010/main" val="50299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0372F-4109-E542-92CD-977654DC4FD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4FD3490D-C948-8645-8A47-22146E927528}"/>
              </a:ext>
            </a:extLst>
          </p:cNvPr>
          <p:cNvSpPr>
            <a:spLocks noGrp="1"/>
          </p:cNvSpPr>
          <p:nvPr>
            <p:ph type="ftr" sz="quarter" idx="10"/>
          </p:nvPr>
        </p:nvSpPr>
        <p:spPr/>
        <p:txBody>
          <a:bodyPr/>
          <a:lstStyle>
            <a:lvl1pPr>
              <a:defRPr/>
            </a:lvl1pPr>
          </a:lstStyle>
          <a:p>
            <a:r>
              <a:rPr lang="de-DE" altLang="de-DE"/>
              <a:t>Studienanfängerhoch und Mobilität | Detlef Müller-Böling | 27.08.2007</a:t>
            </a:r>
          </a:p>
        </p:txBody>
      </p:sp>
      <p:sp>
        <p:nvSpPr>
          <p:cNvPr id="4" name="Foliennummernplatzhalter 3">
            <a:extLst>
              <a:ext uri="{FF2B5EF4-FFF2-40B4-BE49-F238E27FC236}">
                <a16:creationId xmlns:a16="http://schemas.microsoft.com/office/drawing/2014/main" id="{22ABEF45-826D-9844-ABD2-5273D44F1BB1}"/>
              </a:ext>
            </a:extLst>
          </p:cNvPr>
          <p:cNvSpPr>
            <a:spLocks noGrp="1"/>
          </p:cNvSpPr>
          <p:nvPr>
            <p:ph type="sldNum" sz="quarter" idx="11"/>
          </p:nvPr>
        </p:nvSpPr>
        <p:spPr/>
        <p:txBody>
          <a:bodyPr/>
          <a:lstStyle>
            <a:lvl1pPr>
              <a:defRPr/>
            </a:lvl1pPr>
          </a:lstStyle>
          <a:p>
            <a:fld id="{837B81B9-6A7E-5A43-B467-5A03B8373C71}" type="slidenum">
              <a:rPr lang="de-DE" altLang="de-DE"/>
              <a:pPr/>
              <a:t>‹Nr.›</a:t>
            </a:fld>
            <a:endParaRPr lang="de-DE" altLang="de-DE"/>
          </a:p>
        </p:txBody>
      </p:sp>
    </p:spTree>
    <p:extLst>
      <p:ext uri="{BB962C8B-B14F-4D97-AF65-F5344CB8AC3E}">
        <p14:creationId xmlns:p14="http://schemas.microsoft.com/office/powerpoint/2010/main" val="213392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EEBC813-0071-894D-9562-B4D29BBF9564}"/>
              </a:ext>
            </a:extLst>
          </p:cNvPr>
          <p:cNvSpPr>
            <a:spLocks noGrp="1"/>
          </p:cNvSpPr>
          <p:nvPr>
            <p:ph type="ftr" sz="quarter" idx="10"/>
          </p:nvPr>
        </p:nvSpPr>
        <p:spPr/>
        <p:txBody>
          <a:bodyPr/>
          <a:lstStyle>
            <a:lvl1pPr>
              <a:defRPr/>
            </a:lvl1pPr>
          </a:lstStyle>
          <a:p>
            <a:r>
              <a:rPr lang="de-DE" altLang="de-DE"/>
              <a:t>Studienanfängerhoch und Mobilität | Detlef Müller-Böling | 27.08.2007</a:t>
            </a:r>
          </a:p>
        </p:txBody>
      </p:sp>
      <p:sp>
        <p:nvSpPr>
          <p:cNvPr id="3" name="Foliennummernplatzhalter 2">
            <a:extLst>
              <a:ext uri="{FF2B5EF4-FFF2-40B4-BE49-F238E27FC236}">
                <a16:creationId xmlns:a16="http://schemas.microsoft.com/office/drawing/2014/main" id="{E433BE22-0A34-3E41-8C30-1FABC8932E3D}"/>
              </a:ext>
            </a:extLst>
          </p:cNvPr>
          <p:cNvSpPr>
            <a:spLocks noGrp="1"/>
          </p:cNvSpPr>
          <p:nvPr>
            <p:ph type="sldNum" sz="quarter" idx="11"/>
          </p:nvPr>
        </p:nvSpPr>
        <p:spPr/>
        <p:txBody>
          <a:bodyPr/>
          <a:lstStyle>
            <a:lvl1pPr>
              <a:defRPr/>
            </a:lvl1pPr>
          </a:lstStyle>
          <a:p>
            <a:fld id="{3882DBC8-132A-2744-AA3A-D7AA57F08CB5}" type="slidenum">
              <a:rPr lang="de-DE" altLang="de-DE"/>
              <a:pPr/>
              <a:t>‹Nr.›</a:t>
            </a:fld>
            <a:endParaRPr lang="de-DE" altLang="de-DE"/>
          </a:p>
        </p:txBody>
      </p:sp>
    </p:spTree>
    <p:extLst>
      <p:ext uri="{BB962C8B-B14F-4D97-AF65-F5344CB8AC3E}">
        <p14:creationId xmlns:p14="http://schemas.microsoft.com/office/powerpoint/2010/main" val="188258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3F506-2155-4145-949B-C6DE222AD26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3C1A2B1-D33B-B54C-8889-5A5BB6B6380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3A2928B-AE22-E64F-AF57-1B0D0898DF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ußzeilenplatzhalter 4">
            <a:extLst>
              <a:ext uri="{FF2B5EF4-FFF2-40B4-BE49-F238E27FC236}">
                <a16:creationId xmlns:a16="http://schemas.microsoft.com/office/drawing/2014/main" id="{34793076-CA34-9344-A208-AEFB6577DAC9}"/>
              </a:ext>
            </a:extLst>
          </p:cNvPr>
          <p:cNvSpPr>
            <a:spLocks noGrp="1"/>
          </p:cNvSpPr>
          <p:nvPr>
            <p:ph type="ftr" sz="quarter" idx="10"/>
          </p:nvPr>
        </p:nvSpPr>
        <p:spPr/>
        <p:txBody>
          <a:bodyPr/>
          <a:lstStyle>
            <a:lvl1pPr>
              <a:defRPr/>
            </a:lvl1pPr>
          </a:lstStyle>
          <a:p>
            <a:r>
              <a:rPr lang="de-DE" altLang="de-DE"/>
              <a:t>Studienanfängerhoch und Mobilität | Detlef Müller-Böling | 27.08.2007</a:t>
            </a:r>
          </a:p>
        </p:txBody>
      </p:sp>
      <p:sp>
        <p:nvSpPr>
          <p:cNvPr id="6" name="Foliennummernplatzhalter 5">
            <a:extLst>
              <a:ext uri="{FF2B5EF4-FFF2-40B4-BE49-F238E27FC236}">
                <a16:creationId xmlns:a16="http://schemas.microsoft.com/office/drawing/2014/main" id="{C4982E55-A276-804A-AF98-7D856B0D6685}"/>
              </a:ext>
            </a:extLst>
          </p:cNvPr>
          <p:cNvSpPr>
            <a:spLocks noGrp="1"/>
          </p:cNvSpPr>
          <p:nvPr>
            <p:ph type="sldNum" sz="quarter" idx="11"/>
          </p:nvPr>
        </p:nvSpPr>
        <p:spPr/>
        <p:txBody>
          <a:bodyPr/>
          <a:lstStyle>
            <a:lvl1pPr>
              <a:defRPr/>
            </a:lvl1pPr>
          </a:lstStyle>
          <a:p>
            <a:fld id="{E1A4B508-A373-9A47-BF39-C28D48CE1305}" type="slidenum">
              <a:rPr lang="de-DE" altLang="de-DE"/>
              <a:pPr/>
              <a:t>‹Nr.›</a:t>
            </a:fld>
            <a:endParaRPr lang="de-DE" altLang="de-DE"/>
          </a:p>
        </p:txBody>
      </p:sp>
    </p:spTree>
    <p:extLst>
      <p:ext uri="{BB962C8B-B14F-4D97-AF65-F5344CB8AC3E}">
        <p14:creationId xmlns:p14="http://schemas.microsoft.com/office/powerpoint/2010/main" val="121822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69C26-98F0-4742-BAB0-C4ABDF2D889A}"/>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19EFAAA-684E-E34D-A36E-024B1DAD3B4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978781C-3F5A-6343-904F-C989DF3E85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ußzeilenplatzhalter 4">
            <a:extLst>
              <a:ext uri="{FF2B5EF4-FFF2-40B4-BE49-F238E27FC236}">
                <a16:creationId xmlns:a16="http://schemas.microsoft.com/office/drawing/2014/main" id="{D3ED28F8-D14F-014E-81BA-A8ECC5C304B0}"/>
              </a:ext>
            </a:extLst>
          </p:cNvPr>
          <p:cNvSpPr>
            <a:spLocks noGrp="1"/>
          </p:cNvSpPr>
          <p:nvPr>
            <p:ph type="ftr" sz="quarter" idx="10"/>
          </p:nvPr>
        </p:nvSpPr>
        <p:spPr/>
        <p:txBody>
          <a:bodyPr/>
          <a:lstStyle>
            <a:lvl1pPr>
              <a:defRPr/>
            </a:lvl1pPr>
          </a:lstStyle>
          <a:p>
            <a:r>
              <a:rPr lang="de-DE" altLang="de-DE"/>
              <a:t>Studienanfängerhoch und Mobilität | Detlef Müller-Böling | 27.08.2007</a:t>
            </a:r>
          </a:p>
        </p:txBody>
      </p:sp>
      <p:sp>
        <p:nvSpPr>
          <p:cNvPr id="6" name="Foliennummernplatzhalter 5">
            <a:extLst>
              <a:ext uri="{FF2B5EF4-FFF2-40B4-BE49-F238E27FC236}">
                <a16:creationId xmlns:a16="http://schemas.microsoft.com/office/drawing/2014/main" id="{3561EBF0-2553-0249-8990-C8CBB504F687}"/>
              </a:ext>
            </a:extLst>
          </p:cNvPr>
          <p:cNvSpPr>
            <a:spLocks noGrp="1"/>
          </p:cNvSpPr>
          <p:nvPr>
            <p:ph type="sldNum" sz="quarter" idx="11"/>
          </p:nvPr>
        </p:nvSpPr>
        <p:spPr/>
        <p:txBody>
          <a:bodyPr/>
          <a:lstStyle>
            <a:lvl1pPr>
              <a:defRPr/>
            </a:lvl1pPr>
          </a:lstStyle>
          <a:p>
            <a:fld id="{EDD72F9F-8E0B-764F-9ECA-02E69DB804BE}" type="slidenum">
              <a:rPr lang="de-DE" altLang="de-DE"/>
              <a:pPr/>
              <a:t>‹Nr.›</a:t>
            </a:fld>
            <a:endParaRPr lang="de-DE" altLang="de-DE"/>
          </a:p>
        </p:txBody>
      </p:sp>
    </p:spTree>
    <p:extLst>
      <p:ext uri="{BB962C8B-B14F-4D97-AF65-F5344CB8AC3E}">
        <p14:creationId xmlns:p14="http://schemas.microsoft.com/office/powerpoint/2010/main" val="426982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a:extLst>
              <a:ext uri="{FF2B5EF4-FFF2-40B4-BE49-F238E27FC236}">
                <a16:creationId xmlns:a16="http://schemas.microsoft.com/office/drawing/2014/main" id="{4DFFFF84-2372-1042-9114-D2423F775DB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968375"/>
            <a:ext cx="8016875" cy="5889625"/>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a:extLst>
              <a:ext uri="{FF2B5EF4-FFF2-40B4-BE49-F238E27FC236}">
                <a16:creationId xmlns:a16="http://schemas.microsoft.com/office/drawing/2014/main" id="{A2320295-9B57-3149-B244-DC1F4601DEE1}"/>
              </a:ext>
            </a:extLst>
          </p:cNvPr>
          <p:cNvSpPr>
            <a:spLocks noChangeArrowheads="1"/>
          </p:cNvSpPr>
          <p:nvPr userDrawn="1"/>
        </p:nvSpPr>
        <p:spPr bwMode="auto">
          <a:xfrm>
            <a:off x="0" y="6453188"/>
            <a:ext cx="9144000" cy="404812"/>
          </a:xfrm>
          <a:prstGeom prst="rect">
            <a:avLst/>
          </a:prstGeom>
          <a:solidFill>
            <a:srgbClr val="E9E9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 name="Rectangle 8">
            <a:extLst>
              <a:ext uri="{FF2B5EF4-FFF2-40B4-BE49-F238E27FC236}">
                <a16:creationId xmlns:a16="http://schemas.microsoft.com/office/drawing/2014/main" id="{8327A8CD-EDB9-F742-9E9B-579D6F632E9C}"/>
              </a:ext>
            </a:extLst>
          </p:cNvPr>
          <p:cNvSpPr>
            <a:spLocks noChangeArrowheads="1"/>
          </p:cNvSpPr>
          <p:nvPr userDrawn="1"/>
        </p:nvSpPr>
        <p:spPr bwMode="auto">
          <a:xfrm>
            <a:off x="0" y="0"/>
            <a:ext cx="9144000" cy="765175"/>
          </a:xfrm>
          <a:prstGeom prst="rect">
            <a:avLst/>
          </a:prstGeom>
          <a:solidFill>
            <a:srgbClr val="E9E9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4AA4BFAD-85B0-0B49-9D95-CBC0115637B3}"/>
              </a:ext>
            </a:extLst>
          </p:cNvPr>
          <p:cNvSpPr>
            <a:spLocks noGrp="1" noChangeArrowheads="1"/>
          </p:cNvSpPr>
          <p:nvPr>
            <p:ph type="title"/>
          </p:nvPr>
        </p:nvSpPr>
        <p:spPr bwMode="auto">
          <a:xfrm>
            <a:off x="322263" y="44450"/>
            <a:ext cx="669766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a:t>
            </a:r>
          </a:p>
        </p:txBody>
      </p:sp>
      <p:sp>
        <p:nvSpPr>
          <p:cNvPr id="1027" name="Rectangle 3">
            <a:extLst>
              <a:ext uri="{FF2B5EF4-FFF2-40B4-BE49-F238E27FC236}">
                <a16:creationId xmlns:a16="http://schemas.microsoft.com/office/drawing/2014/main" id="{044C356C-5A1B-A34C-A059-F7A3EA9B48AF}"/>
              </a:ext>
            </a:extLst>
          </p:cNvPr>
          <p:cNvSpPr>
            <a:spLocks noGrp="1" noChangeArrowheads="1"/>
          </p:cNvSpPr>
          <p:nvPr>
            <p:ph type="body" idx="1"/>
          </p:nvPr>
        </p:nvSpPr>
        <p:spPr bwMode="auto">
          <a:xfrm>
            <a:off x="457200" y="163988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9" name="Rectangle 5">
            <a:extLst>
              <a:ext uri="{FF2B5EF4-FFF2-40B4-BE49-F238E27FC236}">
                <a16:creationId xmlns:a16="http://schemas.microsoft.com/office/drawing/2014/main" id="{3ED8F18B-EFA1-644F-AC44-F58D8F6C5AB6}"/>
              </a:ext>
            </a:extLst>
          </p:cNvPr>
          <p:cNvSpPr>
            <a:spLocks noGrp="1" noChangeArrowheads="1"/>
          </p:cNvSpPr>
          <p:nvPr>
            <p:ph type="ftr" sz="quarter" idx="3"/>
          </p:nvPr>
        </p:nvSpPr>
        <p:spPr bwMode="auto">
          <a:xfrm>
            <a:off x="179388" y="6524625"/>
            <a:ext cx="6264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414141"/>
                </a:solidFill>
              </a:defRPr>
            </a:lvl1pPr>
          </a:lstStyle>
          <a:p>
            <a:r>
              <a:rPr lang="de-DE" altLang="de-DE"/>
              <a:t>Studienanfängerhoch und Mobilität | Detlef Müller-Böling | 27.08.2007</a:t>
            </a:r>
          </a:p>
        </p:txBody>
      </p:sp>
      <p:sp>
        <p:nvSpPr>
          <p:cNvPr id="1030" name="Rectangle 6">
            <a:extLst>
              <a:ext uri="{FF2B5EF4-FFF2-40B4-BE49-F238E27FC236}">
                <a16:creationId xmlns:a16="http://schemas.microsoft.com/office/drawing/2014/main" id="{F3C8AE6C-A365-5445-88FC-0A7E9D4B1CE7}"/>
              </a:ext>
            </a:extLst>
          </p:cNvPr>
          <p:cNvSpPr>
            <a:spLocks noGrp="1" noChangeArrowheads="1"/>
          </p:cNvSpPr>
          <p:nvPr>
            <p:ph type="sldNum" sz="quarter" idx="4"/>
          </p:nvPr>
        </p:nvSpPr>
        <p:spPr bwMode="auto">
          <a:xfrm>
            <a:off x="6831013"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0000"/>
                </a:solidFill>
              </a:defRPr>
            </a:lvl1pPr>
          </a:lstStyle>
          <a:p>
            <a:fld id="{F8FC68A3-2E4D-CE49-85F8-61E5BC476249}" type="slidenum">
              <a:rPr lang="de-DE" altLang="de-DE"/>
              <a:pPr/>
              <a:t>‹Nr.›</a:t>
            </a:fld>
            <a:endParaRPr lang="de-DE" altLang="de-DE"/>
          </a:p>
        </p:txBody>
      </p:sp>
      <p:pic>
        <p:nvPicPr>
          <p:cNvPr id="1037" name="Picture 13">
            <a:extLst>
              <a:ext uri="{FF2B5EF4-FFF2-40B4-BE49-F238E27FC236}">
                <a16:creationId xmlns:a16="http://schemas.microsoft.com/office/drawing/2014/main" id="{08F8F015-C239-8942-BA91-AAB37595073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667625" y="115888"/>
            <a:ext cx="1270000" cy="5762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fontAlgn="base">
        <a:spcBef>
          <a:spcPct val="0"/>
        </a:spcBef>
        <a:spcAft>
          <a:spcPct val="0"/>
        </a:spcAft>
        <a:defRPr sz="2800" kern="1200">
          <a:solidFill>
            <a:srgbClr val="414141"/>
          </a:solidFill>
          <a:latin typeface="+mj-lt"/>
          <a:ea typeface="+mj-ea"/>
          <a:cs typeface="+mj-cs"/>
        </a:defRPr>
      </a:lvl1pPr>
      <a:lvl2pPr algn="l" rtl="0" fontAlgn="base">
        <a:spcBef>
          <a:spcPct val="0"/>
        </a:spcBef>
        <a:spcAft>
          <a:spcPct val="0"/>
        </a:spcAft>
        <a:defRPr sz="2800">
          <a:solidFill>
            <a:srgbClr val="414141"/>
          </a:solidFill>
          <a:latin typeface="Arial" panose="020B0604020202020204" pitchFamily="34" charset="0"/>
        </a:defRPr>
      </a:lvl2pPr>
      <a:lvl3pPr algn="l" rtl="0" fontAlgn="base">
        <a:spcBef>
          <a:spcPct val="0"/>
        </a:spcBef>
        <a:spcAft>
          <a:spcPct val="0"/>
        </a:spcAft>
        <a:defRPr sz="2800">
          <a:solidFill>
            <a:srgbClr val="414141"/>
          </a:solidFill>
          <a:latin typeface="Arial" panose="020B0604020202020204" pitchFamily="34" charset="0"/>
        </a:defRPr>
      </a:lvl3pPr>
      <a:lvl4pPr algn="l" rtl="0" fontAlgn="base">
        <a:spcBef>
          <a:spcPct val="0"/>
        </a:spcBef>
        <a:spcAft>
          <a:spcPct val="0"/>
        </a:spcAft>
        <a:defRPr sz="2800">
          <a:solidFill>
            <a:srgbClr val="414141"/>
          </a:solidFill>
          <a:latin typeface="Arial" panose="020B0604020202020204" pitchFamily="34" charset="0"/>
        </a:defRPr>
      </a:lvl4pPr>
      <a:lvl5pPr algn="l" rtl="0" fontAlgn="base">
        <a:spcBef>
          <a:spcPct val="0"/>
        </a:spcBef>
        <a:spcAft>
          <a:spcPct val="0"/>
        </a:spcAft>
        <a:defRPr sz="2800">
          <a:solidFill>
            <a:srgbClr val="414141"/>
          </a:solidFill>
          <a:latin typeface="Arial" panose="020B0604020202020204" pitchFamily="34" charset="0"/>
        </a:defRPr>
      </a:lvl5pPr>
      <a:lvl6pPr marL="457200" algn="l" rtl="0" fontAlgn="base">
        <a:spcBef>
          <a:spcPct val="0"/>
        </a:spcBef>
        <a:spcAft>
          <a:spcPct val="0"/>
        </a:spcAft>
        <a:defRPr sz="2800">
          <a:solidFill>
            <a:srgbClr val="414141"/>
          </a:solidFill>
          <a:latin typeface="Arial" panose="020B0604020202020204" pitchFamily="34" charset="0"/>
        </a:defRPr>
      </a:lvl6pPr>
      <a:lvl7pPr marL="914400" algn="l" rtl="0" fontAlgn="base">
        <a:spcBef>
          <a:spcPct val="0"/>
        </a:spcBef>
        <a:spcAft>
          <a:spcPct val="0"/>
        </a:spcAft>
        <a:defRPr sz="2800">
          <a:solidFill>
            <a:srgbClr val="414141"/>
          </a:solidFill>
          <a:latin typeface="Arial" panose="020B0604020202020204" pitchFamily="34" charset="0"/>
        </a:defRPr>
      </a:lvl7pPr>
      <a:lvl8pPr marL="1371600" algn="l" rtl="0" fontAlgn="base">
        <a:spcBef>
          <a:spcPct val="0"/>
        </a:spcBef>
        <a:spcAft>
          <a:spcPct val="0"/>
        </a:spcAft>
        <a:defRPr sz="2800">
          <a:solidFill>
            <a:srgbClr val="414141"/>
          </a:solidFill>
          <a:latin typeface="Arial" panose="020B0604020202020204" pitchFamily="34" charset="0"/>
        </a:defRPr>
      </a:lvl8pPr>
      <a:lvl9pPr marL="1828800" algn="l" rtl="0" fontAlgn="base">
        <a:spcBef>
          <a:spcPct val="0"/>
        </a:spcBef>
        <a:spcAft>
          <a:spcPct val="0"/>
        </a:spcAft>
        <a:defRPr sz="2800">
          <a:solidFill>
            <a:srgbClr val="414141"/>
          </a:solidFill>
          <a:latin typeface="Arial" panose="020B0604020202020204" pitchFamily="34" charset="0"/>
        </a:defRPr>
      </a:lvl9pPr>
    </p:titleStyle>
    <p:bodyStyle>
      <a:lvl1pPr marL="342900" indent="-342900" algn="l" rtl="0" fontAlgn="base">
        <a:spcBef>
          <a:spcPct val="20000"/>
        </a:spcBef>
        <a:spcAft>
          <a:spcPct val="0"/>
        </a:spcAft>
        <a:buClr>
          <a:srgbClr val="FF0000"/>
        </a:buClr>
        <a:buFont typeface="Wingdings" pitchFamily="2" charset="2"/>
        <a:buChar char="§"/>
        <a:defRPr sz="2800" kern="1200">
          <a:solidFill>
            <a:srgbClr val="414141"/>
          </a:solidFill>
          <a:latin typeface="+mn-lt"/>
          <a:ea typeface="+mn-ea"/>
          <a:cs typeface="+mn-cs"/>
        </a:defRPr>
      </a:lvl1pPr>
      <a:lvl2pPr marL="742950" indent="-285750" algn="l" rtl="0" fontAlgn="base">
        <a:spcBef>
          <a:spcPct val="20000"/>
        </a:spcBef>
        <a:spcAft>
          <a:spcPct val="0"/>
        </a:spcAft>
        <a:buClr>
          <a:srgbClr val="FF0000"/>
        </a:buClr>
        <a:buFont typeface="Arial" panose="020B0604020202020204" pitchFamily="34" charset="0"/>
        <a:buChar char="–"/>
        <a:defRPr sz="2400" kern="1200">
          <a:solidFill>
            <a:srgbClr val="414141"/>
          </a:solidFill>
          <a:latin typeface="+mn-lt"/>
          <a:ea typeface="+mn-ea"/>
          <a:cs typeface="+mn-cs"/>
        </a:defRPr>
      </a:lvl2pPr>
      <a:lvl3pPr marL="1143000" indent="-228600" algn="l" rtl="0" fontAlgn="base">
        <a:spcBef>
          <a:spcPct val="20000"/>
        </a:spcBef>
        <a:spcAft>
          <a:spcPct val="0"/>
        </a:spcAft>
        <a:buClr>
          <a:srgbClr val="FF0000"/>
        </a:buClr>
        <a:buChar char="•"/>
        <a:defRPr sz="2400" kern="1200">
          <a:solidFill>
            <a:srgbClr val="414141"/>
          </a:solidFill>
          <a:latin typeface="+mn-lt"/>
          <a:ea typeface="+mn-ea"/>
          <a:cs typeface="+mn-cs"/>
        </a:defRPr>
      </a:lvl3pPr>
      <a:lvl4pPr marL="1600200" indent="-228600" algn="l" rtl="0" fontAlgn="base">
        <a:spcBef>
          <a:spcPct val="20000"/>
        </a:spcBef>
        <a:spcAft>
          <a:spcPct val="0"/>
        </a:spcAft>
        <a:buClr>
          <a:srgbClr val="FF0000"/>
        </a:buClr>
        <a:buChar char="–"/>
        <a:defRPr sz="2000" kern="1200">
          <a:solidFill>
            <a:srgbClr val="414141"/>
          </a:solidFill>
          <a:latin typeface="+mn-lt"/>
          <a:ea typeface="+mn-ea"/>
          <a:cs typeface="+mn-cs"/>
        </a:defRPr>
      </a:lvl4pPr>
      <a:lvl5pPr marL="2057400" indent="-228600" algn="l" rtl="0" fontAlgn="base">
        <a:spcBef>
          <a:spcPct val="20000"/>
        </a:spcBef>
        <a:spcAft>
          <a:spcPct val="0"/>
        </a:spcAft>
        <a:buClr>
          <a:srgbClr val="FF0000"/>
        </a:buClr>
        <a:buChar char="»"/>
        <a:defRPr sz="2000" kern="1200">
          <a:solidFill>
            <a:srgbClr val="4141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5626E46-EB57-4C4F-BB19-A5B86F151463}"/>
              </a:ext>
            </a:extLst>
          </p:cNvPr>
          <p:cNvSpPr>
            <a:spLocks noGrp="1" noChangeArrowheads="1"/>
          </p:cNvSpPr>
          <p:nvPr>
            <p:ph type="ctrTitle"/>
          </p:nvPr>
        </p:nvSpPr>
        <p:spPr>
          <a:xfrm>
            <a:off x="685800" y="2751138"/>
            <a:ext cx="7918450" cy="1470025"/>
          </a:xfrm>
        </p:spPr>
        <p:txBody>
          <a:bodyPr/>
          <a:lstStyle/>
          <a:p>
            <a:r>
              <a:rPr lang="de-DE" altLang="de-DE"/>
              <a:t>Studienanfängerhoch </a:t>
            </a:r>
            <a:br>
              <a:rPr lang="de-DE" altLang="de-DE"/>
            </a:br>
            <a:r>
              <a:rPr lang="de-DE" altLang="de-DE"/>
              <a:t>und Mobilität</a:t>
            </a:r>
          </a:p>
        </p:txBody>
      </p:sp>
      <p:sp>
        <p:nvSpPr>
          <p:cNvPr id="11267" name="Rectangle 3">
            <a:extLst>
              <a:ext uri="{FF2B5EF4-FFF2-40B4-BE49-F238E27FC236}">
                <a16:creationId xmlns:a16="http://schemas.microsoft.com/office/drawing/2014/main" id="{4788BD8A-0F0C-2B48-88A1-731E0E95215D}"/>
              </a:ext>
            </a:extLst>
          </p:cNvPr>
          <p:cNvSpPr>
            <a:spLocks noGrp="1" noChangeArrowheads="1"/>
          </p:cNvSpPr>
          <p:nvPr>
            <p:ph type="subTitle" idx="1"/>
          </p:nvPr>
        </p:nvSpPr>
        <p:spPr>
          <a:xfrm>
            <a:off x="2200275" y="4192588"/>
            <a:ext cx="6400800" cy="865187"/>
          </a:xfrm>
        </p:spPr>
        <p:txBody>
          <a:bodyPr/>
          <a:lstStyle/>
          <a:p>
            <a:r>
              <a:rPr lang="de-DE" altLang="de-DE"/>
              <a:t>Detlef Müller Böling</a:t>
            </a:r>
          </a:p>
          <a:p>
            <a:r>
              <a:rPr lang="de-DE" altLang="de-DE"/>
              <a:t>27. August 2007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7E58916E-A15B-1A46-9DF3-69F01DCBC684}"/>
              </a:ext>
            </a:extLst>
          </p:cNvPr>
          <p:cNvSpPr>
            <a:spLocks noGrp="1"/>
          </p:cNvSpPr>
          <p:nvPr>
            <p:ph type="ftr" sz="quarter" idx="10"/>
          </p:nvPr>
        </p:nvSpPr>
        <p:spPr/>
        <p:txBody>
          <a:bodyPr/>
          <a:lstStyle/>
          <a:p>
            <a:r>
              <a:rPr lang="de-DE" altLang="de-DE"/>
              <a:t>Studienanfängerhoch und Mobilität | Detlef Müller-Böling | 27.08.2007</a:t>
            </a:r>
          </a:p>
        </p:txBody>
      </p:sp>
      <p:sp>
        <p:nvSpPr>
          <p:cNvPr id="6" name="Foliennummernplatzhalter 4">
            <a:extLst>
              <a:ext uri="{FF2B5EF4-FFF2-40B4-BE49-F238E27FC236}">
                <a16:creationId xmlns:a16="http://schemas.microsoft.com/office/drawing/2014/main" id="{41EA8598-A9EA-DD4F-BB85-809CE82D77AA}"/>
              </a:ext>
            </a:extLst>
          </p:cNvPr>
          <p:cNvSpPr>
            <a:spLocks noGrp="1"/>
          </p:cNvSpPr>
          <p:nvPr>
            <p:ph type="sldNum" sz="quarter" idx="11"/>
          </p:nvPr>
        </p:nvSpPr>
        <p:spPr/>
        <p:txBody>
          <a:bodyPr/>
          <a:lstStyle/>
          <a:p>
            <a:fld id="{29539618-B92F-904B-ADBF-FF48316E14D4}" type="slidenum">
              <a:rPr lang="de-DE" altLang="de-DE"/>
              <a:pPr/>
              <a:t>10</a:t>
            </a:fld>
            <a:endParaRPr lang="de-DE" altLang="de-DE"/>
          </a:p>
        </p:txBody>
      </p:sp>
      <p:sp>
        <p:nvSpPr>
          <p:cNvPr id="79874" name="Rectangle 2">
            <a:extLst>
              <a:ext uri="{FF2B5EF4-FFF2-40B4-BE49-F238E27FC236}">
                <a16:creationId xmlns:a16="http://schemas.microsoft.com/office/drawing/2014/main" id="{026B33E3-B3B4-9D44-A67B-3A5A2417FC2F}"/>
              </a:ext>
            </a:extLst>
          </p:cNvPr>
          <p:cNvSpPr>
            <a:spLocks noGrp="1" noChangeArrowheads="1"/>
          </p:cNvSpPr>
          <p:nvPr>
            <p:ph type="title"/>
          </p:nvPr>
        </p:nvSpPr>
        <p:spPr/>
        <p:txBody>
          <a:bodyPr/>
          <a:lstStyle/>
          <a:p>
            <a:r>
              <a:rPr lang="de-DE" altLang="de-DE"/>
              <a:t>Vergleich der Gesamtkosten bis 2020</a:t>
            </a:r>
          </a:p>
        </p:txBody>
      </p:sp>
      <p:graphicFrame>
        <p:nvGraphicFramePr>
          <p:cNvPr id="79877" name="Object 5">
            <a:extLst>
              <a:ext uri="{FF2B5EF4-FFF2-40B4-BE49-F238E27FC236}">
                <a16:creationId xmlns:a16="http://schemas.microsoft.com/office/drawing/2014/main" id="{84C4CA2C-151B-A241-A544-4B292D024895}"/>
              </a:ext>
            </a:extLst>
          </p:cNvPr>
          <p:cNvGraphicFramePr>
            <a:graphicFrameLocks noChangeAspect="1"/>
          </p:cNvGraphicFramePr>
          <p:nvPr>
            <p:ph idx="1"/>
          </p:nvPr>
        </p:nvGraphicFramePr>
        <p:xfrm>
          <a:off x="457200" y="1639888"/>
          <a:ext cx="8229600" cy="4524375"/>
        </p:xfrm>
        <a:graphic>
          <a:graphicData uri="http://schemas.openxmlformats.org/presentationml/2006/ole">
            <mc:AlternateContent xmlns:mc="http://schemas.openxmlformats.org/markup-compatibility/2006">
              <mc:Choice xmlns:v="urn:schemas-microsoft-com:vml" Requires="v">
                <p:oleObj spid="_x0000_s79880" name="Diagramm" r:id="rId4" imgW="8242300" imgH="4533900" progId="MSGraph.Chart.8">
                  <p:embed followColorScheme="full"/>
                </p:oleObj>
              </mc:Choice>
              <mc:Fallback>
                <p:oleObj name="Diagramm" r:id="rId4" imgW="8242300" imgH="453390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39888"/>
                        <a:ext cx="8229600" cy="4524375"/>
                      </a:xfrm>
                      <a:prstGeom prst="rect">
                        <a:avLst/>
                      </a:prstGeom>
                    </p:spPr>
                  </p:pic>
                </p:oleObj>
              </mc:Fallback>
            </mc:AlternateContent>
          </a:graphicData>
        </a:graphic>
      </p:graphicFrame>
      <p:sp>
        <p:nvSpPr>
          <p:cNvPr id="79879" name="AutoShape 7">
            <a:extLst>
              <a:ext uri="{FF2B5EF4-FFF2-40B4-BE49-F238E27FC236}">
                <a16:creationId xmlns:a16="http://schemas.microsoft.com/office/drawing/2014/main" id="{521F14A0-002C-D246-B742-18D6050D9D87}"/>
              </a:ext>
            </a:extLst>
          </p:cNvPr>
          <p:cNvSpPr>
            <a:spLocks noChangeArrowheads="1"/>
          </p:cNvSpPr>
          <p:nvPr/>
        </p:nvSpPr>
        <p:spPr bwMode="auto">
          <a:xfrm>
            <a:off x="4716463" y="3500438"/>
            <a:ext cx="792162" cy="1655762"/>
          </a:xfrm>
          <a:prstGeom prst="cube">
            <a:avLst>
              <a:gd name="adj" fmla="val 25000"/>
            </a:avLst>
          </a:prstGeom>
          <a:solidFill>
            <a:srgbClr val="99CC0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2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9877">
                                            <p:oleChartEl type="gridLegend"/>
                                          </p:spTgt>
                                        </p:tgtEl>
                                        <p:attrNameLst>
                                          <p:attrName>style.visibility</p:attrName>
                                        </p:attrNameLst>
                                      </p:cBhvr>
                                      <p:to>
                                        <p:strVal val="visible"/>
                                      </p:to>
                                    </p:set>
                                  </p:childTnLst>
                                </p:cTn>
                              </p:par>
                            </p:childTnLst>
                          </p:cTn>
                        </p:par>
                        <p:par>
                          <p:cTn id="7" fill="hold" nodeType="afterGroup">
                            <p:stCondLst>
                              <p:cond delay="0"/>
                            </p:stCondLst>
                            <p:childTnLst>
                              <p:par>
                                <p:cTn id="8" presetID="8" presetClass="entr" presetSubtype="16" fill="hold" grpId="0" nodeType="afterEffect">
                                  <p:stCondLst>
                                    <p:cond delay="0"/>
                                  </p:stCondLst>
                                  <p:childTnLst>
                                    <p:set>
                                      <p:cBhvr>
                                        <p:cTn id="9" dur="1" fill="hold">
                                          <p:stCondLst>
                                            <p:cond delay="0"/>
                                          </p:stCondLst>
                                        </p:cTn>
                                        <p:tgtEl>
                                          <p:spTgt spid="79877">
                                            <p:oleChartEl type="series" lvl="1"/>
                                          </p:spTgt>
                                        </p:tgtEl>
                                        <p:attrNameLst>
                                          <p:attrName>style.visibility</p:attrName>
                                        </p:attrNameLst>
                                      </p:cBhvr>
                                      <p:to>
                                        <p:strVal val="visible"/>
                                      </p:to>
                                    </p:set>
                                    <p:animEffect transition="in" filter="diamond(in)">
                                      <p:cBhvr>
                                        <p:cTn id="10" dur="1000"/>
                                        <p:tgtEl>
                                          <p:spTgt spid="79877">
                                            <p:oleChartEl type="series" lvl="1"/>
                                          </p:spTgt>
                                        </p:tgtEl>
                                      </p:cBhvr>
                                    </p:animEffect>
                                  </p:childTnLst>
                                </p:cTn>
                              </p:par>
                            </p:childTnLst>
                          </p:cTn>
                        </p:par>
                        <p:par>
                          <p:cTn id="11" fill="hold" nodeType="afterGroup">
                            <p:stCondLst>
                              <p:cond delay="1000"/>
                            </p:stCondLst>
                            <p:childTnLst>
                              <p:par>
                                <p:cTn id="12" presetID="8" presetClass="entr" presetSubtype="16" fill="hold" grpId="0" nodeType="afterEffect">
                                  <p:stCondLst>
                                    <p:cond delay="0"/>
                                  </p:stCondLst>
                                  <p:childTnLst>
                                    <p:set>
                                      <p:cBhvr>
                                        <p:cTn id="13" dur="1" fill="hold">
                                          <p:stCondLst>
                                            <p:cond delay="0"/>
                                          </p:stCondLst>
                                        </p:cTn>
                                        <p:tgtEl>
                                          <p:spTgt spid="79877">
                                            <p:oleChartEl type="series" lvl="2"/>
                                          </p:spTgt>
                                        </p:tgtEl>
                                        <p:attrNameLst>
                                          <p:attrName>style.visibility</p:attrName>
                                        </p:attrNameLst>
                                      </p:cBhvr>
                                      <p:to>
                                        <p:strVal val="visible"/>
                                      </p:to>
                                    </p:set>
                                    <p:animEffect transition="in" filter="diamond(in)">
                                      <p:cBhvr>
                                        <p:cTn id="14" dur="1000"/>
                                        <p:tgtEl>
                                          <p:spTgt spid="79877">
                                            <p:oleChartEl type="series" lvl="2"/>
                                          </p:spTgt>
                                        </p:tgtEl>
                                      </p:cBhvr>
                                    </p:animEffect>
                                  </p:childTnLst>
                                </p:cTn>
                              </p:par>
                            </p:childTnLst>
                          </p:cTn>
                        </p:par>
                        <p:par>
                          <p:cTn id="15" fill="hold" nodeType="afterGroup">
                            <p:stCondLst>
                              <p:cond delay="2000"/>
                            </p:stCondLst>
                            <p:childTnLst>
                              <p:par>
                                <p:cTn id="16" presetID="8" presetClass="entr" presetSubtype="16" fill="hold" grpId="0" nodeType="afterEffect">
                                  <p:stCondLst>
                                    <p:cond delay="0"/>
                                  </p:stCondLst>
                                  <p:childTnLst>
                                    <p:set>
                                      <p:cBhvr>
                                        <p:cTn id="17" dur="1" fill="hold">
                                          <p:stCondLst>
                                            <p:cond delay="0"/>
                                          </p:stCondLst>
                                        </p:cTn>
                                        <p:tgtEl>
                                          <p:spTgt spid="79877">
                                            <p:oleChartEl type="series" lvl="3"/>
                                          </p:spTgt>
                                        </p:tgtEl>
                                        <p:attrNameLst>
                                          <p:attrName>style.visibility</p:attrName>
                                        </p:attrNameLst>
                                      </p:cBhvr>
                                      <p:to>
                                        <p:strVal val="visible"/>
                                      </p:to>
                                    </p:set>
                                    <p:animEffect transition="in" filter="diamond(in)">
                                      <p:cBhvr>
                                        <p:cTn id="18" dur="1000"/>
                                        <p:tgtEl>
                                          <p:spTgt spid="79877">
                                            <p:oleChartEl type="series" lvl="3"/>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9877">
                                            <p:oleChartEl type="series" lvl="4"/>
                                          </p:spTgt>
                                        </p:tgtEl>
                                        <p:attrNameLst>
                                          <p:attrName>style.visibility</p:attrName>
                                        </p:attrNameLst>
                                      </p:cBhvr>
                                      <p:to>
                                        <p:strVal val="visible"/>
                                      </p:to>
                                    </p:set>
                                    <p:animEffect transition="in" filter="diamond(in)">
                                      <p:cBhvr>
                                        <p:cTn id="23" dur="1000"/>
                                        <p:tgtEl>
                                          <p:spTgt spid="79877">
                                            <p:oleChartEl type="series" lvl="4"/>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79877">
                                            <p:oleChartEl type="series" lvl="5"/>
                                          </p:spTgt>
                                        </p:tgtEl>
                                        <p:attrNameLst>
                                          <p:attrName>style.visibility</p:attrName>
                                        </p:attrNameLst>
                                      </p:cBhvr>
                                      <p:to>
                                        <p:strVal val="visible"/>
                                      </p:to>
                                    </p:set>
                                    <p:animEffect transition="in" filter="diamond(in)">
                                      <p:cBhvr>
                                        <p:cTn id="28" dur="1000"/>
                                        <p:tgtEl>
                                          <p:spTgt spid="79877">
                                            <p:oleChartEl type="series" lvl="5"/>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9879"/>
                                        </p:tgtEl>
                                        <p:attrNameLst>
                                          <p:attrName>style.visibility</p:attrName>
                                        </p:attrNameLst>
                                      </p:cBhvr>
                                      <p:to>
                                        <p:strVal val="visible"/>
                                      </p:to>
                                    </p:set>
                                    <p:animEffect transition="in" filter="blinds(horizontal)">
                                      <p:cBhvr>
                                        <p:cTn id="33"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9877" grpId="0" uiExpand="1" bld="series"/>
      <p:bldP spid="798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C225AAEF-D30A-7148-8C51-5085FFF143A9}"/>
              </a:ext>
            </a:extLst>
          </p:cNvPr>
          <p:cNvSpPr>
            <a:spLocks noGrp="1"/>
          </p:cNvSpPr>
          <p:nvPr>
            <p:ph type="ftr" sz="quarter" idx="10"/>
          </p:nvPr>
        </p:nvSpPr>
        <p:spPr/>
        <p:txBody>
          <a:bodyPr/>
          <a:lstStyle/>
          <a:p>
            <a:r>
              <a:rPr lang="de-DE" altLang="de-DE"/>
              <a:t>Studienanfängerhoch und Mobilität | Detlef Müller-Böling | 27.08.2007</a:t>
            </a:r>
          </a:p>
        </p:txBody>
      </p:sp>
      <p:sp>
        <p:nvSpPr>
          <p:cNvPr id="6" name="Foliennummernplatzhalter 4">
            <a:extLst>
              <a:ext uri="{FF2B5EF4-FFF2-40B4-BE49-F238E27FC236}">
                <a16:creationId xmlns:a16="http://schemas.microsoft.com/office/drawing/2014/main" id="{B8AF8A0C-9296-F54D-8F77-E39074F51883}"/>
              </a:ext>
            </a:extLst>
          </p:cNvPr>
          <p:cNvSpPr>
            <a:spLocks noGrp="1"/>
          </p:cNvSpPr>
          <p:nvPr>
            <p:ph type="sldNum" sz="quarter" idx="11"/>
          </p:nvPr>
        </p:nvSpPr>
        <p:spPr/>
        <p:txBody>
          <a:bodyPr/>
          <a:lstStyle/>
          <a:p>
            <a:fld id="{9DE2DC64-CF47-F246-9996-7217C742F0BB}" type="slidenum">
              <a:rPr lang="de-DE" altLang="de-DE"/>
              <a:pPr/>
              <a:t>11</a:t>
            </a:fld>
            <a:endParaRPr lang="de-DE" altLang="de-DE"/>
          </a:p>
        </p:txBody>
      </p:sp>
      <p:sp>
        <p:nvSpPr>
          <p:cNvPr id="102402" name="Rectangle 2">
            <a:extLst>
              <a:ext uri="{FF2B5EF4-FFF2-40B4-BE49-F238E27FC236}">
                <a16:creationId xmlns:a16="http://schemas.microsoft.com/office/drawing/2014/main" id="{32AFE2A1-3509-4A44-AF6F-F3DA0A859D0C}"/>
              </a:ext>
            </a:extLst>
          </p:cNvPr>
          <p:cNvSpPr>
            <a:spLocks noGrp="1" noChangeArrowheads="1"/>
          </p:cNvSpPr>
          <p:nvPr>
            <p:ph type="title"/>
          </p:nvPr>
        </p:nvSpPr>
        <p:spPr/>
        <p:txBody>
          <a:bodyPr/>
          <a:lstStyle/>
          <a:p>
            <a:r>
              <a:rPr lang="de-DE" altLang="de-DE" sz="2400"/>
              <a:t>Vergleich zusätzliche Kosten zu aktuellen Ausgaben</a:t>
            </a:r>
          </a:p>
        </p:txBody>
      </p:sp>
      <p:sp>
        <p:nvSpPr>
          <p:cNvPr id="102403" name="Rectangle 3">
            <a:extLst>
              <a:ext uri="{FF2B5EF4-FFF2-40B4-BE49-F238E27FC236}">
                <a16:creationId xmlns:a16="http://schemas.microsoft.com/office/drawing/2014/main" id="{A050D621-1BD9-F944-90E6-36FA1C680231}"/>
              </a:ext>
            </a:extLst>
          </p:cNvPr>
          <p:cNvSpPr>
            <a:spLocks noGrp="1" noChangeArrowheads="1"/>
          </p:cNvSpPr>
          <p:nvPr>
            <p:ph type="body" idx="1"/>
          </p:nvPr>
        </p:nvSpPr>
        <p:spPr>
          <a:xfrm>
            <a:off x="457200" y="1639888"/>
            <a:ext cx="8229600" cy="1717675"/>
          </a:xfrm>
        </p:spPr>
        <p:txBody>
          <a:bodyPr/>
          <a:lstStyle/>
          <a:p>
            <a:pPr>
              <a:buFont typeface="Wingdings" pitchFamily="2" charset="2"/>
              <a:buNone/>
            </a:pPr>
            <a:r>
              <a:rPr lang="de-DE" altLang="de-DE"/>
              <a:t>Aktuelle staatl. Ausgaben für Hochschulen:</a:t>
            </a:r>
          </a:p>
          <a:p>
            <a:pPr>
              <a:buFont typeface="Wingdings" pitchFamily="2" charset="2"/>
              <a:buNone/>
            </a:pPr>
            <a:r>
              <a:rPr lang="de-DE" altLang="de-DE"/>
              <a:t>zirka 20 Milliarden Euro pro Jahr</a:t>
            </a:r>
          </a:p>
          <a:p>
            <a:pPr>
              <a:buFont typeface="Wingdings" pitchFamily="2" charset="2"/>
              <a:buNone/>
            </a:pPr>
            <a:r>
              <a:rPr lang="de-DE" altLang="de-DE">
                <a:sym typeface="Wingdings" pitchFamily="2" charset="2"/>
              </a:rPr>
              <a:t> 2007 bis 2020: 140 Milliarden Euro</a:t>
            </a:r>
          </a:p>
          <a:p>
            <a:pPr>
              <a:buFont typeface="Wingdings" pitchFamily="2" charset="2"/>
              <a:buNone/>
            </a:pPr>
            <a:endParaRPr lang="de-DE" altLang="de-DE"/>
          </a:p>
        </p:txBody>
      </p:sp>
      <p:sp>
        <p:nvSpPr>
          <p:cNvPr id="102404" name="Text Box 4">
            <a:extLst>
              <a:ext uri="{FF2B5EF4-FFF2-40B4-BE49-F238E27FC236}">
                <a16:creationId xmlns:a16="http://schemas.microsoft.com/office/drawing/2014/main" id="{45E99970-D636-1546-8409-917CC5986110}"/>
              </a:ext>
            </a:extLst>
          </p:cNvPr>
          <p:cNvSpPr txBox="1">
            <a:spLocks noChangeArrowheads="1"/>
          </p:cNvSpPr>
          <p:nvPr/>
        </p:nvSpPr>
        <p:spPr bwMode="auto">
          <a:xfrm>
            <a:off x="611188" y="3500438"/>
            <a:ext cx="59769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a:solidFill>
                  <a:schemeClr val="tx1"/>
                </a:solidFill>
                <a:latin typeface="Arial" panose="020B0604020202020204" pitchFamily="34" charset="0"/>
              </a:defRPr>
            </a:lvl1pPr>
            <a:lvl2pPr marL="6286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 typeface="Wingdings" pitchFamily="2" charset="2"/>
              <a:buChar char="§"/>
            </a:pPr>
            <a:r>
              <a:rPr lang="de-DE" altLang="de-DE" sz="2800">
                <a:solidFill>
                  <a:srgbClr val="414141"/>
                </a:solidFill>
              </a:rPr>
              <a:t>7,6 Milliarden Euro </a:t>
            </a:r>
            <a:r>
              <a:rPr lang="de-DE" altLang="de-DE" sz="2800">
                <a:solidFill>
                  <a:srgbClr val="414141"/>
                </a:solidFill>
                <a:sym typeface="Wingdings" pitchFamily="2" charset="2"/>
              </a:rPr>
              <a:t> +2,7%</a:t>
            </a:r>
          </a:p>
          <a:p>
            <a:pPr>
              <a:buFont typeface="Wingdings" pitchFamily="2" charset="2"/>
              <a:buChar char="§"/>
            </a:pPr>
            <a:r>
              <a:rPr lang="de-DE" altLang="de-DE" sz="2800">
                <a:solidFill>
                  <a:srgbClr val="414141"/>
                </a:solidFill>
              </a:rPr>
              <a:t>14,9 Milliarden Euro </a:t>
            </a:r>
            <a:r>
              <a:rPr lang="de-DE" altLang="de-DE" sz="2800">
                <a:solidFill>
                  <a:srgbClr val="414141"/>
                </a:solidFill>
                <a:sym typeface="Wingdings" pitchFamily="2" charset="2"/>
              </a:rPr>
              <a:t> +6,2%</a:t>
            </a:r>
          </a:p>
          <a:p>
            <a:pPr>
              <a:buFont typeface="Wingdings" pitchFamily="2" charset="2"/>
              <a:buChar char="§"/>
            </a:pPr>
            <a:r>
              <a:rPr lang="de-DE" altLang="de-DE" sz="2800">
                <a:solidFill>
                  <a:srgbClr val="414141"/>
                </a:solidFill>
                <a:sym typeface="Wingdings" pitchFamily="2" charset="2"/>
              </a:rPr>
              <a:t>19,9 Milliarden Euro  +8,3%</a:t>
            </a:r>
            <a:endParaRPr lang="de-DE" altLang="de-DE" sz="2800">
              <a:solidFill>
                <a:srgbClr val="414141"/>
              </a:solidFill>
            </a:endParaRPr>
          </a:p>
          <a:p>
            <a:endParaRPr lang="de-DE" altLang="de-DE"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blinds(horizontal)">
                                      <p:cBhvr>
                                        <p:cTn id="7" dur="500"/>
                                        <p:tgtEl>
                                          <p:spTgt spid="102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04">
                                            <p:txEl>
                                              <p:pRg st="0" end="0"/>
                                            </p:txEl>
                                          </p:spTgt>
                                        </p:tgtEl>
                                        <p:attrNameLst>
                                          <p:attrName>style.visibility</p:attrName>
                                        </p:attrNameLst>
                                      </p:cBhvr>
                                      <p:to>
                                        <p:strVal val="visible"/>
                                      </p:to>
                                    </p:set>
                                    <p:animEffect transition="in" filter="blinds(horizontal)">
                                      <p:cBhvr>
                                        <p:cTn id="12" dur="500"/>
                                        <p:tgtEl>
                                          <p:spTgt spid="10240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04">
                                            <p:txEl>
                                              <p:pRg st="1" end="1"/>
                                            </p:txEl>
                                          </p:spTgt>
                                        </p:tgtEl>
                                        <p:attrNameLst>
                                          <p:attrName>style.visibility</p:attrName>
                                        </p:attrNameLst>
                                      </p:cBhvr>
                                      <p:to>
                                        <p:strVal val="visible"/>
                                      </p:to>
                                    </p:set>
                                    <p:animEffect transition="in" filter="blinds(horizontal)">
                                      <p:cBhvr>
                                        <p:cTn id="17" dur="500"/>
                                        <p:tgtEl>
                                          <p:spTgt spid="10240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04">
                                            <p:txEl>
                                              <p:pRg st="2" end="2"/>
                                            </p:txEl>
                                          </p:spTgt>
                                        </p:tgtEl>
                                        <p:attrNameLst>
                                          <p:attrName>style.visibility</p:attrName>
                                        </p:attrNameLst>
                                      </p:cBhvr>
                                      <p:to>
                                        <p:strVal val="visible"/>
                                      </p:to>
                                    </p:set>
                                    <p:animEffect transition="in" filter="blinds(horizontal)">
                                      <p:cBhvr>
                                        <p:cTn id="22" dur="500"/>
                                        <p:tgtEl>
                                          <p:spTgt spid="1024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ldLvl="2"/>
      <p:bldP spid="10240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91D8FD64-688F-134A-A4F1-EBD6DF3F3270}"/>
              </a:ext>
            </a:extLst>
          </p:cNvPr>
          <p:cNvSpPr>
            <a:spLocks noGrp="1"/>
          </p:cNvSpPr>
          <p:nvPr>
            <p:ph type="ftr" sz="quarter" idx="10"/>
          </p:nvPr>
        </p:nvSpPr>
        <p:spPr/>
        <p:txBody>
          <a:bodyPr/>
          <a:lstStyle/>
          <a:p>
            <a:r>
              <a:rPr lang="de-DE" altLang="de-DE"/>
              <a:t>Studienanfängerhoch und Mobilität | Detlef Müller-Böling | 27.08.2007</a:t>
            </a:r>
          </a:p>
        </p:txBody>
      </p:sp>
      <p:sp>
        <p:nvSpPr>
          <p:cNvPr id="7" name="Foliennummernplatzhalter 4">
            <a:extLst>
              <a:ext uri="{FF2B5EF4-FFF2-40B4-BE49-F238E27FC236}">
                <a16:creationId xmlns:a16="http://schemas.microsoft.com/office/drawing/2014/main" id="{AE49505D-9DC5-CD4E-8C36-42E6CEB01CFF}"/>
              </a:ext>
            </a:extLst>
          </p:cNvPr>
          <p:cNvSpPr>
            <a:spLocks noGrp="1"/>
          </p:cNvSpPr>
          <p:nvPr>
            <p:ph type="sldNum" sz="quarter" idx="11"/>
          </p:nvPr>
        </p:nvSpPr>
        <p:spPr/>
        <p:txBody>
          <a:bodyPr/>
          <a:lstStyle/>
          <a:p>
            <a:fld id="{E0EA4415-2712-034F-A39B-8BD886B237E4}" type="slidenum">
              <a:rPr lang="de-DE" altLang="de-DE"/>
              <a:pPr/>
              <a:t>12</a:t>
            </a:fld>
            <a:endParaRPr lang="de-DE" altLang="de-DE"/>
          </a:p>
        </p:txBody>
      </p:sp>
      <p:sp>
        <p:nvSpPr>
          <p:cNvPr id="128002" name="Rectangle 2">
            <a:extLst>
              <a:ext uri="{FF2B5EF4-FFF2-40B4-BE49-F238E27FC236}">
                <a16:creationId xmlns:a16="http://schemas.microsoft.com/office/drawing/2014/main" id="{7DCB0267-8D1A-0F43-A231-38D83868D1D9}"/>
              </a:ext>
            </a:extLst>
          </p:cNvPr>
          <p:cNvSpPr>
            <a:spLocks noGrp="1" noChangeArrowheads="1"/>
          </p:cNvSpPr>
          <p:nvPr>
            <p:ph type="title"/>
          </p:nvPr>
        </p:nvSpPr>
        <p:spPr/>
        <p:txBody>
          <a:bodyPr/>
          <a:lstStyle/>
          <a:p>
            <a:r>
              <a:rPr lang="de-DE" altLang="de-DE"/>
              <a:t>Gliederung</a:t>
            </a:r>
          </a:p>
        </p:txBody>
      </p:sp>
      <p:sp>
        <p:nvSpPr>
          <p:cNvPr id="128003" name="Rectangle 3">
            <a:extLst>
              <a:ext uri="{FF2B5EF4-FFF2-40B4-BE49-F238E27FC236}">
                <a16:creationId xmlns:a16="http://schemas.microsoft.com/office/drawing/2014/main" id="{6B147DAC-8EB1-EE42-B525-B1545EE01C3C}"/>
              </a:ext>
            </a:extLst>
          </p:cNvPr>
          <p:cNvSpPr>
            <a:spLocks noGrp="1" noChangeArrowheads="1"/>
          </p:cNvSpPr>
          <p:nvPr>
            <p:ph type="body" idx="1"/>
          </p:nvPr>
        </p:nvSpPr>
        <p:spPr>
          <a:xfrm>
            <a:off x="2268538" y="1639888"/>
            <a:ext cx="6418262" cy="4525962"/>
          </a:xfrm>
        </p:spPr>
        <p:txBody>
          <a:bodyPr/>
          <a:lstStyle/>
          <a:p>
            <a:r>
              <a:rPr lang="de-DE" altLang="de-DE"/>
              <a:t>Entwicklung Studienanfänger</a:t>
            </a:r>
            <a:br>
              <a:rPr lang="de-DE" altLang="de-DE"/>
            </a:br>
            <a:endParaRPr lang="de-DE" altLang="de-DE"/>
          </a:p>
          <a:p>
            <a:r>
              <a:rPr lang="de-DE" altLang="de-DE"/>
              <a:t>Mobilität</a:t>
            </a:r>
            <a:br>
              <a:rPr lang="de-DE" altLang="de-DE"/>
            </a:br>
            <a:endParaRPr lang="de-DE" altLang="de-DE"/>
          </a:p>
          <a:p>
            <a:r>
              <a:rPr lang="de-DE" altLang="de-DE"/>
              <a:t>Hochschulräume</a:t>
            </a:r>
          </a:p>
        </p:txBody>
      </p:sp>
      <p:sp>
        <p:nvSpPr>
          <p:cNvPr id="128004" name="Rectangle 4">
            <a:extLst>
              <a:ext uri="{FF2B5EF4-FFF2-40B4-BE49-F238E27FC236}">
                <a16:creationId xmlns:a16="http://schemas.microsoft.com/office/drawing/2014/main" id="{8552873D-14CD-3847-84B7-9CEF679436C1}"/>
              </a:ext>
            </a:extLst>
          </p:cNvPr>
          <p:cNvSpPr>
            <a:spLocks noChangeArrowheads="1"/>
          </p:cNvSpPr>
          <p:nvPr/>
        </p:nvSpPr>
        <p:spPr bwMode="auto">
          <a:xfrm>
            <a:off x="2339975" y="1557338"/>
            <a:ext cx="5184775" cy="863600"/>
          </a:xfrm>
          <a:prstGeom prst="rect">
            <a:avLst/>
          </a:prstGeom>
          <a:solidFill>
            <a:schemeClr val="bg2">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8005" name="Rectangle 5">
            <a:extLst>
              <a:ext uri="{FF2B5EF4-FFF2-40B4-BE49-F238E27FC236}">
                <a16:creationId xmlns:a16="http://schemas.microsoft.com/office/drawing/2014/main" id="{02EE1695-2A79-D646-9FE8-1EDBAED78576}"/>
              </a:ext>
            </a:extLst>
          </p:cNvPr>
          <p:cNvSpPr>
            <a:spLocks noChangeArrowheads="1"/>
          </p:cNvSpPr>
          <p:nvPr/>
        </p:nvSpPr>
        <p:spPr bwMode="auto">
          <a:xfrm>
            <a:off x="2339975" y="3286125"/>
            <a:ext cx="5184775" cy="863600"/>
          </a:xfrm>
          <a:prstGeom prst="rect">
            <a:avLst/>
          </a:prstGeom>
          <a:solidFill>
            <a:schemeClr val="bg2">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dissolve">
                                      <p:cBhvr>
                                        <p:cTn id="7" dur="500"/>
                                        <p:tgtEl>
                                          <p:spTgt spid="128004"/>
                                        </p:tgtEl>
                                      </p:cBhvr>
                                    </p:animEffect>
                                  </p:childTnLst>
                                </p:cTn>
                              </p:par>
                              <p:par>
                                <p:cTn id="8" presetID="9" presetClass="entr" presetSubtype="0" fill="hold" nodeType="withEffect">
                                  <p:stCondLst>
                                    <p:cond delay="0"/>
                                  </p:stCondLst>
                                  <p:childTnLst>
                                    <p:set>
                                      <p:cBhvr>
                                        <p:cTn id="9" dur="1" fill="hold">
                                          <p:stCondLst>
                                            <p:cond delay="0"/>
                                          </p:stCondLst>
                                        </p:cTn>
                                        <p:tgtEl>
                                          <p:spTgt spid="128005"/>
                                        </p:tgtEl>
                                        <p:attrNameLst>
                                          <p:attrName>style.visibility</p:attrName>
                                        </p:attrNameLst>
                                      </p:cBhvr>
                                      <p:to>
                                        <p:strVal val="visible"/>
                                      </p:to>
                                    </p:set>
                                    <p:animEffect transition="in" filter="dissolve">
                                      <p:cBhvr>
                                        <p:cTn id="10"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F8666FDA-0B0C-FB4B-89A9-36625568A213}"/>
              </a:ext>
            </a:extLst>
          </p:cNvPr>
          <p:cNvSpPr>
            <a:spLocks noGrp="1"/>
          </p:cNvSpPr>
          <p:nvPr>
            <p:ph type="ftr" sz="quarter" idx="10"/>
          </p:nvPr>
        </p:nvSpPr>
        <p:spPr/>
        <p:txBody>
          <a:bodyPr/>
          <a:lstStyle/>
          <a:p>
            <a:r>
              <a:rPr lang="de-DE" altLang="de-DE"/>
              <a:t>Studienanfängerhoch und Mobilität | Detlef Müller-Böling | 27.08.2007</a:t>
            </a:r>
          </a:p>
        </p:txBody>
      </p:sp>
      <p:sp>
        <p:nvSpPr>
          <p:cNvPr id="7" name="Foliennummernplatzhalter 4">
            <a:extLst>
              <a:ext uri="{FF2B5EF4-FFF2-40B4-BE49-F238E27FC236}">
                <a16:creationId xmlns:a16="http://schemas.microsoft.com/office/drawing/2014/main" id="{F18CA29D-B268-214B-B1D6-70284263C7A7}"/>
              </a:ext>
            </a:extLst>
          </p:cNvPr>
          <p:cNvSpPr>
            <a:spLocks noGrp="1"/>
          </p:cNvSpPr>
          <p:nvPr>
            <p:ph type="sldNum" sz="quarter" idx="11"/>
          </p:nvPr>
        </p:nvSpPr>
        <p:spPr/>
        <p:txBody>
          <a:bodyPr/>
          <a:lstStyle/>
          <a:p>
            <a:fld id="{A3C5FE9A-7BB3-2647-B7CA-C07BC9592B44}" type="slidenum">
              <a:rPr lang="de-DE" altLang="de-DE"/>
              <a:pPr/>
              <a:t>13</a:t>
            </a:fld>
            <a:endParaRPr lang="de-DE" altLang="de-DE"/>
          </a:p>
        </p:txBody>
      </p:sp>
      <p:sp>
        <p:nvSpPr>
          <p:cNvPr id="66562" name="Rectangle 2">
            <a:extLst>
              <a:ext uri="{FF2B5EF4-FFF2-40B4-BE49-F238E27FC236}">
                <a16:creationId xmlns:a16="http://schemas.microsoft.com/office/drawing/2014/main" id="{3E9DCDBC-19B9-3F45-A7A5-CD6E6051D7D6}"/>
              </a:ext>
            </a:extLst>
          </p:cNvPr>
          <p:cNvSpPr>
            <a:spLocks noGrp="1" noChangeArrowheads="1"/>
          </p:cNvSpPr>
          <p:nvPr>
            <p:ph type="title"/>
          </p:nvPr>
        </p:nvSpPr>
        <p:spPr/>
        <p:txBody>
          <a:bodyPr/>
          <a:lstStyle/>
          <a:p>
            <a:r>
              <a:rPr lang="de-DE" altLang="de-DE"/>
              <a:t>Der demographische Vektor</a:t>
            </a:r>
          </a:p>
        </p:txBody>
      </p:sp>
      <p:graphicFrame>
        <p:nvGraphicFramePr>
          <p:cNvPr id="66564" name="Object 4">
            <a:extLst>
              <a:ext uri="{FF2B5EF4-FFF2-40B4-BE49-F238E27FC236}">
                <a16:creationId xmlns:a16="http://schemas.microsoft.com/office/drawing/2014/main" id="{2C1D98EB-A9B7-AB43-A363-5CF5E9A69720}"/>
              </a:ext>
            </a:extLst>
          </p:cNvPr>
          <p:cNvGraphicFramePr>
            <a:graphicFrameLocks noChangeAspect="1"/>
          </p:cNvGraphicFramePr>
          <p:nvPr/>
        </p:nvGraphicFramePr>
        <p:xfrm>
          <a:off x="1835150" y="1074738"/>
          <a:ext cx="6265863" cy="5068887"/>
        </p:xfrm>
        <a:graphic>
          <a:graphicData uri="http://schemas.openxmlformats.org/presentationml/2006/ole">
            <mc:AlternateContent xmlns:mc="http://schemas.openxmlformats.org/markup-compatibility/2006">
              <mc:Choice xmlns:v="urn:schemas-microsoft-com:vml" Requires="v">
                <p:oleObj spid="_x0000_s66567" name="Diagramm" r:id="rId4" imgW="4495800" imgH="3492500" progId="Excel.Chart.8">
                  <p:embed/>
                </p:oleObj>
              </mc:Choice>
              <mc:Fallback>
                <p:oleObj name="Diagramm" r:id="rId4" imgW="4495800" imgH="3492500" progId="Excel.Chart.8">
                  <p:embed/>
                  <p:pic>
                    <p:nvPicPr>
                      <p:cNvPr id="0" name="Object 4"/>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074738"/>
                        <a:ext cx="6265863" cy="506888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5" name="Line 5">
            <a:extLst>
              <a:ext uri="{FF2B5EF4-FFF2-40B4-BE49-F238E27FC236}">
                <a16:creationId xmlns:a16="http://schemas.microsoft.com/office/drawing/2014/main" id="{28A8F950-73E3-4246-81EC-6B6242591AFF}"/>
              </a:ext>
            </a:extLst>
          </p:cNvPr>
          <p:cNvSpPr>
            <a:spLocks noChangeShapeType="1"/>
          </p:cNvSpPr>
          <p:nvPr/>
        </p:nvSpPr>
        <p:spPr bwMode="auto">
          <a:xfrm>
            <a:off x="3059113" y="2060575"/>
            <a:ext cx="4681537" cy="3097213"/>
          </a:xfrm>
          <a:prstGeom prst="line">
            <a:avLst/>
          </a:prstGeom>
          <a:noFill/>
          <a:ln w="127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66566" name="Oval 6">
            <a:extLst>
              <a:ext uri="{FF2B5EF4-FFF2-40B4-BE49-F238E27FC236}">
                <a16:creationId xmlns:a16="http://schemas.microsoft.com/office/drawing/2014/main" id="{F3D56369-8BE0-2043-A12A-DB0207591B54}"/>
              </a:ext>
            </a:extLst>
          </p:cNvPr>
          <p:cNvSpPr>
            <a:spLocks noChangeArrowheads="1"/>
          </p:cNvSpPr>
          <p:nvPr/>
        </p:nvSpPr>
        <p:spPr bwMode="auto">
          <a:xfrm>
            <a:off x="6011863" y="4005263"/>
            <a:ext cx="2016125" cy="1008062"/>
          </a:xfrm>
          <a:prstGeom prst="ellipse">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additive="base">
                                        <p:cTn id="7" dur="500" fill="hold"/>
                                        <p:tgtEl>
                                          <p:spTgt spid="66565"/>
                                        </p:tgtEl>
                                        <p:attrNameLst>
                                          <p:attrName>ppt_x</p:attrName>
                                        </p:attrNameLst>
                                      </p:cBhvr>
                                      <p:tavLst>
                                        <p:tav tm="0">
                                          <p:val>
                                            <p:strVal val="0-#ppt_w/2"/>
                                          </p:val>
                                        </p:tav>
                                        <p:tav tm="100000">
                                          <p:val>
                                            <p:strVal val="#ppt_x"/>
                                          </p:val>
                                        </p:tav>
                                      </p:tavLst>
                                    </p:anim>
                                    <p:anim calcmode="lin" valueType="num">
                                      <p:cBhvr additive="base">
                                        <p:cTn id="8" dur="500" fill="hold"/>
                                        <p:tgtEl>
                                          <p:spTgt spid="6656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66566"/>
                                        </p:tgtEl>
                                        <p:attrNameLst>
                                          <p:attrName>style.visibility</p:attrName>
                                        </p:attrNameLst>
                                      </p:cBhvr>
                                      <p:to>
                                        <p:strVal val="visible"/>
                                      </p:to>
                                    </p:set>
                                    <p:animEffect transition="in" filter="blinds(horizontal)">
                                      <p:cBhvr>
                                        <p:cTn id="13" dur="500"/>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ußzeilenplatzhalter 3">
            <a:extLst>
              <a:ext uri="{FF2B5EF4-FFF2-40B4-BE49-F238E27FC236}">
                <a16:creationId xmlns:a16="http://schemas.microsoft.com/office/drawing/2014/main" id="{94BA6129-0809-2049-83FA-BC0F36317522}"/>
              </a:ext>
            </a:extLst>
          </p:cNvPr>
          <p:cNvSpPr>
            <a:spLocks noGrp="1"/>
          </p:cNvSpPr>
          <p:nvPr>
            <p:ph type="ftr" sz="quarter" idx="10"/>
          </p:nvPr>
        </p:nvSpPr>
        <p:spPr/>
        <p:txBody>
          <a:bodyPr/>
          <a:lstStyle/>
          <a:p>
            <a:r>
              <a:rPr lang="de-DE" altLang="de-DE"/>
              <a:t>Studienanfängerhoch und Mobilität | Detlef Müller-Böling | 27.08.2007</a:t>
            </a:r>
          </a:p>
        </p:txBody>
      </p:sp>
      <p:sp>
        <p:nvSpPr>
          <p:cNvPr id="44" name="Foliennummernplatzhalter 4">
            <a:extLst>
              <a:ext uri="{FF2B5EF4-FFF2-40B4-BE49-F238E27FC236}">
                <a16:creationId xmlns:a16="http://schemas.microsoft.com/office/drawing/2014/main" id="{391F8485-8F20-ED44-B133-BCF0451E4F71}"/>
              </a:ext>
            </a:extLst>
          </p:cNvPr>
          <p:cNvSpPr>
            <a:spLocks noGrp="1"/>
          </p:cNvSpPr>
          <p:nvPr>
            <p:ph type="sldNum" sz="quarter" idx="11"/>
          </p:nvPr>
        </p:nvSpPr>
        <p:spPr/>
        <p:txBody>
          <a:bodyPr/>
          <a:lstStyle/>
          <a:p>
            <a:fld id="{5E300B56-37B7-7241-B3D6-4C2902E8818C}" type="slidenum">
              <a:rPr lang="de-DE" altLang="de-DE"/>
              <a:pPr/>
              <a:t>14</a:t>
            </a:fld>
            <a:endParaRPr lang="de-DE" altLang="de-DE"/>
          </a:p>
        </p:txBody>
      </p:sp>
      <p:sp>
        <p:nvSpPr>
          <p:cNvPr id="89090" name="Rectangle 2">
            <a:extLst>
              <a:ext uri="{FF2B5EF4-FFF2-40B4-BE49-F238E27FC236}">
                <a16:creationId xmlns:a16="http://schemas.microsoft.com/office/drawing/2014/main" id="{C6F0C661-260B-534F-96FE-060A396C5755}"/>
              </a:ext>
            </a:extLst>
          </p:cNvPr>
          <p:cNvSpPr>
            <a:spLocks noGrp="1" noChangeArrowheads="1"/>
          </p:cNvSpPr>
          <p:nvPr>
            <p:ph type="title"/>
          </p:nvPr>
        </p:nvSpPr>
        <p:spPr/>
        <p:txBody>
          <a:bodyPr/>
          <a:lstStyle/>
          <a:p>
            <a:r>
              <a:rPr lang="de-DE" altLang="de-DE"/>
              <a:t>Innerdeutsche Mobilität</a:t>
            </a:r>
          </a:p>
        </p:txBody>
      </p:sp>
      <p:grpSp>
        <p:nvGrpSpPr>
          <p:cNvPr id="89093" name="Group 5">
            <a:extLst>
              <a:ext uri="{FF2B5EF4-FFF2-40B4-BE49-F238E27FC236}">
                <a16:creationId xmlns:a16="http://schemas.microsoft.com/office/drawing/2014/main" id="{44D5E6DE-7414-1744-B4D1-FA650801EBC2}"/>
              </a:ext>
            </a:extLst>
          </p:cNvPr>
          <p:cNvGrpSpPr>
            <a:grpSpLocks/>
          </p:cNvGrpSpPr>
          <p:nvPr/>
        </p:nvGrpSpPr>
        <p:grpSpPr bwMode="auto">
          <a:xfrm>
            <a:off x="4643438" y="4724400"/>
            <a:ext cx="2881312" cy="612775"/>
            <a:chOff x="3787" y="2795"/>
            <a:chExt cx="1815" cy="386"/>
          </a:xfrm>
        </p:grpSpPr>
        <p:sp>
          <p:nvSpPr>
            <p:cNvPr id="89094" name="Text Box 6">
              <a:extLst>
                <a:ext uri="{FF2B5EF4-FFF2-40B4-BE49-F238E27FC236}">
                  <a16:creationId xmlns:a16="http://schemas.microsoft.com/office/drawing/2014/main" id="{921DF997-2D67-F644-99E8-DF5402FE1286}"/>
                </a:ext>
              </a:extLst>
            </p:cNvPr>
            <p:cNvSpPr txBox="1">
              <a:spLocks noChangeArrowheads="1"/>
            </p:cNvSpPr>
            <p:nvPr>
              <p:custDataLst>
                <p:tags r:id="rId1"/>
              </p:custDataLst>
            </p:nvPr>
          </p:nvSpPr>
          <p:spPr bwMode="auto">
            <a:xfrm>
              <a:off x="3928" y="2989"/>
              <a:ext cx="1583" cy="192"/>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40000"/>
                </a:spcBef>
              </a:pPr>
              <a:r>
                <a:rPr lang="de-DE" altLang="de-DE" sz="1400" b="1">
                  <a:solidFill>
                    <a:schemeClr val="bg2"/>
                  </a:solidFill>
                  <a:cs typeface="Arial" panose="020B0604020202020204" pitchFamily="34" charset="0"/>
                </a:rPr>
                <a:t>fehlende Studienplätze</a:t>
              </a:r>
            </a:p>
          </p:txBody>
        </p:sp>
        <p:sp>
          <p:nvSpPr>
            <p:cNvPr id="89095" name="Rectangle 7">
              <a:extLst>
                <a:ext uri="{FF2B5EF4-FFF2-40B4-BE49-F238E27FC236}">
                  <a16:creationId xmlns:a16="http://schemas.microsoft.com/office/drawing/2014/main" id="{A7165F72-17BC-9043-83D9-153839F4FB01}"/>
                </a:ext>
              </a:extLst>
            </p:cNvPr>
            <p:cNvSpPr>
              <a:spLocks noChangeArrowheads="1"/>
            </p:cNvSpPr>
            <p:nvPr>
              <p:custDataLst>
                <p:tags r:id="rId2"/>
              </p:custDataLst>
            </p:nvPr>
          </p:nvSpPr>
          <p:spPr bwMode="auto">
            <a:xfrm>
              <a:off x="3787" y="3026"/>
              <a:ext cx="122" cy="123"/>
            </a:xfrm>
            <a:prstGeom prst="rect">
              <a:avLst/>
            </a:prstGeom>
            <a:solidFill>
              <a:srgbClr val="FF5050"/>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9096" name="Rectangle 8">
              <a:extLst>
                <a:ext uri="{FF2B5EF4-FFF2-40B4-BE49-F238E27FC236}">
                  <a16:creationId xmlns:a16="http://schemas.microsoft.com/office/drawing/2014/main" id="{0810590E-7D95-DA41-9831-F0D540A9E486}"/>
                </a:ext>
              </a:extLst>
            </p:cNvPr>
            <p:cNvSpPr>
              <a:spLocks noChangeArrowheads="1"/>
            </p:cNvSpPr>
            <p:nvPr>
              <p:custDataLst>
                <p:tags r:id="rId3"/>
              </p:custDataLst>
            </p:nvPr>
          </p:nvSpPr>
          <p:spPr bwMode="auto">
            <a:xfrm>
              <a:off x="3787" y="2832"/>
              <a:ext cx="122" cy="123"/>
            </a:xfrm>
            <a:prstGeom prst="rect">
              <a:avLst/>
            </a:prstGeom>
            <a:solidFill>
              <a:schemeClr val="folHlink"/>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9097" name="Text Box 9">
              <a:extLst>
                <a:ext uri="{FF2B5EF4-FFF2-40B4-BE49-F238E27FC236}">
                  <a16:creationId xmlns:a16="http://schemas.microsoft.com/office/drawing/2014/main" id="{39CFD7D6-7C72-1B43-811F-7A162F0DBFC1}"/>
                </a:ext>
              </a:extLst>
            </p:cNvPr>
            <p:cNvSpPr txBox="1">
              <a:spLocks noChangeArrowheads="1"/>
            </p:cNvSpPr>
            <p:nvPr>
              <p:custDataLst>
                <p:tags r:id="rId4"/>
              </p:custDataLst>
            </p:nvPr>
          </p:nvSpPr>
          <p:spPr bwMode="auto">
            <a:xfrm>
              <a:off x="3928" y="2795"/>
              <a:ext cx="1674" cy="192"/>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40000"/>
                </a:spcBef>
              </a:pPr>
              <a:r>
                <a:rPr lang="de-DE" altLang="de-DE" sz="1400" b="1">
                  <a:solidFill>
                    <a:schemeClr val="bg2"/>
                  </a:solidFill>
                  <a:cs typeface="Arial" panose="020B0604020202020204" pitchFamily="34" charset="0"/>
                </a:rPr>
                <a:t>freie Studienplätze</a:t>
              </a:r>
              <a:endParaRPr lang="de-DE" altLang="de-DE" sz="1400" b="1">
                <a:cs typeface="Arial" panose="020B0604020202020204" pitchFamily="34" charset="0"/>
              </a:endParaRPr>
            </a:p>
          </p:txBody>
        </p:sp>
      </p:grpSp>
      <p:grpSp>
        <p:nvGrpSpPr>
          <p:cNvPr id="89099" name="Group 11">
            <a:extLst>
              <a:ext uri="{FF2B5EF4-FFF2-40B4-BE49-F238E27FC236}">
                <a16:creationId xmlns:a16="http://schemas.microsoft.com/office/drawing/2014/main" id="{80C9F375-F212-7F4C-99C4-597A3E97A8D0}"/>
              </a:ext>
            </a:extLst>
          </p:cNvPr>
          <p:cNvGrpSpPr>
            <a:grpSpLocks/>
          </p:cNvGrpSpPr>
          <p:nvPr/>
        </p:nvGrpSpPr>
        <p:grpSpPr bwMode="auto">
          <a:xfrm>
            <a:off x="1116013" y="981075"/>
            <a:ext cx="3484562" cy="4718050"/>
            <a:chOff x="703" y="618"/>
            <a:chExt cx="2195" cy="2972"/>
          </a:xfrm>
        </p:grpSpPr>
        <p:sp>
          <p:nvSpPr>
            <p:cNvPr id="89100" name="Freeform 12">
              <a:extLst>
                <a:ext uri="{FF2B5EF4-FFF2-40B4-BE49-F238E27FC236}">
                  <a16:creationId xmlns:a16="http://schemas.microsoft.com/office/drawing/2014/main" id="{EEE22414-F9BF-054D-BB4D-1D00FE5B783B}"/>
                </a:ext>
              </a:extLst>
            </p:cNvPr>
            <p:cNvSpPr>
              <a:spLocks noEditPoints="1"/>
            </p:cNvSpPr>
            <p:nvPr/>
          </p:nvSpPr>
          <p:spPr bwMode="auto">
            <a:xfrm>
              <a:off x="1231" y="618"/>
              <a:ext cx="766" cy="653"/>
            </a:xfrm>
            <a:custGeom>
              <a:avLst/>
              <a:gdLst>
                <a:gd name="T0" fmla="*/ 1601 w 2022"/>
                <a:gd name="T1" fmla="*/ 732 h 1722"/>
                <a:gd name="T2" fmla="*/ 1355 w 2022"/>
                <a:gd name="T3" fmla="*/ 643 h 1722"/>
                <a:gd name="T4" fmla="*/ 1240 w 2022"/>
                <a:gd name="T5" fmla="*/ 344 h 1722"/>
                <a:gd name="T6" fmla="*/ 921 w 2022"/>
                <a:gd name="T7" fmla="*/ 270 h 1722"/>
                <a:gd name="T8" fmla="*/ 525 w 2022"/>
                <a:gd name="T9" fmla="*/ 172 h 1722"/>
                <a:gd name="T10" fmla="*/ 553 w 2022"/>
                <a:gd name="T11" fmla="*/ 484 h 1722"/>
                <a:gd name="T12" fmla="*/ 644 w 2022"/>
                <a:gd name="T13" fmla="*/ 578 h 1722"/>
                <a:gd name="T14" fmla="*/ 459 w 2022"/>
                <a:gd name="T15" fmla="*/ 720 h 1722"/>
                <a:gd name="T16" fmla="*/ 618 w 2022"/>
                <a:gd name="T17" fmla="*/ 990 h 1722"/>
                <a:gd name="T18" fmla="*/ 779 w 2022"/>
                <a:gd name="T19" fmla="*/ 1184 h 1722"/>
                <a:gd name="T20" fmla="*/ 1106 w 2022"/>
                <a:gd name="T21" fmla="*/ 1451 h 1722"/>
                <a:gd name="T22" fmla="*/ 1258 w 2022"/>
                <a:gd name="T23" fmla="*/ 1431 h 1722"/>
                <a:gd name="T24" fmla="*/ 1356 w 2022"/>
                <a:gd name="T25" fmla="*/ 1347 h 1722"/>
                <a:gd name="T26" fmla="*/ 1379 w 2022"/>
                <a:gd name="T27" fmla="*/ 1450 h 1722"/>
                <a:gd name="T28" fmla="*/ 1332 w 2022"/>
                <a:gd name="T29" fmla="*/ 1556 h 1722"/>
                <a:gd name="T30" fmla="*/ 1460 w 2022"/>
                <a:gd name="T31" fmla="*/ 1619 h 1722"/>
                <a:gd name="T32" fmla="*/ 1543 w 2022"/>
                <a:gd name="T33" fmla="*/ 1702 h 1722"/>
                <a:gd name="T34" fmla="*/ 1738 w 2022"/>
                <a:gd name="T35" fmla="*/ 1511 h 1722"/>
                <a:gd name="T36" fmla="*/ 1700 w 2022"/>
                <a:gd name="T37" fmla="*/ 1337 h 1722"/>
                <a:gd name="T38" fmla="*/ 1614 w 2022"/>
                <a:gd name="T39" fmla="*/ 1298 h 1722"/>
                <a:gd name="T40" fmla="*/ 1836 w 2022"/>
                <a:gd name="T41" fmla="*/ 935 h 1722"/>
                <a:gd name="T42" fmla="*/ 1827 w 2022"/>
                <a:gd name="T43" fmla="*/ 737 h 1722"/>
                <a:gd name="T44" fmla="*/ 385 w 2022"/>
                <a:gd name="T45" fmla="*/ 419 h 1722"/>
                <a:gd name="T46" fmla="*/ 297 w 2022"/>
                <a:gd name="T47" fmla="*/ 453 h 1722"/>
                <a:gd name="T48" fmla="*/ 39 w 2022"/>
                <a:gd name="T49" fmla="*/ 879 h 1722"/>
                <a:gd name="T50" fmla="*/ 12 w 2022"/>
                <a:gd name="T51" fmla="*/ 849 h 1722"/>
                <a:gd name="T52" fmla="*/ 497 w 2022"/>
                <a:gd name="T53" fmla="*/ 441 h 1722"/>
                <a:gd name="T54" fmla="*/ 2022 w 2022"/>
                <a:gd name="T55" fmla="*/ 704 h 1722"/>
                <a:gd name="T56" fmla="*/ 457 w 2022"/>
                <a:gd name="T57" fmla="*/ 558 h 1722"/>
                <a:gd name="T58" fmla="*/ 481 w 2022"/>
                <a:gd name="T59" fmla="*/ 605 h 1722"/>
                <a:gd name="T60" fmla="*/ 356 w 2022"/>
                <a:gd name="T61" fmla="*/ 195 h 1722"/>
                <a:gd name="T62" fmla="*/ 290 w 2022"/>
                <a:gd name="T63" fmla="*/ 95 h 1722"/>
                <a:gd name="T64" fmla="*/ 331 w 2022"/>
                <a:gd name="T65" fmla="*/ 23 h 1722"/>
                <a:gd name="T66" fmla="*/ 337 w 2022"/>
                <a:gd name="T67" fmla="*/ 1 h 1722"/>
                <a:gd name="T68" fmla="*/ 237 w 2022"/>
                <a:gd name="T69" fmla="*/ 217 h 1722"/>
                <a:gd name="T70" fmla="*/ 246 w 2022"/>
                <a:gd name="T71" fmla="*/ 328 h 1722"/>
                <a:gd name="T72" fmla="*/ 249 w 2022"/>
                <a:gd name="T73" fmla="*/ 252 h 1722"/>
                <a:gd name="T74" fmla="*/ 279 w 2022"/>
                <a:gd name="T75" fmla="*/ 186 h 1722"/>
                <a:gd name="T76" fmla="*/ 380 w 2022"/>
                <a:gd name="T77" fmla="*/ 598 h 1722"/>
                <a:gd name="T78" fmla="*/ 401 w 2022"/>
                <a:gd name="T79" fmla="*/ 484 h 1722"/>
                <a:gd name="T80" fmla="*/ 401 w 2022"/>
                <a:gd name="T81" fmla="*/ 484 h 1722"/>
                <a:gd name="T82" fmla="*/ 492 w 2022"/>
                <a:gd name="T83" fmla="*/ 998 h 1722"/>
                <a:gd name="T84" fmla="*/ 541 w 2022"/>
                <a:gd name="T85" fmla="*/ 527 h 1722"/>
                <a:gd name="T86" fmla="*/ 342 w 2022"/>
                <a:gd name="T87" fmla="*/ 494 h 1722"/>
                <a:gd name="T88" fmla="*/ 357 w 2022"/>
                <a:gd name="T89" fmla="*/ 641 h 1722"/>
                <a:gd name="T90" fmla="*/ 302 w 2022"/>
                <a:gd name="T91" fmla="*/ 363 h 1722"/>
                <a:gd name="T92" fmla="*/ 351 w 2022"/>
                <a:gd name="T93" fmla="*/ 555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01" name="Freeform 13">
              <a:extLst>
                <a:ext uri="{FF2B5EF4-FFF2-40B4-BE49-F238E27FC236}">
                  <a16:creationId xmlns:a16="http://schemas.microsoft.com/office/drawing/2014/main" id="{20DBE336-10D0-6144-9555-9D1A9C5728AC}"/>
                </a:ext>
              </a:extLst>
            </p:cNvPr>
            <p:cNvSpPr>
              <a:spLocks noEditPoints="1"/>
            </p:cNvSpPr>
            <p:nvPr/>
          </p:nvSpPr>
          <p:spPr bwMode="auto">
            <a:xfrm>
              <a:off x="896" y="1052"/>
              <a:ext cx="1171" cy="1006"/>
            </a:xfrm>
            <a:custGeom>
              <a:avLst/>
              <a:gdLst>
                <a:gd name="T0" fmla="*/ 2895 w 3091"/>
                <a:gd name="T1" fmla="*/ 857 h 2655"/>
                <a:gd name="T2" fmla="*/ 2837 w 3091"/>
                <a:gd name="T3" fmla="*/ 790 h 2655"/>
                <a:gd name="T4" fmla="*/ 2685 w 3091"/>
                <a:gd name="T5" fmla="*/ 603 h 2655"/>
                <a:gd name="T6" fmla="*/ 2520 w 3091"/>
                <a:gd name="T7" fmla="*/ 573 h 2655"/>
                <a:gd name="T8" fmla="*/ 2344 w 3091"/>
                <a:gd name="T9" fmla="*/ 493 h 2655"/>
                <a:gd name="T10" fmla="*/ 2183 w 3091"/>
                <a:gd name="T11" fmla="*/ 482 h 2655"/>
                <a:gd name="T12" fmla="*/ 2020 w 3091"/>
                <a:gd name="T13" fmla="*/ 471 h 2655"/>
                <a:gd name="T14" fmla="*/ 1445 w 3091"/>
                <a:gd name="T15" fmla="*/ 112 h 2655"/>
                <a:gd name="T16" fmla="*/ 1226 w 3091"/>
                <a:gd name="T17" fmla="*/ 523 h 2655"/>
                <a:gd name="T18" fmla="*/ 1079 w 3091"/>
                <a:gd name="T19" fmla="*/ 346 h 2655"/>
                <a:gd name="T20" fmla="*/ 1010 w 3091"/>
                <a:gd name="T21" fmla="*/ 472 h 2655"/>
                <a:gd name="T22" fmla="*/ 647 w 3091"/>
                <a:gd name="T23" fmla="*/ 240 h 2655"/>
                <a:gd name="T24" fmla="*/ 387 w 3091"/>
                <a:gd name="T25" fmla="*/ 394 h 2655"/>
                <a:gd name="T26" fmla="*/ 445 w 3091"/>
                <a:gd name="T27" fmla="*/ 700 h 2655"/>
                <a:gd name="T28" fmla="*/ 277 w 3091"/>
                <a:gd name="T29" fmla="*/ 1261 h 2655"/>
                <a:gd name="T30" fmla="*/ 288 w 3091"/>
                <a:gd name="T31" fmla="*/ 1632 h 2655"/>
                <a:gd name="T32" fmla="*/ 641 w 3091"/>
                <a:gd name="T33" fmla="*/ 1525 h 2655"/>
                <a:gd name="T34" fmla="*/ 673 w 3091"/>
                <a:gd name="T35" fmla="*/ 1421 h 2655"/>
                <a:gd name="T36" fmla="*/ 860 w 3091"/>
                <a:gd name="T37" fmla="*/ 1525 h 2655"/>
                <a:gd name="T38" fmla="*/ 916 w 3091"/>
                <a:gd name="T39" fmla="*/ 1741 h 2655"/>
                <a:gd name="T40" fmla="*/ 865 w 3091"/>
                <a:gd name="T41" fmla="*/ 1880 h 2655"/>
                <a:gd name="T42" fmla="*/ 1188 w 3091"/>
                <a:gd name="T43" fmla="*/ 1696 h 2655"/>
                <a:gd name="T44" fmla="*/ 1098 w 3091"/>
                <a:gd name="T45" fmla="*/ 1455 h 2655"/>
                <a:gd name="T46" fmla="*/ 1330 w 3091"/>
                <a:gd name="T47" fmla="*/ 1391 h 2655"/>
                <a:gd name="T48" fmla="*/ 1546 w 3091"/>
                <a:gd name="T49" fmla="*/ 1437 h 2655"/>
                <a:gd name="T50" fmla="*/ 1511 w 3091"/>
                <a:gd name="T51" fmla="*/ 1602 h 2655"/>
                <a:gd name="T52" fmla="*/ 1514 w 3091"/>
                <a:gd name="T53" fmla="*/ 1784 h 2655"/>
                <a:gd name="T54" fmla="*/ 1677 w 3091"/>
                <a:gd name="T55" fmla="*/ 1947 h 2655"/>
                <a:gd name="T56" fmla="*/ 1760 w 3091"/>
                <a:gd name="T57" fmla="*/ 2163 h 2655"/>
                <a:gd name="T58" fmla="*/ 1803 w 3091"/>
                <a:gd name="T59" fmla="*/ 2280 h 2655"/>
                <a:gd name="T60" fmla="*/ 1869 w 3091"/>
                <a:gd name="T61" fmla="*/ 2392 h 2655"/>
                <a:gd name="T62" fmla="*/ 1841 w 3091"/>
                <a:gd name="T63" fmla="*/ 2592 h 2655"/>
                <a:gd name="T64" fmla="*/ 2003 w 3091"/>
                <a:gd name="T65" fmla="*/ 2527 h 2655"/>
                <a:gd name="T66" fmla="*/ 2283 w 3091"/>
                <a:gd name="T67" fmla="*/ 2471 h 2655"/>
                <a:gd name="T68" fmla="*/ 2531 w 3091"/>
                <a:gd name="T69" fmla="*/ 2324 h 2655"/>
                <a:gd name="T70" fmla="*/ 2490 w 3091"/>
                <a:gd name="T71" fmla="*/ 2102 h 2655"/>
                <a:gd name="T72" fmla="*/ 2562 w 3091"/>
                <a:gd name="T73" fmla="*/ 1886 h 2655"/>
                <a:gd name="T74" fmla="*/ 2794 w 3091"/>
                <a:gd name="T75" fmla="*/ 1701 h 2655"/>
                <a:gd name="T76" fmla="*/ 2747 w 3091"/>
                <a:gd name="T77" fmla="*/ 1443 h 2655"/>
                <a:gd name="T78" fmla="*/ 2590 w 3091"/>
                <a:gd name="T79" fmla="*/ 1092 h 2655"/>
                <a:gd name="T80" fmla="*/ 2813 w 3091"/>
                <a:gd name="T81" fmla="*/ 1026 h 2655"/>
                <a:gd name="T82" fmla="*/ 3045 w 3091"/>
                <a:gd name="T83" fmla="*/ 944 h 2655"/>
                <a:gd name="T84" fmla="*/ 1521 w 3091"/>
                <a:gd name="T85" fmla="*/ 877 h 2655"/>
                <a:gd name="T86" fmla="*/ 1353 w 3091"/>
                <a:gd name="T87" fmla="*/ 877 h 2655"/>
                <a:gd name="T88" fmla="*/ 1251 w 3091"/>
                <a:gd name="T89" fmla="*/ 734 h 2655"/>
                <a:gd name="T90" fmla="*/ 1312 w 3091"/>
                <a:gd name="T91" fmla="*/ 724 h 2655"/>
                <a:gd name="T92" fmla="*/ 1425 w 3091"/>
                <a:gd name="T93" fmla="*/ 761 h 2655"/>
                <a:gd name="T94" fmla="*/ 1509 w 3091"/>
                <a:gd name="T95" fmla="*/ 824 h 2655"/>
                <a:gd name="T96" fmla="*/ 944 w 3091"/>
                <a:gd name="T97" fmla="*/ 133 h 2655"/>
                <a:gd name="T98" fmla="*/ 793 w 3091"/>
                <a:gd name="T99" fmla="*/ 120 h 2655"/>
                <a:gd name="T100" fmla="*/ 1176 w 3091"/>
                <a:gd name="T101" fmla="*/ 105 h 2655"/>
                <a:gd name="T102" fmla="*/ 1028 w 3091"/>
                <a:gd name="T103" fmla="*/ 200 h 2655"/>
                <a:gd name="T104" fmla="*/ 972 w 3091"/>
                <a:gd name="T105" fmla="*/ 169 h 2655"/>
                <a:gd name="T106" fmla="*/ 968 w 3091"/>
                <a:gd name="T107" fmla="*/ 147 h 2655"/>
                <a:gd name="T108" fmla="*/ 644 w 3091"/>
                <a:gd name="T109" fmla="*/ 183 h 2655"/>
                <a:gd name="T110" fmla="*/ 644 w 3091"/>
                <a:gd name="T111" fmla="*/ 183 h 2655"/>
                <a:gd name="T112" fmla="*/ 290 w 3091"/>
                <a:gd name="T113" fmla="*/ 244 h 2655"/>
                <a:gd name="T114" fmla="*/ 291 w 3091"/>
                <a:gd name="T115" fmla="*/ 216 h 2655"/>
                <a:gd name="T116" fmla="*/ 520 w 3091"/>
                <a:gd name="T117" fmla="*/ 191 h 2655"/>
                <a:gd name="T118" fmla="*/ 600 w 3091"/>
                <a:gd name="T119" fmla="*/ 164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02" name="Freeform 14">
              <a:extLst>
                <a:ext uri="{FF2B5EF4-FFF2-40B4-BE49-F238E27FC236}">
                  <a16:creationId xmlns:a16="http://schemas.microsoft.com/office/drawing/2014/main" id="{96267563-165F-EC43-926B-FDC2801B6619}"/>
                </a:ext>
              </a:extLst>
            </p:cNvPr>
            <p:cNvSpPr>
              <a:spLocks/>
            </p:cNvSpPr>
            <p:nvPr/>
          </p:nvSpPr>
          <p:spPr bwMode="auto">
            <a:xfrm>
              <a:off x="1837" y="1387"/>
              <a:ext cx="611" cy="801"/>
            </a:xfrm>
            <a:custGeom>
              <a:avLst/>
              <a:gdLst>
                <a:gd name="T0" fmla="*/ 1019 w 1614"/>
                <a:gd name="T1" fmla="*/ 1811 h 2114"/>
                <a:gd name="T2" fmla="*/ 1028 w 1614"/>
                <a:gd name="T3" fmla="*/ 1713 h 2114"/>
                <a:gd name="T4" fmla="*/ 996 w 1614"/>
                <a:gd name="T5" fmla="*/ 1581 h 2114"/>
                <a:gd name="T6" fmla="*/ 1014 w 1614"/>
                <a:gd name="T7" fmla="*/ 1521 h 2114"/>
                <a:gd name="T8" fmla="*/ 1142 w 1614"/>
                <a:gd name="T9" fmla="*/ 1446 h 2114"/>
                <a:gd name="T10" fmla="*/ 1406 w 1614"/>
                <a:gd name="T11" fmla="*/ 1361 h 2114"/>
                <a:gd name="T12" fmla="*/ 1536 w 1614"/>
                <a:gd name="T13" fmla="*/ 1414 h 2114"/>
                <a:gd name="T14" fmla="*/ 1601 w 1614"/>
                <a:gd name="T15" fmla="*/ 1275 h 2114"/>
                <a:gd name="T16" fmla="*/ 1567 w 1614"/>
                <a:gd name="T17" fmla="*/ 1156 h 2114"/>
                <a:gd name="T18" fmla="*/ 1369 w 1614"/>
                <a:gd name="T19" fmla="*/ 1080 h 2114"/>
                <a:gd name="T20" fmla="*/ 1143 w 1614"/>
                <a:gd name="T21" fmla="*/ 1017 h 2114"/>
                <a:gd name="T22" fmla="*/ 1055 w 1614"/>
                <a:gd name="T23" fmla="*/ 704 h 2114"/>
                <a:gd name="T24" fmla="*/ 977 w 1614"/>
                <a:gd name="T25" fmla="*/ 540 h 2114"/>
                <a:gd name="T26" fmla="*/ 999 w 1614"/>
                <a:gd name="T27" fmla="*/ 421 h 2114"/>
                <a:gd name="T28" fmla="*/ 929 w 1614"/>
                <a:gd name="T29" fmla="*/ 145 h 2114"/>
                <a:gd name="T30" fmla="*/ 766 w 1614"/>
                <a:gd name="T31" fmla="*/ 129 h 2114"/>
                <a:gd name="T32" fmla="*/ 644 w 1614"/>
                <a:gd name="T33" fmla="*/ 0 h 2114"/>
                <a:gd name="T34" fmla="*/ 547 w 1614"/>
                <a:gd name="T35" fmla="*/ 120 h 2114"/>
                <a:gd name="T36" fmla="*/ 330 w 1614"/>
                <a:gd name="T37" fmla="*/ 142 h 2114"/>
                <a:gd name="T38" fmla="*/ 208 w 1614"/>
                <a:gd name="T39" fmla="*/ 211 h 2114"/>
                <a:gd name="T40" fmla="*/ 132 w 1614"/>
                <a:gd name="T41" fmla="*/ 339 h 2114"/>
                <a:gd name="T42" fmla="*/ 264 w 1614"/>
                <a:gd name="T43" fmla="*/ 559 h 2114"/>
                <a:gd name="T44" fmla="*/ 258 w 1614"/>
                <a:gd name="T45" fmla="*/ 719 h 2114"/>
                <a:gd name="T46" fmla="*/ 270 w 1614"/>
                <a:gd name="T47" fmla="*/ 911 h 2114"/>
                <a:gd name="T48" fmla="*/ 79 w 1614"/>
                <a:gd name="T49" fmla="*/ 1002 h 2114"/>
                <a:gd name="T50" fmla="*/ 35 w 1614"/>
                <a:gd name="T51" fmla="*/ 1159 h 2114"/>
                <a:gd name="T52" fmla="*/ 0 w 1614"/>
                <a:gd name="T53" fmla="*/ 1297 h 2114"/>
                <a:gd name="T54" fmla="*/ 78 w 1614"/>
                <a:gd name="T55" fmla="*/ 1416 h 2114"/>
                <a:gd name="T56" fmla="*/ 243 w 1614"/>
                <a:gd name="T57" fmla="*/ 1627 h 2114"/>
                <a:gd name="T58" fmla="*/ 522 w 1614"/>
                <a:gd name="T59" fmla="*/ 1688 h 2114"/>
                <a:gd name="T60" fmla="*/ 562 w 1614"/>
                <a:gd name="T61" fmla="*/ 1869 h 2114"/>
                <a:gd name="T62" fmla="*/ 635 w 1614"/>
                <a:gd name="T63" fmla="*/ 1951 h 2114"/>
                <a:gd name="T64" fmla="*/ 739 w 1614"/>
                <a:gd name="T65" fmla="*/ 2007 h 2114"/>
                <a:gd name="T66" fmla="*/ 923 w 1614"/>
                <a:gd name="T67" fmla="*/ 2083 h 2114"/>
                <a:gd name="T68" fmla="*/ 1048 w 1614"/>
                <a:gd name="T69" fmla="*/ 2104 h 2114"/>
                <a:gd name="T70" fmla="*/ 1060 w 1614"/>
                <a:gd name="T71" fmla="*/ 1997 h 2114"/>
                <a:gd name="T72" fmla="*/ 1047 w 1614"/>
                <a:gd name="T73" fmla="*/ 1947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chemeClr val="folHlink"/>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03" name="Freeform 15">
              <a:extLst>
                <a:ext uri="{FF2B5EF4-FFF2-40B4-BE49-F238E27FC236}">
                  <a16:creationId xmlns:a16="http://schemas.microsoft.com/office/drawing/2014/main" id="{A62E4179-EF78-7F49-A411-C568FB9ACAED}"/>
                </a:ext>
              </a:extLst>
            </p:cNvPr>
            <p:cNvSpPr>
              <a:spLocks/>
            </p:cNvSpPr>
            <p:nvPr/>
          </p:nvSpPr>
          <p:spPr bwMode="auto">
            <a:xfrm>
              <a:off x="1665" y="1923"/>
              <a:ext cx="668" cy="534"/>
            </a:xfrm>
            <a:custGeom>
              <a:avLst/>
              <a:gdLst>
                <a:gd name="T0" fmla="*/ 1363 w 1764"/>
                <a:gd name="T1" fmla="*/ 1002 h 1408"/>
                <a:gd name="T2" fmla="*/ 1460 w 1764"/>
                <a:gd name="T3" fmla="*/ 1053 h 1408"/>
                <a:gd name="T4" fmla="*/ 1539 w 1764"/>
                <a:gd name="T5" fmla="*/ 1009 h 1408"/>
                <a:gd name="T6" fmla="*/ 1511 w 1764"/>
                <a:gd name="T7" fmla="*/ 875 h 1408"/>
                <a:gd name="T8" fmla="*/ 1764 w 1764"/>
                <a:gd name="T9" fmla="*/ 710 h 1408"/>
                <a:gd name="T10" fmla="*/ 1671 w 1764"/>
                <a:gd name="T11" fmla="*/ 592 h 1408"/>
                <a:gd name="T12" fmla="*/ 1529 w 1764"/>
                <a:gd name="T13" fmla="*/ 537 h 1408"/>
                <a:gd name="T14" fmla="*/ 1541 w 1764"/>
                <a:gd name="T15" fmla="*/ 612 h 1408"/>
                <a:gd name="T16" fmla="*/ 1471 w 1764"/>
                <a:gd name="T17" fmla="*/ 658 h 1408"/>
                <a:gd name="T18" fmla="*/ 1287 w 1764"/>
                <a:gd name="T19" fmla="*/ 581 h 1408"/>
                <a:gd name="T20" fmla="*/ 1159 w 1764"/>
                <a:gd name="T21" fmla="*/ 526 h 1408"/>
                <a:gd name="T22" fmla="*/ 1027 w 1764"/>
                <a:gd name="T23" fmla="*/ 529 h 1408"/>
                <a:gd name="T24" fmla="*/ 950 w 1764"/>
                <a:gd name="T25" fmla="*/ 419 h 1408"/>
                <a:gd name="T26" fmla="*/ 898 w 1764"/>
                <a:gd name="T27" fmla="*/ 220 h 1408"/>
                <a:gd name="T28" fmla="*/ 690 w 1764"/>
                <a:gd name="T29" fmla="*/ 21 h 1408"/>
                <a:gd name="T30" fmla="*/ 501 w 1764"/>
                <a:gd name="T31" fmla="*/ 24 h 1408"/>
                <a:gd name="T32" fmla="*/ 360 w 1764"/>
                <a:gd name="T33" fmla="*/ 43 h 1408"/>
                <a:gd name="T34" fmla="*/ 50 w 1764"/>
                <a:gd name="T35" fmla="*/ 261 h 1408"/>
                <a:gd name="T36" fmla="*/ 225 w 1764"/>
                <a:gd name="T37" fmla="*/ 460 h 1408"/>
                <a:gd name="T38" fmla="*/ 173 w 1764"/>
                <a:gd name="T39" fmla="*/ 577 h 1408"/>
                <a:gd name="T40" fmla="*/ 113 w 1764"/>
                <a:gd name="T41" fmla="*/ 635 h 1408"/>
                <a:gd name="T42" fmla="*/ 113 w 1764"/>
                <a:gd name="T43" fmla="*/ 758 h 1408"/>
                <a:gd name="T44" fmla="*/ 61 w 1764"/>
                <a:gd name="T45" fmla="*/ 816 h 1408"/>
                <a:gd name="T46" fmla="*/ 61 w 1764"/>
                <a:gd name="T47" fmla="*/ 1005 h 1408"/>
                <a:gd name="T48" fmla="*/ 124 w 1764"/>
                <a:gd name="T49" fmla="*/ 967 h 1408"/>
                <a:gd name="T50" fmla="*/ 113 w 1764"/>
                <a:gd name="T51" fmla="*/ 1016 h 1408"/>
                <a:gd name="T52" fmla="*/ 117 w 1764"/>
                <a:gd name="T53" fmla="*/ 1133 h 1408"/>
                <a:gd name="T54" fmla="*/ 290 w 1764"/>
                <a:gd name="T55" fmla="*/ 1162 h 1408"/>
                <a:gd name="T56" fmla="*/ 452 w 1764"/>
                <a:gd name="T57" fmla="*/ 1310 h 1408"/>
                <a:gd name="T58" fmla="*/ 632 w 1764"/>
                <a:gd name="T59" fmla="*/ 1378 h 1408"/>
                <a:gd name="T60" fmla="*/ 656 w 1764"/>
                <a:gd name="T61" fmla="*/ 1258 h 1408"/>
                <a:gd name="T62" fmla="*/ 812 w 1764"/>
                <a:gd name="T63" fmla="*/ 1348 h 1408"/>
                <a:gd name="T64" fmla="*/ 890 w 1764"/>
                <a:gd name="T65" fmla="*/ 1168 h 1408"/>
                <a:gd name="T66" fmla="*/ 1046 w 1764"/>
                <a:gd name="T67" fmla="*/ 1252 h 1408"/>
                <a:gd name="T68" fmla="*/ 1250 w 1764"/>
                <a:gd name="T69" fmla="*/ 1234 h 1408"/>
                <a:gd name="T70" fmla="*/ 1296 w 1764"/>
                <a:gd name="T71" fmla="*/ 1109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chemeClr val="folHlink"/>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04" name="Freeform 16">
              <a:extLst>
                <a:ext uri="{FF2B5EF4-FFF2-40B4-BE49-F238E27FC236}">
                  <a16:creationId xmlns:a16="http://schemas.microsoft.com/office/drawing/2014/main" id="{747A7293-3B9A-DD41-9062-CB66C46D480B}"/>
                </a:ext>
              </a:extLst>
            </p:cNvPr>
            <p:cNvSpPr>
              <a:spLocks/>
            </p:cNvSpPr>
            <p:nvPr/>
          </p:nvSpPr>
          <p:spPr bwMode="auto">
            <a:xfrm>
              <a:off x="2426" y="1521"/>
              <a:ext cx="143" cy="125"/>
            </a:xfrm>
            <a:custGeom>
              <a:avLst/>
              <a:gdLst>
                <a:gd name="T0" fmla="*/ 95 w 377"/>
                <a:gd name="T1" fmla="*/ 18 h 330"/>
                <a:gd name="T2" fmla="*/ 21 w 377"/>
                <a:gd name="T3" fmla="*/ 78 h 330"/>
                <a:gd name="T4" fmla="*/ 21 w 377"/>
                <a:gd name="T5" fmla="*/ 119 h 330"/>
                <a:gd name="T6" fmla="*/ 8 w 377"/>
                <a:gd name="T7" fmla="*/ 123 h 330"/>
                <a:gd name="T8" fmla="*/ 4 w 377"/>
                <a:gd name="T9" fmla="*/ 156 h 330"/>
                <a:gd name="T10" fmla="*/ 21 w 377"/>
                <a:gd name="T11" fmla="*/ 172 h 330"/>
                <a:gd name="T12" fmla="*/ 0 w 377"/>
                <a:gd name="T13" fmla="*/ 209 h 330"/>
                <a:gd name="T14" fmla="*/ 2 w 377"/>
                <a:gd name="T15" fmla="*/ 289 h 330"/>
                <a:gd name="T16" fmla="*/ 115 w 377"/>
                <a:gd name="T17" fmla="*/ 266 h 330"/>
                <a:gd name="T18" fmla="*/ 183 w 377"/>
                <a:gd name="T19" fmla="*/ 283 h 330"/>
                <a:gd name="T20" fmla="*/ 211 w 377"/>
                <a:gd name="T21" fmla="*/ 254 h 330"/>
                <a:gd name="T22" fmla="*/ 310 w 377"/>
                <a:gd name="T23" fmla="*/ 281 h 330"/>
                <a:gd name="T24" fmla="*/ 318 w 377"/>
                <a:gd name="T25" fmla="*/ 330 h 330"/>
                <a:gd name="T26" fmla="*/ 373 w 377"/>
                <a:gd name="T27" fmla="*/ 273 h 330"/>
                <a:gd name="T28" fmla="*/ 377 w 377"/>
                <a:gd name="T29" fmla="*/ 203 h 330"/>
                <a:gd name="T30" fmla="*/ 314 w 377"/>
                <a:gd name="T31" fmla="*/ 191 h 330"/>
                <a:gd name="T32" fmla="*/ 328 w 377"/>
                <a:gd name="T33" fmla="*/ 127 h 330"/>
                <a:gd name="T34" fmla="*/ 295 w 377"/>
                <a:gd name="T35" fmla="*/ 119 h 330"/>
                <a:gd name="T36" fmla="*/ 258 w 377"/>
                <a:gd name="T37" fmla="*/ 78 h 330"/>
                <a:gd name="T38" fmla="*/ 226 w 377"/>
                <a:gd name="T39" fmla="*/ 63 h 330"/>
                <a:gd name="T40" fmla="*/ 228 w 377"/>
                <a:gd name="T41" fmla="*/ 18 h 330"/>
                <a:gd name="T42" fmla="*/ 205 w 377"/>
                <a:gd name="T43" fmla="*/ 2 h 330"/>
                <a:gd name="T44" fmla="*/ 185 w 377"/>
                <a:gd name="T45" fmla="*/ 55 h 330"/>
                <a:gd name="T46" fmla="*/ 156 w 377"/>
                <a:gd name="T47" fmla="*/ 33 h 330"/>
                <a:gd name="T48" fmla="*/ 95 w 377"/>
                <a:gd name="T49" fmla="*/ 1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CEDFEE"/>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05" name="Freeform 17">
              <a:extLst>
                <a:ext uri="{FF2B5EF4-FFF2-40B4-BE49-F238E27FC236}">
                  <a16:creationId xmlns:a16="http://schemas.microsoft.com/office/drawing/2014/main" id="{472D1DC3-E692-E540-B51E-CA7F1FF06798}"/>
                </a:ext>
              </a:extLst>
            </p:cNvPr>
            <p:cNvSpPr>
              <a:spLocks/>
            </p:cNvSpPr>
            <p:nvPr/>
          </p:nvSpPr>
          <p:spPr bwMode="auto">
            <a:xfrm>
              <a:off x="2156" y="1902"/>
              <a:ext cx="742" cy="588"/>
            </a:xfrm>
            <a:custGeom>
              <a:avLst/>
              <a:gdLst>
                <a:gd name="T0" fmla="*/ 1658 w 1958"/>
                <a:gd name="T1" fmla="*/ 58 h 1551"/>
                <a:gd name="T2" fmla="*/ 1500 w 1958"/>
                <a:gd name="T3" fmla="*/ 136 h 1551"/>
                <a:gd name="T4" fmla="*/ 1317 w 1958"/>
                <a:gd name="T5" fmla="*/ 181 h 1551"/>
                <a:gd name="T6" fmla="*/ 1032 w 1958"/>
                <a:gd name="T7" fmla="*/ 296 h 1551"/>
                <a:gd name="T8" fmla="*/ 879 w 1958"/>
                <a:gd name="T9" fmla="*/ 220 h 1551"/>
                <a:gd name="T10" fmla="*/ 804 w 1958"/>
                <a:gd name="T11" fmla="*/ 222 h 1551"/>
                <a:gd name="T12" fmla="*/ 654 w 1958"/>
                <a:gd name="T13" fmla="*/ 44 h 1551"/>
                <a:gd name="T14" fmla="*/ 438 w 1958"/>
                <a:gd name="T15" fmla="*/ 72 h 1551"/>
                <a:gd name="T16" fmla="*/ 199 w 1958"/>
                <a:gd name="T17" fmla="*/ 132 h 1551"/>
                <a:gd name="T18" fmla="*/ 178 w 1958"/>
                <a:gd name="T19" fmla="*/ 197 h 1551"/>
                <a:gd name="T20" fmla="*/ 160 w 1958"/>
                <a:gd name="T21" fmla="*/ 315 h 1551"/>
                <a:gd name="T22" fmla="*/ 146 w 1958"/>
                <a:gd name="T23" fmla="*/ 375 h 1551"/>
                <a:gd name="T24" fmla="*/ 204 w 1958"/>
                <a:gd name="T25" fmla="*/ 586 h 1551"/>
                <a:gd name="T26" fmla="*/ 375 w 1958"/>
                <a:gd name="T27" fmla="*/ 647 h 1551"/>
                <a:gd name="T28" fmla="*/ 468 w 1958"/>
                <a:gd name="T29" fmla="*/ 765 h 1551"/>
                <a:gd name="T30" fmla="*/ 215 w 1958"/>
                <a:gd name="T31" fmla="*/ 930 h 1551"/>
                <a:gd name="T32" fmla="*/ 243 w 1958"/>
                <a:gd name="T33" fmla="*/ 1064 h 1551"/>
                <a:gd name="T34" fmla="*/ 164 w 1958"/>
                <a:gd name="T35" fmla="*/ 1108 h 1551"/>
                <a:gd name="T36" fmla="*/ 67 w 1958"/>
                <a:gd name="T37" fmla="*/ 1057 h 1551"/>
                <a:gd name="T38" fmla="*/ 0 w 1958"/>
                <a:gd name="T39" fmla="*/ 1261 h 1551"/>
                <a:gd name="T40" fmla="*/ 50 w 1958"/>
                <a:gd name="T41" fmla="*/ 1289 h 1551"/>
                <a:gd name="T42" fmla="*/ 128 w 1958"/>
                <a:gd name="T43" fmla="*/ 1366 h 1551"/>
                <a:gd name="T44" fmla="*/ 142 w 1958"/>
                <a:gd name="T45" fmla="*/ 1384 h 1551"/>
                <a:gd name="T46" fmla="*/ 356 w 1958"/>
                <a:gd name="T47" fmla="*/ 1359 h 1551"/>
                <a:gd name="T48" fmla="*/ 565 w 1958"/>
                <a:gd name="T49" fmla="*/ 1269 h 1551"/>
                <a:gd name="T50" fmla="*/ 825 w 1958"/>
                <a:gd name="T51" fmla="*/ 1161 h 1551"/>
                <a:gd name="T52" fmla="*/ 1085 w 1958"/>
                <a:gd name="T53" fmla="*/ 954 h 1551"/>
                <a:gd name="T54" fmla="*/ 1457 w 1958"/>
                <a:gd name="T55" fmla="*/ 777 h 1551"/>
                <a:gd name="T56" fmla="*/ 1464 w 1958"/>
                <a:gd name="T57" fmla="*/ 669 h 1551"/>
                <a:gd name="T58" fmla="*/ 1657 w 1958"/>
                <a:gd name="T59" fmla="*/ 738 h 1551"/>
                <a:gd name="T60" fmla="*/ 1781 w 1958"/>
                <a:gd name="T61" fmla="*/ 818 h 1551"/>
                <a:gd name="T62" fmla="*/ 1924 w 1958"/>
                <a:gd name="T63" fmla="*/ 478 h 1551"/>
                <a:gd name="T64" fmla="*/ 1736 w 1958"/>
                <a:gd name="T65" fmla="*/ 117 h 1551"/>
                <a:gd name="T66" fmla="*/ 1683 w 1958"/>
                <a:gd name="T67" fmla="*/ 81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chemeClr val="folHlink"/>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06" name="Freeform 18">
              <a:extLst>
                <a:ext uri="{FF2B5EF4-FFF2-40B4-BE49-F238E27FC236}">
                  <a16:creationId xmlns:a16="http://schemas.microsoft.com/office/drawing/2014/main" id="{7D9ADEDB-506D-D142-8741-2045654ED270}"/>
                </a:ext>
              </a:extLst>
            </p:cNvPr>
            <p:cNvSpPr>
              <a:spLocks noEditPoints="1"/>
            </p:cNvSpPr>
            <p:nvPr/>
          </p:nvSpPr>
          <p:spPr bwMode="auto">
            <a:xfrm>
              <a:off x="1993" y="1185"/>
              <a:ext cx="826" cy="831"/>
            </a:xfrm>
            <a:custGeom>
              <a:avLst/>
              <a:gdLst>
                <a:gd name="T0" fmla="*/ 1702 w 2181"/>
                <a:gd name="T1" fmla="*/ 280 h 2192"/>
                <a:gd name="T2" fmla="*/ 1689 w 2181"/>
                <a:gd name="T3" fmla="*/ 130 h 2192"/>
                <a:gd name="T4" fmla="*/ 1557 w 2181"/>
                <a:gd name="T5" fmla="*/ 29 h 2192"/>
                <a:gd name="T6" fmla="*/ 1462 w 2181"/>
                <a:gd name="T7" fmla="*/ 77 h 2192"/>
                <a:gd name="T8" fmla="*/ 1356 w 2181"/>
                <a:gd name="T9" fmla="*/ 143 h 2192"/>
                <a:gd name="T10" fmla="*/ 1105 w 2181"/>
                <a:gd name="T11" fmla="*/ 344 h 2192"/>
                <a:gd name="T12" fmla="*/ 907 w 2181"/>
                <a:gd name="T13" fmla="*/ 352 h 2192"/>
                <a:gd name="T14" fmla="*/ 603 w 2181"/>
                <a:gd name="T15" fmla="*/ 254 h 2192"/>
                <a:gd name="T16" fmla="*/ 465 w 2181"/>
                <a:gd name="T17" fmla="*/ 227 h 2192"/>
                <a:gd name="T18" fmla="*/ 224 w 2181"/>
                <a:gd name="T19" fmla="*/ 341 h 2192"/>
                <a:gd name="T20" fmla="*/ 10 w 2181"/>
                <a:gd name="T21" fmla="*/ 465 h 2192"/>
                <a:gd name="T22" fmla="*/ 42 w 2181"/>
                <a:gd name="T23" fmla="*/ 529 h 2192"/>
                <a:gd name="T24" fmla="*/ 196 w 2181"/>
                <a:gd name="T25" fmla="*/ 559 h 2192"/>
                <a:gd name="T26" fmla="*/ 354 w 2181"/>
                <a:gd name="T27" fmla="*/ 611 h 2192"/>
                <a:gd name="T28" fmla="*/ 455 w 2181"/>
                <a:gd name="T29" fmla="*/ 705 h 2192"/>
                <a:gd name="T30" fmla="*/ 593 w 2181"/>
                <a:gd name="T31" fmla="*/ 714 h 2192"/>
                <a:gd name="T32" fmla="*/ 552 w 2181"/>
                <a:gd name="T33" fmla="*/ 1038 h 2192"/>
                <a:gd name="T34" fmla="*/ 646 w 2181"/>
                <a:gd name="T35" fmla="*/ 1066 h 2192"/>
                <a:gd name="T36" fmla="*/ 609 w 2181"/>
                <a:gd name="T37" fmla="*/ 1455 h 2192"/>
                <a:gd name="T38" fmla="*/ 769 w 2181"/>
                <a:gd name="T39" fmla="*/ 1537 h 2192"/>
                <a:gd name="T40" fmla="*/ 1054 w 2181"/>
                <a:gd name="T41" fmla="*/ 1622 h 2192"/>
                <a:gd name="T42" fmla="*/ 1192 w 2181"/>
                <a:gd name="T43" fmla="*/ 1691 h 2192"/>
                <a:gd name="T44" fmla="*/ 1202 w 2181"/>
                <a:gd name="T45" fmla="*/ 1866 h 2192"/>
                <a:gd name="T46" fmla="*/ 1201 w 2181"/>
                <a:gd name="T47" fmla="*/ 1965 h 2192"/>
                <a:gd name="T48" fmla="*/ 1231 w 2181"/>
                <a:gd name="T49" fmla="*/ 2166 h 2192"/>
                <a:gd name="T50" fmla="*/ 1358 w 2181"/>
                <a:gd name="T51" fmla="*/ 2120 h 2192"/>
                <a:gd name="T52" fmla="*/ 1718 w 2181"/>
                <a:gd name="T53" fmla="*/ 2171 h 2192"/>
                <a:gd name="T54" fmla="*/ 1829 w 2181"/>
                <a:gd name="T55" fmla="*/ 1997 h 2192"/>
                <a:gd name="T56" fmla="*/ 1957 w 2181"/>
                <a:gd name="T57" fmla="*/ 1999 h 2192"/>
                <a:gd name="T58" fmla="*/ 2114 w 2181"/>
                <a:gd name="T59" fmla="*/ 1974 h 2192"/>
                <a:gd name="T60" fmla="*/ 2169 w 2181"/>
                <a:gd name="T61" fmla="*/ 1879 h 2192"/>
                <a:gd name="T62" fmla="*/ 2100 w 2181"/>
                <a:gd name="T63" fmla="*/ 1440 h 2192"/>
                <a:gd name="T64" fmla="*/ 2004 w 2181"/>
                <a:gd name="T65" fmla="*/ 1160 h 2192"/>
                <a:gd name="T66" fmla="*/ 1716 w 2181"/>
                <a:gd name="T67" fmla="*/ 718 h 2192"/>
                <a:gd name="T68" fmla="*/ 1856 w 2181"/>
                <a:gd name="T69" fmla="*/ 467 h 2192"/>
                <a:gd name="T70" fmla="*/ 1797 w 2181"/>
                <a:gd name="T71" fmla="*/ 249 h 2192"/>
                <a:gd name="T72" fmla="*/ 1517 w 2181"/>
                <a:gd name="T73" fmla="*/ 1159 h 2192"/>
                <a:gd name="T74" fmla="*/ 1454 w 2181"/>
                <a:gd name="T75" fmla="*/ 1167 h 2192"/>
                <a:gd name="T76" fmla="*/ 1327 w 2181"/>
                <a:gd name="T77" fmla="*/ 1169 h 2192"/>
                <a:gd name="T78" fmla="*/ 1146 w 2181"/>
                <a:gd name="T79" fmla="*/ 1175 h 2192"/>
                <a:gd name="T80" fmla="*/ 1165 w 2181"/>
                <a:gd name="T81" fmla="*/ 1058 h 2192"/>
                <a:gd name="T82" fmla="*/ 1152 w 2181"/>
                <a:gd name="T83" fmla="*/ 1009 h 2192"/>
                <a:gd name="T84" fmla="*/ 1165 w 2181"/>
                <a:gd name="T85" fmla="*/ 964 h 2192"/>
                <a:gd name="T86" fmla="*/ 1300 w 2181"/>
                <a:gd name="T87" fmla="*/ 919 h 2192"/>
                <a:gd name="T88" fmla="*/ 1349 w 2181"/>
                <a:gd name="T89" fmla="*/ 888 h 2192"/>
                <a:gd name="T90" fmla="*/ 1370 w 2181"/>
                <a:gd name="T91" fmla="*/ 949 h 2192"/>
                <a:gd name="T92" fmla="*/ 1439 w 2181"/>
                <a:gd name="T93" fmla="*/ 1005 h 2192"/>
                <a:gd name="T94" fmla="*/ 1458 w 2181"/>
                <a:gd name="T95" fmla="*/ 1077 h 2192"/>
                <a:gd name="T96" fmla="*/ 1517 w 2181"/>
                <a:gd name="T97" fmla="*/ 1159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chemeClr val="folHlink"/>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07" name="Freeform 19">
              <a:extLst>
                <a:ext uri="{FF2B5EF4-FFF2-40B4-BE49-F238E27FC236}">
                  <a16:creationId xmlns:a16="http://schemas.microsoft.com/office/drawing/2014/main" id="{3880774F-2B45-B64B-B781-476178D97FAB}"/>
                </a:ext>
              </a:extLst>
            </p:cNvPr>
            <p:cNvSpPr>
              <a:spLocks/>
            </p:cNvSpPr>
            <p:nvPr/>
          </p:nvSpPr>
          <p:spPr bwMode="auto">
            <a:xfrm>
              <a:off x="1447" y="2334"/>
              <a:ext cx="1202" cy="1256"/>
            </a:xfrm>
            <a:custGeom>
              <a:avLst/>
              <a:gdLst>
                <a:gd name="T0" fmla="*/ 1998 w 3172"/>
                <a:gd name="T1" fmla="*/ 227 h 3315"/>
                <a:gd name="T2" fmla="*/ 1920 w 3172"/>
                <a:gd name="T3" fmla="*/ 150 h 3315"/>
                <a:gd name="T4" fmla="*/ 1870 w 3172"/>
                <a:gd name="T5" fmla="*/ 122 h 3315"/>
                <a:gd name="T6" fmla="*/ 1680 w 3172"/>
                <a:gd name="T7" fmla="*/ 150 h 3315"/>
                <a:gd name="T8" fmla="*/ 1560 w 3172"/>
                <a:gd name="T9" fmla="*/ 60 h 3315"/>
                <a:gd name="T10" fmla="*/ 1452 w 3172"/>
                <a:gd name="T11" fmla="*/ 270 h 3315"/>
                <a:gd name="T12" fmla="*/ 1380 w 3172"/>
                <a:gd name="T13" fmla="*/ 198 h 3315"/>
                <a:gd name="T14" fmla="*/ 1116 w 3172"/>
                <a:gd name="T15" fmla="*/ 222 h 3315"/>
                <a:gd name="T16" fmla="*/ 1056 w 3172"/>
                <a:gd name="T17" fmla="*/ 324 h 3315"/>
                <a:gd name="T18" fmla="*/ 918 w 3172"/>
                <a:gd name="T19" fmla="*/ 162 h 3315"/>
                <a:gd name="T20" fmla="*/ 744 w 3172"/>
                <a:gd name="T21" fmla="*/ 0 h 3315"/>
                <a:gd name="T22" fmla="*/ 510 w 3172"/>
                <a:gd name="T23" fmla="*/ 126 h 3315"/>
                <a:gd name="T24" fmla="*/ 408 w 3172"/>
                <a:gd name="T25" fmla="*/ 336 h 3315"/>
                <a:gd name="T26" fmla="*/ 354 w 3172"/>
                <a:gd name="T27" fmla="*/ 444 h 3315"/>
                <a:gd name="T28" fmla="*/ 240 w 3172"/>
                <a:gd name="T29" fmla="*/ 408 h 3315"/>
                <a:gd name="T30" fmla="*/ 108 w 3172"/>
                <a:gd name="T31" fmla="*/ 456 h 3315"/>
                <a:gd name="T32" fmla="*/ 0 w 3172"/>
                <a:gd name="T33" fmla="*/ 480 h 3315"/>
                <a:gd name="T34" fmla="*/ 84 w 3172"/>
                <a:gd name="T35" fmla="*/ 768 h 3315"/>
                <a:gd name="T36" fmla="*/ 66 w 3172"/>
                <a:gd name="T37" fmla="*/ 984 h 3315"/>
                <a:gd name="T38" fmla="*/ 192 w 3172"/>
                <a:gd name="T39" fmla="*/ 906 h 3315"/>
                <a:gd name="T40" fmla="*/ 264 w 3172"/>
                <a:gd name="T41" fmla="*/ 840 h 3315"/>
                <a:gd name="T42" fmla="*/ 354 w 3172"/>
                <a:gd name="T43" fmla="*/ 786 h 3315"/>
                <a:gd name="T44" fmla="*/ 432 w 3172"/>
                <a:gd name="T45" fmla="*/ 852 h 3315"/>
                <a:gd name="T46" fmla="*/ 546 w 3172"/>
                <a:gd name="T47" fmla="*/ 990 h 3315"/>
                <a:gd name="T48" fmla="*/ 600 w 3172"/>
                <a:gd name="T49" fmla="*/ 1074 h 3315"/>
                <a:gd name="T50" fmla="*/ 690 w 3172"/>
                <a:gd name="T51" fmla="*/ 1014 h 3315"/>
                <a:gd name="T52" fmla="*/ 714 w 3172"/>
                <a:gd name="T53" fmla="*/ 1266 h 3315"/>
                <a:gd name="T54" fmla="*/ 816 w 3172"/>
                <a:gd name="T55" fmla="*/ 1428 h 3315"/>
                <a:gd name="T56" fmla="*/ 924 w 3172"/>
                <a:gd name="T57" fmla="*/ 1584 h 3315"/>
                <a:gd name="T58" fmla="*/ 966 w 3172"/>
                <a:gd name="T59" fmla="*/ 1848 h 3315"/>
                <a:gd name="T60" fmla="*/ 846 w 3172"/>
                <a:gd name="T61" fmla="*/ 2028 h 3315"/>
                <a:gd name="T62" fmla="*/ 654 w 3172"/>
                <a:gd name="T63" fmla="*/ 2100 h 3315"/>
                <a:gd name="T64" fmla="*/ 708 w 3172"/>
                <a:gd name="T65" fmla="*/ 2556 h 3315"/>
                <a:gd name="T66" fmla="*/ 712 w 3172"/>
                <a:gd name="T67" fmla="*/ 2878 h 3315"/>
                <a:gd name="T68" fmla="*/ 393 w 3172"/>
                <a:gd name="T69" fmla="*/ 2962 h 3315"/>
                <a:gd name="T70" fmla="*/ 396 w 3172"/>
                <a:gd name="T71" fmla="*/ 3049 h 3315"/>
                <a:gd name="T72" fmla="*/ 610 w 3172"/>
                <a:gd name="T73" fmla="*/ 3101 h 3315"/>
                <a:gd name="T74" fmla="*/ 753 w 3172"/>
                <a:gd name="T75" fmla="*/ 3199 h 3315"/>
                <a:gd name="T76" fmla="*/ 937 w 3172"/>
                <a:gd name="T77" fmla="*/ 3145 h 3315"/>
                <a:gd name="T78" fmla="*/ 998 w 3172"/>
                <a:gd name="T79" fmla="*/ 3033 h 3315"/>
                <a:gd name="T80" fmla="*/ 1196 w 3172"/>
                <a:gd name="T81" fmla="*/ 3110 h 3315"/>
                <a:gd name="T82" fmla="*/ 1453 w 3172"/>
                <a:gd name="T83" fmla="*/ 3156 h 3315"/>
                <a:gd name="T84" fmla="*/ 1580 w 3172"/>
                <a:gd name="T85" fmla="*/ 3147 h 3315"/>
                <a:gd name="T86" fmla="*/ 1702 w 3172"/>
                <a:gd name="T87" fmla="*/ 3007 h 3315"/>
                <a:gd name="T88" fmla="*/ 2102 w 3172"/>
                <a:gd name="T89" fmla="*/ 2972 h 3315"/>
                <a:gd name="T90" fmla="*/ 2129 w 3172"/>
                <a:gd name="T91" fmla="*/ 2901 h 3315"/>
                <a:gd name="T92" fmla="*/ 2509 w 3172"/>
                <a:gd name="T93" fmla="*/ 2899 h 3315"/>
                <a:gd name="T94" fmla="*/ 2672 w 3172"/>
                <a:gd name="T95" fmla="*/ 3080 h 3315"/>
                <a:gd name="T96" fmla="*/ 2589 w 3172"/>
                <a:gd name="T97" fmla="*/ 2857 h 3315"/>
                <a:gd name="T98" fmla="*/ 2530 w 3172"/>
                <a:gd name="T99" fmla="*/ 2545 h 3315"/>
                <a:gd name="T100" fmla="*/ 2653 w 3172"/>
                <a:gd name="T101" fmla="*/ 2296 h 3315"/>
                <a:gd name="T102" fmla="*/ 2900 w 3172"/>
                <a:gd name="T103" fmla="*/ 1993 h 3315"/>
                <a:gd name="T104" fmla="*/ 3161 w 3172"/>
                <a:gd name="T105" fmla="*/ 1836 h 3315"/>
                <a:gd name="T106" fmla="*/ 2877 w 3172"/>
                <a:gd name="T107" fmla="*/ 1512 h 3315"/>
                <a:gd name="T108" fmla="*/ 2485 w 3172"/>
                <a:gd name="T109" fmla="*/ 1218 h 3315"/>
                <a:gd name="T110" fmla="*/ 2274 w 3172"/>
                <a:gd name="T111" fmla="*/ 885 h 3315"/>
                <a:gd name="T112" fmla="*/ 2244 w 3172"/>
                <a:gd name="T113" fmla="*/ 734 h 3315"/>
                <a:gd name="T114" fmla="*/ 2231 w 3172"/>
                <a:gd name="T115" fmla="*/ 616 h 3315"/>
                <a:gd name="T116" fmla="*/ 1987 w 3172"/>
                <a:gd name="T117" fmla="*/ 250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08" name="Freeform 20">
              <a:extLst>
                <a:ext uri="{FF2B5EF4-FFF2-40B4-BE49-F238E27FC236}">
                  <a16:creationId xmlns:a16="http://schemas.microsoft.com/office/drawing/2014/main" id="{A518EC5A-CCFF-854C-81EA-45F4F3357FEC}"/>
                </a:ext>
              </a:extLst>
            </p:cNvPr>
            <p:cNvSpPr>
              <a:spLocks/>
            </p:cNvSpPr>
            <p:nvPr/>
          </p:nvSpPr>
          <p:spPr bwMode="auto">
            <a:xfrm>
              <a:off x="783" y="2657"/>
              <a:ext cx="263" cy="228"/>
            </a:xfrm>
            <a:custGeom>
              <a:avLst/>
              <a:gdLst>
                <a:gd name="T0" fmla="*/ 658 w 693"/>
                <a:gd name="T1" fmla="*/ 512 h 601"/>
                <a:gd name="T2" fmla="*/ 629 w 693"/>
                <a:gd name="T3" fmla="*/ 460 h 601"/>
                <a:gd name="T4" fmla="*/ 629 w 693"/>
                <a:gd name="T5" fmla="*/ 411 h 601"/>
                <a:gd name="T6" fmla="*/ 693 w 693"/>
                <a:gd name="T7" fmla="*/ 311 h 601"/>
                <a:gd name="T8" fmla="*/ 596 w 693"/>
                <a:gd name="T9" fmla="*/ 217 h 601"/>
                <a:gd name="T10" fmla="*/ 639 w 693"/>
                <a:gd name="T11" fmla="*/ 179 h 601"/>
                <a:gd name="T12" fmla="*/ 620 w 693"/>
                <a:gd name="T13" fmla="*/ 73 h 601"/>
                <a:gd name="T14" fmla="*/ 542 w 693"/>
                <a:gd name="T15" fmla="*/ 49 h 601"/>
                <a:gd name="T16" fmla="*/ 491 w 693"/>
                <a:gd name="T17" fmla="*/ 14 h 601"/>
                <a:gd name="T18" fmla="*/ 426 w 693"/>
                <a:gd name="T19" fmla="*/ 0 h 601"/>
                <a:gd name="T20" fmla="*/ 264 w 693"/>
                <a:gd name="T21" fmla="*/ 92 h 601"/>
                <a:gd name="T22" fmla="*/ 231 w 693"/>
                <a:gd name="T23" fmla="*/ 84 h 601"/>
                <a:gd name="T24" fmla="*/ 172 w 693"/>
                <a:gd name="T25" fmla="*/ 100 h 601"/>
                <a:gd name="T26" fmla="*/ 18 w 693"/>
                <a:gd name="T27" fmla="*/ 70 h 601"/>
                <a:gd name="T28" fmla="*/ 17 w 693"/>
                <a:gd name="T29" fmla="*/ 124 h 601"/>
                <a:gd name="T30" fmla="*/ 125 w 693"/>
                <a:gd name="T31" fmla="*/ 218 h 601"/>
                <a:gd name="T32" fmla="*/ 121 w 693"/>
                <a:gd name="T33" fmla="*/ 301 h 601"/>
                <a:gd name="T34" fmla="*/ 227 w 693"/>
                <a:gd name="T35" fmla="*/ 436 h 601"/>
                <a:gd name="T36" fmla="*/ 263 w 693"/>
                <a:gd name="T37" fmla="*/ 496 h 601"/>
                <a:gd name="T38" fmla="*/ 314 w 693"/>
                <a:gd name="T39" fmla="*/ 450 h 601"/>
                <a:gd name="T40" fmla="*/ 427 w 693"/>
                <a:gd name="T41" fmla="*/ 495 h 601"/>
                <a:gd name="T42" fmla="*/ 480 w 693"/>
                <a:gd name="T43" fmla="*/ 517 h 601"/>
                <a:gd name="T44" fmla="*/ 594 w 693"/>
                <a:gd name="T45" fmla="*/ 561 h 601"/>
                <a:gd name="T46" fmla="*/ 661 w 693"/>
                <a:gd name="T47" fmla="*/ 533 h 601"/>
                <a:gd name="T48" fmla="*/ 658 w 693"/>
                <a:gd name="T49" fmla="*/ 51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09" name="Freeform 21">
              <a:extLst>
                <a:ext uri="{FF2B5EF4-FFF2-40B4-BE49-F238E27FC236}">
                  <a16:creationId xmlns:a16="http://schemas.microsoft.com/office/drawing/2014/main" id="{5AC5781B-7EE5-6C40-8C84-9C209F128B0E}"/>
                </a:ext>
              </a:extLst>
            </p:cNvPr>
            <p:cNvSpPr>
              <a:spLocks/>
            </p:cNvSpPr>
            <p:nvPr/>
          </p:nvSpPr>
          <p:spPr bwMode="auto">
            <a:xfrm>
              <a:off x="1156" y="1916"/>
              <a:ext cx="597" cy="860"/>
            </a:xfrm>
            <a:custGeom>
              <a:avLst/>
              <a:gdLst>
                <a:gd name="T0" fmla="*/ 471 w 1575"/>
                <a:gd name="T1" fmla="*/ 2117 h 2271"/>
                <a:gd name="T2" fmla="*/ 497 w 1575"/>
                <a:gd name="T3" fmla="*/ 2039 h 2271"/>
                <a:gd name="T4" fmla="*/ 583 w 1575"/>
                <a:gd name="T5" fmla="*/ 2127 h 2271"/>
                <a:gd name="T6" fmla="*/ 628 w 1575"/>
                <a:gd name="T7" fmla="*/ 2237 h 2271"/>
                <a:gd name="T8" fmla="*/ 697 w 1575"/>
                <a:gd name="T9" fmla="*/ 2210 h 2271"/>
                <a:gd name="T10" fmla="*/ 753 w 1575"/>
                <a:gd name="T11" fmla="*/ 2143 h 2271"/>
                <a:gd name="T12" fmla="*/ 812 w 1575"/>
                <a:gd name="T13" fmla="*/ 2101 h 2271"/>
                <a:gd name="T14" fmla="*/ 828 w 1575"/>
                <a:gd name="T15" fmla="*/ 2084 h 2271"/>
                <a:gd name="T16" fmla="*/ 852 w 1575"/>
                <a:gd name="T17" fmla="*/ 1872 h 2271"/>
                <a:gd name="T18" fmla="*/ 768 w 1575"/>
                <a:gd name="T19" fmla="*/ 1584 h 2271"/>
                <a:gd name="T20" fmla="*/ 876 w 1575"/>
                <a:gd name="T21" fmla="*/ 1560 h 2271"/>
                <a:gd name="T22" fmla="*/ 1008 w 1575"/>
                <a:gd name="T23" fmla="*/ 1512 h 2271"/>
                <a:gd name="T24" fmla="*/ 1122 w 1575"/>
                <a:gd name="T25" fmla="*/ 1548 h 2271"/>
                <a:gd name="T26" fmla="*/ 1176 w 1575"/>
                <a:gd name="T27" fmla="*/ 1440 h 2271"/>
                <a:gd name="T28" fmla="*/ 1278 w 1575"/>
                <a:gd name="T29" fmla="*/ 1230 h 2271"/>
                <a:gd name="T30" fmla="*/ 1459 w 1575"/>
                <a:gd name="T31" fmla="*/ 1153 h 2271"/>
                <a:gd name="T32" fmla="*/ 1455 w 1575"/>
                <a:gd name="T33" fmla="*/ 1036 h 2271"/>
                <a:gd name="T34" fmla="*/ 1466 w 1575"/>
                <a:gd name="T35" fmla="*/ 987 h 2271"/>
                <a:gd name="T36" fmla="*/ 1403 w 1575"/>
                <a:gd name="T37" fmla="*/ 1025 h 2271"/>
                <a:gd name="T38" fmla="*/ 1403 w 1575"/>
                <a:gd name="T39" fmla="*/ 836 h 2271"/>
                <a:gd name="T40" fmla="*/ 1455 w 1575"/>
                <a:gd name="T41" fmla="*/ 778 h 2271"/>
                <a:gd name="T42" fmla="*/ 1455 w 1575"/>
                <a:gd name="T43" fmla="*/ 655 h 2271"/>
                <a:gd name="T44" fmla="*/ 1515 w 1575"/>
                <a:gd name="T45" fmla="*/ 597 h 2271"/>
                <a:gd name="T46" fmla="*/ 1567 w 1575"/>
                <a:gd name="T47" fmla="*/ 480 h 2271"/>
                <a:gd name="T48" fmla="*/ 1381 w 1575"/>
                <a:gd name="T49" fmla="*/ 244 h 2271"/>
                <a:gd name="T50" fmla="*/ 1260 w 1575"/>
                <a:gd name="T51" fmla="*/ 304 h 2271"/>
                <a:gd name="T52" fmla="*/ 1153 w 1575"/>
                <a:gd name="T53" fmla="*/ 312 h 2271"/>
                <a:gd name="T54" fmla="*/ 1219 w 1575"/>
                <a:gd name="T55" fmla="*/ 203 h 2271"/>
                <a:gd name="T56" fmla="*/ 1238 w 1575"/>
                <a:gd name="T57" fmla="*/ 79 h 2271"/>
                <a:gd name="T58" fmla="*/ 1115 w 1575"/>
                <a:gd name="T59" fmla="*/ 0 h 2271"/>
                <a:gd name="T60" fmla="*/ 1011 w 1575"/>
                <a:gd name="T61" fmla="*/ 126 h 2271"/>
                <a:gd name="T62" fmla="*/ 830 w 1575"/>
                <a:gd name="T63" fmla="*/ 143 h 2271"/>
                <a:gd name="T64" fmla="*/ 767 w 1575"/>
                <a:gd name="T65" fmla="*/ 266 h 2271"/>
                <a:gd name="T66" fmla="*/ 537 w 1575"/>
                <a:gd name="T67" fmla="*/ 362 h 2271"/>
                <a:gd name="T68" fmla="*/ 622 w 1575"/>
                <a:gd name="T69" fmla="*/ 381 h 2271"/>
                <a:gd name="T70" fmla="*/ 619 w 1575"/>
                <a:gd name="T71" fmla="*/ 545 h 2271"/>
                <a:gd name="T72" fmla="*/ 507 w 1575"/>
                <a:gd name="T73" fmla="*/ 619 h 2271"/>
                <a:gd name="T74" fmla="*/ 334 w 1575"/>
                <a:gd name="T75" fmla="*/ 759 h 2271"/>
                <a:gd name="T76" fmla="*/ 265 w 1575"/>
                <a:gd name="T77" fmla="*/ 904 h 2271"/>
                <a:gd name="T78" fmla="*/ 235 w 1575"/>
                <a:gd name="T79" fmla="*/ 949 h 2271"/>
                <a:gd name="T80" fmla="*/ 163 w 1575"/>
                <a:gd name="T81" fmla="*/ 1079 h 2271"/>
                <a:gd name="T82" fmla="*/ 217 w 1575"/>
                <a:gd name="T83" fmla="*/ 1355 h 2271"/>
                <a:gd name="T84" fmla="*/ 68 w 1575"/>
                <a:gd name="T85" fmla="*/ 1468 h 2271"/>
                <a:gd name="T86" fmla="*/ 95 w 1575"/>
                <a:gd name="T87" fmla="*/ 1517 h 2271"/>
                <a:gd name="T88" fmla="*/ 0 w 1575"/>
                <a:gd name="T89" fmla="*/ 1566 h 2271"/>
                <a:gd name="T90" fmla="*/ 273 w 1575"/>
                <a:gd name="T91" fmla="*/ 1587 h 2271"/>
                <a:gd name="T92" fmla="*/ 352 w 1575"/>
                <a:gd name="T93" fmla="*/ 1771 h 2271"/>
                <a:gd name="T94" fmla="*/ 352 w 1575"/>
                <a:gd name="T95" fmla="*/ 1947 h 2271"/>
                <a:gd name="T96" fmla="*/ 423 w 1575"/>
                <a:gd name="T97" fmla="*/ 2063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10" name="Freeform 22">
              <a:extLst>
                <a:ext uri="{FF2B5EF4-FFF2-40B4-BE49-F238E27FC236}">
                  <a16:creationId xmlns:a16="http://schemas.microsoft.com/office/drawing/2014/main" id="{554EC390-A43C-FE44-9C6B-5E0E18452719}"/>
                </a:ext>
              </a:extLst>
            </p:cNvPr>
            <p:cNvSpPr>
              <a:spLocks/>
            </p:cNvSpPr>
            <p:nvPr/>
          </p:nvSpPr>
          <p:spPr bwMode="auto">
            <a:xfrm>
              <a:off x="746" y="2182"/>
              <a:ext cx="577" cy="752"/>
            </a:xfrm>
            <a:custGeom>
              <a:avLst/>
              <a:gdLst>
                <a:gd name="T0" fmla="*/ 1471 w 1522"/>
                <a:gd name="T1" fmla="*/ 1363 h 1984"/>
                <a:gd name="T2" fmla="*/ 1435 w 1522"/>
                <a:gd name="T3" fmla="*/ 1244 h 1984"/>
                <a:gd name="T4" fmla="*/ 1435 w 1522"/>
                <a:gd name="T5" fmla="*/ 1068 h 1984"/>
                <a:gd name="T6" fmla="*/ 1356 w 1522"/>
                <a:gd name="T7" fmla="*/ 884 h 1984"/>
                <a:gd name="T8" fmla="*/ 1083 w 1522"/>
                <a:gd name="T9" fmla="*/ 863 h 1984"/>
                <a:gd name="T10" fmla="*/ 1178 w 1522"/>
                <a:gd name="T11" fmla="*/ 814 h 1984"/>
                <a:gd name="T12" fmla="*/ 1151 w 1522"/>
                <a:gd name="T13" fmla="*/ 765 h 1984"/>
                <a:gd name="T14" fmla="*/ 1300 w 1522"/>
                <a:gd name="T15" fmla="*/ 652 h 1984"/>
                <a:gd name="T16" fmla="*/ 1246 w 1522"/>
                <a:gd name="T17" fmla="*/ 376 h 1984"/>
                <a:gd name="T18" fmla="*/ 1318 w 1522"/>
                <a:gd name="T19" fmla="*/ 246 h 1984"/>
                <a:gd name="T20" fmla="*/ 1218 w 1522"/>
                <a:gd name="T21" fmla="*/ 90 h 1984"/>
                <a:gd name="T22" fmla="*/ 1143 w 1522"/>
                <a:gd name="T23" fmla="*/ 0 h 1984"/>
                <a:gd name="T24" fmla="*/ 1091 w 1522"/>
                <a:gd name="T25" fmla="*/ 84 h 1984"/>
                <a:gd name="T26" fmla="*/ 1016 w 1522"/>
                <a:gd name="T27" fmla="*/ 154 h 1984"/>
                <a:gd name="T28" fmla="*/ 846 w 1522"/>
                <a:gd name="T29" fmla="*/ 265 h 1984"/>
                <a:gd name="T30" fmla="*/ 724 w 1522"/>
                <a:gd name="T31" fmla="*/ 265 h 1984"/>
                <a:gd name="T32" fmla="*/ 532 w 1522"/>
                <a:gd name="T33" fmla="*/ 441 h 1984"/>
                <a:gd name="T34" fmla="*/ 429 w 1522"/>
                <a:gd name="T35" fmla="*/ 422 h 1984"/>
                <a:gd name="T36" fmla="*/ 408 w 1522"/>
                <a:gd name="T37" fmla="*/ 549 h 1984"/>
                <a:gd name="T38" fmla="*/ 205 w 1522"/>
                <a:gd name="T39" fmla="*/ 499 h 1984"/>
                <a:gd name="T40" fmla="*/ 178 w 1522"/>
                <a:gd name="T41" fmla="*/ 513 h 1984"/>
                <a:gd name="T42" fmla="*/ 53 w 1522"/>
                <a:gd name="T43" fmla="*/ 648 h 1984"/>
                <a:gd name="T44" fmla="*/ 145 w 1522"/>
                <a:gd name="T45" fmla="*/ 1056 h 1984"/>
                <a:gd name="T46" fmla="*/ 130 w 1522"/>
                <a:gd name="T47" fmla="*/ 1290 h 1984"/>
                <a:gd name="T48" fmla="*/ 270 w 1522"/>
                <a:gd name="T49" fmla="*/ 1354 h 1984"/>
                <a:gd name="T50" fmla="*/ 362 w 1522"/>
                <a:gd name="T51" fmla="*/ 1346 h 1984"/>
                <a:gd name="T52" fmla="*/ 589 w 1522"/>
                <a:gd name="T53" fmla="*/ 1268 h 1984"/>
                <a:gd name="T54" fmla="*/ 718 w 1522"/>
                <a:gd name="T55" fmla="*/ 1327 h 1984"/>
                <a:gd name="T56" fmla="*/ 694 w 1522"/>
                <a:gd name="T57" fmla="*/ 1471 h 1984"/>
                <a:gd name="T58" fmla="*/ 727 w 1522"/>
                <a:gd name="T59" fmla="*/ 1665 h 1984"/>
                <a:gd name="T60" fmla="*/ 756 w 1522"/>
                <a:gd name="T61" fmla="*/ 1766 h 1984"/>
                <a:gd name="T62" fmla="*/ 830 w 1522"/>
                <a:gd name="T63" fmla="*/ 1775 h 1984"/>
                <a:gd name="T64" fmla="*/ 1076 w 1522"/>
                <a:gd name="T65" fmla="*/ 1915 h 1984"/>
                <a:gd name="T66" fmla="*/ 1330 w 1522"/>
                <a:gd name="T67" fmla="*/ 1958 h 1984"/>
                <a:gd name="T68" fmla="*/ 1388 w 1522"/>
                <a:gd name="T69" fmla="*/ 1867 h 1984"/>
                <a:gd name="T70" fmla="*/ 1458 w 1522"/>
                <a:gd name="T71" fmla="*/ 1704 h 1984"/>
                <a:gd name="T72" fmla="*/ 1522 w 1522"/>
                <a:gd name="T73" fmla="*/ 1507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11" name="Freeform 23">
              <a:extLst>
                <a:ext uri="{FF2B5EF4-FFF2-40B4-BE49-F238E27FC236}">
                  <a16:creationId xmlns:a16="http://schemas.microsoft.com/office/drawing/2014/main" id="{049C706A-94B4-AD42-8E08-6FFE60E47DBE}"/>
                </a:ext>
              </a:extLst>
            </p:cNvPr>
            <p:cNvSpPr>
              <a:spLocks/>
            </p:cNvSpPr>
            <p:nvPr/>
          </p:nvSpPr>
          <p:spPr bwMode="auto">
            <a:xfrm>
              <a:off x="703" y="1579"/>
              <a:ext cx="869" cy="811"/>
            </a:xfrm>
            <a:custGeom>
              <a:avLst/>
              <a:gdLst>
                <a:gd name="T0" fmla="*/ 2295 w 2295"/>
                <a:gd name="T1" fmla="*/ 681 h 2141"/>
                <a:gd name="T2" fmla="*/ 2186 w 2295"/>
                <a:gd name="T3" fmla="*/ 556 h 2141"/>
                <a:gd name="T4" fmla="*/ 2108 w 2295"/>
                <a:gd name="T5" fmla="*/ 403 h 2141"/>
                <a:gd name="T6" fmla="*/ 2055 w 2295"/>
                <a:gd name="T7" fmla="*/ 299 h 2141"/>
                <a:gd name="T8" fmla="*/ 2020 w 2295"/>
                <a:gd name="T9" fmla="*/ 211 h 2141"/>
                <a:gd name="T10" fmla="*/ 2122 w 2295"/>
                <a:gd name="T11" fmla="*/ 46 h 2141"/>
                <a:gd name="T12" fmla="*/ 1994 w 2295"/>
                <a:gd name="T13" fmla="*/ 131 h 2141"/>
                <a:gd name="T14" fmla="*/ 1839 w 2295"/>
                <a:gd name="T15" fmla="*/ 0 h 2141"/>
                <a:gd name="T16" fmla="*/ 1689 w 2295"/>
                <a:gd name="T17" fmla="*/ 59 h 2141"/>
                <a:gd name="T18" fmla="*/ 1620 w 2295"/>
                <a:gd name="T19" fmla="*/ 112 h 2141"/>
                <a:gd name="T20" fmla="*/ 1697 w 2295"/>
                <a:gd name="T21" fmla="*/ 305 h 2141"/>
                <a:gd name="T22" fmla="*/ 1593 w 2295"/>
                <a:gd name="T23" fmla="*/ 393 h 2141"/>
                <a:gd name="T24" fmla="*/ 1340 w 2295"/>
                <a:gd name="T25" fmla="*/ 427 h 2141"/>
                <a:gd name="T26" fmla="*/ 1425 w 2295"/>
                <a:gd name="T27" fmla="*/ 350 h 2141"/>
                <a:gd name="T28" fmla="*/ 1398 w 2295"/>
                <a:gd name="T29" fmla="*/ 190 h 2141"/>
                <a:gd name="T30" fmla="*/ 1294 w 2295"/>
                <a:gd name="T31" fmla="*/ 151 h 2141"/>
                <a:gd name="T32" fmla="*/ 1182 w 2295"/>
                <a:gd name="T33" fmla="*/ 30 h 2141"/>
                <a:gd name="T34" fmla="*/ 1174 w 2295"/>
                <a:gd name="T35" fmla="*/ 78 h 2141"/>
                <a:gd name="T36" fmla="*/ 979 w 2295"/>
                <a:gd name="T37" fmla="*/ 238 h 2141"/>
                <a:gd name="T38" fmla="*/ 797 w 2295"/>
                <a:gd name="T39" fmla="*/ 241 h 2141"/>
                <a:gd name="T40" fmla="*/ 680 w 2295"/>
                <a:gd name="T41" fmla="*/ 374 h 2141"/>
                <a:gd name="T42" fmla="*/ 586 w 2295"/>
                <a:gd name="T43" fmla="*/ 580 h 2141"/>
                <a:gd name="T44" fmla="*/ 390 w 2295"/>
                <a:gd name="T45" fmla="*/ 647 h 2141"/>
                <a:gd name="T46" fmla="*/ 229 w 2295"/>
                <a:gd name="T47" fmla="*/ 640 h 2141"/>
                <a:gd name="T48" fmla="*/ 150 w 2295"/>
                <a:gd name="T49" fmla="*/ 760 h 2141"/>
                <a:gd name="T50" fmla="*/ 248 w 2295"/>
                <a:gd name="T51" fmla="*/ 1101 h 2141"/>
                <a:gd name="T52" fmla="*/ 195 w 2295"/>
                <a:gd name="T53" fmla="*/ 1296 h 2141"/>
                <a:gd name="T54" fmla="*/ 41 w 2295"/>
                <a:gd name="T55" fmla="*/ 1397 h 2141"/>
                <a:gd name="T56" fmla="*/ 133 w 2295"/>
                <a:gd name="T57" fmla="*/ 1629 h 2141"/>
                <a:gd name="T58" fmla="*/ 232 w 2295"/>
                <a:gd name="T59" fmla="*/ 1861 h 2141"/>
                <a:gd name="T60" fmla="*/ 257 w 2295"/>
                <a:gd name="T61" fmla="*/ 1992 h 2141"/>
                <a:gd name="T62" fmla="*/ 292 w 2295"/>
                <a:gd name="T63" fmla="*/ 2105 h 2141"/>
                <a:gd name="T64" fmla="*/ 319 w 2295"/>
                <a:gd name="T65" fmla="*/ 2091 h 2141"/>
                <a:gd name="T66" fmla="*/ 522 w 2295"/>
                <a:gd name="T67" fmla="*/ 2141 h 2141"/>
                <a:gd name="T68" fmla="*/ 543 w 2295"/>
                <a:gd name="T69" fmla="*/ 2014 h 2141"/>
                <a:gd name="T70" fmla="*/ 646 w 2295"/>
                <a:gd name="T71" fmla="*/ 2033 h 2141"/>
                <a:gd name="T72" fmla="*/ 838 w 2295"/>
                <a:gd name="T73" fmla="*/ 1857 h 2141"/>
                <a:gd name="T74" fmla="*/ 960 w 2295"/>
                <a:gd name="T75" fmla="*/ 1857 h 2141"/>
                <a:gd name="T76" fmla="*/ 1130 w 2295"/>
                <a:gd name="T77" fmla="*/ 1746 h 2141"/>
                <a:gd name="T78" fmla="*/ 1205 w 2295"/>
                <a:gd name="T79" fmla="*/ 1676 h 2141"/>
                <a:gd name="T80" fmla="*/ 1257 w 2295"/>
                <a:gd name="T81" fmla="*/ 1592 h 2141"/>
                <a:gd name="T82" fmla="*/ 1332 w 2295"/>
                <a:gd name="T83" fmla="*/ 1682 h 2141"/>
                <a:gd name="T84" fmla="*/ 1431 w 2295"/>
                <a:gd name="T85" fmla="*/ 1838 h 2141"/>
                <a:gd name="T86" fmla="*/ 1449 w 2295"/>
                <a:gd name="T87" fmla="*/ 1744 h 2141"/>
                <a:gd name="T88" fmla="*/ 1531 w 2295"/>
                <a:gd name="T89" fmla="*/ 1648 h 2141"/>
                <a:gd name="T90" fmla="*/ 1704 w 2295"/>
                <a:gd name="T91" fmla="*/ 1508 h 2141"/>
                <a:gd name="T92" fmla="*/ 1816 w 2295"/>
                <a:gd name="T93" fmla="*/ 1434 h 2141"/>
                <a:gd name="T94" fmla="*/ 1819 w 2295"/>
                <a:gd name="T95" fmla="*/ 1270 h 2141"/>
                <a:gd name="T96" fmla="*/ 1734 w 2295"/>
                <a:gd name="T97" fmla="*/ 1251 h 2141"/>
                <a:gd name="T98" fmla="*/ 1964 w 2295"/>
                <a:gd name="T99" fmla="*/ 1155 h 2141"/>
                <a:gd name="T100" fmla="*/ 2027 w 2295"/>
                <a:gd name="T101" fmla="*/ 1032 h 2141"/>
                <a:gd name="T102" fmla="*/ 2208 w 2295"/>
                <a:gd name="T103" fmla="*/ 1015 h 2141"/>
                <a:gd name="T104" fmla="*/ 2278 w 2295"/>
                <a:gd name="T105" fmla="*/ 904 h 2141"/>
                <a:gd name="T106" fmla="*/ 2269 w 2295"/>
                <a:gd name="T107" fmla="*/ 772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12" name="Freeform 24">
              <a:extLst>
                <a:ext uri="{FF2B5EF4-FFF2-40B4-BE49-F238E27FC236}">
                  <a16:creationId xmlns:a16="http://schemas.microsoft.com/office/drawing/2014/main" id="{EE1E4CF5-0042-0647-BEE5-921F40CA3755}"/>
                </a:ext>
              </a:extLst>
            </p:cNvPr>
            <p:cNvSpPr>
              <a:spLocks noEditPoints="1"/>
            </p:cNvSpPr>
            <p:nvPr/>
          </p:nvSpPr>
          <p:spPr bwMode="auto">
            <a:xfrm>
              <a:off x="1820" y="754"/>
              <a:ext cx="881" cy="611"/>
            </a:xfrm>
            <a:custGeom>
              <a:avLst/>
              <a:gdLst>
                <a:gd name="T0" fmla="*/ 2190 w 2326"/>
                <a:gd name="T1" fmla="*/ 986 h 1612"/>
                <a:gd name="T2" fmla="*/ 1996 w 2326"/>
                <a:gd name="T3" fmla="*/ 901 h 1612"/>
                <a:gd name="T4" fmla="*/ 1913 w 2326"/>
                <a:gd name="T5" fmla="*/ 625 h 1612"/>
                <a:gd name="T6" fmla="*/ 1683 w 2326"/>
                <a:gd name="T7" fmla="*/ 535 h 1612"/>
                <a:gd name="T8" fmla="*/ 1379 w 2326"/>
                <a:gd name="T9" fmla="*/ 344 h 1612"/>
                <a:gd name="T10" fmla="*/ 1124 w 2326"/>
                <a:gd name="T11" fmla="*/ 486 h 1612"/>
                <a:gd name="T12" fmla="*/ 1281 w 2326"/>
                <a:gd name="T13" fmla="*/ 315 h 1612"/>
                <a:gd name="T14" fmla="*/ 1141 w 2326"/>
                <a:gd name="T15" fmla="*/ 305 h 1612"/>
                <a:gd name="T16" fmla="*/ 770 w 2326"/>
                <a:gd name="T17" fmla="*/ 601 h 1612"/>
                <a:gd name="T18" fmla="*/ 635 w 2326"/>
                <a:gd name="T19" fmla="*/ 654 h 1612"/>
                <a:gd name="T20" fmla="*/ 423 w 2326"/>
                <a:gd name="T21" fmla="*/ 808 h 1612"/>
                <a:gd name="T22" fmla="*/ 267 w 2326"/>
                <a:gd name="T23" fmla="*/ 826 h 1612"/>
                <a:gd name="T24" fmla="*/ 139 w 2326"/>
                <a:gd name="T25" fmla="*/ 886 h 1612"/>
                <a:gd name="T26" fmla="*/ 262 w 2326"/>
                <a:gd name="T27" fmla="*/ 1050 h 1612"/>
                <a:gd name="T28" fmla="*/ 174 w 2326"/>
                <a:gd name="T29" fmla="*/ 1225 h 1612"/>
                <a:gd name="T30" fmla="*/ 287 w 2326"/>
                <a:gd name="T31" fmla="*/ 1393 h 1612"/>
                <a:gd name="T32" fmla="*/ 438 w 2326"/>
                <a:gd name="T33" fmla="*/ 1580 h 1612"/>
                <a:gd name="T34" fmla="*/ 634 w 2326"/>
                <a:gd name="T35" fmla="*/ 1588 h 1612"/>
                <a:gd name="T36" fmla="*/ 922 w 2326"/>
                <a:gd name="T37" fmla="*/ 1365 h 1612"/>
                <a:gd name="T38" fmla="*/ 1213 w 2326"/>
                <a:gd name="T39" fmla="*/ 1463 h 1612"/>
                <a:gd name="T40" fmla="*/ 1562 w 2326"/>
                <a:gd name="T41" fmla="*/ 1482 h 1612"/>
                <a:gd name="T42" fmla="*/ 1879 w 2326"/>
                <a:gd name="T43" fmla="*/ 1276 h 1612"/>
                <a:gd name="T44" fmla="*/ 2014 w 2326"/>
                <a:gd name="T45" fmla="*/ 1167 h 1612"/>
                <a:gd name="T46" fmla="*/ 2228 w 2326"/>
                <a:gd name="T47" fmla="*/ 1241 h 1612"/>
                <a:gd name="T48" fmla="*/ 2254 w 2326"/>
                <a:gd name="T49" fmla="*/ 1387 h 1612"/>
                <a:gd name="T50" fmla="*/ 1964 w 2326"/>
                <a:gd name="T51" fmla="*/ 657 h 1612"/>
                <a:gd name="T52" fmla="*/ 2040 w 2326"/>
                <a:gd name="T53" fmla="*/ 747 h 1612"/>
                <a:gd name="T54" fmla="*/ 2034 w 2326"/>
                <a:gd name="T55" fmla="*/ 830 h 1612"/>
                <a:gd name="T56" fmla="*/ 1928 w 2326"/>
                <a:gd name="T57" fmla="*/ 517 h 1612"/>
                <a:gd name="T58" fmla="*/ 1547 w 2326"/>
                <a:gd name="T59" fmla="*/ 268 h 1612"/>
                <a:gd name="T60" fmla="*/ 1535 w 2326"/>
                <a:gd name="T61" fmla="*/ 394 h 1612"/>
                <a:gd name="T62" fmla="*/ 1713 w 2326"/>
                <a:gd name="T63" fmla="*/ 455 h 1612"/>
                <a:gd name="T64" fmla="*/ 1843 w 2326"/>
                <a:gd name="T65" fmla="*/ 338 h 1612"/>
                <a:gd name="T66" fmla="*/ 1834 w 2326"/>
                <a:gd name="T67" fmla="*/ 391 h 1612"/>
                <a:gd name="T68" fmla="*/ 1793 w 2326"/>
                <a:gd name="T69" fmla="*/ 250 h 1612"/>
                <a:gd name="T70" fmla="*/ 1676 w 2326"/>
                <a:gd name="T71" fmla="*/ 2 h 1612"/>
                <a:gd name="T72" fmla="*/ 1604 w 2326"/>
                <a:gd name="T73" fmla="*/ 127 h 1612"/>
                <a:gd name="T74" fmla="*/ 1675 w 2326"/>
                <a:gd name="T75" fmla="*/ 138 h 1612"/>
                <a:gd name="T76" fmla="*/ 1644 w 2326"/>
                <a:gd name="T77" fmla="*/ 178 h 1612"/>
                <a:gd name="T78" fmla="*/ 2017 w 2326"/>
                <a:gd name="T79" fmla="*/ 442 h 1612"/>
                <a:gd name="T80" fmla="*/ 1496 w 2326"/>
                <a:gd name="T81" fmla="*/ 250 h 1612"/>
                <a:gd name="T82" fmla="*/ 543 w 2326"/>
                <a:gd name="T83" fmla="*/ 742 h 1612"/>
                <a:gd name="T84" fmla="*/ 492 w 2326"/>
                <a:gd name="T85" fmla="*/ 754 h 1612"/>
                <a:gd name="T86" fmla="*/ 1486 w 2326"/>
                <a:gd name="T87" fmla="*/ 221 h 1612"/>
                <a:gd name="T88" fmla="*/ 1577 w 2326"/>
                <a:gd name="T89" fmla="*/ 219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chemeClr val="folHlink"/>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13" name="Freeform 25">
              <a:extLst>
                <a:ext uri="{FF2B5EF4-FFF2-40B4-BE49-F238E27FC236}">
                  <a16:creationId xmlns:a16="http://schemas.microsoft.com/office/drawing/2014/main" id="{1F274F75-1042-1045-A93B-3AA03F2246DB}"/>
                </a:ext>
              </a:extLst>
            </p:cNvPr>
            <p:cNvSpPr>
              <a:spLocks noEditPoints="1"/>
            </p:cNvSpPr>
            <p:nvPr/>
          </p:nvSpPr>
          <p:spPr bwMode="auto">
            <a:xfrm>
              <a:off x="1341" y="1027"/>
              <a:ext cx="443" cy="232"/>
            </a:xfrm>
            <a:custGeom>
              <a:avLst/>
              <a:gdLst>
                <a:gd name="T0" fmla="*/ 1125 w 1169"/>
                <a:gd name="T1" fmla="*/ 541 h 613"/>
                <a:gd name="T2" fmla="*/ 1104 w 1169"/>
                <a:gd name="T3" fmla="*/ 491 h 613"/>
                <a:gd name="T4" fmla="*/ 1041 w 1169"/>
                <a:gd name="T5" fmla="*/ 479 h 613"/>
                <a:gd name="T6" fmla="*/ 1035 w 1169"/>
                <a:gd name="T7" fmla="*/ 446 h 613"/>
                <a:gd name="T8" fmla="*/ 1090 w 1169"/>
                <a:gd name="T9" fmla="*/ 417 h 613"/>
                <a:gd name="T10" fmla="*/ 1088 w 1169"/>
                <a:gd name="T11" fmla="*/ 373 h 613"/>
                <a:gd name="T12" fmla="*/ 1065 w 1169"/>
                <a:gd name="T13" fmla="*/ 351 h 613"/>
                <a:gd name="T14" fmla="*/ 1095 w 1169"/>
                <a:gd name="T15" fmla="*/ 282 h 613"/>
                <a:gd name="T16" fmla="*/ 1065 w 1169"/>
                <a:gd name="T17" fmla="*/ 270 h 613"/>
                <a:gd name="T18" fmla="*/ 1002 w 1169"/>
                <a:gd name="T19" fmla="*/ 321 h 613"/>
                <a:gd name="T20" fmla="*/ 963 w 1169"/>
                <a:gd name="T21" fmla="*/ 319 h 613"/>
                <a:gd name="T22" fmla="*/ 967 w 1169"/>
                <a:gd name="T23" fmla="*/ 354 h 613"/>
                <a:gd name="T24" fmla="*/ 910 w 1169"/>
                <a:gd name="T25" fmla="*/ 354 h 613"/>
                <a:gd name="T26" fmla="*/ 886 w 1169"/>
                <a:gd name="T27" fmla="*/ 389 h 613"/>
                <a:gd name="T28" fmla="*/ 815 w 1169"/>
                <a:gd name="T29" fmla="*/ 374 h 613"/>
                <a:gd name="T30" fmla="*/ 724 w 1169"/>
                <a:gd name="T31" fmla="*/ 410 h 613"/>
                <a:gd name="T32" fmla="*/ 834 w 1169"/>
                <a:gd name="T33" fmla="*/ 463 h 613"/>
                <a:gd name="T34" fmla="*/ 751 w 1169"/>
                <a:gd name="T35" fmla="*/ 456 h 613"/>
                <a:gd name="T36" fmla="*/ 844 w 1169"/>
                <a:gd name="T37" fmla="*/ 537 h 613"/>
                <a:gd name="T38" fmla="*/ 910 w 1169"/>
                <a:gd name="T39" fmla="*/ 593 h 613"/>
                <a:gd name="T40" fmla="*/ 976 w 1169"/>
                <a:gd name="T41" fmla="*/ 585 h 613"/>
                <a:gd name="T42" fmla="*/ 1007 w 1169"/>
                <a:gd name="T43" fmla="*/ 548 h 613"/>
                <a:gd name="T44" fmla="*/ 1076 w 1169"/>
                <a:gd name="T45" fmla="*/ 613 h 613"/>
                <a:gd name="T46" fmla="*/ 1167 w 1169"/>
                <a:gd name="T47" fmla="*/ 576 h 613"/>
                <a:gd name="T48" fmla="*/ 1169 w 1169"/>
                <a:gd name="T49" fmla="*/ 542 h 613"/>
                <a:gd name="T50" fmla="*/ 1125 w 1169"/>
                <a:gd name="T51" fmla="*/ 541 h 613"/>
                <a:gd name="T52" fmla="*/ 22 w 1169"/>
                <a:gd name="T53" fmla="*/ 16 h 613"/>
                <a:gd name="T54" fmla="*/ 59 w 1169"/>
                <a:gd name="T55" fmla="*/ 30 h 613"/>
                <a:gd name="T56" fmla="*/ 22 w 1169"/>
                <a:gd name="T57" fmla="*/ 16 h 613"/>
                <a:gd name="T58" fmla="*/ 81 w 1169"/>
                <a:gd name="T59" fmla="*/ 56 h 613"/>
                <a:gd name="T60" fmla="*/ 80 w 1169"/>
                <a:gd name="T61" fmla="*/ 76 h 613"/>
                <a:gd name="T62" fmla="*/ 81 w 1169"/>
                <a:gd name="T63" fmla="*/ 5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14" name="Freeform 26">
              <a:extLst>
                <a:ext uri="{FF2B5EF4-FFF2-40B4-BE49-F238E27FC236}">
                  <a16:creationId xmlns:a16="http://schemas.microsoft.com/office/drawing/2014/main" id="{051650ED-BB20-324C-82DA-F8099E11311F}"/>
                </a:ext>
              </a:extLst>
            </p:cNvPr>
            <p:cNvSpPr>
              <a:spLocks/>
            </p:cNvSpPr>
            <p:nvPr/>
          </p:nvSpPr>
          <p:spPr bwMode="auto">
            <a:xfrm>
              <a:off x="1363" y="1310"/>
              <a:ext cx="114" cy="87"/>
            </a:xfrm>
            <a:custGeom>
              <a:avLst/>
              <a:gdLst>
                <a:gd name="T0" fmla="*/ 0 w 302"/>
                <a:gd name="T1" fmla="*/ 0 h 229"/>
                <a:gd name="T2" fmla="*/ 74 w 302"/>
                <a:gd name="T3" fmla="*/ 10 h 229"/>
                <a:gd name="T4" fmla="*/ 80 w 302"/>
                <a:gd name="T5" fmla="*/ 41 h 229"/>
                <a:gd name="T6" fmla="*/ 130 w 302"/>
                <a:gd name="T7" fmla="*/ 41 h 229"/>
                <a:gd name="T8" fmla="*/ 146 w 302"/>
                <a:gd name="T9" fmla="*/ 76 h 229"/>
                <a:gd name="T10" fmla="*/ 193 w 302"/>
                <a:gd name="T11" fmla="*/ 78 h 229"/>
                <a:gd name="T12" fmla="*/ 220 w 302"/>
                <a:gd name="T13" fmla="*/ 121 h 229"/>
                <a:gd name="T14" fmla="*/ 295 w 302"/>
                <a:gd name="T15" fmla="*/ 86 h 229"/>
                <a:gd name="T16" fmla="*/ 277 w 302"/>
                <a:gd name="T17" fmla="*/ 141 h 229"/>
                <a:gd name="T18" fmla="*/ 289 w 302"/>
                <a:gd name="T19" fmla="*/ 194 h 229"/>
                <a:gd name="T20" fmla="*/ 252 w 302"/>
                <a:gd name="T21" fmla="*/ 229 h 229"/>
                <a:gd name="T22" fmla="*/ 162 w 302"/>
                <a:gd name="T23" fmla="*/ 194 h 229"/>
                <a:gd name="T24" fmla="*/ 121 w 302"/>
                <a:gd name="T25" fmla="*/ 194 h 229"/>
                <a:gd name="T26" fmla="*/ 109 w 302"/>
                <a:gd name="T27" fmla="*/ 153 h 229"/>
                <a:gd name="T28" fmla="*/ 48 w 302"/>
                <a:gd name="T29" fmla="*/ 57 h 229"/>
                <a:gd name="T30" fmla="*/ 19 w 302"/>
                <a:gd name="T31" fmla="*/ 51 h 229"/>
                <a:gd name="T32" fmla="*/ 0 w 302"/>
                <a:gd name="T3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15" name="Freeform 27">
              <a:extLst>
                <a:ext uri="{FF2B5EF4-FFF2-40B4-BE49-F238E27FC236}">
                  <a16:creationId xmlns:a16="http://schemas.microsoft.com/office/drawing/2014/main" id="{21ED7D0D-2861-6049-8D2D-9C567D4A4C1B}"/>
                </a:ext>
              </a:extLst>
            </p:cNvPr>
            <p:cNvSpPr>
              <a:spLocks noEditPoints="1"/>
            </p:cNvSpPr>
            <p:nvPr/>
          </p:nvSpPr>
          <p:spPr bwMode="auto">
            <a:xfrm>
              <a:off x="1035" y="2607"/>
              <a:ext cx="778" cy="877"/>
            </a:xfrm>
            <a:custGeom>
              <a:avLst/>
              <a:gdLst>
                <a:gd name="T0" fmla="*/ 2006 w 2054"/>
                <a:gd name="T1" fmla="*/ 1062 h 2316"/>
                <a:gd name="T2" fmla="*/ 1874 w 2054"/>
                <a:gd name="T3" fmla="*/ 768 h 2316"/>
                <a:gd name="T4" fmla="*/ 1826 w 2054"/>
                <a:gd name="T5" fmla="*/ 636 h 2316"/>
                <a:gd name="T6" fmla="*/ 1832 w 2054"/>
                <a:gd name="T7" fmla="*/ 420 h 2316"/>
                <a:gd name="T8" fmla="*/ 1736 w 2054"/>
                <a:gd name="T9" fmla="*/ 348 h 2316"/>
                <a:gd name="T10" fmla="*/ 1676 w 2054"/>
                <a:gd name="T11" fmla="*/ 270 h 2316"/>
                <a:gd name="T12" fmla="*/ 1604 w 2054"/>
                <a:gd name="T13" fmla="*/ 126 h 2316"/>
                <a:gd name="T14" fmla="*/ 1514 w 2054"/>
                <a:gd name="T15" fmla="*/ 54 h 2316"/>
                <a:gd name="T16" fmla="*/ 1340 w 2054"/>
                <a:gd name="T17" fmla="*/ 48 h 2316"/>
                <a:gd name="T18" fmla="*/ 1358 w 2054"/>
                <a:gd name="T19" fmla="*/ 192 h 2316"/>
                <a:gd name="T20" fmla="*/ 1244 w 2054"/>
                <a:gd name="T21" fmla="*/ 246 h 2316"/>
                <a:gd name="T22" fmla="*/ 1148 w 2054"/>
                <a:gd name="T23" fmla="*/ 260 h 2316"/>
                <a:gd name="T24" fmla="*/ 1132 w 2054"/>
                <a:gd name="T25" fmla="*/ 277 h 2316"/>
                <a:gd name="T26" fmla="*/ 1073 w 2054"/>
                <a:gd name="T27" fmla="*/ 319 h 2316"/>
                <a:gd name="T28" fmla="*/ 1017 w 2054"/>
                <a:gd name="T29" fmla="*/ 386 h 2316"/>
                <a:gd name="T30" fmla="*/ 948 w 2054"/>
                <a:gd name="T31" fmla="*/ 413 h 2316"/>
                <a:gd name="T32" fmla="*/ 903 w 2054"/>
                <a:gd name="T33" fmla="*/ 303 h 2316"/>
                <a:gd name="T34" fmla="*/ 817 w 2054"/>
                <a:gd name="T35" fmla="*/ 215 h 2316"/>
                <a:gd name="T36" fmla="*/ 791 w 2054"/>
                <a:gd name="T37" fmla="*/ 293 h 2316"/>
                <a:gd name="T38" fmla="*/ 708 w 2054"/>
                <a:gd name="T39" fmla="*/ 242 h 2316"/>
                <a:gd name="T40" fmla="*/ 759 w 2054"/>
                <a:gd name="T41" fmla="*/ 386 h 2316"/>
                <a:gd name="T42" fmla="*/ 695 w 2054"/>
                <a:gd name="T43" fmla="*/ 583 h 2316"/>
                <a:gd name="T44" fmla="*/ 625 w 2054"/>
                <a:gd name="T45" fmla="*/ 746 h 2316"/>
                <a:gd name="T46" fmla="*/ 567 w 2054"/>
                <a:gd name="T47" fmla="*/ 837 h 2316"/>
                <a:gd name="T48" fmla="*/ 543 w 2054"/>
                <a:gd name="T49" fmla="*/ 868 h 2316"/>
                <a:gd name="T50" fmla="*/ 337 w 2054"/>
                <a:gd name="T51" fmla="*/ 1118 h 2316"/>
                <a:gd name="T52" fmla="*/ 187 w 2054"/>
                <a:gd name="T53" fmla="*/ 1445 h 2316"/>
                <a:gd name="T54" fmla="*/ 90 w 2054"/>
                <a:gd name="T55" fmla="*/ 1860 h 2316"/>
                <a:gd name="T56" fmla="*/ 127 w 2054"/>
                <a:gd name="T57" fmla="*/ 2250 h 2316"/>
                <a:gd name="T58" fmla="*/ 370 w 2054"/>
                <a:gd name="T59" fmla="*/ 2289 h 2316"/>
                <a:gd name="T60" fmla="*/ 681 w 2054"/>
                <a:gd name="T61" fmla="*/ 2264 h 2316"/>
                <a:gd name="T62" fmla="*/ 684 w 2054"/>
                <a:gd name="T63" fmla="*/ 2192 h 2316"/>
                <a:gd name="T64" fmla="*/ 730 w 2054"/>
                <a:gd name="T65" fmla="*/ 2064 h 2316"/>
                <a:gd name="T66" fmla="*/ 881 w 2054"/>
                <a:gd name="T67" fmla="*/ 2165 h 2316"/>
                <a:gd name="T68" fmla="*/ 964 w 2054"/>
                <a:gd name="T69" fmla="*/ 2204 h 2316"/>
                <a:gd name="T70" fmla="*/ 1242 w 2054"/>
                <a:gd name="T71" fmla="*/ 2219 h 2316"/>
                <a:gd name="T72" fmla="*/ 1481 w 2054"/>
                <a:gd name="T73" fmla="*/ 2242 h 2316"/>
                <a:gd name="T74" fmla="*/ 1800 w 2054"/>
                <a:gd name="T75" fmla="*/ 2158 h 2316"/>
                <a:gd name="T76" fmla="*/ 1796 w 2054"/>
                <a:gd name="T77" fmla="*/ 1836 h 2316"/>
                <a:gd name="T78" fmla="*/ 1742 w 2054"/>
                <a:gd name="T79" fmla="*/ 1380 h 2316"/>
                <a:gd name="T80" fmla="*/ 1934 w 2054"/>
                <a:gd name="T81" fmla="*/ 1308 h 2316"/>
                <a:gd name="T82" fmla="*/ 2054 w 2054"/>
                <a:gd name="T83" fmla="*/ 1128 h 2316"/>
                <a:gd name="T84" fmla="*/ 796 w 2054"/>
                <a:gd name="T85" fmla="*/ 2175 h 2316"/>
                <a:gd name="T86" fmla="*/ 839 w 2054"/>
                <a:gd name="T87" fmla="*/ 2142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9116" name="Text Box 28">
              <a:extLst>
                <a:ext uri="{FF2B5EF4-FFF2-40B4-BE49-F238E27FC236}">
                  <a16:creationId xmlns:a16="http://schemas.microsoft.com/office/drawing/2014/main" id="{5E79BE1B-E05D-6A46-817C-1ED1E5BE32D7}"/>
                </a:ext>
              </a:extLst>
            </p:cNvPr>
            <p:cNvSpPr txBox="1">
              <a:spLocks noChangeArrowheads="1"/>
            </p:cNvSpPr>
            <p:nvPr/>
          </p:nvSpPr>
          <p:spPr bwMode="auto">
            <a:xfrm>
              <a:off x="719" y="2414"/>
              <a:ext cx="488" cy="230"/>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Rheinland-</a:t>
              </a:r>
            </a:p>
            <a:p>
              <a:pPr algn="ctr"/>
              <a:r>
                <a:rPr lang="de-DE" altLang="de-DE" sz="900" b="1">
                  <a:solidFill>
                    <a:schemeClr val="bg1"/>
                  </a:solidFill>
                  <a:cs typeface="Arial" panose="020B0604020202020204" pitchFamily="34" charset="0"/>
                </a:rPr>
                <a:t>Pfalz</a:t>
              </a:r>
            </a:p>
          </p:txBody>
        </p:sp>
        <p:sp>
          <p:nvSpPr>
            <p:cNvPr id="89117" name="Text Box 29">
              <a:extLst>
                <a:ext uri="{FF2B5EF4-FFF2-40B4-BE49-F238E27FC236}">
                  <a16:creationId xmlns:a16="http://schemas.microsoft.com/office/drawing/2014/main" id="{D968EF65-CD31-B541-AD5B-734D8685227F}"/>
                </a:ext>
              </a:extLst>
            </p:cNvPr>
            <p:cNvSpPr txBox="1">
              <a:spLocks noChangeArrowheads="1"/>
            </p:cNvSpPr>
            <p:nvPr/>
          </p:nvSpPr>
          <p:spPr bwMode="auto">
            <a:xfrm>
              <a:off x="1270" y="2248"/>
              <a:ext cx="372"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Hessen</a:t>
              </a:r>
            </a:p>
          </p:txBody>
        </p:sp>
        <p:sp>
          <p:nvSpPr>
            <p:cNvPr id="89118" name="Text Box 30">
              <a:extLst>
                <a:ext uri="{FF2B5EF4-FFF2-40B4-BE49-F238E27FC236}">
                  <a16:creationId xmlns:a16="http://schemas.microsoft.com/office/drawing/2014/main" id="{B3F479A8-B3BB-AE4A-BB0D-EE376F9102B9}"/>
                </a:ext>
              </a:extLst>
            </p:cNvPr>
            <p:cNvSpPr txBox="1">
              <a:spLocks noChangeArrowheads="1"/>
            </p:cNvSpPr>
            <p:nvPr/>
          </p:nvSpPr>
          <p:spPr bwMode="auto">
            <a:xfrm>
              <a:off x="1421" y="868"/>
              <a:ext cx="492" cy="230"/>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Schleswig-</a:t>
              </a:r>
            </a:p>
            <a:p>
              <a:pPr algn="ctr"/>
              <a:r>
                <a:rPr lang="de-DE" altLang="de-DE" sz="900" b="1">
                  <a:solidFill>
                    <a:schemeClr val="bg1"/>
                  </a:solidFill>
                  <a:cs typeface="Arial" panose="020B0604020202020204" pitchFamily="34" charset="0"/>
                </a:rPr>
                <a:t>Holstein</a:t>
              </a:r>
            </a:p>
          </p:txBody>
        </p:sp>
        <p:sp>
          <p:nvSpPr>
            <p:cNvPr id="89119" name="Text Box 31">
              <a:extLst>
                <a:ext uri="{FF2B5EF4-FFF2-40B4-BE49-F238E27FC236}">
                  <a16:creationId xmlns:a16="http://schemas.microsoft.com/office/drawing/2014/main" id="{BEB8B738-71B7-9A49-9442-F7CD3292AF1E}"/>
                </a:ext>
              </a:extLst>
            </p:cNvPr>
            <p:cNvSpPr txBox="1">
              <a:spLocks noChangeArrowheads="1"/>
            </p:cNvSpPr>
            <p:nvPr/>
          </p:nvSpPr>
          <p:spPr bwMode="auto">
            <a:xfrm>
              <a:off x="1939" y="2825"/>
              <a:ext cx="360"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Bayern</a:t>
              </a:r>
            </a:p>
          </p:txBody>
        </p:sp>
        <p:sp>
          <p:nvSpPr>
            <p:cNvPr id="89120" name="Text Box 32">
              <a:extLst>
                <a:ext uri="{FF2B5EF4-FFF2-40B4-BE49-F238E27FC236}">
                  <a16:creationId xmlns:a16="http://schemas.microsoft.com/office/drawing/2014/main" id="{74103B61-B020-5640-BD6A-B49024206714}"/>
                </a:ext>
              </a:extLst>
            </p:cNvPr>
            <p:cNvSpPr txBox="1">
              <a:spLocks noChangeArrowheads="1"/>
            </p:cNvSpPr>
            <p:nvPr/>
          </p:nvSpPr>
          <p:spPr bwMode="auto">
            <a:xfrm>
              <a:off x="2320" y="2039"/>
              <a:ext cx="412" cy="144"/>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Sachsen</a:t>
              </a:r>
            </a:p>
          </p:txBody>
        </p:sp>
        <p:sp>
          <p:nvSpPr>
            <p:cNvPr id="89121" name="Text Box 33">
              <a:extLst>
                <a:ext uri="{FF2B5EF4-FFF2-40B4-BE49-F238E27FC236}">
                  <a16:creationId xmlns:a16="http://schemas.microsoft.com/office/drawing/2014/main" id="{64EF058F-4E0F-E749-ACEE-72F1C9DD3E48}"/>
                </a:ext>
              </a:extLst>
            </p:cNvPr>
            <p:cNvSpPr txBox="1">
              <a:spLocks noChangeArrowheads="1"/>
            </p:cNvSpPr>
            <p:nvPr/>
          </p:nvSpPr>
          <p:spPr bwMode="auto">
            <a:xfrm>
              <a:off x="844" y="1880"/>
              <a:ext cx="484" cy="230"/>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Nordrhein-</a:t>
              </a:r>
            </a:p>
            <a:p>
              <a:pPr algn="ctr"/>
              <a:r>
                <a:rPr lang="de-DE" altLang="de-DE" sz="900" b="1">
                  <a:solidFill>
                    <a:schemeClr val="bg1"/>
                  </a:solidFill>
                  <a:cs typeface="Arial" panose="020B0604020202020204" pitchFamily="34" charset="0"/>
                </a:rPr>
                <a:t>Westfalen</a:t>
              </a:r>
            </a:p>
          </p:txBody>
        </p:sp>
        <p:sp>
          <p:nvSpPr>
            <p:cNvPr id="89122" name="Text Box 34">
              <a:extLst>
                <a:ext uri="{FF2B5EF4-FFF2-40B4-BE49-F238E27FC236}">
                  <a16:creationId xmlns:a16="http://schemas.microsoft.com/office/drawing/2014/main" id="{6A2A4BF5-60B2-5C4E-BC35-9DCBC7A4AA9E}"/>
                </a:ext>
              </a:extLst>
            </p:cNvPr>
            <p:cNvSpPr txBox="1">
              <a:spLocks noChangeArrowheads="1"/>
            </p:cNvSpPr>
            <p:nvPr/>
          </p:nvSpPr>
          <p:spPr bwMode="auto">
            <a:xfrm>
              <a:off x="794" y="2705"/>
              <a:ext cx="420"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de-DE" altLang="de-DE" sz="900" b="1">
                  <a:solidFill>
                    <a:schemeClr val="bg1"/>
                  </a:solidFill>
                  <a:cs typeface="Arial" panose="020B0604020202020204" pitchFamily="34" charset="0"/>
                </a:rPr>
                <a:t>Saarland</a:t>
              </a:r>
            </a:p>
          </p:txBody>
        </p:sp>
        <p:sp>
          <p:nvSpPr>
            <p:cNvPr id="89123" name="Text Box 35">
              <a:extLst>
                <a:ext uri="{FF2B5EF4-FFF2-40B4-BE49-F238E27FC236}">
                  <a16:creationId xmlns:a16="http://schemas.microsoft.com/office/drawing/2014/main" id="{3ECF4D24-317E-CA46-A2B2-DB0F7D111DFD}"/>
                </a:ext>
              </a:extLst>
            </p:cNvPr>
            <p:cNvSpPr txBox="1">
              <a:spLocks noChangeArrowheads="1"/>
            </p:cNvSpPr>
            <p:nvPr/>
          </p:nvSpPr>
          <p:spPr bwMode="auto">
            <a:xfrm>
              <a:off x="1293" y="1253"/>
              <a:ext cx="384"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de-DE" altLang="de-DE" sz="900" b="1">
                  <a:solidFill>
                    <a:schemeClr val="bg1"/>
                  </a:solidFill>
                  <a:cs typeface="Arial" panose="020B0604020202020204" pitchFamily="34" charset="0"/>
                </a:rPr>
                <a:t>Bremen</a:t>
              </a:r>
            </a:p>
          </p:txBody>
        </p:sp>
        <p:sp>
          <p:nvSpPr>
            <p:cNvPr id="89124" name="Text Box 36">
              <a:extLst>
                <a:ext uri="{FF2B5EF4-FFF2-40B4-BE49-F238E27FC236}">
                  <a16:creationId xmlns:a16="http://schemas.microsoft.com/office/drawing/2014/main" id="{3B8D735A-FFA3-204E-96BC-EFCC553A2887}"/>
                </a:ext>
              </a:extLst>
            </p:cNvPr>
            <p:cNvSpPr txBox="1">
              <a:spLocks noChangeArrowheads="1"/>
            </p:cNvSpPr>
            <p:nvPr/>
          </p:nvSpPr>
          <p:spPr bwMode="auto">
            <a:xfrm>
              <a:off x="1520" y="1117"/>
              <a:ext cx="432"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Hamburg</a:t>
              </a:r>
            </a:p>
          </p:txBody>
        </p:sp>
        <p:sp>
          <p:nvSpPr>
            <p:cNvPr id="89125" name="Text Box 37">
              <a:extLst>
                <a:ext uri="{FF2B5EF4-FFF2-40B4-BE49-F238E27FC236}">
                  <a16:creationId xmlns:a16="http://schemas.microsoft.com/office/drawing/2014/main" id="{8BD6D10C-DE51-FB4F-898F-D4272C702CDB}"/>
                </a:ext>
              </a:extLst>
            </p:cNvPr>
            <p:cNvSpPr txBox="1">
              <a:spLocks noChangeArrowheads="1"/>
            </p:cNvSpPr>
            <p:nvPr/>
          </p:nvSpPr>
          <p:spPr bwMode="auto">
            <a:xfrm>
              <a:off x="1157" y="1389"/>
              <a:ext cx="628"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Niedersachsen</a:t>
              </a:r>
            </a:p>
          </p:txBody>
        </p:sp>
        <p:sp>
          <p:nvSpPr>
            <p:cNvPr id="89126" name="Text Box 38">
              <a:extLst>
                <a:ext uri="{FF2B5EF4-FFF2-40B4-BE49-F238E27FC236}">
                  <a16:creationId xmlns:a16="http://schemas.microsoft.com/office/drawing/2014/main" id="{9FC37AC3-F136-E045-A277-6C5FBC5268C7}"/>
                </a:ext>
              </a:extLst>
            </p:cNvPr>
            <p:cNvSpPr txBox="1">
              <a:spLocks noChangeArrowheads="1"/>
            </p:cNvSpPr>
            <p:nvPr/>
          </p:nvSpPr>
          <p:spPr bwMode="auto">
            <a:xfrm>
              <a:off x="1144" y="2994"/>
              <a:ext cx="564" cy="230"/>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Baden-</a:t>
              </a:r>
            </a:p>
            <a:p>
              <a:pPr algn="ctr"/>
              <a:r>
                <a:rPr lang="de-DE" altLang="de-DE" sz="900" b="1">
                  <a:solidFill>
                    <a:schemeClr val="bg1"/>
                  </a:solidFill>
                  <a:cs typeface="Arial" panose="020B0604020202020204" pitchFamily="34" charset="0"/>
                </a:rPr>
                <a:t>Württemberg</a:t>
              </a:r>
            </a:p>
          </p:txBody>
        </p:sp>
        <p:sp>
          <p:nvSpPr>
            <p:cNvPr id="89127" name="Text Box 39">
              <a:extLst>
                <a:ext uri="{FF2B5EF4-FFF2-40B4-BE49-F238E27FC236}">
                  <a16:creationId xmlns:a16="http://schemas.microsoft.com/office/drawing/2014/main" id="{EE68A588-C3A9-7546-945F-E2C05C5A1EF8}"/>
                </a:ext>
              </a:extLst>
            </p:cNvPr>
            <p:cNvSpPr txBox="1">
              <a:spLocks noChangeArrowheads="1"/>
            </p:cNvSpPr>
            <p:nvPr/>
          </p:nvSpPr>
          <p:spPr bwMode="auto">
            <a:xfrm>
              <a:off x="1882" y="1525"/>
              <a:ext cx="436" cy="230"/>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Sachsen-</a:t>
              </a:r>
            </a:p>
            <a:p>
              <a:pPr algn="ctr"/>
              <a:r>
                <a:rPr lang="de-DE" altLang="de-DE" sz="900" b="1">
                  <a:solidFill>
                    <a:schemeClr val="bg1"/>
                  </a:solidFill>
                  <a:cs typeface="Arial" panose="020B0604020202020204" pitchFamily="34" charset="0"/>
                </a:rPr>
                <a:t>Anhalt</a:t>
              </a:r>
            </a:p>
          </p:txBody>
        </p:sp>
        <p:sp>
          <p:nvSpPr>
            <p:cNvPr id="89128" name="Text Box 40">
              <a:extLst>
                <a:ext uri="{FF2B5EF4-FFF2-40B4-BE49-F238E27FC236}">
                  <a16:creationId xmlns:a16="http://schemas.microsoft.com/office/drawing/2014/main" id="{85D9AD9F-EDC1-594B-8F7B-B897C5114E9C}"/>
                </a:ext>
              </a:extLst>
            </p:cNvPr>
            <p:cNvSpPr txBox="1">
              <a:spLocks noChangeArrowheads="1"/>
            </p:cNvSpPr>
            <p:nvPr/>
          </p:nvSpPr>
          <p:spPr bwMode="auto">
            <a:xfrm>
              <a:off x="1740" y="2148"/>
              <a:ext cx="468"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Thüringen</a:t>
              </a:r>
            </a:p>
          </p:txBody>
        </p:sp>
        <p:sp>
          <p:nvSpPr>
            <p:cNvPr id="89129" name="Text Box 41">
              <a:extLst>
                <a:ext uri="{FF2B5EF4-FFF2-40B4-BE49-F238E27FC236}">
                  <a16:creationId xmlns:a16="http://schemas.microsoft.com/office/drawing/2014/main" id="{917E3951-9E6F-564C-9754-357D857FACBE}"/>
                </a:ext>
              </a:extLst>
            </p:cNvPr>
            <p:cNvSpPr txBox="1">
              <a:spLocks noChangeArrowheads="1"/>
            </p:cNvSpPr>
            <p:nvPr/>
          </p:nvSpPr>
          <p:spPr bwMode="auto">
            <a:xfrm>
              <a:off x="1953" y="1041"/>
              <a:ext cx="584" cy="230"/>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Mecklenburg-</a:t>
              </a:r>
            </a:p>
            <a:p>
              <a:pPr algn="ctr"/>
              <a:r>
                <a:rPr lang="de-DE" altLang="de-DE" sz="900" b="1">
                  <a:solidFill>
                    <a:schemeClr val="bg1"/>
                  </a:solidFill>
                  <a:cs typeface="Arial" panose="020B0604020202020204" pitchFamily="34" charset="0"/>
                </a:rPr>
                <a:t>Vorpommern</a:t>
              </a:r>
            </a:p>
          </p:txBody>
        </p:sp>
        <p:sp>
          <p:nvSpPr>
            <p:cNvPr id="89130" name="Text Box 42">
              <a:extLst>
                <a:ext uri="{FF2B5EF4-FFF2-40B4-BE49-F238E27FC236}">
                  <a16:creationId xmlns:a16="http://schemas.microsoft.com/office/drawing/2014/main" id="{69E6A8BC-B63A-124D-A8AB-F5CE9F9870A0}"/>
                </a:ext>
              </a:extLst>
            </p:cNvPr>
            <p:cNvSpPr txBox="1">
              <a:spLocks noChangeArrowheads="1"/>
            </p:cNvSpPr>
            <p:nvPr/>
          </p:nvSpPr>
          <p:spPr bwMode="auto">
            <a:xfrm>
              <a:off x="2339" y="1498"/>
              <a:ext cx="320" cy="144"/>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Berlin</a:t>
              </a:r>
            </a:p>
          </p:txBody>
        </p:sp>
        <p:sp>
          <p:nvSpPr>
            <p:cNvPr id="89131" name="Text Box 43">
              <a:extLst>
                <a:ext uri="{FF2B5EF4-FFF2-40B4-BE49-F238E27FC236}">
                  <a16:creationId xmlns:a16="http://schemas.microsoft.com/office/drawing/2014/main" id="{C505B8B9-75F2-5445-8C56-35084A4E2F6C}"/>
                </a:ext>
              </a:extLst>
            </p:cNvPr>
            <p:cNvSpPr txBox="1">
              <a:spLocks noChangeArrowheads="1"/>
            </p:cNvSpPr>
            <p:nvPr/>
          </p:nvSpPr>
          <p:spPr bwMode="auto">
            <a:xfrm>
              <a:off x="2258" y="1647"/>
              <a:ext cx="568"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Brandenburg</a:t>
              </a:r>
            </a:p>
          </p:txBody>
        </p:sp>
      </p:grpSp>
      <p:sp>
        <p:nvSpPr>
          <p:cNvPr id="89134" name="AutoShape 46">
            <a:extLst>
              <a:ext uri="{FF2B5EF4-FFF2-40B4-BE49-F238E27FC236}">
                <a16:creationId xmlns:a16="http://schemas.microsoft.com/office/drawing/2014/main" id="{668DE9E9-4A64-1B40-A932-89CAF0902B2C}"/>
              </a:ext>
            </a:extLst>
          </p:cNvPr>
          <p:cNvSpPr>
            <a:spLocks noChangeArrowheads="1"/>
          </p:cNvSpPr>
          <p:nvPr/>
        </p:nvSpPr>
        <p:spPr bwMode="auto">
          <a:xfrm>
            <a:off x="2195513" y="2060575"/>
            <a:ext cx="1727200" cy="576263"/>
          </a:xfrm>
          <a:prstGeom prst="rightArrow">
            <a:avLst>
              <a:gd name="adj1" fmla="val 50000"/>
              <a:gd name="adj2" fmla="val 74931"/>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t>8.300</a:t>
            </a:r>
          </a:p>
        </p:txBody>
      </p:sp>
      <p:sp>
        <p:nvSpPr>
          <p:cNvPr id="89135" name="AutoShape 47">
            <a:extLst>
              <a:ext uri="{FF2B5EF4-FFF2-40B4-BE49-F238E27FC236}">
                <a16:creationId xmlns:a16="http://schemas.microsoft.com/office/drawing/2014/main" id="{97948E44-B470-AF4B-98F6-6665E36BFDF1}"/>
              </a:ext>
            </a:extLst>
          </p:cNvPr>
          <p:cNvSpPr>
            <a:spLocks noChangeArrowheads="1"/>
          </p:cNvSpPr>
          <p:nvPr/>
        </p:nvSpPr>
        <p:spPr bwMode="auto">
          <a:xfrm flipH="1">
            <a:off x="1763713" y="2636838"/>
            <a:ext cx="2232025" cy="1008062"/>
          </a:xfrm>
          <a:prstGeom prst="rightArrow">
            <a:avLst>
              <a:gd name="adj1" fmla="val 50000"/>
              <a:gd name="adj2" fmla="val 55354"/>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t>13.400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additive="base">
                                        <p:cTn id="7" dur="500" fill="hold"/>
                                        <p:tgtEl>
                                          <p:spTgt spid="89134"/>
                                        </p:tgtEl>
                                        <p:attrNameLst>
                                          <p:attrName>ppt_x</p:attrName>
                                        </p:attrNameLst>
                                      </p:cBhvr>
                                      <p:tavLst>
                                        <p:tav tm="0">
                                          <p:val>
                                            <p:strVal val="0-#ppt_w/2"/>
                                          </p:val>
                                        </p:tav>
                                        <p:tav tm="100000">
                                          <p:val>
                                            <p:strVal val="#ppt_x"/>
                                          </p:val>
                                        </p:tav>
                                      </p:tavLst>
                                    </p:anim>
                                    <p:anim calcmode="lin" valueType="num">
                                      <p:cBhvr additive="base">
                                        <p:cTn id="8" dur="500" fill="hold"/>
                                        <p:tgtEl>
                                          <p:spTgt spid="891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9135"/>
                                        </p:tgtEl>
                                        <p:attrNameLst>
                                          <p:attrName>style.visibility</p:attrName>
                                        </p:attrNameLst>
                                      </p:cBhvr>
                                      <p:to>
                                        <p:strVal val="visible"/>
                                      </p:to>
                                    </p:set>
                                    <p:anim calcmode="lin" valueType="num">
                                      <p:cBhvr additive="base">
                                        <p:cTn id="13" dur="500" fill="hold"/>
                                        <p:tgtEl>
                                          <p:spTgt spid="89135"/>
                                        </p:tgtEl>
                                        <p:attrNameLst>
                                          <p:attrName>ppt_x</p:attrName>
                                        </p:attrNameLst>
                                      </p:cBhvr>
                                      <p:tavLst>
                                        <p:tav tm="0">
                                          <p:val>
                                            <p:strVal val="1+#ppt_w/2"/>
                                          </p:val>
                                        </p:tav>
                                        <p:tav tm="100000">
                                          <p:val>
                                            <p:strVal val="#ppt_x"/>
                                          </p:val>
                                        </p:tav>
                                      </p:tavLst>
                                    </p:anim>
                                    <p:anim calcmode="lin" valueType="num">
                                      <p:cBhvr additive="base">
                                        <p:cTn id="14" dur="500" fill="hold"/>
                                        <p:tgtEl>
                                          <p:spTgt spid="89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P spid="891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ußzeilenplatzhalter 3">
            <a:extLst>
              <a:ext uri="{FF2B5EF4-FFF2-40B4-BE49-F238E27FC236}">
                <a16:creationId xmlns:a16="http://schemas.microsoft.com/office/drawing/2014/main" id="{2309EA79-D08A-D34A-88CC-F5E36D199D7B}"/>
              </a:ext>
            </a:extLst>
          </p:cNvPr>
          <p:cNvSpPr>
            <a:spLocks noGrp="1"/>
          </p:cNvSpPr>
          <p:nvPr>
            <p:ph type="ftr" sz="quarter" idx="10"/>
          </p:nvPr>
        </p:nvSpPr>
        <p:spPr/>
        <p:txBody>
          <a:bodyPr/>
          <a:lstStyle/>
          <a:p>
            <a:r>
              <a:rPr lang="de-DE" altLang="de-DE"/>
              <a:t>Studienanfängerhoch und Mobilität | Detlef Müller-Böling | 27.08.2007</a:t>
            </a:r>
          </a:p>
        </p:txBody>
      </p:sp>
      <p:sp>
        <p:nvSpPr>
          <p:cNvPr id="45" name="Foliennummernplatzhalter 4">
            <a:extLst>
              <a:ext uri="{FF2B5EF4-FFF2-40B4-BE49-F238E27FC236}">
                <a16:creationId xmlns:a16="http://schemas.microsoft.com/office/drawing/2014/main" id="{0348121B-EB26-ED41-8660-EE3981B51B4A}"/>
              </a:ext>
            </a:extLst>
          </p:cNvPr>
          <p:cNvSpPr>
            <a:spLocks noGrp="1"/>
          </p:cNvSpPr>
          <p:nvPr>
            <p:ph type="sldNum" sz="quarter" idx="11"/>
          </p:nvPr>
        </p:nvSpPr>
        <p:spPr/>
        <p:txBody>
          <a:bodyPr/>
          <a:lstStyle/>
          <a:p>
            <a:fld id="{12481023-BFEB-EB48-9E84-256679043817}" type="slidenum">
              <a:rPr lang="de-DE" altLang="de-DE"/>
              <a:pPr/>
              <a:t>15</a:t>
            </a:fld>
            <a:endParaRPr lang="de-DE" altLang="de-DE"/>
          </a:p>
        </p:txBody>
      </p:sp>
      <p:sp>
        <p:nvSpPr>
          <p:cNvPr id="93186" name="Rectangle 2">
            <a:extLst>
              <a:ext uri="{FF2B5EF4-FFF2-40B4-BE49-F238E27FC236}">
                <a16:creationId xmlns:a16="http://schemas.microsoft.com/office/drawing/2014/main" id="{87A695DE-8243-0245-A40B-9E67D0F71DEC}"/>
              </a:ext>
            </a:extLst>
          </p:cNvPr>
          <p:cNvSpPr>
            <a:spLocks noGrp="1" noChangeArrowheads="1"/>
          </p:cNvSpPr>
          <p:nvPr>
            <p:ph type="title"/>
          </p:nvPr>
        </p:nvSpPr>
        <p:spPr/>
        <p:txBody>
          <a:bodyPr/>
          <a:lstStyle/>
          <a:p>
            <a:r>
              <a:rPr lang="de-DE" altLang="de-DE"/>
              <a:t>Innerdeutsche Mobilität</a:t>
            </a:r>
          </a:p>
        </p:txBody>
      </p:sp>
      <p:grpSp>
        <p:nvGrpSpPr>
          <p:cNvPr id="93187" name="Group 3">
            <a:extLst>
              <a:ext uri="{FF2B5EF4-FFF2-40B4-BE49-F238E27FC236}">
                <a16:creationId xmlns:a16="http://schemas.microsoft.com/office/drawing/2014/main" id="{C68883B5-6D90-1B46-B4C7-69C1962C960F}"/>
              </a:ext>
            </a:extLst>
          </p:cNvPr>
          <p:cNvGrpSpPr>
            <a:grpSpLocks/>
          </p:cNvGrpSpPr>
          <p:nvPr/>
        </p:nvGrpSpPr>
        <p:grpSpPr bwMode="auto">
          <a:xfrm>
            <a:off x="4643438" y="4724400"/>
            <a:ext cx="2881312" cy="612775"/>
            <a:chOff x="3787" y="2795"/>
            <a:chExt cx="1815" cy="386"/>
          </a:xfrm>
        </p:grpSpPr>
        <p:sp>
          <p:nvSpPr>
            <p:cNvPr id="93188" name="Text Box 4">
              <a:extLst>
                <a:ext uri="{FF2B5EF4-FFF2-40B4-BE49-F238E27FC236}">
                  <a16:creationId xmlns:a16="http://schemas.microsoft.com/office/drawing/2014/main" id="{5B983758-8E9F-6142-9569-07CD7EEAE83A}"/>
                </a:ext>
              </a:extLst>
            </p:cNvPr>
            <p:cNvSpPr txBox="1">
              <a:spLocks noChangeArrowheads="1"/>
            </p:cNvSpPr>
            <p:nvPr>
              <p:custDataLst>
                <p:tags r:id="rId1"/>
              </p:custDataLst>
            </p:nvPr>
          </p:nvSpPr>
          <p:spPr bwMode="auto">
            <a:xfrm>
              <a:off x="3928" y="2989"/>
              <a:ext cx="1583" cy="192"/>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40000"/>
                </a:spcBef>
              </a:pPr>
              <a:r>
                <a:rPr lang="de-DE" altLang="de-DE" sz="1400" b="1">
                  <a:solidFill>
                    <a:schemeClr val="bg2"/>
                  </a:solidFill>
                  <a:cs typeface="Arial" panose="020B0604020202020204" pitchFamily="34" charset="0"/>
                </a:rPr>
                <a:t>fehlende Studienplätze</a:t>
              </a:r>
            </a:p>
          </p:txBody>
        </p:sp>
        <p:sp>
          <p:nvSpPr>
            <p:cNvPr id="93189" name="Rectangle 5">
              <a:extLst>
                <a:ext uri="{FF2B5EF4-FFF2-40B4-BE49-F238E27FC236}">
                  <a16:creationId xmlns:a16="http://schemas.microsoft.com/office/drawing/2014/main" id="{6A7F2F4D-885D-7048-8426-82FCF31E8BB5}"/>
                </a:ext>
              </a:extLst>
            </p:cNvPr>
            <p:cNvSpPr>
              <a:spLocks noChangeArrowheads="1"/>
            </p:cNvSpPr>
            <p:nvPr>
              <p:custDataLst>
                <p:tags r:id="rId2"/>
              </p:custDataLst>
            </p:nvPr>
          </p:nvSpPr>
          <p:spPr bwMode="auto">
            <a:xfrm>
              <a:off x="3787" y="3026"/>
              <a:ext cx="122" cy="123"/>
            </a:xfrm>
            <a:prstGeom prst="rect">
              <a:avLst/>
            </a:prstGeom>
            <a:solidFill>
              <a:srgbClr val="FF5050"/>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3190" name="Rectangle 6">
              <a:extLst>
                <a:ext uri="{FF2B5EF4-FFF2-40B4-BE49-F238E27FC236}">
                  <a16:creationId xmlns:a16="http://schemas.microsoft.com/office/drawing/2014/main" id="{F37E1811-A03B-2545-95F7-706FCB2AFFAF}"/>
                </a:ext>
              </a:extLst>
            </p:cNvPr>
            <p:cNvSpPr>
              <a:spLocks noChangeArrowheads="1"/>
            </p:cNvSpPr>
            <p:nvPr>
              <p:custDataLst>
                <p:tags r:id="rId3"/>
              </p:custDataLst>
            </p:nvPr>
          </p:nvSpPr>
          <p:spPr bwMode="auto">
            <a:xfrm>
              <a:off x="3787" y="2832"/>
              <a:ext cx="122" cy="123"/>
            </a:xfrm>
            <a:prstGeom prst="rect">
              <a:avLst/>
            </a:prstGeom>
            <a:solidFill>
              <a:schemeClr val="folHlink"/>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3191" name="Text Box 7">
              <a:extLst>
                <a:ext uri="{FF2B5EF4-FFF2-40B4-BE49-F238E27FC236}">
                  <a16:creationId xmlns:a16="http://schemas.microsoft.com/office/drawing/2014/main" id="{6D92CA48-9602-4F47-886E-0A4B9BCF77F3}"/>
                </a:ext>
              </a:extLst>
            </p:cNvPr>
            <p:cNvSpPr txBox="1">
              <a:spLocks noChangeArrowheads="1"/>
            </p:cNvSpPr>
            <p:nvPr>
              <p:custDataLst>
                <p:tags r:id="rId4"/>
              </p:custDataLst>
            </p:nvPr>
          </p:nvSpPr>
          <p:spPr bwMode="auto">
            <a:xfrm>
              <a:off x="3928" y="2795"/>
              <a:ext cx="1674" cy="192"/>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40000"/>
                </a:spcBef>
              </a:pPr>
              <a:r>
                <a:rPr lang="de-DE" altLang="de-DE" sz="1400" b="1">
                  <a:solidFill>
                    <a:schemeClr val="bg2"/>
                  </a:solidFill>
                  <a:cs typeface="Arial" panose="020B0604020202020204" pitchFamily="34" charset="0"/>
                </a:rPr>
                <a:t>freie Studienplätze</a:t>
              </a:r>
              <a:endParaRPr lang="de-DE" altLang="de-DE" sz="1400" b="1">
                <a:cs typeface="Arial" panose="020B0604020202020204" pitchFamily="34" charset="0"/>
              </a:endParaRPr>
            </a:p>
          </p:txBody>
        </p:sp>
      </p:grpSp>
      <p:grpSp>
        <p:nvGrpSpPr>
          <p:cNvPr id="93193" name="Group 9">
            <a:extLst>
              <a:ext uri="{FF2B5EF4-FFF2-40B4-BE49-F238E27FC236}">
                <a16:creationId xmlns:a16="http://schemas.microsoft.com/office/drawing/2014/main" id="{C61F04AE-ABCD-0C4A-BC97-314D28929F5D}"/>
              </a:ext>
            </a:extLst>
          </p:cNvPr>
          <p:cNvGrpSpPr>
            <a:grpSpLocks/>
          </p:cNvGrpSpPr>
          <p:nvPr/>
        </p:nvGrpSpPr>
        <p:grpSpPr bwMode="auto">
          <a:xfrm>
            <a:off x="1116013" y="981075"/>
            <a:ext cx="3484562" cy="4718050"/>
            <a:chOff x="703" y="618"/>
            <a:chExt cx="2195" cy="2972"/>
          </a:xfrm>
        </p:grpSpPr>
        <p:sp>
          <p:nvSpPr>
            <p:cNvPr id="93194" name="Freeform 10">
              <a:extLst>
                <a:ext uri="{FF2B5EF4-FFF2-40B4-BE49-F238E27FC236}">
                  <a16:creationId xmlns:a16="http://schemas.microsoft.com/office/drawing/2014/main" id="{CDFBF6DD-9A65-9742-8868-9D820AE483C0}"/>
                </a:ext>
              </a:extLst>
            </p:cNvPr>
            <p:cNvSpPr>
              <a:spLocks noEditPoints="1"/>
            </p:cNvSpPr>
            <p:nvPr/>
          </p:nvSpPr>
          <p:spPr bwMode="auto">
            <a:xfrm>
              <a:off x="1231" y="618"/>
              <a:ext cx="766" cy="653"/>
            </a:xfrm>
            <a:custGeom>
              <a:avLst/>
              <a:gdLst>
                <a:gd name="T0" fmla="*/ 1601 w 2022"/>
                <a:gd name="T1" fmla="*/ 732 h 1722"/>
                <a:gd name="T2" fmla="*/ 1355 w 2022"/>
                <a:gd name="T3" fmla="*/ 643 h 1722"/>
                <a:gd name="T4" fmla="*/ 1240 w 2022"/>
                <a:gd name="T5" fmla="*/ 344 h 1722"/>
                <a:gd name="T6" fmla="*/ 921 w 2022"/>
                <a:gd name="T7" fmla="*/ 270 h 1722"/>
                <a:gd name="T8" fmla="*/ 525 w 2022"/>
                <a:gd name="T9" fmla="*/ 172 h 1722"/>
                <a:gd name="T10" fmla="*/ 553 w 2022"/>
                <a:gd name="T11" fmla="*/ 484 h 1722"/>
                <a:gd name="T12" fmla="*/ 644 w 2022"/>
                <a:gd name="T13" fmla="*/ 578 h 1722"/>
                <a:gd name="T14" fmla="*/ 459 w 2022"/>
                <a:gd name="T15" fmla="*/ 720 h 1722"/>
                <a:gd name="T16" fmla="*/ 618 w 2022"/>
                <a:gd name="T17" fmla="*/ 990 h 1722"/>
                <a:gd name="T18" fmla="*/ 779 w 2022"/>
                <a:gd name="T19" fmla="*/ 1184 h 1722"/>
                <a:gd name="T20" fmla="*/ 1106 w 2022"/>
                <a:gd name="T21" fmla="*/ 1451 h 1722"/>
                <a:gd name="T22" fmla="*/ 1258 w 2022"/>
                <a:gd name="T23" fmla="*/ 1431 h 1722"/>
                <a:gd name="T24" fmla="*/ 1356 w 2022"/>
                <a:gd name="T25" fmla="*/ 1347 h 1722"/>
                <a:gd name="T26" fmla="*/ 1379 w 2022"/>
                <a:gd name="T27" fmla="*/ 1450 h 1722"/>
                <a:gd name="T28" fmla="*/ 1332 w 2022"/>
                <a:gd name="T29" fmla="*/ 1556 h 1722"/>
                <a:gd name="T30" fmla="*/ 1460 w 2022"/>
                <a:gd name="T31" fmla="*/ 1619 h 1722"/>
                <a:gd name="T32" fmla="*/ 1543 w 2022"/>
                <a:gd name="T33" fmla="*/ 1702 h 1722"/>
                <a:gd name="T34" fmla="*/ 1738 w 2022"/>
                <a:gd name="T35" fmla="*/ 1511 h 1722"/>
                <a:gd name="T36" fmla="*/ 1700 w 2022"/>
                <a:gd name="T37" fmla="*/ 1337 h 1722"/>
                <a:gd name="T38" fmla="*/ 1614 w 2022"/>
                <a:gd name="T39" fmla="*/ 1298 h 1722"/>
                <a:gd name="T40" fmla="*/ 1836 w 2022"/>
                <a:gd name="T41" fmla="*/ 935 h 1722"/>
                <a:gd name="T42" fmla="*/ 1827 w 2022"/>
                <a:gd name="T43" fmla="*/ 737 h 1722"/>
                <a:gd name="T44" fmla="*/ 385 w 2022"/>
                <a:gd name="T45" fmla="*/ 419 h 1722"/>
                <a:gd name="T46" fmla="*/ 297 w 2022"/>
                <a:gd name="T47" fmla="*/ 453 h 1722"/>
                <a:gd name="T48" fmla="*/ 39 w 2022"/>
                <a:gd name="T49" fmla="*/ 879 h 1722"/>
                <a:gd name="T50" fmla="*/ 12 w 2022"/>
                <a:gd name="T51" fmla="*/ 849 h 1722"/>
                <a:gd name="T52" fmla="*/ 497 w 2022"/>
                <a:gd name="T53" fmla="*/ 441 h 1722"/>
                <a:gd name="T54" fmla="*/ 2022 w 2022"/>
                <a:gd name="T55" fmla="*/ 704 h 1722"/>
                <a:gd name="T56" fmla="*/ 457 w 2022"/>
                <a:gd name="T57" fmla="*/ 558 h 1722"/>
                <a:gd name="T58" fmla="*/ 481 w 2022"/>
                <a:gd name="T59" fmla="*/ 605 h 1722"/>
                <a:gd name="T60" fmla="*/ 356 w 2022"/>
                <a:gd name="T61" fmla="*/ 195 h 1722"/>
                <a:gd name="T62" fmla="*/ 290 w 2022"/>
                <a:gd name="T63" fmla="*/ 95 h 1722"/>
                <a:gd name="T64" fmla="*/ 331 w 2022"/>
                <a:gd name="T65" fmla="*/ 23 h 1722"/>
                <a:gd name="T66" fmla="*/ 337 w 2022"/>
                <a:gd name="T67" fmla="*/ 1 h 1722"/>
                <a:gd name="T68" fmla="*/ 237 w 2022"/>
                <a:gd name="T69" fmla="*/ 217 h 1722"/>
                <a:gd name="T70" fmla="*/ 246 w 2022"/>
                <a:gd name="T71" fmla="*/ 328 h 1722"/>
                <a:gd name="T72" fmla="*/ 249 w 2022"/>
                <a:gd name="T73" fmla="*/ 252 h 1722"/>
                <a:gd name="T74" fmla="*/ 279 w 2022"/>
                <a:gd name="T75" fmla="*/ 186 h 1722"/>
                <a:gd name="T76" fmla="*/ 380 w 2022"/>
                <a:gd name="T77" fmla="*/ 598 h 1722"/>
                <a:gd name="T78" fmla="*/ 401 w 2022"/>
                <a:gd name="T79" fmla="*/ 484 h 1722"/>
                <a:gd name="T80" fmla="*/ 401 w 2022"/>
                <a:gd name="T81" fmla="*/ 484 h 1722"/>
                <a:gd name="T82" fmla="*/ 492 w 2022"/>
                <a:gd name="T83" fmla="*/ 998 h 1722"/>
                <a:gd name="T84" fmla="*/ 541 w 2022"/>
                <a:gd name="T85" fmla="*/ 527 h 1722"/>
                <a:gd name="T86" fmla="*/ 342 w 2022"/>
                <a:gd name="T87" fmla="*/ 494 h 1722"/>
                <a:gd name="T88" fmla="*/ 357 w 2022"/>
                <a:gd name="T89" fmla="*/ 641 h 1722"/>
                <a:gd name="T90" fmla="*/ 302 w 2022"/>
                <a:gd name="T91" fmla="*/ 363 h 1722"/>
                <a:gd name="T92" fmla="*/ 351 w 2022"/>
                <a:gd name="T93" fmla="*/ 555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195" name="Freeform 11">
              <a:extLst>
                <a:ext uri="{FF2B5EF4-FFF2-40B4-BE49-F238E27FC236}">
                  <a16:creationId xmlns:a16="http://schemas.microsoft.com/office/drawing/2014/main" id="{CDD80F46-0961-3946-A889-9BED798A208D}"/>
                </a:ext>
              </a:extLst>
            </p:cNvPr>
            <p:cNvSpPr>
              <a:spLocks noEditPoints="1"/>
            </p:cNvSpPr>
            <p:nvPr/>
          </p:nvSpPr>
          <p:spPr bwMode="auto">
            <a:xfrm>
              <a:off x="896" y="1052"/>
              <a:ext cx="1171" cy="1006"/>
            </a:xfrm>
            <a:custGeom>
              <a:avLst/>
              <a:gdLst>
                <a:gd name="T0" fmla="*/ 2895 w 3091"/>
                <a:gd name="T1" fmla="*/ 857 h 2655"/>
                <a:gd name="T2" fmla="*/ 2837 w 3091"/>
                <a:gd name="T3" fmla="*/ 790 h 2655"/>
                <a:gd name="T4" fmla="*/ 2685 w 3091"/>
                <a:gd name="T5" fmla="*/ 603 h 2655"/>
                <a:gd name="T6" fmla="*/ 2520 w 3091"/>
                <a:gd name="T7" fmla="*/ 573 h 2655"/>
                <a:gd name="T8" fmla="*/ 2344 w 3091"/>
                <a:gd name="T9" fmla="*/ 493 h 2655"/>
                <a:gd name="T10" fmla="*/ 2183 w 3091"/>
                <a:gd name="T11" fmla="*/ 482 h 2655"/>
                <a:gd name="T12" fmla="*/ 2020 w 3091"/>
                <a:gd name="T13" fmla="*/ 471 h 2655"/>
                <a:gd name="T14" fmla="*/ 1445 w 3091"/>
                <a:gd name="T15" fmla="*/ 112 h 2655"/>
                <a:gd name="T16" fmla="*/ 1226 w 3091"/>
                <a:gd name="T17" fmla="*/ 523 h 2655"/>
                <a:gd name="T18" fmla="*/ 1079 w 3091"/>
                <a:gd name="T19" fmla="*/ 346 h 2655"/>
                <a:gd name="T20" fmla="*/ 1010 w 3091"/>
                <a:gd name="T21" fmla="*/ 472 h 2655"/>
                <a:gd name="T22" fmla="*/ 647 w 3091"/>
                <a:gd name="T23" fmla="*/ 240 h 2655"/>
                <a:gd name="T24" fmla="*/ 387 w 3091"/>
                <a:gd name="T25" fmla="*/ 394 h 2655"/>
                <a:gd name="T26" fmla="*/ 445 w 3091"/>
                <a:gd name="T27" fmla="*/ 700 h 2655"/>
                <a:gd name="T28" fmla="*/ 277 w 3091"/>
                <a:gd name="T29" fmla="*/ 1261 h 2655"/>
                <a:gd name="T30" fmla="*/ 288 w 3091"/>
                <a:gd name="T31" fmla="*/ 1632 h 2655"/>
                <a:gd name="T32" fmla="*/ 641 w 3091"/>
                <a:gd name="T33" fmla="*/ 1525 h 2655"/>
                <a:gd name="T34" fmla="*/ 673 w 3091"/>
                <a:gd name="T35" fmla="*/ 1421 h 2655"/>
                <a:gd name="T36" fmla="*/ 860 w 3091"/>
                <a:gd name="T37" fmla="*/ 1525 h 2655"/>
                <a:gd name="T38" fmla="*/ 916 w 3091"/>
                <a:gd name="T39" fmla="*/ 1741 h 2655"/>
                <a:gd name="T40" fmla="*/ 865 w 3091"/>
                <a:gd name="T41" fmla="*/ 1880 h 2655"/>
                <a:gd name="T42" fmla="*/ 1188 w 3091"/>
                <a:gd name="T43" fmla="*/ 1696 h 2655"/>
                <a:gd name="T44" fmla="*/ 1098 w 3091"/>
                <a:gd name="T45" fmla="*/ 1455 h 2655"/>
                <a:gd name="T46" fmla="*/ 1330 w 3091"/>
                <a:gd name="T47" fmla="*/ 1391 h 2655"/>
                <a:gd name="T48" fmla="*/ 1546 w 3091"/>
                <a:gd name="T49" fmla="*/ 1437 h 2655"/>
                <a:gd name="T50" fmla="*/ 1511 w 3091"/>
                <a:gd name="T51" fmla="*/ 1602 h 2655"/>
                <a:gd name="T52" fmla="*/ 1514 w 3091"/>
                <a:gd name="T53" fmla="*/ 1784 h 2655"/>
                <a:gd name="T54" fmla="*/ 1677 w 3091"/>
                <a:gd name="T55" fmla="*/ 1947 h 2655"/>
                <a:gd name="T56" fmla="*/ 1760 w 3091"/>
                <a:gd name="T57" fmla="*/ 2163 h 2655"/>
                <a:gd name="T58" fmla="*/ 1803 w 3091"/>
                <a:gd name="T59" fmla="*/ 2280 h 2655"/>
                <a:gd name="T60" fmla="*/ 1869 w 3091"/>
                <a:gd name="T61" fmla="*/ 2392 h 2655"/>
                <a:gd name="T62" fmla="*/ 1841 w 3091"/>
                <a:gd name="T63" fmla="*/ 2592 h 2655"/>
                <a:gd name="T64" fmla="*/ 2003 w 3091"/>
                <a:gd name="T65" fmla="*/ 2527 h 2655"/>
                <a:gd name="T66" fmla="*/ 2283 w 3091"/>
                <a:gd name="T67" fmla="*/ 2471 h 2655"/>
                <a:gd name="T68" fmla="*/ 2531 w 3091"/>
                <a:gd name="T69" fmla="*/ 2324 h 2655"/>
                <a:gd name="T70" fmla="*/ 2490 w 3091"/>
                <a:gd name="T71" fmla="*/ 2102 h 2655"/>
                <a:gd name="T72" fmla="*/ 2562 w 3091"/>
                <a:gd name="T73" fmla="*/ 1886 h 2655"/>
                <a:gd name="T74" fmla="*/ 2794 w 3091"/>
                <a:gd name="T75" fmla="*/ 1701 h 2655"/>
                <a:gd name="T76" fmla="*/ 2747 w 3091"/>
                <a:gd name="T77" fmla="*/ 1443 h 2655"/>
                <a:gd name="T78" fmla="*/ 2590 w 3091"/>
                <a:gd name="T79" fmla="*/ 1092 h 2655"/>
                <a:gd name="T80" fmla="*/ 2813 w 3091"/>
                <a:gd name="T81" fmla="*/ 1026 h 2655"/>
                <a:gd name="T82" fmla="*/ 3045 w 3091"/>
                <a:gd name="T83" fmla="*/ 944 h 2655"/>
                <a:gd name="T84" fmla="*/ 1521 w 3091"/>
                <a:gd name="T85" fmla="*/ 877 h 2655"/>
                <a:gd name="T86" fmla="*/ 1353 w 3091"/>
                <a:gd name="T87" fmla="*/ 877 h 2655"/>
                <a:gd name="T88" fmla="*/ 1251 w 3091"/>
                <a:gd name="T89" fmla="*/ 734 h 2655"/>
                <a:gd name="T90" fmla="*/ 1312 w 3091"/>
                <a:gd name="T91" fmla="*/ 724 h 2655"/>
                <a:gd name="T92" fmla="*/ 1425 w 3091"/>
                <a:gd name="T93" fmla="*/ 761 h 2655"/>
                <a:gd name="T94" fmla="*/ 1509 w 3091"/>
                <a:gd name="T95" fmla="*/ 824 h 2655"/>
                <a:gd name="T96" fmla="*/ 944 w 3091"/>
                <a:gd name="T97" fmla="*/ 133 h 2655"/>
                <a:gd name="T98" fmla="*/ 793 w 3091"/>
                <a:gd name="T99" fmla="*/ 120 h 2655"/>
                <a:gd name="T100" fmla="*/ 1176 w 3091"/>
                <a:gd name="T101" fmla="*/ 105 h 2655"/>
                <a:gd name="T102" fmla="*/ 1028 w 3091"/>
                <a:gd name="T103" fmla="*/ 200 h 2655"/>
                <a:gd name="T104" fmla="*/ 972 w 3091"/>
                <a:gd name="T105" fmla="*/ 169 h 2655"/>
                <a:gd name="T106" fmla="*/ 968 w 3091"/>
                <a:gd name="T107" fmla="*/ 147 h 2655"/>
                <a:gd name="T108" fmla="*/ 644 w 3091"/>
                <a:gd name="T109" fmla="*/ 183 h 2655"/>
                <a:gd name="T110" fmla="*/ 644 w 3091"/>
                <a:gd name="T111" fmla="*/ 183 h 2655"/>
                <a:gd name="T112" fmla="*/ 290 w 3091"/>
                <a:gd name="T113" fmla="*/ 244 h 2655"/>
                <a:gd name="T114" fmla="*/ 291 w 3091"/>
                <a:gd name="T115" fmla="*/ 216 h 2655"/>
                <a:gd name="T116" fmla="*/ 520 w 3091"/>
                <a:gd name="T117" fmla="*/ 191 h 2655"/>
                <a:gd name="T118" fmla="*/ 600 w 3091"/>
                <a:gd name="T119" fmla="*/ 164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196" name="Freeform 12">
              <a:extLst>
                <a:ext uri="{FF2B5EF4-FFF2-40B4-BE49-F238E27FC236}">
                  <a16:creationId xmlns:a16="http://schemas.microsoft.com/office/drawing/2014/main" id="{B2BC8F49-6116-024B-B1BF-5F35E9D0EBA5}"/>
                </a:ext>
              </a:extLst>
            </p:cNvPr>
            <p:cNvSpPr>
              <a:spLocks/>
            </p:cNvSpPr>
            <p:nvPr/>
          </p:nvSpPr>
          <p:spPr bwMode="auto">
            <a:xfrm>
              <a:off x="1837" y="1387"/>
              <a:ext cx="611" cy="801"/>
            </a:xfrm>
            <a:custGeom>
              <a:avLst/>
              <a:gdLst>
                <a:gd name="T0" fmla="*/ 1019 w 1614"/>
                <a:gd name="T1" fmla="*/ 1811 h 2114"/>
                <a:gd name="T2" fmla="*/ 1028 w 1614"/>
                <a:gd name="T3" fmla="*/ 1713 h 2114"/>
                <a:gd name="T4" fmla="*/ 996 w 1614"/>
                <a:gd name="T5" fmla="*/ 1581 h 2114"/>
                <a:gd name="T6" fmla="*/ 1014 w 1614"/>
                <a:gd name="T7" fmla="*/ 1521 h 2114"/>
                <a:gd name="T8" fmla="*/ 1142 w 1614"/>
                <a:gd name="T9" fmla="*/ 1446 h 2114"/>
                <a:gd name="T10" fmla="*/ 1406 w 1614"/>
                <a:gd name="T11" fmla="*/ 1361 h 2114"/>
                <a:gd name="T12" fmla="*/ 1536 w 1614"/>
                <a:gd name="T13" fmla="*/ 1414 h 2114"/>
                <a:gd name="T14" fmla="*/ 1601 w 1614"/>
                <a:gd name="T15" fmla="*/ 1275 h 2114"/>
                <a:gd name="T16" fmla="*/ 1567 w 1614"/>
                <a:gd name="T17" fmla="*/ 1156 h 2114"/>
                <a:gd name="T18" fmla="*/ 1369 w 1614"/>
                <a:gd name="T19" fmla="*/ 1080 h 2114"/>
                <a:gd name="T20" fmla="*/ 1143 w 1614"/>
                <a:gd name="T21" fmla="*/ 1017 h 2114"/>
                <a:gd name="T22" fmla="*/ 1055 w 1614"/>
                <a:gd name="T23" fmla="*/ 704 h 2114"/>
                <a:gd name="T24" fmla="*/ 977 w 1614"/>
                <a:gd name="T25" fmla="*/ 540 h 2114"/>
                <a:gd name="T26" fmla="*/ 999 w 1614"/>
                <a:gd name="T27" fmla="*/ 421 h 2114"/>
                <a:gd name="T28" fmla="*/ 929 w 1614"/>
                <a:gd name="T29" fmla="*/ 145 h 2114"/>
                <a:gd name="T30" fmla="*/ 766 w 1614"/>
                <a:gd name="T31" fmla="*/ 129 h 2114"/>
                <a:gd name="T32" fmla="*/ 644 w 1614"/>
                <a:gd name="T33" fmla="*/ 0 h 2114"/>
                <a:gd name="T34" fmla="*/ 547 w 1614"/>
                <a:gd name="T35" fmla="*/ 120 h 2114"/>
                <a:gd name="T36" fmla="*/ 330 w 1614"/>
                <a:gd name="T37" fmla="*/ 142 h 2114"/>
                <a:gd name="T38" fmla="*/ 208 w 1614"/>
                <a:gd name="T39" fmla="*/ 211 h 2114"/>
                <a:gd name="T40" fmla="*/ 132 w 1614"/>
                <a:gd name="T41" fmla="*/ 339 h 2114"/>
                <a:gd name="T42" fmla="*/ 264 w 1614"/>
                <a:gd name="T43" fmla="*/ 559 h 2114"/>
                <a:gd name="T44" fmla="*/ 258 w 1614"/>
                <a:gd name="T45" fmla="*/ 719 h 2114"/>
                <a:gd name="T46" fmla="*/ 270 w 1614"/>
                <a:gd name="T47" fmla="*/ 911 h 2114"/>
                <a:gd name="T48" fmla="*/ 79 w 1614"/>
                <a:gd name="T49" fmla="*/ 1002 h 2114"/>
                <a:gd name="T50" fmla="*/ 35 w 1614"/>
                <a:gd name="T51" fmla="*/ 1159 h 2114"/>
                <a:gd name="T52" fmla="*/ 0 w 1614"/>
                <a:gd name="T53" fmla="*/ 1297 h 2114"/>
                <a:gd name="T54" fmla="*/ 78 w 1614"/>
                <a:gd name="T55" fmla="*/ 1416 h 2114"/>
                <a:gd name="T56" fmla="*/ 243 w 1614"/>
                <a:gd name="T57" fmla="*/ 1627 h 2114"/>
                <a:gd name="T58" fmla="*/ 522 w 1614"/>
                <a:gd name="T59" fmla="*/ 1688 h 2114"/>
                <a:gd name="T60" fmla="*/ 562 w 1614"/>
                <a:gd name="T61" fmla="*/ 1869 h 2114"/>
                <a:gd name="T62" fmla="*/ 635 w 1614"/>
                <a:gd name="T63" fmla="*/ 1951 h 2114"/>
                <a:gd name="T64" fmla="*/ 739 w 1614"/>
                <a:gd name="T65" fmla="*/ 2007 h 2114"/>
                <a:gd name="T66" fmla="*/ 923 w 1614"/>
                <a:gd name="T67" fmla="*/ 2083 h 2114"/>
                <a:gd name="T68" fmla="*/ 1048 w 1614"/>
                <a:gd name="T69" fmla="*/ 2104 h 2114"/>
                <a:gd name="T70" fmla="*/ 1060 w 1614"/>
                <a:gd name="T71" fmla="*/ 1997 h 2114"/>
                <a:gd name="T72" fmla="*/ 1047 w 1614"/>
                <a:gd name="T73" fmla="*/ 1947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chemeClr val="folHlink"/>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197" name="Freeform 13">
              <a:extLst>
                <a:ext uri="{FF2B5EF4-FFF2-40B4-BE49-F238E27FC236}">
                  <a16:creationId xmlns:a16="http://schemas.microsoft.com/office/drawing/2014/main" id="{5B2ED64C-B313-1147-8E24-1F4FB4559FC3}"/>
                </a:ext>
              </a:extLst>
            </p:cNvPr>
            <p:cNvSpPr>
              <a:spLocks/>
            </p:cNvSpPr>
            <p:nvPr/>
          </p:nvSpPr>
          <p:spPr bwMode="auto">
            <a:xfrm>
              <a:off x="1665" y="1923"/>
              <a:ext cx="668" cy="534"/>
            </a:xfrm>
            <a:custGeom>
              <a:avLst/>
              <a:gdLst>
                <a:gd name="T0" fmla="*/ 1363 w 1764"/>
                <a:gd name="T1" fmla="*/ 1002 h 1408"/>
                <a:gd name="T2" fmla="*/ 1460 w 1764"/>
                <a:gd name="T3" fmla="*/ 1053 h 1408"/>
                <a:gd name="T4" fmla="*/ 1539 w 1764"/>
                <a:gd name="T5" fmla="*/ 1009 h 1408"/>
                <a:gd name="T6" fmla="*/ 1511 w 1764"/>
                <a:gd name="T7" fmla="*/ 875 h 1408"/>
                <a:gd name="T8" fmla="*/ 1764 w 1764"/>
                <a:gd name="T9" fmla="*/ 710 h 1408"/>
                <a:gd name="T10" fmla="*/ 1671 w 1764"/>
                <a:gd name="T11" fmla="*/ 592 h 1408"/>
                <a:gd name="T12" fmla="*/ 1529 w 1764"/>
                <a:gd name="T13" fmla="*/ 537 h 1408"/>
                <a:gd name="T14" fmla="*/ 1541 w 1764"/>
                <a:gd name="T15" fmla="*/ 612 h 1408"/>
                <a:gd name="T16" fmla="*/ 1471 w 1764"/>
                <a:gd name="T17" fmla="*/ 658 h 1408"/>
                <a:gd name="T18" fmla="*/ 1287 w 1764"/>
                <a:gd name="T19" fmla="*/ 581 h 1408"/>
                <a:gd name="T20" fmla="*/ 1159 w 1764"/>
                <a:gd name="T21" fmla="*/ 526 h 1408"/>
                <a:gd name="T22" fmla="*/ 1027 w 1764"/>
                <a:gd name="T23" fmla="*/ 529 h 1408"/>
                <a:gd name="T24" fmla="*/ 950 w 1764"/>
                <a:gd name="T25" fmla="*/ 419 h 1408"/>
                <a:gd name="T26" fmla="*/ 898 w 1764"/>
                <a:gd name="T27" fmla="*/ 220 h 1408"/>
                <a:gd name="T28" fmla="*/ 690 w 1764"/>
                <a:gd name="T29" fmla="*/ 21 h 1408"/>
                <a:gd name="T30" fmla="*/ 501 w 1764"/>
                <a:gd name="T31" fmla="*/ 24 h 1408"/>
                <a:gd name="T32" fmla="*/ 360 w 1764"/>
                <a:gd name="T33" fmla="*/ 43 h 1408"/>
                <a:gd name="T34" fmla="*/ 50 w 1764"/>
                <a:gd name="T35" fmla="*/ 261 h 1408"/>
                <a:gd name="T36" fmla="*/ 225 w 1764"/>
                <a:gd name="T37" fmla="*/ 460 h 1408"/>
                <a:gd name="T38" fmla="*/ 173 w 1764"/>
                <a:gd name="T39" fmla="*/ 577 h 1408"/>
                <a:gd name="T40" fmla="*/ 113 w 1764"/>
                <a:gd name="T41" fmla="*/ 635 h 1408"/>
                <a:gd name="T42" fmla="*/ 113 w 1764"/>
                <a:gd name="T43" fmla="*/ 758 h 1408"/>
                <a:gd name="T44" fmla="*/ 61 w 1764"/>
                <a:gd name="T45" fmla="*/ 816 h 1408"/>
                <a:gd name="T46" fmla="*/ 61 w 1764"/>
                <a:gd name="T47" fmla="*/ 1005 h 1408"/>
                <a:gd name="T48" fmla="*/ 124 w 1764"/>
                <a:gd name="T49" fmla="*/ 967 h 1408"/>
                <a:gd name="T50" fmla="*/ 113 w 1764"/>
                <a:gd name="T51" fmla="*/ 1016 h 1408"/>
                <a:gd name="T52" fmla="*/ 117 w 1764"/>
                <a:gd name="T53" fmla="*/ 1133 h 1408"/>
                <a:gd name="T54" fmla="*/ 290 w 1764"/>
                <a:gd name="T55" fmla="*/ 1162 h 1408"/>
                <a:gd name="T56" fmla="*/ 452 w 1764"/>
                <a:gd name="T57" fmla="*/ 1310 h 1408"/>
                <a:gd name="T58" fmla="*/ 632 w 1764"/>
                <a:gd name="T59" fmla="*/ 1378 h 1408"/>
                <a:gd name="T60" fmla="*/ 656 w 1764"/>
                <a:gd name="T61" fmla="*/ 1258 h 1408"/>
                <a:gd name="T62" fmla="*/ 812 w 1764"/>
                <a:gd name="T63" fmla="*/ 1348 h 1408"/>
                <a:gd name="T64" fmla="*/ 890 w 1764"/>
                <a:gd name="T65" fmla="*/ 1168 h 1408"/>
                <a:gd name="T66" fmla="*/ 1046 w 1764"/>
                <a:gd name="T67" fmla="*/ 1252 h 1408"/>
                <a:gd name="T68" fmla="*/ 1250 w 1764"/>
                <a:gd name="T69" fmla="*/ 1234 h 1408"/>
                <a:gd name="T70" fmla="*/ 1296 w 1764"/>
                <a:gd name="T71" fmla="*/ 1109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chemeClr val="folHlink"/>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198" name="Freeform 14">
              <a:extLst>
                <a:ext uri="{FF2B5EF4-FFF2-40B4-BE49-F238E27FC236}">
                  <a16:creationId xmlns:a16="http://schemas.microsoft.com/office/drawing/2014/main" id="{12E24F64-C2C5-CF45-9882-361519C222A4}"/>
                </a:ext>
              </a:extLst>
            </p:cNvPr>
            <p:cNvSpPr>
              <a:spLocks/>
            </p:cNvSpPr>
            <p:nvPr/>
          </p:nvSpPr>
          <p:spPr bwMode="auto">
            <a:xfrm>
              <a:off x="2426" y="1521"/>
              <a:ext cx="143" cy="125"/>
            </a:xfrm>
            <a:custGeom>
              <a:avLst/>
              <a:gdLst>
                <a:gd name="T0" fmla="*/ 95 w 377"/>
                <a:gd name="T1" fmla="*/ 18 h 330"/>
                <a:gd name="T2" fmla="*/ 21 w 377"/>
                <a:gd name="T3" fmla="*/ 78 h 330"/>
                <a:gd name="T4" fmla="*/ 21 w 377"/>
                <a:gd name="T5" fmla="*/ 119 h 330"/>
                <a:gd name="T6" fmla="*/ 8 w 377"/>
                <a:gd name="T7" fmla="*/ 123 h 330"/>
                <a:gd name="T8" fmla="*/ 4 w 377"/>
                <a:gd name="T9" fmla="*/ 156 h 330"/>
                <a:gd name="T10" fmla="*/ 21 w 377"/>
                <a:gd name="T11" fmla="*/ 172 h 330"/>
                <a:gd name="T12" fmla="*/ 0 w 377"/>
                <a:gd name="T13" fmla="*/ 209 h 330"/>
                <a:gd name="T14" fmla="*/ 2 w 377"/>
                <a:gd name="T15" fmla="*/ 289 h 330"/>
                <a:gd name="T16" fmla="*/ 115 w 377"/>
                <a:gd name="T17" fmla="*/ 266 h 330"/>
                <a:gd name="T18" fmla="*/ 183 w 377"/>
                <a:gd name="T19" fmla="*/ 283 h 330"/>
                <a:gd name="T20" fmla="*/ 211 w 377"/>
                <a:gd name="T21" fmla="*/ 254 h 330"/>
                <a:gd name="T22" fmla="*/ 310 w 377"/>
                <a:gd name="T23" fmla="*/ 281 h 330"/>
                <a:gd name="T24" fmla="*/ 318 w 377"/>
                <a:gd name="T25" fmla="*/ 330 h 330"/>
                <a:gd name="T26" fmla="*/ 373 w 377"/>
                <a:gd name="T27" fmla="*/ 273 h 330"/>
                <a:gd name="T28" fmla="*/ 377 w 377"/>
                <a:gd name="T29" fmla="*/ 203 h 330"/>
                <a:gd name="T30" fmla="*/ 314 w 377"/>
                <a:gd name="T31" fmla="*/ 191 h 330"/>
                <a:gd name="T32" fmla="*/ 328 w 377"/>
                <a:gd name="T33" fmla="*/ 127 h 330"/>
                <a:gd name="T34" fmla="*/ 295 w 377"/>
                <a:gd name="T35" fmla="*/ 119 h 330"/>
                <a:gd name="T36" fmla="*/ 258 w 377"/>
                <a:gd name="T37" fmla="*/ 78 h 330"/>
                <a:gd name="T38" fmla="*/ 226 w 377"/>
                <a:gd name="T39" fmla="*/ 63 h 330"/>
                <a:gd name="T40" fmla="*/ 228 w 377"/>
                <a:gd name="T41" fmla="*/ 18 h 330"/>
                <a:gd name="T42" fmla="*/ 205 w 377"/>
                <a:gd name="T43" fmla="*/ 2 h 330"/>
                <a:gd name="T44" fmla="*/ 185 w 377"/>
                <a:gd name="T45" fmla="*/ 55 h 330"/>
                <a:gd name="T46" fmla="*/ 156 w 377"/>
                <a:gd name="T47" fmla="*/ 33 h 330"/>
                <a:gd name="T48" fmla="*/ 95 w 377"/>
                <a:gd name="T49" fmla="*/ 1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CEDFEE"/>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199" name="Freeform 15">
              <a:extLst>
                <a:ext uri="{FF2B5EF4-FFF2-40B4-BE49-F238E27FC236}">
                  <a16:creationId xmlns:a16="http://schemas.microsoft.com/office/drawing/2014/main" id="{4B17AA52-6999-2C47-B0C5-61FEC5B9B75F}"/>
                </a:ext>
              </a:extLst>
            </p:cNvPr>
            <p:cNvSpPr>
              <a:spLocks/>
            </p:cNvSpPr>
            <p:nvPr/>
          </p:nvSpPr>
          <p:spPr bwMode="auto">
            <a:xfrm>
              <a:off x="2156" y="1902"/>
              <a:ext cx="742" cy="588"/>
            </a:xfrm>
            <a:custGeom>
              <a:avLst/>
              <a:gdLst>
                <a:gd name="T0" fmla="*/ 1658 w 1958"/>
                <a:gd name="T1" fmla="*/ 58 h 1551"/>
                <a:gd name="T2" fmla="*/ 1500 w 1958"/>
                <a:gd name="T3" fmla="*/ 136 h 1551"/>
                <a:gd name="T4" fmla="*/ 1317 w 1958"/>
                <a:gd name="T5" fmla="*/ 181 h 1551"/>
                <a:gd name="T6" fmla="*/ 1032 w 1958"/>
                <a:gd name="T7" fmla="*/ 296 h 1551"/>
                <a:gd name="T8" fmla="*/ 879 w 1958"/>
                <a:gd name="T9" fmla="*/ 220 h 1551"/>
                <a:gd name="T10" fmla="*/ 804 w 1958"/>
                <a:gd name="T11" fmla="*/ 222 h 1551"/>
                <a:gd name="T12" fmla="*/ 654 w 1958"/>
                <a:gd name="T13" fmla="*/ 44 h 1551"/>
                <a:gd name="T14" fmla="*/ 438 w 1958"/>
                <a:gd name="T15" fmla="*/ 72 h 1551"/>
                <a:gd name="T16" fmla="*/ 199 w 1958"/>
                <a:gd name="T17" fmla="*/ 132 h 1551"/>
                <a:gd name="T18" fmla="*/ 178 w 1958"/>
                <a:gd name="T19" fmla="*/ 197 h 1551"/>
                <a:gd name="T20" fmla="*/ 160 w 1958"/>
                <a:gd name="T21" fmla="*/ 315 h 1551"/>
                <a:gd name="T22" fmla="*/ 146 w 1958"/>
                <a:gd name="T23" fmla="*/ 375 h 1551"/>
                <a:gd name="T24" fmla="*/ 204 w 1958"/>
                <a:gd name="T25" fmla="*/ 586 h 1551"/>
                <a:gd name="T26" fmla="*/ 375 w 1958"/>
                <a:gd name="T27" fmla="*/ 647 h 1551"/>
                <a:gd name="T28" fmla="*/ 468 w 1958"/>
                <a:gd name="T29" fmla="*/ 765 h 1551"/>
                <a:gd name="T30" fmla="*/ 215 w 1958"/>
                <a:gd name="T31" fmla="*/ 930 h 1551"/>
                <a:gd name="T32" fmla="*/ 243 w 1958"/>
                <a:gd name="T33" fmla="*/ 1064 h 1551"/>
                <a:gd name="T34" fmla="*/ 164 w 1958"/>
                <a:gd name="T35" fmla="*/ 1108 h 1551"/>
                <a:gd name="T36" fmla="*/ 67 w 1958"/>
                <a:gd name="T37" fmla="*/ 1057 h 1551"/>
                <a:gd name="T38" fmla="*/ 0 w 1958"/>
                <a:gd name="T39" fmla="*/ 1261 h 1551"/>
                <a:gd name="T40" fmla="*/ 50 w 1958"/>
                <a:gd name="T41" fmla="*/ 1289 h 1551"/>
                <a:gd name="T42" fmla="*/ 128 w 1958"/>
                <a:gd name="T43" fmla="*/ 1366 h 1551"/>
                <a:gd name="T44" fmla="*/ 142 w 1958"/>
                <a:gd name="T45" fmla="*/ 1384 h 1551"/>
                <a:gd name="T46" fmla="*/ 356 w 1958"/>
                <a:gd name="T47" fmla="*/ 1359 h 1551"/>
                <a:gd name="T48" fmla="*/ 565 w 1958"/>
                <a:gd name="T49" fmla="*/ 1269 h 1551"/>
                <a:gd name="T50" fmla="*/ 825 w 1958"/>
                <a:gd name="T51" fmla="*/ 1161 h 1551"/>
                <a:gd name="T52" fmla="*/ 1085 w 1958"/>
                <a:gd name="T53" fmla="*/ 954 h 1551"/>
                <a:gd name="T54" fmla="*/ 1457 w 1958"/>
                <a:gd name="T55" fmla="*/ 777 h 1551"/>
                <a:gd name="T56" fmla="*/ 1464 w 1958"/>
                <a:gd name="T57" fmla="*/ 669 h 1551"/>
                <a:gd name="T58" fmla="*/ 1657 w 1958"/>
                <a:gd name="T59" fmla="*/ 738 h 1551"/>
                <a:gd name="T60" fmla="*/ 1781 w 1958"/>
                <a:gd name="T61" fmla="*/ 818 h 1551"/>
                <a:gd name="T62" fmla="*/ 1924 w 1958"/>
                <a:gd name="T63" fmla="*/ 478 h 1551"/>
                <a:gd name="T64" fmla="*/ 1736 w 1958"/>
                <a:gd name="T65" fmla="*/ 117 h 1551"/>
                <a:gd name="T66" fmla="*/ 1683 w 1958"/>
                <a:gd name="T67" fmla="*/ 81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chemeClr val="folHlink"/>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200" name="Freeform 16">
              <a:extLst>
                <a:ext uri="{FF2B5EF4-FFF2-40B4-BE49-F238E27FC236}">
                  <a16:creationId xmlns:a16="http://schemas.microsoft.com/office/drawing/2014/main" id="{B54B880C-0D20-0F46-90ED-173669339ADA}"/>
                </a:ext>
              </a:extLst>
            </p:cNvPr>
            <p:cNvSpPr>
              <a:spLocks noEditPoints="1"/>
            </p:cNvSpPr>
            <p:nvPr/>
          </p:nvSpPr>
          <p:spPr bwMode="auto">
            <a:xfrm>
              <a:off x="1993" y="1185"/>
              <a:ext cx="826" cy="831"/>
            </a:xfrm>
            <a:custGeom>
              <a:avLst/>
              <a:gdLst>
                <a:gd name="T0" fmla="*/ 1702 w 2181"/>
                <a:gd name="T1" fmla="*/ 280 h 2192"/>
                <a:gd name="T2" fmla="*/ 1689 w 2181"/>
                <a:gd name="T3" fmla="*/ 130 h 2192"/>
                <a:gd name="T4" fmla="*/ 1557 w 2181"/>
                <a:gd name="T5" fmla="*/ 29 h 2192"/>
                <a:gd name="T6" fmla="*/ 1462 w 2181"/>
                <a:gd name="T7" fmla="*/ 77 h 2192"/>
                <a:gd name="T8" fmla="*/ 1356 w 2181"/>
                <a:gd name="T9" fmla="*/ 143 h 2192"/>
                <a:gd name="T10" fmla="*/ 1105 w 2181"/>
                <a:gd name="T11" fmla="*/ 344 h 2192"/>
                <a:gd name="T12" fmla="*/ 907 w 2181"/>
                <a:gd name="T13" fmla="*/ 352 h 2192"/>
                <a:gd name="T14" fmla="*/ 603 w 2181"/>
                <a:gd name="T15" fmla="*/ 254 h 2192"/>
                <a:gd name="T16" fmla="*/ 465 w 2181"/>
                <a:gd name="T17" fmla="*/ 227 h 2192"/>
                <a:gd name="T18" fmla="*/ 224 w 2181"/>
                <a:gd name="T19" fmla="*/ 341 h 2192"/>
                <a:gd name="T20" fmla="*/ 10 w 2181"/>
                <a:gd name="T21" fmla="*/ 465 h 2192"/>
                <a:gd name="T22" fmla="*/ 42 w 2181"/>
                <a:gd name="T23" fmla="*/ 529 h 2192"/>
                <a:gd name="T24" fmla="*/ 196 w 2181"/>
                <a:gd name="T25" fmla="*/ 559 h 2192"/>
                <a:gd name="T26" fmla="*/ 354 w 2181"/>
                <a:gd name="T27" fmla="*/ 611 h 2192"/>
                <a:gd name="T28" fmla="*/ 455 w 2181"/>
                <a:gd name="T29" fmla="*/ 705 h 2192"/>
                <a:gd name="T30" fmla="*/ 593 w 2181"/>
                <a:gd name="T31" fmla="*/ 714 h 2192"/>
                <a:gd name="T32" fmla="*/ 552 w 2181"/>
                <a:gd name="T33" fmla="*/ 1038 h 2192"/>
                <a:gd name="T34" fmla="*/ 646 w 2181"/>
                <a:gd name="T35" fmla="*/ 1066 h 2192"/>
                <a:gd name="T36" fmla="*/ 609 w 2181"/>
                <a:gd name="T37" fmla="*/ 1455 h 2192"/>
                <a:gd name="T38" fmla="*/ 769 w 2181"/>
                <a:gd name="T39" fmla="*/ 1537 h 2192"/>
                <a:gd name="T40" fmla="*/ 1054 w 2181"/>
                <a:gd name="T41" fmla="*/ 1622 h 2192"/>
                <a:gd name="T42" fmla="*/ 1192 w 2181"/>
                <a:gd name="T43" fmla="*/ 1691 h 2192"/>
                <a:gd name="T44" fmla="*/ 1202 w 2181"/>
                <a:gd name="T45" fmla="*/ 1866 h 2192"/>
                <a:gd name="T46" fmla="*/ 1201 w 2181"/>
                <a:gd name="T47" fmla="*/ 1965 h 2192"/>
                <a:gd name="T48" fmla="*/ 1231 w 2181"/>
                <a:gd name="T49" fmla="*/ 2166 h 2192"/>
                <a:gd name="T50" fmla="*/ 1358 w 2181"/>
                <a:gd name="T51" fmla="*/ 2120 h 2192"/>
                <a:gd name="T52" fmla="*/ 1718 w 2181"/>
                <a:gd name="T53" fmla="*/ 2171 h 2192"/>
                <a:gd name="T54" fmla="*/ 1829 w 2181"/>
                <a:gd name="T55" fmla="*/ 1997 h 2192"/>
                <a:gd name="T56" fmla="*/ 1957 w 2181"/>
                <a:gd name="T57" fmla="*/ 1999 h 2192"/>
                <a:gd name="T58" fmla="*/ 2114 w 2181"/>
                <a:gd name="T59" fmla="*/ 1974 h 2192"/>
                <a:gd name="T60" fmla="*/ 2169 w 2181"/>
                <a:gd name="T61" fmla="*/ 1879 h 2192"/>
                <a:gd name="T62" fmla="*/ 2100 w 2181"/>
                <a:gd name="T63" fmla="*/ 1440 h 2192"/>
                <a:gd name="T64" fmla="*/ 2004 w 2181"/>
                <a:gd name="T65" fmla="*/ 1160 h 2192"/>
                <a:gd name="T66" fmla="*/ 1716 w 2181"/>
                <a:gd name="T67" fmla="*/ 718 h 2192"/>
                <a:gd name="T68" fmla="*/ 1856 w 2181"/>
                <a:gd name="T69" fmla="*/ 467 h 2192"/>
                <a:gd name="T70" fmla="*/ 1797 w 2181"/>
                <a:gd name="T71" fmla="*/ 249 h 2192"/>
                <a:gd name="T72" fmla="*/ 1517 w 2181"/>
                <a:gd name="T73" fmla="*/ 1159 h 2192"/>
                <a:gd name="T74" fmla="*/ 1454 w 2181"/>
                <a:gd name="T75" fmla="*/ 1167 h 2192"/>
                <a:gd name="T76" fmla="*/ 1327 w 2181"/>
                <a:gd name="T77" fmla="*/ 1169 h 2192"/>
                <a:gd name="T78" fmla="*/ 1146 w 2181"/>
                <a:gd name="T79" fmla="*/ 1175 h 2192"/>
                <a:gd name="T80" fmla="*/ 1165 w 2181"/>
                <a:gd name="T81" fmla="*/ 1058 h 2192"/>
                <a:gd name="T82" fmla="*/ 1152 w 2181"/>
                <a:gd name="T83" fmla="*/ 1009 h 2192"/>
                <a:gd name="T84" fmla="*/ 1165 w 2181"/>
                <a:gd name="T85" fmla="*/ 964 h 2192"/>
                <a:gd name="T86" fmla="*/ 1300 w 2181"/>
                <a:gd name="T87" fmla="*/ 919 h 2192"/>
                <a:gd name="T88" fmla="*/ 1349 w 2181"/>
                <a:gd name="T89" fmla="*/ 888 h 2192"/>
                <a:gd name="T90" fmla="*/ 1370 w 2181"/>
                <a:gd name="T91" fmla="*/ 949 h 2192"/>
                <a:gd name="T92" fmla="*/ 1439 w 2181"/>
                <a:gd name="T93" fmla="*/ 1005 h 2192"/>
                <a:gd name="T94" fmla="*/ 1458 w 2181"/>
                <a:gd name="T95" fmla="*/ 1077 h 2192"/>
                <a:gd name="T96" fmla="*/ 1517 w 2181"/>
                <a:gd name="T97" fmla="*/ 1159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chemeClr val="folHlink"/>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201" name="Freeform 17">
              <a:extLst>
                <a:ext uri="{FF2B5EF4-FFF2-40B4-BE49-F238E27FC236}">
                  <a16:creationId xmlns:a16="http://schemas.microsoft.com/office/drawing/2014/main" id="{8910CDEE-CE3D-4345-9056-C72134E0A271}"/>
                </a:ext>
              </a:extLst>
            </p:cNvPr>
            <p:cNvSpPr>
              <a:spLocks/>
            </p:cNvSpPr>
            <p:nvPr/>
          </p:nvSpPr>
          <p:spPr bwMode="auto">
            <a:xfrm>
              <a:off x="1447" y="2334"/>
              <a:ext cx="1202" cy="1256"/>
            </a:xfrm>
            <a:custGeom>
              <a:avLst/>
              <a:gdLst>
                <a:gd name="T0" fmla="*/ 1998 w 3172"/>
                <a:gd name="T1" fmla="*/ 227 h 3315"/>
                <a:gd name="T2" fmla="*/ 1920 w 3172"/>
                <a:gd name="T3" fmla="*/ 150 h 3315"/>
                <a:gd name="T4" fmla="*/ 1870 w 3172"/>
                <a:gd name="T5" fmla="*/ 122 h 3315"/>
                <a:gd name="T6" fmla="*/ 1680 w 3172"/>
                <a:gd name="T7" fmla="*/ 150 h 3315"/>
                <a:gd name="T8" fmla="*/ 1560 w 3172"/>
                <a:gd name="T9" fmla="*/ 60 h 3315"/>
                <a:gd name="T10" fmla="*/ 1452 w 3172"/>
                <a:gd name="T11" fmla="*/ 270 h 3315"/>
                <a:gd name="T12" fmla="*/ 1380 w 3172"/>
                <a:gd name="T13" fmla="*/ 198 h 3315"/>
                <a:gd name="T14" fmla="*/ 1116 w 3172"/>
                <a:gd name="T15" fmla="*/ 222 h 3315"/>
                <a:gd name="T16" fmla="*/ 1056 w 3172"/>
                <a:gd name="T17" fmla="*/ 324 h 3315"/>
                <a:gd name="T18" fmla="*/ 918 w 3172"/>
                <a:gd name="T19" fmla="*/ 162 h 3315"/>
                <a:gd name="T20" fmla="*/ 744 w 3172"/>
                <a:gd name="T21" fmla="*/ 0 h 3315"/>
                <a:gd name="T22" fmla="*/ 510 w 3172"/>
                <a:gd name="T23" fmla="*/ 126 h 3315"/>
                <a:gd name="T24" fmla="*/ 408 w 3172"/>
                <a:gd name="T25" fmla="*/ 336 h 3315"/>
                <a:gd name="T26" fmla="*/ 354 w 3172"/>
                <a:gd name="T27" fmla="*/ 444 h 3315"/>
                <a:gd name="T28" fmla="*/ 240 w 3172"/>
                <a:gd name="T29" fmla="*/ 408 h 3315"/>
                <a:gd name="T30" fmla="*/ 108 w 3172"/>
                <a:gd name="T31" fmla="*/ 456 h 3315"/>
                <a:gd name="T32" fmla="*/ 0 w 3172"/>
                <a:gd name="T33" fmla="*/ 480 h 3315"/>
                <a:gd name="T34" fmla="*/ 84 w 3172"/>
                <a:gd name="T35" fmla="*/ 768 h 3315"/>
                <a:gd name="T36" fmla="*/ 66 w 3172"/>
                <a:gd name="T37" fmla="*/ 984 h 3315"/>
                <a:gd name="T38" fmla="*/ 192 w 3172"/>
                <a:gd name="T39" fmla="*/ 906 h 3315"/>
                <a:gd name="T40" fmla="*/ 264 w 3172"/>
                <a:gd name="T41" fmla="*/ 840 h 3315"/>
                <a:gd name="T42" fmla="*/ 354 w 3172"/>
                <a:gd name="T43" fmla="*/ 786 h 3315"/>
                <a:gd name="T44" fmla="*/ 432 w 3172"/>
                <a:gd name="T45" fmla="*/ 852 h 3315"/>
                <a:gd name="T46" fmla="*/ 546 w 3172"/>
                <a:gd name="T47" fmla="*/ 990 h 3315"/>
                <a:gd name="T48" fmla="*/ 600 w 3172"/>
                <a:gd name="T49" fmla="*/ 1074 h 3315"/>
                <a:gd name="T50" fmla="*/ 690 w 3172"/>
                <a:gd name="T51" fmla="*/ 1014 h 3315"/>
                <a:gd name="T52" fmla="*/ 714 w 3172"/>
                <a:gd name="T53" fmla="*/ 1266 h 3315"/>
                <a:gd name="T54" fmla="*/ 816 w 3172"/>
                <a:gd name="T55" fmla="*/ 1428 h 3315"/>
                <a:gd name="T56" fmla="*/ 924 w 3172"/>
                <a:gd name="T57" fmla="*/ 1584 h 3315"/>
                <a:gd name="T58" fmla="*/ 966 w 3172"/>
                <a:gd name="T59" fmla="*/ 1848 h 3315"/>
                <a:gd name="T60" fmla="*/ 846 w 3172"/>
                <a:gd name="T61" fmla="*/ 2028 h 3315"/>
                <a:gd name="T62" fmla="*/ 654 w 3172"/>
                <a:gd name="T63" fmla="*/ 2100 h 3315"/>
                <a:gd name="T64" fmla="*/ 708 w 3172"/>
                <a:gd name="T65" fmla="*/ 2556 h 3315"/>
                <a:gd name="T66" fmla="*/ 712 w 3172"/>
                <a:gd name="T67" fmla="*/ 2878 h 3315"/>
                <a:gd name="T68" fmla="*/ 393 w 3172"/>
                <a:gd name="T69" fmla="*/ 2962 h 3315"/>
                <a:gd name="T70" fmla="*/ 396 w 3172"/>
                <a:gd name="T71" fmla="*/ 3049 h 3315"/>
                <a:gd name="T72" fmla="*/ 610 w 3172"/>
                <a:gd name="T73" fmla="*/ 3101 h 3315"/>
                <a:gd name="T74" fmla="*/ 753 w 3172"/>
                <a:gd name="T75" fmla="*/ 3199 h 3315"/>
                <a:gd name="T76" fmla="*/ 937 w 3172"/>
                <a:gd name="T77" fmla="*/ 3145 h 3315"/>
                <a:gd name="T78" fmla="*/ 998 w 3172"/>
                <a:gd name="T79" fmla="*/ 3033 h 3315"/>
                <a:gd name="T80" fmla="*/ 1196 w 3172"/>
                <a:gd name="T81" fmla="*/ 3110 h 3315"/>
                <a:gd name="T82" fmla="*/ 1453 w 3172"/>
                <a:gd name="T83" fmla="*/ 3156 h 3315"/>
                <a:gd name="T84" fmla="*/ 1580 w 3172"/>
                <a:gd name="T85" fmla="*/ 3147 h 3315"/>
                <a:gd name="T86" fmla="*/ 1702 w 3172"/>
                <a:gd name="T87" fmla="*/ 3007 h 3315"/>
                <a:gd name="T88" fmla="*/ 2102 w 3172"/>
                <a:gd name="T89" fmla="*/ 2972 h 3315"/>
                <a:gd name="T90" fmla="*/ 2129 w 3172"/>
                <a:gd name="T91" fmla="*/ 2901 h 3315"/>
                <a:gd name="T92" fmla="*/ 2509 w 3172"/>
                <a:gd name="T93" fmla="*/ 2899 h 3315"/>
                <a:gd name="T94" fmla="*/ 2672 w 3172"/>
                <a:gd name="T95" fmla="*/ 3080 h 3315"/>
                <a:gd name="T96" fmla="*/ 2589 w 3172"/>
                <a:gd name="T97" fmla="*/ 2857 h 3315"/>
                <a:gd name="T98" fmla="*/ 2530 w 3172"/>
                <a:gd name="T99" fmla="*/ 2545 h 3315"/>
                <a:gd name="T100" fmla="*/ 2653 w 3172"/>
                <a:gd name="T101" fmla="*/ 2296 h 3315"/>
                <a:gd name="T102" fmla="*/ 2900 w 3172"/>
                <a:gd name="T103" fmla="*/ 1993 h 3315"/>
                <a:gd name="T104" fmla="*/ 3161 w 3172"/>
                <a:gd name="T105" fmla="*/ 1836 h 3315"/>
                <a:gd name="T106" fmla="*/ 2877 w 3172"/>
                <a:gd name="T107" fmla="*/ 1512 h 3315"/>
                <a:gd name="T108" fmla="*/ 2485 w 3172"/>
                <a:gd name="T109" fmla="*/ 1218 h 3315"/>
                <a:gd name="T110" fmla="*/ 2274 w 3172"/>
                <a:gd name="T111" fmla="*/ 885 h 3315"/>
                <a:gd name="T112" fmla="*/ 2244 w 3172"/>
                <a:gd name="T113" fmla="*/ 734 h 3315"/>
                <a:gd name="T114" fmla="*/ 2231 w 3172"/>
                <a:gd name="T115" fmla="*/ 616 h 3315"/>
                <a:gd name="T116" fmla="*/ 1987 w 3172"/>
                <a:gd name="T117" fmla="*/ 250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202" name="Freeform 18">
              <a:extLst>
                <a:ext uri="{FF2B5EF4-FFF2-40B4-BE49-F238E27FC236}">
                  <a16:creationId xmlns:a16="http://schemas.microsoft.com/office/drawing/2014/main" id="{9ADC20D0-0222-314D-AE22-6BA6C99336A8}"/>
                </a:ext>
              </a:extLst>
            </p:cNvPr>
            <p:cNvSpPr>
              <a:spLocks/>
            </p:cNvSpPr>
            <p:nvPr/>
          </p:nvSpPr>
          <p:spPr bwMode="auto">
            <a:xfrm>
              <a:off x="783" y="2657"/>
              <a:ext cx="263" cy="228"/>
            </a:xfrm>
            <a:custGeom>
              <a:avLst/>
              <a:gdLst>
                <a:gd name="T0" fmla="*/ 658 w 693"/>
                <a:gd name="T1" fmla="*/ 512 h 601"/>
                <a:gd name="T2" fmla="*/ 629 w 693"/>
                <a:gd name="T3" fmla="*/ 460 h 601"/>
                <a:gd name="T4" fmla="*/ 629 w 693"/>
                <a:gd name="T5" fmla="*/ 411 h 601"/>
                <a:gd name="T6" fmla="*/ 693 w 693"/>
                <a:gd name="T7" fmla="*/ 311 h 601"/>
                <a:gd name="T8" fmla="*/ 596 w 693"/>
                <a:gd name="T9" fmla="*/ 217 h 601"/>
                <a:gd name="T10" fmla="*/ 639 w 693"/>
                <a:gd name="T11" fmla="*/ 179 h 601"/>
                <a:gd name="T12" fmla="*/ 620 w 693"/>
                <a:gd name="T13" fmla="*/ 73 h 601"/>
                <a:gd name="T14" fmla="*/ 542 w 693"/>
                <a:gd name="T15" fmla="*/ 49 h 601"/>
                <a:gd name="T16" fmla="*/ 491 w 693"/>
                <a:gd name="T17" fmla="*/ 14 h 601"/>
                <a:gd name="T18" fmla="*/ 426 w 693"/>
                <a:gd name="T19" fmla="*/ 0 h 601"/>
                <a:gd name="T20" fmla="*/ 264 w 693"/>
                <a:gd name="T21" fmla="*/ 92 h 601"/>
                <a:gd name="T22" fmla="*/ 231 w 693"/>
                <a:gd name="T23" fmla="*/ 84 h 601"/>
                <a:gd name="T24" fmla="*/ 172 w 693"/>
                <a:gd name="T25" fmla="*/ 100 h 601"/>
                <a:gd name="T26" fmla="*/ 18 w 693"/>
                <a:gd name="T27" fmla="*/ 70 h 601"/>
                <a:gd name="T28" fmla="*/ 17 w 693"/>
                <a:gd name="T29" fmla="*/ 124 h 601"/>
                <a:gd name="T30" fmla="*/ 125 w 693"/>
                <a:gd name="T31" fmla="*/ 218 h 601"/>
                <a:gd name="T32" fmla="*/ 121 w 693"/>
                <a:gd name="T33" fmla="*/ 301 h 601"/>
                <a:gd name="T34" fmla="*/ 227 w 693"/>
                <a:gd name="T35" fmla="*/ 436 h 601"/>
                <a:gd name="T36" fmla="*/ 263 w 693"/>
                <a:gd name="T37" fmla="*/ 496 h 601"/>
                <a:gd name="T38" fmla="*/ 314 w 693"/>
                <a:gd name="T39" fmla="*/ 450 h 601"/>
                <a:gd name="T40" fmla="*/ 427 w 693"/>
                <a:gd name="T41" fmla="*/ 495 h 601"/>
                <a:gd name="T42" fmla="*/ 480 w 693"/>
                <a:gd name="T43" fmla="*/ 517 h 601"/>
                <a:gd name="T44" fmla="*/ 594 w 693"/>
                <a:gd name="T45" fmla="*/ 561 h 601"/>
                <a:gd name="T46" fmla="*/ 661 w 693"/>
                <a:gd name="T47" fmla="*/ 533 h 601"/>
                <a:gd name="T48" fmla="*/ 658 w 693"/>
                <a:gd name="T49" fmla="*/ 51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203" name="Freeform 19">
              <a:extLst>
                <a:ext uri="{FF2B5EF4-FFF2-40B4-BE49-F238E27FC236}">
                  <a16:creationId xmlns:a16="http://schemas.microsoft.com/office/drawing/2014/main" id="{46324437-49F8-CB4F-9ACD-4CD7E1FD370B}"/>
                </a:ext>
              </a:extLst>
            </p:cNvPr>
            <p:cNvSpPr>
              <a:spLocks/>
            </p:cNvSpPr>
            <p:nvPr/>
          </p:nvSpPr>
          <p:spPr bwMode="auto">
            <a:xfrm>
              <a:off x="1156" y="1916"/>
              <a:ext cx="597" cy="860"/>
            </a:xfrm>
            <a:custGeom>
              <a:avLst/>
              <a:gdLst>
                <a:gd name="T0" fmla="*/ 471 w 1575"/>
                <a:gd name="T1" fmla="*/ 2117 h 2271"/>
                <a:gd name="T2" fmla="*/ 497 w 1575"/>
                <a:gd name="T3" fmla="*/ 2039 h 2271"/>
                <a:gd name="T4" fmla="*/ 583 w 1575"/>
                <a:gd name="T5" fmla="*/ 2127 h 2271"/>
                <a:gd name="T6" fmla="*/ 628 w 1575"/>
                <a:gd name="T7" fmla="*/ 2237 h 2271"/>
                <a:gd name="T8" fmla="*/ 697 w 1575"/>
                <a:gd name="T9" fmla="*/ 2210 h 2271"/>
                <a:gd name="T10" fmla="*/ 753 w 1575"/>
                <a:gd name="T11" fmla="*/ 2143 h 2271"/>
                <a:gd name="T12" fmla="*/ 812 w 1575"/>
                <a:gd name="T13" fmla="*/ 2101 h 2271"/>
                <a:gd name="T14" fmla="*/ 828 w 1575"/>
                <a:gd name="T15" fmla="*/ 2084 h 2271"/>
                <a:gd name="T16" fmla="*/ 852 w 1575"/>
                <a:gd name="T17" fmla="*/ 1872 h 2271"/>
                <a:gd name="T18" fmla="*/ 768 w 1575"/>
                <a:gd name="T19" fmla="*/ 1584 h 2271"/>
                <a:gd name="T20" fmla="*/ 876 w 1575"/>
                <a:gd name="T21" fmla="*/ 1560 h 2271"/>
                <a:gd name="T22" fmla="*/ 1008 w 1575"/>
                <a:gd name="T23" fmla="*/ 1512 h 2271"/>
                <a:gd name="T24" fmla="*/ 1122 w 1575"/>
                <a:gd name="T25" fmla="*/ 1548 h 2271"/>
                <a:gd name="T26" fmla="*/ 1176 w 1575"/>
                <a:gd name="T27" fmla="*/ 1440 h 2271"/>
                <a:gd name="T28" fmla="*/ 1278 w 1575"/>
                <a:gd name="T29" fmla="*/ 1230 h 2271"/>
                <a:gd name="T30" fmla="*/ 1459 w 1575"/>
                <a:gd name="T31" fmla="*/ 1153 h 2271"/>
                <a:gd name="T32" fmla="*/ 1455 w 1575"/>
                <a:gd name="T33" fmla="*/ 1036 h 2271"/>
                <a:gd name="T34" fmla="*/ 1466 w 1575"/>
                <a:gd name="T35" fmla="*/ 987 h 2271"/>
                <a:gd name="T36" fmla="*/ 1403 w 1575"/>
                <a:gd name="T37" fmla="*/ 1025 h 2271"/>
                <a:gd name="T38" fmla="*/ 1403 w 1575"/>
                <a:gd name="T39" fmla="*/ 836 h 2271"/>
                <a:gd name="T40" fmla="*/ 1455 w 1575"/>
                <a:gd name="T41" fmla="*/ 778 h 2271"/>
                <a:gd name="T42" fmla="*/ 1455 w 1575"/>
                <a:gd name="T43" fmla="*/ 655 h 2271"/>
                <a:gd name="T44" fmla="*/ 1515 w 1575"/>
                <a:gd name="T45" fmla="*/ 597 h 2271"/>
                <a:gd name="T46" fmla="*/ 1567 w 1575"/>
                <a:gd name="T47" fmla="*/ 480 h 2271"/>
                <a:gd name="T48" fmla="*/ 1381 w 1575"/>
                <a:gd name="T49" fmla="*/ 244 h 2271"/>
                <a:gd name="T50" fmla="*/ 1260 w 1575"/>
                <a:gd name="T51" fmla="*/ 304 h 2271"/>
                <a:gd name="T52" fmla="*/ 1153 w 1575"/>
                <a:gd name="T53" fmla="*/ 312 h 2271"/>
                <a:gd name="T54" fmla="*/ 1219 w 1575"/>
                <a:gd name="T55" fmla="*/ 203 h 2271"/>
                <a:gd name="T56" fmla="*/ 1238 w 1575"/>
                <a:gd name="T57" fmla="*/ 79 h 2271"/>
                <a:gd name="T58" fmla="*/ 1115 w 1575"/>
                <a:gd name="T59" fmla="*/ 0 h 2271"/>
                <a:gd name="T60" fmla="*/ 1011 w 1575"/>
                <a:gd name="T61" fmla="*/ 126 h 2271"/>
                <a:gd name="T62" fmla="*/ 830 w 1575"/>
                <a:gd name="T63" fmla="*/ 143 h 2271"/>
                <a:gd name="T64" fmla="*/ 767 w 1575"/>
                <a:gd name="T65" fmla="*/ 266 h 2271"/>
                <a:gd name="T66" fmla="*/ 537 w 1575"/>
                <a:gd name="T67" fmla="*/ 362 h 2271"/>
                <a:gd name="T68" fmla="*/ 622 w 1575"/>
                <a:gd name="T69" fmla="*/ 381 h 2271"/>
                <a:gd name="T70" fmla="*/ 619 w 1575"/>
                <a:gd name="T71" fmla="*/ 545 h 2271"/>
                <a:gd name="T72" fmla="*/ 507 w 1575"/>
                <a:gd name="T73" fmla="*/ 619 h 2271"/>
                <a:gd name="T74" fmla="*/ 334 w 1575"/>
                <a:gd name="T75" fmla="*/ 759 h 2271"/>
                <a:gd name="T76" fmla="*/ 265 w 1575"/>
                <a:gd name="T77" fmla="*/ 904 h 2271"/>
                <a:gd name="T78" fmla="*/ 235 w 1575"/>
                <a:gd name="T79" fmla="*/ 949 h 2271"/>
                <a:gd name="T80" fmla="*/ 163 w 1575"/>
                <a:gd name="T81" fmla="*/ 1079 h 2271"/>
                <a:gd name="T82" fmla="*/ 217 w 1575"/>
                <a:gd name="T83" fmla="*/ 1355 h 2271"/>
                <a:gd name="T84" fmla="*/ 68 w 1575"/>
                <a:gd name="T85" fmla="*/ 1468 h 2271"/>
                <a:gd name="T86" fmla="*/ 95 w 1575"/>
                <a:gd name="T87" fmla="*/ 1517 h 2271"/>
                <a:gd name="T88" fmla="*/ 0 w 1575"/>
                <a:gd name="T89" fmla="*/ 1566 h 2271"/>
                <a:gd name="T90" fmla="*/ 273 w 1575"/>
                <a:gd name="T91" fmla="*/ 1587 h 2271"/>
                <a:gd name="T92" fmla="*/ 352 w 1575"/>
                <a:gd name="T93" fmla="*/ 1771 h 2271"/>
                <a:gd name="T94" fmla="*/ 352 w 1575"/>
                <a:gd name="T95" fmla="*/ 1947 h 2271"/>
                <a:gd name="T96" fmla="*/ 423 w 1575"/>
                <a:gd name="T97" fmla="*/ 2063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204" name="Freeform 20">
              <a:extLst>
                <a:ext uri="{FF2B5EF4-FFF2-40B4-BE49-F238E27FC236}">
                  <a16:creationId xmlns:a16="http://schemas.microsoft.com/office/drawing/2014/main" id="{87BC4E9D-C167-F74E-B470-6BB07DAF9F01}"/>
                </a:ext>
              </a:extLst>
            </p:cNvPr>
            <p:cNvSpPr>
              <a:spLocks/>
            </p:cNvSpPr>
            <p:nvPr/>
          </p:nvSpPr>
          <p:spPr bwMode="auto">
            <a:xfrm>
              <a:off x="746" y="2182"/>
              <a:ext cx="577" cy="752"/>
            </a:xfrm>
            <a:custGeom>
              <a:avLst/>
              <a:gdLst>
                <a:gd name="T0" fmla="*/ 1471 w 1522"/>
                <a:gd name="T1" fmla="*/ 1363 h 1984"/>
                <a:gd name="T2" fmla="*/ 1435 w 1522"/>
                <a:gd name="T3" fmla="*/ 1244 h 1984"/>
                <a:gd name="T4" fmla="*/ 1435 w 1522"/>
                <a:gd name="T5" fmla="*/ 1068 h 1984"/>
                <a:gd name="T6" fmla="*/ 1356 w 1522"/>
                <a:gd name="T7" fmla="*/ 884 h 1984"/>
                <a:gd name="T8" fmla="*/ 1083 w 1522"/>
                <a:gd name="T9" fmla="*/ 863 h 1984"/>
                <a:gd name="T10" fmla="*/ 1178 w 1522"/>
                <a:gd name="T11" fmla="*/ 814 h 1984"/>
                <a:gd name="T12" fmla="*/ 1151 w 1522"/>
                <a:gd name="T13" fmla="*/ 765 h 1984"/>
                <a:gd name="T14" fmla="*/ 1300 w 1522"/>
                <a:gd name="T15" fmla="*/ 652 h 1984"/>
                <a:gd name="T16" fmla="*/ 1246 w 1522"/>
                <a:gd name="T17" fmla="*/ 376 h 1984"/>
                <a:gd name="T18" fmla="*/ 1318 w 1522"/>
                <a:gd name="T19" fmla="*/ 246 h 1984"/>
                <a:gd name="T20" fmla="*/ 1218 w 1522"/>
                <a:gd name="T21" fmla="*/ 90 h 1984"/>
                <a:gd name="T22" fmla="*/ 1143 w 1522"/>
                <a:gd name="T23" fmla="*/ 0 h 1984"/>
                <a:gd name="T24" fmla="*/ 1091 w 1522"/>
                <a:gd name="T25" fmla="*/ 84 h 1984"/>
                <a:gd name="T26" fmla="*/ 1016 w 1522"/>
                <a:gd name="T27" fmla="*/ 154 h 1984"/>
                <a:gd name="T28" fmla="*/ 846 w 1522"/>
                <a:gd name="T29" fmla="*/ 265 h 1984"/>
                <a:gd name="T30" fmla="*/ 724 w 1522"/>
                <a:gd name="T31" fmla="*/ 265 h 1984"/>
                <a:gd name="T32" fmla="*/ 532 w 1522"/>
                <a:gd name="T33" fmla="*/ 441 h 1984"/>
                <a:gd name="T34" fmla="*/ 429 w 1522"/>
                <a:gd name="T35" fmla="*/ 422 h 1984"/>
                <a:gd name="T36" fmla="*/ 408 w 1522"/>
                <a:gd name="T37" fmla="*/ 549 h 1984"/>
                <a:gd name="T38" fmla="*/ 205 w 1522"/>
                <a:gd name="T39" fmla="*/ 499 h 1984"/>
                <a:gd name="T40" fmla="*/ 178 w 1522"/>
                <a:gd name="T41" fmla="*/ 513 h 1984"/>
                <a:gd name="T42" fmla="*/ 53 w 1522"/>
                <a:gd name="T43" fmla="*/ 648 h 1984"/>
                <a:gd name="T44" fmla="*/ 145 w 1522"/>
                <a:gd name="T45" fmla="*/ 1056 h 1984"/>
                <a:gd name="T46" fmla="*/ 130 w 1522"/>
                <a:gd name="T47" fmla="*/ 1290 h 1984"/>
                <a:gd name="T48" fmla="*/ 270 w 1522"/>
                <a:gd name="T49" fmla="*/ 1354 h 1984"/>
                <a:gd name="T50" fmla="*/ 362 w 1522"/>
                <a:gd name="T51" fmla="*/ 1346 h 1984"/>
                <a:gd name="T52" fmla="*/ 589 w 1522"/>
                <a:gd name="T53" fmla="*/ 1268 h 1984"/>
                <a:gd name="T54" fmla="*/ 718 w 1522"/>
                <a:gd name="T55" fmla="*/ 1327 h 1984"/>
                <a:gd name="T56" fmla="*/ 694 w 1522"/>
                <a:gd name="T57" fmla="*/ 1471 h 1984"/>
                <a:gd name="T58" fmla="*/ 727 w 1522"/>
                <a:gd name="T59" fmla="*/ 1665 h 1984"/>
                <a:gd name="T60" fmla="*/ 756 w 1522"/>
                <a:gd name="T61" fmla="*/ 1766 h 1984"/>
                <a:gd name="T62" fmla="*/ 830 w 1522"/>
                <a:gd name="T63" fmla="*/ 1775 h 1984"/>
                <a:gd name="T64" fmla="*/ 1076 w 1522"/>
                <a:gd name="T65" fmla="*/ 1915 h 1984"/>
                <a:gd name="T66" fmla="*/ 1330 w 1522"/>
                <a:gd name="T67" fmla="*/ 1958 h 1984"/>
                <a:gd name="T68" fmla="*/ 1388 w 1522"/>
                <a:gd name="T69" fmla="*/ 1867 h 1984"/>
                <a:gd name="T70" fmla="*/ 1458 w 1522"/>
                <a:gd name="T71" fmla="*/ 1704 h 1984"/>
                <a:gd name="T72" fmla="*/ 1522 w 1522"/>
                <a:gd name="T73" fmla="*/ 1507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205" name="Freeform 21">
              <a:extLst>
                <a:ext uri="{FF2B5EF4-FFF2-40B4-BE49-F238E27FC236}">
                  <a16:creationId xmlns:a16="http://schemas.microsoft.com/office/drawing/2014/main" id="{772752FB-3173-B340-87C5-8794A642B388}"/>
                </a:ext>
              </a:extLst>
            </p:cNvPr>
            <p:cNvSpPr>
              <a:spLocks/>
            </p:cNvSpPr>
            <p:nvPr/>
          </p:nvSpPr>
          <p:spPr bwMode="auto">
            <a:xfrm>
              <a:off x="703" y="1579"/>
              <a:ext cx="869" cy="811"/>
            </a:xfrm>
            <a:custGeom>
              <a:avLst/>
              <a:gdLst>
                <a:gd name="T0" fmla="*/ 2295 w 2295"/>
                <a:gd name="T1" fmla="*/ 681 h 2141"/>
                <a:gd name="T2" fmla="*/ 2186 w 2295"/>
                <a:gd name="T3" fmla="*/ 556 h 2141"/>
                <a:gd name="T4" fmla="*/ 2108 w 2295"/>
                <a:gd name="T5" fmla="*/ 403 h 2141"/>
                <a:gd name="T6" fmla="*/ 2055 w 2295"/>
                <a:gd name="T7" fmla="*/ 299 h 2141"/>
                <a:gd name="T8" fmla="*/ 2020 w 2295"/>
                <a:gd name="T9" fmla="*/ 211 h 2141"/>
                <a:gd name="T10" fmla="*/ 2122 w 2295"/>
                <a:gd name="T11" fmla="*/ 46 h 2141"/>
                <a:gd name="T12" fmla="*/ 1994 w 2295"/>
                <a:gd name="T13" fmla="*/ 131 h 2141"/>
                <a:gd name="T14" fmla="*/ 1839 w 2295"/>
                <a:gd name="T15" fmla="*/ 0 h 2141"/>
                <a:gd name="T16" fmla="*/ 1689 w 2295"/>
                <a:gd name="T17" fmla="*/ 59 h 2141"/>
                <a:gd name="T18" fmla="*/ 1620 w 2295"/>
                <a:gd name="T19" fmla="*/ 112 h 2141"/>
                <a:gd name="T20" fmla="*/ 1697 w 2295"/>
                <a:gd name="T21" fmla="*/ 305 h 2141"/>
                <a:gd name="T22" fmla="*/ 1593 w 2295"/>
                <a:gd name="T23" fmla="*/ 393 h 2141"/>
                <a:gd name="T24" fmla="*/ 1340 w 2295"/>
                <a:gd name="T25" fmla="*/ 427 h 2141"/>
                <a:gd name="T26" fmla="*/ 1425 w 2295"/>
                <a:gd name="T27" fmla="*/ 350 h 2141"/>
                <a:gd name="T28" fmla="*/ 1398 w 2295"/>
                <a:gd name="T29" fmla="*/ 190 h 2141"/>
                <a:gd name="T30" fmla="*/ 1294 w 2295"/>
                <a:gd name="T31" fmla="*/ 151 h 2141"/>
                <a:gd name="T32" fmla="*/ 1182 w 2295"/>
                <a:gd name="T33" fmla="*/ 30 h 2141"/>
                <a:gd name="T34" fmla="*/ 1174 w 2295"/>
                <a:gd name="T35" fmla="*/ 78 h 2141"/>
                <a:gd name="T36" fmla="*/ 979 w 2295"/>
                <a:gd name="T37" fmla="*/ 238 h 2141"/>
                <a:gd name="T38" fmla="*/ 797 w 2295"/>
                <a:gd name="T39" fmla="*/ 241 h 2141"/>
                <a:gd name="T40" fmla="*/ 680 w 2295"/>
                <a:gd name="T41" fmla="*/ 374 h 2141"/>
                <a:gd name="T42" fmla="*/ 586 w 2295"/>
                <a:gd name="T43" fmla="*/ 580 h 2141"/>
                <a:gd name="T44" fmla="*/ 390 w 2295"/>
                <a:gd name="T45" fmla="*/ 647 h 2141"/>
                <a:gd name="T46" fmla="*/ 229 w 2295"/>
                <a:gd name="T47" fmla="*/ 640 h 2141"/>
                <a:gd name="T48" fmla="*/ 150 w 2295"/>
                <a:gd name="T49" fmla="*/ 760 h 2141"/>
                <a:gd name="T50" fmla="*/ 248 w 2295"/>
                <a:gd name="T51" fmla="*/ 1101 h 2141"/>
                <a:gd name="T52" fmla="*/ 195 w 2295"/>
                <a:gd name="T53" fmla="*/ 1296 h 2141"/>
                <a:gd name="T54" fmla="*/ 41 w 2295"/>
                <a:gd name="T55" fmla="*/ 1397 h 2141"/>
                <a:gd name="T56" fmla="*/ 133 w 2295"/>
                <a:gd name="T57" fmla="*/ 1629 h 2141"/>
                <a:gd name="T58" fmla="*/ 232 w 2295"/>
                <a:gd name="T59" fmla="*/ 1861 h 2141"/>
                <a:gd name="T60" fmla="*/ 257 w 2295"/>
                <a:gd name="T61" fmla="*/ 1992 h 2141"/>
                <a:gd name="T62" fmla="*/ 292 w 2295"/>
                <a:gd name="T63" fmla="*/ 2105 h 2141"/>
                <a:gd name="T64" fmla="*/ 319 w 2295"/>
                <a:gd name="T65" fmla="*/ 2091 h 2141"/>
                <a:gd name="T66" fmla="*/ 522 w 2295"/>
                <a:gd name="T67" fmla="*/ 2141 h 2141"/>
                <a:gd name="T68" fmla="*/ 543 w 2295"/>
                <a:gd name="T69" fmla="*/ 2014 h 2141"/>
                <a:gd name="T70" fmla="*/ 646 w 2295"/>
                <a:gd name="T71" fmla="*/ 2033 h 2141"/>
                <a:gd name="T72" fmla="*/ 838 w 2295"/>
                <a:gd name="T73" fmla="*/ 1857 h 2141"/>
                <a:gd name="T74" fmla="*/ 960 w 2295"/>
                <a:gd name="T75" fmla="*/ 1857 h 2141"/>
                <a:gd name="T76" fmla="*/ 1130 w 2295"/>
                <a:gd name="T77" fmla="*/ 1746 h 2141"/>
                <a:gd name="T78" fmla="*/ 1205 w 2295"/>
                <a:gd name="T79" fmla="*/ 1676 h 2141"/>
                <a:gd name="T80" fmla="*/ 1257 w 2295"/>
                <a:gd name="T81" fmla="*/ 1592 h 2141"/>
                <a:gd name="T82" fmla="*/ 1332 w 2295"/>
                <a:gd name="T83" fmla="*/ 1682 h 2141"/>
                <a:gd name="T84" fmla="*/ 1431 w 2295"/>
                <a:gd name="T85" fmla="*/ 1838 h 2141"/>
                <a:gd name="T86" fmla="*/ 1449 w 2295"/>
                <a:gd name="T87" fmla="*/ 1744 h 2141"/>
                <a:gd name="T88" fmla="*/ 1531 w 2295"/>
                <a:gd name="T89" fmla="*/ 1648 h 2141"/>
                <a:gd name="T90" fmla="*/ 1704 w 2295"/>
                <a:gd name="T91" fmla="*/ 1508 h 2141"/>
                <a:gd name="T92" fmla="*/ 1816 w 2295"/>
                <a:gd name="T93" fmla="*/ 1434 h 2141"/>
                <a:gd name="T94" fmla="*/ 1819 w 2295"/>
                <a:gd name="T95" fmla="*/ 1270 h 2141"/>
                <a:gd name="T96" fmla="*/ 1734 w 2295"/>
                <a:gd name="T97" fmla="*/ 1251 h 2141"/>
                <a:gd name="T98" fmla="*/ 1964 w 2295"/>
                <a:gd name="T99" fmla="*/ 1155 h 2141"/>
                <a:gd name="T100" fmla="*/ 2027 w 2295"/>
                <a:gd name="T101" fmla="*/ 1032 h 2141"/>
                <a:gd name="T102" fmla="*/ 2208 w 2295"/>
                <a:gd name="T103" fmla="*/ 1015 h 2141"/>
                <a:gd name="T104" fmla="*/ 2278 w 2295"/>
                <a:gd name="T105" fmla="*/ 904 h 2141"/>
                <a:gd name="T106" fmla="*/ 2269 w 2295"/>
                <a:gd name="T107" fmla="*/ 772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206" name="Freeform 22">
              <a:extLst>
                <a:ext uri="{FF2B5EF4-FFF2-40B4-BE49-F238E27FC236}">
                  <a16:creationId xmlns:a16="http://schemas.microsoft.com/office/drawing/2014/main" id="{28349439-6F29-0341-9B06-70F77DFB1586}"/>
                </a:ext>
              </a:extLst>
            </p:cNvPr>
            <p:cNvSpPr>
              <a:spLocks noEditPoints="1"/>
            </p:cNvSpPr>
            <p:nvPr/>
          </p:nvSpPr>
          <p:spPr bwMode="auto">
            <a:xfrm>
              <a:off x="1820" y="754"/>
              <a:ext cx="881" cy="611"/>
            </a:xfrm>
            <a:custGeom>
              <a:avLst/>
              <a:gdLst>
                <a:gd name="T0" fmla="*/ 2190 w 2326"/>
                <a:gd name="T1" fmla="*/ 986 h 1612"/>
                <a:gd name="T2" fmla="*/ 1996 w 2326"/>
                <a:gd name="T3" fmla="*/ 901 h 1612"/>
                <a:gd name="T4" fmla="*/ 1913 w 2326"/>
                <a:gd name="T5" fmla="*/ 625 h 1612"/>
                <a:gd name="T6" fmla="*/ 1683 w 2326"/>
                <a:gd name="T7" fmla="*/ 535 h 1612"/>
                <a:gd name="T8" fmla="*/ 1379 w 2326"/>
                <a:gd name="T9" fmla="*/ 344 h 1612"/>
                <a:gd name="T10" fmla="*/ 1124 w 2326"/>
                <a:gd name="T11" fmla="*/ 486 h 1612"/>
                <a:gd name="T12" fmla="*/ 1281 w 2326"/>
                <a:gd name="T13" fmla="*/ 315 h 1612"/>
                <a:gd name="T14" fmla="*/ 1141 w 2326"/>
                <a:gd name="T15" fmla="*/ 305 h 1612"/>
                <a:gd name="T16" fmla="*/ 770 w 2326"/>
                <a:gd name="T17" fmla="*/ 601 h 1612"/>
                <a:gd name="T18" fmla="*/ 635 w 2326"/>
                <a:gd name="T19" fmla="*/ 654 h 1612"/>
                <a:gd name="T20" fmla="*/ 423 w 2326"/>
                <a:gd name="T21" fmla="*/ 808 h 1612"/>
                <a:gd name="T22" fmla="*/ 267 w 2326"/>
                <a:gd name="T23" fmla="*/ 826 h 1612"/>
                <a:gd name="T24" fmla="*/ 139 w 2326"/>
                <a:gd name="T25" fmla="*/ 886 h 1612"/>
                <a:gd name="T26" fmla="*/ 262 w 2326"/>
                <a:gd name="T27" fmla="*/ 1050 h 1612"/>
                <a:gd name="T28" fmla="*/ 174 w 2326"/>
                <a:gd name="T29" fmla="*/ 1225 h 1612"/>
                <a:gd name="T30" fmla="*/ 287 w 2326"/>
                <a:gd name="T31" fmla="*/ 1393 h 1612"/>
                <a:gd name="T32" fmla="*/ 438 w 2326"/>
                <a:gd name="T33" fmla="*/ 1580 h 1612"/>
                <a:gd name="T34" fmla="*/ 634 w 2326"/>
                <a:gd name="T35" fmla="*/ 1588 h 1612"/>
                <a:gd name="T36" fmla="*/ 922 w 2326"/>
                <a:gd name="T37" fmla="*/ 1365 h 1612"/>
                <a:gd name="T38" fmla="*/ 1213 w 2326"/>
                <a:gd name="T39" fmla="*/ 1463 h 1612"/>
                <a:gd name="T40" fmla="*/ 1562 w 2326"/>
                <a:gd name="T41" fmla="*/ 1482 h 1612"/>
                <a:gd name="T42" fmla="*/ 1879 w 2326"/>
                <a:gd name="T43" fmla="*/ 1276 h 1612"/>
                <a:gd name="T44" fmla="*/ 2014 w 2326"/>
                <a:gd name="T45" fmla="*/ 1167 h 1612"/>
                <a:gd name="T46" fmla="*/ 2228 w 2326"/>
                <a:gd name="T47" fmla="*/ 1241 h 1612"/>
                <a:gd name="T48" fmla="*/ 2254 w 2326"/>
                <a:gd name="T49" fmla="*/ 1387 h 1612"/>
                <a:gd name="T50" fmla="*/ 1964 w 2326"/>
                <a:gd name="T51" fmla="*/ 657 h 1612"/>
                <a:gd name="T52" fmla="*/ 2040 w 2326"/>
                <a:gd name="T53" fmla="*/ 747 h 1612"/>
                <a:gd name="T54" fmla="*/ 2034 w 2326"/>
                <a:gd name="T55" fmla="*/ 830 h 1612"/>
                <a:gd name="T56" fmla="*/ 1928 w 2326"/>
                <a:gd name="T57" fmla="*/ 517 h 1612"/>
                <a:gd name="T58" fmla="*/ 1547 w 2326"/>
                <a:gd name="T59" fmla="*/ 268 h 1612"/>
                <a:gd name="T60" fmla="*/ 1535 w 2326"/>
                <a:gd name="T61" fmla="*/ 394 h 1612"/>
                <a:gd name="T62" fmla="*/ 1713 w 2326"/>
                <a:gd name="T63" fmla="*/ 455 h 1612"/>
                <a:gd name="T64" fmla="*/ 1843 w 2326"/>
                <a:gd name="T65" fmla="*/ 338 h 1612"/>
                <a:gd name="T66" fmla="*/ 1834 w 2326"/>
                <a:gd name="T67" fmla="*/ 391 h 1612"/>
                <a:gd name="T68" fmla="*/ 1793 w 2326"/>
                <a:gd name="T69" fmla="*/ 250 h 1612"/>
                <a:gd name="T70" fmla="*/ 1676 w 2326"/>
                <a:gd name="T71" fmla="*/ 2 h 1612"/>
                <a:gd name="T72" fmla="*/ 1604 w 2326"/>
                <a:gd name="T73" fmla="*/ 127 h 1612"/>
                <a:gd name="T74" fmla="*/ 1675 w 2326"/>
                <a:gd name="T75" fmla="*/ 138 h 1612"/>
                <a:gd name="T76" fmla="*/ 1644 w 2326"/>
                <a:gd name="T77" fmla="*/ 178 h 1612"/>
                <a:gd name="T78" fmla="*/ 2017 w 2326"/>
                <a:gd name="T79" fmla="*/ 442 h 1612"/>
                <a:gd name="T80" fmla="*/ 1496 w 2326"/>
                <a:gd name="T81" fmla="*/ 250 h 1612"/>
                <a:gd name="T82" fmla="*/ 543 w 2326"/>
                <a:gd name="T83" fmla="*/ 742 h 1612"/>
                <a:gd name="T84" fmla="*/ 492 w 2326"/>
                <a:gd name="T85" fmla="*/ 754 h 1612"/>
                <a:gd name="T86" fmla="*/ 1486 w 2326"/>
                <a:gd name="T87" fmla="*/ 221 h 1612"/>
                <a:gd name="T88" fmla="*/ 1577 w 2326"/>
                <a:gd name="T89" fmla="*/ 219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chemeClr val="folHlink"/>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207" name="Freeform 23">
              <a:extLst>
                <a:ext uri="{FF2B5EF4-FFF2-40B4-BE49-F238E27FC236}">
                  <a16:creationId xmlns:a16="http://schemas.microsoft.com/office/drawing/2014/main" id="{D3EA520A-6100-2744-A9CC-30233EE49407}"/>
                </a:ext>
              </a:extLst>
            </p:cNvPr>
            <p:cNvSpPr>
              <a:spLocks noEditPoints="1"/>
            </p:cNvSpPr>
            <p:nvPr/>
          </p:nvSpPr>
          <p:spPr bwMode="auto">
            <a:xfrm>
              <a:off x="1341" y="1027"/>
              <a:ext cx="443" cy="232"/>
            </a:xfrm>
            <a:custGeom>
              <a:avLst/>
              <a:gdLst>
                <a:gd name="T0" fmla="*/ 1125 w 1169"/>
                <a:gd name="T1" fmla="*/ 541 h 613"/>
                <a:gd name="T2" fmla="*/ 1104 w 1169"/>
                <a:gd name="T3" fmla="*/ 491 h 613"/>
                <a:gd name="T4" fmla="*/ 1041 w 1169"/>
                <a:gd name="T5" fmla="*/ 479 h 613"/>
                <a:gd name="T6" fmla="*/ 1035 w 1169"/>
                <a:gd name="T7" fmla="*/ 446 h 613"/>
                <a:gd name="T8" fmla="*/ 1090 w 1169"/>
                <a:gd name="T9" fmla="*/ 417 h 613"/>
                <a:gd name="T10" fmla="*/ 1088 w 1169"/>
                <a:gd name="T11" fmla="*/ 373 h 613"/>
                <a:gd name="T12" fmla="*/ 1065 w 1169"/>
                <a:gd name="T13" fmla="*/ 351 h 613"/>
                <a:gd name="T14" fmla="*/ 1095 w 1169"/>
                <a:gd name="T15" fmla="*/ 282 h 613"/>
                <a:gd name="T16" fmla="*/ 1065 w 1169"/>
                <a:gd name="T17" fmla="*/ 270 h 613"/>
                <a:gd name="T18" fmla="*/ 1002 w 1169"/>
                <a:gd name="T19" fmla="*/ 321 h 613"/>
                <a:gd name="T20" fmla="*/ 963 w 1169"/>
                <a:gd name="T21" fmla="*/ 319 h 613"/>
                <a:gd name="T22" fmla="*/ 967 w 1169"/>
                <a:gd name="T23" fmla="*/ 354 h 613"/>
                <a:gd name="T24" fmla="*/ 910 w 1169"/>
                <a:gd name="T25" fmla="*/ 354 h 613"/>
                <a:gd name="T26" fmla="*/ 886 w 1169"/>
                <a:gd name="T27" fmla="*/ 389 h 613"/>
                <a:gd name="T28" fmla="*/ 815 w 1169"/>
                <a:gd name="T29" fmla="*/ 374 h 613"/>
                <a:gd name="T30" fmla="*/ 724 w 1169"/>
                <a:gd name="T31" fmla="*/ 410 h 613"/>
                <a:gd name="T32" fmla="*/ 834 w 1169"/>
                <a:gd name="T33" fmla="*/ 463 h 613"/>
                <a:gd name="T34" fmla="*/ 751 w 1169"/>
                <a:gd name="T35" fmla="*/ 456 h 613"/>
                <a:gd name="T36" fmla="*/ 844 w 1169"/>
                <a:gd name="T37" fmla="*/ 537 h 613"/>
                <a:gd name="T38" fmla="*/ 910 w 1169"/>
                <a:gd name="T39" fmla="*/ 593 h 613"/>
                <a:gd name="T40" fmla="*/ 976 w 1169"/>
                <a:gd name="T41" fmla="*/ 585 h 613"/>
                <a:gd name="T42" fmla="*/ 1007 w 1169"/>
                <a:gd name="T43" fmla="*/ 548 h 613"/>
                <a:gd name="T44" fmla="*/ 1076 w 1169"/>
                <a:gd name="T45" fmla="*/ 613 h 613"/>
                <a:gd name="T46" fmla="*/ 1167 w 1169"/>
                <a:gd name="T47" fmla="*/ 576 h 613"/>
                <a:gd name="T48" fmla="*/ 1169 w 1169"/>
                <a:gd name="T49" fmla="*/ 542 h 613"/>
                <a:gd name="T50" fmla="*/ 1125 w 1169"/>
                <a:gd name="T51" fmla="*/ 541 h 613"/>
                <a:gd name="T52" fmla="*/ 22 w 1169"/>
                <a:gd name="T53" fmla="*/ 16 h 613"/>
                <a:gd name="T54" fmla="*/ 59 w 1169"/>
                <a:gd name="T55" fmla="*/ 30 h 613"/>
                <a:gd name="T56" fmla="*/ 22 w 1169"/>
                <a:gd name="T57" fmla="*/ 16 h 613"/>
                <a:gd name="T58" fmla="*/ 81 w 1169"/>
                <a:gd name="T59" fmla="*/ 56 h 613"/>
                <a:gd name="T60" fmla="*/ 80 w 1169"/>
                <a:gd name="T61" fmla="*/ 76 h 613"/>
                <a:gd name="T62" fmla="*/ 81 w 1169"/>
                <a:gd name="T63" fmla="*/ 5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208" name="Freeform 24">
              <a:extLst>
                <a:ext uri="{FF2B5EF4-FFF2-40B4-BE49-F238E27FC236}">
                  <a16:creationId xmlns:a16="http://schemas.microsoft.com/office/drawing/2014/main" id="{1A92B0A9-BB65-F34B-A2AD-2FE84A0CF0BC}"/>
                </a:ext>
              </a:extLst>
            </p:cNvPr>
            <p:cNvSpPr>
              <a:spLocks/>
            </p:cNvSpPr>
            <p:nvPr/>
          </p:nvSpPr>
          <p:spPr bwMode="auto">
            <a:xfrm>
              <a:off x="1363" y="1310"/>
              <a:ext cx="114" cy="87"/>
            </a:xfrm>
            <a:custGeom>
              <a:avLst/>
              <a:gdLst>
                <a:gd name="T0" fmla="*/ 0 w 302"/>
                <a:gd name="T1" fmla="*/ 0 h 229"/>
                <a:gd name="T2" fmla="*/ 74 w 302"/>
                <a:gd name="T3" fmla="*/ 10 h 229"/>
                <a:gd name="T4" fmla="*/ 80 w 302"/>
                <a:gd name="T5" fmla="*/ 41 h 229"/>
                <a:gd name="T6" fmla="*/ 130 w 302"/>
                <a:gd name="T7" fmla="*/ 41 h 229"/>
                <a:gd name="T8" fmla="*/ 146 w 302"/>
                <a:gd name="T9" fmla="*/ 76 h 229"/>
                <a:gd name="T10" fmla="*/ 193 w 302"/>
                <a:gd name="T11" fmla="*/ 78 h 229"/>
                <a:gd name="T12" fmla="*/ 220 w 302"/>
                <a:gd name="T13" fmla="*/ 121 h 229"/>
                <a:gd name="T14" fmla="*/ 295 w 302"/>
                <a:gd name="T15" fmla="*/ 86 h 229"/>
                <a:gd name="T16" fmla="*/ 277 w 302"/>
                <a:gd name="T17" fmla="*/ 141 h 229"/>
                <a:gd name="T18" fmla="*/ 289 w 302"/>
                <a:gd name="T19" fmla="*/ 194 h 229"/>
                <a:gd name="T20" fmla="*/ 252 w 302"/>
                <a:gd name="T21" fmla="*/ 229 h 229"/>
                <a:gd name="T22" fmla="*/ 162 w 302"/>
                <a:gd name="T23" fmla="*/ 194 h 229"/>
                <a:gd name="T24" fmla="*/ 121 w 302"/>
                <a:gd name="T25" fmla="*/ 194 h 229"/>
                <a:gd name="T26" fmla="*/ 109 w 302"/>
                <a:gd name="T27" fmla="*/ 153 h 229"/>
                <a:gd name="T28" fmla="*/ 48 w 302"/>
                <a:gd name="T29" fmla="*/ 57 h 229"/>
                <a:gd name="T30" fmla="*/ 19 w 302"/>
                <a:gd name="T31" fmla="*/ 51 h 229"/>
                <a:gd name="T32" fmla="*/ 0 w 302"/>
                <a:gd name="T3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209" name="Freeform 25">
              <a:extLst>
                <a:ext uri="{FF2B5EF4-FFF2-40B4-BE49-F238E27FC236}">
                  <a16:creationId xmlns:a16="http://schemas.microsoft.com/office/drawing/2014/main" id="{1AAFC576-7941-E044-B685-832AB66AB02A}"/>
                </a:ext>
              </a:extLst>
            </p:cNvPr>
            <p:cNvSpPr>
              <a:spLocks noEditPoints="1"/>
            </p:cNvSpPr>
            <p:nvPr/>
          </p:nvSpPr>
          <p:spPr bwMode="auto">
            <a:xfrm>
              <a:off x="1035" y="2607"/>
              <a:ext cx="778" cy="877"/>
            </a:xfrm>
            <a:custGeom>
              <a:avLst/>
              <a:gdLst>
                <a:gd name="T0" fmla="*/ 2006 w 2054"/>
                <a:gd name="T1" fmla="*/ 1062 h 2316"/>
                <a:gd name="T2" fmla="*/ 1874 w 2054"/>
                <a:gd name="T3" fmla="*/ 768 h 2316"/>
                <a:gd name="T4" fmla="*/ 1826 w 2054"/>
                <a:gd name="T5" fmla="*/ 636 h 2316"/>
                <a:gd name="T6" fmla="*/ 1832 w 2054"/>
                <a:gd name="T7" fmla="*/ 420 h 2316"/>
                <a:gd name="T8" fmla="*/ 1736 w 2054"/>
                <a:gd name="T9" fmla="*/ 348 h 2316"/>
                <a:gd name="T10" fmla="*/ 1676 w 2054"/>
                <a:gd name="T11" fmla="*/ 270 h 2316"/>
                <a:gd name="T12" fmla="*/ 1604 w 2054"/>
                <a:gd name="T13" fmla="*/ 126 h 2316"/>
                <a:gd name="T14" fmla="*/ 1514 w 2054"/>
                <a:gd name="T15" fmla="*/ 54 h 2316"/>
                <a:gd name="T16" fmla="*/ 1340 w 2054"/>
                <a:gd name="T17" fmla="*/ 48 h 2316"/>
                <a:gd name="T18" fmla="*/ 1358 w 2054"/>
                <a:gd name="T19" fmla="*/ 192 h 2316"/>
                <a:gd name="T20" fmla="*/ 1244 w 2054"/>
                <a:gd name="T21" fmla="*/ 246 h 2316"/>
                <a:gd name="T22" fmla="*/ 1148 w 2054"/>
                <a:gd name="T23" fmla="*/ 260 h 2316"/>
                <a:gd name="T24" fmla="*/ 1132 w 2054"/>
                <a:gd name="T25" fmla="*/ 277 h 2316"/>
                <a:gd name="T26" fmla="*/ 1073 w 2054"/>
                <a:gd name="T27" fmla="*/ 319 h 2316"/>
                <a:gd name="T28" fmla="*/ 1017 w 2054"/>
                <a:gd name="T29" fmla="*/ 386 h 2316"/>
                <a:gd name="T30" fmla="*/ 948 w 2054"/>
                <a:gd name="T31" fmla="*/ 413 h 2316"/>
                <a:gd name="T32" fmla="*/ 903 w 2054"/>
                <a:gd name="T33" fmla="*/ 303 h 2316"/>
                <a:gd name="T34" fmla="*/ 817 w 2054"/>
                <a:gd name="T35" fmla="*/ 215 h 2316"/>
                <a:gd name="T36" fmla="*/ 791 w 2054"/>
                <a:gd name="T37" fmla="*/ 293 h 2316"/>
                <a:gd name="T38" fmla="*/ 708 w 2054"/>
                <a:gd name="T39" fmla="*/ 242 h 2316"/>
                <a:gd name="T40" fmla="*/ 759 w 2054"/>
                <a:gd name="T41" fmla="*/ 386 h 2316"/>
                <a:gd name="T42" fmla="*/ 695 w 2054"/>
                <a:gd name="T43" fmla="*/ 583 h 2316"/>
                <a:gd name="T44" fmla="*/ 625 w 2054"/>
                <a:gd name="T45" fmla="*/ 746 h 2316"/>
                <a:gd name="T46" fmla="*/ 567 w 2054"/>
                <a:gd name="T47" fmla="*/ 837 h 2316"/>
                <a:gd name="T48" fmla="*/ 543 w 2054"/>
                <a:gd name="T49" fmla="*/ 868 h 2316"/>
                <a:gd name="T50" fmla="*/ 337 w 2054"/>
                <a:gd name="T51" fmla="*/ 1118 h 2316"/>
                <a:gd name="T52" fmla="*/ 187 w 2054"/>
                <a:gd name="T53" fmla="*/ 1445 h 2316"/>
                <a:gd name="T54" fmla="*/ 90 w 2054"/>
                <a:gd name="T55" fmla="*/ 1860 h 2316"/>
                <a:gd name="T56" fmla="*/ 127 w 2054"/>
                <a:gd name="T57" fmla="*/ 2250 h 2316"/>
                <a:gd name="T58" fmla="*/ 370 w 2054"/>
                <a:gd name="T59" fmla="*/ 2289 h 2316"/>
                <a:gd name="T60" fmla="*/ 681 w 2054"/>
                <a:gd name="T61" fmla="*/ 2264 h 2316"/>
                <a:gd name="T62" fmla="*/ 684 w 2054"/>
                <a:gd name="T63" fmla="*/ 2192 h 2316"/>
                <a:gd name="T64" fmla="*/ 730 w 2054"/>
                <a:gd name="T65" fmla="*/ 2064 h 2316"/>
                <a:gd name="T66" fmla="*/ 881 w 2054"/>
                <a:gd name="T67" fmla="*/ 2165 h 2316"/>
                <a:gd name="T68" fmla="*/ 964 w 2054"/>
                <a:gd name="T69" fmla="*/ 2204 h 2316"/>
                <a:gd name="T70" fmla="*/ 1242 w 2054"/>
                <a:gd name="T71" fmla="*/ 2219 h 2316"/>
                <a:gd name="T72" fmla="*/ 1481 w 2054"/>
                <a:gd name="T73" fmla="*/ 2242 h 2316"/>
                <a:gd name="T74" fmla="*/ 1800 w 2054"/>
                <a:gd name="T75" fmla="*/ 2158 h 2316"/>
                <a:gd name="T76" fmla="*/ 1796 w 2054"/>
                <a:gd name="T77" fmla="*/ 1836 h 2316"/>
                <a:gd name="T78" fmla="*/ 1742 w 2054"/>
                <a:gd name="T79" fmla="*/ 1380 h 2316"/>
                <a:gd name="T80" fmla="*/ 1934 w 2054"/>
                <a:gd name="T81" fmla="*/ 1308 h 2316"/>
                <a:gd name="T82" fmla="*/ 2054 w 2054"/>
                <a:gd name="T83" fmla="*/ 1128 h 2316"/>
                <a:gd name="T84" fmla="*/ 796 w 2054"/>
                <a:gd name="T85" fmla="*/ 2175 h 2316"/>
                <a:gd name="T86" fmla="*/ 839 w 2054"/>
                <a:gd name="T87" fmla="*/ 2142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FF5050"/>
            </a:solidFill>
            <a:ln w="6350" cap="flat" cmpd="sng">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210" name="Text Box 26">
              <a:extLst>
                <a:ext uri="{FF2B5EF4-FFF2-40B4-BE49-F238E27FC236}">
                  <a16:creationId xmlns:a16="http://schemas.microsoft.com/office/drawing/2014/main" id="{A95A6251-3A56-9F44-A9B6-1214C835BE79}"/>
                </a:ext>
              </a:extLst>
            </p:cNvPr>
            <p:cNvSpPr txBox="1">
              <a:spLocks noChangeArrowheads="1"/>
            </p:cNvSpPr>
            <p:nvPr/>
          </p:nvSpPr>
          <p:spPr bwMode="auto">
            <a:xfrm>
              <a:off x="719" y="2414"/>
              <a:ext cx="488" cy="230"/>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Rheinland-</a:t>
              </a:r>
            </a:p>
            <a:p>
              <a:pPr algn="ctr"/>
              <a:r>
                <a:rPr lang="de-DE" altLang="de-DE" sz="900" b="1">
                  <a:solidFill>
                    <a:schemeClr val="bg1"/>
                  </a:solidFill>
                  <a:cs typeface="Arial" panose="020B0604020202020204" pitchFamily="34" charset="0"/>
                </a:rPr>
                <a:t>Pfalz</a:t>
              </a:r>
            </a:p>
          </p:txBody>
        </p:sp>
        <p:sp>
          <p:nvSpPr>
            <p:cNvPr id="93211" name="Text Box 27">
              <a:extLst>
                <a:ext uri="{FF2B5EF4-FFF2-40B4-BE49-F238E27FC236}">
                  <a16:creationId xmlns:a16="http://schemas.microsoft.com/office/drawing/2014/main" id="{2036EAF9-41A0-E544-8510-FB7E4B0929D8}"/>
                </a:ext>
              </a:extLst>
            </p:cNvPr>
            <p:cNvSpPr txBox="1">
              <a:spLocks noChangeArrowheads="1"/>
            </p:cNvSpPr>
            <p:nvPr/>
          </p:nvSpPr>
          <p:spPr bwMode="auto">
            <a:xfrm>
              <a:off x="1270" y="2248"/>
              <a:ext cx="372"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Hessen</a:t>
              </a:r>
            </a:p>
          </p:txBody>
        </p:sp>
        <p:sp>
          <p:nvSpPr>
            <p:cNvPr id="93212" name="Text Box 28">
              <a:extLst>
                <a:ext uri="{FF2B5EF4-FFF2-40B4-BE49-F238E27FC236}">
                  <a16:creationId xmlns:a16="http://schemas.microsoft.com/office/drawing/2014/main" id="{D2EDF714-B461-BA45-BA96-0D847B38EED8}"/>
                </a:ext>
              </a:extLst>
            </p:cNvPr>
            <p:cNvSpPr txBox="1">
              <a:spLocks noChangeArrowheads="1"/>
            </p:cNvSpPr>
            <p:nvPr/>
          </p:nvSpPr>
          <p:spPr bwMode="auto">
            <a:xfrm>
              <a:off x="1421" y="868"/>
              <a:ext cx="492" cy="230"/>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Schleswig-</a:t>
              </a:r>
            </a:p>
            <a:p>
              <a:pPr algn="ctr"/>
              <a:r>
                <a:rPr lang="de-DE" altLang="de-DE" sz="900" b="1">
                  <a:solidFill>
                    <a:schemeClr val="bg1"/>
                  </a:solidFill>
                  <a:cs typeface="Arial" panose="020B0604020202020204" pitchFamily="34" charset="0"/>
                </a:rPr>
                <a:t>Holstein</a:t>
              </a:r>
            </a:p>
          </p:txBody>
        </p:sp>
        <p:sp>
          <p:nvSpPr>
            <p:cNvPr id="93213" name="Text Box 29">
              <a:extLst>
                <a:ext uri="{FF2B5EF4-FFF2-40B4-BE49-F238E27FC236}">
                  <a16:creationId xmlns:a16="http://schemas.microsoft.com/office/drawing/2014/main" id="{E4B6E587-0EEC-FF40-A93F-1437C59B25CE}"/>
                </a:ext>
              </a:extLst>
            </p:cNvPr>
            <p:cNvSpPr txBox="1">
              <a:spLocks noChangeArrowheads="1"/>
            </p:cNvSpPr>
            <p:nvPr/>
          </p:nvSpPr>
          <p:spPr bwMode="auto">
            <a:xfrm>
              <a:off x="1939" y="2825"/>
              <a:ext cx="360"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Bayern</a:t>
              </a:r>
            </a:p>
          </p:txBody>
        </p:sp>
        <p:sp>
          <p:nvSpPr>
            <p:cNvPr id="93214" name="Text Box 30">
              <a:extLst>
                <a:ext uri="{FF2B5EF4-FFF2-40B4-BE49-F238E27FC236}">
                  <a16:creationId xmlns:a16="http://schemas.microsoft.com/office/drawing/2014/main" id="{0B6B21DF-1CCE-FF49-A71B-F6556B1AD3B8}"/>
                </a:ext>
              </a:extLst>
            </p:cNvPr>
            <p:cNvSpPr txBox="1">
              <a:spLocks noChangeArrowheads="1"/>
            </p:cNvSpPr>
            <p:nvPr/>
          </p:nvSpPr>
          <p:spPr bwMode="auto">
            <a:xfrm>
              <a:off x="2320" y="2039"/>
              <a:ext cx="412" cy="144"/>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Sachsen</a:t>
              </a:r>
            </a:p>
          </p:txBody>
        </p:sp>
        <p:sp>
          <p:nvSpPr>
            <p:cNvPr id="93215" name="Text Box 31">
              <a:extLst>
                <a:ext uri="{FF2B5EF4-FFF2-40B4-BE49-F238E27FC236}">
                  <a16:creationId xmlns:a16="http://schemas.microsoft.com/office/drawing/2014/main" id="{C4814040-52C2-D046-974C-5D0F410B9E67}"/>
                </a:ext>
              </a:extLst>
            </p:cNvPr>
            <p:cNvSpPr txBox="1">
              <a:spLocks noChangeArrowheads="1"/>
            </p:cNvSpPr>
            <p:nvPr/>
          </p:nvSpPr>
          <p:spPr bwMode="auto">
            <a:xfrm>
              <a:off x="844" y="1880"/>
              <a:ext cx="484" cy="230"/>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Nordrhein-</a:t>
              </a:r>
            </a:p>
            <a:p>
              <a:pPr algn="ctr"/>
              <a:r>
                <a:rPr lang="de-DE" altLang="de-DE" sz="900" b="1">
                  <a:solidFill>
                    <a:schemeClr val="bg1"/>
                  </a:solidFill>
                  <a:cs typeface="Arial" panose="020B0604020202020204" pitchFamily="34" charset="0"/>
                </a:rPr>
                <a:t>Westfalen</a:t>
              </a:r>
            </a:p>
          </p:txBody>
        </p:sp>
        <p:sp>
          <p:nvSpPr>
            <p:cNvPr id="93216" name="Text Box 32">
              <a:extLst>
                <a:ext uri="{FF2B5EF4-FFF2-40B4-BE49-F238E27FC236}">
                  <a16:creationId xmlns:a16="http://schemas.microsoft.com/office/drawing/2014/main" id="{488BC891-0064-A041-96E8-AAD7EB72F1D7}"/>
                </a:ext>
              </a:extLst>
            </p:cNvPr>
            <p:cNvSpPr txBox="1">
              <a:spLocks noChangeArrowheads="1"/>
            </p:cNvSpPr>
            <p:nvPr/>
          </p:nvSpPr>
          <p:spPr bwMode="auto">
            <a:xfrm>
              <a:off x="794" y="2705"/>
              <a:ext cx="420"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de-DE" altLang="de-DE" sz="900" b="1">
                  <a:solidFill>
                    <a:schemeClr val="bg1"/>
                  </a:solidFill>
                  <a:cs typeface="Arial" panose="020B0604020202020204" pitchFamily="34" charset="0"/>
                </a:rPr>
                <a:t>Saarland</a:t>
              </a:r>
            </a:p>
          </p:txBody>
        </p:sp>
        <p:sp>
          <p:nvSpPr>
            <p:cNvPr id="93217" name="Text Box 33">
              <a:extLst>
                <a:ext uri="{FF2B5EF4-FFF2-40B4-BE49-F238E27FC236}">
                  <a16:creationId xmlns:a16="http://schemas.microsoft.com/office/drawing/2014/main" id="{EBE061BB-1584-A94B-9FCA-A9AA6E7A2D01}"/>
                </a:ext>
              </a:extLst>
            </p:cNvPr>
            <p:cNvSpPr txBox="1">
              <a:spLocks noChangeArrowheads="1"/>
            </p:cNvSpPr>
            <p:nvPr/>
          </p:nvSpPr>
          <p:spPr bwMode="auto">
            <a:xfrm>
              <a:off x="1293" y="1253"/>
              <a:ext cx="384"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de-DE" altLang="de-DE" sz="900" b="1">
                  <a:solidFill>
                    <a:schemeClr val="bg1"/>
                  </a:solidFill>
                  <a:cs typeface="Arial" panose="020B0604020202020204" pitchFamily="34" charset="0"/>
                </a:rPr>
                <a:t>Bremen</a:t>
              </a:r>
            </a:p>
          </p:txBody>
        </p:sp>
        <p:sp>
          <p:nvSpPr>
            <p:cNvPr id="93218" name="Text Box 34">
              <a:extLst>
                <a:ext uri="{FF2B5EF4-FFF2-40B4-BE49-F238E27FC236}">
                  <a16:creationId xmlns:a16="http://schemas.microsoft.com/office/drawing/2014/main" id="{0A2E51AC-D024-C547-84DB-F06907F34A19}"/>
                </a:ext>
              </a:extLst>
            </p:cNvPr>
            <p:cNvSpPr txBox="1">
              <a:spLocks noChangeArrowheads="1"/>
            </p:cNvSpPr>
            <p:nvPr/>
          </p:nvSpPr>
          <p:spPr bwMode="auto">
            <a:xfrm>
              <a:off x="1520" y="1117"/>
              <a:ext cx="432"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Hamburg</a:t>
              </a:r>
            </a:p>
          </p:txBody>
        </p:sp>
        <p:sp>
          <p:nvSpPr>
            <p:cNvPr id="93219" name="Text Box 35">
              <a:extLst>
                <a:ext uri="{FF2B5EF4-FFF2-40B4-BE49-F238E27FC236}">
                  <a16:creationId xmlns:a16="http://schemas.microsoft.com/office/drawing/2014/main" id="{562D9197-19E7-2345-885C-08232A19E170}"/>
                </a:ext>
              </a:extLst>
            </p:cNvPr>
            <p:cNvSpPr txBox="1">
              <a:spLocks noChangeArrowheads="1"/>
            </p:cNvSpPr>
            <p:nvPr/>
          </p:nvSpPr>
          <p:spPr bwMode="auto">
            <a:xfrm>
              <a:off x="1157" y="1389"/>
              <a:ext cx="628"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Niedersachsen</a:t>
              </a:r>
            </a:p>
          </p:txBody>
        </p:sp>
        <p:sp>
          <p:nvSpPr>
            <p:cNvPr id="93220" name="Text Box 36">
              <a:extLst>
                <a:ext uri="{FF2B5EF4-FFF2-40B4-BE49-F238E27FC236}">
                  <a16:creationId xmlns:a16="http://schemas.microsoft.com/office/drawing/2014/main" id="{98549D0E-F679-BC4B-8A97-F4065B5E1B25}"/>
                </a:ext>
              </a:extLst>
            </p:cNvPr>
            <p:cNvSpPr txBox="1">
              <a:spLocks noChangeArrowheads="1"/>
            </p:cNvSpPr>
            <p:nvPr/>
          </p:nvSpPr>
          <p:spPr bwMode="auto">
            <a:xfrm>
              <a:off x="1144" y="2994"/>
              <a:ext cx="564" cy="230"/>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Baden-</a:t>
              </a:r>
            </a:p>
            <a:p>
              <a:pPr algn="ctr"/>
              <a:r>
                <a:rPr lang="de-DE" altLang="de-DE" sz="900" b="1">
                  <a:solidFill>
                    <a:schemeClr val="bg1"/>
                  </a:solidFill>
                  <a:cs typeface="Arial" panose="020B0604020202020204" pitchFamily="34" charset="0"/>
                </a:rPr>
                <a:t>Württemberg</a:t>
              </a:r>
            </a:p>
          </p:txBody>
        </p:sp>
        <p:sp>
          <p:nvSpPr>
            <p:cNvPr id="93221" name="Text Box 37">
              <a:extLst>
                <a:ext uri="{FF2B5EF4-FFF2-40B4-BE49-F238E27FC236}">
                  <a16:creationId xmlns:a16="http://schemas.microsoft.com/office/drawing/2014/main" id="{732F76ED-4D51-F848-8942-07AD079C111B}"/>
                </a:ext>
              </a:extLst>
            </p:cNvPr>
            <p:cNvSpPr txBox="1">
              <a:spLocks noChangeArrowheads="1"/>
            </p:cNvSpPr>
            <p:nvPr/>
          </p:nvSpPr>
          <p:spPr bwMode="auto">
            <a:xfrm>
              <a:off x="1882" y="1525"/>
              <a:ext cx="436" cy="230"/>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Sachsen-</a:t>
              </a:r>
            </a:p>
            <a:p>
              <a:pPr algn="ctr"/>
              <a:r>
                <a:rPr lang="de-DE" altLang="de-DE" sz="900" b="1">
                  <a:solidFill>
                    <a:schemeClr val="bg1"/>
                  </a:solidFill>
                  <a:cs typeface="Arial" panose="020B0604020202020204" pitchFamily="34" charset="0"/>
                </a:rPr>
                <a:t>Anhalt</a:t>
              </a:r>
            </a:p>
          </p:txBody>
        </p:sp>
        <p:sp>
          <p:nvSpPr>
            <p:cNvPr id="93222" name="Text Box 38">
              <a:extLst>
                <a:ext uri="{FF2B5EF4-FFF2-40B4-BE49-F238E27FC236}">
                  <a16:creationId xmlns:a16="http://schemas.microsoft.com/office/drawing/2014/main" id="{C682B18E-3F25-5E47-9E75-AB36FBC19F0B}"/>
                </a:ext>
              </a:extLst>
            </p:cNvPr>
            <p:cNvSpPr txBox="1">
              <a:spLocks noChangeArrowheads="1"/>
            </p:cNvSpPr>
            <p:nvPr/>
          </p:nvSpPr>
          <p:spPr bwMode="auto">
            <a:xfrm>
              <a:off x="1740" y="2148"/>
              <a:ext cx="468"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Thüringen</a:t>
              </a:r>
            </a:p>
          </p:txBody>
        </p:sp>
        <p:sp>
          <p:nvSpPr>
            <p:cNvPr id="93223" name="Text Box 39">
              <a:extLst>
                <a:ext uri="{FF2B5EF4-FFF2-40B4-BE49-F238E27FC236}">
                  <a16:creationId xmlns:a16="http://schemas.microsoft.com/office/drawing/2014/main" id="{B2A5FF36-DFD8-334E-8959-DD480AEAF968}"/>
                </a:ext>
              </a:extLst>
            </p:cNvPr>
            <p:cNvSpPr txBox="1">
              <a:spLocks noChangeArrowheads="1"/>
            </p:cNvSpPr>
            <p:nvPr/>
          </p:nvSpPr>
          <p:spPr bwMode="auto">
            <a:xfrm>
              <a:off x="1953" y="1041"/>
              <a:ext cx="584" cy="230"/>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Mecklenburg-</a:t>
              </a:r>
            </a:p>
            <a:p>
              <a:pPr algn="ctr"/>
              <a:r>
                <a:rPr lang="de-DE" altLang="de-DE" sz="900" b="1">
                  <a:solidFill>
                    <a:schemeClr val="bg1"/>
                  </a:solidFill>
                  <a:cs typeface="Arial" panose="020B0604020202020204" pitchFamily="34" charset="0"/>
                </a:rPr>
                <a:t>Vorpommern</a:t>
              </a:r>
            </a:p>
          </p:txBody>
        </p:sp>
        <p:sp>
          <p:nvSpPr>
            <p:cNvPr id="93224" name="Text Box 40">
              <a:extLst>
                <a:ext uri="{FF2B5EF4-FFF2-40B4-BE49-F238E27FC236}">
                  <a16:creationId xmlns:a16="http://schemas.microsoft.com/office/drawing/2014/main" id="{3B5D3DD5-F16F-A44A-9992-CB88FBC631C6}"/>
                </a:ext>
              </a:extLst>
            </p:cNvPr>
            <p:cNvSpPr txBox="1">
              <a:spLocks noChangeArrowheads="1"/>
            </p:cNvSpPr>
            <p:nvPr/>
          </p:nvSpPr>
          <p:spPr bwMode="auto">
            <a:xfrm>
              <a:off x="2339" y="1498"/>
              <a:ext cx="320" cy="144"/>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Berlin</a:t>
              </a:r>
            </a:p>
          </p:txBody>
        </p:sp>
        <p:sp>
          <p:nvSpPr>
            <p:cNvPr id="93225" name="Text Box 41">
              <a:extLst>
                <a:ext uri="{FF2B5EF4-FFF2-40B4-BE49-F238E27FC236}">
                  <a16:creationId xmlns:a16="http://schemas.microsoft.com/office/drawing/2014/main" id="{E2F9CA71-CE4F-A847-91DB-5F10B805819C}"/>
                </a:ext>
              </a:extLst>
            </p:cNvPr>
            <p:cNvSpPr txBox="1">
              <a:spLocks noChangeArrowheads="1"/>
            </p:cNvSpPr>
            <p:nvPr/>
          </p:nvSpPr>
          <p:spPr bwMode="auto">
            <a:xfrm>
              <a:off x="2258" y="1647"/>
              <a:ext cx="568" cy="144"/>
            </a:xfrm>
            <a:prstGeom prst="rect">
              <a:avLst/>
            </a:prstGeom>
            <a:noFill/>
            <a:ln>
              <a:noFill/>
            </a:ln>
            <a:effectLst/>
            <a:extLst>
              <a:ext uri="{909E8E84-426E-40DD-AFC4-6F175D3DCCD1}">
                <a14:hiddenFill xmlns:a14="http://schemas.microsoft.com/office/drawing/2010/main">
                  <a:solidFill>
                    <a:srgbClr val="0C3C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900" b="1">
                  <a:solidFill>
                    <a:schemeClr val="bg1"/>
                  </a:solidFill>
                  <a:cs typeface="Arial" panose="020B0604020202020204" pitchFamily="34" charset="0"/>
                </a:rPr>
                <a:t>Brandenburg</a:t>
              </a:r>
            </a:p>
          </p:txBody>
        </p:sp>
      </p:grpSp>
      <p:sp>
        <p:nvSpPr>
          <p:cNvPr id="93228" name="AutoShape 44">
            <a:extLst>
              <a:ext uri="{FF2B5EF4-FFF2-40B4-BE49-F238E27FC236}">
                <a16:creationId xmlns:a16="http://schemas.microsoft.com/office/drawing/2014/main" id="{18E50321-F566-5A43-95D5-2D6C9F0A3FA9}"/>
              </a:ext>
            </a:extLst>
          </p:cNvPr>
          <p:cNvSpPr>
            <a:spLocks noChangeArrowheads="1"/>
          </p:cNvSpPr>
          <p:nvPr/>
        </p:nvSpPr>
        <p:spPr bwMode="auto">
          <a:xfrm>
            <a:off x="2051050" y="1989138"/>
            <a:ext cx="1944688" cy="863600"/>
          </a:xfrm>
          <a:prstGeom prst="rightArrow">
            <a:avLst>
              <a:gd name="adj1" fmla="val 50000"/>
              <a:gd name="adj2" fmla="val 56296"/>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3229" name="AutoShape 45">
            <a:extLst>
              <a:ext uri="{FF2B5EF4-FFF2-40B4-BE49-F238E27FC236}">
                <a16:creationId xmlns:a16="http://schemas.microsoft.com/office/drawing/2014/main" id="{0534C018-93AB-A744-B5B7-25B6D7E3D2BC}"/>
              </a:ext>
            </a:extLst>
          </p:cNvPr>
          <p:cNvSpPr>
            <a:spLocks noChangeArrowheads="1"/>
          </p:cNvSpPr>
          <p:nvPr/>
        </p:nvSpPr>
        <p:spPr bwMode="auto">
          <a:xfrm>
            <a:off x="2339975" y="2997200"/>
            <a:ext cx="1079500" cy="288925"/>
          </a:xfrm>
          <a:prstGeom prst="leftArrow">
            <a:avLst>
              <a:gd name="adj1" fmla="val 50000"/>
              <a:gd name="adj2" fmla="val 9340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3230" name="Text Box 46">
            <a:extLst>
              <a:ext uri="{FF2B5EF4-FFF2-40B4-BE49-F238E27FC236}">
                <a16:creationId xmlns:a16="http://schemas.microsoft.com/office/drawing/2014/main" id="{6F46C8A9-8634-0B40-93E8-BD1D425538F5}"/>
              </a:ext>
            </a:extLst>
          </p:cNvPr>
          <p:cNvSpPr txBox="1">
            <a:spLocks noChangeArrowheads="1"/>
          </p:cNvSpPr>
          <p:nvPr/>
        </p:nvSpPr>
        <p:spPr bwMode="auto">
          <a:xfrm>
            <a:off x="5435600" y="2060575"/>
            <a:ext cx="230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4000"/>
              <a:t>Go East! </a:t>
            </a:r>
            <a:endParaRPr lang="de-DE" altLang="de-DE" sz="4000">
              <a:sym typeface="Wingdings" pitchFamily="2" charset="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3230"/>
                                        </p:tgtEl>
                                        <p:attrNameLst>
                                          <p:attrName>style.visibility</p:attrName>
                                        </p:attrNameLst>
                                      </p:cBhvr>
                                      <p:to>
                                        <p:strVal val="visible"/>
                                      </p:to>
                                    </p:set>
                                    <p:anim calcmode="lin" valueType="num">
                                      <p:cBhvr additive="base">
                                        <p:cTn id="7" dur="2000" fill="hold"/>
                                        <p:tgtEl>
                                          <p:spTgt spid="93230"/>
                                        </p:tgtEl>
                                        <p:attrNameLst>
                                          <p:attrName>ppt_x</p:attrName>
                                        </p:attrNameLst>
                                      </p:cBhvr>
                                      <p:tavLst>
                                        <p:tav tm="0">
                                          <p:val>
                                            <p:strVal val="0-#ppt_w/2"/>
                                          </p:val>
                                        </p:tav>
                                        <p:tav tm="100000">
                                          <p:val>
                                            <p:strVal val="#ppt_x"/>
                                          </p:val>
                                        </p:tav>
                                      </p:tavLst>
                                    </p:anim>
                                    <p:anim calcmode="lin" valueType="num">
                                      <p:cBhvr additive="base">
                                        <p:cTn id="8" dur="2000" fill="hold"/>
                                        <p:tgtEl>
                                          <p:spTgt spid="93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0D74ED5-858C-E545-B6DC-3983D8ABB5F2}"/>
              </a:ext>
            </a:extLst>
          </p:cNvPr>
          <p:cNvSpPr>
            <a:spLocks noGrp="1"/>
          </p:cNvSpPr>
          <p:nvPr>
            <p:ph type="ftr" sz="quarter" idx="10"/>
          </p:nvPr>
        </p:nvSpPr>
        <p:spPr/>
        <p:txBody>
          <a:bodyPr/>
          <a:lstStyle/>
          <a:p>
            <a:r>
              <a:rPr lang="de-DE" altLang="de-DE"/>
              <a:t>Studienanfängerhoch und Mobilität | Detlef Müller-Böling | 27.08.2007</a:t>
            </a:r>
          </a:p>
        </p:txBody>
      </p:sp>
      <p:sp>
        <p:nvSpPr>
          <p:cNvPr id="5" name="Foliennummernplatzhalter 4">
            <a:extLst>
              <a:ext uri="{FF2B5EF4-FFF2-40B4-BE49-F238E27FC236}">
                <a16:creationId xmlns:a16="http://schemas.microsoft.com/office/drawing/2014/main" id="{8898DE44-4FB8-AF41-8D71-5297716076B4}"/>
              </a:ext>
            </a:extLst>
          </p:cNvPr>
          <p:cNvSpPr>
            <a:spLocks noGrp="1"/>
          </p:cNvSpPr>
          <p:nvPr>
            <p:ph type="sldNum" sz="quarter" idx="11"/>
          </p:nvPr>
        </p:nvSpPr>
        <p:spPr/>
        <p:txBody>
          <a:bodyPr/>
          <a:lstStyle/>
          <a:p>
            <a:fld id="{F1D4F071-4E1A-5842-A62D-491AF7B93A1F}" type="slidenum">
              <a:rPr lang="de-DE" altLang="de-DE"/>
              <a:pPr/>
              <a:t>16</a:t>
            </a:fld>
            <a:endParaRPr lang="de-DE" altLang="de-DE"/>
          </a:p>
        </p:txBody>
      </p:sp>
      <p:sp>
        <p:nvSpPr>
          <p:cNvPr id="104453" name="Rectangle 5">
            <a:extLst>
              <a:ext uri="{FF2B5EF4-FFF2-40B4-BE49-F238E27FC236}">
                <a16:creationId xmlns:a16="http://schemas.microsoft.com/office/drawing/2014/main" id="{1B197B43-7C18-4746-9C4D-4BD4F6604CBA}"/>
              </a:ext>
            </a:extLst>
          </p:cNvPr>
          <p:cNvSpPr>
            <a:spLocks noGrp="1" noChangeArrowheads="1"/>
          </p:cNvSpPr>
          <p:nvPr>
            <p:ph type="title"/>
          </p:nvPr>
        </p:nvSpPr>
        <p:spPr/>
        <p:txBody>
          <a:bodyPr/>
          <a:lstStyle/>
          <a:p>
            <a:r>
              <a:rPr lang="de-DE" altLang="de-DE"/>
              <a:t>Mobilitätsraten im Vergleich</a:t>
            </a:r>
          </a:p>
        </p:txBody>
      </p:sp>
      <p:graphicFrame>
        <p:nvGraphicFramePr>
          <p:cNvPr id="104452" name="Object 4">
            <a:extLst>
              <a:ext uri="{FF2B5EF4-FFF2-40B4-BE49-F238E27FC236}">
                <a16:creationId xmlns:a16="http://schemas.microsoft.com/office/drawing/2014/main" id="{3FDE7EEB-6FCE-E24F-9B6B-3B9845C2AC87}"/>
              </a:ext>
            </a:extLst>
          </p:cNvPr>
          <p:cNvGraphicFramePr>
            <a:graphicFrameLocks noChangeAspect="1"/>
          </p:cNvGraphicFramePr>
          <p:nvPr>
            <p:ph idx="1"/>
          </p:nvPr>
        </p:nvGraphicFramePr>
        <p:xfrm>
          <a:off x="539750" y="1466850"/>
          <a:ext cx="7704138" cy="4652963"/>
        </p:xfrm>
        <a:graphic>
          <a:graphicData uri="http://schemas.openxmlformats.org/presentationml/2006/ole">
            <mc:AlternateContent xmlns:mc="http://schemas.openxmlformats.org/markup-compatibility/2006">
              <mc:Choice xmlns:v="urn:schemas-microsoft-com:vml" Requires="v">
                <p:oleObj spid="_x0000_s104455" name="Diagramm" r:id="rId4" imgW="4673600" imgH="2832100" progId="Excel.Chart.8">
                  <p:embed/>
                </p:oleObj>
              </mc:Choice>
              <mc:Fallback>
                <p:oleObj name="Diagramm" r:id="rId4" imgW="4673600" imgH="28321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466850"/>
                        <a:ext cx="7704138" cy="465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4452">
                                            <p:oleChartEl type="gridLegend"/>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2">
                                            <p:oleChartEl type="series" lvl="1"/>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2">
                                            <p:oleChartEl type="series" lvl="2"/>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452">
                                            <p:oleChartEl type="series" lvl="3"/>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4452" grpId="0" uiExpand="1" bld="series"/>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199F461-5A4F-C547-A4BC-0661458DF047}"/>
              </a:ext>
            </a:extLst>
          </p:cNvPr>
          <p:cNvSpPr>
            <a:spLocks noGrp="1"/>
          </p:cNvSpPr>
          <p:nvPr>
            <p:ph type="ftr" sz="quarter" idx="10"/>
          </p:nvPr>
        </p:nvSpPr>
        <p:spPr/>
        <p:txBody>
          <a:bodyPr/>
          <a:lstStyle/>
          <a:p>
            <a:r>
              <a:rPr lang="de-DE" altLang="de-DE"/>
              <a:t>Studienanfängerhoch und Mobilität | Detlef Müller-Böling | 27.08.2007</a:t>
            </a:r>
          </a:p>
        </p:txBody>
      </p:sp>
      <p:sp>
        <p:nvSpPr>
          <p:cNvPr id="5" name="Foliennummernplatzhalter 4">
            <a:extLst>
              <a:ext uri="{FF2B5EF4-FFF2-40B4-BE49-F238E27FC236}">
                <a16:creationId xmlns:a16="http://schemas.microsoft.com/office/drawing/2014/main" id="{41AF8BAF-E606-3540-BE6C-BE7E035F6A91}"/>
              </a:ext>
            </a:extLst>
          </p:cNvPr>
          <p:cNvSpPr>
            <a:spLocks noGrp="1"/>
          </p:cNvSpPr>
          <p:nvPr>
            <p:ph type="sldNum" sz="quarter" idx="11"/>
          </p:nvPr>
        </p:nvSpPr>
        <p:spPr/>
        <p:txBody>
          <a:bodyPr/>
          <a:lstStyle/>
          <a:p>
            <a:fld id="{D56FEF45-69E4-BD48-899F-ACD9B65221D0}" type="slidenum">
              <a:rPr lang="de-DE" altLang="de-DE"/>
              <a:pPr/>
              <a:t>17</a:t>
            </a:fld>
            <a:endParaRPr lang="de-DE" altLang="de-DE"/>
          </a:p>
        </p:txBody>
      </p:sp>
      <p:sp>
        <p:nvSpPr>
          <p:cNvPr id="99333" name="Rectangle 5">
            <a:extLst>
              <a:ext uri="{FF2B5EF4-FFF2-40B4-BE49-F238E27FC236}">
                <a16:creationId xmlns:a16="http://schemas.microsoft.com/office/drawing/2014/main" id="{BE8A1DF6-C8DC-0B42-8A52-EC3300096236}"/>
              </a:ext>
            </a:extLst>
          </p:cNvPr>
          <p:cNvSpPr>
            <a:spLocks noGrp="1" noChangeArrowheads="1"/>
          </p:cNvSpPr>
          <p:nvPr>
            <p:ph type="title"/>
          </p:nvPr>
        </p:nvSpPr>
        <p:spPr/>
        <p:txBody>
          <a:bodyPr/>
          <a:lstStyle/>
          <a:p>
            <a:r>
              <a:rPr lang="de-DE" altLang="de-DE"/>
              <a:t>Einsparpotentiale durch erhöhte Mobilität</a:t>
            </a:r>
          </a:p>
        </p:txBody>
      </p:sp>
      <p:graphicFrame>
        <p:nvGraphicFramePr>
          <p:cNvPr id="99332" name="Object 4">
            <a:extLst>
              <a:ext uri="{FF2B5EF4-FFF2-40B4-BE49-F238E27FC236}">
                <a16:creationId xmlns:a16="http://schemas.microsoft.com/office/drawing/2014/main" id="{66A91146-1719-3148-BC27-74EFADBED6EC}"/>
              </a:ext>
            </a:extLst>
          </p:cNvPr>
          <p:cNvGraphicFramePr>
            <a:graphicFrameLocks noChangeAspect="1"/>
          </p:cNvGraphicFramePr>
          <p:nvPr>
            <p:ph idx="1"/>
          </p:nvPr>
        </p:nvGraphicFramePr>
        <p:xfrm>
          <a:off x="457200" y="1639888"/>
          <a:ext cx="8229600" cy="4524375"/>
        </p:xfrm>
        <a:graphic>
          <a:graphicData uri="http://schemas.openxmlformats.org/presentationml/2006/ole">
            <mc:AlternateContent xmlns:mc="http://schemas.openxmlformats.org/markup-compatibility/2006">
              <mc:Choice xmlns:v="urn:schemas-microsoft-com:vml" Requires="v">
                <p:oleObj spid="_x0000_s99335" name="Diagramm" r:id="rId4" imgW="8242300" imgH="4533900" progId="MSGraph.Chart.8">
                  <p:embed/>
                </p:oleObj>
              </mc:Choice>
              <mc:Fallback>
                <p:oleObj name="Diagramm" r:id="rId4" imgW="8242300" imgH="4533900" progId="MSGraph.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39888"/>
                        <a:ext cx="8229600" cy="45243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32">
                                            <p:oleChartEl type="gridLegend"/>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9332">
                                            <p:oleChartEl type="ptInCategory" lvl="1"/>
                                          </p:spTgt>
                                        </p:tgtEl>
                                        <p:attrNameLst>
                                          <p:attrName>style.visibility</p:attrName>
                                        </p:attrNameLst>
                                      </p:cBhvr>
                                      <p:to>
                                        <p:strVal val="visible"/>
                                      </p:to>
                                    </p:set>
                                    <p:animEffect transition="in" filter="blinds(horizontal)">
                                      <p:cBhvr>
                                        <p:cTn id="11" dur="500"/>
                                        <p:tgtEl>
                                          <p:spTgt spid="99332">
                                            <p:oleChartEl type="ptInCategory" lvl="1"/>
                                          </p:spTgt>
                                        </p:tgtEl>
                                      </p:cBhvr>
                                    </p:animEffect>
                                  </p:childTnLst>
                                </p:cTn>
                              </p:par>
                            </p:childTnLst>
                          </p:cTn>
                        </p:par>
                        <p:par>
                          <p:cTn id="12" fill="hold" nodeType="afterGroup">
                            <p:stCondLst>
                              <p:cond delay="500"/>
                            </p:stCondLst>
                            <p:childTnLst>
                              <p:par>
                                <p:cTn id="13" presetID="3" presetClass="entr" presetSubtype="10" fill="hold" grpId="0" nodeType="afterEffect">
                                  <p:stCondLst>
                                    <p:cond delay="0"/>
                                  </p:stCondLst>
                                  <p:childTnLst>
                                    <p:set>
                                      <p:cBhvr>
                                        <p:cTn id="14" dur="1" fill="hold">
                                          <p:stCondLst>
                                            <p:cond delay="0"/>
                                          </p:stCondLst>
                                        </p:cTn>
                                        <p:tgtEl>
                                          <p:spTgt spid="99332">
                                            <p:oleChartEl type="ptInCategory" lvl="2"/>
                                          </p:spTgt>
                                        </p:tgtEl>
                                        <p:attrNameLst>
                                          <p:attrName>style.visibility</p:attrName>
                                        </p:attrNameLst>
                                      </p:cBhvr>
                                      <p:to>
                                        <p:strVal val="visible"/>
                                      </p:to>
                                    </p:set>
                                    <p:animEffect transition="in" filter="blinds(horizontal)">
                                      <p:cBhvr>
                                        <p:cTn id="15" dur="500"/>
                                        <p:tgtEl>
                                          <p:spTgt spid="99332">
                                            <p:oleChartEl type="ptInCategory" lvl="2"/>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9332">
                                            <p:oleChartEl type="ptInCategory" lvl="3"/>
                                          </p:spTgt>
                                        </p:tgtEl>
                                        <p:attrNameLst>
                                          <p:attrName>style.visibility</p:attrName>
                                        </p:attrNameLst>
                                      </p:cBhvr>
                                      <p:to>
                                        <p:strVal val="visible"/>
                                      </p:to>
                                    </p:set>
                                    <p:animEffect transition="in" filter="blinds(horizontal)">
                                      <p:cBhvr>
                                        <p:cTn id="20" dur="500"/>
                                        <p:tgtEl>
                                          <p:spTgt spid="99332">
                                            <p:oleChartEl type="ptInCategory" lvl="3"/>
                                          </p:spTgt>
                                        </p:tgtEl>
                                      </p:cBhvr>
                                    </p:animEffect>
                                  </p:childTnLst>
                                </p:cTn>
                              </p:par>
                            </p:childTnLst>
                          </p:cTn>
                        </p:par>
                        <p:par>
                          <p:cTn id="21" fill="hold" nodeType="afterGroup">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99332">
                                            <p:oleChartEl type="ptInCategory" lvl="4"/>
                                          </p:spTgt>
                                        </p:tgtEl>
                                        <p:attrNameLst>
                                          <p:attrName>style.visibility</p:attrName>
                                        </p:attrNameLst>
                                      </p:cBhvr>
                                      <p:to>
                                        <p:strVal val="visible"/>
                                      </p:to>
                                    </p:set>
                                    <p:animEffect transition="in" filter="blinds(horizontal)">
                                      <p:cBhvr>
                                        <p:cTn id="24" dur="500"/>
                                        <p:tgtEl>
                                          <p:spTgt spid="99332">
                                            <p:oleChartEl type="ptInCategory" lvl="4"/>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9332">
                                            <p:oleChartEl type="ptInCategory" lvl="5"/>
                                          </p:spTgt>
                                        </p:tgtEl>
                                        <p:attrNameLst>
                                          <p:attrName>style.visibility</p:attrName>
                                        </p:attrNameLst>
                                      </p:cBhvr>
                                      <p:to>
                                        <p:strVal val="visible"/>
                                      </p:to>
                                    </p:set>
                                    <p:animEffect transition="in" filter="blinds(horizontal)">
                                      <p:cBhvr>
                                        <p:cTn id="29" dur="500"/>
                                        <p:tgtEl>
                                          <p:spTgt spid="99332">
                                            <p:oleChartEl type="ptInCategory" lvl="5"/>
                                          </p:spTgt>
                                        </p:tgtEl>
                                      </p:cBhvr>
                                    </p:animEffect>
                                  </p:childTnLst>
                                </p:cTn>
                              </p:par>
                            </p:childTnLst>
                          </p:cTn>
                        </p:par>
                        <p:par>
                          <p:cTn id="30" fill="hold" nodeType="afterGroup">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99332">
                                            <p:oleChartEl type="ptInCategory" lvl="6"/>
                                          </p:spTgt>
                                        </p:tgtEl>
                                        <p:attrNameLst>
                                          <p:attrName>style.visibility</p:attrName>
                                        </p:attrNameLst>
                                      </p:cBhvr>
                                      <p:to>
                                        <p:strVal val="visible"/>
                                      </p:to>
                                    </p:set>
                                    <p:animEffect transition="in" filter="blinds(horizontal)">
                                      <p:cBhvr>
                                        <p:cTn id="33" dur="500"/>
                                        <p:tgtEl>
                                          <p:spTgt spid="99332">
                                            <p:oleChartEl type="ptInCategory" lvl="6"/>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9332" grpId="0" uiExpand="1" bld="categoryEl"/>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0EAEB2F9-0229-EB49-A59E-8E460644A958}"/>
              </a:ext>
            </a:extLst>
          </p:cNvPr>
          <p:cNvSpPr>
            <a:spLocks noGrp="1"/>
          </p:cNvSpPr>
          <p:nvPr>
            <p:ph type="ftr" sz="quarter" idx="10"/>
          </p:nvPr>
        </p:nvSpPr>
        <p:spPr/>
        <p:txBody>
          <a:bodyPr/>
          <a:lstStyle/>
          <a:p>
            <a:r>
              <a:rPr lang="de-DE" altLang="de-DE"/>
              <a:t>Studienanfängerhoch und Mobilität | Detlef Müller-Böling | 27.08.2007</a:t>
            </a:r>
          </a:p>
        </p:txBody>
      </p:sp>
      <p:sp>
        <p:nvSpPr>
          <p:cNvPr id="6" name="Foliennummernplatzhalter 4">
            <a:extLst>
              <a:ext uri="{FF2B5EF4-FFF2-40B4-BE49-F238E27FC236}">
                <a16:creationId xmlns:a16="http://schemas.microsoft.com/office/drawing/2014/main" id="{817B532B-8154-7446-A240-2DEB251A5564}"/>
              </a:ext>
            </a:extLst>
          </p:cNvPr>
          <p:cNvSpPr>
            <a:spLocks noGrp="1"/>
          </p:cNvSpPr>
          <p:nvPr>
            <p:ph type="sldNum" sz="quarter" idx="11"/>
          </p:nvPr>
        </p:nvSpPr>
        <p:spPr/>
        <p:txBody>
          <a:bodyPr/>
          <a:lstStyle/>
          <a:p>
            <a:fld id="{FC3E4C9E-EC0C-254C-B32F-D600CC8505B6}" type="slidenum">
              <a:rPr lang="de-DE" altLang="de-DE"/>
              <a:pPr/>
              <a:t>18</a:t>
            </a:fld>
            <a:endParaRPr lang="de-DE" altLang="de-DE"/>
          </a:p>
        </p:txBody>
      </p:sp>
      <p:sp>
        <p:nvSpPr>
          <p:cNvPr id="125954" name="Rectangle 2">
            <a:extLst>
              <a:ext uri="{FF2B5EF4-FFF2-40B4-BE49-F238E27FC236}">
                <a16:creationId xmlns:a16="http://schemas.microsoft.com/office/drawing/2014/main" id="{0E2C166D-23BD-DE41-95AF-B202005D2DA1}"/>
              </a:ext>
            </a:extLst>
          </p:cNvPr>
          <p:cNvSpPr>
            <a:spLocks noGrp="1" noChangeArrowheads="1"/>
          </p:cNvSpPr>
          <p:nvPr>
            <p:ph type="title"/>
          </p:nvPr>
        </p:nvSpPr>
        <p:spPr/>
        <p:txBody>
          <a:bodyPr/>
          <a:lstStyle/>
          <a:p>
            <a:r>
              <a:rPr lang="de-DE" altLang="de-DE"/>
              <a:t>Gliederung</a:t>
            </a:r>
          </a:p>
        </p:txBody>
      </p:sp>
      <p:sp>
        <p:nvSpPr>
          <p:cNvPr id="125955" name="Rectangle 3">
            <a:extLst>
              <a:ext uri="{FF2B5EF4-FFF2-40B4-BE49-F238E27FC236}">
                <a16:creationId xmlns:a16="http://schemas.microsoft.com/office/drawing/2014/main" id="{0579E851-AD32-6248-8DB2-976B53828A70}"/>
              </a:ext>
            </a:extLst>
          </p:cNvPr>
          <p:cNvSpPr>
            <a:spLocks noGrp="1" noChangeArrowheads="1"/>
          </p:cNvSpPr>
          <p:nvPr>
            <p:ph type="body" idx="1"/>
          </p:nvPr>
        </p:nvSpPr>
        <p:spPr>
          <a:xfrm>
            <a:off x="2268538" y="1639888"/>
            <a:ext cx="6418262" cy="4525962"/>
          </a:xfrm>
        </p:spPr>
        <p:txBody>
          <a:bodyPr/>
          <a:lstStyle/>
          <a:p>
            <a:r>
              <a:rPr lang="de-DE" altLang="de-DE"/>
              <a:t>Entwicklung Studienanfänger</a:t>
            </a:r>
            <a:br>
              <a:rPr lang="de-DE" altLang="de-DE"/>
            </a:br>
            <a:endParaRPr lang="de-DE" altLang="de-DE"/>
          </a:p>
          <a:p>
            <a:r>
              <a:rPr lang="de-DE" altLang="de-DE"/>
              <a:t>Mobilität</a:t>
            </a:r>
            <a:br>
              <a:rPr lang="de-DE" altLang="de-DE"/>
            </a:br>
            <a:endParaRPr lang="de-DE" altLang="de-DE"/>
          </a:p>
          <a:p>
            <a:r>
              <a:rPr lang="de-DE" altLang="de-DE"/>
              <a:t>Hochschulräume</a:t>
            </a:r>
          </a:p>
        </p:txBody>
      </p:sp>
      <p:sp>
        <p:nvSpPr>
          <p:cNvPr id="125956" name="Rectangle 4">
            <a:extLst>
              <a:ext uri="{FF2B5EF4-FFF2-40B4-BE49-F238E27FC236}">
                <a16:creationId xmlns:a16="http://schemas.microsoft.com/office/drawing/2014/main" id="{9CE3449D-DFF6-034E-BB8C-30E0E0727F64}"/>
              </a:ext>
            </a:extLst>
          </p:cNvPr>
          <p:cNvSpPr>
            <a:spLocks noChangeArrowheads="1"/>
          </p:cNvSpPr>
          <p:nvPr/>
        </p:nvSpPr>
        <p:spPr bwMode="auto">
          <a:xfrm>
            <a:off x="2339975" y="1557338"/>
            <a:ext cx="5256213" cy="1655762"/>
          </a:xfrm>
          <a:prstGeom prst="rect">
            <a:avLst/>
          </a:prstGeom>
          <a:solidFill>
            <a:schemeClr val="bg2">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dissolve">
                                      <p:cBhvr>
                                        <p:cTn id="7"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3B6B7A89-0142-D846-8F15-689BFCAC068B}"/>
              </a:ext>
            </a:extLst>
          </p:cNvPr>
          <p:cNvSpPr>
            <a:spLocks noGrp="1"/>
          </p:cNvSpPr>
          <p:nvPr>
            <p:ph type="ftr" sz="quarter" idx="10"/>
          </p:nvPr>
        </p:nvSpPr>
        <p:spPr/>
        <p:txBody>
          <a:bodyPr/>
          <a:lstStyle/>
          <a:p>
            <a:r>
              <a:rPr lang="de-DE" altLang="de-DE"/>
              <a:t>Studienanfängerhoch und Mobilität | Detlef Müller-Böling | 27.08.2007</a:t>
            </a:r>
          </a:p>
        </p:txBody>
      </p:sp>
      <p:sp>
        <p:nvSpPr>
          <p:cNvPr id="6" name="Foliennummernplatzhalter 5">
            <a:extLst>
              <a:ext uri="{FF2B5EF4-FFF2-40B4-BE49-F238E27FC236}">
                <a16:creationId xmlns:a16="http://schemas.microsoft.com/office/drawing/2014/main" id="{9D4C3EAF-85ED-B243-BCE6-3549F40C7BAC}"/>
              </a:ext>
            </a:extLst>
          </p:cNvPr>
          <p:cNvSpPr>
            <a:spLocks noGrp="1"/>
          </p:cNvSpPr>
          <p:nvPr>
            <p:ph type="sldNum" sz="quarter" idx="11"/>
          </p:nvPr>
        </p:nvSpPr>
        <p:spPr/>
        <p:txBody>
          <a:bodyPr/>
          <a:lstStyle/>
          <a:p>
            <a:fld id="{6075A493-2B31-7F47-BE0E-CEEC9D6617F4}" type="slidenum">
              <a:rPr lang="de-DE" altLang="de-DE"/>
              <a:pPr/>
              <a:t>19</a:t>
            </a:fld>
            <a:endParaRPr lang="de-DE" altLang="de-DE"/>
          </a:p>
        </p:txBody>
      </p:sp>
      <p:sp>
        <p:nvSpPr>
          <p:cNvPr id="119810" name="Rectangle 2">
            <a:extLst>
              <a:ext uri="{FF2B5EF4-FFF2-40B4-BE49-F238E27FC236}">
                <a16:creationId xmlns:a16="http://schemas.microsoft.com/office/drawing/2014/main" id="{1A3D696F-8755-704A-A41B-A989AF0DC67B}"/>
              </a:ext>
            </a:extLst>
          </p:cNvPr>
          <p:cNvSpPr>
            <a:spLocks noGrp="1" noChangeArrowheads="1"/>
          </p:cNvSpPr>
          <p:nvPr>
            <p:ph type="title"/>
          </p:nvPr>
        </p:nvSpPr>
        <p:spPr/>
        <p:txBody>
          <a:bodyPr/>
          <a:lstStyle/>
          <a:p>
            <a:r>
              <a:rPr lang="de-DE" altLang="de-DE"/>
              <a:t>Regionale Abweichungen - Bayern</a:t>
            </a:r>
          </a:p>
        </p:txBody>
      </p:sp>
      <p:graphicFrame>
        <p:nvGraphicFramePr>
          <p:cNvPr id="119811" name="Object 3">
            <a:extLst>
              <a:ext uri="{FF2B5EF4-FFF2-40B4-BE49-F238E27FC236}">
                <a16:creationId xmlns:a16="http://schemas.microsoft.com/office/drawing/2014/main" id="{21221C80-E7C4-5F44-905F-F8B8AD8BCA0B}"/>
              </a:ext>
            </a:extLst>
          </p:cNvPr>
          <p:cNvGraphicFramePr>
            <a:graphicFrameLocks noChangeAspect="1"/>
          </p:cNvGraphicFramePr>
          <p:nvPr>
            <p:ph sz="half" idx="2"/>
          </p:nvPr>
        </p:nvGraphicFramePr>
        <p:xfrm>
          <a:off x="1258888" y="1365250"/>
          <a:ext cx="6743700" cy="4524375"/>
        </p:xfrm>
        <a:graphic>
          <a:graphicData uri="http://schemas.openxmlformats.org/presentationml/2006/ole">
            <mc:AlternateContent xmlns:mc="http://schemas.openxmlformats.org/markup-compatibility/2006">
              <mc:Choice xmlns:v="urn:schemas-microsoft-com:vml" Requires="v">
                <p:oleObj spid="_x0000_s119813" name="Diagramm" r:id="rId4" imgW="3771900" imgH="2540000" progId="Excel.Chart.8">
                  <p:embed/>
                </p:oleObj>
              </mc:Choice>
              <mc:Fallback>
                <p:oleObj name="Diagramm" r:id="rId4" imgW="3771900" imgH="254000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365250"/>
                        <a:ext cx="67437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12" name="Line 4">
            <a:extLst>
              <a:ext uri="{FF2B5EF4-FFF2-40B4-BE49-F238E27FC236}">
                <a16:creationId xmlns:a16="http://schemas.microsoft.com/office/drawing/2014/main" id="{4A389FE5-E71B-FE47-B042-50950CEA4B80}"/>
              </a:ext>
            </a:extLst>
          </p:cNvPr>
          <p:cNvSpPr>
            <a:spLocks noChangeShapeType="1"/>
          </p:cNvSpPr>
          <p:nvPr/>
        </p:nvSpPr>
        <p:spPr bwMode="auto">
          <a:xfrm>
            <a:off x="6516688" y="2349500"/>
            <a:ext cx="0" cy="720725"/>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9811">
                                            <p:oleChartEl type="gridLegend"/>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811">
                                            <p:oleChartEl type="series" lvl="1"/>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811">
                                            <p:oleChartEl type="series" lvl="2"/>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9811">
                                            <p:oleChartEl type="series" lvl="3"/>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19812"/>
                                        </p:tgtEl>
                                        <p:attrNameLst>
                                          <p:attrName>style.visibility</p:attrName>
                                        </p:attrNameLst>
                                      </p:cBhvr>
                                      <p:to>
                                        <p:strVal val="visible"/>
                                      </p:to>
                                    </p:set>
                                    <p:animEffect transition="in" filter="blinds(horizontal)">
                                      <p:cBhvr>
                                        <p:cTn id="21" dur="5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9811" grpId="0" bld="series"/>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3EBC58C7-06B1-FD40-975A-E1A794F0790A}"/>
              </a:ext>
            </a:extLst>
          </p:cNvPr>
          <p:cNvSpPr>
            <a:spLocks noGrp="1"/>
          </p:cNvSpPr>
          <p:nvPr>
            <p:ph type="ftr" sz="quarter" idx="10"/>
          </p:nvPr>
        </p:nvSpPr>
        <p:spPr/>
        <p:txBody>
          <a:bodyPr/>
          <a:lstStyle/>
          <a:p>
            <a:r>
              <a:rPr lang="de-DE" altLang="de-DE"/>
              <a:t>Studienanfängerhoch und Mobilität | Detlef Müller-Böling | 27.08.2007</a:t>
            </a:r>
          </a:p>
        </p:txBody>
      </p:sp>
      <p:sp>
        <p:nvSpPr>
          <p:cNvPr id="6" name="Foliennummernplatzhalter 4">
            <a:extLst>
              <a:ext uri="{FF2B5EF4-FFF2-40B4-BE49-F238E27FC236}">
                <a16:creationId xmlns:a16="http://schemas.microsoft.com/office/drawing/2014/main" id="{3DBC6848-1C49-D649-8FB6-50BA8F0A237B}"/>
              </a:ext>
            </a:extLst>
          </p:cNvPr>
          <p:cNvSpPr>
            <a:spLocks noGrp="1"/>
          </p:cNvSpPr>
          <p:nvPr>
            <p:ph type="sldNum" sz="quarter" idx="11"/>
          </p:nvPr>
        </p:nvSpPr>
        <p:spPr/>
        <p:txBody>
          <a:bodyPr/>
          <a:lstStyle/>
          <a:p>
            <a:fld id="{C624844C-90B0-4C49-A5EC-05112AEB7EC7}" type="slidenum">
              <a:rPr lang="de-DE" altLang="de-DE"/>
              <a:pPr/>
              <a:t>2</a:t>
            </a:fld>
            <a:endParaRPr lang="de-DE" altLang="de-DE"/>
          </a:p>
        </p:txBody>
      </p:sp>
      <p:sp>
        <p:nvSpPr>
          <p:cNvPr id="123906" name="Rectangle 2">
            <a:extLst>
              <a:ext uri="{FF2B5EF4-FFF2-40B4-BE49-F238E27FC236}">
                <a16:creationId xmlns:a16="http://schemas.microsoft.com/office/drawing/2014/main" id="{5E314ECA-D486-D040-93B9-8FC8AC43409B}"/>
              </a:ext>
            </a:extLst>
          </p:cNvPr>
          <p:cNvSpPr>
            <a:spLocks noGrp="1" noChangeArrowheads="1"/>
          </p:cNvSpPr>
          <p:nvPr>
            <p:ph type="title"/>
          </p:nvPr>
        </p:nvSpPr>
        <p:spPr/>
        <p:txBody>
          <a:bodyPr/>
          <a:lstStyle/>
          <a:p>
            <a:r>
              <a:rPr lang="de-DE" altLang="de-DE"/>
              <a:t>Gliederung</a:t>
            </a:r>
          </a:p>
        </p:txBody>
      </p:sp>
      <p:sp>
        <p:nvSpPr>
          <p:cNvPr id="123907" name="Rectangle 3">
            <a:extLst>
              <a:ext uri="{FF2B5EF4-FFF2-40B4-BE49-F238E27FC236}">
                <a16:creationId xmlns:a16="http://schemas.microsoft.com/office/drawing/2014/main" id="{7B2BDE2C-79B1-FC47-9894-F053B3C7444B}"/>
              </a:ext>
            </a:extLst>
          </p:cNvPr>
          <p:cNvSpPr>
            <a:spLocks noGrp="1" noChangeArrowheads="1"/>
          </p:cNvSpPr>
          <p:nvPr>
            <p:ph type="body" idx="1"/>
          </p:nvPr>
        </p:nvSpPr>
        <p:spPr>
          <a:xfrm>
            <a:off x="2268538" y="1639888"/>
            <a:ext cx="6418262" cy="4525962"/>
          </a:xfrm>
        </p:spPr>
        <p:txBody>
          <a:bodyPr/>
          <a:lstStyle/>
          <a:p>
            <a:r>
              <a:rPr lang="de-DE" altLang="de-DE"/>
              <a:t>Entwicklung Studienanfänger</a:t>
            </a:r>
            <a:br>
              <a:rPr lang="de-DE" altLang="de-DE"/>
            </a:br>
            <a:endParaRPr lang="de-DE" altLang="de-DE"/>
          </a:p>
          <a:p>
            <a:r>
              <a:rPr lang="de-DE" altLang="de-DE"/>
              <a:t>Mobilität</a:t>
            </a:r>
            <a:br>
              <a:rPr lang="de-DE" altLang="de-DE"/>
            </a:br>
            <a:endParaRPr lang="de-DE" altLang="de-DE"/>
          </a:p>
          <a:p>
            <a:r>
              <a:rPr lang="de-DE" altLang="de-DE"/>
              <a:t>Hochschulräume</a:t>
            </a:r>
          </a:p>
        </p:txBody>
      </p:sp>
      <p:sp>
        <p:nvSpPr>
          <p:cNvPr id="123908" name="Rectangle 4">
            <a:extLst>
              <a:ext uri="{FF2B5EF4-FFF2-40B4-BE49-F238E27FC236}">
                <a16:creationId xmlns:a16="http://schemas.microsoft.com/office/drawing/2014/main" id="{ABBEF9CE-5A94-504C-B46B-BDEE8CFA061C}"/>
              </a:ext>
            </a:extLst>
          </p:cNvPr>
          <p:cNvSpPr>
            <a:spLocks noChangeArrowheads="1"/>
          </p:cNvSpPr>
          <p:nvPr/>
        </p:nvSpPr>
        <p:spPr bwMode="auto">
          <a:xfrm>
            <a:off x="2339975" y="2565400"/>
            <a:ext cx="5256213" cy="1655763"/>
          </a:xfrm>
          <a:prstGeom prst="rect">
            <a:avLst/>
          </a:prstGeom>
          <a:solidFill>
            <a:schemeClr val="bg2">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dissolve">
                                      <p:cBhvr>
                                        <p:cTn id="7"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D132D375-9DC8-374A-998C-D1C0866BBA3C}"/>
              </a:ext>
            </a:extLst>
          </p:cNvPr>
          <p:cNvSpPr>
            <a:spLocks noGrp="1"/>
          </p:cNvSpPr>
          <p:nvPr>
            <p:ph type="ftr" sz="quarter" idx="10"/>
          </p:nvPr>
        </p:nvSpPr>
        <p:spPr/>
        <p:txBody>
          <a:bodyPr/>
          <a:lstStyle/>
          <a:p>
            <a:r>
              <a:rPr lang="de-DE" altLang="de-DE"/>
              <a:t>Studienanfängerhoch und Mobilität | Detlef Müller-Böling | 27.08.2007</a:t>
            </a:r>
          </a:p>
        </p:txBody>
      </p:sp>
      <p:sp>
        <p:nvSpPr>
          <p:cNvPr id="6" name="Foliennummernplatzhalter 4">
            <a:extLst>
              <a:ext uri="{FF2B5EF4-FFF2-40B4-BE49-F238E27FC236}">
                <a16:creationId xmlns:a16="http://schemas.microsoft.com/office/drawing/2014/main" id="{D5D9A908-EE33-4E47-BF1D-FE886B08236F}"/>
              </a:ext>
            </a:extLst>
          </p:cNvPr>
          <p:cNvSpPr>
            <a:spLocks noGrp="1"/>
          </p:cNvSpPr>
          <p:nvPr>
            <p:ph type="sldNum" sz="quarter" idx="11"/>
          </p:nvPr>
        </p:nvSpPr>
        <p:spPr/>
        <p:txBody>
          <a:bodyPr/>
          <a:lstStyle/>
          <a:p>
            <a:fld id="{08DC7D22-5919-1C4A-9797-C61A7D84669D}" type="slidenum">
              <a:rPr lang="de-DE" altLang="de-DE"/>
              <a:pPr/>
              <a:t>20</a:t>
            </a:fld>
            <a:endParaRPr lang="de-DE" altLang="de-DE"/>
          </a:p>
        </p:txBody>
      </p:sp>
      <p:sp>
        <p:nvSpPr>
          <p:cNvPr id="121858" name="Rectangle 2">
            <a:extLst>
              <a:ext uri="{FF2B5EF4-FFF2-40B4-BE49-F238E27FC236}">
                <a16:creationId xmlns:a16="http://schemas.microsoft.com/office/drawing/2014/main" id="{C5D20BB5-11CA-E545-AD0A-699B67CEA77C}"/>
              </a:ext>
            </a:extLst>
          </p:cNvPr>
          <p:cNvSpPr>
            <a:spLocks noGrp="1" noChangeArrowheads="1"/>
          </p:cNvSpPr>
          <p:nvPr>
            <p:ph type="title"/>
          </p:nvPr>
        </p:nvSpPr>
        <p:spPr/>
        <p:txBody>
          <a:bodyPr/>
          <a:lstStyle/>
          <a:p>
            <a:r>
              <a:rPr lang="de-DE" altLang="de-DE"/>
              <a:t>Regionale Abweichungen - Brandenburg</a:t>
            </a:r>
          </a:p>
        </p:txBody>
      </p:sp>
      <p:graphicFrame>
        <p:nvGraphicFramePr>
          <p:cNvPr id="121859" name="Object 3">
            <a:extLst>
              <a:ext uri="{FF2B5EF4-FFF2-40B4-BE49-F238E27FC236}">
                <a16:creationId xmlns:a16="http://schemas.microsoft.com/office/drawing/2014/main" id="{FFE6EE1A-9EEF-6944-A624-36819D91BA89}"/>
              </a:ext>
            </a:extLst>
          </p:cNvPr>
          <p:cNvGraphicFramePr>
            <a:graphicFrameLocks/>
          </p:cNvGraphicFramePr>
          <p:nvPr>
            <p:ph idx="1"/>
          </p:nvPr>
        </p:nvGraphicFramePr>
        <p:xfrm>
          <a:off x="1258888" y="1419225"/>
          <a:ext cx="6743700" cy="4416425"/>
        </p:xfrm>
        <a:graphic>
          <a:graphicData uri="http://schemas.openxmlformats.org/presentationml/2006/ole">
            <mc:AlternateContent xmlns:mc="http://schemas.openxmlformats.org/markup-compatibility/2006">
              <mc:Choice xmlns:v="urn:schemas-microsoft-com:vml" Requires="v">
                <p:oleObj spid="_x0000_s121861" name="Diagramm" r:id="rId4" imgW="3759200" imgH="2463800" progId="Excel.Chart.8">
                  <p:embed/>
                </p:oleObj>
              </mc:Choice>
              <mc:Fallback>
                <p:oleObj name="Diagramm" r:id="rId4" imgW="3759200" imgH="2463800" progId="Excel.Chart.8">
                  <p:embed/>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419225"/>
                        <a:ext cx="6743700"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1860" name="Line 4">
            <a:extLst>
              <a:ext uri="{FF2B5EF4-FFF2-40B4-BE49-F238E27FC236}">
                <a16:creationId xmlns:a16="http://schemas.microsoft.com/office/drawing/2014/main" id="{836FEB6D-5A04-334F-A6C4-28E2293CFA86}"/>
              </a:ext>
            </a:extLst>
          </p:cNvPr>
          <p:cNvSpPr>
            <a:spLocks noChangeShapeType="1"/>
          </p:cNvSpPr>
          <p:nvPr/>
        </p:nvSpPr>
        <p:spPr bwMode="auto">
          <a:xfrm>
            <a:off x="6877050" y="3213100"/>
            <a:ext cx="0" cy="576263"/>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1859">
                                            <p:oleChartEl type="gridLegend"/>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859">
                                            <p:oleChartEl type="series" lvl="1"/>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1859">
                                            <p:oleChartEl type="series" lvl="2"/>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1859">
                                            <p:oleChartEl type="series" lvl="3"/>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21860"/>
                                        </p:tgtEl>
                                        <p:attrNameLst>
                                          <p:attrName>style.visibility</p:attrName>
                                        </p:attrNameLst>
                                      </p:cBhvr>
                                      <p:to>
                                        <p:strVal val="visible"/>
                                      </p:to>
                                    </p:set>
                                    <p:animEffect transition="in" filter="blinds(horizontal)">
                                      <p:cBhvr>
                                        <p:cTn id="21"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1859" grpId="0" bld="series"/>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0DDBD37C-A7FB-2847-AF56-B763EC053788}"/>
              </a:ext>
            </a:extLst>
          </p:cNvPr>
          <p:cNvSpPr>
            <a:spLocks noGrp="1"/>
          </p:cNvSpPr>
          <p:nvPr>
            <p:ph type="ftr" sz="quarter" idx="10"/>
          </p:nvPr>
        </p:nvSpPr>
        <p:spPr/>
        <p:txBody>
          <a:bodyPr/>
          <a:lstStyle/>
          <a:p>
            <a:r>
              <a:rPr lang="de-DE" altLang="de-DE"/>
              <a:t>Studienanfängerhoch und Mobilität | Detlef Müller-Böling | 27.08.2007</a:t>
            </a:r>
          </a:p>
        </p:txBody>
      </p:sp>
      <p:sp>
        <p:nvSpPr>
          <p:cNvPr id="7" name="Foliennummernplatzhalter 4">
            <a:extLst>
              <a:ext uri="{FF2B5EF4-FFF2-40B4-BE49-F238E27FC236}">
                <a16:creationId xmlns:a16="http://schemas.microsoft.com/office/drawing/2014/main" id="{3448ECEC-9156-1442-9B68-54CC36C5E441}"/>
              </a:ext>
            </a:extLst>
          </p:cNvPr>
          <p:cNvSpPr>
            <a:spLocks noGrp="1"/>
          </p:cNvSpPr>
          <p:nvPr>
            <p:ph type="sldNum" sz="quarter" idx="11"/>
          </p:nvPr>
        </p:nvSpPr>
        <p:spPr/>
        <p:txBody>
          <a:bodyPr/>
          <a:lstStyle/>
          <a:p>
            <a:fld id="{9B18E991-44C3-654E-A843-76092157836B}" type="slidenum">
              <a:rPr lang="de-DE" altLang="de-DE"/>
              <a:pPr/>
              <a:t>21</a:t>
            </a:fld>
            <a:endParaRPr lang="de-DE" altLang="de-DE"/>
          </a:p>
        </p:txBody>
      </p:sp>
      <p:sp>
        <p:nvSpPr>
          <p:cNvPr id="107522" name="Rectangle 2">
            <a:extLst>
              <a:ext uri="{FF2B5EF4-FFF2-40B4-BE49-F238E27FC236}">
                <a16:creationId xmlns:a16="http://schemas.microsoft.com/office/drawing/2014/main" id="{01A7F521-E3CB-7543-949B-5D0839BDE8EE}"/>
              </a:ext>
            </a:extLst>
          </p:cNvPr>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1416" tIns="45708" rIns="91416" bIns="45708"/>
          <a:lstStyle/>
          <a:p>
            <a:r>
              <a:rPr lang="de-DE" altLang="de-DE" sz="2500"/>
              <a:t>Analyse der Einzugsstrukturen - Land</a:t>
            </a:r>
          </a:p>
        </p:txBody>
      </p:sp>
      <p:pic>
        <p:nvPicPr>
          <p:cNvPr id="107523" name="Picture 3">
            <a:extLst>
              <a:ext uri="{FF2B5EF4-FFF2-40B4-BE49-F238E27FC236}">
                <a16:creationId xmlns:a16="http://schemas.microsoft.com/office/drawing/2014/main" id="{6F04F853-40B8-644A-A009-3EC5194A9638}"/>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84250" y="1077913"/>
            <a:ext cx="4113213" cy="5153025"/>
          </a:xfrm>
          <a:noFill/>
          <a:ln/>
        </p:spPr>
      </p:pic>
      <p:sp>
        <p:nvSpPr>
          <p:cNvPr id="107524" name="Text Box 4">
            <a:extLst>
              <a:ext uri="{FF2B5EF4-FFF2-40B4-BE49-F238E27FC236}">
                <a16:creationId xmlns:a16="http://schemas.microsoft.com/office/drawing/2014/main" id="{568850FB-FEDA-884F-A126-FDBE2C4E403C}"/>
              </a:ext>
            </a:extLst>
          </p:cNvPr>
          <p:cNvSpPr txBox="1">
            <a:spLocks noChangeArrowheads="1"/>
          </p:cNvSpPr>
          <p:nvPr/>
        </p:nvSpPr>
        <p:spPr bwMode="auto">
          <a:xfrm>
            <a:off x="5064125" y="4081463"/>
            <a:ext cx="3868738"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spAutoFit/>
          </a:bodyPr>
          <a:lstStyle>
            <a:lvl1pPr defTabSz="865188">
              <a:defRPr>
                <a:solidFill>
                  <a:schemeClr val="tx1"/>
                </a:solidFill>
                <a:latin typeface="Arial" panose="020B0604020202020204" pitchFamily="34" charset="0"/>
              </a:defRPr>
            </a:lvl1pPr>
            <a:lvl2pPr marL="431800" defTabSz="865188">
              <a:defRPr>
                <a:solidFill>
                  <a:schemeClr val="tx1"/>
                </a:solidFill>
                <a:latin typeface="Arial" panose="020B0604020202020204" pitchFamily="34" charset="0"/>
              </a:defRPr>
            </a:lvl2pPr>
            <a:lvl3pPr marL="865188" defTabSz="865188">
              <a:defRPr>
                <a:solidFill>
                  <a:schemeClr val="tx1"/>
                </a:solidFill>
                <a:latin typeface="Arial" panose="020B0604020202020204" pitchFamily="34" charset="0"/>
              </a:defRPr>
            </a:lvl3pPr>
            <a:lvl4pPr marL="1296988" defTabSz="865188">
              <a:defRPr>
                <a:solidFill>
                  <a:schemeClr val="tx1"/>
                </a:solidFill>
                <a:latin typeface="Arial" panose="020B0604020202020204" pitchFamily="34" charset="0"/>
              </a:defRPr>
            </a:lvl4pPr>
            <a:lvl5pPr marL="1728788" defTabSz="865188">
              <a:defRPr>
                <a:solidFill>
                  <a:schemeClr val="tx1"/>
                </a:solidFill>
                <a:latin typeface="Arial" panose="020B0604020202020204" pitchFamily="34" charset="0"/>
              </a:defRPr>
            </a:lvl5pPr>
            <a:lvl6pPr marL="2185988" defTabSz="865188" fontAlgn="base">
              <a:spcBef>
                <a:spcPct val="0"/>
              </a:spcBef>
              <a:spcAft>
                <a:spcPct val="0"/>
              </a:spcAft>
              <a:defRPr>
                <a:solidFill>
                  <a:schemeClr val="tx1"/>
                </a:solidFill>
                <a:latin typeface="Arial" panose="020B0604020202020204" pitchFamily="34" charset="0"/>
              </a:defRPr>
            </a:lvl6pPr>
            <a:lvl7pPr marL="2643188" defTabSz="865188" fontAlgn="base">
              <a:spcBef>
                <a:spcPct val="0"/>
              </a:spcBef>
              <a:spcAft>
                <a:spcPct val="0"/>
              </a:spcAft>
              <a:defRPr>
                <a:solidFill>
                  <a:schemeClr val="tx1"/>
                </a:solidFill>
                <a:latin typeface="Arial" panose="020B0604020202020204" pitchFamily="34" charset="0"/>
              </a:defRPr>
            </a:lvl7pPr>
            <a:lvl8pPr marL="3100388" defTabSz="865188" fontAlgn="base">
              <a:spcBef>
                <a:spcPct val="0"/>
              </a:spcBef>
              <a:spcAft>
                <a:spcPct val="0"/>
              </a:spcAft>
              <a:defRPr>
                <a:solidFill>
                  <a:schemeClr val="tx1"/>
                </a:solidFill>
                <a:latin typeface="Arial" panose="020B0604020202020204" pitchFamily="34" charset="0"/>
              </a:defRPr>
            </a:lvl8pPr>
            <a:lvl9pPr marL="3557588" defTabSz="865188" fontAlgn="base">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900"/>
              <a:t>Bundesweite Einzugsstruktur des Hochschulsystems Brandenburg nach Kreisen im SoSe 2005 und WiSe 2005/06</a:t>
            </a:r>
          </a:p>
          <a:p>
            <a:pPr>
              <a:spcBef>
                <a:spcPct val="50000"/>
              </a:spcBef>
            </a:pPr>
            <a:endParaRPr lang="de-DE" altLang="de-DE" sz="1900"/>
          </a:p>
          <a:p>
            <a:pPr>
              <a:spcBef>
                <a:spcPct val="50000"/>
              </a:spcBef>
            </a:pPr>
            <a:endParaRPr lang="de-DE" altLang="de-DE" sz="1700"/>
          </a:p>
        </p:txBody>
      </p:sp>
      <p:pic>
        <p:nvPicPr>
          <p:cNvPr id="107525" name="Picture 5">
            <a:extLst>
              <a:ext uri="{FF2B5EF4-FFF2-40B4-BE49-F238E27FC236}">
                <a16:creationId xmlns:a16="http://schemas.microsoft.com/office/drawing/2014/main" id="{C7F8914D-041B-AB46-83E4-FE354B4D34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5" y="1208088"/>
            <a:ext cx="3305175"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CCF2E991-DDE1-C243-A61C-1115D80A9753}"/>
              </a:ext>
            </a:extLst>
          </p:cNvPr>
          <p:cNvSpPr>
            <a:spLocks noGrp="1"/>
          </p:cNvSpPr>
          <p:nvPr>
            <p:ph type="ftr" sz="quarter" idx="10"/>
          </p:nvPr>
        </p:nvSpPr>
        <p:spPr/>
        <p:txBody>
          <a:bodyPr/>
          <a:lstStyle/>
          <a:p>
            <a:r>
              <a:rPr lang="de-DE" altLang="de-DE"/>
              <a:t>Studienanfängerhoch und Mobilität | Detlef Müller-Böling | 27.08.2007</a:t>
            </a:r>
          </a:p>
        </p:txBody>
      </p:sp>
      <p:sp>
        <p:nvSpPr>
          <p:cNvPr id="7" name="Foliennummernplatzhalter 4">
            <a:extLst>
              <a:ext uri="{FF2B5EF4-FFF2-40B4-BE49-F238E27FC236}">
                <a16:creationId xmlns:a16="http://schemas.microsoft.com/office/drawing/2014/main" id="{605DC17C-B412-BB47-A3C5-FA103E838588}"/>
              </a:ext>
            </a:extLst>
          </p:cNvPr>
          <p:cNvSpPr>
            <a:spLocks noGrp="1"/>
          </p:cNvSpPr>
          <p:nvPr>
            <p:ph type="sldNum" sz="quarter" idx="11"/>
          </p:nvPr>
        </p:nvSpPr>
        <p:spPr/>
        <p:txBody>
          <a:bodyPr/>
          <a:lstStyle/>
          <a:p>
            <a:fld id="{A19CB003-60DA-2E44-AD0A-1449D822EE35}" type="slidenum">
              <a:rPr lang="de-DE" altLang="de-DE"/>
              <a:pPr/>
              <a:t>22</a:t>
            </a:fld>
            <a:endParaRPr lang="de-DE" altLang="de-DE"/>
          </a:p>
        </p:txBody>
      </p:sp>
      <p:pic>
        <p:nvPicPr>
          <p:cNvPr id="109570" name="Picture 2">
            <a:extLst>
              <a:ext uri="{FF2B5EF4-FFF2-40B4-BE49-F238E27FC236}">
                <a16:creationId xmlns:a16="http://schemas.microsoft.com/office/drawing/2014/main" id="{69E7EE6B-DD35-1F40-BCBC-6FA2DE3FF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70" t="19006" r="6085" b="19006"/>
          <a:stretch>
            <a:fillRect/>
          </a:stretch>
        </p:blipFill>
        <p:spPr bwMode="auto">
          <a:xfrm>
            <a:off x="3025775" y="815975"/>
            <a:ext cx="5770563" cy="5291138"/>
          </a:xfrm>
          <a:prstGeom prst="rect">
            <a:avLst/>
          </a:prstGeom>
          <a:noFill/>
          <a:extLst>
            <a:ext uri="{909E8E84-426E-40DD-AFC4-6F175D3DCCD1}">
              <a14:hiddenFill xmlns:a14="http://schemas.microsoft.com/office/drawing/2010/main">
                <a:solidFill>
                  <a:srgbClr val="FFFFFF"/>
                </a:solidFill>
              </a14:hiddenFill>
            </a:ext>
          </a:extLst>
        </p:spPr>
      </p:pic>
      <p:sp>
        <p:nvSpPr>
          <p:cNvPr id="109571" name="Rectangle 3">
            <a:extLst>
              <a:ext uri="{FF2B5EF4-FFF2-40B4-BE49-F238E27FC236}">
                <a16:creationId xmlns:a16="http://schemas.microsoft.com/office/drawing/2014/main" id="{8E6CBF31-EDB7-394A-B1ED-D89CBF2B8D4D}"/>
              </a:ext>
            </a:extLst>
          </p:cNvPr>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1416" tIns="45708" rIns="91416" bIns="45708"/>
          <a:lstStyle/>
          <a:p>
            <a:r>
              <a:rPr lang="de-DE" altLang="de-DE" sz="2400"/>
              <a:t>Analyse der Einzugsstrukturen - Hochschule</a:t>
            </a:r>
          </a:p>
        </p:txBody>
      </p:sp>
      <p:sp>
        <p:nvSpPr>
          <p:cNvPr id="109572" name="Rectangle 4">
            <a:extLst>
              <a:ext uri="{FF2B5EF4-FFF2-40B4-BE49-F238E27FC236}">
                <a16:creationId xmlns:a16="http://schemas.microsoft.com/office/drawing/2014/main" id="{CE7EFF22-BC9D-4647-A71F-8CC76833B26F}"/>
              </a:ext>
            </a:extLst>
          </p:cNvPr>
          <p:cNvSpPr>
            <a:spLocks noChangeArrowheads="1"/>
          </p:cNvSpPr>
          <p:nvPr/>
        </p:nvSpPr>
        <p:spPr bwMode="auto">
          <a:xfrm>
            <a:off x="282575" y="2776538"/>
            <a:ext cx="3094038"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spAutoFit/>
          </a:bodyPr>
          <a:lstStyle>
            <a:lvl1pPr defTabSz="865188">
              <a:defRPr>
                <a:solidFill>
                  <a:schemeClr val="tx1"/>
                </a:solidFill>
                <a:latin typeface="Arial" panose="020B0604020202020204" pitchFamily="34" charset="0"/>
              </a:defRPr>
            </a:lvl1pPr>
            <a:lvl2pPr marL="431800" defTabSz="865188">
              <a:defRPr>
                <a:solidFill>
                  <a:schemeClr val="tx1"/>
                </a:solidFill>
                <a:latin typeface="Arial" panose="020B0604020202020204" pitchFamily="34" charset="0"/>
              </a:defRPr>
            </a:lvl2pPr>
            <a:lvl3pPr marL="865188" defTabSz="865188">
              <a:defRPr>
                <a:solidFill>
                  <a:schemeClr val="tx1"/>
                </a:solidFill>
                <a:latin typeface="Arial" panose="020B0604020202020204" pitchFamily="34" charset="0"/>
              </a:defRPr>
            </a:lvl3pPr>
            <a:lvl4pPr marL="1296988" defTabSz="865188">
              <a:defRPr>
                <a:solidFill>
                  <a:schemeClr val="tx1"/>
                </a:solidFill>
                <a:latin typeface="Arial" panose="020B0604020202020204" pitchFamily="34" charset="0"/>
              </a:defRPr>
            </a:lvl4pPr>
            <a:lvl5pPr marL="1728788" defTabSz="865188">
              <a:defRPr>
                <a:solidFill>
                  <a:schemeClr val="tx1"/>
                </a:solidFill>
                <a:latin typeface="Arial" panose="020B0604020202020204" pitchFamily="34" charset="0"/>
              </a:defRPr>
            </a:lvl5pPr>
            <a:lvl6pPr marL="2185988" defTabSz="865188" fontAlgn="base">
              <a:spcBef>
                <a:spcPct val="0"/>
              </a:spcBef>
              <a:spcAft>
                <a:spcPct val="0"/>
              </a:spcAft>
              <a:defRPr>
                <a:solidFill>
                  <a:schemeClr val="tx1"/>
                </a:solidFill>
                <a:latin typeface="Arial" panose="020B0604020202020204" pitchFamily="34" charset="0"/>
              </a:defRPr>
            </a:lvl6pPr>
            <a:lvl7pPr marL="2643188" defTabSz="865188" fontAlgn="base">
              <a:spcBef>
                <a:spcPct val="0"/>
              </a:spcBef>
              <a:spcAft>
                <a:spcPct val="0"/>
              </a:spcAft>
              <a:defRPr>
                <a:solidFill>
                  <a:schemeClr val="tx1"/>
                </a:solidFill>
                <a:latin typeface="Arial" panose="020B0604020202020204" pitchFamily="34" charset="0"/>
              </a:defRPr>
            </a:lvl7pPr>
            <a:lvl8pPr marL="3100388" defTabSz="865188" fontAlgn="base">
              <a:spcBef>
                <a:spcPct val="0"/>
              </a:spcBef>
              <a:spcAft>
                <a:spcPct val="0"/>
              </a:spcAft>
              <a:defRPr>
                <a:solidFill>
                  <a:schemeClr val="tx1"/>
                </a:solidFill>
                <a:latin typeface="Arial" panose="020B0604020202020204" pitchFamily="34" charset="0"/>
              </a:defRPr>
            </a:lvl8pPr>
            <a:lvl9pPr marL="3557588" defTabSz="865188" fontAlgn="base">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900"/>
              <a:t>Grafik: Einzugsstruktur der FH Brandenburg nach Kreisen im SoSe 2005 und WiSe 2005/06</a:t>
            </a:r>
          </a:p>
          <a:p>
            <a:pPr>
              <a:spcBef>
                <a:spcPct val="50000"/>
              </a:spcBef>
            </a:pPr>
            <a:endParaRPr lang="de-DE" altLang="de-DE" sz="1900"/>
          </a:p>
        </p:txBody>
      </p:sp>
      <p:pic>
        <p:nvPicPr>
          <p:cNvPr id="109573" name="Picture 5">
            <a:extLst>
              <a:ext uri="{FF2B5EF4-FFF2-40B4-BE49-F238E27FC236}">
                <a16:creationId xmlns:a16="http://schemas.microsoft.com/office/drawing/2014/main" id="{5DE29AEF-CCD2-D743-A6A8-490E668FB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947738"/>
            <a:ext cx="28448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5EF0900C-518A-7F49-88A8-5004E2D71E7A}"/>
              </a:ext>
            </a:extLst>
          </p:cNvPr>
          <p:cNvSpPr>
            <a:spLocks noGrp="1"/>
          </p:cNvSpPr>
          <p:nvPr>
            <p:ph type="ftr" sz="quarter" idx="10"/>
          </p:nvPr>
        </p:nvSpPr>
        <p:spPr/>
        <p:txBody>
          <a:bodyPr/>
          <a:lstStyle/>
          <a:p>
            <a:r>
              <a:rPr lang="de-DE" altLang="de-DE"/>
              <a:t>Studienanfängerhoch und Mobilität | Detlef Müller-Böling | 27.08.2007</a:t>
            </a:r>
          </a:p>
        </p:txBody>
      </p:sp>
      <p:sp>
        <p:nvSpPr>
          <p:cNvPr id="6" name="Foliennummernplatzhalter 4">
            <a:extLst>
              <a:ext uri="{FF2B5EF4-FFF2-40B4-BE49-F238E27FC236}">
                <a16:creationId xmlns:a16="http://schemas.microsoft.com/office/drawing/2014/main" id="{261E0264-CD7F-AD46-8A33-8F63BFD90101}"/>
              </a:ext>
            </a:extLst>
          </p:cNvPr>
          <p:cNvSpPr>
            <a:spLocks noGrp="1"/>
          </p:cNvSpPr>
          <p:nvPr>
            <p:ph type="sldNum" sz="quarter" idx="11"/>
          </p:nvPr>
        </p:nvSpPr>
        <p:spPr/>
        <p:txBody>
          <a:bodyPr/>
          <a:lstStyle/>
          <a:p>
            <a:fld id="{3C62C2E1-EE8B-AF49-B27E-5931273DBDB0}" type="slidenum">
              <a:rPr lang="de-DE" altLang="de-DE"/>
              <a:pPr/>
              <a:t>23</a:t>
            </a:fld>
            <a:endParaRPr lang="de-DE" altLang="de-DE"/>
          </a:p>
        </p:txBody>
      </p:sp>
      <p:sp>
        <p:nvSpPr>
          <p:cNvPr id="115714" name="Rectangle 2">
            <a:extLst>
              <a:ext uri="{FF2B5EF4-FFF2-40B4-BE49-F238E27FC236}">
                <a16:creationId xmlns:a16="http://schemas.microsoft.com/office/drawing/2014/main" id="{FBFC09FF-4F81-4349-8347-9C7B50A07F30}"/>
              </a:ext>
            </a:extLst>
          </p:cNvPr>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1416" tIns="45708" rIns="91416" bIns="45708"/>
          <a:lstStyle/>
          <a:p>
            <a:r>
              <a:rPr lang="de-DE" altLang="de-DE" sz="2500"/>
              <a:t>Prognose der Studienanfängerzahlen - Hochschule</a:t>
            </a:r>
          </a:p>
        </p:txBody>
      </p:sp>
      <p:graphicFrame>
        <p:nvGraphicFramePr>
          <p:cNvPr id="115715" name="Object 3">
            <a:extLst>
              <a:ext uri="{FF2B5EF4-FFF2-40B4-BE49-F238E27FC236}">
                <a16:creationId xmlns:a16="http://schemas.microsoft.com/office/drawing/2014/main" id="{1838DC60-BA37-474A-8EF6-9B9E5953E919}"/>
              </a:ext>
            </a:extLst>
          </p:cNvPr>
          <p:cNvGraphicFramePr>
            <a:graphicFrameLocks noChangeAspect="1"/>
          </p:cNvGraphicFramePr>
          <p:nvPr>
            <p:ph idx="1"/>
          </p:nvPr>
        </p:nvGraphicFramePr>
        <p:xfrm>
          <a:off x="1295400" y="1927225"/>
          <a:ext cx="6254750" cy="4129088"/>
        </p:xfrm>
        <a:graphic>
          <a:graphicData uri="http://schemas.openxmlformats.org/presentationml/2006/ole">
            <mc:AlternateContent xmlns:mc="http://schemas.openxmlformats.org/markup-compatibility/2006">
              <mc:Choice xmlns:v="urn:schemas-microsoft-com:vml" Requires="v">
                <p:oleObj spid="_x0000_s115717" name="Diagramm" r:id="rId4" imgW="6908800" imgH="4559300" progId="Excel.Chart.8">
                  <p:embed/>
                </p:oleObj>
              </mc:Choice>
              <mc:Fallback>
                <p:oleObj name="Diagramm" r:id="rId4" imgW="6908800" imgH="455930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27225"/>
                        <a:ext cx="6254750"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16" name="Rectangle 4">
            <a:extLst>
              <a:ext uri="{FF2B5EF4-FFF2-40B4-BE49-F238E27FC236}">
                <a16:creationId xmlns:a16="http://schemas.microsoft.com/office/drawing/2014/main" id="{9332A654-FCA5-8D47-97D5-2EA40986BC78}"/>
              </a:ext>
            </a:extLst>
          </p:cNvPr>
          <p:cNvSpPr>
            <a:spLocks noChangeArrowheads="1"/>
          </p:cNvSpPr>
          <p:nvPr/>
        </p:nvSpPr>
        <p:spPr bwMode="auto">
          <a:xfrm>
            <a:off x="0" y="947738"/>
            <a:ext cx="8932863"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spAutoFit/>
          </a:bodyPr>
          <a:lstStyle>
            <a:lvl1pPr defTabSz="865188">
              <a:defRPr>
                <a:solidFill>
                  <a:schemeClr val="tx1"/>
                </a:solidFill>
                <a:latin typeface="Arial" panose="020B0604020202020204" pitchFamily="34" charset="0"/>
              </a:defRPr>
            </a:lvl1pPr>
            <a:lvl2pPr marL="431800" defTabSz="865188">
              <a:defRPr>
                <a:solidFill>
                  <a:schemeClr val="tx1"/>
                </a:solidFill>
                <a:latin typeface="Arial" panose="020B0604020202020204" pitchFamily="34" charset="0"/>
              </a:defRPr>
            </a:lvl2pPr>
            <a:lvl3pPr marL="865188" defTabSz="865188">
              <a:defRPr>
                <a:solidFill>
                  <a:schemeClr val="tx1"/>
                </a:solidFill>
                <a:latin typeface="Arial" panose="020B0604020202020204" pitchFamily="34" charset="0"/>
              </a:defRPr>
            </a:lvl3pPr>
            <a:lvl4pPr marL="1296988" defTabSz="865188">
              <a:defRPr>
                <a:solidFill>
                  <a:schemeClr val="tx1"/>
                </a:solidFill>
                <a:latin typeface="Arial" panose="020B0604020202020204" pitchFamily="34" charset="0"/>
              </a:defRPr>
            </a:lvl4pPr>
            <a:lvl5pPr marL="1728788" defTabSz="865188">
              <a:defRPr>
                <a:solidFill>
                  <a:schemeClr val="tx1"/>
                </a:solidFill>
                <a:latin typeface="Arial" panose="020B0604020202020204" pitchFamily="34" charset="0"/>
              </a:defRPr>
            </a:lvl5pPr>
            <a:lvl6pPr marL="2185988" defTabSz="865188" fontAlgn="base">
              <a:spcBef>
                <a:spcPct val="0"/>
              </a:spcBef>
              <a:spcAft>
                <a:spcPct val="0"/>
              </a:spcAft>
              <a:defRPr>
                <a:solidFill>
                  <a:schemeClr val="tx1"/>
                </a:solidFill>
                <a:latin typeface="Arial" panose="020B0604020202020204" pitchFamily="34" charset="0"/>
              </a:defRPr>
            </a:lvl6pPr>
            <a:lvl7pPr marL="2643188" defTabSz="865188" fontAlgn="base">
              <a:spcBef>
                <a:spcPct val="0"/>
              </a:spcBef>
              <a:spcAft>
                <a:spcPct val="0"/>
              </a:spcAft>
              <a:defRPr>
                <a:solidFill>
                  <a:schemeClr val="tx1"/>
                </a:solidFill>
                <a:latin typeface="Arial" panose="020B0604020202020204" pitchFamily="34" charset="0"/>
              </a:defRPr>
            </a:lvl7pPr>
            <a:lvl8pPr marL="3100388" defTabSz="865188" fontAlgn="base">
              <a:spcBef>
                <a:spcPct val="0"/>
              </a:spcBef>
              <a:spcAft>
                <a:spcPct val="0"/>
              </a:spcAft>
              <a:defRPr>
                <a:solidFill>
                  <a:schemeClr val="tx1"/>
                </a:solidFill>
                <a:latin typeface="Arial" panose="020B0604020202020204" pitchFamily="34" charset="0"/>
              </a:defRPr>
            </a:lvl8pPr>
            <a:lvl9pPr marL="3557588" defTabSz="865188" fontAlgn="base">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900"/>
              <a:t>Prognose der StudienanfängerInnen der FH Brandenburg aus den Ländern Berlin, Brandenburg, Sachsen-Anhalt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4">
            <a:extLst>
              <a:ext uri="{FF2B5EF4-FFF2-40B4-BE49-F238E27FC236}">
                <a16:creationId xmlns:a16="http://schemas.microsoft.com/office/drawing/2014/main" id="{E1FA25F4-6BDB-8043-810D-F4C7F566BA92}"/>
              </a:ext>
            </a:extLst>
          </p:cNvPr>
          <p:cNvSpPr>
            <a:spLocks noGrp="1"/>
          </p:cNvSpPr>
          <p:nvPr>
            <p:ph type="ftr" sz="quarter" idx="10"/>
          </p:nvPr>
        </p:nvSpPr>
        <p:spPr/>
        <p:txBody>
          <a:bodyPr/>
          <a:lstStyle/>
          <a:p>
            <a:r>
              <a:rPr lang="de-DE" altLang="de-DE"/>
              <a:t>Studienanfängerhoch und Mobilität | Detlef Müller-Böling | 27.08.2007</a:t>
            </a:r>
          </a:p>
        </p:txBody>
      </p:sp>
      <p:sp>
        <p:nvSpPr>
          <p:cNvPr id="11" name="Foliennummernplatzhalter 5">
            <a:extLst>
              <a:ext uri="{FF2B5EF4-FFF2-40B4-BE49-F238E27FC236}">
                <a16:creationId xmlns:a16="http://schemas.microsoft.com/office/drawing/2014/main" id="{EAE24933-4F77-6D42-AA37-E9229949ACC2}"/>
              </a:ext>
            </a:extLst>
          </p:cNvPr>
          <p:cNvSpPr>
            <a:spLocks noGrp="1"/>
          </p:cNvSpPr>
          <p:nvPr>
            <p:ph type="sldNum" sz="quarter" idx="11"/>
          </p:nvPr>
        </p:nvSpPr>
        <p:spPr/>
        <p:txBody>
          <a:bodyPr/>
          <a:lstStyle/>
          <a:p>
            <a:fld id="{F12E82EE-0D32-4E41-80D0-93A719A0274C}" type="slidenum">
              <a:rPr lang="de-DE" altLang="de-DE"/>
              <a:pPr/>
              <a:t>24</a:t>
            </a:fld>
            <a:endParaRPr lang="de-DE" altLang="de-DE"/>
          </a:p>
        </p:txBody>
      </p:sp>
      <p:sp>
        <p:nvSpPr>
          <p:cNvPr id="111618" name="Rectangle 2">
            <a:extLst>
              <a:ext uri="{FF2B5EF4-FFF2-40B4-BE49-F238E27FC236}">
                <a16:creationId xmlns:a16="http://schemas.microsoft.com/office/drawing/2014/main" id="{E475E1EF-C44B-D14B-8B92-9C83395AC56C}"/>
              </a:ext>
            </a:extLst>
          </p:cNvPr>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1416" tIns="45708" rIns="91416" bIns="45708"/>
          <a:lstStyle/>
          <a:p>
            <a:r>
              <a:rPr lang="de-DE" altLang="de-DE" sz="2400"/>
              <a:t>Analyse der Einzugsstrukturen - Hochschule</a:t>
            </a:r>
          </a:p>
        </p:txBody>
      </p:sp>
      <p:sp>
        <p:nvSpPr>
          <p:cNvPr id="111619" name="Text Box 3">
            <a:extLst>
              <a:ext uri="{FF2B5EF4-FFF2-40B4-BE49-F238E27FC236}">
                <a16:creationId xmlns:a16="http://schemas.microsoft.com/office/drawing/2014/main" id="{49E34196-9424-504C-A12E-8D9FBF8BF2DF}"/>
              </a:ext>
            </a:extLst>
          </p:cNvPr>
          <p:cNvSpPr txBox="1">
            <a:spLocks noChangeArrowheads="1"/>
          </p:cNvSpPr>
          <p:nvPr/>
        </p:nvSpPr>
        <p:spPr bwMode="auto">
          <a:xfrm>
            <a:off x="352425" y="881063"/>
            <a:ext cx="85804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spAutoFit/>
          </a:bodyPr>
          <a:lstStyle>
            <a:lvl1pPr defTabSz="865188">
              <a:defRPr>
                <a:solidFill>
                  <a:schemeClr val="tx1"/>
                </a:solidFill>
                <a:latin typeface="Arial" panose="020B0604020202020204" pitchFamily="34" charset="0"/>
              </a:defRPr>
            </a:lvl1pPr>
            <a:lvl2pPr marL="431800" defTabSz="865188">
              <a:defRPr>
                <a:solidFill>
                  <a:schemeClr val="tx1"/>
                </a:solidFill>
                <a:latin typeface="Arial" panose="020B0604020202020204" pitchFamily="34" charset="0"/>
              </a:defRPr>
            </a:lvl2pPr>
            <a:lvl3pPr marL="865188" defTabSz="865188">
              <a:defRPr>
                <a:solidFill>
                  <a:schemeClr val="tx1"/>
                </a:solidFill>
                <a:latin typeface="Arial" panose="020B0604020202020204" pitchFamily="34" charset="0"/>
              </a:defRPr>
            </a:lvl3pPr>
            <a:lvl4pPr marL="1296988" defTabSz="865188">
              <a:defRPr>
                <a:solidFill>
                  <a:schemeClr val="tx1"/>
                </a:solidFill>
                <a:latin typeface="Arial" panose="020B0604020202020204" pitchFamily="34" charset="0"/>
              </a:defRPr>
            </a:lvl4pPr>
            <a:lvl5pPr marL="1728788" defTabSz="865188">
              <a:defRPr>
                <a:solidFill>
                  <a:schemeClr val="tx1"/>
                </a:solidFill>
                <a:latin typeface="Arial" panose="020B0604020202020204" pitchFamily="34" charset="0"/>
              </a:defRPr>
            </a:lvl5pPr>
            <a:lvl6pPr marL="2185988" defTabSz="865188" fontAlgn="base">
              <a:spcBef>
                <a:spcPct val="0"/>
              </a:spcBef>
              <a:spcAft>
                <a:spcPct val="0"/>
              </a:spcAft>
              <a:defRPr>
                <a:solidFill>
                  <a:schemeClr val="tx1"/>
                </a:solidFill>
                <a:latin typeface="Arial" panose="020B0604020202020204" pitchFamily="34" charset="0"/>
              </a:defRPr>
            </a:lvl6pPr>
            <a:lvl7pPr marL="2643188" defTabSz="865188" fontAlgn="base">
              <a:spcBef>
                <a:spcPct val="0"/>
              </a:spcBef>
              <a:spcAft>
                <a:spcPct val="0"/>
              </a:spcAft>
              <a:defRPr>
                <a:solidFill>
                  <a:schemeClr val="tx1"/>
                </a:solidFill>
                <a:latin typeface="Arial" panose="020B0604020202020204" pitchFamily="34" charset="0"/>
              </a:defRPr>
            </a:lvl7pPr>
            <a:lvl8pPr marL="3100388" defTabSz="865188" fontAlgn="base">
              <a:spcBef>
                <a:spcPct val="0"/>
              </a:spcBef>
              <a:spcAft>
                <a:spcPct val="0"/>
              </a:spcAft>
              <a:defRPr>
                <a:solidFill>
                  <a:schemeClr val="tx1"/>
                </a:solidFill>
                <a:latin typeface="Arial" panose="020B0604020202020204" pitchFamily="34" charset="0"/>
              </a:defRPr>
            </a:lvl8pPr>
            <a:lvl9pPr marL="3557588" defTabSz="865188" fontAlgn="base">
              <a:spcBef>
                <a:spcPct val="0"/>
              </a:spcBef>
              <a:spcAft>
                <a:spcPct val="0"/>
              </a:spcAft>
              <a:defRPr>
                <a:solidFill>
                  <a:schemeClr val="tx1"/>
                </a:solidFill>
                <a:latin typeface="Arial" panose="020B0604020202020204" pitchFamily="34" charset="0"/>
              </a:defRPr>
            </a:lvl9pPr>
          </a:lstStyle>
          <a:p>
            <a:pPr>
              <a:spcBef>
                <a:spcPct val="50000"/>
              </a:spcBef>
            </a:pPr>
            <a:endParaRPr lang="de-DE" altLang="de-DE" sz="2600"/>
          </a:p>
        </p:txBody>
      </p:sp>
      <p:pic>
        <p:nvPicPr>
          <p:cNvPr id="111620" name="Picture 4">
            <a:extLst>
              <a:ext uri="{FF2B5EF4-FFF2-40B4-BE49-F238E27FC236}">
                <a16:creationId xmlns:a16="http://schemas.microsoft.com/office/drawing/2014/main" id="{4B40F5FF-5B15-4C43-A60D-4D47CE2FB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70" t="19006" r="6085" b="19006"/>
          <a:stretch>
            <a:fillRect/>
          </a:stretch>
        </p:blipFill>
        <p:spPr bwMode="auto">
          <a:xfrm>
            <a:off x="2462213" y="815975"/>
            <a:ext cx="6329362" cy="5667375"/>
          </a:xfrm>
          <a:prstGeom prst="rect">
            <a:avLst/>
          </a:prstGeom>
          <a:noFill/>
          <a:extLst>
            <a:ext uri="{909E8E84-426E-40DD-AFC4-6F175D3DCCD1}">
              <a14:hiddenFill xmlns:a14="http://schemas.microsoft.com/office/drawing/2010/main">
                <a:solidFill>
                  <a:srgbClr val="FFFFFF"/>
                </a:solidFill>
              </a14:hiddenFill>
            </a:ext>
          </a:extLst>
        </p:spPr>
      </p:pic>
      <p:grpSp>
        <p:nvGrpSpPr>
          <p:cNvPr id="111621" name="Group 5">
            <a:extLst>
              <a:ext uri="{FF2B5EF4-FFF2-40B4-BE49-F238E27FC236}">
                <a16:creationId xmlns:a16="http://schemas.microsoft.com/office/drawing/2014/main" id="{9E7C5DF7-08B7-C246-90F9-13163E763B76}"/>
              </a:ext>
            </a:extLst>
          </p:cNvPr>
          <p:cNvGrpSpPr>
            <a:grpSpLocks noChangeAspect="1"/>
          </p:cNvGrpSpPr>
          <p:nvPr/>
        </p:nvGrpSpPr>
        <p:grpSpPr bwMode="auto">
          <a:xfrm>
            <a:off x="5978525" y="5715000"/>
            <a:ext cx="2351088" cy="501650"/>
            <a:chOff x="2588" y="-277"/>
            <a:chExt cx="2448" cy="864"/>
          </a:xfrm>
        </p:grpSpPr>
        <p:sp>
          <p:nvSpPr>
            <p:cNvPr id="111622" name="AutoShape 6">
              <a:extLst>
                <a:ext uri="{FF2B5EF4-FFF2-40B4-BE49-F238E27FC236}">
                  <a16:creationId xmlns:a16="http://schemas.microsoft.com/office/drawing/2014/main" id="{89EE469A-13E6-084B-8575-78AA9FC6E72E}"/>
                </a:ext>
              </a:extLst>
            </p:cNvPr>
            <p:cNvSpPr>
              <a:spLocks noChangeAspect="1" noChangeArrowheads="1"/>
            </p:cNvSpPr>
            <p:nvPr/>
          </p:nvSpPr>
          <p:spPr bwMode="auto">
            <a:xfrm>
              <a:off x="2588" y="-277"/>
              <a:ext cx="2448"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1623" name="Rectangle 7">
              <a:extLst>
                <a:ext uri="{FF2B5EF4-FFF2-40B4-BE49-F238E27FC236}">
                  <a16:creationId xmlns:a16="http://schemas.microsoft.com/office/drawing/2014/main" id="{81D185F3-CE7E-6E46-BC0C-801AE8FBC530}"/>
                </a:ext>
              </a:extLst>
            </p:cNvPr>
            <p:cNvSpPr>
              <a:spLocks noChangeArrowheads="1"/>
            </p:cNvSpPr>
            <p:nvPr/>
          </p:nvSpPr>
          <p:spPr bwMode="auto">
            <a:xfrm>
              <a:off x="2876" y="-133"/>
              <a:ext cx="432" cy="432"/>
            </a:xfrm>
            <a:prstGeom prst="rect">
              <a:avLst/>
            </a:prstGeom>
            <a:solidFill>
              <a:srgbClr val="FF0000">
                <a:alpha val="67999"/>
              </a:srgbClr>
            </a:solidFill>
            <a:ln w="9525">
              <a:solidFill>
                <a:srgbClr val="000000"/>
              </a:solidFill>
              <a:miter lim="800000"/>
              <a:headEnd/>
              <a:tailEnd/>
            </a:ln>
          </p:spPr>
          <p:txBody>
            <a:bodyPr/>
            <a:lstStyle/>
            <a:p>
              <a:endParaRPr lang="de-DE"/>
            </a:p>
          </p:txBody>
        </p:sp>
        <p:sp>
          <p:nvSpPr>
            <p:cNvPr id="111624" name="Text Box 8">
              <a:extLst>
                <a:ext uri="{FF2B5EF4-FFF2-40B4-BE49-F238E27FC236}">
                  <a16:creationId xmlns:a16="http://schemas.microsoft.com/office/drawing/2014/main" id="{300388B0-E36D-1C49-9B65-9B4C9BA8A663}"/>
                </a:ext>
              </a:extLst>
            </p:cNvPr>
            <p:cNvSpPr txBox="1">
              <a:spLocks noChangeArrowheads="1"/>
            </p:cNvSpPr>
            <p:nvPr/>
          </p:nvSpPr>
          <p:spPr bwMode="auto">
            <a:xfrm>
              <a:off x="3452" y="-133"/>
              <a:ext cx="1584"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445" tIns="43223" rIns="86445" bIns="43223"/>
            <a:lstStyle>
              <a:lvl1pPr defTabSz="766763">
                <a:defRPr>
                  <a:solidFill>
                    <a:schemeClr val="tx1"/>
                  </a:solidFill>
                  <a:latin typeface="Arial" panose="020B0604020202020204" pitchFamily="34" charset="0"/>
                </a:defRPr>
              </a:lvl1pPr>
              <a:lvl2pPr marL="431800" defTabSz="766763">
                <a:defRPr>
                  <a:solidFill>
                    <a:schemeClr val="tx1"/>
                  </a:solidFill>
                  <a:latin typeface="Arial" panose="020B0604020202020204" pitchFamily="34" charset="0"/>
                </a:defRPr>
              </a:lvl2pPr>
              <a:lvl3pPr marL="865188" defTabSz="766763">
                <a:defRPr>
                  <a:solidFill>
                    <a:schemeClr val="tx1"/>
                  </a:solidFill>
                  <a:latin typeface="Arial" panose="020B0604020202020204" pitchFamily="34" charset="0"/>
                </a:defRPr>
              </a:lvl3pPr>
              <a:lvl4pPr marL="1296988" defTabSz="766763">
                <a:defRPr>
                  <a:solidFill>
                    <a:schemeClr val="tx1"/>
                  </a:solidFill>
                  <a:latin typeface="Arial" panose="020B0604020202020204" pitchFamily="34" charset="0"/>
                </a:defRPr>
              </a:lvl4pPr>
              <a:lvl5pPr marL="1728788" defTabSz="766763">
                <a:defRPr>
                  <a:solidFill>
                    <a:schemeClr val="tx1"/>
                  </a:solidFill>
                  <a:latin typeface="Arial" panose="020B0604020202020204" pitchFamily="34" charset="0"/>
                </a:defRPr>
              </a:lvl5pPr>
              <a:lvl6pPr marL="2185988" defTabSz="766763" fontAlgn="base">
                <a:spcBef>
                  <a:spcPct val="0"/>
                </a:spcBef>
                <a:spcAft>
                  <a:spcPct val="0"/>
                </a:spcAft>
                <a:defRPr>
                  <a:solidFill>
                    <a:schemeClr val="tx1"/>
                  </a:solidFill>
                  <a:latin typeface="Arial" panose="020B0604020202020204" pitchFamily="34" charset="0"/>
                </a:defRPr>
              </a:lvl6pPr>
              <a:lvl7pPr marL="2643188" defTabSz="766763" fontAlgn="base">
                <a:spcBef>
                  <a:spcPct val="0"/>
                </a:spcBef>
                <a:spcAft>
                  <a:spcPct val="0"/>
                </a:spcAft>
                <a:defRPr>
                  <a:solidFill>
                    <a:schemeClr val="tx1"/>
                  </a:solidFill>
                  <a:latin typeface="Arial" panose="020B0604020202020204" pitchFamily="34" charset="0"/>
                </a:defRPr>
              </a:lvl7pPr>
              <a:lvl8pPr marL="3100388" defTabSz="766763" fontAlgn="base">
                <a:spcBef>
                  <a:spcPct val="0"/>
                </a:spcBef>
                <a:spcAft>
                  <a:spcPct val="0"/>
                </a:spcAft>
                <a:defRPr>
                  <a:solidFill>
                    <a:schemeClr val="tx1"/>
                  </a:solidFill>
                  <a:latin typeface="Arial" panose="020B0604020202020204" pitchFamily="34" charset="0"/>
                </a:defRPr>
              </a:lvl8pPr>
              <a:lvl9pPr marL="3557588" defTabSz="766763" fontAlgn="base">
                <a:spcBef>
                  <a:spcPct val="0"/>
                </a:spcBef>
                <a:spcAft>
                  <a:spcPct val="0"/>
                </a:spcAft>
                <a:defRPr>
                  <a:solidFill>
                    <a:schemeClr val="tx1"/>
                  </a:solidFill>
                  <a:latin typeface="Arial" panose="020B0604020202020204" pitchFamily="34" charset="0"/>
                </a:defRPr>
              </a:lvl9pPr>
            </a:lstStyle>
            <a:p>
              <a:r>
                <a:rPr lang="de-DE" altLang="de-DE" sz="1100"/>
                <a:t>Anteile FH Brandenburg</a:t>
              </a:r>
              <a:endParaRPr lang="de-DE" altLang="de-DE" sz="1500"/>
            </a:p>
          </p:txBody>
        </p:sp>
      </p:grpSp>
      <p:sp>
        <p:nvSpPr>
          <p:cNvPr id="111625" name="Rectangle 9">
            <a:extLst>
              <a:ext uri="{FF2B5EF4-FFF2-40B4-BE49-F238E27FC236}">
                <a16:creationId xmlns:a16="http://schemas.microsoft.com/office/drawing/2014/main" id="{BC34D16B-F98F-7A4D-8391-7ED52CB66BF2}"/>
              </a:ext>
            </a:extLst>
          </p:cNvPr>
          <p:cNvSpPr>
            <a:spLocks noChangeArrowheads="1"/>
          </p:cNvSpPr>
          <p:nvPr/>
        </p:nvSpPr>
        <p:spPr bwMode="auto">
          <a:xfrm>
            <a:off x="0" y="947738"/>
            <a:ext cx="3095625" cy="225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spAutoFit/>
          </a:bodyPr>
          <a:lstStyle>
            <a:lvl1pPr defTabSz="865188">
              <a:defRPr>
                <a:solidFill>
                  <a:schemeClr val="tx1"/>
                </a:solidFill>
                <a:latin typeface="Arial" panose="020B0604020202020204" pitchFamily="34" charset="0"/>
              </a:defRPr>
            </a:lvl1pPr>
            <a:lvl2pPr marL="431800" defTabSz="865188">
              <a:defRPr>
                <a:solidFill>
                  <a:schemeClr val="tx1"/>
                </a:solidFill>
                <a:latin typeface="Arial" panose="020B0604020202020204" pitchFamily="34" charset="0"/>
              </a:defRPr>
            </a:lvl2pPr>
            <a:lvl3pPr marL="865188" defTabSz="865188">
              <a:defRPr>
                <a:solidFill>
                  <a:schemeClr val="tx1"/>
                </a:solidFill>
                <a:latin typeface="Arial" panose="020B0604020202020204" pitchFamily="34" charset="0"/>
              </a:defRPr>
            </a:lvl3pPr>
            <a:lvl4pPr marL="1296988" defTabSz="865188">
              <a:defRPr>
                <a:solidFill>
                  <a:schemeClr val="tx1"/>
                </a:solidFill>
                <a:latin typeface="Arial" panose="020B0604020202020204" pitchFamily="34" charset="0"/>
              </a:defRPr>
            </a:lvl4pPr>
            <a:lvl5pPr marL="1728788" defTabSz="865188">
              <a:defRPr>
                <a:solidFill>
                  <a:schemeClr val="tx1"/>
                </a:solidFill>
                <a:latin typeface="Arial" panose="020B0604020202020204" pitchFamily="34" charset="0"/>
              </a:defRPr>
            </a:lvl5pPr>
            <a:lvl6pPr marL="2185988" defTabSz="865188" fontAlgn="base">
              <a:spcBef>
                <a:spcPct val="0"/>
              </a:spcBef>
              <a:spcAft>
                <a:spcPct val="0"/>
              </a:spcAft>
              <a:defRPr>
                <a:solidFill>
                  <a:schemeClr val="tx1"/>
                </a:solidFill>
                <a:latin typeface="Arial" panose="020B0604020202020204" pitchFamily="34" charset="0"/>
              </a:defRPr>
            </a:lvl6pPr>
            <a:lvl7pPr marL="2643188" defTabSz="865188" fontAlgn="base">
              <a:spcBef>
                <a:spcPct val="0"/>
              </a:spcBef>
              <a:spcAft>
                <a:spcPct val="0"/>
              </a:spcAft>
              <a:defRPr>
                <a:solidFill>
                  <a:schemeClr val="tx1"/>
                </a:solidFill>
                <a:latin typeface="Arial" panose="020B0604020202020204" pitchFamily="34" charset="0"/>
              </a:defRPr>
            </a:lvl7pPr>
            <a:lvl8pPr marL="3100388" defTabSz="865188" fontAlgn="base">
              <a:spcBef>
                <a:spcPct val="0"/>
              </a:spcBef>
              <a:spcAft>
                <a:spcPct val="0"/>
              </a:spcAft>
              <a:defRPr>
                <a:solidFill>
                  <a:schemeClr val="tx1"/>
                </a:solidFill>
                <a:latin typeface="Arial" panose="020B0604020202020204" pitchFamily="34" charset="0"/>
              </a:defRPr>
            </a:lvl8pPr>
            <a:lvl9pPr marL="3557588" defTabSz="865188" fontAlgn="base">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900"/>
              <a:t>Grafik 3: Anteile der FH Brandenburg an StudienanfängerInnen (FH) nach Kreisen im SoSe 2005 und WiSe 2005/06</a:t>
            </a:r>
          </a:p>
          <a:p>
            <a:pPr>
              <a:spcBef>
                <a:spcPct val="50000"/>
              </a:spcBef>
            </a:pPr>
            <a:endParaRPr lang="de-DE" altLang="de-DE" sz="1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ußzeilenplatzhalter 4">
            <a:extLst>
              <a:ext uri="{FF2B5EF4-FFF2-40B4-BE49-F238E27FC236}">
                <a16:creationId xmlns:a16="http://schemas.microsoft.com/office/drawing/2014/main" id="{6DF04F56-FFEA-964C-BDA1-656DC13D9106}"/>
              </a:ext>
            </a:extLst>
          </p:cNvPr>
          <p:cNvSpPr>
            <a:spLocks noGrp="1"/>
          </p:cNvSpPr>
          <p:nvPr>
            <p:ph type="ftr" sz="quarter" idx="10"/>
          </p:nvPr>
        </p:nvSpPr>
        <p:spPr/>
        <p:txBody>
          <a:bodyPr/>
          <a:lstStyle/>
          <a:p>
            <a:r>
              <a:rPr lang="de-DE" altLang="de-DE"/>
              <a:t>Studienanfängerhoch und Mobilität | Detlef Müller-Böling | 27.08.2007</a:t>
            </a:r>
          </a:p>
        </p:txBody>
      </p:sp>
      <p:sp>
        <p:nvSpPr>
          <p:cNvPr id="23" name="Foliennummernplatzhalter 5">
            <a:extLst>
              <a:ext uri="{FF2B5EF4-FFF2-40B4-BE49-F238E27FC236}">
                <a16:creationId xmlns:a16="http://schemas.microsoft.com/office/drawing/2014/main" id="{85D202EC-0E19-314F-B76F-CB44FCA5CE8D}"/>
              </a:ext>
            </a:extLst>
          </p:cNvPr>
          <p:cNvSpPr>
            <a:spLocks noGrp="1"/>
          </p:cNvSpPr>
          <p:nvPr>
            <p:ph type="sldNum" sz="quarter" idx="11"/>
          </p:nvPr>
        </p:nvSpPr>
        <p:spPr/>
        <p:txBody>
          <a:bodyPr/>
          <a:lstStyle/>
          <a:p>
            <a:fld id="{8ED80FDE-1F82-4949-A1CD-79DDE15F0212}" type="slidenum">
              <a:rPr lang="de-DE" altLang="de-DE"/>
              <a:pPr/>
              <a:t>25</a:t>
            </a:fld>
            <a:endParaRPr lang="de-DE" altLang="de-DE"/>
          </a:p>
        </p:txBody>
      </p:sp>
      <p:sp>
        <p:nvSpPr>
          <p:cNvPr id="113666" name="Rectangle 2">
            <a:extLst>
              <a:ext uri="{FF2B5EF4-FFF2-40B4-BE49-F238E27FC236}">
                <a16:creationId xmlns:a16="http://schemas.microsoft.com/office/drawing/2014/main" id="{825665BA-879D-F14D-BB71-F26AAE80AE7B}"/>
              </a:ext>
            </a:extLst>
          </p:cNvPr>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1416" tIns="45708" rIns="91416" bIns="45708"/>
          <a:lstStyle/>
          <a:p>
            <a:r>
              <a:rPr lang="de-DE" altLang="de-DE" sz="2400"/>
              <a:t>Analyse der Einzugsstrukturen - Hochschule</a:t>
            </a:r>
          </a:p>
        </p:txBody>
      </p:sp>
      <p:sp>
        <p:nvSpPr>
          <p:cNvPr id="113667" name="Text Box 3">
            <a:extLst>
              <a:ext uri="{FF2B5EF4-FFF2-40B4-BE49-F238E27FC236}">
                <a16:creationId xmlns:a16="http://schemas.microsoft.com/office/drawing/2014/main" id="{ED7CC314-1BAC-C24C-968F-69B90A1A37AC}"/>
              </a:ext>
            </a:extLst>
          </p:cNvPr>
          <p:cNvSpPr txBox="1">
            <a:spLocks noChangeArrowheads="1"/>
          </p:cNvSpPr>
          <p:nvPr/>
        </p:nvSpPr>
        <p:spPr bwMode="auto">
          <a:xfrm>
            <a:off x="352425" y="881063"/>
            <a:ext cx="85804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spAutoFit/>
          </a:bodyPr>
          <a:lstStyle>
            <a:lvl1pPr defTabSz="865188">
              <a:defRPr>
                <a:solidFill>
                  <a:schemeClr val="tx1"/>
                </a:solidFill>
                <a:latin typeface="Arial" panose="020B0604020202020204" pitchFamily="34" charset="0"/>
              </a:defRPr>
            </a:lvl1pPr>
            <a:lvl2pPr marL="431800" defTabSz="865188">
              <a:defRPr>
                <a:solidFill>
                  <a:schemeClr val="tx1"/>
                </a:solidFill>
                <a:latin typeface="Arial" panose="020B0604020202020204" pitchFamily="34" charset="0"/>
              </a:defRPr>
            </a:lvl2pPr>
            <a:lvl3pPr marL="865188" defTabSz="865188">
              <a:defRPr>
                <a:solidFill>
                  <a:schemeClr val="tx1"/>
                </a:solidFill>
                <a:latin typeface="Arial" panose="020B0604020202020204" pitchFamily="34" charset="0"/>
              </a:defRPr>
            </a:lvl3pPr>
            <a:lvl4pPr marL="1296988" defTabSz="865188">
              <a:defRPr>
                <a:solidFill>
                  <a:schemeClr val="tx1"/>
                </a:solidFill>
                <a:latin typeface="Arial" panose="020B0604020202020204" pitchFamily="34" charset="0"/>
              </a:defRPr>
            </a:lvl4pPr>
            <a:lvl5pPr marL="1728788" defTabSz="865188">
              <a:defRPr>
                <a:solidFill>
                  <a:schemeClr val="tx1"/>
                </a:solidFill>
                <a:latin typeface="Arial" panose="020B0604020202020204" pitchFamily="34" charset="0"/>
              </a:defRPr>
            </a:lvl5pPr>
            <a:lvl6pPr marL="2185988" defTabSz="865188" fontAlgn="base">
              <a:spcBef>
                <a:spcPct val="0"/>
              </a:spcBef>
              <a:spcAft>
                <a:spcPct val="0"/>
              </a:spcAft>
              <a:defRPr>
                <a:solidFill>
                  <a:schemeClr val="tx1"/>
                </a:solidFill>
                <a:latin typeface="Arial" panose="020B0604020202020204" pitchFamily="34" charset="0"/>
              </a:defRPr>
            </a:lvl6pPr>
            <a:lvl7pPr marL="2643188" defTabSz="865188" fontAlgn="base">
              <a:spcBef>
                <a:spcPct val="0"/>
              </a:spcBef>
              <a:spcAft>
                <a:spcPct val="0"/>
              </a:spcAft>
              <a:defRPr>
                <a:solidFill>
                  <a:schemeClr val="tx1"/>
                </a:solidFill>
                <a:latin typeface="Arial" panose="020B0604020202020204" pitchFamily="34" charset="0"/>
              </a:defRPr>
            </a:lvl7pPr>
            <a:lvl8pPr marL="3100388" defTabSz="865188" fontAlgn="base">
              <a:spcBef>
                <a:spcPct val="0"/>
              </a:spcBef>
              <a:spcAft>
                <a:spcPct val="0"/>
              </a:spcAft>
              <a:defRPr>
                <a:solidFill>
                  <a:schemeClr val="tx1"/>
                </a:solidFill>
                <a:latin typeface="Arial" panose="020B0604020202020204" pitchFamily="34" charset="0"/>
              </a:defRPr>
            </a:lvl8pPr>
            <a:lvl9pPr marL="3557588" defTabSz="865188" fontAlgn="base">
              <a:spcBef>
                <a:spcPct val="0"/>
              </a:spcBef>
              <a:spcAft>
                <a:spcPct val="0"/>
              </a:spcAft>
              <a:defRPr>
                <a:solidFill>
                  <a:schemeClr val="tx1"/>
                </a:solidFill>
                <a:latin typeface="Arial" panose="020B0604020202020204" pitchFamily="34" charset="0"/>
              </a:defRPr>
            </a:lvl9pPr>
          </a:lstStyle>
          <a:p>
            <a:pPr>
              <a:spcBef>
                <a:spcPct val="50000"/>
              </a:spcBef>
            </a:pPr>
            <a:endParaRPr lang="de-DE" altLang="de-DE" sz="2600"/>
          </a:p>
        </p:txBody>
      </p:sp>
      <p:sp>
        <p:nvSpPr>
          <p:cNvPr id="113668" name="Rectangle 4">
            <a:extLst>
              <a:ext uri="{FF2B5EF4-FFF2-40B4-BE49-F238E27FC236}">
                <a16:creationId xmlns:a16="http://schemas.microsoft.com/office/drawing/2014/main" id="{1EAA1364-140C-4345-A54F-D92879BCC23B}"/>
              </a:ext>
            </a:extLst>
          </p:cNvPr>
          <p:cNvSpPr>
            <a:spLocks noChangeArrowheads="1"/>
          </p:cNvSpPr>
          <p:nvPr/>
        </p:nvSpPr>
        <p:spPr bwMode="auto">
          <a:xfrm>
            <a:off x="0" y="947738"/>
            <a:ext cx="3095625"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spAutoFit/>
          </a:bodyPr>
          <a:lstStyle>
            <a:lvl1pPr defTabSz="865188">
              <a:defRPr>
                <a:solidFill>
                  <a:schemeClr val="tx1"/>
                </a:solidFill>
                <a:latin typeface="Arial" panose="020B0604020202020204" pitchFamily="34" charset="0"/>
              </a:defRPr>
            </a:lvl1pPr>
            <a:lvl2pPr marL="431800" defTabSz="865188">
              <a:defRPr>
                <a:solidFill>
                  <a:schemeClr val="tx1"/>
                </a:solidFill>
                <a:latin typeface="Arial" panose="020B0604020202020204" pitchFamily="34" charset="0"/>
              </a:defRPr>
            </a:lvl2pPr>
            <a:lvl3pPr marL="865188" defTabSz="865188">
              <a:defRPr>
                <a:solidFill>
                  <a:schemeClr val="tx1"/>
                </a:solidFill>
                <a:latin typeface="Arial" panose="020B0604020202020204" pitchFamily="34" charset="0"/>
              </a:defRPr>
            </a:lvl3pPr>
            <a:lvl4pPr marL="1296988" defTabSz="865188">
              <a:defRPr>
                <a:solidFill>
                  <a:schemeClr val="tx1"/>
                </a:solidFill>
                <a:latin typeface="Arial" panose="020B0604020202020204" pitchFamily="34" charset="0"/>
              </a:defRPr>
            </a:lvl4pPr>
            <a:lvl5pPr marL="1728788" defTabSz="865188">
              <a:defRPr>
                <a:solidFill>
                  <a:schemeClr val="tx1"/>
                </a:solidFill>
                <a:latin typeface="Arial" panose="020B0604020202020204" pitchFamily="34" charset="0"/>
              </a:defRPr>
            </a:lvl5pPr>
            <a:lvl6pPr marL="2185988" defTabSz="865188" fontAlgn="base">
              <a:spcBef>
                <a:spcPct val="0"/>
              </a:spcBef>
              <a:spcAft>
                <a:spcPct val="0"/>
              </a:spcAft>
              <a:defRPr>
                <a:solidFill>
                  <a:schemeClr val="tx1"/>
                </a:solidFill>
                <a:latin typeface="Arial" panose="020B0604020202020204" pitchFamily="34" charset="0"/>
              </a:defRPr>
            </a:lvl6pPr>
            <a:lvl7pPr marL="2643188" defTabSz="865188" fontAlgn="base">
              <a:spcBef>
                <a:spcPct val="0"/>
              </a:spcBef>
              <a:spcAft>
                <a:spcPct val="0"/>
              </a:spcAft>
              <a:defRPr>
                <a:solidFill>
                  <a:schemeClr val="tx1"/>
                </a:solidFill>
                <a:latin typeface="Arial" panose="020B0604020202020204" pitchFamily="34" charset="0"/>
              </a:defRPr>
            </a:lvl7pPr>
            <a:lvl8pPr marL="3100388" defTabSz="865188" fontAlgn="base">
              <a:spcBef>
                <a:spcPct val="0"/>
              </a:spcBef>
              <a:spcAft>
                <a:spcPct val="0"/>
              </a:spcAft>
              <a:defRPr>
                <a:solidFill>
                  <a:schemeClr val="tx1"/>
                </a:solidFill>
                <a:latin typeface="Arial" panose="020B0604020202020204" pitchFamily="34" charset="0"/>
              </a:defRPr>
            </a:lvl8pPr>
            <a:lvl9pPr marL="3557588" defTabSz="865188" fontAlgn="base">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900"/>
              <a:t>Grafik: Anteile der FH Brandenburg und ihrer Mitbewerber an StudienanfängerInnen (FH) nach Kreisen im SoSe 2005 und WiSe 2005/06</a:t>
            </a:r>
          </a:p>
          <a:p>
            <a:pPr>
              <a:spcBef>
                <a:spcPct val="50000"/>
              </a:spcBef>
            </a:pPr>
            <a:endParaRPr lang="de-DE" altLang="de-DE" sz="1900"/>
          </a:p>
        </p:txBody>
      </p:sp>
      <p:pic>
        <p:nvPicPr>
          <p:cNvPr id="113669" name="Picture 5">
            <a:extLst>
              <a:ext uri="{FF2B5EF4-FFF2-40B4-BE49-F238E27FC236}">
                <a16:creationId xmlns:a16="http://schemas.microsoft.com/office/drawing/2014/main" id="{EDE1291F-2394-7B4F-9521-004657A0F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70" t="19006" r="6085" b="19006"/>
          <a:stretch>
            <a:fillRect/>
          </a:stretch>
        </p:blipFill>
        <p:spPr bwMode="auto">
          <a:xfrm>
            <a:off x="2673350" y="815975"/>
            <a:ext cx="6237288" cy="5715000"/>
          </a:xfrm>
          <a:prstGeom prst="rect">
            <a:avLst/>
          </a:prstGeom>
          <a:noFill/>
          <a:extLst>
            <a:ext uri="{909E8E84-426E-40DD-AFC4-6F175D3DCCD1}">
              <a14:hiddenFill xmlns:a14="http://schemas.microsoft.com/office/drawing/2010/main">
                <a:solidFill>
                  <a:srgbClr val="FFFFFF"/>
                </a:solidFill>
              </a14:hiddenFill>
            </a:ext>
          </a:extLst>
        </p:spPr>
      </p:pic>
      <p:grpSp>
        <p:nvGrpSpPr>
          <p:cNvPr id="113670" name="Group 6">
            <a:extLst>
              <a:ext uri="{FF2B5EF4-FFF2-40B4-BE49-F238E27FC236}">
                <a16:creationId xmlns:a16="http://schemas.microsoft.com/office/drawing/2014/main" id="{49E12E69-B806-3A49-AFD2-E5232EDE50C1}"/>
              </a:ext>
            </a:extLst>
          </p:cNvPr>
          <p:cNvGrpSpPr>
            <a:grpSpLocks noChangeAspect="1"/>
          </p:cNvGrpSpPr>
          <p:nvPr/>
        </p:nvGrpSpPr>
        <p:grpSpPr bwMode="auto">
          <a:xfrm>
            <a:off x="563563" y="3298825"/>
            <a:ext cx="1785937" cy="2281238"/>
            <a:chOff x="2205" y="1928"/>
            <a:chExt cx="2304" cy="3168"/>
          </a:xfrm>
        </p:grpSpPr>
        <p:sp>
          <p:nvSpPr>
            <p:cNvPr id="113671" name="AutoShape 7">
              <a:extLst>
                <a:ext uri="{FF2B5EF4-FFF2-40B4-BE49-F238E27FC236}">
                  <a16:creationId xmlns:a16="http://schemas.microsoft.com/office/drawing/2014/main" id="{0429459A-46EB-C54E-8CB0-A5F5A7544AE2}"/>
                </a:ext>
              </a:extLst>
            </p:cNvPr>
            <p:cNvSpPr>
              <a:spLocks noChangeAspect="1" noChangeArrowheads="1"/>
            </p:cNvSpPr>
            <p:nvPr/>
          </p:nvSpPr>
          <p:spPr bwMode="auto">
            <a:xfrm>
              <a:off x="2205" y="1928"/>
              <a:ext cx="2304"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3672" name="Rectangle 8">
              <a:extLst>
                <a:ext uri="{FF2B5EF4-FFF2-40B4-BE49-F238E27FC236}">
                  <a16:creationId xmlns:a16="http://schemas.microsoft.com/office/drawing/2014/main" id="{1EFB61B2-4861-264D-9EE4-5BF4135D4AF0}"/>
                </a:ext>
              </a:extLst>
            </p:cNvPr>
            <p:cNvSpPr>
              <a:spLocks noChangeArrowheads="1"/>
            </p:cNvSpPr>
            <p:nvPr/>
          </p:nvSpPr>
          <p:spPr bwMode="auto">
            <a:xfrm>
              <a:off x="2349" y="2072"/>
              <a:ext cx="288" cy="288"/>
            </a:xfrm>
            <a:prstGeom prst="rect">
              <a:avLst/>
            </a:prstGeom>
            <a:solidFill>
              <a:srgbClr val="FFFF00">
                <a:alpha val="50000"/>
              </a:srgbClr>
            </a:solidFill>
            <a:ln w="9525">
              <a:solidFill>
                <a:srgbClr val="000000"/>
              </a:solidFill>
              <a:miter lim="800000"/>
              <a:headEnd/>
              <a:tailEnd/>
            </a:ln>
          </p:spPr>
          <p:txBody>
            <a:bodyPr/>
            <a:lstStyle/>
            <a:p>
              <a:endParaRPr lang="de-DE"/>
            </a:p>
          </p:txBody>
        </p:sp>
        <p:sp>
          <p:nvSpPr>
            <p:cNvPr id="113673" name="Rectangle 9">
              <a:extLst>
                <a:ext uri="{FF2B5EF4-FFF2-40B4-BE49-F238E27FC236}">
                  <a16:creationId xmlns:a16="http://schemas.microsoft.com/office/drawing/2014/main" id="{C9555136-E3E7-B04D-B0FA-6EC16C69B0BF}"/>
                </a:ext>
              </a:extLst>
            </p:cNvPr>
            <p:cNvSpPr>
              <a:spLocks noChangeArrowheads="1"/>
            </p:cNvSpPr>
            <p:nvPr/>
          </p:nvSpPr>
          <p:spPr bwMode="auto">
            <a:xfrm>
              <a:off x="2349" y="2504"/>
              <a:ext cx="288" cy="288"/>
            </a:xfrm>
            <a:prstGeom prst="rect">
              <a:avLst/>
            </a:prstGeom>
            <a:solidFill>
              <a:srgbClr val="00FF00">
                <a:alpha val="50000"/>
              </a:srgbClr>
            </a:solidFill>
            <a:ln w="9525">
              <a:solidFill>
                <a:srgbClr val="000000"/>
              </a:solidFill>
              <a:miter lim="800000"/>
              <a:headEnd/>
              <a:tailEnd/>
            </a:ln>
          </p:spPr>
          <p:txBody>
            <a:bodyPr/>
            <a:lstStyle/>
            <a:p>
              <a:endParaRPr lang="de-DE"/>
            </a:p>
          </p:txBody>
        </p:sp>
        <p:sp>
          <p:nvSpPr>
            <p:cNvPr id="113674" name="Rectangle 10">
              <a:extLst>
                <a:ext uri="{FF2B5EF4-FFF2-40B4-BE49-F238E27FC236}">
                  <a16:creationId xmlns:a16="http://schemas.microsoft.com/office/drawing/2014/main" id="{ED67C28C-ABD8-0F46-8398-104FAB1FB58C}"/>
                </a:ext>
              </a:extLst>
            </p:cNvPr>
            <p:cNvSpPr>
              <a:spLocks noChangeArrowheads="1"/>
            </p:cNvSpPr>
            <p:nvPr/>
          </p:nvSpPr>
          <p:spPr bwMode="auto">
            <a:xfrm>
              <a:off x="2349" y="2936"/>
              <a:ext cx="288" cy="288"/>
            </a:xfrm>
            <a:prstGeom prst="rect">
              <a:avLst/>
            </a:prstGeom>
            <a:solidFill>
              <a:srgbClr val="00FFFF">
                <a:alpha val="50000"/>
              </a:srgbClr>
            </a:solidFill>
            <a:ln w="9525">
              <a:solidFill>
                <a:srgbClr val="000000"/>
              </a:solidFill>
              <a:miter lim="800000"/>
              <a:headEnd/>
              <a:tailEnd/>
            </a:ln>
          </p:spPr>
          <p:txBody>
            <a:bodyPr/>
            <a:lstStyle/>
            <a:p>
              <a:endParaRPr lang="de-DE"/>
            </a:p>
          </p:txBody>
        </p:sp>
        <p:sp>
          <p:nvSpPr>
            <p:cNvPr id="113675" name="Rectangle 11">
              <a:extLst>
                <a:ext uri="{FF2B5EF4-FFF2-40B4-BE49-F238E27FC236}">
                  <a16:creationId xmlns:a16="http://schemas.microsoft.com/office/drawing/2014/main" id="{0C7D4DB9-5D77-D948-B90C-3FBCC704D089}"/>
                </a:ext>
              </a:extLst>
            </p:cNvPr>
            <p:cNvSpPr>
              <a:spLocks noChangeArrowheads="1"/>
            </p:cNvSpPr>
            <p:nvPr/>
          </p:nvSpPr>
          <p:spPr bwMode="auto">
            <a:xfrm>
              <a:off x="2349" y="3368"/>
              <a:ext cx="288" cy="288"/>
            </a:xfrm>
            <a:prstGeom prst="rect">
              <a:avLst/>
            </a:prstGeom>
            <a:solidFill>
              <a:srgbClr val="CC99FF">
                <a:alpha val="50000"/>
              </a:srgbClr>
            </a:solidFill>
            <a:ln w="9525">
              <a:solidFill>
                <a:srgbClr val="000000"/>
              </a:solidFill>
              <a:miter lim="800000"/>
              <a:headEnd/>
              <a:tailEnd/>
            </a:ln>
          </p:spPr>
          <p:txBody>
            <a:bodyPr/>
            <a:lstStyle/>
            <a:p>
              <a:endParaRPr lang="de-DE"/>
            </a:p>
          </p:txBody>
        </p:sp>
        <p:sp>
          <p:nvSpPr>
            <p:cNvPr id="113676" name="Rectangle 12">
              <a:extLst>
                <a:ext uri="{FF2B5EF4-FFF2-40B4-BE49-F238E27FC236}">
                  <a16:creationId xmlns:a16="http://schemas.microsoft.com/office/drawing/2014/main" id="{E668335F-1733-FB48-B713-56C30C447A98}"/>
                </a:ext>
              </a:extLst>
            </p:cNvPr>
            <p:cNvSpPr>
              <a:spLocks noChangeArrowheads="1"/>
            </p:cNvSpPr>
            <p:nvPr/>
          </p:nvSpPr>
          <p:spPr bwMode="auto">
            <a:xfrm>
              <a:off x="2349" y="3800"/>
              <a:ext cx="288" cy="288"/>
            </a:xfrm>
            <a:prstGeom prst="rect">
              <a:avLst/>
            </a:prstGeom>
            <a:solidFill>
              <a:srgbClr val="FF0000">
                <a:alpha val="50000"/>
              </a:srgbClr>
            </a:solidFill>
            <a:ln w="9525">
              <a:solidFill>
                <a:srgbClr val="000000"/>
              </a:solidFill>
              <a:miter lim="800000"/>
              <a:headEnd/>
              <a:tailEnd/>
            </a:ln>
          </p:spPr>
          <p:txBody>
            <a:bodyPr/>
            <a:lstStyle/>
            <a:p>
              <a:endParaRPr lang="de-DE"/>
            </a:p>
          </p:txBody>
        </p:sp>
        <p:sp>
          <p:nvSpPr>
            <p:cNvPr id="113677" name="Rectangle 13">
              <a:extLst>
                <a:ext uri="{FF2B5EF4-FFF2-40B4-BE49-F238E27FC236}">
                  <a16:creationId xmlns:a16="http://schemas.microsoft.com/office/drawing/2014/main" id="{8BD3673E-3843-3E43-B530-F20C97C43DC1}"/>
                </a:ext>
              </a:extLst>
            </p:cNvPr>
            <p:cNvSpPr>
              <a:spLocks noChangeArrowheads="1"/>
            </p:cNvSpPr>
            <p:nvPr/>
          </p:nvSpPr>
          <p:spPr bwMode="auto">
            <a:xfrm>
              <a:off x="2349" y="4232"/>
              <a:ext cx="288" cy="288"/>
            </a:xfrm>
            <a:prstGeom prst="rect">
              <a:avLst/>
            </a:prstGeom>
            <a:solidFill>
              <a:srgbClr val="000080">
                <a:alpha val="50000"/>
              </a:srgbClr>
            </a:solidFill>
            <a:ln w="9525">
              <a:solidFill>
                <a:srgbClr val="000000"/>
              </a:solidFill>
              <a:miter lim="800000"/>
              <a:headEnd/>
              <a:tailEnd/>
            </a:ln>
          </p:spPr>
          <p:txBody>
            <a:bodyPr/>
            <a:lstStyle/>
            <a:p>
              <a:endParaRPr lang="de-DE"/>
            </a:p>
          </p:txBody>
        </p:sp>
        <p:sp>
          <p:nvSpPr>
            <p:cNvPr id="113678" name="Rectangle 14">
              <a:extLst>
                <a:ext uri="{FF2B5EF4-FFF2-40B4-BE49-F238E27FC236}">
                  <a16:creationId xmlns:a16="http://schemas.microsoft.com/office/drawing/2014/main" id="{92347617-B4DC-9A4E-A5D6-2CDD0D1B1904}"/>
                </a:ext>
              </a:extLst>
            </p:cNvPr>
            <p:cNvSpPr>
              <a:spLocks noChangeArrowheads="1"/>
            </p:cNvSpPr>
            <p:nvPr/>
          </p:nvSpPr>
          <p:spPr bwMode="auto">
            <a:xfrm>
              <a:off x="2349" y="4664"/>
              <a:ext cx="288" cy="288"/>
            </a:xfrm>
            <a:prstGeom prst="rect">
              <a:avLst/>
            </a:prstGeom>
            <a:solidFill>
              <a:srgbClr val="FFFFFF">
                <a:alpha val="50000"/>
              </a:srgbClr>
            </a:solidFill>
            <a:ln w="9525">
              <a:solidFill>
                <a:srgbClr val="000000"/>
              </a:solidFill>
              <a:miter lim="800000"/>
              <a:headEnd/>
              <a:tailEnd/>
            </a:ln>
          </p:spPr>
          <p:txBody>
            <a:bodyPr/>
            <a:lstStyle/>
            <a:p>
              <a:endParaRPr lang="de-DE"/>
            </a:p>
          </p:txBody>
        </p:sp>
        <p:sp>
          <p:nvSpPr>
            <p:cNvPr id="113679" name="Text Box 15">
              <a:extLst>
                <a:ext uri="{FF2B5EF4-FFF2-40B4-BE49-F238E27FC236}">
                  <a16:creationId xmlns:a16="http://schemas.microsoft.com/office/drawing/2014/main" id="{9FB00C27-301F-8141-84BA-825B1204506A}"/>
                </a:ext>
              </a:extLst>
            </p:cNvPr>
            <p:cNvSpPr txBox="1">
              <a:spLocks noChangeArrowheads="1"/>
            </p:cNvSpPr>
            <p:nvPr/>
          </p:nvSpPr>
          <p:spPr bwMode="auto">
            <a:xfrm>
              <a:off x="2781" y="2072"/>
              <a:ext cx="1440" cy="288"/>
            </a:xfrm>
            <a:prstGeom prst="rect">
              <a:avLst/>
            </a:prstGeom>
            <a:solidFill>
              <a:srgbClr val="FFFFFF"/>
            </a:solidFill>
            <a:ln w="9525">
              <a:solidFill>
                <a:srgbClr val="000000"/>
              </a:solidFill>
              <a:miter lim="800000"/>
              <a:headEnd/>
              <a:tailEnd/>
            </a:ln>
          </p:spPr>
          <p:txBody>
            <a:bodyPr lIns="86445" tIns="43223" rIns="86445" bIns="43223"/>
            <a:lstStyle>
              <a:lvl1pPr defTabSz="766763">
                <a:defRPr>
                  <a:solidFill>
                    <a:schemeClr val="tx1"/>
                  </a:solidFill>
                  <a:latin typeface="Arial" panose="020B0604020202020204" pitchFamily="34" charset="0"/>
                </a:defRPr>
              </a:lvl1pPr>
              <a:lvl2pPr marL="431800" defTabSz="766763">
                <a:defRPr>
                  <a:solidFill>
                    <a:schemeClr val="tx1"/>
                  </a:solidFill>
                  <a:latin typeface="Arial" panose="020B0604020202020204" pitchFamily="34" charset="0"/>
                </a:defRPr>
              </a:lvl2pPr>
              <a:lvl3pPr marL="865188" defTabSz="766763">
                <a:defRPr>
                  <a:solidFill>
                    <a:schemeClr val="tx1"/>
                  </a:solidFill>
                  <a:latin typeface="Arial" panose="020B0604020202020204" pitchFamily="34" charset="0"/>
                </a:defRPr>
              </a:lvl3pPr>
              <a:lvl4pPr marL="1296988" defTabSz="766763">
                <a:defRPr>
                  <a:solidFill>
                    <a:schemeClr val="tx1"/>
                  </a:solidFill>
                  <a:latin typeface="Arial" panose="020B0604020202020204" pitchFamily="34" charset="0"/>
                </a:defRPr>
              </a:lvl4pPr>
              <a:lvl5pPr marL="1728788" defTabSz="766763">
                <a:defRPr>
                  <a:solidFill>
                    <a:schemeClr val="tx1"/>
                  </a:solidFill>
                  <a:latin typeface="Arial" panose="020B0604020202020204" pitchFamily="34" charset="0"/>
                </a:defRPr>
              </a:lvl5pPr>
              <a:lvl6pPr marL="2185988" defTabSz="766763" fontAlgn="base">
                <a:spcBef>
                  <a:spcPct val="0"/>
                </a:spcBef>
                <a:spcAft>
                  <a:spcPct val="0"/>
                </a:spcAft>
                <a:defRPr>
                  <a:solidFill>
                    <a:schemeClr val="tx1"/>
                  </a:solidFill>
                  <a:latin typeface="Arial" panose="020B0604020202020204" pitchFamily="34" charset="0"/>
                </a:defRPr>
              </a:lvl6pPr>
              <a:lvl7pPr marL="2643188" defTabSz="766763" fontAlgn="base">
                <a:spcBef>
                  <a:spcPct val="0"/>
                </a:spcBef>
                <a:spcAft>
                  <a:spcPct val="0"/>
                </a:spcAft>
                <a:defRPr>
                  <a:solidFill>
                    <a:schemeClr val="tx1"/>
                  </a:solidFill>
                  <a:latin typeface="Arial" panose="020B0604020202020204" pitchFamily="34" charset="0"/>
                </a:defRPr>
              </a:lvl7pPr>
              <a:lvl8pPr marL="3100388" defTabSz="766763" fontAlgn="base">
                <a:spcBef>
                  <a:spcPct val="0"/>
                </a:spcBef>
                <a:spcAft>
                  <a:spcPct val="0"/>
                </a:spcAft>
                <a:defRPr>
                  <a:solidFill>
                    <a:schemeClr val="tx1"/>
                  </a:solidFill>
                  <a:latin typeface="Arial" panose="020B0604020202020204" pitchFamily="34" charset="0"/>
                </a:defRPr>
              </a:lvl8pPr>
              <a:lvl9pPr marL="3557588" defTabSz="766763" fontAlgn="base">
                <a:spcBef>
                  <a:spcPct val="0"/>
                </a:spcBef>
                <a:spcAft>
                  <a:spcPct val="0"/>
                </a:spcAft>
                <a:defRPr>
                  <a:solidFill>
                    <a:schemeClr val="tx1"/>
                  </a:solidFill>
                  <a:latin typeface="Arial" panose="020B0604020202020204" pitchFamily="34" charset="0"/>
                </a:defRPr>
              </a:lvl9pPr>
            </a:lstStyle>
            <a:p>
              <a:r>
                <a:rPr lang="de-DE" altLang="de-DE" sz="900"/>
                <a:t>FHTW Berlin</a:t>
              </a:r>
              <a:endParaRPr lang="de-DE" altLang="de-DE" sz="1500"/>
            </a:p>
          </p:txBody>
        </p:sp>
        <p:sp>
          <p:nvSpPr>
            <p:cNvPr id="113680" name="Text Box 16">
              <a:extLst>
                <a:ext uri="{FF2B5EF4-FFF2-40B4-BE49-F238E27FC236}">
                  <a16:creationId xmlns:a16="http://schemas.microsoft.com/office/drawing/2014/main" id="{606037D8-21BE-C648-917C-72A561A1D8F3}"/>
                </a:ext>
              </a:extLst>
            </p:cNvPr>
            <p:cNvSpPr txBox="1">
              <a:spLocks noChangeArrowheads="1"/>
            </p:cNvSpPr>
            <p:nvPr/>
          </p:nvSpPr>
          <p:spPr bwMode="auto">
            <a:xfrm>
              <a:off x="2781" y="2504"/>
              <a:ext cx="1440" cy="288"/>
            </a:xfrm>
            <a:prstGeom prst="rect">
              <a:avLst/>
            </a:prstGeom>
            <a:solidFill>
              <a:srgbClr val="FFFFFF"/>
            </a:solidFill>
            <a:ln w="9525">
              <a:solidFill>
                <a:srgbClr val="000000"/>
              </a:solidFill>
              <a:miter lim="800000"/>
              <a:headEnd/>
              <a:tailEnd/>
            </a:ln>
          </p:spPr>
          <p:txBody>
            <a:bodyPr lIns="86445" tIns="43223" rIns="86445" bIns="43223"/>
            <a:lstStyle>
              <a:lvl1pPr defTabSz="766763">
                <a:defRPr>
                  <a:solidFill>
                    <a:schemeClr val="tx1"/>
                  </a:solidFill>
                  <a:latin typeface="Arial" panose="020B0604020202020204" pitchFamily="34" charset="0"/>
                </a:defRPr>
              </a:lvl1pPr>
              <a:lvl2pPr marL="431800" defTabSz="766763">
                <a:defRPr>
                  <a:solidFill>
                    <a:schemeClr val="tx1"/>
                  </a:solidFill>
                  <a:latin typeface="Arial" panose="020B0604020202020204" pitchFamily="34" charset="0"/>
                </a:defRPr>
              </a:lvl2pPr>
              <a:lvl3pPr marL="865188" defTabSz="766763">
                <a:defRPr>
                  <a:solidFill>
                    <a:schemeClr val="tx1"/>
                  </a:solidFill>
                  <a:latin typeface="Arial" panose="020B0604020202020204" pitchFamily="34" charset="0"/>
                </a:defRPr>
              </a:lvl3pPr>
              <a:lvl4pPr marL="1296988" defTabSz="766763">
                <a:defRPr>
                  <a:solidFill>
                    <a:schemeClr val="tx1"/>
                  </a:solidFill>
                  <a:latin typeface="Arial" panose="020B0604020202020204" pitchFamily="34" charset="0"/>
                </a:defRPr>
              </a:lvl4pPr>
              <a:lvl5pPr marL="1728788" defTabSz="766763">
                <a:defRPr>
                  <a:solidFill>
                    <a:schemeClr val="tx1"/>
                  </a:solidFill>
                  <a:latin typeface="Arial" panose="020B0604020202020204" pitchFamily="34" charset="0"/>
                </a:defRPr>
              </a:lvl5pPr>
              <a:lvl6pPr marL="2185988" defTabSz="766763" fontAlgn="base">
                <a:spcBef>
                  <a:spcPct val="0"/>
                </a:spcBef>
                <a:spcAft>
                  <a:spcPct val="0"/>
                </a:spcAft>
                <a:defRPr>
                  <a:solidFill>
                    <a:schemeClr val="tx1"/>
                  </a:solidFill>
                  <a:latin typeface="Arial" panose="020B0604020202020204" pitchFamily="34" charset="0"/>
                </a:defRPr>
              </a:lvl6pPr>
              <a:lvl7pPr marL="2643188" defTabSz="766763" fontAlgn="base">
                <a:spcBef>
                  <a:spcPct val="0"/>
                </a:spcBef>
                <a:spcAft>
                  <a:spcPct val="0"/>
                </a:spcAft>
                <a:defRPr>
                  <a:solidFill>
                    <a:schemeClr val="tx1"/>
                  </a:solidFill>
                  <a:latin typeface="Arial" panose="020B0604020202020204" pitchFamily="34" charset="0"/>
                </a:defRPr>
              </a:lvl7pPr>
              <a:lvl8pPr marL="3100388" defTabSz="766763" fontAlgn="base">
                <a:spcBef>
                  <a:spcPct val="0"/>
                </a:spcBef>
                <a:spcAft>
                  <a:spcPct val="0"/>
                </a:spcAft>
                <a:defRPr>
                  <a:solidFill>
                    <a:schemeClr val="tx1"/>
                  </a:solidFill>
                  <a:latin typeface="Arial" panose="020B0604020202020204" pitchFamily="34" charset="0"/>
                </a:defRPr>
              </a:lvl8pPr>
              <a:lvl9pPr marL="3557588" defTabSz="766763" fontAlgn="base">
                <a:spcBef>
                  <a:spcPct val="0"/>
                </a:spcBef>
                <a:spcAft>
                  <a:spcPct val="0"/>
                </a:spcAft>
                <a:defRPr>
                  <a:solidFill>
                    <a:schemeClr val="tx1"/>
                  </a:solidFill>
                  <a:latin typeface="Arial" panose="020B0604020202020204" pitchFamily="34" charset="0"/>
                </a:defRPr>
              </a:lvl9pPr>
            </a:lstStyle>
            <a:p>
              <a:r>
                <a:rPr lang="de-DE" altLang="de-DE" sz="900"/>
                <a:t>THF Berlin</a:t>
              </a:r>
              <a:endParaRPr lang="de-DE" altLang="de-DE" sz="1500"/>
            </a:p>
          </p:txBody>
        </p:sp>
        <p:sp>
          <p:nvSpPr>
            <p:cNvPr id="113681" name="Text Box 17">
              <a:extLst>
                <a:ext uri="{FF2B5EF4-FFF2-40B4-BE49-F238E27FC236}">
                  <a16:creationId xmlns:a16="http://schemas.microsoft.com/office/drawing/2014/main" id="{0C81DB35-3B61-E14B-88F7-27D6E3A0B008}"/>
                </a:ext>
              </a:extLst>
            </p:cNvPr>
            <p:cNvSpPr txBox="1">
              <a:spLocks noChangeArrowheads="1"/>
            </p:cNvSpPr>
            <p:nvPr/>
          </p:nvSpPr>
          <p:spPr bwMode="auto">
            <a:xfrm>
              <a:off x="2781" y="2936"/>
              <a:ext cx="1440" cy="288"/>
            </a:xfrm>
            <a:prstGeom prst="rect">
              <a:avLst/>
            </a:prstGeom>
            <a:solidFill>
              <a:srgbClr val="FFFFFF"/>
            </a:solidFill>
            <a:ln w="9525">
              <a:solidFill>
                <a:srgbClr val="000000"/>
              </a:solidFill>
              <a:miter lim="800000"/>
              <a:headEnd/>
              <a:tailEnd/>
            </a:ln>
          </p:spPr>
          <p:txBody>
            <a:bodyPr lIns="86445" tIns="43223" rIns="86445" bIns="43223"/>
            <a:lstStyle>
              <a:lvl1pPr defTabSz="766763">
                <a:defRPr>
                  <a:solidFill>
                    <a:schemeClr val="tx1"/>
                  </a:solidFill>
                  <a:latin typeface="Arial" panose="020B0604020202020204" pitchFamily="34" charset="0"/>
                </a:defRPr>
              </a:lvl1pPr>
              <a:lvl2pPr marL="431800" defTabSz="766763">
                <a:defRPr>
                  <a:solidFill>
                    <a:schemeClr val="tx1"/>
                  </a:solidFill>
                  <a:latin typeface="Arial" panose="020B0604020202020204" pitchFamily="34" charset="0"/>
                </a:defRPr>
              </a:lvl2pPr>
              <a:lvl3pPr marL="865188" defTabSz="766763">
                <a:defRPr>
                  <a:solidFill>
                    <a:schemeClr val="tx1"/>
                  </a:solidFill>
                  <a:latin typeface="Arial" panose="020B0604020202020204" pitchFamily="34" charset="0"/>
                </a:defRPr>
              </a:lvl3pPr>
              <a:lvl4pPr marL="1296988" defTabSz="766763">
                <a:defRPr>
                  <a:solidFill>
                    <a:schemeClr val="tx1"/>
                  </a:solidFill>
                  <a:latin typeface="Arial" panose="020B0604020202020204" pitchFamily="34" charset="0"/>
                </a:defRPr>
              </a:lvl4pPr>
              <a:lvl5pPr marL="1728788" defTabSz="766763">
                <a:defRPr>
                  <a:solidFill>
                    <a:schemeClr val="tx1"/>
                  </a:solidFill>
                  <a:latin typeface="Arial" panose="020B0604020202020204" pitchFamily="34" charset="0"/>
                </a:defRPr>
              </a:lvl5pPr>
              <a:lvl6pPr marL="2185988" defTabSz="766763" fontAlgn="base">
                <a:spcBef>
                  <a:spcPct val="0"/>
                </a:spcBef>
                <a:spcAft>
                  <a:spcPct val="0"/>
                </a:spcAft>
                <a:defRPr>
                  <a:solidFill>
                    <a:schemeClr val="tx1"/>
                  </a:solidFill>
                  <a:latin typeface="Arial" panose="020B0604020202020204" pitchFamily="34" charset="0"/>
                </a:defRPr>
              </a:lvl6pPr>
              <a:lvl7pPr marL="2643188" defTabSz="766763" fontAlgn="base">
                <a:spcBef>
                  <a:spcPct val="0"/>
                </a:spcBef>
                <a:spcAft>
                  <a:spcPct val="0"/>
                </a:spcAft>
                <a:defRPr>
                  <a:solidFill>
                    <a:schemeClr val="tx1"/>
                  </a:solidFill>
                  <a:latin typeface="Arial" panose="020B0604020202020204" pitchFamily="34" charset="0"/>
                </a:defRPr>
              </a:lvl7pPr>
              <a:lvl8pPr marL="3100388" defTabSz="766763" fontAlgn="base">
                <a:spcBef>
                  <a:spcPct val="0"/>
                </a:spcBef>
                <a:spcAft>
                  <a:spcPct val="0"/>
                </a:spcAft>
                <a:defRPr>
                  <a:solidFill>
                    <a:schemeClr val="tx1"/>
                  </a:solidFill>
                  <a:latin typeface="Arial" panose="020B0604020202020204" pitchFamily="34" charset="0"/>
                </a:defRPr>
              </a:lvl8pPr>
              <a:lvl9pPr marL="3557588" defTabSz="766763" fontAlgn="base">
                <a:spcBef>
                  <a:spcPct val="0"/>
                </a:spcBef>
                <a:spcAft>
                  <a:spcPct val="0"/>
                </a:spcAft>
                <a:defRPr>
                  <a:solidFill>
                    <a:schemeClr val="tx1"/>
                  </a:solidFill>
                  <a:latin typeface="Arial" panose="020B0604020202020204" pitchFamily="34" charset="0"/>
                </a:defRPr>
              </a:lvl9pPr>
            </a:lstStyle>
            <a:p>
              <a:r>
                <a:rPr lang="de-DE" altLang="de-DE" sz="900"/>
                <a:t>FH Wildau</a:t>
              </a:r>
              <a:endParaRPr lang="de-DE" altLang="de-DE" sz="1500"/>
            </a:p>
          </p:txBody>
        </p:sp>
        <p:sp>
          <p:nvSpPr>
            <p:cNvPr id="113682" name="Text Box 18">
              <a:extLst>
                <a:ext uri="{FF2B5EF4-FFF2-40B4-BE49-F238E27FC236}">
                  <a16:creationId xmlns:a16="http://schemas.microsoft.com/office/drawing/2014/main" id="{831941F7-829F-F34F-8B2D-DEDDF9AB5AEB}"/>
                </a:ext>
              </a:extLst>
            </p:cNvPr>
            <p:cNvSpPr txBox="1">
              <a:spLocks noChangeArrowheads="1"/>
            </p:cNvSpPr>
            <p:nvPr/>
          </p:nvSpPr>
          <p:spPr bwMode="auto">
            <a:xfrm>
              <a:off x="2781" y="3368"/>
              <a:ext cx="1440" cy="288"/>
            </a:xfrm>
            <a:prstGeom prst="rect">
              <a:avLst/>
            </a:prstGeom>
            <a:solidFill>
              <a:srgbClr val="FFFFFF"/>
            </a:solidFill>
            <a:ln w="9525">
              <a:solidFill>
                <a:srgbClr val="000000"/>
              </a:solidFill>
              <a:miter lim="800000"/>
              <a:headEnd/>
              <a:tailEnd/>
            </a:ln>
          </p:spPr>
          <p:txBody>
            <a:bodyPr lIns="86445" tIns="43223" rIns="86445" bIns="43223"/>
            <a:lstStyle>
              <a:lvl1pPr defTabSz="766763">
                <a:defRPr>
                  <a:solidFill>
                    <a:schemeClr val="tx1"/>
                  </a:solidFill>
                  <a:latin typeface="Arial" panose="020B0604020202020204" pitchFamily="34" charset="0"/>
                </a:defRPr>
              </a:lvl1pPr>
              <a:lvl2pPr marL="431800" defTabSz="766763">
                <a:defRPr>
                  <a:solidFill>
                    <a:schemeClr val="tx1"/>
                  </a:solidFill>
                  <a:latin typeface="Arial" panose="020B0604020202020204" pitchFamily="34" charset="0"/>
                </a:defRPr>
              </a:lvl2pPr>
              <a:lvl3pPr marL="865188" defTabSz="766763">
                <a:defRPr>
                  <a:solidFill>
                    <a:schemeClr val="tx1"/>
                  </a:solidFill>
                  <a:latin typeface="Arial" panose="020B0604020202020204" pitchFamily="34" charset="0"/>
                </a:defRPr>
              </a:lvl3pPr>
              <a:lvl4pPr marL="1296988" defTabSz="766763">
                <a:defRPr>
                  <a:solidFill>
                    <a:schemeClr val="tx1"/>
                  </a:solidFill>
                  <a:latin typeface="Arial" panose="020B0604020202020204" pitchFamily="34" charset="0"/>
                </a:defRPr>
              </a:lvl4pPr>
              <a:lvl5pPr marL="1728788" defTabSz="766763">
                <a:defRPr>
                  <a:solidFill>
                    <a:schemeClr val="tx1"/>
                  </a:solidFill>
                  <a:latin typeface="Arial" panose="020B0604020202020204" pitchFamily="34" charset="0"/>
                </a:defRPr>
              </a:lvl5pPr>
              <a:lvl6pPr marL="2185988" defTabSz="766763" fontAlgn="base">
                <a:spcBef>
                  <a:spcPct val="0"/>
                </a:spcBef>
                <a:spcAft>
                  <a:spcPct val="0"/>
                </a:spcAft>
                <a:defRPr>
                  <a:solidFill>
                    <a:schemeClr val="tx1"/>
                  </a:solidFill>
                  <a:latin typeface="Arial" panose="020B0604020202020204" pitchFamily="34" charset="0"/>
                </a:defRPr>
              </a:lvl6pPr>
              <a:lvl7pPr marL="2643188" defTabSz="766763" fontAlgn="base">
                <a:spcBef>
                  <a:spcPct val="0"/>
                </a:spcBef>
                <a:spcAft>
                  <a:spcPct val="0"/>
                </a:spcAft>
                <a:defRPr>
                  <a:solidFill>
                    <a:schemeClr val="tx1"/>
                  </a:solidFill>
                  <a:latin typeface="Arial" panose="020B0604020202020204" pitchFamily="34" charset="0"/>
                </a:defRPr>
              </a:lvl7pPr>
              <a:lvl8pPr marL="3100388" defTabSz="766763" fontAlgn="base">
                <a:spcBef>
                  <a:spcPct val="0"/>
                </a:spcBef>
                <a:spcAft>
                  <a:spcPct val="0"/>
                </a:spcAft>
                <a:defRPr>
                  <a:solidFill>
                    <a:schemeClr val="tx1"/>
                  </a:solidFill>
                  <a:latin typeface="Arial" panose="020B0604020202020204" pitchFamily="34" charset="0"/>
                </a:defRPr>
              </a:lvl8pPr>
              <a:lvl9pPr marL="3557588" defTabSz="766763" fontAlgn="base">
                <a:spcBef>
                  <a:spcPct val="0"/>
                </a:spcBef>
                <a:spcAft>
                  <a:spcPct val="0"/>
                </a:spcAft>
                <a:defRPr>
                  <a:solidFill>
                    <a:schemeClr val="tx1"/>
                  </a:solidFill>
                  <a:latin typeface="Arial" panose="020B0604020202020204" pitchFamily="34" charset="0"/>
                </a:defRPr>
              </a:lvl9pPr>
            </a:lstStyle>
            <a:p>
              <a:r>
                <a:rPr lang="de-DE" altLang="de-DE" sz="900"/>
                <a:t>FH Potsdam</a:t>
              </a:r>
              <a:endParaRPr lang="de-DE" altLang="de-DE" sz="1500"/>
            </a:p>
          </p:txBody>
        </p:sp>
        <p:sp>
          <p:nvSpPr>
            <p:cNvPr id="113683" name="Text Box 19">
              <a:extLst>
                <a:ext uri="{FF2B5EF4-FFF2-40B4-BE49-F238E27FC236}">
                  <a16:creationId xmlns:a16="http://schemas.microsoft.com/office/drawing/2014/main" id="{2A0EA622-05A6-FE4F-B9D2-597B463C22C7}"/>
                </a:ext>
              </a:extLst>
            </p:cNvPr>
            <p:cNvSpPr txBox="1">
              <a:spLocks noChangeArrowheads="1"/>
            </p:cNvSpPr>
            <p:nvPr/>
          </p:nvSpPr>
          <p:spPr bwMode="auto">
            <a:xfrm>
              <a:off x="2781" y="3800"/>
              <a:ext cx="1440" cy="288"/>
            </a:xfrm>
            <a:prstGeom prst="rect">
              <a:avLst/>
            </a:prstGeom>
            <a:solidFill>
              <a:srgbClr val="FFFFFF"/>
            </a:solidFill>
            <a:ln w="9525">
              <a:solidFill>
                <a:srgbClr val="000000"/>
              </a:solidFill>
              <a:miter lim="800000"/>
              <a:headEnd/>
              <a:tailEnd/>
            </a:ln>
          </p:spPr>
          <p:txBody>
            <a:bodyPr lIns="86445" tIns="43223" rIns="86445" bIns="43223"/>
            <a:lstStyle>
              <a:lvl1pPr defTabSz="766763">
                <a:defRPr>
                  <a:solidFill>
                    <a:schemeClr val="tx1"/>
                  </a:solidFill>
                  <a:latin typeface="Arial" panose="020B0604020202020204" pitchFamily="34" charset="0"/>
                </a:defRPr>
              </a:lvl1pPr>
              <a:lvl2pPr marL="431800" defTabSz="766763">
                <a:defRPr>
                  <a:solidFill>
                    <a:schemeClr val="tx1"/>
                  </a:solidFill>
                  <a:latin typeface="Arial" panose="020B0604020202020204" pitchFamily="34" charset="0"/>
                </a:defRPr>
              </a:lvl2pPr>
              <a:lvl3pPr marL="865188" defTabSz="766763">
                <a:defRPr>
                  <a:solidFill>
                    <a:schemeClr val="tx1"/>
                  </a:solidFill>
                  <a:latin typeface="Arial" panose="020B0604020202020204" pitchFamily="34" charset="0"/>
                </a:defRPr>
              </a:lvl3pPr>
              <a:lvl4pPr marL="1296988" defTabSz="766763">
                <a:defRPr>
                  <a:solidFill>
                    <a:schemeClr val="tx1"/>
                  </a:solidFill>
                  <a:latin typeface="Arial" panose="020B0604020202020204" pitchFamily="34" charset="0"/>
                </a:defRPr>
              </a:lvl4pPr>
              <a:lvl5pPr marL="1728788" defTabSz="766763">
                <a:defRPr>
                  <a:solidFill>
                    <a:schemeClr val="tx1"/>
                  </a:solidFill>
                  <a:latin typeface="Arial" panose="020B0604020202020204" pitchFamily="34" charset="0"/>
                </a:defRPr>
              </a:lvl5pPr>
              <a:lvl6pPr marL="2185988" defTabSz="766763" fontAlgn="base">
                <a:spcBef>
                  <a:spcPct val="0"/>
                </a:spcBef>
                <a:spcAft>
                  <a:spcPct val="0"/>
                </a:spcAft>
                <a:defRPr>
                  <a:solidFill>
                    <a:schemeClr val="tx1"/>
                  </a:solidFill>
                  <a:latin typeface="Arial" panose="020B0604020202020204" pitchFamily="34" charset="0"/>
                </a:defRPr>
              </a:lvl6pPr>
              <a:lvl7pPr marL="2643188" defTabSz="766763" fontAlgn="base">
                <a:spcBef>
                  <a:spcPct val="0"/>
                </a:spcBef>
                <a:spcAft>
                  <a:spcPct val="0"/>
                </a:spcAft>
                <a:defRPr>
                  <a:solidFill>
                    <a:schemeClr val="tx1"/>
                  </a:solidFill>
                  <a:latin typeface="Arial" panose="020B0604020202020204" pitchFamily="34" charset="0"/>
                </a:defRPr>
              </a:lvl7pPr>
              <a:lvl8pPr marL="3100388" defTabSz="766763" fontAlgn="base">
                <a:spcBef>
                  <a:spcPct val="0"/>
                </a:spcBef>
                <a:spcAft>
                  <a:spcPct val="0"/>
                </a:spcAft>
                <a:defRPr>
                  <a:solidFill>
                    <a:schemeClr val="tx1"/>
                  </a:solidFill>
                  <a:latin typeface="Arial" panose="020B0604020202020204" pitchFamily="34" charset="0"/>
                </a:defRPr>
              </a:lvl8pPr>
              <a:lvl9pPr marL="3557588" defTabSz="766763" fontAlgn="base">
                <a:spcBef>
                  <a:spcPct val="0"/>
                </a:spcBef>
                <a:spcAft>
                  <a:spcPct val="0"/>
                </a:spcAft>
                <a:defRPr>
                  <a:solidFill>
                    <a:schemeClr val="tx1"/>
                  </a:solidFill>
                  <a:latin typeface="Arial" panose="020B0604020202020204" pitchFamily="34" charset="0"/>
                </a:defRPr>
              </a:lvl9pPr>
            </a:lstStyle>
            <a:p>
              <a:r>
                <a:rPr lang="de-DE" altLang="de-DE" sz="900"/>
                <a:t>FH Brandenburg</a:t>
              </a:r>
              <a:endParaRPr lang="de-DE" altLang="de-DE" sz="1500"/>
            </a:p>
          </p:txBody>
        </p:sp>
        <p:sp>
          <p:nvSpPr>
            <p:cNvPr id="113684" name="Text Box 20">
              <a:extLst>
                <a:ext uri="{FF2B5EF4-FFF2-40B4-BE49-F238E27FC236}">
                  <a16:creationId xmlns:a16="http://schemas.microsoft.com/office/drawing/2014/main" id="{B1B09477-8A57-014C-B610-372236A0666B}"/>
                </a:ext>
              </a:extLst>
            </p:cNvPr>
            <p:cNvSpPr txBox="1">
              <a:spLocks noChangeArrowheads="1"/>
            </p:cNvSpPr>
            <p:nvPr/>
          </p:nvSpPr>
          <p:spPr bwMode="auto">
            <a:xfrm>
              <a:off x="2781" y="4232"/>
              <a:ext cx="1440" cy="288"/>
            </a:xfrm>
            <a:prstGeom prst="rect">
              <a:avLst/>
            </a:prstGeom>
            <a:solidFill>
              <a:srgbClr val="FFFFFF"/>
            </a:solidFill>
            <a:ln w="9525">
              <a:solidFill>
                <a:srgbClr val="000000"/>
              </a:solidFill>
              <a:miter lim="800000"/>
              <a:headEnd/>
              <a:tailEnd/>
            </a:ln>
          </p:spPr>
          <p:txBody>
            <a:bodyPr lIns="86445" tIns="43223" rIns="86445" bIns="43223"/>
            <a:lstStyle>
              <a:lvl1pPr defTabSz="766763">
                <a:defRPr>
                  <a:solidFill>
                    <a:schemeClr val="tx1"/>
                  </a:solidFill>
                  <a:latin typeface="Arial" panose="020B0604020202020204" pitchFamily="34" charset="0"/>
                </a:defRPr>
              </a:lvl1pPr>
              <a:lvl2pPr marL="431800" defTabSz="766763">
                <a:defRPr>
                  <a:solidFill>
                    <a:schemeClr val="tx1"/>
                  </a:solidFill>
                  <a:latin typeface="Arial" panose="020B0604020202020204" pitchFamily="34" charset="0"/>
                </a:defRPr>
              </a:lvl2pPr>
              <a:lvl3pPr marL="865188" defTabSz="766763">
                <a:defRPr>
                  <a:solidFill>
                    <a:schemeClr val="tx1"/>
                  </a:solidFill>
                  <a:latin typeface="Arial" panose="020B0604020202020204" pitchFamily="34" charset="0"/>
                </a:defRPr>
              </a:lvl3pPr>
              <a:lvl4pPr marL="1296988" defTabSz="766763">
                <a:defRPr>
                  <a:solidFill>
                    <a:schemeClr val="tx1"/>
                  </a:solidFill>
                  <a:latin typeface="Arial" panose="020B0604020202020204" pitchFamily="34" charset="0"/>
                </a:defRPr>
              </a:lvl4pPr>
              <a:lvl5pPr marL="1728788" defTabSz="766763">
                <a:defRPr>
                  <a:solidFill>
                    <a:schemeClr val="tx1"/>
                  </a:solidFill>
                  <a:latin typeface="Arial" panose="020B0604020202020204" pitchFamily="34" charset="0"/>
                </a:defRPr>
              </a:lvl5pPr>
              <a:lvl6pPr marL="2185988" defTabSz="766763" fontAlgn="base">
                <a:spcBef>
                  <a:spcPct val="0"/>
                </a:spcBef>
                <a:spcAft>
                  <a:spcPct val="0"/>
                </a:spcAft>
                <a:defRPr>
                  <a:solidFill>
                    <a:schemeClr val="tx1"/>
                  </a:solidFill>
                  <a:latin typeface="Arial" panose="020B0604020202020204" pitchFamily="34" charset="0"/>
                </a:defRPr>
              </a:lvl6pPr>
              <a:lvl7pPr marL="2643188" defTabSz="766763" fontAlgn="base">
                <a:spcBef>
                  <a:spcPct val="0"/>
                </a:spcBef>
                <a:spcAft>
                  <a:spcPct val="0"/>
                </a:spcAft>
                <a:defRPr>
                  <a:solidFill>
                    <a:schemeClr val="tx1"/>
                  </a:solidFill>
                  <a:latin typeface="Arial" panose="020B0604020202020204" pitchFamily="34" charset="0"/>
                </a:defRPr>
              </a:lvl7pPr>
              <a:lvl8pPr marL="3100388" defTabSz="766763" fontAlgn="base">
                <a:spcBef>
                  <a:spcPct val="0"/>
                </a:spcBef>
                <a:spcAft>
                  <a:spcPct val="0"/>
                </a:spcAft>
                <a:defRPr>
                  <a:solidFill>
                    <a:schemeClr val="tx1"/>
                  </a:solidFill>
                  <a:latin typeface="Arial" panose="020B0604020202020204" pitchFamily="34" charset="0"/>
                </a:defRPr>
              </a:lvl8pPr>
              <a:lvl9pPr marL="3557588" defTabSz="766763" fontAlgn="base">
                <a:spcBef>
                  <a:spcPct val="0"/>
                </a:spcBef>
                <a:spcAft>
                  <a:spcPct val="0"/>
                </a:spcAft>
                <a:defRPr>
                  <a:solidFill>
                    <a:schemeClr val="tx1"/>
                  </a:solidFill>
                  <a:latin typeface="Arial" panose="020B0604020202020204" pitchFamily="34" charset="0"/>
                </a:defRPr>
              </a:lvl9pPr>
            </a:lstStyle>
            <a:p>
              <a:r>
                <a:rPr lang="de-DE" altLang="de-DE" sz="900"/>
                <a:t>H Magdeburg</a:t>
              </a:r>
              <a:endParaRPr lang="de-DE" altLang="de-DE" sz="1500"/>
            </a:p>
          </p:txBody>
        </p:sp>
        <p:sp>
          <p:nvSpPr>
            <p:cNvPr id="113685" name="Text Box 21">
              <a:extLst>
                <a:ext uri="{FF2B5EF4-FFF2-40B4-BE49-F238E27FC236}">
                  <a16:creationId xmlns:a16="http://schemas.microsoft.com/office/drawing/2014/main" id="{228B1159-1407-4E44-A2F4-23A4A1A449CB}"/>
                </a:ext>
              </a:extLst>
            </p:cNvPr>
            <p:cNvSpPr txBox="1">
              <a:spLocks noChangeArrowheads="1"/>
            </p:cNvSpPr>
            <p:nvPr/>
          </p:nvSpPr>
          <p:spPr bwMode="auto">
            <a:xfrm>
              <a:off x="2781" y="4664"/>
              <a:ext cx="1440" cy="288"/>
            </a:xfrm>
            <a:prstGeom prst="rect">
              <a:avLst/>
            </a:prstGeom>
            <a:solidFill>
              <a:srgbClr val="FFFFFF"/>
            </a:solidFill>
            <a:ln w="9525">
              <a:solidFill>
                <a:srgbClr val="000000"/>
              </a:solidFill>
              <a:miter lim="800000"/>
              <a:headEnd/>
              <a:tailEnd/>
            </a:ln>
          </p:spPr>
          <p:txBody>
            <a:bodyPr lIns="86445" tIns="43223" rIns="86445" bIns="43223"/>
            <a:lstStyle>
              <a:lvl1pPr defTabSz="766763">
                <a:defRPr>
                  <a:solidFill>
                    <a:schemeClr val="tx1"/>
                  </a:solidFill>
                  <a:latin typeface="Arial" panose="020B0604020202020204" pitchFamily="34" charset="0"/>
                </a:defRPr>
              </a:lvl1pPr>
              <a:lvl2pPr marL="431800" defTabSz="766763">
                <a:defRPr>
                  <a:solidFill>
                    <a:schemeClr val="tx1"/>
                  </a:solidFill>
                  <a:latin typeface="Arial" panose="020B0604020202020204" pitchFamily="34" charset="0"/>
                </a:defRPr>
              </a:lvl2pPr>
              <a:lvl3pPr marL="865188" defTabSz="766763">
                <a:defRPr>
                  <a:solidFill>
                    <a:schemeClr val="tx1"/>
                  </a:solidFill>
                  <a:latin typeface="Arial" panose="020B0604020202020204" pitchFamily="34" charset="0"/>
                </a:defRPr>
              </a:lvl3pPr>
              <a:lvl4pPr marL="1296988" defTabSz="766763">
                <a:defRPr>
                  <a:solidFill>
                    <a:schemeClr val="tx1"/>
                  </a:solidFill>
                  <a:latin typeface="Arial" panose="020B0604020202020204" pitchFamily="34" charset="0"/>
                </a:defRPr>
              </a:lvl4pPr>
              <a:lvl5pPr marL="1728788" defTabSz="766763">
                <a:defRPr>
                  <a:solidFill>
                    <a:schemeClr val="tx1"/>
                  </a:solidFill>
                  <a:latin typeface="Arial" panose="020B0604020202020204" pitchFamily="34" charset="0"/>
                </a:defRPr>
              </a:lvl5pPr>
              <a:lvl6pPr marL="2185988" defTabSz="766763" fontAlgn="base">
                <a:spcBef>
                  <a:spcPct val="0"/>
                </a:spcBef>
                <a:spcAft>
                  <a:spcPct val="0"/>
                </a:spcAft>
                <a:defRPr>
                  <a:solidFill>
                    <a:schemeClr val="tx1"/>
                  </a:solidFill>
                  <a:latin typeface="Arial" panose="020B0604020202020204" pitchFamily="34" charset="0"/>
                </a:defRPr>
              </a:lvl6pPr>
              <a:lvl7pPr marL="2643188" defTabSz="766763" fontAlgn="base">
                <a:spcBef>
                  <a:spcPct val="0"/>
                </a:spcBef>
                <a:spcAft>
                  <a:spcPct val="0"/>
                </a:spcAft>
                <a:defRPr>
                  <a:solidFill>
                    <a:schemeClr val="tx1"/>
                  </a:solidFill>
                  <a:latin typeface="Arial" panose="020B0604020202020204" pitchFamily="34" charset="0"/>
                </a:defRPr>
              </a:lvl7pPr>
              <a:lvl8pPr marL="3100388" defTabSz="766763" fontAlgn="base">
                <a:spcBef>
                  <a:spcPct val="0"/>
                </a:spcBef>
                <a:spcAft>
                  <a:spcPct val="0"/>
                </a:spcAft>
                <a:defRPr>
                  <a:solidFill>
                    <a:schemeClr val="tx1"/>
                  </a:solidFill>
                  <a:latin typeface="Arial" panose="020B0604020202020204" pitchFamily="34" charset="0"/>
                </a:defRPr>
              </a:lvl8pPr>
              <a:lvl9pPr marL="3557588" defTabSz="766763" fontAlgn="base">
                <a:spcBef>
                  <a:spcPct val="0"/>
                </a:spcBef>
                <a:spcAft>
                  <a:spcPct val="0"/>
                </a:spcAft>
                <a:defRPr>
                  <a:solidFill>
                    <a:schemeClr val="tx1"/>
                  </a:solidFill>
                  <a:latin typeface="Arial" panose="020B0604020202020204" pitchFamily="34" charset="0"/>
                </a:defRPr>
              </a:lvl9pPr>
            </a:lstStyle>
            <a:p>
              <a:r>
                <a:rPr lang="de-DE" altLang="de-DE" sz="900"/>
                <a:t>Rest</a:t>
              </a:r>
              <a:endParaRPr lang="de-DE" altLang="de-DE" sz="15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448249A-DE8D-A84D-A60D-B368BF5747E8}"/>
              </a:ext>
            </a:extLst>
          </p:cNvPr>
          <p:cNvSpPr>
            <a:spLocks noGrp="1"/>
          </p:cNvSpPr>
          <p:nvPr>
            <p:ph type="ftr" sz="quarter" idx="10"/>
          </p:nvPr>
        </p:nvSpPr>
        <p:spPr/>
        <p:txBody>
          <a:bodyPr/>
          <a:lstStyle/>
          <a:p>
            <a:r>
              <a:rPr lang="de-DE" altLang="de-DE"/>
              <a:t>Studienanfängerhoch und Mobilität | Detlef Müller-Böling | 27.08.2007</a:t>
            </a:r>
          </a:p>
        </p:txBody>
      </p:sp>
      <p:sp>
        <p:nvSpPr>
          <p:cNvPr id="5" name="Foliennummernplatzhalter 4">
            <a:extLst>
              <a:ext uri="{FF2B5EF4-FFF2-40B4-BE49-F238E27FC236}">
                <a16:creationId xmlns:a16="http://schemas.microsoft.com/office/drawing/2014/main" id="{241F34ED-EFD2-934F-8578-2D5F4086C173}"/>
              </a:ext>
            </a:extLst>
          </p:cNvPr>
          <p:cNvSpPr>
            <a:spLocks noGrp="1"/>
          </p:cNvSpPr>
          <p:nvPr>
            <p:ph type="sldNum" sz="quarter" idx="11"/>
          </p:nvPr>
        </p:nvSpPr>
        <p:spPr/>
        <p:txBody>
          <a:bodyPr/>
          <a:lstStyle/>
          <a:p>
            <a:fld id="{45AD33DD-BDAA-B54B-A30E-E15624ED05A8}" type="slidenum">
              <a:rPr lang="de-DE" altLang="de-DE"/>
              <a:pPr/>
              <a:t>3</a:t>
            </a:fld>
            <a:endParaRPr lang="de-DE" altLang="de-DE"/>
          </a:p>
        </p:txBody>
      </p:sp>
      <p:sp>
        <p:nvSpPr>
          <p:cNvPr id="84994" name="Rectangle 2">
            <a:extLst>
              <a:ext uri="{FF2B5EF4-FFF2-40B4-BE49-F238E27FC236}">
                <a16:creationId xmlns:a16="http://schemas.microsoft.com/office/drawing/2014/main" id="{6F1A3061-27AA-F548-A7BA-51F9ED9480CC}"/>
              </a:ext>
            </a:extLst>
          </p:cNvPr>
          <p:cNvSpPr>
            <a:spLocks noGrp="1" noChangeArrowheads="1"/>
          </p:cNvSpPr>
          <p:nvPr>
            <p:ph type="title"/>
          </p:nvPr>
        </p:nvSpPr>
        <p:spPr/>
        <p:txBody>
          <a:bodyPr/>
          <a:lstStyle/>
          <a:p>
            <a:r>
              <a:rPr lang="de-DE" altLang="de-DE"/>
              <a:t>Annahmenset</a:t>
            </a:r>
          </a:p>
        </p:txBody>
      </p:sp>
      <p:sp>
        <p:nvSpPr>
          <p:cNvPr id="84995" name="Rectangle 3">
            <a:extLst>
              <a:ext uri="{FF2B5EF4-FFF2-40B4-BE49-F238E27FC236}">
                <a16:creationId xmlns:a16="http://schemas.microsoft.com/office/drawing/2014/main" id="{C045A5C3-D940-9947-B362-C8AC75D9ECAB}"/>
              </a:ext>
            </a:extLst>
          </p:cNvPr>
          <p:cNvSpPr>
            <a:spLocks noGrp="1" noChangeArrowheads="1"/>
          </p:cNvSpPr>
          <p:nvPr>
            <p:ph type="body" idx="1"/>
          </p:nvPr>
        </p:nvSpPr>
        <p:spPr/>
        <p:txBody>
          <a:bodyPr/>
          <a:lstStyle/>
          <a:p>
            <a:r>
              <a:rPr lang="de-DE" altLang="de-DE"/>
              <a:t>KMK-Prognose der Hochschulzugangsberechtigten aus 2005</a:t>
            </a:r>
          </a:p>
          <a:p>
            <a:r>
              <a:rPr lang="de-DE" altLang="de-DE"/>
              <a:t>Verzögerter, landesspezifischer Übergang zum Studium (Abschlussjahrgang 2000)</a:t>
            </a:r>
          </a:p>
          <a:p>
            <a:r>
              <a:rPr lang="de-DE" altLang="de-DE"/>
              <a:t>Innerdeutsche Mobilität der Studienanfänger (2005)</a:t>
            </a:r>
          </a:p>
          <a:p>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2" dur="5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17" dur="500"/>
                                        <p:tgtEl>
                                          <p:spTgt spid="84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9D12CA4-34CE-D64D-AF2C-BAFD1F292C0F}"/>
              </a:ext>
            </a:extLst>
          </p:cNvPr>
          <p:cNvSpPr>
            <a:spLocks noGrp="1"/>
          </p:cNvSpPr>
          <p:nvPr>
            <p:ph type="ftr" sz="quarter" idx="10"/>
          </p:nvPr>
        </p:nvSpPr>
        <p:spPr/>
        <p:txBody>
          <a:bodyPr/>
          <a:lstStyle/>
          <a:p>
            <a:r>
              <a:rPr lang="de-DE" altLang="de-DE"/>
              <a:t>Studienanfängerhoch und Mobilität | Detlef Müller-Böling | 27.08.2007</a:t>
            </a:r>
          </a:p>
        </p:txBody>
      </p:sp>
      <p:sp>
        <p:nvSpPr>
          <p:cNvPr id="5" name="Foliennummernplatzhalter 4">
            <a:extLst>
              <a:ext uri="{FF2B5EF4-FFF2-40B4-BE49-F238E27FC236}">
                <a16:creationId xmlns:a16="http://schemas.microsoft.com/office/drawing/2014/main" id="{75B43B25-5F9F-7D43-97FA-B8BF33BD3337}"/>
              </a:ext>
            </a:extLst>
          </p:cNvPr>
          <p:cNvSpPr>
            <a:spLocks noGrp="1"/>
          </p:cNvSpPr>
          <p:nvPr>
            <p:ph type="sldNum" sz="quarter" idx="11"/>
          </p:nvPr>
        </p:nvSpPr>
        <p:spPr/>
        <p:txBody>
          <a:bodyPr/>
          <a:lstStyle/>
          <a:p>
            <a:fld id="{E443A537-96E5-694C-8E31-C2DB516B7527}" type="slidenum">
              <a:rPr lang="de-DE" altLang="de-DE"/>
              <a:pPr/>
              <a:t>4</a:t>
            </a:fld>
            <a:endParaRPr lang="de-DE" altLang="de-DE"/>
          </a:p>
        </p:txBody>
      </p:sp>
      <p:sp>
        <p:nvSpPr>
          <p:cNvPr id="87042" name="Rectangle 2">
            <a:extLst>
              <a:ext uri="{FF2B5EF4-FFF2-40B4-BE49-F238E27FC236}">
                <a16:creationId xmlns:a16="http://schemas.microsoft.com/office/drawing/2014/main" id="{6E01D939-6F7F-5446-B8F4-D76775538CE3}"/>
              </a:ext>
            </a:extLst>
          </p:cNvPr>
          <p:cNvSpPr>
            <a:spLocks noGrp="1" noChangeArrowheads="1"/>
          </p:cNvSpPr>
          <p:nvPr>
            <p:ph type="title"/>
          </p:nvPr>
        </p:nvSpPr>
        <p:spPr/>
        <p:txBody>
          <a:bodyPr/>
          <a:lstStyle/>
          <a:p>
            <a:r>
              <a:rPr lang="de-DE" altLang="de-DE" sz="2400"/>
              <a:t>Gründe für den Indikator Studienanfänger</a:t>
            </a:r>
          </a:p>
        </p:txBody>
      </p:sp>
      <p:sp>
        <p:nvSpPr>
          <p:cNvPr id="87043" name="Rectangle 3">
            <a:extLst>
              <a:ext uri="{FF2B5EF4-FFF2-40B4-BE49-F238E27FC236}">
                <a16:creationId xmlns:a16="http://schemas.microsoft.com/office/drawing/2014/main" id="{5EB00B71-05D9-E147-B296-E590996EB931}"/>
              </a:ext>
            </a:extLst>
          </p:cNvPr>
          <p:cNvSpPr>
            <a:spLocks noGrp="1" noChangeArrowheads="1"/>
          </p:cNvSpPr>
          <p:nvPr>
            <p:ph type="body" idx="1"/>
          </p:nvPr>
        </p:nvSpPr>
        <p:spPr/>
        <p:txBody>
          <a:bodyPr/>
          <a:lstStyle/>
          <a:p>
            <a:pPr>
              <a:buFont typeface="Wingdings" pitchFamily="2" charset="2"/>
              <a:buNone/>
            </a:pPr>
            <a:r>
              <a:rPr lang="de-DE" altLang="de-DE"/>
              <a:t>	Tatsächliche Herausforderung des Hochschulsystems:</a:t>
            </a:r>
          </a:p>
          <a:p>
            <a:r>
              <a:rPr lang="de-DE" altLang="de-DE"/>
              <a:t>Faktisches Teilzeitstudium vieler Studierender</a:t>
            </a:r>
          </a:p>
          <a:p>
            <a:r>
              <a:rPr lang="de-DE" altLang="de-DE"/>
              <a:t>Studienzeitverkürzung (BMS) bedeutet nicht weniger Betreuung</a:t>
            </a:r>
          </a:p>
          <a:p>
            <a:r>
              <a:rPr lang="de-DE" altLang="de-DE"/>
              <a:t>Geringere Abbrecherquoten (Ziel der BMS-Umstellung) </a:t>
            </a:r>
            <a:r>
              <a:rPr lang="de-DE" altLang="de-DE">
                <a:sym typeface="Wingdings" pitchFamily="2" charset="2"/>
              </a:rPr>
              <a:t> größere Absolventenzahlen  umfangreichere Betreuung</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wd">
                                    <p:tmPct val="10000"/>
                                  </p:iterate>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linds(horizontal)">
                                      <p:cBhvr>
                                        <p:cTn id="7" dur="5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iterate type="wd">
                                    <p:tmPct val="10000"/>
                                  </p:iterate>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blinds(horizontal)">
                                      <p:cBhvr>
                                        <p:cTn id="12" dur="5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iterate type="wd">
                                    <p:tmPct val="10000"/>
                                  </p:iterate>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blinds(horizontal)">
                                      <p:cBhvr>
                                        <p:cTn id="17" dur="500"/>
                                        <p:tgtEl>
                                          <p:spTgt spid="870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iterate type="wd">
                                    <p:tmPct val="10000"/>
                                  </p:iterate>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blinds(horizontal)">
                                      <p:cBhvr>
                                        <p:cTn id="22" dur="500"/>
                                        <p:tgtEl>
                                          <p:spTgt spid="87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a:extLst>
              <a:ext uri="{FF2B5EF4-FFF2-40B4-BE49-F238E27FC236}">
                <a16:creationId xmlns:a16="http://schemas.microsoft.com/office/drawing/2014/main" id="{277905D0-43B8-4E4F-AC4A-35A8ABF83D32}"/>
              </a:ext>
            </a:extLst>
          </p:cNvPr>
          <p:cNvSpPr>
            <a:spLocks noGrp="1"/>
          </p:cNvSpPr>
          <p:nvPr>
            <p:ph type="ftr" sz="quarter" idx="10"/>
          </p:nvPr>
        </p:nvSpPr>
        <p:spPr/>
        <p:txBody>
          <a:bodyPr/>
          <a:lstStyle/>
          <a:p>
            <a:r>
              <a:rPr lang="de-DE" altLang="de-DE"/>
              <a:t>Studienanfängerhoch und Mobilität | Detlef Müller-Böling | 27.08.2007</a:t>
            </a:r>
          </a:p>
        </p:txBody>
      </p:sp>
      <p:sp>
        <p:nvSpPr>
          <p:cNvPr id="9" name="Foliennummernplatzhalter 4">
            <a:extLst>
              <a:ext uri="{FF2B5EF4-FFF2-40B4-BE49-F238E27FC236}">
                <a16:creationId xmlns:a16="http://schemas.microsoft.com/office/drawing/2014/main" id="{2AF9FB35-7D74-8243-AF6E-A4F769AEC9D6}"/>
              </a:ext>
            </a:extLst>
          </p:cNvPr>
          <p:cNvSpPr>
            <a:spLocks noGrp="1"/>
          </p:cNvSpPr>
          <p:nvPr>
            <p:ph type="sldNum" sz="quarter" idx="11"/>
          </p:nvPr>
        </p:nvSpPr>
        <p:spPr/>
        <p:txBody>
          <a:bodyPr/>
          <a:lstStyle/>
          <a:p>
            <a:fld id="{3AE8759F-3FE9-9246-B2C2-FDBC5F5F5299}" type="slidenum">
              <a:rPr lang="de-DE" altLang="de-DE"/>
              <a:pPr/>
              <a:t>5</a:t>
            </a:fld>
            <a:endParaRPr lang="de-DE" altLang="de-DE"/>
          </a:p>
        </p:txBody>
      </p:sp>
      <p:sp>
        <p:nvSpPr>
          <p:cNvPr id="13315" name="Rectangle 3">
            <a:extLst>
              <a:ext uri="{FF2B5EF4-FFF2-40B4-BE49-F238E27FC236}">
                <a16:creationId xmlns:a16="http://schemas.microsoft.com/office/drawing/2014/main" id="{6FD6FE65-B5D3-D74C-AFF0-538E1AD22CD9}"/>
              </a:ext>
            </a:extLst>
          </p:cNvPr>
          <p:cNvSpPr>
            <a:spLocks noGrp="1" noChangeArrowheads="1"/>
          </p:cNvSpPr>
          <p:nvPr>
            <p:ph type="title"/>
          </p:nvPr>
        </p:nvSpPr>
        <p:spPr/>
        <p:txBody>
          <a:bodyPr/>
          <a:lstStyle/>
          <a:p>
            <a:r>
              <a:rPr lang="de-DE" altLang="de-DE" sz="2400"/>
              <a:t>Prognose der zusätzlichen Nachfrage nach Studienanfängerplätzen bis 2020</a:t>
            </a:r>
          </a:p>
        </p:txBody>
      </p:sp>
      <p:graphicFrame>
        <p:nvGraphicFramePr>
          <p:cNvPr id="13316" name="Object 4">
            <a:extLst>
              <a:ext uri="{FF2B5EF4-FFF2-40B4-BE49-F238E27FC236}">
                <a16:creationId xmlns:a16="http://schemas.microsoft.com/office/drawing/2014/main" id="{86584C04-698E-8C46-9D2D-D0046816D719}"/>
              </a:ext>
            </a:extLst>
          </p:cNvPr>
          <p:cNvGraphicFramePr>
            <a:graphicFrameLocks/>
          </p:cNvGraphicFramePr>
          <p:nvPr>
            <p:ph idx="1"/>
          </p:nvPr>
        </p:nvGraphicFramePr>
        <p:xfrm>
          <a:off x="827088" y="1462088"/>
          <a:ext cx="7416800" cy="4318000"/>
        </p:xfrm>
        <a:graphic>
          <a:graphicData uri="http://schemas.openxmlformats.org/presentationml/2006/ole">
            <mc:AlternateContent xmlns:mc="http://schemas.openxmlformats.org/markup-compatibility/2006">
              <mc:Choice xmlns:v="urn:schemas-microsoft-com:vml" Requires="v">
                <p:oleObj spid="_x0000_s13322" name="Diagramm" r:id="rId4" imgW="5346700" imgH="3111500" progId="Excel.Chart.8">
                  <p:embed/>
                </p:oleObj>
              </mc:Choice>
              <mc:Fallback>
                <p:oleObj name="Diagramm" r:id="rId4" imgW="5346700" imgH="3111500" progId="Excel.Chart.8">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462088"/>
                        <a:ext cx="7416800"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Oval 6">
            <a:extLst>
              <a:ext uri="{FF2B5EF4-FFF2-40B4-BE49-F238E27FC236}">
                <a16:creationId xmlns:a16="http://schemas.microsoft.com/office/drawing/2014/main" id="{A63F186F-FC4B-434E-AC2C-ADE4BD7CF8D2}"/>
              </a:ext>
            </a:extLst>
          </p:cNvPr>
          <p:cNvSpPr>
            <a:spLocks noChangeArrowheads="1"/>
          </p:cNvSpPr>
          <p:nvPr/>
        </p:nvSpPr>
        <p:spPr bwMode="auto">
          <a:xfrm>
            <a:off x="5724525" y="2492375"/>
            <a:ext cx="1584325" cy="865188"/>
          </a:xfrm>
          <a:prstGeom prst="ellipse">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319" name="Line 7">
            <a:extLst>
              <a:ext uri="{FF2B5EF4-FFF2-40B4-BE49-F238E27FC236}">
                <a16:creationId xmlns:a16="http://schemas.microsoft.com/office/drawing/2014/main" id="{C6F2548C-BD78-4F4D-A5F8-E62FD836BF97}"/>
              </a:ext>
            </a:extLst>
          </p:cNvPr>
          <p:cNvSpPr>
            <a:spLocks noChangeShapeType="1"/>
          </p:cNvSpPr>
          <p:nvPr/>
        </p:nvSpPr>
        <p:spPr bwMode="auto">
          <a:xfrm flipV="1">
            <a:off x="3563938" y="4221163"/>
            <a:ext cx="576262" cy="503237"/>
          </a:xfrm>
          <a:prstGeom prst="line">
            <a:avLst/>
          </a:prstGeom>
          <a:noFill/>
          <a:ln w="254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20" name="Text Box 8">
            <a:extLst>
              <a:ext uri="{FF2B5EF4-FFF2-40B4-BE49-F238E27FC236}">
                <a16:creationId xmlns:a16="http://schemas.microsoft.com/office/drawing/2014/main" id="{DA166FE8-EADE-1A43-A28E-D1E7ABC6A942}"/>
              </a:ext>
            </a:extLst>
          </p:cNvPr>
          <p:cNvSpPr txBox="1">
            <a:spLocks noChangeArrowheads="1"/>
          </p:cNvSpPr>
          <p:nvPr/>
        </p:nvSpPr>
        <p:spPr bwMode="auto">
          <a:xfrm>
            <a:off x="2843213" y="4724400"/>
            <a:ext cx="1512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b="1"/>
              <a:t>46.000</a:t>
            </a:r>
          </a:p>
        </p:txBody>
      </p:sp>
      <p:sp>
        <p:nvSpPr>
          <p:cNvPr id="13321" name="Text Box 9">
            <a:extLst>
              <a:ext uri="{FF2B5EF4-FFF2-40B4-BE49-F238E27FC236}">
                <a16:creationId xmlns:a16="http://schemas.microsoft.com/office/drawing/2014/main" id="{5A2939B8-A50F-2542-BA92-3C170C394D20}"/>
              </a:ext>
            </a:extLst>
          </p:cNvPr>
          <p:cNvSpPr txBox="1">
            <a:spLocks noChangeArrowheads="1"/>
          </p:cNvSpPr>
          <p:nvPr/>
        </p:nvSpPr>
        <p:spPr bwMode="auto">
          <a:xfrm>
            <a:off x="395288" y="981075"/>
            <a:ext cx="682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Prognose gegenüber dem Basisjahr 2005 (wie im Hochschulpakt)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4" nodeType="withEffect">
                                  <p:stCondLst>
                                    <p:cond delay="0"/>
                                  </p:stCondLst>
                                  <p:childTnLst>
                                    <p:set>
                                      <p:cBhvr>
                                        <p:cTn id="6" dur="1" fill="hold">
                                          <p:stCondLst>
                                            <p:cond delay="0"/>
                                          </p:stCondLst>
                                        </p:cTn>
                                        <p:tgtEl>
                                          <p:spTgt spid="13316">
                                            <p:oleChartEl type="gridLegend"/>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4" nodeType="clickEffect">
                                  <p:stCondLst>
                                    <p:cond delay="0"/>
                                  </p:stCondLst>
                                  <p:childTnLst>
                                    <p:set>
                                      <p:cBhvr>
                                        <p:cTn id="10" dur="1" fill="hold">
                                          <p:stCondLst>
                                            <p:cond delay="0"/>
                                          </p:stCondLst>
                                        </p:cTn>
                                        <p:tgtEl>
                                          <p:spTgt spid="13316">
                                            <p:oleChartEl type="series" lvl="1"/>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4" nodeType="clickEffect">
                                  <p:stCondLst>
                                    <p:cond delay="0"/>
                                  </p:stCondLst>
                                  <p:childTnLst>
                                    <p:set>
                                      <p:cBhvr>
                                        <p:cTn id="14" dur="1" fill="hold">
                                          <p:stCondLst>
                                            <p:cond delay="0"/>
                                          </p:stCondLst>
                                        </p:cTn>
                                        <p:tgtEl>
                                          <p:spTgt spid="13316">
                                            <p:oleChartEl type="series" lvl="2"/>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4" nodeType="clickEffect">
                                  <p:stCondLst>
                                    <p:cond delay="0"/>
                                  </p:stCondLst>
                                  <p:childTnLst>
                                    <p:set>
                                      <p:cBhvr>
                                        <p:cTn id="18" dur="1" fill="hold">
                                          <p:stCondLst>
                                            <p:cond delay="0"/>
                                          </p:stCondLst>
                                        </p:cTn>
                                        <p:tgtEl>
                                          <p:spTgt spid="13316">
                                            <p:oleChartEl type="series" lvl="3"/>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3319"/>
                                        </p:tgtEl>
                                        <p:attrNameLst>
                                          <p:attrName>style.visibility</p:attrName>
                                        </p:attrNameLst>
                                      </p:cBhvr>
                                      <p:to>
                                        <p:strVal val="visible"/>
                                      </p:to>
                                    </p:set>
                                    <p:animEffect transition="in" filter="blinds(horizontal)">
                                      <p:cBhvr>
                                        <p:cTn id="23" dur="500"/>
                                        <p:tgtEl>
                                          <p:spTgt spid="1331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320"/>
                                        </p:tgtEl>
                                        <p:attrNameLst>
                                          <p:attrName>style.visibility</p:attrName>
                                        </p:attrNameLst>
                                      </p:cBhvr>
                                      <p:to>
                                        <p:strVal val="visible"/>
                                      </p:to>
                                    </p:set>
                                    <p:animEffect transition="in" filter="blinds(horizontal)">
                                      <p:cBhvr>
                                        <p:cTn id="26" dur="500"/>
                                        <p:tgtEl>
                                          <p:spTgt spid="133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3318"/>
                                        </p:tgtEl>
                                        <p:attrNameLst>
                                          <p:attrName>style.visibility</p:attrName>
                                        </p:attrNameLst>
                                      </p:cBhvr>
                                      <p:to>
                                        <p:strVal val="visible"/>
                                      </p:to>
                                    </p:set>
                                    <p:animEffect transition="in" filter="blinds(horizontal)">
                                      <p:cBhvr>
                                        <p:cTn id="31"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316" grpId="4" uiExpand="1" bld="series"/>
      <p:bldP spid="133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83F24826-728C-1143-A2E6-0D7653F1F269}"/>
              </a:ext>
            </a:extLst>
          </p:cNvPr>
          <p:cNvSpPr>
            <a:spLocks noGrp="1"/>
          </p:cNvSpPr>
          <p:nvPr>
            <p:ph type="ftr" sz="quarter" idx="10"/>
          </p:nvPr>
        </p:nvSpPr>
        <p:spPr/>
        <p:txBody>
          <a:bodyPr/>
          <a:lstStyle/>
          <a:p>
            <a:r>
              <a:rPr lang="de-DE" altLang="de-DE"/>
              <a:t>Studienanfängerhoch und Mobilität | Detlef Müller-Böling | 27.08.2007</a:t>
            </a:r>
          </a:p>
        </p:txBody>
      </p:sp>
      <p:sp>
        <p:nvSpPr>
          <p:cNvPr id="6" name="Foliennummernplatzhalter 4">
            <a:extLst>
              <a:ext uri="{FF2B5EF4-FFF2-40B4-BE49-F238E27FC236}">
                <a16:creationId xmlns:a16="http://schemas.microsoft.com/office/drawing/2014/main" id="{AD55F125-5E8E-1B4D-94B2-6EBAE3F65EA8}"/>
              </a:ext>
            </a:extLst>
          </p:cNvPr>
          <p:cNvSpPr>
            <a:spLocks noGrp="1"/>
          </p:cNvSpPr>
          <p:nvPr>
            <p:ph type="sldNum" sz="quarter" idx="11"/>
          </p:nvPr>
        </p:nvSpPr>
        <p:spPr/>
        <p:txBody>
          <a:bodyPr/>
          <a:lstStyle/>
          <a:p>
            <a:fld id="{F1E358BF-22BE-FE4C-8D77-A5AF58BBB6E9}" type="slidenum">
              <a:rPr lang="de-DE" altLang="de-DE"/>
              <a:pPr/>
              <a:t>6</a:t>
            </a:fld>
            <a:endParaRPr lang="de-DE" altLang="de-DE"/>
          </a:p>
        </p:txBody>
      </p:sp>
      <p:sp>
        <p:nvSpPr>
          <p:cNvPr id="58370" name="Rectangle 2">
            <a:extLst>
              <a:ext uri="{FF2B5EF4-FFF2-40B4-BE49-F238E27FC236}">
                <a16:creationId xmlns:a16="http://schemas.microsoft.com/office/drawing/2014/main" id="{99609FDF-97DA-744A-A0A6-48C718ED0F12}"/>
              </a:ext>
            </a:extLst>
          </p:cNvPr>
          <p:cNvSpPr>
            <a:spLocks noGrp="1" noChangeArrowheads="1"/>
          </p:cNvSpPr>
          <p:nvPr>
            <p:ph type="title"/>
          </p:nvPr>
        </p:nvSpPr>
        <p:spPr/>
        <p:txBody>
          <a:bodyPr/>
          <a:lstStyle/>
          <a:p>
            <a:r>
              <a:rPr lang="de-DE" altLang="de-DE" sz="2400"/>
              <a:t>Prognose der zusätzlichen Nachfrage nach Studienanfängerplätzen bis 2020</a:t>
            </a:r>
          </a:p>
        </p:txBody>
      </p:sp>
      <p:graphicFrame>
        <p:nvGraphicFramePr>
          <p:cNvPr id="58373" name="Object 5">
            <a:extLst>
              <a:ext uri="{FF2B5EF4-FFF2-40B4-BE49-F238E27FC236}">
                <a16:creationId xmlns:a16="http://schemas.microsoft.com/office/drawing/2014/main" id="{DD1F1860-C817-C94D-8F06-162D4C02CEA5}"/>
              </a:ext>
            </a:extLst>
          </p:cNvPr>
          <p:cNvGraphicFramePr>
            <a:graphicFrameLocks/>
          </p:cNvGraphicFramePr>
          <p:nvPr>
            <p:ph idx="1"/>
          </p:nvPr>
        </p:nvGraphicFramePr>
        <p:xfrm>
          <a:off x="827088" y="1196975"/>
          <a:ext cx="7416800" cy="4848225"/>
        </p:xfrm>
        <a:graphic>
          <a:graphicData uri="http://schemas.openxmlformats.org/presentationml/2006/ole">
            <mc:AlternateContent xmlns:mc="http://schemas.openxmlformats.org/markup-compatibility/2006">
              <mc:Choice xmlns:v="urn:schemas-microsoft-com:vml" Requires="v">
                <p:oleObj spid="_x0000_s58377" name="Diagramm" r:id="rId4" imgW="4673600" imgH="3073400" progId="Excel.Chart.8">
                  <p:embed/>
                </p:oleObj>
              </mc:Choice>
              <mc:Fallback>
                <p:oleObj name="Diagramm" r:id="rId4" imgW="4673600" imgH="3073400" progId="Excel.Chart.8">
                  <p:embed/>
                  <p:pic>
                    <p:nvPicPr>
                      <p:cNvPr id="0" name="Object 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196975"/>
                        <a:ext cx="74168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6" name="Text Box 8">
            <a:extLst>
              <a:ext uri="{FF2B5EF4-FFF2-40B4-BE49-F238E27FC236}">
                <a16:creationId xmlns:a16="http://schemas.microsoft.com/office/drawing/2014/main" id="{41734E2B-9AE8-014E-8FDE-B1E414826C42}"/>
              </a:ext>
            </a:extLst>
          </p:cNvPr>
          <p:cNvSpPr txBox="1">
            <a:spLocks noChangeArrowheads="1"/>
          </p:cNvSpPr>
          <p:nvPr/>
        </p:nvSpPr>
        <p:spPr bwMode="auto">
          <a:xfrm>
            <a:off x="395288" y="981075"/>
            <a:ext cx="626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Prognosevergleich: Basis 2005 und Durchschnitt 2000-2004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373">
                                            <p:oleChartEl type="gridLegend"/>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3">
                                            <p:oleChartEl type="series" lvl="1"/>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3">
                                            <p:oleChartEl type="series" lvl="2"/>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3">
                                            <p:oleChartEl type="series" lvl="3"/>
                                          </p:spTgt>
                                        </p:tgtEl>
                                        <p:attrNameLst>
                                          <p:attrName>style.visibility</p:attrName>
                                        </p:attrNameLst>
                                      </p:cBhvr>
                                      <p:to>
                                        <p:strVal val="visible"/>
                                      </p:to>
                                    </p:set>
                                  </p:childTnLst>
                                </p:cTn>
                              </p:par>
                              <p:par>
                                <p:cTn id="15" presetID="3" presetClass="entr" presetSubtype="10" fill="hold" grpId="0" nodeType="withEffect">
                                  <p:stCondLst>
                                    <p:cond delay="0"/>
                                  </p:stCondLst>
                                  <p:childTnLst>
                                    <p:set>
                                      <p:cBhvr>
                                        <p:cTn id="16" dur="1" fill="hold">
                                          <p:stCondLst>
                                            <p:cond delay="0"/>
                                          </p:stCondLst>
                                        </p:cTn>
                                        <p:tgtEl>
                                          <p:spTgt spid="58373">
                                            <p:oleChartEl type="series" lvl="4"/>
                                          </p:spTgt>
                                        </p:tgtEl>
                                        <p:attrNameLst>
                                          <p:attrName>style.visibility</p:attrName>
                                        </p:attrNameLst>
                                      </p:cBhvr>
                                      <p:to>
                                        <p:strVal val="visible"/>
                                      </p:to>
                                    </p:set>
                                    <p:animEffect transition="in" filter="blinds(horizontal)">
                                      <p:cBhvr>
                                        <p:cTn id="17" dur="500"/>
                                        <p:tgtEl>
                                          <p:spTgt spid="58373">
                                            <p:oleChartEl type="series" lvl="4"/>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8373" grpId="0" uiExpand="1" bld="series"/>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a:extLst>
              <a:ext uri="{FF2B5EF4-FFF2-40B4-BE49-F238E27FC236}">
                <a16:creationId xmlns:a16="http://schemas.microsoft.com/office/drawing/2014/main" id="{C99CFF08-984E-814C-9FF9-C9E6A571481D}"/>
              </a:ext>
            </a:extLst>
          </p:cNvPr>
          <p:cNvSpPr>
            <a:spLocks noGrp="1"/>
          </p:cNvSpPr>
          <p:nvPr>
            <p:ph type="ftr" sz="quarter" idx="10"/>
          </p:nvPr>
        </p:nvSpPr>
        <p:spPr/>
        <p:txBody>
          <a:bodyPr/>
          <a:lstStyle/>
          <a:p>
            <a:r>
              <a:rPr lang="de-DE" altLang="de-DE"/>
              <a:t>Studienanfängerhoch und Mobilität | Detlef Müller-Böling | 27.08.2007</a:t>
            </a:r>
          </a:p>
        </p:txBody>
      </p:sp>
      <p:sp>
        <p:nvSpPr>
          <p:cNvPr id="9" name="Foliennummernplatzhalter 4">
            <a:extLst>
              <a:ext uri="{FF2B5EF4-FFF2-40B4-BE49-F238E27FC236}">
                <a16:creationId xmlns:a16="http://schemas.microsoft.com/office/drawing/2014/main" id="{4720A761-D086-984B-9B95-CFDCCA4BB918}"/>
              </a:ext>
            </a:extLst>
          </p:cNvPr>
          <p:cNvSpPr>
            <a:spLocks noGrp="1"/>
          </p:cNvSpPr>
          <p:nvPr>
            <p:ph type="sldNum" sz="quarter" idx="11"/>
          </p:nvPr>
        </p:nvSpPr>
        <p:spPr/>
        <p:txBody>
          <a:bodyPr/>
          <a:lstStyle/>
          <a:p>
            <a:fld id="{DE7449F7-DB76-6841-B968-D7D4D96D8854}" type="slidenum">
              <a:rPr lang="de-DE" altLang="de-DE"/>
              <a:pPr/>
              <a:t>7</a:t>
            </a:fld>
            <a:endParaRPr lang="de-DE" altLang="de-DE"/>
          </a:p>
        </p:txBody>
      </p:sp>
      <p:sp>
        <p:nvSpPr>
          <p:cNvPr id="50181" name="Rectangle 5">
            <a:extLst>
              <a:ext uri="{FF2B5EF4-FFF2-40B4-BE49-F238E27FC236}">
                <a16:creationId xmlns:a16="http://schemas.microsoft.com/office/drawing/2014/main" id="{927D064D-6665-CF49-B4B3-D57AC6DB8ABC}"/>
              </a:ext>
            </a:extLst>
          </p:cNvPr>
          <p:cNvSpPr>
            <a:spLocks noGrp="1" noChangeArrowheads="1"/>
          </p:cNvSpPr>
          <p:nvPr>
            <p:ph type="title"/>
          </p:nvPr>
        </p:nvSpPr>
        <p:spPr/>
        <p:txBody>
          <a:bodyPr/>
          <a:lstStyle/>
          <a:p>
            <a:r>
              <a:rPr lang="de-DE" altLang="de-DE" sz="2400"/>
              <a:t>Prognose der zusätzlichen Nachfrage nach Studienanfängerplätzen bis 2020</a:t>
            </a:r>
          </a:p>
        </p:txBody>
      </p:sp>
      <p:graphicFrame>
        <p:nvGraphicFramePr>
          <p:cNvPr id="50180" name="Object 4">
            <a:extLst>
              <a:ext uri="{FF2B5EF4-FFF2-40B4-BE49-F238E27FC236}">
                <a16:creationId xmlns:a16="http://schemas.microsoft.com/office/drawing/2014/main" id="{C7830D37-92C5-C44C-8C37-C08103583D1D}"/>
              </a:ext>
            </a:extLst>
          </p:cNvPr>
          <p:cNvGraphicFramePr>
            <a:graphicFrameLocks/>
          </p:cNvGraphicFramePr>
          <p:nvPr>
            <p:ph idx="1"/>
          </p:nvPr>
        </p:nvGraphicFramePr>
        <p:xfrm>
          <a:off x="827088" y="1196975"/>
          <a:ext cx="7416800" cy="4848225"/>
        </p:xfrm>
        <a:graphic>
          <a:graphicData uri="http://schemas.openxmlformats.org/presentationml/2006/ole">
            <mc:AlternateContent xmlns:mc="http://schemas.openxmlformats.org/markup-compatibility/2006">
              <mc:Choice xmlns:v="urn:schemas-microsoft-com:vml" Requires="v">
                <p:oleObj spid="_x0000_s50187" name="Diagramm" r:id="rId4" imgW="5270500" imgH="2768600" progId="Excel.Chart.8">
                  <p:embed/>
                </p:oleObj>
              </mc:Choice>
              <mc:Fallback>
                <p:oleObj name="Diagramm" r:id="rId4" imgW="5270500" imgH="2768600" progId="Excel.Chart.8">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196975"/>
                        <a:ext cx="74168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3" name="Oval 7">
            <a:extLst>
              <a:ext uri="{FF2B5EF4-FFF2-40B4-BE49-F238E27FC236}">
                <a16:creationId xmlns:a16="http://schemas.microsoft.com/office/drawing/2014/main" id="{ECDDF66C-63A8-984B-9EF4-CA73006BFF03}"/>
              </a:ext>
            </a:extLst>
          </p:cNvPr>
          <p:cNvSpPr>
            <a:spLocks noChangeArrowheads="1"/>
          </p:cNvSpPr>
          <p:nvPr/>
        </p:nvSpPr>
        <p:spPr bwMode="auto">
          <a:xfrm>
            <a:off x="7019925" y="2492375"/>
            <a:ext cx="1584325" cy="865188"/>
          </a:xfrm>
          <a:prstGeom prst="ellipse">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0184" name="Line 8">
            <a:extLst>
              <a:ext uri="{FF2B5EF4-FFF2-40B4-BE49-F238E27FC236}">
                <a16:creationId xmlns:a16="http://schemas.microsoft.com/office/drawing/2014/main" id="{9CDE24C9-2D21-FA41-8608-B59D05A68871}"/>
              </a:ext>
            </a:extLst>
          </p:cNvPr>
          <p:cNvSpPr>
            <a:spLocks noChangeShapeType="1"/>
          </p:cNvSpPr>
          <p:nvPr/>
        </p:nvSpPr>
        <p:spPr bwMode="auto">
          <a:xfrm flipV="1">
            <a:off x="2987675" y="4797425"/>
            <a:ext cx="1079500" cy="215900"/>
          </a:xfrm>
          <a:prstGeom prst="line">
            <a:avLst/>
          </a:prstGeom>
          <a:noFill/>
          <a:ln w="254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185" name="Text Box 9">
            <a:extLst>
              <a:ext uri="{FF2B5EF4-FFF2-40B4-BE49-F238E27FC236}">
                <a16:creationId xmlns:a16="http://schemas.microsoft.com/office/drawing/2014/main" id="{404B1832-E64E-2D45-8B24-796D93A5C64D}"/>
              </a:ext>
            </a:extLst>
          </p:cNvPr>
          <p:cNvSpPr txBox="1">
            <a:spLocks noChangeArrowheads="1"/>
          </p:cNvSpPr>
          <p:nvPr/>
        </p:nvSpPr>
        <p:spPr bwMode="auto">
          <a:xfrm>
            <a:off x="1908175" y="4797425"/>
            <a:ext cx="1512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b="1"/>
              <a:t>70.000</a:t>
            </a:r>
          </a:p>
        </p:txBody>
      </p:sp>
      <p:sp>
        <p:nvSpPr>
          <p:cNvPr id="50186" name="Text Box 10">
            <a:extLst>
              <a:ext uri="{FF2B5EF4-FFF2-40B4-BE49-F238E27FC236}">
                <a16:creationId xmlns:a16="http://schemas.microsoft.com/office/drawing/2014/main" id="{C5446965-C88D-834D-883D-09BB6CE0BFCF}"/>
              </a:ext>
            </a:extLst>
          </p:cNvPr>
          <p:cNvSpPr txBox="1">
            <a:spLocks noChangeArrowheads="1"/>
          </p:cNvSpPr>
          <p:nvPr/>
        </p:nvSpPr>
        <p:spPr bwMode="auto">
          <a:xfrm>
            <a:off x="395288" y="981075"/>
            <a:ext cx="521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Prognose gegenüber der Basisjahr 2000 bis 2004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80">
                                            <p:oleChartEl type="gridLegend"/>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80">
                                            <p:oleChartEl type="series" lvl="1"/>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80">
                                            <p:oleChartEl type="series" lvl="2"/>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0180">
                                            <p:oleChartEl type="series" lvl="3"/>
                                          </p:spTgt>
                                        </p:tgtEl>
                                        <p:attrNameLst>
                                          <p:attrName>style.visibility</p:attrName>
                                        </p:attrNameLst>
                                      </p:cBhvr>
                                      <p:to>
                                        <p:strVal val="visible"/>
                                      </p:to>
                                    </p:set>
                                    <p:animEffect transition="in" filter="blinds(horizontal)">
                                      <p:cBhvr>
                                        <p:cTn id="15" dur="500"/>
                                        <p:tgtEl>
                                          <p:spTgt spid="50180">
                                            <p:oleChartEl type="series" lvl="3"/>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50184"/>
                                        </p:tgtEl>
                                        <p:attrNameLst>
                                          <p:attrName>style.visibility</p:attrName>
                                        </p:attrNameLst>
                                      </p:cBhvr>
                                      <p:to>
                                        <p:strVal val="visible"/>
                                      </p:to>
                                    </p:set>
                                    <p:animEffect transition="in" filter="blinds(horizontal)">
                                      <p:cBhvr>
                                        <p:cTn id="20" dur="500"/>
                                        <p:tgtEl>
                                          <p:spTgt spid="5018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0185"/>
                                        </p:tgtEl>
                                        <p:attrNameLst>
                                          <p:attrName>style.visibility</p:attrName>
                                        </p:attrNameLst>
                                      </p:cBhvr>
                                      <p:to>
                                        <p:strVal val="visible"/>
                                      </p:to>
                                    </p:set>
                                    <p:animEffect transition="in" filter="blinds(horizontal)">
                                      <p:cBhvr>
                                        <p:cTn id="23" dur="500"/>
                                        <p:tgtEl>
                                          <p:spTgt spid="501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0183"/>
                                        </p:tgtEl>
                                        <p:attrNameLst>
                                          <p:attrName>style.visibility</p:attrName>
                                        </p:attrNameLst>
                                      </p:cBhvr>
                                      <p:to>
                                        <p:strVal val="visible"/>
                                      </p:to>
                                    </p:set>
                                    <p:animEffect transition="in" filter="blinds(horizontal)">
                                      <p:cBhvr>
                                        <p:cTn id="28"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0180" grpId="0" uiExpand="1" bld="series"/>
      <p:bldP spid="501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a:extLst>
              <a:ext uri="{FF2B5EF4-FFF2-40B4-BE49-F238E27FC236}">
                <a16:creationId xmlns:a16="http://schemas.microsoft.com/office/drawing/2014/main" id="{F3250A83-7D47-1148-8F3C-BED897BE71FC}"/>
              </a:ext>
            </a:extLst>
          </p:cNvPr>
          <p:cNvSpPr>
            <a:spLocks noGrp="1"/>
          </p:cNvSpPr>
          <p:nvPr>
            <p:ph type="ftr" sz="quarter" idx="10"/>
          </p:nvPr>
        </p:nvSpPr>
        <p:spPr/>
        <p:txBody>
          <a:bodyPr/>
          <a:lstStyle/>
          <a:p>
            <a:r>
              <a:rPr lang="de-DE" altLang="de-DE"/>
              <a:t>Studienanfängerhoch und Mobilität | Detlef Müller-Böling | 27.08.2007</a:t>
            </a:r>
          </a:p>
        </p:txBody>
      </p:sp>
      <p:sp>
        <p:nvSpPr>
          <p:cNvPr id="10" name="Foliennummernplatzhalter 4">
            <a:extLst>
              <a:ext uri="{FF2B5EF4-FFF2-40B4-BE49-F238E27FC236}">
                <a16:creationId xmlns:a16="http://schemas.microsoft.com/office/drawing/2014/main" id="{1EFAB179-1226-204D-B236-A10BF1BA055B}"/>
              </a:ext>
            </a:extLst>
          </p:cNvPr>
          <p:cNvSpPr>
            <a:spLocks noGrp="1"/>
          </p:cNvSpPr>
          <p:nvPr>
            <p:ph type="sldNum" sz="quarter" idx="11"/>
          </p:nvPr>
        </p:nvSpPr>
        <p:spPr/>
        <p:txBody>
          <a:bodyPr/>
          <a:lstStyle/>
          <a:p>
            <a:fld id="{E1D57B50-7C34-B246-B3B3-308ABCE18F92}" type="slidenum">
              <a:rPr lang="de-DE" altLang="de-DE"/>
              <a:pPr/>
              <a:t>8</a:t>
            </a:fld>
            <a:endParaRPr lang="de-DE" altLang="de-DE"/>
          </a:p>
        </p:txBody>
      </p:sp>
      <p:sp>
        <p:nvSpPr>
          <p:cNvPr id="75778" name="Rectangle 2">
            <a:extLst>
              <a:ext uri="{FF2B5EF4-FFF2-40B4-BE49-F238E27FC236}">
                <a16:creationId xmlns:a16="http://schemas.microsoft.com/office/drawing/2014/main" id="{D2EEE761-50D2-6F43-9384-0F8F0419E234}"/>
              </a:ext>
            </a:extLst>
          </p:cNvPr>
          <p:cNvSpPr>
            <a:spLocks noGrp="1" noChangeArrowheads="1"/>
          </p:cNvSpPr>
          <p:nvPr>
            <p:ph type="title"/>
          </p:nvPr>
        </p:nvSpPr>
        <p:spPr/>
        <p:txBody>
          <a:bodyPr/>
          <a:lstStyle/>
          <a:p>
            <a:r>
              <a:rPr lang="de-DE" altLang="de-DE" sz="2400"/>
              <a:t>Kostenberechnungen zum Hochschulpakt</a:t>
            </a:r>
          </a:p>
        </p:txBody>
      </p:sp>
      <p:graphicFrame>
        <p:nvGraphicFramePr>
          <p:cNvPr id="75779" name="Object 3">
            <a:extLst>
              <a:ext uri="{FF2B5EF4-FFF2-40B4-BE49-F238E27FC236}">
                <a16:creationId xmlns:a16="http://schemas.microsoft.com/office/drawing/2014/main" id="{E0A3DA45-48B4-9246-AA3A-A185FE4E1C97}"/>
              </a:ext>
            </a:extLst>
          </p:cNvPr>
          <p:cNvGraphicFramePr>
            <a:graphicFrameLocks noChangeAspect="1"/>
          </p:cNvGraphicFramePr>
          <p:nvPr>
            <p:ph idx="1"/>
          </p:nvPr>
        </p:nvGraphicFramePr>
        <p:xfrm>
          <a:off x="900113" y="1196975"/>
          <a:ext cx="7272337" cy="4787900"/>
        </p:xfrm>
        <a:graphic>
          <a:graphicData uri="http://schemas.openxmlformats.org/presentationml/2006/ole">
            <mc:AlternateContent xmlns:mc="http://schemas.openxmlformats.org/markup-compatibility/2006">
              <mc:Choice xmlns:v="urn:schemas-microsoft-com:vml" Requires="v">
                <p:oleObj spid="_x0000_s75787" name="Diagramm" r:id="rId4" imgW="4673600" imgH="3416300" progId="Excel.Chart.8">
                  <p:embed/>
                </p:oleObj>
              </mc:Choice>
              <mc:Fallback>
                <p:oleObj name="Diagramm" r:id="rId4" imgW="4673600" imgH="341630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196975"/>
                        <a:ext cx="7272337"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2" name="Text Box 6">
            <a:extLst>
              <a:ext uri="{FF2B5EF4-FFF2-40B4-BE49-F238E27FC236}">
                <a16:creationId xmlns:a16="http://schemas.microsoft.com/office/drawing/2014/main" id="{D06B4DE0-F619-974F-91F3-91D0A0DECAD1}"/>
              </a:ext>
            </a:extLst>
          </p:cNvPr>
          <p:cNvSpPr txBox="1">
            <a:spLocks noChangeArrowheads="1"/>
          </p:cNvSpPr>
          <p:nvPr/>
        </p:nvSpPr>
        <p:spPr bwMode="auto">
          <a:xfrm>
            <a:off x="3492500" y="1700213"/>
            <a:ext cx="330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CC0000"/>
                </a:solidFill>
              </a:rPr>
              <a:t>Summe: 19,9 Milliarden Euro</a:t>
            </a:r>
          </a:p>
        </p:txBody>
      </p:sp>
      <p:sp>
        <p:nvSpPr>
          <p:cNvPr id="75783" name="Line 7">
            <a:extLst>
              <a:ext uri="{FF2B5EF4-FFF2-40B4-BE49-F238E27FC236}">
                <a16:creationId xmlns:a16="http://schemas.microsoft.com/office/drawing/2014/main" id="{384EEF7D-B185-D648-87B8-9F04289AE217}"/>
              </a:ext>
            </a:extLst>
          </p:cNvPr>
          <p:cNvSpPr>
            <a:spLocks noChangeShapeType="1"/>
          </p:cNvSpPr>
          <p:nvPr/>
        </p:nvSpPr>
        <p:spPr bwMode="auto">
          <a:xfrm flipV="1">
            <a:off x="3563938" y="1412875"/>
            <a:ext cx="0" cy="2879725"/>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5784" name="Text Box 8">
            <a:extLst>
              <a:ext uri="{FF2B5EF4-FFF2-40B4-BE49-F238E27FC236}">
                <a16:creationId xmlns:a16="http://schemas.microsoft.com/office/drawing/2014/main" id="{E6669D54-32C9-6C47-8844-AF098B18B931}"/>
              </a:ext>
            </a:extLst>
          </p:cNvPr>
          <p:cNvSpPr txBox="1">
            <a:spLocks noChangeArrowheads="1"/>
          </p:cNvSpPr>
          <p:nvPr/>
        </p:nvSpPr>
        <p:spPr bwMode="auto">
          <a:xfrm>
            <a:off x="2555875" y="1557338"/>
            <a:ext cx="327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CC0000"/>
                </a:solidFill>
              </a:rPr>
              <a:t>Aktuelles Ende Hochschulpakt</a:t>
            </a:r>
          </a:p>
        </p:txBody>
      </p:sp>
      <p:sp>
        <p:nvSpPr>
          <p:cNvPr id="75785" name="Text Box 9">
            <a:extLst>
              <a:ext uri="{FF2B5EF4-FFF2-40B4-BE49-F238E27FC236}">
                <a16:creationId xmlns:a16="http://schemas.microsoft.com/office/drawing/2014/main" id="{5A24A8BF-7DAB-D74B-8CCC-EC0EBE072836}"/>
              </a:ext>
            </a:extLst>
          </p:cNvPr>
          <p:cNvSpPr txBox="1">
            <a:spLocks noChangeArrowheads="1"/>
          </p:cNvSpPr>
          <p:nvPr/>
        </p:nvSpPr>
        <p:spPr bwMode="auto">
          <a:xfrm>
            <a:off x="3348038" y="1700213"/>
            <a:ext cx="318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CC0000"/>
                </a:solidFill>
              </a:rPr>
              <a:t>Summe: 7,6 Milliarden Euro</a:t>
            </a:r>
          </a:p>
        </p:txBody>
      </p:sp>
      <p:sp>
        <p:nvSpPr>
          <p:cNvPr id="75786" name="Text Box 10">
            <a:extLst>
              <a:ext uri="{FF2B5EF4-FFF2-40B4-BE49-F238E27FC236}">
                <a16:creationId xmlns:a16="http://schemas.microsoft.com/office/drawing/2014/main" id="{7909C534-1E84-804F-B11C-CAEA321D5FA5}"/>
              </a:ext>
            </a:extLst>
          </p:cNvPr>
          <p:cNvSpPr txBox="1">
            <a:spLocks noChangeArrowheads="1"/>
          </p:cNvSpPr>
          <p:nvPr/>
        </p:nvSpPr>
        <p:spPr bwMode="auto">
          <a:xfrm>
            <a:off x="3348038" y="1700213"/>
            <a:ext cx="330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CC0000"/>
                </a:solidFill>
              </a:rPr>
              <a:t>Summe: 14,9 Milliarden Euro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75779">
                                            <p:oleChartEl type="gridLegend"/>
                                          </p:spTgt>
                                        </p:tgtEl>
                                        <p:attrNameLst>
                                          <p:attrName>style.visibility</p:attrName>
                                        </p:attrNameLst>
                                      </p:cBhvr>
                                      <p:to>
                                        <p:strVal val="visible"/>
                                      </p:to>
                                    </p:set>
                                    <p:animEffect transition="in" filter="blinds(horizontal)">
                                      <p:cBhvr>
                                        <p:cTn id="7" dur="500"/>
                                        <p:tgtEl>
                                          <p:spTgt spid="75779">
                                            <p:oleChartEl type="gridLegend"/>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75779">
                                            <p:oleChartEl type="series" lvl="1"/>
                                          </p:spTgt>
                                        </p:tgtEl>
                                        <p:attrNameLst>
                                          <p:attrName>style.visibility</p:attrName>
                                        </p:attrNameLst>
                                      </p:cBhvr>
                                      <p:to>
                                        <p:strVal val="visible"/>
                                      </p:to>
                                    </p:set>
                                    <p:animEffect transition="in" filter="blinds(horizontal)">
                                      <p:cBhvr>
                                        <p:cTn id="12" dur="500"/>
                                        <p:tgtEl>
                                          <p:spTgt spid="75779">
                                            <p:oleChartEl type="series" lvl="1"/>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gtEl>
                                        <p:attrNameLst>
                                          <p:attrName>style.visibility</p:attrName>
                                        </p:attrNameLst>
                                      </p:cBhvr>
                                      <p:to>
                                        <p:strVal val="visible"/>
                                      </p:to>
                                    </p:set>
                                    <p:animEffect transition="in" filter="blinds(horizontal)">
                                      <p:cBhvr>
                                        <p:cTn id="17" dur="500"/>
                                        <p:tgtEl>
                                          <p:spTgt spid="75785"/>
                                        </p:tgtEl>
                                      </p:cBhvr>
                                    </p:animEffect>
                                  </p:childTnLst>
                                  <p:subTnLst>
                                    <p:set>
                                      <p:cBhvr override="childStyle">
                                        <p:cTn dur="1" fill="hold" display="0" masterRel="nextClick" afterEffect="1"/>
                                        <p:tgtEl>
                                          <p:spTgt spid="75785"/>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75779">
                                            <p:oleChartEl type="series" lvl="2"/>
                                          </p:spTgt>
                                        </p:tgtEl>
                                        <p:attrNameLst>
                                          <p:attrName>style.visibility</p:attrName>
                                        </p:attrNameLst>
                                      </p:cBhvr>
                                      <p:to>
                                        <p:strVal val="visible"/>
                                      </p:to>
                                    </p:set>
                                    <p:animEffect transition="in" filter="blinds(horizontal)">
                                      <p:cBhvr>
                                        <p:cTn id="22" dur="500"/>
                                        <p:tgtEl>
                                          <p:spTgt spid="75779">
                                            <p:oleChartEl type="series" lvl="2"/>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786"/>
                                        </p:tgtEl>
                                        <p:attrNameLst>
                                          <p:attrName>style.visibility</p:attrName>
                                        </p:attrNameLst>
                                      </p:cBhvr>
                                      <p:to>
                                        <p:strVal val="visible"/>
                                      </p:to>
                                    </p:set>
                                    <p:animEffect transition="in" filter="blinds(horizontal)">
                                      <p:cBhvr>
                                        <p:cTn id="27" dur="500"/>
                                        <p:tgtEl>
                                          <p:spTgt spid="75786"/>
                                        </p:tgtEl>
                                      </p:cBhvr>
                                    </p:animEffect>
                                  </p:childTnLst>
                                  <p:subTnLst>
                                    <p:set>
                                      <p:cBhvr override="childStyle">
                                        <p:cTn dur="1" fill="hold" display="0" masterRel="nextClick" afterEffect="1"/>
                                        <p:tgtEl>
                                          <p:spTgt spid="75786"/>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75779">
                                            <p:oleChartEl type="series" lvl="3"/>
                                          </p:spTgt>
                                        </p:tgtEl>
                                        <p:attrNameLst>
                                          <p:attrName>style.visibility</p:attrName>
                                        </p:attrNameLst>
                                      </p:cBhvr>
                                      <p:to>
                                        <p:strVal val="visible"/>
                                      </p:to>
                                    </p:set>
                                    <p:animEffect transition="in" filter="blinds(horizontal)">
                                      <p:cBhvr>
                                        <p:cTn id="32" dur="500"/>
                                        <p:tgtEl>
                                          <p:spTgt spid="75779">
                                            <p:oleChartEl type="series" lvl="3"/>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5782"/>
                                        </p:tgtEl>
                                        <p:attrNameLst>
                                          <p:attrName>style.visibility</p:attrName>
                                        </p:attrNameLst>
                                      </p:cBhvr>
                                      <p:to>
                                        <p:strVal val="visible"/>
                                      </p:to>
                                    </p:set>
                                    <p:animEffect transition="in" filter="blinds(horizontal)">
                                      <p:cBhvr>
                                        <p:cTn id="37" dur="500"/>
                                        <p:tgtEl>
                                          <p:spTgt spid="75782"/>
                                        </p:tgtEl>
                                      </p:cBhvr>
                                    </p:animEffect>
                                  </p:childTnLst>
                                  <p:subTnLst>
                                    <p:set>
                                      <p:cBhvr override="childStyle">
                                        <p:cTn dur="1" fill="hold" display="0" masterRel="nextClick" afterEffect="1"/>
                                        <p:tgtEl>
                                          <p:spTgt spid="75782"/>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5783"/>
                                        </p:tgtEl>
                                        <p:attrNameLst>
                                          <p:attrName>style.visibility</p:attrName>
                                        </p:attrNameLst>
                                      </p:cBhvr>
                                      <p:to>
                                        <p:strVal val="visible"/>
                                      </p:to>
                                    </p:set>
                                    <p:animEffect transition="in" filter="blinds(horizontal)">
                                      <p:cBhvr>
                                        <p:cTn id="42" dur="500"/>
                                        <p:tgtEl>
                                          <p:spTgt spid="7578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5784"/>
                                        </p:tgtEl>
                                        <p:attrNameLst>
                                          <p:attrName>style.visibility</p:attrName>
                                        </p:attrNameLst>
                                      </p:cBhvr>
                                      <p:to>
                                        <p:strVal val="visible"/>
                                      </p:to>
                                    </p:set>
                                    <p:animEffect transition="in" filter="blinds(horizontal)">
                                      <p:cBhvr>
                                        <p:cTn id="45" dur="500"/>
                                        <p:tgtEl>
                                          <p:spTgt spid="75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5779" grpId="2" uiExpand="1" bld="series"/>
      <p:bldP spid="75782" grpId="0"/>
      <p:bldP spid="75784" grpId="0"/>
      <p:bldP spid="75785" grpId="0"/>
      <p:bldP spid="757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a:extLst>
              <a:ext uri="{FF2B5EF4-FFF2-40B4-BE49-F238E27FC236}">
                <a16:creationId xmlns:a16="http://schemas.microsoft.com/office/drawing/2014/main" id="{9A2FB5D8-9B78-2845-9181-8DCAD87776FD}"/>
              </a:ext>
            </a:extLst>
          </p:cNvPr>
          <p:cNvSpPr>
            <a:spLocks noGrp="1"/>
          </p:cNvSpPr>
          <p:nvPr>
            <p:ph type="ftr" sz="quarter" idx="10"/>
          </p:nvPr>
        </p:nvSpPr>
        <p:spPr/>
        <p:txBody>
          <a:bodyPr/>
          <a:lstStyle/>
          <a:p>
            <a:r>
              <a:rPr lang="de-DE" altLang="de-DE"/>
              <a:t>Studienanfängerhoch und Mobilität | Detlef Müller-Böling | 27.08.2007</a:t>
            </a:r>
          </a:p>
        </p:txBody>
      </p:sp>
      <p:sp>
        <p:nvSpPr>
          <p:cNvPr id="9" name="Foliennummernplatzhalter 4">
            <a:extLst>
              <a:ext uri="{FF2B5EF4-FFF2-40B4-BE49-F238E27FC236}">
                <a16:creationId xmlns:a16="http://schemas.microsoft.com/office/drawing/2014/main" id="{2B2667D8-0774-514E-97E3-6A2D601AD1DD}"/>
              </a:ext>
            </a:extLst>
          </p:cNvPr>
          <p:cNvSpPr>
            <a:spLocks noGrp="1"/>
          </p:cNvSpPr>
          <p:nvPr>
            <p:ph type="sldNum" sz="quarter" idx="11"/>
          </p:nvPr>
        </p:nvSpPr>
        <p:spPr/>
        <p:txBody>
          <a:bodyPr/>
          <a:lstStyle/>
          <a:p>
            <a:fld id="{A999E7E0-1544-6045-81B1-EDED754A8C1A}" type="slidenum">
              <a:rPr lang="de-DE" altLang="de-DE"/>
              <a:pPr/>
              <a:t>9</a:t>
            </a:fld>
            <a:endParaRPr lang="de-DE" altLang="de-DE"/>
          </a:p>
        </p:txBody>
      </p:sp>
      <p:sp>
        <p:nvSpPr>
          <p:cNvPr id="71682" name="Rectangle 2">
            <a:extLst>
              <a:ext uri="{FF2B5EF4-FFF2-40B4-BE49-F238E27FC236}">
                <a16:creationId xmlns:a16="http://schemas.microsoft.com/office/drawing/2014/main" id="{A4235C40-3532-9D4B-8669-47E1632DF98F}"/>
              </a:ext>
            </a:extLst>
          </p:cNvPr>
          <p:cNvSpPr>
            <a:spLocks noGrp="1" noChangeArrowheads="1"/>
          </p:cNvSpPr>
          <p:nvPr>
            <p:ph type="title"/>
          </p:nvPr>
        </p:nvSpPr>
        <p:spPr/>
        <p:txBody>
          <a:bodyPr/>
          <a:lstStyle/>
          <a:p>
            <a:r>
              <a:rPr lang="de-DE" altLang="de-DE" sz="2400"/>
              <a:t>Kostenberechnungen zum Hochschulpakt</a:t>
            </a:r>
          </a:p>
        </p:txBody>
      </p:sp>
      <p:graphicFrame>
        <p:nvGraphicFramePr>
          <p:cNvPr id="71685" name="Object 5">
            <a:extLst>
              <a:ext uri="{FF2B5EF4-FFF2-40B4-BE49-F238E27FC236}">
                <a16:creationId xmlns:a16="http://schemas.microsoft.com/office/drawing/2014/main" id="{62002673-C787-BF49-A113-6D25AADB16D6}"/>
              </a:ext>
            </a:extLst>
          </p:cNvPr>
          <p:cNvGraphicFramePr>
            <a:graphicFrameLocks noGrp="1"/>
          </p:cNvGraphicFramePr>
          <p:nvPr>
            <p:ph idx="1"/>
          </p:nvPr>
        </p:nvGraphicFramePr>
        <p:xfrm>
          <a:off x="898525" y="1196975"/>
          <a:ext cx="7273925" cy="4786313"/>
        </p:xfrm>
        <a:graphic>
          <a:graphicData uri="http://schemas.openxmlformats.org/presentationml/2006/ole">
            <mc:AlternateContent xmlns:mc="http://schemas.openxmlformats.org/markup-compatibility/2006">
              <mc:Choice xmlns:v="urn:schemas-microsoft-com:vml" Requires="v">
                <p:oleObj spid="_x0000_s71691" name="Diagramm" r:id="rId4" imgW="4686300" imgH="3429000" progId="Excel.Chart.8">
                  <p:embed/>
                </p:oleObj>
              </mc:Choice>
              <mc:Fallback>
                <p:oleObj name="Diagramm" r:id="rId4" imgW="4686300" imgH="3429000" progId="Excel.Chart.8">
                  <p:embed/>
                  <p:pic>
                    <p:nvPicPr>
                      <p:cNvPr id="0" name="Object 5"/>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1196975"/>
                        <a:ext cx="7273925"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6" name="Rectangle 6">
            <a:extLst>
              <a:ext uri="{FF2B5EF4-FFF2-40B4-BE49-F238E27FC236}">
                <a16:creationId xmlns:a16="http://schemas.microsoft.com/office/drawing/2014/main" id="{31913C56-95A0-444F-A778-455D1044F667}"/>
              </a:ext>
            </a:extLst>
          </p:cNvPr>
          <p:cNvSpPr>
            <a:spLocks noChangeArrowheads="1"/>
          </p:cNvSpPr>
          <p:nvPr/>
        </p:nvSpPr>
        <p:spPr bwMode="auto">
          <a:xfrm>
            <a:off x="3563938" y="3933825"/>
            <a:ext cx="503237" cy="287338"/>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687" name="Line 7">
            <a:extLst>
              <a:ext uri="{FF2B5EF4-FFF2-40B4-BE49-F238E27FC236}">
                <a16:creationId xmlns:a16="http://schemas.microsoft.com/office/drawing/2014/main" id="{3CB012A4-51A2-9E43-B90E-BB8B7419F33D}"/>
              </a:ext>
            </a:extLst>
          </p:cNvPr>
          <p:cNvSpPr>
            <a:spLocks noChangeShapeType="1"/>
          </p:cNvSpPr>
          <p:nvPr/>
        </p:nvSpPr>
        <p:spPr bwMode="auto">
          <a:xfrm flipV="1">
            <a:off x="3563938" y="1412875"/>
            <a:ext cx="0" cy="2879725"/>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1688" name="Text Box 8">
            <a:extLst>
              <a:ext uri="{FF2B5EF4-FFF2-40B4-BE49-F238E27FC236}">
                <a16:creationId xmlns:a16="http://schemas.microsoft.com/office/drawing/2014/main" id="{FBBB8A9E-9C7A-474F-8417-67AC383973E5}"/>
              </a:ext>
            </a:extLst>
          </p:cNvPr>
          <p:cNvSpPr txBox="1">
            <a:spLocks noChangeArrowheads="1"/>
          </p:cNvSpPr>
          <p:nvPr/>
        </p:nvSpPr>
        <p:spPr bwMode="auto">
          <a:xfrm>
            <a:off x="2555875" y="1557338"/>
            <a:ext cx="327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CC0000"/>
                </a:solidFill>
              </a:rPr>
              <a:t>Aktuelles Ende Hochschulpakt</a:t>
            </a:r>
          </a:p>
        </p:txBody>
      </p:sp>
      <p:sp>
        <p:nvSpPr>
          <p:cNvPr id="71690" name="Text Box 10">
            <a:extLst>
              <a:ext uri="{FF2B5EF4-FFF2-40B4-BE49-F238E27FC236}">
                <a16:creationId xmlns:a16="http://schemas.microsoft.com/office/drawing/2014/main" id="{40A83515-36A5-7646-918B-46FEEDF72145}"/>
              </a:ext>
            </a:extLst>
          </p:cNvPr>
          <p:cNvSpPr txBox="1">
            <a:spLocks noChangeArrowheads="1"/>
          </p:cNvSpPr>
          <p:nvPr/>
        </p:nvSpPr>
        <p:spPr bwMode="auto">
          <a:xfrm>
            <a:off x="3851275" y="2924175"/>
            <a:ext cx="263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0000FF"/>
                </a:solidFill>
              </a:rPr>
              <a:t>Summe: 438 Mio. Euro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blinds(horizontal)">
                                      <p:cBhvr>
                                        <p:cTn id="7" dur="500"/>
                                        <p:tgtEl>
                                          <p:spTgt spid="71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aKcchveXTEucDZFYeaRO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9kWy1rWRUG18JVaNlIt0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yzhln2XxDkCFLZyMmNDnt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8TUskx_3s0yFOfSIKwcAV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aKcchveXTEucDZFYeaRO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9kWy1rWRUG18JVaNlIt0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yzhln2XxDkCFLZyMmNDn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8TUskx_3s0yFOfSIKwcAVQ"/>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1726</Words>
  <Application>Microsoft Macintosh PowerPoint</Application>
  <PresentationFormat>Bildschirmpräsentation (4:3)</PresentationFormat>
  <Paragraphs>229</Paragraphs>
  <Slides>25</Slides>
  <Notes>25</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2</vt:i4>
      </vt:variant>
      <vt:variant>
        <vt:lpstr>Folientitel</vt:lpstr>
      </vt:variant>
      <vt:variant>
        <vt:i4>25</vt:i4>
      </vt:variant>
    </vt:vector>
  </HeadingPairs>
  <TitlesOfParts>
    <vt:vector size="30" baseType="lpstr">
      <vt:lpstr>Arial</vt:lpstr>
      <vt:lpstr>Wingdings</vt:lpstr>
      <vt:lpstr>Standarddesign</vt:lpstr>
      <vt:lpstr>Microsoft Office Excel-Diagramm</vt:lpstr>
      <vt:lpstr>Microsoft Graph-Diagramm</vt:lpstr>
      <vt:lpstr>Studienanfängerhoch  und Mobilität</vt:lpstr>
      <vt:lpstr>Gliederung</vt:lpstr>
      <vt:lpstr>Annahmenset</vt:lpstr>
      <vt:lpstr>Gründe für den Indikator Studienanfänger</vt:lpstr>
      <vt:lpstr>Prognose der zusätzlichen Nachfrage nach Studienanfängerplätzen bis 2020</vt:lpstr>
      <vt:lpstr>Prognose der zusätzlichen Nachfrage nach Studienanfängerplätzen bis 2020</vt:lpstr>
      <vt:lpstr>Prognose der zusätzlichen Nachfrage nach Studienanfängerplätzen bis 2020</vt:lpstr>
      <vt:lpstr>Kostenberechnungen zum Hochschulpakt</vt:lpstr>
      <vt:lpstr>Kostenberechnungen zum Hochschulpakt</vt:lpstr>
      <vt:lpstr>Vergleich der Gesamtkosten bis 2020</vt:lpstr>
      <vt:lpstr>Vergleich zusätzliche Kosten zu aktuellen Ausgaben</vt:lpstr>
      <vt:lpstr>Gliederung</vt:lpstr>
      <vt:lpstr>Der demographische Vektor</vt:lpstr>
      <vt:lpstr>Innerdeutsche Mobilität</vt:lpstr>
      <vt:lpstr>Innerdeutsche Mobilität</vt:lpstr>
      <vt:lpstr>Mobilitätsraten im Vergleich</vt:lpstr>
      <vt:lpstr>Einsparpotentiale durch erhöhte Mobilität</vt:lpstr>
      <vt:lpstr>Gliederung</vt:lpstr>
      <vt:lpstr>Regionale Abweichungen - Bayern</vt:lpstr>
      <vt:lpstr>Regionale Abweichungen - Brandenburg</vt:lpstr>
      <vt:lpstr>Analyse der Einzugsstrukturen - Land</vt:lpstr>
      <vt:lpstr>Analyse der Einzugsstrukturen - Hochschule</vt:lpstr>
      <vt:lpstr>Prognose der Studienanfängerzahlen - Hochschule</vt:lpstr>
      <vt:lpstr>Analyse der Einzugsstrukturen - Hochschule</vt:lpstr>
      <vt:lpstr>Analyse der Einzugsstrukturen - Hochschule</vt:lpstr>
    </vt:vector>
  </TitlesOfParts>
  <Company>CHE - Centrum für Hochschulentwicklung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Lars Hüning</dc:creator>
  <cp:lastModifiedBy>Detlef Müller-Böling</cp:lastModifiedBy>
  <cp:revision>42</cp:revision>
  <dcterms:created xsi:type="dcterms:W3CDTF">2007-03-01T14:35:06Z</dcterms:created>
  <dcterms:modified xsi:type="dcterms:W3CDTF">2022-02-07T16:44:58Z</dcterms:modified>
</cp:coreProperties>
</file>